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70" r:id="rId6"/>
    <p:sldId id="268" r:id="rId7"/>
    <p:sldId id="272" r:id="rId8"/>
    <p:sldId id="274" r:id="rId9"/>
    <p:sldId id="275" r:id="rId10"/>
    <p:sldId id="273" r:id="rId11"/>
    <p:sldId id="271" r:id="rId12"/>
    <p:sldId id="276" r:id="rId13"/>
    <p:sldId id="269" r:id="rId14"/>
    <p:sldId id="277" r:id="rId15"/>
    <p:sldId id="279" r:id="rId16"/>
    <p:sldId id="281" r:id="rId17"/>
    <p:sldId id="280" r:id="rId18"/>
    <p:sldId id="282" r:id="rId19"/>
    <p:sldId id="284" r:id="rId20"/>
    <p:sldId id="283" r:id="rId21"/>
    <p:sldId id="285" r:id="rId22"/>
    <p:sldId id="28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13B"/>
    <a:srgbClr val="4E5B6F"/>
    <a:srgbClr val="8399B1"/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>
        <p:scale>
          <a:sx n="75" d="100"/>
          <a:sy n="75" d="100"/>
        </p:scale>
        <p:origin x="1218" y="-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simple2#1" qsCatId="simple" csTypeId="urn:microsoft.com/office/officeart/2005/8/colors/accent3_2" csCatId="accent3" phldr="1"/>
      <dgm:spPr/>
    </dgm:pt>
    <dgm:pt modelId="{96C57C87-EB3B-4EC2-9A41-07DDB6E1CD5F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卡方检验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zh-CN" altLang="en-US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zh-CN" altLang="en-US"/>
        </a:p>
      </dgm:t>
    </dgm:pt>
    <dgm:pt modelId="{47E7A2FA-4BD5-4DEC-9F96-BCA4BBA47DCF}">
      <dgm:prSet phldrT="[文本]"/>
      <dgm:spPr/>
      <dgm:t>
        <a:bodyPr/>
        <a:lstStyle/>
        <a:p>
          <a:r>
            <a:rPr lang="en-US" altLang="zh-CN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运行机制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B3FB3DE-869F-44EA-939A-EB85E6D38D01}" type="parTrans" cxnId="{34AAA809-0B3A-4EEC-AF99-BC937D6DC898}">
      <dgm:prSet/>
      <dgm:spPr/>
      <dgm:t>
        <a:bodyPr/>
        <a:lstStyle/>
        <a:p>
          <a:endParaRPr lang="zh-CN" altLang="en-US"/>
        </a:p>
      </dgm:t>
    </dgm:pt>
    <dgm:pt modelId="{996E13EC-AFA1-4AAC-A0C4-087C617FF2D9}" type="sibTrans" cxnId="{34AAA809-0B3A-4EEC-AF99-BC937D6DC898}">
      <dgm:prSet/>
      <dgm:spPr/>
      <dgm:t>
        <a:bodyPr/>
        <a:lstStyle/>
        <a:p>
          <a:endParaRPr lang="zh-CN" altLang="en-US"/>
        </a:p>
      </dgm:t>
    </dgm:pt>
    <dgm:pt modelId="{A12E24BB-B2D1-46CB-A03A-16612625C6D9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计划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zh-CN" altLang="en-US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zh-CN" altLang="en-US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>
        <a:solidFill>
          <a:schemeClr val="accent3">
            <a:tint val="60000"/>
          </a:schemeClr>
        </a:solidFill>
      </dgm:spPr>
    </dgm:pt>
    <dgm:pt modelId="{925DF700-175B-486E-8CDB-3F5523B469B9}" type="pres">
      <dgm:prSet presAssocID="{C6B0C062-C57F-4773-AD0D-F38255E3D28B}" presName="arrowDiagram3" presStyleCnt="0"/>
      <dgm:spPr/>
    </dgm:pt>
    <dgm:pt modelId="{77EE22B3-CA06-42EE-A4F0-16D4F2D463EA}" type="pres">
      <dgm:prSet presAssocID="{96C57C87-EB3B-4EC2-9A41-07DDB6E1CD5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D9448E3-A923-4562-82EE-2D6547A66745}" type="pres">
      <dgm:prSet presAssocID="{96C57C87-EB3B-4EC2-9A41-07DDB6E1CD5F}" presName="bullet3a" presStyleLbl="node1" presStyleIdx="0" presStyleCnt="3"/>
      <dgm:spPr>
        <a:solidFill>
          <a:schemeClr val="accent1"/>
        </a:solidFill>
      </dgm:spPr>
      <dgm:t>
        <a:bodyPr/>
        <a:lstStyle/>
        <a:p>
          <a:endParaRPr lang="zh-CN" altLang="en-US"/>
        </a:p>
      </dgm:t>
    </dgm:pt>
    <dgm:pt modelId="{927F647F-96BC-4E61-884C-3053C7634AF5}" type="pres">
      <dgm:prSet presAssocID="{47E7A2FA-4BD5-4DEC-9F96-BCA4BBA47DCF}" presName="textBox3b" presStyleLbl="revTx" presStyleIdx="1" presStyleCnt="3" custScaleX="11320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E51A7F7-D190-40A1-8F89-9DF82761F331}" type="pres">
      <dgm:prSet presAssocID="{47E7A2FA-4BD5-4DEC-9F96-BCA4BBA47DCF}" presName="bullet3b" presStyleLbl="node1" presStyleIdx="1" presStyleCnt="3"/>
      <dgm:spPr/>
    </dgm:pt>
    <dgm:pt modelId="{912F4A56-954F-4116-820A-78B7D54C1BDB}" type="pres">
      <dgm:prSet presAssocID="{A12E24BB-B2D1-46CB-A03A-16612625C6D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7971A12-A6B6-4197-A0E8-04E68C73C293}" type="pres">
      <dgm:prSet presAssocID="{A12E24BB-B2D1-46CB-A03A-16612625C6D9}" presName="bullet3c" presStyleLbl="node1" presStyleIdx="2" presStyleCnt="3"/>
      <dgm:spPr/>
    </dgm:pt>
  </dgm:ptLst>
  <dgm:cxnLst>
    <dgm:cxn modelId="{DF608174-C0D6-4C61-809C-83BDD5F5EE5C}" type="presOf" srcId="{A12E24BB-B2D1-46CB-A03A-16612625C6D9}" destId="{912F4A56-954F-4116-820A-78B7D54C1BDB}" srcOrd="0" destOrd="0" presId="urn:microsoft.com/office/officeart/2005/8/layout/arrow2#1"/>
    <dgm:cxn modelId="{F72958E5-04B3-4FCA-89E9-D847BC0E004D}" type="presOf" srcId="{47E7A2FA-4BD5-4DEC-9F96-BCA4BBA47DCF}" destId="{927F647F-96BC-4E61-884C-3053C7634AF5}" srcOrd="0" destOrd="0" presId="urn:microsoft.com/office/officeart/2005/8/layout/arrow2#1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09D818D4-DC36-458F-BAFC-9CA110970CE1}" type="presOf" srcId="{C6B0C062-C57F-4773-AD0D-F38255E3D28B}" destId="{7702F23C-8B74-4E81-878F-FC4D4E811F20}" srcOrd="0" destOrd="0" presId="urn:microsoft.com/office/officeart/2005/8/layout/arrow2#1"/>
    <dgm:cxn modelId="{94D561A6-8F1D-4D66-A563-4B89F9A5BBB1}" srcId="{C6B0C062-C57F-4773-AD0D-F38255E3D28B}" destId="{A12E24BB-B2D1-46CB-A03A-16612625C6D9}" srcOrd="2" destOrd="0" parTransId="{7B556FFC-7709-44C1-B4BC-586D0EBBD1C9}" sibTransId="{9A6810F2-A473-4C4E-91CC-7ED8BF0F5902}"/>
    <dgm:cxn modelId="{34AAA809-0B3A-4EEC-AF99-BC937D6DC898}" srcId="{C6B0C062-C57F-4773-AD0D-F38255E3D28B}" destId="{47E7A2FA-4BD5-4DEC-9F96-BCA4BBA47DCF}" srcOrd="1" destOrd="0" parTransId="{8B3FB3DE-869F-44EA-939A-EB85E6D38D01}" sibTransId="{996E13EC-AFA1-4AAC-A0C4-087C617FF2D9}"/>
    <dgm:cxn modelId="{2AEBA553-7D6F-4E82-A731-973F6C4DDA3D}" type="presOf" srcId="{96C57C87-EB3B-4EC2-9A41-07DDB6E1CD5F}" destId="{77EE22B3-CA06-42EE-A4F0-16D4F2D463EA}" srcOrd="0" destOrd="0" presId="urn:microsoft.com/office/officeart/2005/8/layout/arrow2#1"/>
    <dgm:cxn modelId="{1CAD6577-1F02-414F-A840-82C81E289594}" type="presParOf" srcId="{7702F23C-8B74-4E81-878F-FC4D4E811F20}" destId="{8D8196B2-8690-410B-88DD-58E36C1508F0}" srcOrd="0" destOrd="0" presId="urn:microsoft.com/office/officeart/2005/8/layout/arrow2#1"/>
    <dgm:cxn modelId="{E747CB3B-DFA7-4CAF-B449-7E5F47EB7B98}" type="presParOf" srcId="{7702F23C-8B74-4E81-878F-FC4D4E811F20}" destId="{925DF700-175B-486E-8CDB-3F5523B469B9}" srcOrd="1" destOrd="0" presId="urn:microsoft.com/office/officeart/2005/8/layout/arrow2#1"/>
    <dgm:cxn modelId="{A8FC42EA-1BDC-4FBA-80B9-1CB072643C89}" type="presParOf" srcId="{925DF700-175B-486E-8CDB-3F5523B469B9}" destId="{77EE22B3-CA06-42EE-A4F0-16D4F2D463EA}" srcOrd="0" destOrd="0" presId="urn:microsoft.com/office/officeart/2005/8/layout/arrow2#1"/>
    <dgm:cxn modelId="{09BD4610-98E5-4F77-A220-EE5C50E24D67}" type="presParOf" srcId="{925DF700-175B-486E-8CDB-3F5523B469B9}" destId="{FD9448E3-A923-4562-82EE-2D6547A66745}" srcOrd="1" destOrd="0" presId="urn:microsoft.com/office/officeart/2005/8/layout/arrow2#1"/>
    <dgm:cxn modelId="{7DE64C7F-88A6-4461-AC9F-11256F689D25}" type="presParOf" srcId="{925DF700-175B-486E-8CDB-3F5523B469B9}" destId="{927F647F-96BC-4E61-884C-3053C7634AF5}" srcOrd="2" destOrd="0" presId="urn:microsoft.com/office/officeart/2005/8/layout/arrow2#1"/>
    <dgm:cxn modelId="{39211DA0-3D56-473A-8149-AFBFB16169BD}" type="presParOf" srcId="{925DF700-175B-486E-8CDB-3F5523B469B9}" destId="{FE51A7F7-D190-40A1-8F89-9DF82761F331}" srcOrd="3" destOrd="0" presId="urn:microsoft.com/office/officeart/2005/8/layout/arrow2#1"/>
    <dgm:cxn modelId="{FB3F0E74-2B63-4840-83E7-AA32215F9CCD}" type="presParOf" srcId="{925DF700-175B-486E-8CDB-3F5523B469B9}" destId="{912F4A56-954F-4116-820A-78B7D54C1BDB}" srcOrd="4" destOrd="0" presId="urn:microsoft.com/office/officeart/2005/8/layout/arrow2#1"/>
    <dgm:cxn modelId="{C059F0F3-C1EE-49CE-BDF4-E09C7C5E730E}" type="presParOf" srcId="{925DF700-175B-486E-8CDB-3F5523B469B9}" destId="{87971A12-A6B6-4197-A0E8-04E68C73C293}" srcOrd="5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2" qsCatId="simple" csTypeId="urn:microsoft.com/office/officeart/2005/8/colors/accent3_2" csCatId="accent3" phldr="1"/>
      <dgm:spPr/>
      <dgm:t>
        <a:bodyPr/>
        <a:lstStyle/>
        <a:p>
          <a:endParaRPr lang="zh-CN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zh-CN"/>
        </a:p>
      </dgm:t>
    </dgm:pt>
  </dgm:ptLst>
  <dgm:cxnLst>
    <dgm:cxn modelId="{EC91B965-2AB0-434C-970B-E99A2578FA76}" type="presOf" srcId="{79EA5FBA-0CD4-45F7-95E6-053E51DC00F1}" destId="{0030C8E6-E320-4102-B245-BFF37710A608}" srcOrd="0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2" qsCatId="simple" csTypeId="urn:microsoft.com/office/officeart/2005/8/colors/accent3_2" csCatId="accent3" phldr="1"/>
      <dgm:spPr/>
      <dgm:t>
        <a:bodyPr/>
        <a:lstStyle/>
        <a:p>
          <a:endParaRPr lang="zh-CN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zh-CN"/>
        </a:p>
      </dgm:t>
    </dgm:pt>
  </dgm:ptLst>
  <dgm:cxnLst>
    <dgm:cxn modelId="{8C9DC422-80EC-45E3-AA4E-0C422B3B737B}" type="presOf" srcId="{79EA5FBA-0CD4-45F7-95E6-053E51DC00F1}" destId="{0030C8E6-E320-4102-B245-BFF37710A608}" srcOrd="0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2" qsCatId="simple" csTypeId="urn:microsoft.com/office/officeart/2005/8/colors/accent3_2" csCatId="accent3" phldr="1"/>
      <dgm:spPr/>
      <dgm:t>
        <a:bodyPr/>
        <a:lstStyle/>
        <a:p>
          <a:endParaRPr lang="zh-CN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zh-CN"/>
        </a:p>
      </dgm:t>
    </dgm:pt>
  </dgm:ptLst>
  <dgm:cxnLst>
    <dgm:cxn modelId="{ECAC7C7A-E547-482F-82B5-B71C49E984AF}" type="presOf" srcId="{79EA5FBA-0CD4-45F7-95E6-053E51DC00F1}" destId="{0030C8E6-E320-4102-B245-BFF37710A608}" srcOrd="0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simple2#1" qsCatId="simple" csTypeId="urn:microsoft.com/office/officeart/2005/8/colors/accent3_2" csCatId="accent3" phldr="1"/>
      <dgm:spPr/>
    </dgm:pt>
    <dgm:pt modelId="{96C57C87-EB3B-4EC2-9A41-07DDB6E1CD5F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卡方检验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zh-CN" altLang="en-US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zh-CN" altLang="en-US"/>
        </a:p>
      </dgm:t>
    </dgm:pt>
    <dgm:pt modelId="{47E7A2FA-4BD5-4DEC-9F96-BCA4BBA47DCF}">
      <dgm:prSet phldrT="[文本]"/>
      <dgm:spPr/>
      <dgm:t>
        <a:bodyPr/>
        <a:lstStyle/>
        <a:p>
          <a:r>
            <a:rPr lang="en-US" altLang="zh-CN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运行机制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B3FB3DE-869F-44EA-939A-EB85E6D38D01}" type="parTrans" cxnId="{34AAA809-0B3A-4EEC-AF99-BC937D6DC898}">
      <dgm:prSet/>
      <dgm:spPr/>
      <dgm:t>
        <a:bodyPr/>
        <a:lstStyle/>
        <a:p>
          <a:endParaRPr lang="zh-CN" altLang="en-US"/>
        </a:p>
      </dgm:t>
    </dgm:pt>
    <dgm:pt modelId="{996E13EC-AFA1-4AAC-A0C4-087C617FF2D9}" type="sibTrans" cxnId="{34AAA809-0B3A-4EEC-AF99-BC937D6DC898}">
      <dgm:prSet/>
      <dgm:spPr/>
      <dgm:t>
        <a:bodyPr/>
        <a:lstStyle/>
        <a:p>
          <a:endParaRPr lang="zh-CN" altLang="en-US"/>
        </a:p>
      </dgm:t>
    </dgm:pt>
    <dgm:pt modelId="{A12E24BB-B2D1-46CB-A03A-16612625C6D9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计划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zh-CN" altLang="en-US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zh-CN" altLang="en-US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>
        <a:solidFill>
          <a:schemeClr val="accent3">
            <a:tint val="60000"/>
          </a:schemeClr>
        </a:solidFill>
      </dgm:spPr>
    </dgm:pt>
    <dgm:pt modelId="{925DF700-175B-486E-8CDB-3F5523B469B9}" type="pres">
      <dgm:prSet presAssocID="{C6B0C062-C57F-4773-AD0D-F38255E3D28B}" presName="arrowDiagram3" presStyleCnt="0"/>
      <dgm:spPr/>
    </dgm:pt>
    <dgm:pt modelId="{77EE22B3-CA06-42EE-A4F0-16D4F2D463EA}" type="pres">
      <dgm:prSet presAssocID="{96C57C87-EB3B-4EC2-9A41-07DDB6E1CD5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D9448E3-A923-4562-82EE-2D6547A66745}" type="pres">
      <dgm:prSet presAssocID="{96C57C87-EB3B-4EC2-9A41-07DDB6E1CD5F}" presName="bullet3a" presStyleLbl="node1" presStyleIdx="0" presStyleCnt="3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27F647F-96BC-4E61-884C-3053C7634AF5}" type="pres">
      <dgm:prSet presAssocID="{47E7A2FA-4BD5-4DEC-9F96-BCA4BBA47DCF}" presName="textBox3b" presStyleLbl="revTx" presStyleIdx="1" presStyleCnt="3" custScaleX="11320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E51A7F7-D190-40A1-8F89-9DF82761F331}" type="pres">
      <dgm:prSet presAssocID="{47E7A2FA-4BD5-4DEC-9F96-BCA4BBA47DCF}" presName="bullet3b" presStyleLbl="node1" presStyleIdx="1" presStyleCnt="3"/>
      <dgm:spPr>
        <a:solidFill>
          <a:srgbClr val="92D050"/>
        </a:solidFill>
      </dgm:spPr>
      <dgm:t>
        <a:bodyPr/>
        <a:lstStyle/>
        <a:p>
          <a:endParaRPr lang="zh-CN" altLang="en-US"/>
        </a:p>
      </dgm:t>
    </dgm:pt>
    <dgm:pt modelId="{912F4A56-954F-4116-820A-78B7D54C1BDB}" type="pres">
      <dgm:prSet presAssocID="{A12E24BB-B2D1-46CB-A03A-16612625C6D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7971A12-A6B6-4197-A0E8-04E68C73C293}" type="pres">
      <dgm:prSet presAssocID="{A12E24BB-B2D1-46CB-A03A-16612625C6D9}" presName="bullet3c" presStyleLbl="node1" presStyleIdx="2" presStyleCnt="3"/>
      <dgm:spPr/>
    </dgm:pt>
  </dgm:ptLst>
  <dgm:cxnLst>
    <dgm:cxn modelId="{932283AB-88D3-4E9E-850D-011702E02B86}" type="presOf" srcId="{A12E24BB-B2D1-46CB-A03A-16612625C6D9}" destId="{912F4A56-954F-4116-820A-78B7D54C1BDB}" srcOrd="0" destOrd="0" presId="urn:microsoft.com/office/officeart/2005/8/layout/arrow2#1"/>
    <dgm:cxn modelId="{4FBC938B-E901-4C61-9722-228EEA88F931}" type="presOf" srcId="{47E7A2FA-4BD5-4DEC-9F96-BCA4BBA47DCF}" destId="{927F647F-96BC-4E61-884C-3053C7634AF5}" srcOrd="0" destOrd="0" presId="urn:microsoft.com/office/officeart/2005/8/layout/arrow2#1"/>
    <dgm:cxn modelId="{0C04E3A0-038B-45FD-9C9D-06F96D8E79A7}" type="presOf" srcId="{96C57C87-EB3B-4EC2-9A41-07DDB6E1CD5F}" destId="{77EE22B3-CA06-42EE-A4F0-16D4F2D463EA}" srcOrd="0" destOrd="0" presId="urn:microsoft.com/office/officeart/2005/8/layout/arrow2#1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94D561A6-8F1D-4D66-A563-4B89F9A5BBB1}" srcId="{C6B0C062-C57F-4773-AD0D-F38255E3D28B}" destId="{A12E24BB-B2D1-46CB-A03A-16612625C6D9}" srcOrd="2" destOrd="0" parTransId="{7B556FFC-7709-44C1-B4BC-586D0EBBD1C9}" sibTransId="{9A6810F2-A473-4C4E-91CC-7ED8BF0F5902}"/>
    <dgm:cxn modelId="{34AAA809-0B3A-4EEC-AF99-BC937D6DC898}" srcId="{C6B0C062-C57F-4773-AD0D-F38255E3D28B}" destId="{47E7A2FA-4BD5-4DEC-9F96-BCA4BBA47DCF}" srcOrd="1" destOrd="0" parTransId="{8B3FB3DE-869F-44EA-939A-EB85E6D38D01}" sibTransId="{996E13EC-AFA1-4AAC-A0C4-087C617FF2D9}"/>
    <dgm:cxn modelId="{AD6C043B-0D48-4716-BC3F-8A9CED84A6BC}" type="presOf" srcId="{C6B0C062-C57F-4773-AD0D-F38255E3D28B}" destId="{7702F23C-8B74-4E81-878F-FC4D4E811F20}" srcOrd="0" destOrd="0" presId="urn:microsoft.com/office/officeart/2005/8/layout/arrow2#1"/>
    <dgm:cxn modelId="{D15DDB56-8F7A-4E5C-A81E-E70D43E80053}" type="presParOf" srcId="{7702F23C-8B74-4E81-878F-FC4D4E811F20}" destId="{8D8196B2-8690-410B-88DD-58E36C1508F0}" srcOrd="0" destOrd="0" presId="urn:microsoft.com/office/officeart/2005/8/layout/arrow2#1"/>
    <dgm:cxn modelId="{8F33FAC5-317A-48BC-B821-094B291576B0}" type="presParOf" srcId="{7702F23C-8B74-4E81-878F-FC4D4E811F20}" destId="{925DF700-175B-486E-8CDB-3F5523B469B9}" srcOrd="1" destOrd="0" presId="urn:microsoft.com/office/officeart/2005/8/layout/arrow2#1"/>
    <dgm:cxn modelId="{5DC258B1-5D43-4B33-A08A-DDDEAF62ACB7}" type="presParOf" srcId="{925DF700-175B-486E-8CDB-3F5523B469B9}" destId="{77EE22B3-CA06-42EE-A4F0-16D4F2D463EA}" srcOrd="0" destOrd="0" presId="urn:microsoft.com/office/officeart/2005/8/layout/arrow2#1"/>
    <dgm:cxn modelId="{936FEC90-6F25-473A-9AB6-162C5366E9F2}" type="presParOf" srcId="{925DF700-175B-486E-8CDB-3F5523B469B9}" destId="{FD9448E3-A923-4562-82EE-2D6547A66745}" srcOrd="1" destOrd="0" presId="urn:microsoft.com/office/officeart/2005/8/layout/arrow2#1"/>
    <dgm:cxn modelId="{D4913FCC-342B-4F17-A1A1-7CE879D38164}" type="presParOf" srcId="{925DF700-175B-486E-8CDB-3F5523B469B9}" destId="{927F647F-96BC-4E61-884C-3053C7634AF5}" srcOrd="2" destOrd="0" presId="urn:microsoft.com/office/officeart/2005/8/layout/arrow2#1"/>
    <dgm:cxn modelId="{E8BA4048-539B-4336-8F9B-F83A70B667E7}" type="presParOf" srcId="{925DF700-175B-486E-8CDB-3F5523B469B9}" destId="{FE51A7F7-D190-40A1-8F89-9DF82761F331}" srcOrd="3" destOrd="0" presId="urn:microsoft.com/office/officeart/2005/8/layout/arrow2#1"/>
    <dgm:cxn modelId="{CC18AA4A-32D3-4274-8F7B-94B519AF2D60}" type="presParOf" srcId="{925DF700-175B-486E-8CDB-3F5523B469B9}" destId="{912F4A56-954F-4116-820A-78B7D54C1BDB}" srcOrd="4" destOrd="0" presId="urn:microsoft.com/office/officeart/2005/8/layout/arrow2#1"/>
    <dgm:cxn modelId="{3AADE7AE-8E1C-448F-9203-9FE273ADCBC8}" type="presParOf" srcId="{925DF700-175B-486E-8CDB-3F5523B469B9}" destId="{87971A12-A6B6-4197-A0E8-04E68C73C293}" srcOrd="5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EA5FBA-0CD4-45F7-95E6-053E51DC00F1}" type="doc">
      <dgm:prSet loTypeId="urn:microsoft.com/office/officeart/2005/8/layout/hList1#1" loCatId="process" qsTypeId="urn:microsoft.com/office/officeart/2005/8/quickstyle/simple2#2" qsCatId="simple" csTypeId="urn:microsoft.com/office/officeart/2005/8/colors/accent3_2" csCatId="accent3" phldr="1"/>
      <dgm:spPr/>
      <dgm:t>
        <a:bodyPr/>
        <a:lstStyle/>
        <a:p>
          <a:endParaRPr lang="zh-CN"/>
        </a:p>
      </dgm:t>
    </dgm:pt>
    <dgm:pt modelId="{0030C8E6-E320-4102-B245-BFF37710A608}" type="pres">
      <dgm:prSet presAssocID="{79EA5FBA-0CD4-45F7-95E6-053E51DC00F1}" presName="Name0" presStyleCnt="0">
        <dgm:presLayoutVars>
          <dgm:dir/>
        </dgm:presLayoutVars>
      </dgm:prSet>
      <dgm:spPr/>
      <dgm:t>
        <a:bodyPr/>
        <a:lstStyle/>
        <a:p>
          <a:endParaRPr lang="zh-CN"/>
        </a:p>
      </dgm:t>
    </dgm:pt>
  </dgm:ptLst>
  <dgm:cxnLst>
    <dgm:cxn modelId="{7EF5DC78-85E8-421E-95F6-1AE2F063F57D}" type="presOf" srcId="{79EA5FBA-0CD4-45F7-95E6-053E51DC00F1}" destId="{0030C8E6-E320-4102-B245-BFF37710A608}" srcOrd="0" destOrd="0" presId="urn:microsoft.com/office/officeart/2005/8/layout/hList1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simple2#1" qsCatId="simple" csTypeId="urn:microsoft.com/office/officeart/2005/8/colors/accent3_2" csCatId="accent3" phldr="1"/>
      <dgm:spPr/>
    </dgm:pt>
    <dgm:pt modelId="{96C57C87-EB3B-4EC2-9A41-07DDB6E1CD5F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卡方检验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zh-CN" altLang="en-US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zh-CN" altLang="en-US"/>
        </a:p>
      </dgm:t>
    </dgm:pt>
    <dgm:pt modelId="{47E7A2FA-4BD5-4DEC-9F96-BCA4BBA47DCF}">
      <dgm:prSet phldrT="[文本]"/>
      <dgm:spPr/>
      <dgm:t>
        <a:bodyPr/>
        <a:lstStyle/>
        <a:p>
          <a:r>
            <a:rPr lang="en-US" altLang="zh-CN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运行机制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B3FB3DE-869F-44EA-939A-EB85E6D38D01}" type="parTrans" cxnId="{34AAA809-0B3A-4EEC-AF99-BC937D6DC898}">
      <dgm:prSet/>
      <dgm:spPr/>
      <dgm:t>
        <a:bodyPr/>
        <a:lstStyle/>
        <a:p>
          <a:endParaRPr lang="zh-CN" altLang="en-US"/>
        </a:p>
      </dgm:t>
    </dgm:pt>
    <dgm:pt modelId="{996E13EC-AFA1-4AAC-A0C4-087C617FF2D9}" type="sibTrans" cxnId="{34AAA809-0B3A-4EEC-AF99-BC937D6DC898}">
      <dgm:prSet/>
      <dgm:spPr/>
      <dgm:t>
        <a:bodyPr/>
        <a:lstStyle/>
        <a:p>
          <a:endParaRPr lang="zh-CN" altLang="en-US"/>
        </a:p>
      </dgm:t>
    </dgm:pt>
    <dgm:pt modelId="{A12E24BB-B2D1-46CB-A03A-16612625C6D9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计划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zh-CN" altLang="en-US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zh-CN" altLang="en-US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>
        <a:solidFill>
          <a:schemeClr val="accent3">
            <a:tint val="60000"/>
          </a:schemeClr>
        </a:solidFill>
      </dgm:spPr>
    </dgm:pt>
    <dgm:pt modelId="{925DF700-175B-486E-8CDB-3F5523B469B9}" type="pres">
      <dgm:prSet presAssocID="{C6B0C062-C57F-4773-AD0D-F38255E3D28B}" presName="arrowDiagram3" presStyleCnt="0"/>
      <dgm:spPr/>
    </dgm:pt>
    <dgm:pt modelId="{77EE22B3-CA06-42EE-A4F0-16D4F2D463EA}" type="pres">
      <dgm:prSet presAssocID="{96C57C87-EB3B-4EC2-9A41-07DDB6E1CD5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D9448E3-A923-4562-82EE-2D6547A66745}" type="pres">
      <dgm:prSet presAssocID="{96C57C87-EB3B-4EC2-9A41-07DDB6E1CD5F}" presName="bullet3a" presStyleLbl="node1" presStyleIdx="0" presStyleCnt="3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27F647F-96BC-4E61-884C-3053C7634AF5}" type="pres">
      <dgm:prSet presAssocID="{47E7A2FA-4BD5-4DEC-9F96-BCA4BBA47DCF}" presName="textBox3b" presStyleLbl="revTx" presStyleIdx="1" presStyleCnt="3" custScaleX="113204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E51A7F7-D190-40A1-8F89-9DF82761F331}" type="pres">
      <dgm:prSet presAssocID="{47E7A2FA-4BD5-4DEC-9F96-BCA4BBA47DCF}" presName="bullet3b" presStyleLbl="node1" presStyleIdx="1" presStyleCnt="3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12F4A56-954F-4116-820A-78B7D54C1BDB}" type="pres">
      <dgm:prSet presAssocID="{A12E24BB-B2D1-46CB-A03A-16612625C6D9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7971A12-A6B6-4197-A0E8-04E68C73C293}" type="pres">
      <dgm:prSet presAssocID="{A12E24BB-B2D1-46CB-A03A-16612625C6D9}" presName="bullet3c" presStyleLbl="node1" presStyleIdx="2" presStyleCnt="3"/>
      <dgm:spPr>
        <a:solidFill>
          <a:srgbClr val="92D050"/>
        </a:solidFill>
      </dgm:spPr>
      <dgm:t>
        <a:bodyPr/>
        <a:lstStyle/>
        <a:p>
          <a:endParaRPr lang="zh-CN" altLang="en-US"/>
        </a:p>
      </dgm:t>
    </dgm:pt>
  </dgm:ptLst>
  <dgm:cxnLst>
    <dgm:cxn modelId="{0EBAA632-3C09-47CF-929B-28A03CE77886}" type="presOf" srcId="{C6B0C062-C57F-4773-AD0D-F38255E3D28B}" destId="{7702F23C-8B74-4E81-878F-FC4D4E811F20}" srcOrd="0" destOrd="0" presId="urn:microsoft.com/office/officeart/2005/8/layout/arrow2#1"/>
    <dgm:cxn modelId="{A8CEDF94-EB2C-4656-ACEB-811CBC8A19DB}" type="presOf" srcId="{96C57C87-EB3B-4EC2-9A41-07DDB6E1CD5F}" destId="{77EE22B3-CA06-42EE-A4F0-16D4F2D463EA}" srcOrd="0" destOrd="0" presId="urn:microsoft.com/office/officeart/2005/8/layout/arrow2#1"/>
    <dgm:cxn modelId="{9853353C-9244-4697-80F9-CAD35CE0C0D5}" type="presOf" srcId="{47E7A2FA-4BD5-4DEC-9F96-BCA4BBA47DCF}" destId="{927F647F-96BC-4E61-884C-3053C7634AF5}" srcOrd="0" destOrd="0" presId="urn:microsoft.com/office/officeart/2005/8/layout/arrow2#1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94D561A6-8F1D-4D66-A563-4B89F9A5BBB1}" srcId="{C6B0C062-C57F-4773-AD0D-F38255E3D28B}" destId="{A12E24BB-B2D1-46CB-A03A-16612625C6D9}" srcOrd="2" destOrd="0" parTransId="{7B556FFC-7709-44C1-B4BC-586D0EBBD1C9}" sibTransId="{9A6810F2-A473-4C4E-91CC-7ED8BF0F5902}"/>
    <dgm:cxn modelId="{34AAA809-0B3A-4EEC-AF99-BC937D6DC898}" srcId="{C6B0C062-C57F-4773-AD0D-F38255E3D28B}" destId="{47E7A2FA-4BD5-4DEC-9F96-BCA4BBA47DCF}" srcOrd="1" destOrd="0" parTransId="{8B3FB3DE-869F-44EA-939A-EB85E6D38D01}" sibTransId="{996E13EC-AFA1-4AAC-A0C4-087C617FF2D9}"/>
    <dgm:cxn modelId="{4F458E9A-F29F-41EC-B77D-C515DC29FE0B}" type="presOf" srcId="{A12E24BB-B2D1-46CB-A03A-16612625C6D9}" destId="{912F4A56-954F-4116-820A-78B7D54C1BDB}" srcOrd="0" destOrd="0" presId="urn:microsoft.com/office/officeart/2005/8/layout/arrow2#1"/>
    <dgm:cxn modelId="{5D5D9081-9D71-455B-B2F3-73E2AB34ACA2}" type="presParOf" srcId="{7702F23C-8B74-4E81-878F-FC4D4E811F20}" destId="{8D8196B2-8690-410B-88DD-58E36C1508F0}" srcOrd="0" destOrd="0" presId="urn:microsoft.com/office/officeart/2005/8/layout/arrow2#1"/>
    <dgm:cxn modelId="{1D4A5CFF-7E34-4475-88CD-1A87D0A89B55}" type="presParOf" srcId="{7702F23C-8B74-4E81-878F-FC4D4E811F20}" destId="{925DF700-175B-486E-8CDB-3F5523B469B9}" srcOrd="1" destOrd="0" presId="urn:microsoft.com/office/officeart/2005/8/layout/arrow2#1"/>
    <dgm:cxn modelId="{2D9D28EA-7C0A-48CD-892E-4F59FF28968E}" type="presParOf" srcId="{925DF700-175B-486E-8CDB-3F5523B469B9}" destId="{77EE22B3-CA06-42EE-A4F0-16D4F2D463EA}" srcOrd="0" destOrd="0" presId="urn:microsoft.com/office/officeart/2005/8/layout/arrow2#1"/>
    <dgm:cxn modelId="{838F1879-855E-46C5-8D4D-6CB4663B8097}" type="presParOf" srcId="{925DF700-175B-486E-8CDB-3F5523B469B9}" destId="{FD9448E3-A923-4562-82EE-2D6547A66745}" srcOrd="1" destOrd="0" presId="urn:microsoft.com/office/officeart/2005/8/layout/arrow2#1"/>
    <dgm:cxn modelId="{E41A2369-8670-4525-A661-23CBB32C8220}" type="presParOf" srcId="{925DF700-175B-486E-8CDB-3F5523B469B9}" destId="{927F647F-96BC-4E61-884C-3053C7634AF5}" srcOrd="2" destOrd="0" presId="urn:microsoft.com/office/officeart/2005/8/layout/arrow2#1"/>
    <dgm:cxn modelId="{B4E3B340-F478-4545-BCB6-EE696465BA7C}" type="presParOf" srcId="{925DF700-175B-486E-8CDB-3F5523B469B9}" destId="{FE51A7F7-D190-40A1-8F89-9DF82761F331}" srcOrd="3" destOrd="0" presId="urn:microsoft.com/office/officeart/2005/8/layout/arrow2#1"/>
    <dgm:cxn modelId="{81E5657B-404C-4177-B83F-B9D368FC7D1C}" type="presParOf" srcId="{925DF700-175B-486E-8CDB-3F5523B469B9}" destId="{912F4A56-954F-4116-820A-78B7D54C1BDB}" srcOrd="4" destOrd="0" presId="urn:microsoft.com/office/officeart/2005/8/layout/arrow2#1"/>
    <dgm:cxn modelId="{5AE64681-D057-4457-826D-F48E5BF7348A}" type="presParOf" srcId="{925DF700-175B-486E-8CDB-3F5523B469B9}" destId="{87971A12-A6B6-4197-A0E8-04E68C73C293}" srcOrd="5" destOrd="0" presId="urn:microsoft.com/office/officeart/2005/8/layout/arrow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FD0999-986B-422B-BEC4-A6F0D5834DDE}" type="doc">
      <dgm:prSet loTypeId="urn:microsoft.com/office/officeart/2005/8/layout/arrow4#1" loCatId="relationship" qsTypeId="urn:microsoft.com/office/officeart/2005/8/quickstyle/simple2#6" qsCatId="simple" csTypeId="urn:microsoft.com/office/officeart/2005/8/colors/accent3_3" csCatId="accent3" phldr="1"/>
      <dgm:spPr/>
      <dgm:t>
        <a:bodyPr/>
        <a:lstStyle/>
        <a:p>
          <a:endParaRPr lang="zh-CN"/>
        </a:p>
      </dgm:t>
    </dgm:pt>
    <dgm:pt modelId="{7A9634EF-2D53-4F2D-8FD7-F5E8F2C6C259}">
      <dgm:prSet phldrT="[文本]"/>
      <dgm:spPr/>
      <dgm:t>
        <a:bodyPr/>
        <a:lstStyle/>
        <a:p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4C11BEBE-4027-491B-B411-2E498F3B6493}" type="parTrans" cxnId="{0ACBD365-0530-4064-9592-4150AB188C75}">
      <dgm:prSet/>
      <dgm:spPr/>
      <dgm:t>
        <a:bodyPr/>
        <a:lstStyle/>
        <a:p>
          <a:endParaRPr lang="zh-CN" altLang="en-US"/>
        </a:p>
      </dgm:t>
    </dgm:pt>
    <dgm:pt modelId="{DFD0E1BF-7295-45EB-BBCF-657CDA36B22A}" type="sibTrans" cxnId="{0ACBD365-0530-4064-9592-4150AB188C75}">
      <dgm:prSet/>
      <dgm:spPr/>
      <dgm:t>
        <a:bodyPr/>
        <a:lstStyle/>
        <a:p>
          <a:endParaRPr lang="zh-CN" altLang="en-US"/>
        </a:p>
      </dgm:t>
    </dgm:pt>
    <dgm:pt modelId="{83D47017-9546-4F12-963C-E6B5B6DC33C4}">
      <dgm:prSet phldrT="[文本]"/>
      <dgm:spPr/>
      <dgm:t>
        <a:bodyPr/>
        <a:lstStyle/>
        <a:p>
          <a:endParaRPr lang="en-US" altLang="zh-CN" dirty="0" smtClean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r>
            <a:rPr lang="en-US" altLang="zh-CN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实现细节不清晰</a:t>
          </a:r>
          <a:endParaRPr lang="en-US" altLang="zh-CN" dirty="0" smtClean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专利、论文滞后</a:t>
          </a:r>
          <a:endParaRPr lang="en-US" altLang="zh-CN" dirty="0" smtClean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19888EAE-9658-4035-AAF2-C75DD46A3622}" type="parTrans" cxnId="{213F425D-E223-43A4-89B2-21D1DB92413A}">
      <dgm:prSet/>
      <dgm:spPr/>
      <dgm:t>
        <a:bodyPr/>
        <a:lstStyle/>
        <a:p>
          <a:endParaRPr lang="zh-CN" altLang="en-US"/>
        </a:p>
      </dgm:t>
    </dgm:pt>
    <dgm:pt modelId="{BC007C04-FC3C-4F79-AFF5-4A79E54395DE}" type="sibTrans" cxnId="{213F425D-E223-43A4-89B2-21D1DB92413A}">
      <dgm:prSet/>
      <dgm:spPr/>
      <dgm:t>
        <a:bodyPr/>
        <a:lstStyle/>
        <a:p>
          <a:endParaRPr lang="zh-CN" altLang="en-US"/>
        </a:p>
      </dgm:t>
    </dgm:pt>
    <dgm:pt modelId="{839FCEDD-CCD0-4C6A-A092-07ABC11DAE29}">
      <dgm:prSet phldrT="[文本]"/>
      <dgm:spPr/>
      <dgm:t>
        <a:bodyPr/>
        <a:lstStyle/>
        <a:p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对</a:t>
          </a:r>
          <a:r>
            <a:rPr lang="en-US" altLang="zh-CN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有初步了解</a:t>
          </a:r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E2AF840B-0720-4C8B-8AD6-AA70F3A6F6AB}" type="sibTrans" cxnId="{C9E9B6FE-8485-4722-976D-362C9224D0E4}">
      <dgm:prSet/>
      <dgm:spPr/>
      <dgm:t>
        <a:bodyPr/>
        <a:lstStyle/>
        <a:p>
          <a:endParaRPr lang="zh-CN" altLang="en-US"/>
        </a:p>
      </dgm:t>
    </dgm:pt>
    <dgm:pt modelId="{71EA689F-98A0-4CBC-AD5F-6B3A5D4FCA31}" type="parTrans" cxnId="{C9E9B6FE-8485-4722-976D-362C9224D0E4}">
      <dgm:prSet/>
      <dgm:spPr/>
      <dgm:t>
        <a:bodyPr/>
        <a:lstStyle/>
        <a:p>
          <a:endParaRPr lang="zh-CN" altLang="en-US"/>
        </a:p>
      </dgm:t>
    </dgm:pt>
    <dgm:pt modelId="{E23FB020-53BB-44CE-A1C1-BEBE7C34CBCD}">
      <dgm:prSet phldrT="[文本]"/>
      <dgm:spPr/>
      <dgm:t>
        <a:bodyPr/>
        <a:lstStyle/>
        <a:p>
          <a:endParaRPr lang="zh-CN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EAA15B9-2F60-4F9A-AA88-A82705FD8DBD}" type="parTrans" cxnId="{0CD607C5-D90E-40CA-BCC1-5D1E78F57BD8}">
      <dgm:prSet/>
      <dgm:spPr/>
      <dgm:t>
        <a:bodyPr/>
        <a:lstStyle/>
        <a:p>
          <a:endParaRPr lang="zh-CN" altLang="en-US"/>
        </a:p>
      </dgm:t>
    </dgm:pt>
    <dgm:pt modelId="{06EA53B1-BE97-45C6-9BE1-44A522B30840}" type="sibTrans" cxnId="{0CD607C5-D90E-40CA-BCC1-5D1E78F57BD8}">
      <dgm:prSet/>
      <dgm:spPr/>
      <dgm:t>
        <a:bodyPr/>
        <a:lstStyle/>
        <a:p>
          <a:endParaRPr lang="zh-CN" altLang="en-US"/>
        </a:p>
      </dgm:t>
    </dgm:pt>
    <dgm:pt modelId="{54F12A6E-08DA-4870-AAAC-473B61340163}" type="pres">
      <dgm:prSet presAssocID="{55FD0999-986B-422B-BEC4-A6F0D5834DDE}" presName="compositeShape" presStyleCnt="0">
        <dgm:presLayoutVars>
          <dgm:chMax val="2"/>
          <dgm:dir/>
        </dgm:presLayoutVars>
      </dgm:prSet>
      <dgm:spPr/>
      <dgm:t>
        <a:bodyPr/>
        <a:lstStyle/>
        <a:p>
          <a:endParaRPr lang="zh-CN"/>
        </a:p>
      </dgm:t>
    </dgm:pt>
    <dgm:pt modelId="{5A818F38-E9E9-4731-846C-A339E3F909CE}" type="pres">
      <dgm:prSet presAssocID="{7A9634EF-2D53-4F2D-8FD7-F5E8F2C6C259}" presName="upArrow" presStyleLbl="node1" presStyleIdx="0" presStyleCnt="2"/>
      <dgm:spPr/>
    </dgm:pt>
    <dgm:pt modelId="{29A09746-3897-40B0-9DE1-1F520A35657B}" type="pres">
      <dgm:prSet presAssocID="{7A9634EF-2D53-4F2D-8FD7-F5E8F2C6C259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5FCF542-93E1-4F44-9D77-BC6E02C72729}" type="pres">
      <dgm:prSet presAssocID="{83D47017-9546-4F12-963C-E6B5B6DC33C4}" presName="downArrow" presStyleLbl="node1" presStyleIdx="1" presStyleCnt="2"/>
      <dgm:spPr/>
    </dgm:pt>
    <dgm:pt modelId="{A9C86BE5-444B-4813-91C8-07985C429421}" type="pres">
      <dgm:prSet presAssocID="{83D47017-9546-4F12-963C-E6B5B6DC33C4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0ACBD365-0530-4064-9592-4150AB188C75}" srcId="{55FD0999-986B-422B-BEC4-A6F0D5834DDE}" destId="{7A9634EF-2D53-4F2D-8FD7-F5E8F2C6C259}" srcOrd="0" destOrd="0" parTransId="{4C11BEBE-4027-491B-B411-2E498F3B6493}" sibTransId="{DFD0E1BF-7295-45EB-BBCF-657CDA36B22A}"/>
    <dgm:cxn modelId="{7E889615-C38A-4599-87EF-FFC45881E2CF}" type="presOf" srcId="{83D47017-9546-4F12-963C-E6B5B6DC33C4}" destId="{A9C86BE5-444B-4813-91C8-07985C429421}" srcOrd="0" destOrd="0" presId="urn:microsoft.com/office/officeart/2005/8/layout/arrow4#1"/>
    <dgm:cxn modelId="{0CD607C5-D90E-40CA-BCC1-5D1E78F57BD8}" srcId="{7A9634EF-2D53-4F2D-8FD7-F5E8F2C6C259}" destId="{E23FB020-53BB-44CE-A1C1-BEBE7C34CBCD}" srcOrd="1" destOrd="0" parTransId="{8EAA15B9-2F60-4F9A-AA88-A82705FD8DBD}" sibTransId="{06EA53B1-BE97-45C6-9BE1-44A522B30840}"/>
    <dgm:cxn modelId="{0A755C66-9F54-4679-830E-3589E27585AF}" type="presOf" srcId="{E23FB020-53BB-44CE-A1C1-BEBE7C34CBCD}" destId="{29A09746-3897-40B0-9DE1-1F520A35657B}" srcOrd="0" destOrd="2" presId="urn:microsoft.com/office/officeart/2005/8/layout/arrow4#1"/>
    <dgm:cxn modelId="{29B24F6A-2671-403F-920C-7BAC74303C38}" type="presOf" srcId="{55FD0999-986B-422B-BEC4-A6F0D5834DDE}" destId="{54F12A6E-08DA-4870-AAAC-473B61340163}" srcOrd="0" destOrd="0" presId="urn:microsoft.com/office/officeart/2005/8/layout/arrow4#1"/>
    <dgm:cxn modelId="{CF58A7E7-80D0-47B9-BDF4-BA36A5ACBBD0}" type="presOf" srcId="{839FCEDD-CCD0-4C6A-A092-07ABC11DAE29}" destId="{29A09746-3897-40B0-9DE1-1F520A35657B}" srcOrd="0" destOrd="1" presId="urn:microsoft.com/office/officeart/2005/8/layout/arrow4#1"/>
    <dgm:cxn modelId="{7CB72076-2749-45A8-BB4D-CDF939B42FEE}" type="presOf" srcId="{7A9634EF-2D53-4F2D-8FD7-F5E8F2C6C259}" destId="{29A09746-3897-40B0-9DE1-1F520A35657B}" srcOrd="0" destOrd="0" presId="urn:microsoft.com/office/officeart/2005/8/layout/arrow4#1"/>
    <dgm:cxn modelId="{C9E9B6FE-8485-4722-976D-362C9224D0E4}" srcId="{7A9634EF-2D53-4F2D-8FD7-F5E8F2C6C259}" destId="{839FCEDD-CCD0-4C6A-A092-07ABC11DAE29}" srcOrd="0" destOrd="0" parTransId="{71EA689F-98A0-4CBC-AD5F-6B3A5D4FCA31}" sibTransId="{E2AF840B-0720-4C8B-8AD6-AA70F3A6F6AB}"/>
    <dgm:cxn modelId="{213F425D-E223-43A4-89B2-21D1DB92413A}" srcId="{55FD0999-986B-422B-BEC4-A6F0D5834DDE}" destId="{83D47017-9546-4F12-963C-E6B5B6DC33C4}" srcOrd="1" destOrd="0" parTransId="{19888EAE-9658-4035-AAF2-C75DD46A3622}" sibTransId="{BC007C04-FC3C-4F79-AFF5-4A79E54395DE}"/>
    <dgm:cxn modelId="{4C74C5BC-1A69-42ED-9D68-1089CCF594FA}" type="presParOf" srcId="{54F12A6E-08DA-4870-AAAC-473B61340163}" destId="{5A818F38-E9E9-4731-846C-A339E3F909CE}" srcOrd="0" destOrd="0" presId="urn:microsoft.com/office/officeart/2005/8/layout/arrow4#1"/>
    <dgm:cxn modelId="{1171343E-BA84-46B4-B07F-7F770C78F44F}" type="presParOf" srcId="{54F12A6E-08DA-4870-AAAC-473B61340163}" destId="{29A09746-3897-40B0-9DE1-1F520A35657B}" srcOrd="1" destOrd="0" presId="urn:microsoft.com/office/officeart/2005/8/layout/arrow4#1"/>
    <dgm:cxn modelId="{44B2263C-FD41-4AB5-9C30-25F0D7991D19}" type="presParOf" srcId="{54F12A6E-08DA-4870-AAAC-473B61340163}" destId="{25FCF542-93E1-4F44-9D77-BC6E02C72729}" srcOrd="2" destOrd="0" presId="urn:microsoft.com/office/officeart/2005/8/layout/arrow4#1"/>
    <dgm:cxn modelId="{24AA7061-4F06-440D-AC0D-A038D725B046}" type="presParOf" srcId="{54F12A6E-08DA-4870-AAAC-473B61340163}" destId="{A9C86BE5-444B-4813-91C8-07985C429421}" srcOrd="3" destOrd="0" presId="urn:microsoft.com/office/officeart/2005/8/layout/arrow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196B2-8690-410B-88DD-58E36C1508F0}">
      <dsp:nvSpPr>
        <dsp:cNvPr id="0" name=""/>
        <dsp:cNvSpPr/>
      </dsp:nvSpPr>
      <dsp:spPr>
        <a:xfrm>
          <a:off x="0" y="0"/>
          <a:ext cx="8686800" cy="4525962"/>
        </a:xfrm>
        <a:prstGeom prst="swooshArrow">
          <a:avLst/>
        </a:prstGeom>
        <a:solidFill>
          <a:schemeClr val="accent3">
            <a:tint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E22B3-CA06-42EE-A4F0-16D4F2D463EA}">
      <dsp:nvSpPr>
        <dsp:cNvPr id="0" name=""/>
        <dsp:cNvSpPr/>
      </dsp:nvSpPr>
      <dsp:spPr>
        <a:xfrm>
          <a:off x="1528876" y="3023342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卡方检验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1528876" y="3023342"/>
        <a:ext cx="2171700" cy="1176750"/>
      </dsp:txXfrm>
    </dsp:sp>
    <dsp:sp modelId="{FD9448E3-A923-4562-82EE-2D6547A66745}">
      <dsp:nvSpPr>
        <dsp:cNvPr id="0" name=""/>
        <dsp:cNvSpPr/>
      </dsp:nvSpPr>
      <dsp:spPr>
        <a:xfrm>
          <a:off x="1442008" y="2936474"/>
          <a:ext cx="173736" cy="173736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F647F-96BC-4E61-884C-3053C7634AF5}">
      <dsp:nvSpPr>
        <dsp:cNvPr id="0" name=""/>
        <dsp:cNvSpPr/>
      </dsp:nvSpPr>
      <dsp:spPr>
        <a:xfrm>
          <a:off x="3637554" y="1883931"/>
          <a:ext cx="2458451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sz="2500" kern="120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运行机制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637554" y="1883931"/>
        <a:ext cx="2458451" cy="1176750"/>
      </dsp:txXfrm>
    </dsp:sp>
    <dsp:sp modelId="{FE51A7F7-D190-40A1-8F89-9DF82761F331}">
      <dsp:nvSpPr>
        <dsp:cNvPr id="0" name=""/>
        <dsp:cNvSpPr/>
      </dsp:nvSpPr>
      <dsp:spPr>
        <a:xfrm>
          <a:off x="3639769" y="1742771"/>
          <a:ext cx="282321" cy="2823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F4A56-954F-4116-820A-78B7D54C1BDB}">
      <dsp:nvSpPr>
        <dsp:cNvPr id="0" name=""/>
        <dsp:cNvSpPr/>
      </dsp:nvSpPr>
      <dsp:spPr>
        <a:xfrm>
          <a:off x="6399999" y="1152988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计划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6399999" y="1152988"/>
        <a:ext cx="2171700" cy="1176750"/>
      </dsp:txXfrm>
    </dsp:sp>
    <dsp:sp modelId="{87971A12-A6B6-4197-A0E8-04E68C73C293}">
      <dsp:nvSpPr>
        <dsp:cNvPr id="0" name=""/>
        <dsp:cNvSpPr/>
      </dsp:nvSpPr>
      <dsp:spPr>
        <a:xfrm>
          <a:off x="6237122" y="990111"/>
          <a:ext cx="325755" cy="3257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196B2-8690-410B-88DD-58E36C1508F0}">
      <dsp:nvSpPr>
        <dsp:cNvPr id="0" name=""/>
        <dsp:cNvSpPr/>
      </dsp:nvSpPr>
      <dsp:spPr>
        <a:xfrm>
          <a:off x="0" y="0"/>
          <a:ext cx="8686800" cy="4525962"/>
        </a:xfrm>
        <a:prstGeom prst="swooshArrow">
          <a:avLst/>
        </a:prstGeom>
        <a:solidFill>
          <a:schemeClr val="accent3">
            <a:tint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E22B3-CA06-42EE-A4F0-16D4F2D463EA}">
      <dsp:nvSpPr>
        <dsp:cNvPr id="0" name=""/>
        <dsp:cNvSpPr/>
      </dsp:nvSpPr>
      <dsp:spPr>
        <a:xfrm>
          <a:off x="1528876" y="3023342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卡方检验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1528876" y="3023342"/>
        <a:ext cx="2171700" cy="1176750"/>
      </dsp:txXfrm>
    </dsp:sp>
    <dsp:sp modelId="{FD9448E3-A923-4562-82EE-2D6547A66745}">
      <dsp:nvSpPr>
        <dsp:cNvPr id="0" name=""/>
        <dsp:cNvSpPr/>
      </dsp:nvSpPr>
      <dsp:spPr>
        <a:xfrm>
          <a:off x="1442008" y="2936474"/>
          <a:ext cx="173736" cy="173736"/>
        </a:xfrm>
        <a:prstGeom prst="ellipse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F647F-96BC-4E61-884C-3053C7634AF5}">
      <dsp:nvSpPr>
        <dsp:cNvPr id="0" name=""/>
        <dsp:cNvSpPr/>
      </dsp:nvSpPr>
      <dsp:spPr>
        <a:xfrm>
          <a:off x="3637554" y="1883931"/>
          <a:ext cx="2458451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运行机制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637554" y="1883931"/>
        <a:ext cx="2458451" cy="1176750"/>
      </dsp:txXfrm>
    </dsp:sp>
    <dsp:sp modelId="{FE51A7F7-D190-40A1-8F89-9DF82761F331}">
      <dsp:nvSpPr>
        <dsp:cNvPr id="0" name=""/>
        <dsp:cNvSpPr/>
      </dsp:nvSpPr>
      <dsp:spPr>
        <a:xfrm>
          <a:off x="3639769" y="1742771"/>
          <a:ext cx="282321" cy="282321"/>
        </a:xfrm>
        <a:prstGeom prst="ellipse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F4A56-954F-4116-820A-78B7D54C1BDB}">
      <dsp:nvSpPr>
        <dsp:cNvPr id="0" name=""/>
        <dsp:cNvSpPr/>
      </dsp:nvSpPr>
      <dsp:spPr>
        <a:xfrm>
          <a:off x="6399999" y="1152988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计划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6399999" y="1152988"/>
        <a:ext cx="2171700" cy="1176750"/>
      </dsp:txXfrm>
    </dsp:sp>
    <dsp:sp modelId="{87971A12-A6B6-4197-A0E8-04E68C73C293}">
      <dsp:nvSpPr>
        <dsp:cNvPr id="0" name=""/>
        <dsp:cNvSpPr/>
      </dsp:nvSpPr>
      <dsp:spPr>
        <a:xfrm>
          <a:off x="6237122" y="990111"/>
          <a:ext cx="325755" cy="3257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196B2-8690-410B-88DD-58E36C1508F0}">
      <dsp:nvSpPr>
        <dsp:cNvPr id="0" name=""/>
        <dsp:cNvSpPr/>
      </dsp:nvSpPr>
      <dsp:spPr>
        <a:xfrm>
          <a:off x="0" y="0"/>
          <a:ext cx="8686800" cy="4525962"/>
        </a:xfrm>
        <a:prstGeom prst="swooshArrow">
          <a:avLst/>
        </a:prstGeom>
        <a:solidFill>
          <a:schemeClr val="accent3">
            <a:tint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E22B3-CA06-42EE-A4F0-16D4F2D463EA}">
      <dsp:nvSpPr>
        <dsp:cNvPr id="0" name=""/>
        <dsp:cNvSpPr/>
      </dsp:nvSpPr>
      <dsp:spPr>
        <a:xfrm>
          <a:off x="1528876" y="3023342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卡方检验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1528876" y="3023342"/>
        <a:ext cx="2171700" cy="1176750"/>
      </dsp:txXfrm>
    </dsp:sp>
    <dsp:sp modelId="{FD9448E3-A923-4562-82EE-2D6547A66745}">
      <dsp:nvSpPr>
        <dsp:cNvPr id="0" name=""/>
        <dsp:cNvSpPr/>
      </dsp:nvSpPr>
      <dsp:spPr>
        <a:xfrm>
          <a:off x="1442008" y="2936474"/>
          <a:ext cx="173736" cy="173736"/>
        </a:xfrm>
        <a:prstGeom prst="ellipse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F647F-96BC-4E61-884C-3053C7634AF5}">
      <dsp:nvSpPr>
        <dsp:cNvPr id="0" name=""/>
        <dsp:cNvSpPr/>
      </dsp:nvSpPr>
      <dsp:spPr>
        <a:xfrm>
          <a:off x="3637554" y="1883931"/>
          <a:ext cx="2458451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运行机制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637554" y="1883931"/>
        <a:ext cx="2458451" cy="1176750"/>
      </dsp:txXfrm>
    </dsp:sp>
    <dsp:sp modelId="{FE51A7F7-D190-40A1-8F89-9DF82761F331}">
      <dsp:nvSpPr>
        <dsp:cNvPr id="0" name=""/>
        <dsp:cNvSpPr/>
      </dsp:nvSpPr>
      <dsp:spPr>
        <a:xfrm>
          <a:off x="3639769" y="1742771"/>
          <a:ext cx="282321" cy="282321"/>
        </a:xfrm>
        <a:prstGeom prst="ellipse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F4A56-954F-4116-820A-78B7D54C1BDB}">
      <dsp:nvSpPr>
        <dsp:cNvPr id="0" name=""/>
        <dsp:cNvSpPr/>
      </dsp:nvSpPr>
      <dsp:spPr>
        <a:xfrm>
          <a:off x="6399999" y="1152988"/>
          <a:ext cx="2171700" cy="117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计划</a:t>
          </a: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6399999" y="1152988"/>
        <a:ext cx="2171700" cy="1176750"/>
      </dsp:txXfrm>
    </dsp:sp>
    <dsp:sp modelId="{87971A12-A6B6-4197-A0E8-04E68C73C293}">
      <dsp:nvSpPr>
        <dsp:cNvPr id="0" name=""/>
        <dsp:cNvSpPr/>
      </dsp:nvSpPr>
      <dsp:spPr>
        <a:xfrm>
          <a:off x="6237122" y="990111"/>
          <a:ext cx="325755" cy="325755"/>
        </a:xfrm>
        <a:prstGeom prst="ellipse">
          <a:avLst/>
        </a:prstGeom>
        <a:solidFill>
          <a:srgbClr val="92D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18F38-E9E9-4731-846C-A339E3F909CE}">
      <dsp:nvSpPr>
        <dsp:cNvPr id="0" name=""/>
        <dsp:cNvSpPr/>
      </dsp:nvSpPr>
      <dsp:spPr>
        <a:xfrm>
          <a:off x="4777" y="0"/>
          <a:ext cx="2866644" cy="2172461"/>
        </a:xfrm>
        <a:prstGeom prst="upArrow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A09746-3897-40B0-9DE1-1F520A35657B}">
      <dsp:nvSpPr>
        <dsp:cNvPr id="0" name=""/>
        <dsp:cNvSpPr/>
      </dsp:nvSpPr>
      <dsp:spPr>
        <a:xfrm>
          <a:off x="2957421" y="0"/>
          <a:ext cx="4864608" cy="217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对</a:t>
          </a:r>
          <a:r>
            <a:rPr lang="en-US" altLang="zh-CN" sz="20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sz="20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有初步了解</a:t>
          </a:r>
          <a:endParaRPr lang="zh-CN" sz="20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sz="20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2957421" y="0"/>
        <a:ext cx="4864608" cy="2172461"/>
      </dsp:txXfrm>
    </dsp:sp>
    <dsp:sp modelId="{25FCF542-93E1-4F44-9D77-BC6E02C72729}">
      <dsp:nvSpPr>
        <dsp:cNvPr id="0" name=""/>
        <dsp:cNvSpPr/>
      </dsp:nvSpPr>
      <dsp:spPr>
        <a:xfrm>
          <a:off x="864770" y="2353500"/>
          <a:ext cx="2866644" cy="2172461"/>
        </a:xfrm>
        <a:prstGeom prst="downArrow">
          <a:avLst/>
        </a:prstGeom>
        <a:solidFill>
          <a:schemeClr val="accent3">
            <a:shade val="80000"/>
            <a:hueOff val="-530984"/>
            <a:satOff val="5406"/>
            <a:lumOff val="3244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C86BE5-444B-4813-91C8-07985C429421}">
      <dsp:nvSpPr>
        <dsp:cNvPr id="0" name=""/>
        <dsp:cNvSpPr/>
      </dsp:nvSpPr>
      <dsp:spPr>
        <a:xfrm>
          <a:off x="3817414" y="2353500"/>
          <a:ext cx="4864608" cy="217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500" kern="1200" dirty="0" smtClean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Spark</a:t>
          </a: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实现细节不清晰</a:t>
          </a:r>
          <a:endParaRPr lang="en-US" altLang="zh-CN" sz="2500" kern="1200" dirty="0" smtClean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专利、论文滞后</a:t>
          </a:r>
          <a:endParaRPr lang="en-US" altLang="zh-CN" sz="2500" kern="1200" dirty="0" smtClean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2500" kern="1200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sp:txBody>
      <dsp:txXfrm>
        <a:off x="3817414" y="2353500"/>
        <a:ext cx="4864608" cy="217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#1" minVer="12.0">
  <dgm:title val=""/>
  <dgm:desc val=""/>
  <dgm:catLst>
    <dgm:cat type="process" pri="9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1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constrLst>
      <dgm:constr type="w" for="des" forName="header" refType="w"/>
      <dgm:constr type="h" for="des" forName="header" op="equ" val="10"/>
      <dgm:constr type="w" for="ch" forName="vertFlow" refType="w"/>
      <dgm:constr type="h" for="des" forName="child" op="equ" val="20"/>
      <dgm:constr type="w" for="ch" forName="hSp" refType="w" refFor="des" refForName="header" op="equ" fact="0.14"/>
      <dgm:constr type="primFontSz" for="des" forName="child" op="equ"/>
      <dgm:constr type="primFontSz" for="des" forName="header" op="equ"/>
      <dgm:constr type="primFontSz" for="des" forName="header" refType="primFontSz" refFor="des" refForName="child" op="gte"/>
      <dgm:constr type="primFontSz" for="des" forName="header" refType="primFontSz" refFor="des" refForName="child" op="lte" fact="2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1D"/>
            </dgm:alg>
          </dgm:else>
        </dgm:choose>
        <dgm:constrLst>
          <dgm:constr type="w" for="ch" refType="w"/>
        </dgm:constrLst>
        <dgm:ruleLst/>
        <dgm:layoutNode name="header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primFontSz" val="36"/>
            <dgm:constr type="tMarg" refType="primFontSz" fact="0.32"/>
            <dgm:constr type="bMarg" refType="primFontSz" fact="0.32"/>
          </dgm:constrLst>
          <dgm:ruleLst>
            <dgm:rule type="h" val="INF" fact="NaN" max="NaN"/>
            <dgm:rule type="primFontSz" val="2" fact="NaN" max="NaN"/>
          </dgm:ruleLst>
        </dgm:layoutNode>
        <dgm:layoutNode name="child" styleLbl="alignAccFollowNode1">
          <dgm:varLst>
            <dgm:chPref val="0"/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-2">
            <dgm:adjLst/>
          </dgm:shape>
          <dgm:presOf axis="des" ptType="node"/>
          <dgm:constrLst>
            <dgm:constr type="primFontSz" val="36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  <dgm:rule type="primFontSz" val="2" fact="NaN" max="NaN"/>
          </dgm:ruleLst>
        </dgm:layoutNode>
      </dgm:layoutNode>
      <dgm:choose name="Name8">
        <dgm:if name="Name9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</dgm:layoutNode>
        </dgm:if>
        <dgm:else name="Name10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4#1" minVer="12.0">
  <dgm:title val=""/>
  <dgm:desc val=""/>
  <dgm:catLst>
    <dgm:cat type="relationship" pri="45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</dgm:layoutNode>
      <dgm:layoutNode name="upArrowText" styleLbl="revTx">
        <dgm:varLst>
          <dgm:chMax val="0"/>
          <dgm:bulletEnabled val="1"/>
        </dgm:varLst>
        <dgm:choose name="Name10">
          <dgm:if name="Name11" func="var" arg="dir" op="equ" val="norm">
            <dgm:alg type="tx">
              <dgm:param type="parTxLTRAlign" val="l"/>
              <dgm:param type="txAnchorVert" val="mid"/>
              <dgm:param type="txAnchorVertCh" val="mid"/>
            </dgm:alg>
          </dgm:if>
          <dgm:else name="Name12">
            <dgm:alg type="tx">
              <dgm:param type="parTxLTRAlign" val="r"/>
              <dgm:param type="txAnchorVert" val="mid"/>
              <dgm:param type="txAnchorVertCh" val="mid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  <dgm:constr type="primFontSz" val="36"/>
        </dgm:constrLst>
        <dgm:ruleLst>
          <dgm:rule type="primFontSz" val="2" fact="NaN" max="NaN"/>
        </dgm:ruleLst>
      </dgm:layoutNode>
    </dgm:forEach>
    <dgm:forEach name="Name13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</dgm:layoutNode>
      <dgm:layoutNode name="downArrowText" styleLbl="revTx">
        <dgm:varLst>
          <dgm:chMax val="0"/>
          <dgm:bulletEnabled val="1"/>
        </dgm:varLst>
        <dgm:choose name="Name14">
          <dgm:if name="Name15" func="var" arg="dir" op="equ" val="norm">
            <dgm:alg type="tx">
              <dgm:param type="parTxLTRAlign" val="l"/>
              <dgm:param type="txAnchorVert" val="mid"/>
              <dgm:param type="txAnchorVertCh" val="mid"/>
            </dgm:alg>
          </dgm:if>
          <dgm:else name="Name16">
            <dgm:alg type="tx">
              <dgm:param type="parTxLTRAlign" val="r"/>
              <dgm:param type="txAnchorVert" val="mid"/>
              <dgm:param type="txAnchorVertCh" val="mid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  <dgm:constr type="primFontSz" val="36"/>
        </dgm:constrLst>
        <dgm:ruleLst>
          <dgm:rule type="primFontSz" val="2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#6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0659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pPr/>
              <a:t>2015/2/4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7304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zh-CN" smtClean="0"/>
              <a:pPr/>
              <a:t>1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4830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10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11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11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9141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12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0013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13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8429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15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45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18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45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19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33421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22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226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zh-CN" smtClean="0"/>
              <a:pPr/>
              <a:t>2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047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zh-CN" smtClean="0"/>
              <a:pPr/>
              <a:t>3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6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4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832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5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92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6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5877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7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836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8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06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2/4/2015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altLang="zh-CN" smtClean="0"/>
              <a:pPr/>
              <a:t>9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8138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29" name="Shap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 latinLnBrk="0">
              <a:buNone/>
              <a:defRPr lang="zh-CN"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6" name="Shap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pPr/>
              <a:t>2015年2月4日</a:t>
            </a:fld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5" name="Shap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7" name="Shape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25" name="Shap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pPr/>
              <a:t>2015年2月4日</a:t>
            </a:fld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/>
          </a:p>
        </p:txBody>
      </p:sp>
      <p:sp>
        <p:nvSpPr>
          <p:cNvPr id="16" name="Shap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pPr/>
              <a:t>2015年2月4日</a:t>
            </a:fld>
            <a:endParaRPr lang="zh-CN"/>
          </a:p>
        </p:txBody>
      </p:sp>
      <p:sp>
        <p:nvSpPr>
          <p:cNvPr id="21" name="Shap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pPr/>
              <a:t>2015年2月4日</a:t>
            </a:fld>
            <a:endParaRPr lang="zh-CN"/>
          </a:p>
        </p:txBody>
      </p:sp>
      <p:sp>
        <p:nvSpPr>
          <p:cNvPr id="24" name="Shap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2015/2/4</a:t>
            </a:fld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2015/2/4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2015/2/4</a:t>
            </a:fld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8" name="Rectangl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CN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pPr algn="l"/>
              <a:t>2015年2月4日</a:t>
            </a:fld>
            <a:endParaRPr lang="zh-CN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Rectangl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CN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zh-CN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CN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zh-CN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CN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lang="zh-CN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lang="zh-CN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lang="zh-CN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lang="zh-CN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lang="zh-CN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lang="zh-CN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lang="zh-CN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lang="zh-CN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lang="zh-CN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/>
              <a:t>汇报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2</a:t>
            </a:r>
            <a:r>
              <a:rPr lang="zh-CN" altLang="en-US" sz="4400" dirty="0"/>
              <a:t>）</a:t>
            </a:r>
            <a:endParaRPr lang="zh-CN" sz="44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5715000" y="4343400"/>
            <a:ext cx="3155576" cy="914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陈诚 </a:t>
            </a:r>
            <a:endParaRPr lang="en-US" altLang="zh-CN" dirty="0" smtClean="0"/>
          </a:p>
          <a:p>
            <a:r>
              <a:rPr lang="en-US" altLang="zh-CN" dirty="0" smtClean="0"/>
              <a:t>2015/2/4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countByValue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</a:t>
            </a:r>
            <a:endParaRPr lang="zh-CN" dirty="0"/>
          </a:p>
        </p:txBody>
      </p:sp>
      <p:grpSp>
        <p:nvGrpSpPr>
          <p:cNvPr id="66" name="组合 65"/>
          <p:cNvGrpSpPr/>
          <p:nvPr/>
        </p:nvGrpSpPr>
        <p:grpSpPr>
          <a:xfrm>
            <a:off x="304800" y="2590800"/>
            <a:ext cx="8686800" cy="3733800"/>
            <a:chOff x="304800" y="2133600"/>
            <a:chExt cx="8686800" cy="3733800"/>
          </a:xfrm>
        </p:grpSpPr>
        <p:graphicFrame>
          <p:nvGraphicFramePr>
            <p:cNvPr id="15" name="Diagram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0500448"/>
                </p:ext>
              </p:extLst>
            </p:nvPr>
          </p:nvGraphicFramePr>
          <p:xfrm>
            <a:off x="304800" y="2133600"/>
            <a:ext cx="8686800" cy="3733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8" name="组合 17"/>
            <p:cNvGrpSpPr/>
            <p:nvPr/>
          </p:nvGrpSpPr>
          <p:grpSpPr>
            <a:xfrm>
              <a:off x="533400" y="2376223"/>
              <a:ext cx="1752600" cy="2881840"/>
              <a:chOff x="6045082" y="3214860"/>
              <a:chExt cx="2464171" cy="297180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045082" y="3214860"/>
                <a:ext cx="2464171" cy="2971800"/>
                <a:chOff x="1810725" y="3060917"/>
                <a:chExt cx="1885947" cy="28956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10725" y="3060917"/>
                  <a:ext cx="1885947" cy="2895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1929848" y="3660922"/>
                  <a:ext cx="1678541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</a:t>
                  </a:r>
                  <a:r>
                    <a:rPr lang="en-US" altLang="zh-CN" sz="1400" dirty="0" err="1" smtClean="0"/>
                    <a:t>col,feature,label</a:t>
                  </a:r>
                  <a:r>
                    <a:rPr lang="en-US" altLang="zh-CN" sz="1400" dirty="0" smtClean="0"/>
                    <a:t>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1929848" y="4955736"/>
                  <a:ext cx="1678541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</a:t>
                  </a:r>
                  <a:r>
                    <a:rPr lang="en-US" altLang="zh-CN" sz="1400" dirty="0" err="1" smtClean="0"/>
                    <a:t>col,feature</a:t>
                  </a:r>
                  <a:r>
                    <a:rPr lang="zh-CN" altLang="en-US" sz="1400" dirty="0" smtClean="0"/>
                    <a:t>，</a:t>
                  </a:r>
                  <a:r>
                    <a:rPr lang="en-US" altLang="zh-CN" sz="1400" dirty="0" smtClean="0"/>
                    <a:t>label)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6367385" y="3352800"/>
                <a:ext cx="18916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MapPartitionsRDD</a:t>
                </a:r>
                <a:endParaRPr lang="zh-CN" altLang="en-US" sz="14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67000" y="2362200"/>
              <a:ext cx="1752600" cy="2881840"/>
              <a:chOff x="6045082" y="3214861"/>
              <a:chExt cx="2464171" cy="297180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6045082" y="3214861"/>
                <a:ext cx="2464171" cy="2971800"/>
                <a:chOff x="1810725" y="3060918"/>
                <a:chExt cx="1885947" cy="28956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810725" y="3060918"/>
                  <a:ext cx="1885947" cy="2895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1907193" y="3660922"/>
                  <a:ext cx="1678542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((</a:t>
                  </a:r>
                  <a:r>
                    <a:rPr lang="en-US" altLang="zh-CN" sz="1400" dirty="0" err="1" smtClean="0"/>
                    <a:t>col,feature,label</a:t>
                  </a:r>
                  <a:r>
                    <a:rPr lang="en-US" altLang="zh-CN" sz="1400" dirty="0" smtClean="0"/>
                    <a:t>),null)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6367386" y="3352800"/>
                <a:ext cx="1891689" cy="3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MappedRDD</a:t>
                </a:r>
                <a:endParaRPr lang="zh-CN" altLang="en-US" sz="14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800600" y="2362200"/>
              <a:ext cx="1752600" cy="2881840"/>
              <a:chOff x="6045082" y="3214861"/>
              <a:chExt cx="2464171" cy="29718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045082" y="3214861"/>
                <a:ext cx="2464171" cy="297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367386" y="3352800"/>
                <a:ext cx="1891689" cy="3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MapedValueRDD</a:t>
                </a:r>
                <a:endParaRPr lang="zh-CN" altLang="en-US" sz="14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949006" y="2362200"/>
              <a:ext cx="1752600" cy="2881840"/>
              <a:chOff x="6045082" y="3214861"/>
              <a:chExt cx="2464171" cy="2971800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6045082" y="3214861"/>
                <a:ext cx="2464171" cy="2971800"/>
                <a:chOff x="1810725" y="3060918"/>
                <a:chExt cx="1885947" cy="289560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810725" y="3060918"/>
                  <a:ext cx="1885947" cy="2895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897547" y="3660922"/>
                  <a:ext cx="1694475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((</a:t>
                  </a:r>
                  <a:r>
                    <a:rPr lang="en-US" altLang="zh-CN" sz="1400" dirty="0" err="1" smtClean="0"/>
                    <a:t>col,feature,label</a:t>
                  </a:r>
                  <a:r>
                    <a:rPr lang="en-US" altLang="zh-CN" sz="1400" dirty="0" smtClean="0"/>
                    <a:t>),</a:t>
                  </a:r>
                  <a:r>
                    <a:rPr lang="en-US" altLang="zh-CN" sz="1400" dirty="0" err="1" smtClean="0"/>
                    <a:t>num</a:t>
                  </a:r>
                  <a:r>
                    <a:rPr lang="en-US" altLang="zh-CN" sz="1400" dirty="0" smtClean="0"/>
                    <a:t>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897545" y="4955736"/>
                  <a:ext cx="1694477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</a:t>
                  </a:r>
                  <a:r>
                    <a:rPr lang="en-US" altLang="zh-CN" sz="1400" dirty="0" err="1" smtClean="0"/>
                    <a:t>col,feature</a:t>
                  </a:r>
                  <a:r>
                    <a:rPr lang="zh-CN" altLang="en-US" sz="1400" dirty="0" smtClean="0"/>
                    <a:t>，</a:t>
                  </a:r>
                  <a:r>
                    <a:rPr lang="en-US" altLang="zh-CN" sz="1400" dirty="0" smtClean="0"/>
                    <a:t>label)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6367386" y="3352800"/>
                <a:ext cx="1891689" cy="3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Shuffled</a:t>
                </a:r>
                <a:r>
                  <a:rPr lang="en-US" altLang="zh-CN" sz="1400" dirty="0" err="1" smtClean="0"/>
                  <a:t>RDD</a:t>
                </a:r>
                <a:endParaRPr lang="zh-CN" altLang="en-US" sz="1400" dirty="0"/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4909172" y="2971800"/>
              <a:ext cx="1559860" cy="83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((</a:t>
              </a:r>
              <a:r>
                <a:rPr lang="en-US" altLang="zh-CN" sz="1400" dirty="0" err="1" smtClean="0"/>
                <a:t>col,feature,label</a:t>
              </a:r>
              <a:r>
                <a:rPr lang="en-US" altLang="zh-CN" sz="1400" dirty="0" smtClean="0"/>
                <a:t>),1L)</a:t>
              </a:r>
            </a:p>
            <a:p>
              <a:pPr algn="ctr"/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756647" y="4262037"/>
              <a:ext cx="1559860" cy="83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dirty="0" smtClean="0"/>
                <a:t>((</a:t>
              </a:r>
              <a:r>
                <a:rPr lang="en-US" altLang="zh-CN" sz="1400" dirty="0" err="1" smtClean="0"/>
                <a:t>col,feature,label</a:t>
              </a:r>
              <a:r>
                <a:rPr lang="en-US" altLang="zh-CN" sz="1400" dirty="0" smtClean="0"/>
                <a:t>),null)</a:t>
              </a:r>
            </a:p>
            <a:p>
              <a:pPr algn="ctr"/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896970" y="4271183"/>
              <a:ext cx="1559860" cy="83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((</a:t>
              </a:r>
              <a:r>
                <a:rPr lang="en-US" altLang="zh-CN" sz="1400" dirty="0" err="1" smtClean="0"/>
                <a:t>col,feature,label</a:t>
              </a:r>
              <a:r>
                <a:rPr lang="en-US" altLang="zh-CN" sz="1400" dirty="0" smtClean="0"/>
                <a:t>),1L)</a:t>
              </a:r>
            </a:p>
            <a:p>
              <a:pPr algn="ctr"/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cxnSp>
          <p:nvCxnSpPr>
            <p:cNvPr id="56" name="直接箭头连接符 55"/>
            <p:cNvCxnSpPr>
              <a:stCxn id="27" idx="3"/>
              <a:endCxn id="36" idx="1"/>
            </p:cNvCxnSpPr>
            <p:nvPr/>
          </p:nvCxnSpPr>
          <p:spPr>
            <a:xfrm flipV="1">
              <a:off x="2203959" y="3376462"/>
              <a:ext cx="552688" cy="1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2173262" y="4658110"/>
              <a:ext cx="552688" cy="1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17869" y="3383473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330634" y="4665121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6456830" y="3387766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6420971" y="4682855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3"/>
          <p:cNvSpPr txBox="1">
            <a:spLocks/>
          </p:cNvSpPr>
          <p:nvPr/>
        </p:nvSpPr>
        <p:spPr>
          <a:xfrm>
            <a:off x="304800" y="1554162"/>
            <a:ext cx="8686800" cy="7737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lang="zh-CN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lang="zh-CN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lang="zh-CN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lang="zh-CN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lang="zh-CN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lang="zh-CN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lang="zh-CN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countByValue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RDD</a:t>
            </a:r>
            <a:r>
              <a:rPr lang="zh-CN" altLang="en-US" sz="2800" dirty="0" smtClean="0"/>
              <a:t>转换过程如下图</a:t>
            </a:r>
          </a:p>
          <a:p>
            <a:pPr lvl="1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371600" y="594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657600" y="594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mapValues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106322" y="5928246"/>
            <a:ext cx="15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reduceByKey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469032" y="3962400"/>
            <a:ext cx="560655" cy="117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449745" y="3886200"/>
            <a:ext cx="560655" cy="117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  <a:endParaRPr lang="zh-CN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43721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36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运行机制总览</a:t>
            </a:r>
            <a:endParaRPr lang="zh-CN" dirty="0"/>
          </a:p>
        </p:txBody>
      </p:sp>
      <p:sp>
        <p:nvSpPr>
          <p:cNvPr id="6" name="圆角矩形 5"/>
          <p:cNvSpPr/>
          <p:nvPr/>
        </p:nvSpPr>
        <p:spPr>
          <a:xfrm>
            <a:off x="211947" y="2666999"/>
            <a:ext cx="1743488" cy="322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Driver</a:t>
            </a:r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>
            <a:stCxn id="14" idx="1"/>
          </p:cNvCxnSpPr>
          <p:nvPr/>
        </p:nvCxnSpPr>
        <p:spPr>
          <a:xfrm flipH="1">
            <a:off x="3979217" y="3831522"/>
            <a:ext cx="533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102917" y="2819400"/>
            <a:ext cx="2209800" cy="1676400"/>
            <a:chOff x="3467100" y="2590800"/>
            <a:chExt cx="2209800" cy="1676400"/>
          </a:xfrm>
        </p:grpSpPr>
        <p:sp>
          <p:nvSpPr>
            <p:cNvPr id="8" name="圆角矩形 7"/>
            <p:cNvSpPr/>
            <p:nvPr/>
          </p:nvSpPr>
          <p:spPr>
            <a:xfrm>
              <a:off x="3467100" y="2590800"/>
              <a:ext cx="22098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Master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86735" y="3511034"/>
              <a:ext cx="717176" cy="75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List</a:t>
              </a:r>
            </a:p>
            <a:p>
              <a:r>
                <a:rPr lang="en-US" altLang="zh-CN" sz="1050" dirty="0" smtClean="0"/>
                <a:t>Workers</a:t>
              </a:r>
            </a:p>
            <a:p>
              <a:r>
                <a:rPr lang="en-US" altLang="zh-CN" sz="1050" dirty="0"/>
                <a:t>drivers</a:t>
              </a:r>
              <a:endParaRPr lang="en-US" altLang="zh-CN" sz="1050" dirty="0" smtClean="0"/>
            </a:p>
            <a:p>
              <a:r>
                <a:rPr lang="en-US" altLang="zh-CN" sz="1050" dirty="0" smtClean="0"/>
                <a:t>Apps</a:t>
              </a:r>
              <a:endParaRPr lang="en-US" altLang="zh-CN" sz="1050" dirty="0"/>
            </a:p>
            <a:p>
              <a:endParaRPr lang="zh-CN" altLang="en-US" sz="105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76800" y="3224839"/>
              <a:ext cx="800100" cy="75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Scheduler</a:t>
              </a:r>
            </a:p>
            <a:p>
              <a:r>
                <a:rPr lang="en-US" altLang="zh-CN" sz="1050" dirty="0" smtClean="0"/>
                <a:t>Driver</a:t>
              </a:r>
              <a:endParaRPr lang="en-US" altLang="zh-CN" sz="1050" dirty="0"/>
            </a:p>
            <a:p>
              <a:r>
                <a:rPr lang="en-US" altLang="zh-CN" sz="1050" dirty="0" smtClean="0"/>
                <a:t>app</a:t>
              </a:r>
              <a:endParaRPr lang="zh-CN" altLang="en-US" sz="1050" dirty="0"/>
            </a:p>
          </p:txBody>
        </p:sp>
        <p:cxnSp>
          <p:nvCxnSpPr>
            <p:cNvPr id="18" name="直接连接符 17"/>
            <p:cNvCxnSpPr>
              <a:endCxn id="13" idx="3"/>
            </p:cNvCxnSpPr>
            <p:nvPr/>
          </p:nvCxnSpPr>
          <p:spPr>
            <a:xfrm flipH="1">
              <a:off x="4403911" y="3632387"/>
              <a:ext cx="472889" cy="256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1937506" y="3505200"/>
            <a:ext cx="130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RegisterDriver</a:t>
            </a:r>
            <a:endParaRPr lang="zh-CN" altLang="en-US" sz="12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950952" y="3505200"/>
            <a:ext cx="11519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224049" y="36576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311591" y="2209800"/>
            <a:ext cx="1183059" cy="125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16350" y="3505200"/>
            <a:ext cx="123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 Register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119230" y="513948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 rot="18788702">
            <a:off x="5234797" y="2550579"/>
            <a:ext cx="115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L</a:t>
            </a:r>
            <a:r>
              <a:rPr lang="en-US" altLang="zh-CN" sz="1100" dirty="0" err="1" smtClean="0"/>
              <a:t>aunchDriver</a:t>
            </a:r>
            <a:endParaRPr lang="zh-CN" altLang="en-US" sz="1100" dirty="0"/>
          </a:p>
        </p:txBody>
      </p:sp>
      <p:cxnSp>
        <p:nvCxnSpPr>
          <p:cNvPr id="109" name="曲线连接符 108"/>
          <p:cNvCxnSpPr/>
          <p:nvPr/>
        </p:nvCxnSpPr>
        <p:spPr>
          <a:xfrm rot="10800000" flipV="1">
            <a:off x="1887197" y="1830945"/>
            <a:ext cx="4559761" cy="92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163303" y="2374511"/>
            <a:ext cx="18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 </a:t>
            </a:r>
            <a:r>
              <a:rPr lang="en-US" altLang="zh-CN" sz="1200" dirty="0" err="1" smtClean="0"/>
              <a:t>LaunchDriver</a:t>
            </a:r>
            <a:endParaRPr lang="zh-CN" altLang="en-US" sz="1200" dirty="0"/>
          </a:p>
        </p:txBody>
      </p:sp>
      <p:cxnSp>
        <p:nvCxnSpPr>
          <p:cNvPr id="123" name="曲线连接符 122"/>
          <p:cNvCxnSpPr/>
          <p:nvPr/>
        </p:nvCxnSpPr>
        <p:spPr>
          <a:xfrm rot="10800000" flipV="1">
            <a:off x="5311591" y="3352801"/>
            <a:ext cx="1064320" cy="19341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 rot="10800000" flipV="1">
            <a:off x="5067732" y="1961598"/>
            <a:ext cx="1477709" cy="82643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 rot="19382000">
            <a:off x="4685683" y="1981103"/>
            <a:ext cx="2256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 </a:t>
            </a:r>
            <a:r>
              <a:rPr lang="en-US" altLang="zh-CN" sz="1100" dirty="0" err="1" smtClean="0"/>
              <a:t>DriverStateChanged</a:t>
            </a:r>
            <a:endParaRPr lang="zh-CN" altLang="en-US" sz="1100" dirty="0"/>
          </a:p>
        </p:txBody>
      </p:sp>
      <p:grpSp>
        <p:nvGrpSpPr>
          <p:cNvPr id="135" name="组合 134"/>
          <p:cNvGrpSpPr/>
          <p:nvPr/>
        </p:nvGrpSpPr>
        <p:grpSpPr>
          <a:xfrm>
            <a:off x="6375911" y="1540561"/>
            <a:ext cx="2615689" cy="4951253"/>
            <a:chOff x="6375911" y="1540561"/>
            <a:chExt cx="2615689" cy="4951253"/>
          </a:xfrm>
        </p:grpSpPr>
        <p:grpSp>
          <p:nvGrpSpPr>
            <p:cNvPr id="78" name="组合 77"/>
            <p:cNvGrpSpPr/>
            <p:nvPr/>
          </p:nvGrpSpPr>
          <p:grpSpPr>
            <a:xfrm>
              <a:off x="6375911" y="1540561"/>
              <a:ext cx="2615689" cy="4951253"/>
              <a:chOff x="6599372" y="1638743"/>
              <a:chExt cx="2415987" cy="4951253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599372" y="1638743"/>
                <a:ext cx="2415987" cy="4951253"/>
                <a:chOff x="6572480" y="1638743"/>
                <a:chExt cx="2415987" cy="4951253"/>
              </a:xfrm>
            </p:grpSpPr>
            <p:grpSp>
              <p:nvGrpSpPr>
                <p:cNvPr id="76" name="组合 75"/>
                <p:cNvGrpSpPr/>
                <p:nvPr/>
              </p:nvGrpSpPr>
              <p:grpSpPr>
                <a:xfrm>
                  <a:off x="6572480" y="1638743"/>
                  <a:ext cx="2415987" cy="4951253"/>
                  <a:chOff x="6599372" y="1600200"/>
                  <a:chExt cx="2415987" cy="4951253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6739758" y="1802680"/>
                    <a:ext cx="2200835" cy="1882588"/>
                    <a:chOff x="6450928" y="4393102"/>
                    <a:chExt cx="2200835" cy="1882588"/>
                  </a:xfrm>
                </p:grpSpPr>
                <p:grpSp>
                  <p:nvGrpSpPr>
                    <p:cNvPr id="67" name="组合 66"/>
                    <p:cNvGrpSpPr/>
                    <p:nvPr/>
                  </p:nvGrpSpPr>
                  <p:grpSpPr>
                    <a:xfrm>
                      <a:off x="6450928" y="4393102"/>
                      <a:ext cx="2200835" cy="1882588"/>
                      <a:chOff x="6458491" y="4368894"/>
                      <a:chExt cx="2200835" cy="1882588"/>
                    </a:xfrm>
                  </p:grpSpPr>
                  <p:sp>
                    <p:nvSpPr>
                      <p:cNvPr id="34" name="圆角矩形 33"/>
                      <p:cNvSpPr/>
                      <p:nvPr/>
                    </p:nvSpPr>
                    <p:spPr>
                      <a:xfrm>
                        <a:off x="6458491" y="4368894"/>
                        <a:ext cx="2200835" cy="1882588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Worker</a:t>
                        </a:r>
                      </a:p>
                      <a:p>
                        <a:pPr algn="ctr"/>
                        <a:endParaRPr lang="en-US" altLang="zh-CN" dirty="0"/>
                      </a:p>
                      <a:p>
                        <a:pPr algn="ctr"/>
                        <a:endParaRPr lang="en-US" altLang="zh-CN" dirty="0" smtClean="0"/>
                      </a:p>
                      <a:p>
                        <a:pPr algn="ctr"/>
                        <a:endParaRPr lang="en-US" altLang="zh-CN" dirty="0"/>
                      </a:p>
                      <a:p>
                        <a:pPr algn="ctr"/>
                        <a:endParaRPr lang="en-US" altLang="zh-CN" dirty="0" smtClean="0"/>
                      </a:p>
                      <a:p>
                        <a:pPr algn="ctr"/>
                        <a:endParaRPr lang="en-US" altLang="zh-CN" dirty="0"/>
                      </a:p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6514260" y="5052951"/>
                        <a:ext cx="2040047" cy="104333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Container  </a:t>
                        </a:r>
                      </a:p>
                      <a:p>
                        <a:pPr algn="ctr"/>
                        <a:endParaRPr lang="en-US" altLang="zh-CN" dirty="0" smtClean="0"/>
                      </a:p>
                      <a:p>
                        <a:pPr algn="ctr"/>
                        <a:endParaRPr lang="en-US" altLang="zh-CN" dirty="0"/>
                      </a:p>
                    </p:txBody>
                  </p:sp>
                </p:grp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6564688" y="5533630"/>
                      <a:ext cx="1371599" cy="53923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 smtClean="0"/>
                        <a:t>Executor</a:t>
                      </a:r>
                    </a:p>
                    <a:p>
                      <a:pPr algn="ctr"/>
                      <a:r>
                        <a:rPr lang="en-US" altLang="zh-CN" sz="1050" dirty="0" smtClean="0"/>
                        <a:t>(container)</a:t>
                      </a:r>
                      <a:endParaRPr lang="zh-CN" altLang="en-US" sz="1050" dirty="0"/>
                    </a:p>
                  </p:txBody>
                </p:sp>
              </p:grpSp>
              <p:sp>
                <p:nvSpPr>
                  <p:cNvPr id="69" name="流程图: 过程 68"/>
                  <p:cNvSpPr/>
                  <p:nvPr/>
                </p:nvSpPr>
                <p:spPr>
                  <a:xfrm>
                    <a:off x="6599372" y="1600200"/>
                    <a:ext cx="2415987" cy="4951253"/>
                  </a:xfrm>
                  <a:prstGeom prst="flowChartProcess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6755958" y="4067422"/>
                    <a:ext cx="2200835" cy="188258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Worker</a:t>
                    </a:r>
                  </a:p>
                  <a:p>
                    <a:pPr algn="ctr"/>
                    <a:endParaRPr lang="en-US" altLang="zh-CN" dirty="0"/>
                  </a:p>
                  <a:p>
                    <a:pPr algn="ctr"/>
                    <a:endParaRPr lang="en-US" altLang="zh-CN" dirty="0" smtClean="0"/>
                  </a:p>
                  <a:p>
                    <a:pPr algn="ctr"/>
                    <a:endParaRPr lang="en-US" altLang="zh-CN" dirty="0"/>
                  </a:p>
                  <a:p>
                    <a:pPr algn="ctr"/>
                    <a:endParaRPr lang="en-US" altLang="zh-CN" dirty="0" smtClean="0"/>
                  </a:p>
                  <a:p>
                    <a:pPr algn="ctr"/>
                    <a:endParaRPr lang="en-US" altLang="zh-CN" dirty="0"/>
                  </a:p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73" name="矩形 72"/>
                <p:cNvSpPr/>
                <p:nvPr/>
              </p:nvSpPr>
              <p:spPr>
                <a:xfrm>
                  <a:off x="6796649" y="4726417"/>
                  <a:ext cx="2000335" cy="10619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Container</a:t>
                  </a:r>
                </a:p>
                <a:p>
                  <a:pPr algn="ctr"/>
                  <a:endParaRPr lang="en-US" altLang="zh-CN" dirty="0" smtClean="0"/>
                </a:p>
                <a:p>
                  <a:pPr algn="ctr"/>
                  <a:endParaRPr lang="en-US" altLang="zh-CN" dirty="0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6868086" y="5214987"/>
                <a:ext cx="1371599" cy="5392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/>
                  <a:t>Executor</a:t>
                </a:r>
              </a:p>
              <a:p>
                <a:pPr algn="ctr"/>
                <a:r>
                  <a:rPr lang="en-US" altLang="zh-CN" sz="1050" dirty="0" smtClean="0"/>
                  <a:t>(container)</a:t>
                </a:r>
                <a:endParaRPr lang="zh-CN" altLang="en-US" sz="1050" dirty="0"/>
              </a:p>
            </p:txBody>
          </p:sp>
        </p:grpSp>
        <p:sp>
          <p:nvSpPr>
            <p:cNvPr id="133" name="流程图: 过程 132"/>
            <p:cNvSpPr/>
            <p:nvPr/>
          </p:nvSpPr>
          <p:spPr>
            <a:xfrm>
              <a:off x="8263106" y="2651510"/>
              <a:ext cx="440218" cy="7667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282132" y="2651510"/>
              <a:ext cx="461665" cy="777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Runner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7" name="流程图: 过程 136"/>
          <p:cNvSpPr/>
          <p:nvPr/>
        </p:nvSpPr>
        <p:spPr>
          <a:xfrm>
            <a:off x="8229600" y="4794403"/>
            <a:ext cx="464295" cy="810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5"/>
          <p:cNvSpPr txBox="1"/>
          <p:nvPr/>
        </p:nvSpPr>
        <p:spPr>
          <a:xfrm>
            <a:off x="8254609" y="4794403"/>
            <a:ext cx="461665" cy="8456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Runner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 rot="18900000">
            <a:off x="5296491" y="301684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2264660" y="3075801"/>
            <a:ext cx="34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1900161" y="3240657"/>
            <a:ext cx="1252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RegisteredDriver</a:t>
            </a:r>
            <a:endParaRPr lang="zh-CN" altLang="en-US" sz="1050" dirty="0"/>
          </a:p>
        </p:txBody>
      </p:sp>
      <p:sp>
        <p:nvSpPr>
          <p:cNvPr id="165" name="圆角矩形 164"/>
          <p:cNvSpPr/>
          <p:nvPr/>
        </p:nvSpPr>
        <p:spPr>
          <a:xfrm>
            <a:off x="283517" y="3483158"/>
            <a:ext cx="1613385" cy="16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SparkContext</a:t>
            </a:r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170" name="流程图: 过程 169"/>
          <p:cNvSpPr/>
          <p:nvPr/>
        </p:nvSpPr>
        <p:spPr>
          <a:xfrm>
            <a:off x="381000" y="4016187"/>
            <a:ext cx="1386977" cy="936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taskScheduler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DAGScheduler</a:t>
            </a:r>
            <a:endParaRPr lang="zh-CN" altLang="en-US" sz="1400" dirty="0"/>
          </a:p>
        </p:txBody>
      </p:sp>
      <p:cxnSp>
        <p:nvCxnSpPr>
          <p:cNvPr id="172" name="曲线连接符 171"/>
          <p:cNvCxnSpPr/>
          <p:nvPr/>
        </p:nvCxnSpPr>
        <p:spPr>
          <a:xfrm>
            <a:off x="1617018" y="4953000"/>
            <a:ext cx="5177054" cy="463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 rot="640935">
            <a:off x="2972435" y="4846916"/>
            <a:ext cx="309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registerdExecutor</a:t>
            </a:r>
            <a:r>
              <a:rPr lang="en-US" altLang="zh-CN" sz="1200" dirty="0" smtClean="0"/>
              <a:t> AND </a:t>
            </a:r>
            <a:r>
              <a:rPr lang="en-US" altLang="zh-CN" sz="1200" dirty="0" err="1" smtClean="0"/>
              <a:t>LaunchTask</a:t>
            </a:r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cxnSp>
        <p:nvCxnSpPr>
          <p:cNvPr id="183" name="曲线连接符 182"/>
          <p:cNvCxnSpPr/>
          <p:nvPr/>
        </p:nvCxnSpPr>
        <p:spPr>
          <a:xfrm flipV="1">
            <a:off x="1896902" y="4112895"/>
            <a:ext cx="1170715" cy="681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 rot="19408592">
            <a:off x="1813053" y="3941895"/>
            <a:ext cx="127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6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RegisterApp</a:t>
            </a:r>
            <a:endParaRPr lang="zh-CN" altLang="en-US" sz="1200" b="1" dirty="0"/>
          </a:p>
        </p:txBody>
      </p:sp>
      <p:cxnSp>
        <p:nvCxnSpPr>
          <p:cNvPr id="186" name="曲线连接符 185"/>
          <p:cNvCxnSpPr/>
          <p:nvPr/>
        </p:nvCxnSpPr>
        <p:spPr>
          <a:xfrm rot="10800000">
            <a:off x="1617018" y="5146997"/>
            <a:ext cx="5177056" cy="405212"/>
          </a:xfrm>
          <a:prstGeom prst="curvedConnector3">
            <a:avLst>
              <a:gd name="adj1" fmla="val 544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2170604" y="5295095"/>
            <a:ext cx="20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9 </a:t>
            </a:r>
            <a:r>
              <a:rPr lang="en-US" altLang="zh-CN" sz="1200" dirty="0" err="1" smtClean="0"/>
              <a:t>registerExecutor</a:t>
            </a:r>
            <a:endParaRPr lang="zh-CN" altLang="en-US" sz="1200" dirty="0"/>
          </a:p>
        </p:txBody>
      </p:sp>
      <p:cxnSp>
        <p:nvCxnSpPr>
          <p:cNvPr id="195" name="曲线连接符 194"/>
          <p:cNvCxnSpPr/>
          <p:nvPr/>
        </p:nvCxnSpPr>
        <p:spPr>
          <a:xfrm rot="10800000" flipV="1">
            <a:off x="1849780" y="4040611"/>
            <a:ext cx="1186089" cy="65790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 rot="19408592">
            <a:off x="1932310" y="4409363"/>
            <a:ext cx="133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7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RegisteredApp</a:t>
            </a:r>
            <a:endParaRPr lang="zh-CN" altLang="en-US" sz="1200" b="1" dirty="0"/>
          </a:p>
        </p:txBody>
      </p:sp>
      <p:cxnSp>
        <p:nvCxnSpPr>
          <p:cNvPr id="201" name="曲线连接符 200"/>
          <p:cNvCxnSpPr/>
          <p:nvPr/>
        </p:nvCxnSpPr>
        <p:spPr>
          <a:xfrm>
            <a:off x="5311591" y="4112895"/>
            <a:ext cx="1233849" cy="70209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 rot="2332837">
            <a:off x="5264243" y="4070876"/>
            <a:ext cx="1414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 </a:t>
            </a:r>
            <a:r>
              <a:rPr lang="en-US" altLang="zh-CN" sz="1200" dirty="0" err="1" smtClean="0"/>
              <a:t>LaunchExecutor</a:t>
            </a:r>
            <a:endParaRPr lang="zh-CN" altLang="en-US" sz="1200" dirty="0"/>
          </a:p>
        </p:txBody>
      </p:sp>
      <p:cxnSp>
        <p:nvCxnSpPr>
          <p:cNvPr id="206" name="曲线连接符 205"/>
          <p:cNvCxnSpPr/>
          <p:nvPr/>
        </p:nvCxnSpPr>
        <p:spPr>
          <a:xfrm rot="10800000">
            <a:off x="5232034" y="4267200"/>
            <a:ext cx="1356246" cy="76575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 rot="2094210">
            <a:off x="4872711" y="4716458"/>
            <a:ext cx="196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11 </a:t>
            </a:r>
            <a:r>
              <a:rPr lang="en-US" altLang="zh-CN" sz="1200" dirty="0" err="1" smtClean="0"/>
              <a:t>ExecutorStateChanged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52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运行机制之作业调度</a:t>
            </a:r>
            <a:endParaRPr lang="zh-CN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1"/>
            <a:ext cx="86868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</a:t>
            </a:r>
            <a:r>
              <a:rPr lang="en-US" altLang="zh-CN" dirty="0" smtClean="0"/>
              <a:t>STAGE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DAGScheduler</a:t>
            </a:r>
            <a:r>
              <a:rPr lang="zh-CN" altLang="en-US" dirty="0" smtClean="0"/>
              <a:t>划分</a:t>
            </a:r>
            <a:r>
              <a:rPr lang="en-US" altLang="zh-CN" dirty="0" smtClean="0"/>
              <a:t>Stage</a:t>
            </a:r>
          </a:p>
          <a:p>
            <a:pPr lvl="1"/>
            <a:r>
              <a:rPr lang="en-US" altLang="zh-CN" dirty="0" err="1" smtClean="0"/>
              <a:t>submitStage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</a:t>
            </a:r>
            <a:r>
              <a:rPr lang="zh-CN" altLang="zh-CN" dirty="0" smtClean="0"/>
              <a:t>通过</a:t>
            </a:r>
            <a:r>
              <a:rPr lang="en-US" altLang="zh-CN" dirty="0" err="1"/>
              <a:t>getMissingParentStages</a:t>
            </a:r>
            <a:r>
              <a:rPr lang="en-US" altLang="zh-CN" dirty="0"/>
              <a:t>()</a:t>
            </a:r>
            <a:r>
              <a:rPr lang="zh-CN" altLang="zh-CN" dirty="0"/>
              <a:t>方法找父</a:t>
            </a:r>
            <a:r>
              <a:rPr lang="en-US" altLang="zh-CN" dirty="0"/>
              <a:t>Stage,</a:t>
            </a:r>
            <a:r>
              <a:rPr lang="zh-CN" altLang="zh-CN" dirty="0"/>
              <a:t>如果没有说明当前</a:t>
            </a:r>
            <a:r>
              <a:rPr lang="en-US" altLang="zh-CN" dirty="0"/>
              <a:t>Stage</a:t>
            </a:r>
            <a:r>
              <a:rPr lang="zh-CN" altLang="zh-CN" dirty="0"/>
              <a:t>的所有依赖已经准备</a:t>
            </a:r>
            <a:r>
              <a:rPr lang="zh-CN" altLang="zh-CN" dirty="0" smtClean="0"/>
              <a:t>完毕</a:t>
            </a:r>
            <a:r>
              <a:rPr lang="en-US" altLang="zh-CN" dirty="0"/>
              <a:t>,</a:t>
            </a:r>
            <a:r>
              <a:rPr lang="zh-CN" altLang="zh-CN" dirty="0" smtClean="0"/>
              <a:t>则</a:t>
            </a:r>
            <a:r>
              <a:rPr lang="zh-CN" altLang="zh-CN" dirty="0"/>
              <a:t>通过</a:t>
            </a:r>
            <a:r>
              <a:rPr lang="en-US" altLang="zh-CN" dirty="0" err="1" smtClean="0"/>
              <a:t>submitMissingTasks</a:t>
            </a:r>
            <a:r>
              <a:rPr lang="en-US" altLang="zh-CN" dirty="0" smtClean="0"/>
              <a:t> (</a:t>
            </a:r>
            <a:r>
              <a:rPr lang="en-US" altLang="zh-CN" dirty="0"/>
              <a:t>stage, </a:t>
            </a:r>
            <a:r>
              <a:rPr lang="en-US" altLang="zh-CN" dirty="0" err="1"/>
              <a:t>jobId.get</a:t>
            </a:r>
            <a:r>
              <a:rPr lang="en-US" altLang="zh-CN" dirty="0"/>
              <a:t>)</a:t>
            </a:r>
            <a:r>
              <a:rPr lang="zh-CN" altLang="zh-CN" dirty="0"/>
              <a:t>方法提交</a:t>
            </a:r>
            <a:r>
              <a:rPr lang="en-US" altLang="zh-CN" dirty="0"/>
              <a:t>Task, </a:t>
            </a:r>
            <a:r>
              <a:rPr lang="zh-CN" altLang="zh-CN" dirty="0"/>
              <a:t>并将当前</a:t>
            </a:r>
            <a:r>
              <a:rPr lang="en-US" altLang="zh-CN" dirty="0"/>
              <a:t>Stage</a:t>
            </a:r>
            <a:r>
              <a:rPr lang="zh-CN" altLang="zh-CN" dirty="0"/>
              <a:t>放入</a:t>
            </a:r>
            <a:r>
              <a:rPr lang="en-US" altLang="zh-CN" dirty="0" err="1"/>
              <a:t>runningStages</a:t>
            </a:r>
            <a:r>
              <a:rPr lang="zh-CN" altLang="zh-CN" dirty="0"/>
              <a:t>中。否则需要先提交父</a:t>
            </a:r>
            <a:r>
              <a:rPr lang="en-US" altLang="zh-CN" dirty="0"/>
              <a:t>Stage</a:t>
            </a:r>
            <a:r>
              <a:rPr lang="zh-CN" altLang="zh-CN" dirty="0"/>
              <a:t>并将当前</a:t>
            </a:r>
            <a:r>
              <a:rPr lang="en-US" altLang="zh-CN" dirty="0"/>
              <a:t>Stage</a:t>
            </a:r>
            <a:r>
              <a:rPr lang="zh-CN" altLang="zh-CN" dirty="0"/>
              <a:t>加入</a:t>
            </a:r>
            <a:r>
              <a:rPr lang="en-US" altLang="zh-CN" dirty="0" err="1"/>
              <a:t>waitingStages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源码分析可知</a:t>
            </a:r>
            <a:r>
              <a:rPr lang="en-US" altLang="zh-CN" dirty="0"/>
              <a:t>Stage</a:t>
            </a:r>
            <a:r>
              <a:rPr lang="zh-CN" altLang="zh-CN" dirty="0"/>
              <a:t>调度是从后往前找所依赖的各个</a:t>
            </a:r>
            <a:r>
              <a:rPr lang="en-US" altLang="zh-CN" dirty="0"/>
              <a:t>Stage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卡方检验中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</a:t>
            </a:r>
            <a:endParaRPr lang="zh-CN" dirty="0"/>
          </a:p>
        </p:txBody>
      </p:sp>
      <p:grpSp>
        <p:nvGrpSpPr>
          <p:cNvPr id="66" name="组合 65"/>
          <p:cNvGrpSpPr/>
          <p:nvPr/>
        </p:nvGrpSpPr>
        <p:grpSpPr>
          <a:xfrm>
            <a:off x="304800" y="2209800"/>
            <a:ext cx="8686800" cy="3733800"/>
            <a:chOff x="304800" y="2133600"/>
            <a:chExt cx="8686800" cy="3733800"/>
          </a:xfrm>
        </p:grpSpPr>
        <p:graphicFrame>
          <p:nvGraphicFramePr>
            <p:cNvPr id="15" name="Diagram 4"/>
            <p:cNvGraphicFramePr>
              <a:graphicFrameLocks/>
            </p:cNvGraphicFramePr>
            <p:nvPr/>
          </p:nvGraphicFramePr>
          <p:xfrm>
            <a:off x="304800" y="2133600"/>
            <a:ext cx="8686800" cy="3733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8" name="组合 17"/>
            <p:cNvGrpSpPr/>
            <p:nvPr/>
          </p:nvGrpSpPr>
          <p:grpSpPr>
            <a:xfrm>
              <a:off x="533400" y="2376223"/>
              <a:ext cx="1752600" cy="2881840"/>
              <a:chOff x="6045082" y="3214860"/>
              <a:chExt cx="2464171" cy="297180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6045082" y="3214860"/>
                <a:ext cx="2464171" cy="2971800"/>
                <a:chOff x="1810725" y="3060917"/>
                <a:chExt cx="1885947" cy="28956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10725" y="3060917"/>
                  <a:ext cx="1885947" cy="2895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1929848" y="3660922"/>
                  <a:ext cx="1678541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</a:t>
                  </a:r>
                  <a:r>
                    <a:rPr lang="en-US" altLang="zh-CN" sz="1400" dirty="0" err="1" smtClean="0"/>
                    <a:t>col,feature,label</a:t>
                  </a:r>
                  <a:r>
                    <a:rPr lang="en-US" altLang="zh-CN" sz="1400" dirty="0" smtClean="0"/>
                    <a:t>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1929848" y="4955736"/>
                  <a:ext cx="1678541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</a:t>
                  </a:r>
                  <a:r>
                    <a:rPr lang="en-US" altLang="zh-CN" sz="1400" dirty="0" err="1" smtClean="0"/>
                    <a:t>col,feature</a:t>
                  </a:r>
                  <a:r>
                    <a:rPr lang="zh-CN" altLang="en-US" sz="1400" dirty="0" smtClean="0"/>
                    <a:t>，</a:t>
                  </a:r>
                  <a:r>
                    <a:rPr lang="en-US" altLang="zh-CN" sz="1400" dirty="0" smtClean="0"/>
                    <a:t>label)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6367385" y="3352800"/>
                <a:ext cx="18916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MapPartitionsRDD</a:t>
                </a:r>
                <a:endParaRPr lang="zh-CN" altLang="en-US" sz="14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667000" y="2362200"/>
              <a:ext cx="1752600" cy="2881840"/>
              <a:chOff x="6045082" y="3214861"/>
              <a:chExt cx="2464171" cy="297180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6045082" y="3214861"/>
                <a:ext cx="2464171" cy="2971800"/>
                <a:chOff x="1810725" y="3060918"/>
                <a:chExt cx="1885947" cy="28956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1810725" y="3060918"/>
                  <a:ext cx="1885947" cy="2895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>
                  <a:off x="1907193" y="3660922"/>
                  <a:ext cx="1678542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((</a:t>
                  </a:r>
                  <a:r>
                    <a:rPr lang="en-US" altLang="zh-CN" sz="1400" dirty="0" err="1" smtClean="0"/>
                    <a:t>col,feature,label</a:t>
                  </a:r>
                  <a:r>
                    <a:rPr lang="en-US" altLang="zh-CN" sz="1400" dirty="0" smtClean="0"/>
                    <a:t>),null)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6367386" y="3352800"/>
                <a:ext cx="1891689" cy="3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MappedRDD</a:t>
                </a:r>
                <a:endParaRPr lang="zh-CN" altLang="en-US" sz="14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800600" y="2362200"/>
              <a:ext cx="1752600" cy="2881840"/>
              <a:chOff x="6045082" y="3214861"/>
              <a:chExt cx="2464171" cy="29718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045082" y="3214861"/>
                <a:ext cx="2464171" cy="2971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367386" y="3352800"/>
                <a:ext cx="1891689" cy="3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/>
                  <a:t>MapedValueRDD</a:t>
                </a:r>
                <a:endParaRPr lang="zh-CN" altLang="en-US" sz="14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949006" y="2362200"/>
              <a:ext cx="1752600" cy="2881840"/>
              <a:chOff x="6045082" y="3214861"/>
              <a:chExt cx="2464171" cy="2971800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6045082" y="3214861"/>
                <a:ext cx="2464171" cy="2971800"/>
                <a:chOff x="1810725" y="3060918"/>
                <a:chExt cx="1885947" cy="289560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1810725" y="3060918"/>
                  <a:ext cx="1885947" cy="2895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897547" y="3660922"/>
                  <a:ext cx="1694475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((</a:t>
                  </a:r>
                  <a:r>
                    <a:rPr lang="en-US" altLang="zh-CN" sz="1400" dirty="0" err="1" smtClean="0"/>
                    <a:t>col,feature,label</a:t>
                  </a:r>
                  <a:r>
                    <a:rPr lang="en-US" altLang="zh-CN" sz="1400" dirty="0" smtClean="0"/>
                    <a:t>),</a:t>
                  </a:r>
                  <a:r>
                    <a:rPr lang="en-US" altLang="zh-CN" sz="1400" dirty="0" err="1" smtClean="0"/>
                    <a:t>num</a:t>
                  </a:r>
                  <a:r>
                    <a:rPr lang="en-US" altLang="zh-CN" sz="1400" dirty="0" smtClean="0"/>
                    <a:t>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>
                  <a:off x="1897545" y="4955736"/>
                  <a:ext cx="1694477" cy="838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(</a:t>
                  </a:r>
                  <a:r>
                    <a:rPr lang="en-US" altLang="zh-CN" sz="1400" dirty="0" err="1" smtClean="0"/>
                    <a:t>col,feature</a:t>
                  </a:r>
                  <a:r>
                    <a:rPr lang="zh-CN" altLang="en-US" sz="1400" dirty="0" smtClean="0"/>
                    <a:t>，</a:t>
                  </a:r>
                  <a:r>
                    <a:rPr lang="en-US" altLang="zh-CN" sz="1400" dirty="0" smtClean="0"/>
                    <a:t>label)</a:t>
                  </a:r>
                </a:p>
                <a:p>
                  <a:pPr algn="ctr"/>
                  <a:r>
                    <a:rPr lang="en-US" altLang="zh-CN" sz="1400" dirty="0"/>
                    <a:t>……</a:t>
                  </a:r>
                  <a:endParaRPr lang="zh-CN" altLang="en-US" sz="1400" dirty="0"/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6367386" y="3352800"/>
                <a:ext cx="1891689" cy="31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ShuffledRDD</a:t>
                </a:r>
                <a:endParaRPr lang="zh-CN" altLang="en-US" sz="1400" dirty="0"/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4909172" y="2971800"/>
              <a:ext cx="1559860" cy="83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((</a:t>
              </a:r>
              <a:r>
                <a:rPr lang="en-US" altLang="zh-CN" sz="1400" dirty="0" err="1" smtClean="0"/>
                <a:t>col,feature,label</a:t>
              </a:r>
              <a:r>
                <a:rPr lang="en-US" altLang="zh-CN" sz="1400" dirty="0" smtClean="0"/>
                <a:t>),1L)</a:t>
              </a:r>
            </a:p>
            <a:p>
              <a:pPr algn="ctr"/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756647" y="4262037"/>
              <a:ext cx="1559860" cy="83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latinLnBrk="0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dirty="0" smtClean="0"/>
                <a:t>((</a:t>
              </a:r>
              <a:r>
                <a:rPr lang="en-US" altLang="zh-CN" sz="1400" dirty="0" err="1" smtClean="0"/>
                <a:t>col,feature,label</a:t>
              </a:r>
              <a:r>
                <a:rPr lang="en-US" altLang="zh-CN" sz="1400" dirty="0" smtClean="0"/>
                <a:t>),null)</a:t>
              </a:r>
            </a:p>
            <a:p>
              <a:pPr algn="ctr"/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896970" y="4271183"/>
              <a:ext cx="1559860" cy="834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((</a:t>
              </a:r>
              <a:r>
                <a:rPr lang="en-US" altLang="zh-CN" sz="1400" dirty="0" err="1" smtClean="0"/>
                <a:t>col,feature,label</a:t>
              </a:r>
              <a:r>
                <a:rPr lang="en-US" altLang="zh-CN" sz="1400" dirty="0" smtClean="0"/>
                <a:t>),1L)</a:t>
              </a:r>
            </a:p>
            <a:p>
              <a:pPr algn="ctr"/>
              <a:r>
                <a:rPr lang="en-US" altLang="zh-CN" sz="1400" dirty="0"/>
                <a:t>……</a:t>
              </a:r>
              <a:endParaRPr lang="zh-CN" altLang="en-US" sz="1400" dirty="0"/>
            </a:p>
          </p:txBody>
        </p:sp>
        <p:cxnSp>
          <p:nvCxnSpPr>
            <p:cNvPr id="56" name="直接箭头连接符 55"/>
            <p:cNvCxnSpPr>
              <a:stCxn id="27" idx="3"/>
              <a:endCxn id="36" idx="1"/>
            </p:cNvCxnSpPr>
            <p:nvPr/>
          </p:nvCxnSpPr>
          <p:spPr>
            <a:xfrm flipV="1">
              <a:off x="2203959" y="3376462"/>
              <a:ext cx="552688" cy="1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2173262" y="4658110"/>
              <a:ext cx="552688" cy="1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317869" y="3383473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330634" y="4665121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6456830" y="3387766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6420971" y="4682855"/>
              <a:ext cx="635131" cy="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3"/>
          <p:cNvSpPr txBox="1">
            <a:spLocks/>
          </p:cNvSpPr>
          <p:nvPr/>
        </p:nvSpPr>
        <p:spPr>
          <a:xfrm>
            <a:off x="304800" y="1554162"/>
            <a:ext cx="8686800" cy="7737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lang="zh-CN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lang="zh-CN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lang="zh-CN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lang="zh-CN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lang="zh-CN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lang="zh-CN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lang="zh-CN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 smtClean="0"/>
              <a:t>countByValue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RDD</a:t>
            </a:r>
            <a:r>
              <a:rPr lang="zh-CN" altLang="en-US" sz="2800" dirty="0" smtClean="0"/>
              <a:t>转换过程如下图</a:t>
            </a:r>
          </a:p>
          <a:p>
            <a:pPr lvl="1"/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371600" y="5486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657600" y="5486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mapValues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106322" y="5471046"/>
            <a:ext cx="151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reduceByKey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6170756"/>
            <a:ext cx="816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最后通过</a:t>
            </a:r>
            <a:r>
              <a:rPr lang="en-US" altLang="zh-CN" sz="2400" dirty="0" smtClean="0"/>
              <a:t>collect action</a:t>
            </a:r>
            <a:r>
              <a:rPr lang="zh-CN" altLang="en-US" sz="2400" dirty="0" smtClean="0"/>
              <a:t>算子执行</a:t>
            </a:r>
            <a:r>
              <a:rPr lang="en-US" altLang="zh-CN" sz="2400" dirty="0" err="1" smtClean="0"/>
              <a:t>runJob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stCxn id="50" idx="3"/>
          </p:cNvCxnSpPr>
          <p:nvPr/>
        </p:nvCxnSpPr>
        <p:spPr>
          <a:xfrm>
            <a:off x="6469032" y="3465109"/>
            <a:ext cx="560655" cy="126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2" idx="3"/>
          </p:cNvCxnSpPr>
          <p:nvPr/>
        </p:nvCxnSpPr>
        <p:spPr>
          <a:xfrm flipV="1">
            <a:off x="6456830" y="3581400"/>
            <a:ext cx="572857" cy="118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Stage</a:t>
            </a:r>
            <a:r>
              <a:rPr lang="zh-CN" altLang="en-US" dirty="0" smtClean="0"/>
              <a:t>划分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以卡方检验为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转换过程为例：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使用最后一个</a:t>
            </a:r>
            <a:r>
              <a:rPr lang="en-US" altLang="zh-CN" dirty="0" err="1" smtClean="0"/>
              <a:t>mapPartitionRDD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finalStage</a:t>
            </a:r>
            <a:endParaRPr lang="en-US" altLang="zh-CN" dirty="0" smtClean="0"/>
          </a:p>
          <a:p>
            <a:pPr lvl="2"/>
            <a:r>
              <a:rPr lang="zh-CN" altLang="en-US" dirty="0"/>
              <a:t>创建时会获取其</a:t>
            </a:r>
            <a:r>
              <a:rPr lang="en-US" altLang="zh-CN" dirty="0" err="1"/>
              <a:t>parentStage</a:t>
            </a:r>
            <a:endParaRPr lang="en-US" altLang="zh-CN" dirty="0"/>
          </a:p>
          <a:p>
            <a:pPr lvl="3"/>
            <a:r>
              <a:rPr lang="zh-CN" altLang="en-US" dirty="0"/>
              <a:t>首先判断当前</a:t>
            </a:r>
            <a:r>
              <a:rPr lang="en-US" altLang="zh-CN" dirty="0"/>
              <a:t>stage</a:t>
            </a:r>
            <a:r>
              <a:rPr lang="zh-CN" altLang="en-US" dirty="0"/>
              <a:t>中</a:t>
            </a:r>
            <a:r>
              <a:rPr lang="en-US" altLang="zh-CN" dirty="0" err="1"/>
              <a:t>rdd</a:t>
            </a:r>
            <a:r>
              <a:rPr lang="zh-CN" altLang="en-US" dirty="0"/>
              <a:t>的依赖类型</a:t>
            </a:r>
            <a:endParaRPr lang="en-US" altLang="zh-CN" dirty="0"/>
          </a:p>
          <a:p>
            <a:pPr lvl="3"/>
            <a:r>
              <a:rPr lang="zh-CN" altLang="en-US" dirty="0"/>
              <a:t>若为宽依赖则创建</a:t>
            </a:r>
            <a:r>
              <a:rPr lang="en-US" altLang="zh-CN" dirty="0" err="1"/>
              <a:t>ShuffleMapStage</a:t>
            </a:r>
            <a:r>
              <a:rPr lang="en-US" altLang="zh-CN" dirty="0"/>
              <a:t>,</a:t>
            </a:r>
            <a:r>
              <a:rPr lang="zh-CN" altLang="en-US" dirty="0"/>
              <a:t>否则不创建</a:t>
            </a:r>
            <a:r>
              <a:rPr lang="en-US" altLang="zh-CN" dirty="0" smtClean="0"/>
              <a:t>Stage</a:t>
            </a:r>
          </a:p>
          <a:p>
            <a:pPr lvl="2"/>
            <a:r>
              <a:rPr lang="zh-CN" altLang="en-US" dirty="0" smtClean="0"/>
              <a:t>就</a:t>
            </a:r>
            <a:r>
              <a:rPr lang="zh-CN" altLang="en-US" dirty="0" smtClean="0"/>
              <a:t>卡方</a:t>
            </a:r>
            <a:r>
              <a:rPr lang="zh-CN" altLang="en-US" dirty="0"/>
              <a:t>而</a:t>
            </a:r>
            <a:r>
              <a:rPr lang="zh-CN" altLang="en-US" dirty="0" smtClean="0"/>
              <a:t>言</a:t>
            </a:r>
            <a:r>
              <a:rPr lang="zh-CN" altLang="en-US" dirty="0" smtClean="0"/>
              <a:t>存在</a:t>
            </a:r>
            <a:r>
              <a:rPr lang="zh-CN" altLang="en-US" dirty="0" smtClean="0"/>
              <a:t>宽</a:t>
            </a:r>
            <a:r>
              <a:rPr lang="zh-CN" altLang="en-US" dirty="0" smtClean="0"/>
              <a:t>依赖</a:t>
            </a:r>
            <a:r>
              <a:rPr lang="zh-CN" altLang="en-US" dirty="0" smtClean="0"/>
              <a:t>，将产生两个</a:t>
            </a:r>
            <a:r>
              <a:rPr lang="en-US" altLang="zh-CN" dirty="0" smtClean="0"/>
              <a:t>stage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finalStage,ShuffleMapStage</a:t>
            </a:r>
            <a:r>
              <a:rPr lang="zh-CN" altLang="en-US" dirty="0" smtClean="0"/>
              <a:t>，下一步</a:t>
            </a:r>
            <a:r>
              <a:rPr lang="zh-CN" altLang="en-US" dirty="0" smtClean="0"/>
              <a:t>则开始根据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划分任务并提交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17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划分及</a:t>
            </a:r>
            <a:r>
              <a:rPr lang="zh-CN" altLang="en-US" dirty="0"/>
              <a:t>提交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submitMissingTasks</a:t>
            </a:r>
            <a:r>
              <a:rPr lang="en-US" altLang="zh-CN" dirty="0"/>
              <a:t>()</a:t>
            </a:r>
            <a:r>
              <a:rPr lang="zh-CN" altLang="zh-CN" dirty="0"/>
              <a:t>方法根据当前</a:t>
            </a:r>
            <a:r>
              <a:rPr lang="en-US" altLang="zh-CN" dirty="0"/>
              <a:t>stage</a:t>
            </a:r>
            <a:r>
              <a:rPr lang="zh-CN" altLang="zh-CN" dirty="0"/>
              <a:t>所依赖</a:t>
            </a:r>
            <a:r>
              <a:rPr lang="en-US" altLang="zh-CN" dirty="0" err="1"/>
              <a:t>rdd</a:t>
            </a:r>
            <a:r>
              <a:rPr lang="zh-CN" altLang="zh-CN" dirty="0"/>
              <a:t>的</a:t>
            </a:r>
            <a:r>
              <a:rPr lang="en-US" altLang="zh-CN" dirty="0"/>
              <a:t>partition</a:t>
            </a:r>
            <a:r>
              <a:rPr lang="zh-CN" altLang="zh-CN" dirty="0"/>
              <a:t>的分布，会产生出和</a:t>
            </a:r>
            <a:r>
              <a:rPr lang="en-US" altLang="zh-CN" dirty="0" err="1"/>
              <a:t>partion</a:t>
            </a:r>
            <a:r>
              <a:rPr lang="zh-CN" altLang="zh-CN" dirty="0"/>
              <a:t>数量相等的</a:t>
            </a:r>
            <a:r>
              <a:rPr lang="en-US" altLang="zh-CN" dirty="0"/>
              <a:t>Task</a:t>
            </a:r>
            <a:r>
              <a:rPr lang="zh-CN" altLang="zh-CN" dirty="0"/>
              <a:t>。如果当前</a:t>
            </a:r>
            <a:r>
              <a:rPr lang="en-US" altLang="zh-CN" dirty="0"/>
              <a:t>Stage</a:t>
            </a:r>
            <a:r>
              <a:rPr lang="zh-CN" altLang="zh-CN" dirty="0"/>
              <a:t>是</a:t>
            </a:r>
            <a:r>
              <a:rPr lang="en-US" altLang="zh-CN" dirty="0" err="1"/>
              <a:t>MapStage</a:t>
            </a:r>
            <a:r>
              <a:rPr lang="en-US" altLang="zh-CN" dirty="0"/>
              <a:t>,</a:t>
            </a:r>
            <a:r>
              <a:rPr lang="zh-CN" altLang="zh-CN" dirty="0"/>
              <a:t>则产生</a:t>
            </a:r>
            <a:r>
              <a:rPr lang="en-US" altLang="zh-CN" dirty="0" err="1"/>
              <a:t>ShuffleMapTask</a:t>
            </a:r>
            <a:r>
              <a:rPr lang="en-US" altLang="zh-CN" dirty="0"/>
              <a:t>,</a:t>
            </a:r>
            <a:r>
              <a:rPr lang="zh-CN" altLang="zh-CN" dirty="0"/>
              <a:t>否则产生</a:t>
            </a:r>
            <a:r>
              <a:rPr lang="en-US" altLang="zh-CN" dirty="0" err="1"/>
              <a:t>ResultTask</a:t>
            </a:r>
            <a:r>
              <a:rPr lang="en-US" altLang="zh-CN" dirty="0"/>
              <a:t>,  Task</a:t>
            </a:r>
            <a:r>
              <a:rPr lang="zh-CN" altLang="zh-CN" dirty="0"/>
              <a:t>的位置经过</a:t>
            </a:r>
            <a:r>
              <a:rPr lang="en-US" altLang="zh-CN" dirty="0" err="1"/>
              <a:t>getPreferredLocs</a:t>
            </a:r>
            <a:r>
              <a:rPr lang="zh-CN" altLang="zh-CN" dirty="0"/>
              <a:t>方法计算得到。最后将得到的</a:t>
            </a:r>
            <a:r>
              <a:rPr lang="en-US" altLang="zh-CN" dirty="0"/>
              <a:t>tasks </a:t>
            </a:r>
            <a:r>
              <a:rPr lang="zh-CN" altLang="zh-CN" dirty="0"/>
              <a:t>加入</a:t>
            </a:r>
            <a:r>
              <a:rPr lang="en-US" altLang="zh-CN" dirty="0" err="1"/>
              <a:t>pendingTasks</a:t>
            </a:r>
            <a:r>
              <a:rPr lang="zh-CN" altLang="zh-CN" dirty="0"/>
              <a:t>中，并通过</a:t>
            </a:r>
            <a:r>
              <a:rPr lang="en-US" altLang="zh-CN" dirty="0" err="1"/>
              <a:t>TaskScheduler</a:t>
            </a:r>
            <a:r>
              <a:rPr lang="zh-CN" altLang="zh-CN" dirty="0"/>
              <a:t>的</a:t>
            </a:r>
            <a:r>
              <a:rPr lang="en-US" altLang="zh-CN" dirty="0" err="1"/>
              <a:t>submitTasks</a:t>
            </a:r>
            <a:r>
              <a:rPr lang="zh-CN" altLang="zh-CN" dirty="0"/>
              <a:t>（）方法进行提交。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4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  <a:endParaRPr lang="zh-CN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80447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7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当前状态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976438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29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汇报内容</a:t>
            </a:r>
            <a:endParaRPr lang="zh-CN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00329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学习任务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spark</a:t>
            </a:r>
            <a:r>
              <a:rPr lang="zh-CN" altLang="en-US" dirty="0"/>
              <a:t>源码更深入的研读</a:t>
            </a:r>
            <a:endParaRPr lang="en-US" altLang="zh-CN" dirty="0"/>
          </a:p>
          <a:p>
            <a:pPr lvl="1"/>
            <a:r>
              <a:rPr lang="zh-CN" altLang="en-US" dirty="0"/>
              <a:t>了解任务监控指标，学习相关知识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科技基金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3</a:t>
            </a:r>
            <a:r>
              <a:rPr lang="zh-CN" altLang="en-US" dirty="0" smtClean="0"/>
              <a:t>月初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提交</a:t>
            </a:r>
            <a:r>
              <a:rPr lang="zh-CN" altLang="en-US" dirty="0" smtClean="0"/>
              <a:t>专利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月初，论文初稿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971800"/>
            <a:ext cx="8686800" cy="838200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6800" y="1981200"/>
            <a:ext cx="266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ssd+hdfs</a:t>
            </a:r>
            <a:endParaRPr lang="en-US" altLang="zh-CN" dirty="0" smtClean="0"/>
          </a:p>
          <a:p>
            <a:r>
              <a:rPr lang="en-US" altLang="zh-CN" dirty="0" err="1" smtClean="0"/>
              <a:t>Datashuffle</a:t>
            </a:r>
            <a:endParaRPr lang="en-US" altLang="zh-CN" dirty="0" smtClean="0"/>
          </a:p>
          <a:p>
            <a:r>
              <a:rPr lang="en-US" altLang="zh-CN" dirty="0" err="1" smtClean="0"/>
              <a:t>Dataskew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4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运行机制总览</a:t>
            </a:r>
            <a:endParaRPr lang="zh-CN" dirty="0"/>
          </a:p>
        </p:txBody>
      </p:sp>
      <p:sp>
        <p:nvSpPr>
          <p:cNvPr id="6" name="圆角矩形 5"/>
          <p:cNvSpPr/>
          <p:nvPr/>
        </p:nvSpPr>
        <p:spPr>
          <a:xfrm>
            <a:off x="211947" y="2666999"/>
            <a:ext cx="1743488" cy="322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Driver</a:t>
            </a:r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>
            <a:stCxn id="14" idx="1"/>
          </p:cNvCxnSpPr>
          <p:nvPr/>
        </p:nvCxnSpPr>
        <p:spPr>
          <a:xfrm flipH="1">
            <a:off x="3979217" y="3831522"/>
            <a:ext cx="5334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102917" y="2819400"/>
            <a:ext cx="2209800" cy="1676400"/>
            <a:chOff x="3467100" y="2590800"/>
            <a:chExt cx="2209800" cy="1676400"/>
          </a:xfrm>
        </p:grpSpPr>
        <p:sp>
          <p:nvSpPr>
            <p:cNvPr id="8" name="圆角矩形 7"/>
            <p:cNvSpPr/>
            <p:nvPr/>
          </p:nvSpPr>
          <p:spPr>
            <a:xfrm>
              <a:off x="3467100" y="2590800"/>
              <a:ext cx="2209800" cy="1676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Master</a:t>
              </a:r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86735" y="3511034"/>
              <a:ext cx="717176" cy="75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List</a:t>
              </a:r>
            </a:p>
            <a:p>
              <a:r>
                <a:rPr lang="en-US" altLang="zh-CN" sz="1050" dirty="0" smtClean="0"/>
                <a:t>Workers</a:t>
              </a:r>
            </a:p>
            <a:p>
              <a:r>
                <a:rPr lang="en-US" altLang="zh-CN" sz="1050" dirty="0"/>
                <a:t>drivers</a:t>
              </a:r>
              <a:endParaRPr lang="en-US" altLang="zh-CN" sz="1050" dirty="0" smtClean="0"/>
            </a:p>
            <a:p>
              <a:r>
                <a:rPr lang="en-US" altLang="zh-CN" sz="1050" dirty="0" smtClean="0"/>
                <a:t>Apps</a:t>
              </a:r>
              <a:endParaRPr lang="en-US" altLang="zh-CN" sz="1050" dirty="0"/>
            </a:p>
            <a:p>
              <a:endParaRPr lang="zh-CN" altLang="en-US" sz="105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76800" y="3224839"/>
              <a:ext cx="800100" cy="75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smtClean="0"/>
                <a:t>Scheduler</a:t>
              </a:r>
            </a:p>
            <a:p>
              <a:r>
                <a:rPr lang="en-US" altLang="zh-CN" sz="1050" dirty="0" smtClean="0"/>
                <a:t>Driver</a:t>
              </a:r>
              <a:endParaRPr lang="en-US" altLang="zh-CN" sz="1050" dirty="0"/>
            </a:p>
            <a:p>
              <a:r>
                <a:rPr lang="en-US" altLang="zh-CN" sz="1050" dirty="0" smtClean="0"/>
                <a:t>app</a:t>
              </a:r>
              <a:endParaRPr lang="zh-CN" altLang="en-US" sz="1050" dirty="0"/>
            </a:p>
          </p:txBody>
        </p:sp>
        <p:cxnSp>
          <p:nvCxnSpPr>
            <p:cNvPr id="18" name="直接连接符 17"/>
            <p:cNvCxnSpPr>
              <a:endCxn id="13" idx="3"/>
            </p:cNvCxnSpPr>
            <p:nvPr/>
          </p:nvCxnSpPr>
          <p:spPr>
            <a:xfrm flipH="1">
              <a:off x="4403911" y="3632387"/>
              <a:ext cx="472889" cy="256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1937506" y="3505200"/>
            <a:ext cx="130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RegisterDriver</a:t>
            </a:r>
            <a:endParaRPr lang="zh-CN" altLang="en-US" sz="1200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950952" y="3505200"/>
            <a:ext cx="11519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224049" y="36576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5311591" y="2209800"/>
            <a:ext cx="1183059" cy="125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316350" y="3505200"/>
            <a:ext cx="123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 Register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8119230" y="513948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 rot="18788702">
            <a:off x="5234797" y="2550579"/>
            <a:ext cx="115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L</a:t>
            </a:r>
            <a:r>
              <a:rPr lang="en-US" altLang="zh-CN" sz="1100" b="1" dirty="0" err="1" smtClean="0"/>
              <a:t>aunchDriver</a:t>
            </a:r>
            <a:endParaRPr lang="zh-CN" altLang="en-US" sz="1100" b="1" dirty="0"/>
          </a:p>
        </p:txBody>
      </p:sp>
      <p:cxnSp>
        <p:nvCxnSpPr>
          <p:cNvPr id="109" name="曲线连接符 108"/>
          <p:cNvCxnSpPr/>
          <p:nvPr/>
        </p:nvCxnSpPr>
        <p:spPr>
          <a:xfrm rot="10800000" flipV="1">
            <a:off x="1887197" y="1830945"/>
            <a:ext cx="4559761" cy="92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163303" y="2374511"/>
            <a:ext cx="18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 </a:t>
            </a:r>
            <a:r>
              <a:rPr lang="en-US" altLang="zh-CN" sz="1200" dirty="0" err="1" smtClean="0"/>
              <a:t>LaunchDriver</a:t>
            </a:r>
            <a:endParaRPr lang="zh-CN" altLang="en-US" sz="1200" dirty="0"/>
          </a:p>
        </p:txBody>
      </p:sp>
      <p:cxnSp>
        <p:nvCxnSpPr>
          <p:cNvPr id="123" name="曲线连接符 122"/>
          <p:cNvCxnSpPr/>
          <p:nvPr/>
        </p:nvCxnSpPr>
        <p:spPr>
          <a:xfrm rot="10800000" flipV="1">
            <a:off x="5311591" y="3352801"/>
            <a:ext cx="1064320" cy="19341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曲线连接符 124"/>
          <p:cNvCxnSpPr/>
          <p:nvPr/>
        </p:nvCxnSpPr>
        <p:spPr>
          <a:xfrm rot="10800000" flipV="1">
            <a:off x="5067732" y="1961598"/>
            <a:ext cx="1477709" cy="82643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 rot="19382000">
            <a:off x="4685683" y="1981103"/>
            <a:ext cx="2256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5 </a:t>
            </a:r>
            <a:r>
              <a:rPr lang="en-US" altLang="zh-CN" sz="1100" b="1" dirty="0" err="1" smtClean="0"/>
              <a:t>DriverStateChanged</a:t>
            </a:r>
            <a:endParaRPr lang="zh-CN" altLang="en-US" sz="1100" b="1" dirty="0"/>
          </a:p>
        </p:txBody>
      </p:sp>
      <p:grpSp>
        <p:nvGrpSpPr>
          <p:cNvPr id="135" name="组合 134"/>
          <p:cNvGrpSpPr/>
          <p:nvPr/>
        </p:nvGrpSpPr>
        <p:grpSpPr>
          <a:xfrm>
            <a:off x="6375911" y="1540561"/>
            <a:ext cx="2615689" cy="4951253"/>
            <a:chOff x="6375911" y="1540561"/>
            <a:chExt cx="2615689" cy="4951253"/>
          </a:xfrm>
        </p:grpSpPr>
        <p:grpSp>
          <p:nvGrpSpPr>
            <p:cNvPr id="78" name="组合 77"/>
            <p:cNvGrpSpPr/>
            <p:nvPr/>
          </p:nvGrpSpPr>
          <p:grpSpPr>
            <a:xfrm>
              <a:off x="6375911" y="1540561"/>
              <a:ext cx="2615689" cy="4951253"/>
              <a:chOff x="6599372" y="1638743"/>
              <a:chExt cx="2415987" cy="4951253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599372" y="1638743"/>
                <a:ext cx="2415987" cy="4951253"/>
                <a:chOff x="6572480" y="1638743"/>
                <a:chExt cx="2415987" cy="4951253"/>
              </a:xfrm>
            </p:grpSpPr>
            <p:grpSp>
              <p:nvGrpSpPr>
                <p:cNvPr id="76" name="组合 75"/>
                <p:cNvGrpSpPr/>
                <p:nvPr/>
              </p:nvGrpSpPr>
              <p:grpSpPr>
                <a:xfrm>
                  <a:off x="6572480" y="1638743"/>
                  <a:ext cx="2415987" cy="4951253"/>
                  <a:chOff x="6599372" y="1600200"/>
                  <a:chExt cx="2415987" cy="4951253"/>
                </a:xfrm>
              </p:grpSpPr>
              <p:grpSp>
                <p:nvGrpSpPr>
                  <p:cNvPr id="68" name="组合 67"/>
                  <p:cNvGrpSpPr/>
                  <p:nvPr/>
                </p:nvGrpSpPr>
                <p:grpSpPr>
                  <a:xfrm>
                    <a:off x="6739758" y="1802680"/>
                    <a:ext cx="2200835" cy="1882588"/>
                    <a:chOff x="6450928" y="4393102"/>
                    <a:chExt cx="2200835" cy="1882588"/>
                  </a:xfrm>
                </p:grpSpPr>
                <p:grpSp>
                  <p:nvGrpSpPr>
                    <p:cNvPr id="67" name="组合 66"/>
                    <p:cNvGrpSpPr/>
                    <p:nvPr/>
                  </p:nvGrpSpPr>
                  <p:grpSpPr>
                    <a:xfrm>
                      <a:off x="6450928" y="4393102"/>
                      <a:ext cx="2200835" cy="1882588"/>
                      <a:chOff x="6458491" y="4368894"/>
                      <a:chExt cx="2200835" cy="1882588"/>
                    </a:xfrm>
                  </p:grpSpPr>
                  <p:sp>
                    <p:nvSpPr>
                      <p:cNvPr id="34" name="圆角矩形 33"/>
                      <p:cNvSpPr/>
                      <p:nvPr/>
                    </p:nvSpPr>
                    <p:spPr>
                      <a:xfrm>
                        <a:off x="6458491" y="4368894"/>
                        <a:ext cx="2200835" cy="1882588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Worker</a:t>
                        </a:r>
                      </a:p>
                      <a:p>
                        <a:pPr algn="ctr"/>
                        <a:endParaRPr lang="en-US" altLang="zh-CN" dirty="0"/>
                      </a:p>
                      <a:p>
                        <a:pPr algn="ctr"/>
                        <a:endParaRPr lang="en-US" altLang="zh-CN" dirty="0" smtClean="0"/>
                      </a:p>
                      <a:p>
                        <a:pPr algn="ctr"/>
                        <a:endParaRPr lang="en-US" altLang="zh-CN" dirty="0"/>
                      </a:p>
                      <a:p>
                        <a:pPr algn="ctr"/>
                        <a:endParaRPr lang="en-US" altLang="zh-CN" dirty="0" smtClean="0"/>
                      </a:p>
                      <a:p>
                        <a:pPr algn="ctr"/>
                        <a:endParaRPr lang="en-US" altLang="zh-CN" dirty="0"/>
                      </a:p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6514260" y="5052951"/>
                        <a:ext cx="2040047" cy="104333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Container  </a:t>
                        </a:r>
                      </a:p>
                      <a:p>
                        <a:pPr algn="ctr"/>
                        <a:endParaRPr lang="en-US" altLang="zh-CN" dirty="0" smtClean="0"/>
                      </a:p>
                      <a:p>
                        <a:pPr algn="ctr"/>
                        <a:endParaRPr lang="en-US" altLang="zh-CN" dirty="0"/>
                      </a:p>
                    </p:txBody>
                  </p:sp>
                </p:grp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6564688" y="5533630"/>
                      <a:ext cx="1371599" cy="53923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050" dirty="0" smtClean="0"/>
                        <a:t>Executor</a:t>
                      </a:r>
                    </a:p>
                    <a:p>
                      <a:pPr algn="ctr"/>
                      <a:r>
                        <a:rPr lang="en-US" altLang="zh-CN" sz="1050" dirty="0" smtClean="0"/>
                        <a:t>(container)</a:t>
                      </a:r>
                      <a:endParaRPr lang="zh-CN" altLang="en-US" sz="1050" dirty="0"/>
                    </a:p>
                  </p:txBody>
                </p:sp>
              </p:grpSp>
              <p:sp>
                <p:nvSpPr>
                  <p:cNvPr id="69" name="流程图: 过程 68"/>
                  <p:cNvSpPr/>
                  <p:nvPr/>
                </p:nvSpPr>
                <p:spPr>
                  <a:xfrm>
                    <a:off x="6599372" y="1600200"/>
                    <a:ext cx="2415987" cy="4951253"/>
                  </a:xfrm>
                  <a:prstGeom prst="flowChartProcess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6755958" y="4067422"/>
                    <a:ext cx="2200835" cy="188258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Worker</a:t>
                    </a:r>
                  </a:p>
                  <a:p>
                    <a:pPr algn="ctr"/>
                    <a:endParaRPr lang="en-US" altLang="zh-CN" dirty="0"/>
                  </a:p>
                  <a:p>
                    <a:pPr algn="ctr"/>
                    <a:endParaRPr lang="en-US" altLang="zh-CN" dirty="0" smtClean="0"/>
                  </a:p>
                  <a:p>
                    <a:pPr algn="ctr"/>
                    <a:endParaRPr lang="en-US" altLang="zh-CN" dirty="0"/>
                  </a:p>
                  <a:p>
                    <a:pPr algn="ctr"/>
                    <a:endParaRPr lang="en-US" altLang="zh-CN" dirty="0" smtClean="0"/>
                  </a:p>
                  <a:p>
                    <a:pPr algn="ctr"/>
                    <a:endParaRPr lang="en-US" altLang="zh-CN" dirty="0"/>
                  </a:p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73" name="矩形 72"/>
                <p:cNvSpPr/>
                <p:nvPr/>
              </p:nvSpPr>
              <p:spPr>
                <a:xfrm>
                  <a:off x="6796649" y="4726417"/>
                  <a:ext cx="2000335" cy="10619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Container</a:t>
                  </a:r>
                </a:p>
                <a:p>
                  <a:pPr algn="ctr"/>
                  <a:endParaRPr lang="en-US" altLang="zh-CN" dirty="0" smtClean="0"/>
                </a:p>
                <a:p>
                  <a:pPr algn="ctr"/>
                  <a:endParaRPr lang="en-US" altLang="zh-CN" dirty="0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>
                <a:off x="6868086" y="5214987"/>
                <a:ext cx="1371599" cy="5392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/>
                  <a:t>Executor</a:t>
                </a:r>
              </a:p>
              <a:p>
                <a:pPr algn="ctr"/>
                <a:r>
                  <a:rPr lang="en-US" altLang="zh-CN" sz="1050" dirty="0" smtClean="0"/>
                  <a:t>(container)</a:t>
                </a:r>
                <a:endParaRPr lang="zh-CN" altLang="en-US" sz="1050" dirty="0"/>
              </a:p>
            </p:txBody>
          </p:sp>
        </p:grpSp>
        <p:sp>
          <p:nvSpPr>
            <p:cNvPr id="133" name="流程图: 过程 132"/>
            <p:cNvSpPr/>
            <p:nvPr/>
          </p:nvSpPr>
          <p:spPr>
            <a:xfrm>
              <a:off x="8263106" y="2651510"/>
              <a:ext cx="440218" cy="7667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282132" y="2651510"/>
              <a:ext cx="461665" cy="777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Runner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7" name="流程图: 过程 136"/>
          <p:cNvSpPr/>
          <p:nvPr/>
        </p:nvSpPr>
        <p:spPr>
          <a:xfrm>
            <a:off x="8229600" y="4794403"/>
            <a:ext cx="464295" cy="810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5"/>
          <p:cNvSpPr txBox="1"/>
          <p:nvPr/>
        </p:nvSpPr>
        <p:spPr>
          <a:xfrm>
            <a:off x="8254609" y="4794403"/>
            <a:ext cx="461665" cy="8456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Runner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 rot="18900000">
            <a:off x="5296491" y="3016844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2264660" y="3075801"/>
            <a:ext cx="34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1900161" y="3240657"/>
            <a:ext cx="1252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RegisteredDriver</a:t>
            </a:r>
            <a:endParaRPr lang="zh-CN" altLang="en-US" sz="1050" dirty="0"/>
          </a:p>
        </p:txBody>
      </p:sp>
      <p:sp>
        <p:nvSpPr>
          <p:cNvPr id="165" name="圆角矩形 164"/>
          <p:cNvSpPr/>
          <p:nvPr/>
        </p:nvSpPr>
        <p:spPr>
          <a:xfrm>
            <a:off x="283517" y="3483158"/>
            <a:ext cx="1613385" cy="1656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SparkContext</a:t>
            </a:r>
            <a:endParaRPr lang="en-US" altLang="zh-CN" sz="1600" dirty="0" smtClean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 smtClean="0"/>
          </a:p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170" name="流程图: 过程 169"/>
          <p:cNvSpPr/>
          <p:nvPr/>
        </p:nvSpPr>
        <p:spPr>
          <a:xfrm>
            <a:off x="381000" y="4016187"/>
            <a:ext cx="1386977" cy="9368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taskScheduler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DAGScheduler</a:t>
            </a:r>
            <a:endParaRPr lang="zh-CN" altLang="en-US" sz="1400" dirty="0"/>
          </a:p>
        </p:txBody>
      </p:sp>
      <p:cxnSp>
        <p:nvCxnSpPr>
          <p:cNvPr id="172" name="曲线连接符 171"/>
          <p:cNvCxnSpPr/>
          <p:nvPr/>
        </p:nvCxnSpPr>
        <p:spPr>
          <a:xfrm>
            <a:off x="1617018" y="4953000"/>
            <a:ext cx="5177054" cy="463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 rot="640935">
            <a:off x="2972435" y="4846916"/>
            <a:ext cx="309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10</a:t>
            </a:r>
            <a:r>
              <a:rPr lang="zh-CN" altLang="en-US" sz="1200" b="1" dirty="0" smtClean="0"/>
              <a:t> </a:t>
            </a:r>
            <a:r>
              <a:rPr lang="en-US" altLang="zh-CN" sz="1200" b="1" dirty="0" err="1" smtClean="0"/>
              <a:t>registerdExecutor</a:t>
            </a:r>
            <a:r>
              <a:rPr lang="en-US" altLang="zh-CN" sz="1200" b="1" dirty="0" smtClean="0"/>
              <a:t> AND </a:t>
            </a:r>
            <a:r>
              <a:rPr lang="en-US" altLang="zh-CN" sz="1200" b="1" dirty="0" err="1" smtClean="0"/>
              <a:t>LaunchTask</a:t>
            </a:r>
            <a:r>
              <a:rPr lang="en-US" altLang="zh-CN" sz="1200" b="1" dirty="0" smtClean="0"/>
              <a:t> </a:t>
            </a:r>
            <a:endParaRPr lang="zh-CN" altLang="en-US" sz="1200" b="1" dirty="0"/>
          </a:p>
        </p:txBody>
      </p:sp>
      <p:cxnSp>
        <p:nvCxnSpPr>
          <p:cNvPr id="183" name="曲线连接符 182"/>
          <p:cNvCxnSpPr/>
          <p:nvPr/>
        </p:nvCxnSpPr>
        <p:spPr>
          <a:xfrm flipV="1">
            <a:off x="1896902" y="4112895"/>
            <a:ext cx="1170715" cy="6815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 rot="19408592">
            <a:off x="1813053" y="3941895"/>
            <a:ext cx="127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6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RegisterApp</a:t>
            </a:r>
            <a:endParaRPr lang="zh-CN" altLang="en-US" sz="1200" b="1" dirty="0"/>
          </a:p>
        </p:txBody>
      </p:sp>
      <p:cxnSp>
        <p:nvCxnSpPr>
          <p:cNvPr id="186" name="曲线连接符 185"/>
          <p:cNvCxnSpPr/>
          <p:nvPr/>
        </p:nvCxnSpPr>
        <p:spPr>
          <a:xfrm rot="10800000">
            <a:off x="1617018" y="5146997"/>
            <a:ext cx="5177056" cy="405212"/>
          </a:xfrm>
          <a:prstGeom prst="curvedConnector3">
            <a:avLst>
              <a:gd name="adj1" fmla="val 544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2170604" y="5295095"/>
            <a:ext cx="201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9 </a:t>
            </a:r>
            <a:r>
              <a:rPr lang="en-US" altLang="zh-CN" sz="1200" dirty="0" err="1" smtClean="0"/>
              <a:t>registerExecutor</a:t>
            </a:r>
            <a:endParaRPr lang="zh-CN" altLang="en-US" sz="1200" dirty="0"/>
          </a:p>
        </p:txBody>
      </p:sp>
      <p:cxnSp>
        <p:nvCxnSpPr>
          <p:cNvPr id="195" name="曲线连接符 194"/>
          <p:cNvCxnSpPr/>
          <p:nvPr/>
        </p:nvCxnSpPr>
        <p:spPr>
          <a:xfrm rot="10800000" flipV="1">
            <a:off x="1849780" y="4040611"/>
            <a:ext cx="1186089" cy="65790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 rot="19408592">
            <a:off x="1932310" y="4409363"/>
            <a:ext cx="133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7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RegisteredApp</a:t>
            </a:r>
            <a:endParaRPr lang="zh-CN" altLang="en-US" sz="1200" b="1" dirty="0"/>
          </a:p>
        </p:txBody>
      </p:sp>
      <p:cxnSp>
        <p:nvCxnSpPr>
          <p:cNvPr id="201" name="曲线连接符 200"/>
          <p:cNvCxnSpPr/>
          <p:nvPr/>
        </p:nvCxnSpPr>
        <p:spPr>
          <a:xfrm>
            <a:off x="5311591" y="4112895"/>
            <a:ext cx="1233849" cy="70209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 rot="2332837">
            <a:off x="5264243" y="4070876"/>
            <a:ext cx="1414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8 </a:t>
            </a:r>
            <a:r>
              <a:rPr lang="en-US" altLang="zh-CN" sz="1200" b="1" dirty="0" err="1" smtClean="0"/>
              <a:t>LaunchExecutor</a:t>
            </a:r>
            <a:endParaRPr lang="zh-CN" altLang="en-US" sz="1200" b="1" dirty="0"/>
          </a:p>
        </p:txBody>
      </p:sp>
      <p:cxnSp>
        <p:nvCxnSpPr>
          <p:cNvPr id="206" name="曲线连接符 205"/>
          <p:cNvCxnSpPr/>
          <p:nvPr/>
        </p:nvCxnSpPr>
        <p:spPr>
          <a:xfrm rot="10800000">
            <a:off x="5232034" y="4267200"/>
            <a:ext cx="1356246" cy="76575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 rot="2094210">
            <a:off x="4872711" y="4716458"/>
            <a:ext cx="196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11 </a:t>
            </a:r>
            <a:r>
              <a:rPr lang="en-US" altLang="zh-CN" sz="1200" b="1" dirty="0" err="1" smtClean="0"/>
              <a:t>ExecutorStateChanged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788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卡方检验</a:t>
            </a:r>
            <a:r>
              <a:rPr lang="en-US" altLang="zh-CN" dirty="0" smtClean="0"/>
              <a:t>-API</a:t>
            </a:r>
            <a:endParaRPr lang="zh-CN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6942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600" dirty="0" err="1" smtClean="0"/>
              <a:t>MLlib</a:t>
            </a:r>
            <a:r>
              <a:rPr lang="zh-CN" altLang="en-US" sz="9600" dirty="0" smtClean="0"/>
              <a:t> 卡方检验</a:t>
            </a:r>
            <a:r>
              <a:rPr lang="en-US" altLang="zh-CN" sz="9600" dirty="0" smtClean="0"/>
              <a:t>API</a:t>
            </a:r>
            <a:r>
              <a:rPr lang="zh-CN" altLang="en-US" sz="9600" dirty="0" smtClean="0"/>
              <a:t>：</a:t>
            </a:r>
            <a:endParaRPr lang="en-US" altLang="zh-CN" sz="9600" dirty="0" smtClean="0"/>
          </a:p>
          <a:p>
            <a:r>
              <a:rPr lang="en-US" altLang="zh-CN" sz="8000" b="1" dirty="0" err="1" smtClean="0"/>
              <a:t>def</a:t>
            </a:r>
            <a:r>
              <a:rPr lang="en-US" altLang="zh-CN" sz="8000" b="1" dirty="0" smtClean="0"/>
              <a:t> </a:t>
            </a:r>
            <a:r>
              <a:rPr lang="en-US" altLang="zh-CN" sz="8000" b="1" dirty="0" err="1" smtClean="0"/>
              <a:t>chiSqTest</a:t>
            </a:r>
            <a:r>
              <a:rPr lang="en-US" altLang="zh-CN" sz="8000" b="1" dirty="0" smtClean="0"/>
              <a:t>(observed: Vector): </a:t>
            </a:r>
            <a:r>
              <a:rPr lang="en-US" altLang="zh-CN" sz="8000" b="1" dirty="0" err="1" smtClean="0"/>
              <a:t>ChiSqTestResult</a:t>
            </a:r>
            <a:r>
              <a:rPr lang="en-US" altLang="zh-CN" sz="8000" b="1" dirty="0" smtClean="0"/>
              <a:t> </a:t>
            </a:r>
          </a:p>
          <a:p>
            <a:r>
              <a:rPr lang="en-US" altLang="zh-CN" sz="8000" b="1" dirty="0" err="1"/>
              <a:t>def</a:t>
            </a:r>
            <a:r>
              <a:rPr lang="en-US" altLang="zh-CN" sz="8000" b="1" dirty="0"/>
              <a:t> </a:t>
            </a:r>
            <a:r>
              <a:rPr lang="en-US" altLang="zh-CN" sz="8000" b="1" dirty="0" err="1"/>
              <a:t>chiSqTest</a:t>
            </a:r>
            <a:r>
              <a:rPr lang="en-US" altLang="zh-CN" sz="8000" b="1" dirty="0"/>
              <a:t>(observed: Matrix): </a:t>
            </a:r>
            <a:r>
              <a:rPr lang="en-US" altLang="zh-CN" sz="8000" b="1" dirty="0" err="1" smtClean="0"/>
              <a:t>ChiSqTestResult</a:t>
            </a:r>
            <a:endParaRPr lang="en-US" altLang="zh-CN" sz="8000" b="1" dirty="0" smtClean="0"/>
          </a:p>
          <a:p>
            <a:r>
              <a:rPr lang="en-US" altLang="zh-CN" sz="8000" b="1" dirty="0" err="1" smtClean="0"/>
              <a:t>def</a:t>
            </a:r>
            <a:r>
              <a:rPr lang="en-US" altLang="zh-CN" sz="8000" b="1" dirty="0" smtClean="0"/>
              <a:t> </a:t>
            </a:r>
            <a:r>
              <a:rPr lang="en-US" altLang="zh-CN" sz="8000" b="1" dirty="0" err="1"/>
              <a:t>chiSqTest</a:t>
            </a:r>
            <a:r>
              <a:rPr lang="en-US" altLang="zh-CN" sz="8000" b="1" dirty="0"/>
              <a:t>(data: RDD[</a:t>
            </a:r>
            <a:r>
              <a:rPr lang="en-US" altLang="zh-CN" sz="8000" b="1" dirty="0" err="1"/>
              <a:t>LabeledPoint</a:t>
            </a:r>
            <a:r>
              <a:rPr lang="en-US" altLang="zh-CN" sz="8000" b="1" dirty="0"/>
              <a:t>]): Array[</a:t>
            </a:r>
            <a:r>
              <a:rPr lang="en-US" altLang="zh-CN" sz="8000" b="1" dirty="0" err="1"/>
              <a:t>ChiSqTestResult</a:t>
            </a:r>
            <a:r>
              <a:rPr lang="en-US" altLang="zh-CN" sz="8000" b="1" dirty="0" smtClean="0"/>
              <a:t>]</a:t>
            </a:r>
            <a:endParaRPr lang="en-US" altLang="zh-CN" sz="7600" b="1" dirty="0" smtClean="0"/>
          </a:p>
          <a:p>
            <a:endParaRPr lang="en-US" altLang="zh-CN" sz="8000" b="1" u="sng" dirty="0" smtClean="0"/>
          </a:p>
          <a:p>
            <a:r>
              <a:rPr lang="zh-CN" altLang="en-US" sz="9600" dirty="0"/>
              <a:t>以上三个</a:t>
            </a:r>
            <a:r>
              <a:rPr lang="zh-CN" altLang="en-US" sz="9600" dirty="0" smtClean="0"/>
              <a:t>方法</a:t>
            </a:r>
            <a:r>
              <a:rPr lang="en-US" altLang="zh-CN" sz="9600" dirty="0" smtClean="0"/>
              <a:t>,</a:t>
            </a:r>
            <a:r>
              <a:rPr lang="zh-CN" altLang="en-US" sz="9600" dirty="0" smtClean="0"/>
              <a:t>第一</a:t>
            </a:r>
            <a:r>
              <a:rPr lang="zh-CN" altLang="en-US" sz="9600" dirty="0"/>
              <a:t>个用于适度</a:t>
            </a:r>
            <a:r>
              <a:rPr lang="zh-CN" altLang="en-US" sz="9600" dirty="0" smtClean="0"/>
              <a:t>检验</a:t>
            </a:r>
            <a:r>
              <a:rPr lang="en-US" altLang="zh-CN" sz="9600" dirty="0" smtClean="0"/>
              <a:t>,</a:t>
            </a:r>
            <a:r>
              <a:rPr lang="zh-CN" altLang="en-US" sz="9600" dirty="0" smtClean="0"/>
              <a:t>后</a:t>
            </a:r>
            <a:r>
              <a:rPr lang="zh-CN" altLang="en-US" sz="9600" dirty="0"/>
              <a:t>两个用于独立性检验</a:t>
            </a:r>
            <a:r>
              <a:rPr lang="zh-CN" altLang="en-US" sz="9600" dirty="0" smtClean="0"/>
              <a:t>。</a:t>
            </a:r>
            <a:endParaRPr lang="en-US" altLang="zh-CN" sz="9600" dirty="0" smtClean="0"/>
          </a:p>
          <a:p>
            <a:endParaRPr lang="en-US" altLang="zh-CN" sz="8000" dirty="0"/>
          </a:p>
          <a:p>
            <a:r>
              <a:rPr lang="zh-CN" altLang="en-US" sz="9600" dirty="0"/>
              <a:t>通过对</a:t>
            </a:r>
            <a:r>
              <a:rPr lang="en-US" altLang="zh-CN" sz="9600" dirty="0" err="1"/>
              <a:t>MLlib</a:t>
            </a:r>
            <a:r>
              <a:rPr lang="zh-CN" altLang="en-US" sz="9600" dirty="0"/>
              <a:t>源码的阅读</a:t>
            </a:r>
            <a:r>
              <a:rPr lang="zh-CN" altLang="en-US" sz="9600" dirty="0" smtClean="0"/>
              <a:t>分析</a:t>
            </a:r>
            <a:r>
              <a:rPr lang="en-US" altLang="zh-CN" sz="9600" dirty="0" smtClean="0"/>
              <a:t>,</a:t>
            </a:r>
            <a:r>
              <a:rPr lang="zh-CN" altLang="en-US" sz="9600" dirty="0" smtClean="0"/>
              <a:t>知</a:t>
            </a:r>
            <a:r>
              <a:rPr lang="en-US" altLang="zh-CN" sz="9600" dirty="0" smtClean="0"/>
              <a:t>:</a:t>
            </a:r>
          </a:p>
          <a:p>
            <a:pPr lvl="1"/>
            <a:r>
              <a:rPr lang="zh-CN" altLang="en-US" sz="8000" dirty="0" smtClean="0"/>
              <a:t>前两个方法中所用数据的数据项，皆是统计后的某对象在某特征区间出现的频数。不用再做变换即可进行数学计算，且计算过程串行执行。</a:t>
            </a:r>
            <a:endParaRPr lang="en-US" altLang="zh-CN" sz="8000" dirty="0" smtClean="0"/>
          </a:p>
          <a:p>
            <a:pPr lvl="1"/>
            <a:r>
              <a:rPr lang="zh-CN" altLang="en-US" sz="8000" dirty="0" smtClean="0"/>
              <a:t>第三</a:t>
            </a:r>
            <a:r>
              <a:rPr lang="zh-CN" altLang="en-US" sz="8000" dirty="0"/>
              <a:t>个方法，其输入为</a:t>
            </a:r>
            <a:r>
              <a:rPr lang="en-US" altLang="zh-CN" sz="8000" dirty="0"/>
              <a:t>RDD[</a:t>
            </a:r>
            <a:r>
              <a:rPr lang="en-US" altLang="zh-CN" sz="8000" dirty="0" err="1"/>
              <a:t>LabeledPoint</a:t>
            </a:r>
            <a:r>
              <a:rPr lang="en-US" altLang="zh-CN" sz="8000" dirty="0" smtClean="0"/>
              <a:t>]</a:t>
            </a:r>
            <a:r>
              <a:rPr lang="zh-CN" altLang="en-US" sz="8000" dirty="0" smtClean="0"/>
              <a:t>类型</a:t>
            </a:r>
            <a:r>
              <a:rPr lang="zh-CN" altLang="en-US" sz="8000" dirty="0"/>
              <a:t>的</a:t>
            </a:r>
            <a:r>
              <a:rPr lang="zh-CN" altLang="en-US" sz="8000" dirty="0" smtClean="0"/>
              <a:t>数据，且内部每个</a:t>
            </a:r>
            <a:r>
              <a:rPr lang="en-US" altLang="zh-CN" sz="8000" dirty="0" err="1" smtClean="0"/>
              <a:t>LabeledPoint</a:t>
            </a:r>
            <a:r>
              <a:rPr lang="zh-CN" altLang="en-US" sz="8000" dirty="0" smtClean="0"/>
              <a:t>皆为原始采集数据或从中提取的数据段。本方法按职责可划分为两个过程，即</a:t>
            </a:r>
            <a:r>
              <a:rPr lang="en-US" altLang="zh-CN" sz="8000" dirty="0" smtClean="0"/>
              <a:t>:</a:t>
            </a:r>
          </a:p>
          <a:p>
            <a:pPr marL="457200" lvl="1" indent="0">
              <a:buNone/>
            </a:pPr>
            <a:r>
              <a:rPr lang="zh-CN" altLang="en-US" sz="8000" dirty="0" smtClean="0"/>
              <a:t>  数据转换：将</a:t>
            </a:r>
            <a:r>
              <a:rPr lang="en-US" altLang="zh-CN" sz="8000" dirty="0" smtClean="0"/>
              <a:t>RDD</a:t>
            </a:r>
            <a:r>
              <a:rPr lang="zh-CN" altLang="en-US" sz="8000" dirty="0" smtClean="0"/>
              <a:t>转换为矩阵</a:t>
            </a:r>
            <a:endParaRPr lang="en-US" altLang="zh-CN" sz="8000" dirty="0" smtClean="0"/>
          </a:p>
          <a:p>
            <a:pPr marL="457200" lvl="1" indent="0">
              <a:buNone/>
            </a:pPr>
            <a:r>
              <a:rPr lang="zh-CN" altLang="en-US" sz="8000" dirty="0" smtClean="0"/>
              <a:t>  卡方计算</a:t>
            </a:r>
            <a:r>
              <a:rPr lang="en-US" altLang="zh-CN" sz="8000" dirty="0"/>
              <a:t>:</a:t>
            </a:r>
            <a:r>
              <a:rPr lang="zh-CN" altLang="en-US" sz="8000" dirty="0" smtClean="0"/>
              <a:t>调用</a:t>
            </a:r>
            <a:r>
              <a:rPr lang="en-US" altLang="zh-CN" sz="8000" dirty="0" err="1" smtClean="0"/>
              <a:t>chiSqTest</a:t>
            </a:r>
            <a:r>
              <a:rPr lang="en-US" altLang="zh-CN" sz="8000" dirty="0" smtClean="0"/>
              <a:t>(</a:t>
            </a:r>
            <a:r>
              <a:rPr lang="en-US" altLang="zh-CN" sz="8000" dirty="0" err="1" smtClean="0"/>
              <a:t>observed:Matrix</a:t>
            </a:r>
            <a:r>
              <a:rPr lang="en-US" altLang="zh-CN" sz="8000" dirty="0" smtClean="0"/>
              <a:t>)</a:t>
            </a:r>
            <a:r>
              <a:rPr lang="zh-CN" altLang="en-US" sz="8000" dirty="0" smtClean="0"/>
              <a:t>进行计算。</a:t>
            </a:r>
            <a:endParaRPr lang="en-US" altLang="zh-CN" sz="8000" dirty="0" smtClean="0"/>
          </a:p>
          <a:p>
            <a:endParaRPr lang="en-US" altLang="zh-CN" sz="8000" b="1" u="sng" dirty="0"/>
          </a:p>
          <a:p>
            <a:endParaRPr lang="en-US" altLang="zh-CN" sz="2000" b="1" u="sng" dirty="0" smtClean="0"/>
          </a:p>
          <a:p>
            <a:endParaRPr lang="en-US" altLang="zh-CN" sz="2000" b="1" u="sng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endParaRPr lang="en-US" altLang="zh-CN" sz="2000" b="1" u="sng" dirty="0" smtClean="0"/>
          </a:p>
          <a:p>
            <a:endParaRPr lang="en-US" altLang="zh-CN" sz="2000" b="1" u="sng" dirty="0" smtClean="0"/>
          </a:p>
          <a:p>
            <a:endParaRPr lang="en-US" altLang="zh-CN" sz="2000" b="1" u="sng" dirty="0"/>
          </a:p>
          <a:p>
            <a:endParaRPr lang="en-US" altLang="zh-CN" sz="2000" b="1" u="sng" dirty="0" smtClean="0"/>
          </a:p>
          <a:p>
            <a:endParaRPr lang="en-US" altLang="zh-CN" sz="2000" b="1" u="sng" dirty="0"/>
          </a:p>
          <a:p>
            <a:endParaRPr lang="en-US" altLang="zh-CN" sz="2000" b="1" u="sng" dirty="0" smtClean="0"/>
          </a:p>
          <a:p>
            <a:endParaRPr lang="en-US" altLang="zh-CN" sz="2000" b="1" u="sng" dirty="0"/>
          </a:p>
          <a:p>
            <a:endParaRPr lang="en-US" altLang="zh-CN" sz="2000" b="1" u="sng" dirty="0" smtClean="0"/>
          </a:p>
          <a:p>
            <a:endParaRPr lang="en-US" altLang="zh-CN" sz="2000" b="1" u="sng" dirty="0"/>
          </a:p>
          <a:p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Rdd</a:t>
            </a:r>
            <a:r>
              <a:rPr lang="zh-CN" altLang="en-US" dirty="0" smtClean="0"/>
              <a:t>方式存在的意义</a:t>
            </a:r>
            <a:endParaRPr lang="zh-CN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数据特征</a:t>
            </a:r>
            <a:endParaRPr lang="zh-CN" dirty="0"/>
          </a:p>
          <a:p>
            <a:pPr lvl="1"/>
            <a:r>
              <a:rPr lang="zh-CN" altLang="en-US" dirty="0" smtClean="0"/>
              <a:t>机器学习常用类型为</a:t>
            </a:r>
            <a:r>
              <a:rPr lang="en-US" altLang="zh-CN" dirty="0" err="1" smtClean="0"/>
              <a:t>LabeledPoint</a:t>
            </a:r>
            <a:r>
              <a:rPr lang="zh-CN" altLang="en-US" dirty="0" smtClean="0"/>
              <a:t>，数据重用</a:t>
            </a:r>
            <a:endParaRPr lang="en-US" altLang="zh-CN" dirty="0" smtClean="0"/>
          </a:p>
          <a:p>
            <a:r>
              <a:rPr lang="zh-CN" altLang="en-US" dirty="0" smtClean="0"/>
              <a:t>处理规模</a:t>
            </a:r>
            <a:endParaRPr lang="zh-CN" dirty="0" smtClean="0"/>
          </a:p>
          <a:p>
            <a:pPr lvl="1"/>
            <a:r>
              <a:rPr lang="zh-CN" altLang="en-US" dirty="0" smtClean="0"/>
              <a:t>样本中原始类型数据量依然很大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可能对多个特征进行独立性检验</a:t>
            </a:r>
            <a:endParaRPr lang="zh-CN" dirty="0"/>
          </a:p>
          <a:p>
            <a:r>
              <a:rPr lang="en-US" altLang="zh-CN" dirty="0" smtClean="0"/>
              <a:t>RDD</a:t>
            </a:r>
            <a:r>
              <a:rPr lang="zh-CN" altLang="en-US" dirty="0" smtClean="0"/>
              <a:t>特性</a:t>
            </a:r>
            <a:endParaRPr lang="en-US" altLang="zh-CN" dirty="0"/>
          </a:p>
          <a:p>
            <a:pPr lvl="1"/>
            <a:r>
              <a:rPr lang="zh-CN" altLang="en-US" dirty="0" smtClean="0"/>
              <a:t>如：分布式数据集</a:t>
            </a:r>
            <a:endParaRPr lang="en-US" altLang="zh-CN" dirty="0" smtClean="0"/>
          </a:p>
          <a:p>
            <a:pPr lvl="1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559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LabeledPoint</a:t>
            </a:r>
            <a:endParaRPr 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数据特征</a:t>
            </a:r>
            <a:endParaRPr lang="zh-CN" dirty="0"/>
          </a:p>
          <a:p>
            <a:pPr lvl="1"/>
            <a:r>
              <a:rPr lang="en-US" altLang="zh-CN" sz="2400" dirty="0" err="1" smtClean="0"/>
              <a:t>LabeledPoint</a:t>
            </a:r>
            <a:r>
              <a:rPr lang="zh-CN" altLang="en-US" sz="2400" dirty="0" smtClean="0"/>
              <a:t>内数据为</a:t>
            </a:r>
            <a:r>
              <a:rPr lang="en-US" altLang="zh-CN" sz="2400" dirty="0" err="1" smtClean="0"/>
              <a:t>Label:Features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Label 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Double</a:t>
            </a:r>
            <a:r>
              <a:rPr lang="zh-CN" altLang="en-US" sz="2400" dirty="0" smtClean="0"/>
              <a:t>类型，标识对象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Features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Vector</a:t>
            </a:r>
            <a:r>
              <a:rPr lang="zh-CN" altLang="en-US" sz="2400" dirty="0" smtClean="0"/>
              <a:t>类型，内含多个</a:t>
            </a:r>
            <a:r>
              <a:rPr lang="en-US" altLang="zh-CN" sz="2400" dirty="0" smtClean="0"/>
              <a:t>Feature</a:t>
            </a:r>
          </a:p>
          <a:p>
            <a:r>
              <a:rPr lang="zh-CN" altLang="en-US" dirty="0" smtClean="0"/>
              <a:t>数据样例</a:t>
            </a:r>
            <a:endParaRPr lang="en-US" altLang="zh-CN" dirty="0" smtClean="0"/>
          </a:p>
          <a:p>
            <a:pPr marL="0" indent="0">
              <a:buNone/>
            </a:pPr>
            <a:endParaRPr lang="zh-CN" dirty="0">
              <a:solidFill>
                <a:srgbClr val="4E5B6F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数据用途</a:t>
            </a:r>
            <a:endParaRPr lang="zh-CN" dirty="0"/>
          </a:p>
          <a:p>
            <a:pPr lvl="1"/>
            <a:r>
              <a:rPr lang="zh-CN" altLang="en-US" sz="2400" dirty="0" smtClean="0"/>
              <a:t>此种类型数据多用于机器学习领域，如线性回归分析中</a:t>
            </a:r>
            <a:endParaRPr lang="en-US" altLang="zh-CN" sz="2400" dirty="0" smtClean="0"/>
          </a:p>
          <a:p>
            <a:pPr lvl="1"/>
            <a:endParaRPr 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16823"/>
              </p:ext>
            </p:extLst>
          </p:nvPr>
        </p:nvGraphicFramePr>
        <p:xfrm>
          <a:off x="1295400" y="4114800"/>
          <a:ext cx="60960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8800"/>
                <a:gridCol w="426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zh-CN" alt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学生</a:t>
                      </a:r>
                      <a:r>
                        <a:rPr lang="en-US" altLang="zh-CN" dirty="0" smtClean="0"/>
                        <a:t>(a)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读书量：</a:t>
                      </a:r>
                      <a:r>
                        <a:rPr lang="en-US" altLang="zh-CN" dirty="0" smtClean="0"/>
                        <a:t>10,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看报量：</a:t>
                      </a:r>
                      <a:r>
                        <a:rPr lang="en-US" altLang="zh-CN" baseline="0" dirty="0" smtClean="0"/>
                        <a:t>30</a:t>
                      </a:r>
                      <a:r>
                        <a:rPr lang="zh-CN" altLang="en-US" baseline="0" dirty="0" smtClean="0"/>
                        <a:t>，</a:t>
                      </a:r>
                      <a:r>
                        <a:rPr lang="en-US" altLang="zh-CN" baseline="0" dirty="0" smtClean="0"/>
                        <a:t>……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工人</a:t>
                      </a:r>
                      <a:r>
                        <a:rPr lang="en-US" altLang="zh-CN" dirty="0" smtClean="0"/>
                        <a:t>(b)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读书量：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，看报量：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2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数据转换过程分析</a:t>
            </a:r>
            <a:endParaRPr lang="zh-CN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72486"/>
              </p:ext>
            </p:extLst>
          </p:nvPr>
        </p:nvGraphicFramePr>
        <p:xfrm>
          <a:off x="286871" y="3033382"/>
          <a:ext cx="8686800" cy="367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angle 3"/>
          <p:cNvSpPr txBox="1">
            <a:spLocks/>
          </p:cNvSpPr>
          <p:nvPr/>
        </p:nvSpPr>
        <p:spPr>
          <a:xfrm>
            <a:off x="304800" y="1554163"/>
            <a:ext cx="8686800" cy="149266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lang="zh-CN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lang="zh-CN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lang="zh-CN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lang="zh-CN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lang="zh-CN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lang="zh-CN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lang="zh-CN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首先利用</a:t>
            </a:r>
            <a:r>
              <a:rPr lang="en-US" altLang="zh-CN" sz="2800" dirty="0" err="1" smtClean="0"/>
              <a:t>mapPartitions</a:t>
            </a:r>
            <a:r>
              <a:rPr lang="zh-CN" altLang="en-US" sz="2800" dirty="0" smtClean="0"/>
              <a:t>获取</a:t>
            </a:r>
            <a:r>
              <a:rPr lang="en-US" altLang="zh-CN" sz="2800" dirty="0" smtClean="0"/>
              <a:t>RDD[</a:t>
            </a:r>
            <a:r>
              <a:rPr lang="en-US" altLang="zh-CN" sz="2800" dirty="0" err="1" smtClean="0"/>
              <a:t>LabeledPoint</a:t>
            </a:r>
            <a:r>
              <a:rPr lang="en-US" altLang="zh-CN" sz="2800" dirty="0"/>
              <a:t>]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每个分区的迭代器，然后通过分区整体的迭代器将整个分区的元素转换为</a:t>
            </a:r>
            <a:r>
              <a:rPr lang="zh-CN" altLang="en-US" sz="2800" dirty="0"/>
              <a:t>三元组（</a:t>
            </a:r>
            <a:r>
              <a:rPr lang="en-US" altLang="zh-CN" sz="2800" dirty="0"/>
              <a:t>col, feature, label</a:t>
            </a:r>
            <a:r>
              <a:rPr lang="zh-CN" altLang="en-US" sz="2800" dirty="0" smtClean="0"/>
              <a:t>）。内部实现是生成</a:t>
            </a:r>
            <a:r>
              <a:rPr lang="en-US" altLang="zh-CN" sz="2800" dirty="0" err="1" smtClean="0"/>
              <a:t>MapPartitionsRDD</a:t>
            </a:r>
            <a:r>
              <a:rPr lang="zh-CN" altLang="en-US" sz="2800" dirty="0" smtClean="0"/>
              <a:t>。如下图：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76400" y="3124200"/>
            <a:ext cx="6571130" cy="3494703"/>
            <a:chOff x="1887070" y="3200400"/>
            <a:chExt cx="6571130" cy="3494703"/>
          </a:xfrm>
        </p:grpSpPr>
        <p:sp>
          <p:nvSpPr>
            <p:cNvPr id="24" name="文本框 23"/>
            <p:cNvSpPr txBox="1"/>
            <p:nvPr/>
          </p:nvSpPr>
          <p:spPr>
            <a:xfrm>
              <a:off x="4009260" y="6325771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mapPartitions</a:t>
              </a:r>
              <a:endParaRPr lang="zh-CN" alt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887070" y="3200400"/>
              <a:ext cx="6571130" cy="2971800"/>
              <a:chOff x="1887070" y="3200400"/>
              <a:chExt cx="6571130" cy="297180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887070" y="3200400"/>
                <a:ext cx="6571130" cy="2971800"/>
                <a:chOff x="1905000" y="3046828"/>
                <a:chExt cx="5029200" cy="2895600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1905000" y="3046828"/>
                  <a:ext cx="1752600" cy="2895600"/>
                  <a:chOff x="1905000" y="3046828"/>
                  <a:chExt cx="1752600" cy="2895600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1905000" y="3046828"/>
                    <a:ext cx="1752600" cy="2895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圆角矩形 5"/>
                  <p:cNvSpPr/>
                  <p:nvPr/>
                </p:nvSpPr>
                <p:spPr>
                  <a:xfrm>
                    <a:off x="2057400" y="3660922"/>
                    <a:ext cx="14478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/>
                      <a:t>labeledPoint</a:t>
                    </a:r>
                    <a:endParaRPr lang="en-US" altLang="zh-CN" sz="1400" dirty="0" smtClean="0"/>
                  </a:p>
                  <a:p>
                    <a:pPr algn="ctr"/>
                    <a:r>
                      <a:rPr lang="en-US" altLang="zh-CN" sz="1400" dirty="0"/>
                      <a:t>……</a:t>
                    </a:r>
                    <a:endParaRPr lang="zh-CN" altLang="en-US" sz="1400" dirty="0"/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2057400" y="4955736"/>
                    <a:ext cx="14478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/>
                      <a:t>labeledPoint</a:t>
                    </a:r>
                    <a:endParaRPr lang="en-US" altLang="zh-CN" sz="1400" dirty="0" smtClean="0"/>
                  </a:p>
                  <a:p>
                    <a:pPr algn="ctr"/>
                    <a:r>
                      <a:rPr lang="en-US" altLang="zh-CN" sz="1400" dirty="0"/>
                      <a:t>……</a:t>
                    </a:r>
                    <a:endParaRPr lang="zh-CN" altLang="en-US" sz="1400" dirty="0"/>
                  </a:p>
                </p:txBody>
              </p: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5181600" y="3046828"/>
                  <a:ext cx="1752600" cy="2895600"/>
                  <a:chOff x="1905000" y="3046828"/>
                  <a:chExt cx="1752600" cy="289560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1905000" y="3046828"/>
                    <a:ext cx="1752600" cy="2895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2057400" y="3660922"/>
                    <a:ext cx="14478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/>
                      <a:t>(</a:t>
                    </a:r>
                    <a:r>
                      <a:rPr lang="en-US" altLang="zh-CN" sz="1400" dirty="0" err="1" smtClean="0"/>
                      <a:t>col,feature,label</a:t>
                    </a:r>
                    <a:r>
                      <a:rPr lang="en-US" altLang="zh-CN" sz="1400" dirty="0" smtClean="0"/>
                      <a:t>)</a:t>
                    </a:r>
                  </a:p>
                  <a:p>
                    <a:pPr algn="ctr"/>
                    <a:r>
                      <a:rPr lang="en-US" altLang="zh-CN" sz="1400" dirty="0"/>
                      <a:t>……</a:t>
                    </a:r>
                    <a:endParaRPr lang="zh-CN" altLang="en-US" sz="1400" dirty="0"/>
                  </a:p>
                </p:txBody>
              </p: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2057400" y="4955736"/>
                    <a:ext cx="14478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/>
                      <a:t>(</a:t>
                    </a:r>
                    <a:r>
                      <a:rPr lang="en-US" altLang="zh-CN" sz="1400" dirty="0" err="1" smtClean="0"/>
                      <a:t>col,feature</a:t>
                    </a:r>
                    <a:r>
                      <a:rPr lang="zh-CN" altLang="en-US" sz="1400" dirty="0" smtClean="0"/>
                      <a:t>，</a:t>
                    </a:r>
                    <a:r>
                      <a:rPr lang="en-US" altLang="zh-CN" sz="1400" dirty="0" smtClean="0"/>
                      <a:t>label)</a:t>
                    </a:r>
                  </a:p>
                  <a:p>
                    <a:pPr algn="ctr"/>
                    <a:r>
                      <a:rPr lang="en-US" altLang="zh-CN" sz="1400" dirty="0"/>
                      <a:t>……</a:t>
                    </a:r>
                    <a:endParaRPr lang="zh-CN" altLang="en-US" sz="1400" dirty="0"/>
                  </a:p>
                </p:txBody>
              </p:sp>
            </p:grp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505200" y="3771900"/>
                  <a:ext cx="18288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3505200" y="5337322"/>
                  <a:ext cx="18288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/>
              <p:cNvSpPr txBox="1"/>
              <p:nvPr/>
            </p:nvSpPr>
            <p:spPr>
              <a:xfrm>
                <a:off x="6367385" y="3352800"/>
                <a:ext cx="18916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err="1" smtClean="0"/>
                  <a:t>MapPartitionsRDD</a:t>
                </a:r>
                <a:endParaRPr lang="zh-CN" altLang="en-US" sz="14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086195" y="3385703"/>
                <a:ext cx="18916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 smtClean="0"/>
                  <a:t>输入 </a:t>
                </a:r>
                <a:r>
                  <a:rPr lang="en-US" altLang="zh-CN" sz="1600" dirty="0" smtClean="0"/>
                  <a:t>RDD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27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数据转换过程分析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其次对</a:t>
            </a:r>
            <a:r>
              <a:rPr lang="en-US" altLang="zh-CN" sz="2400" dirty="0" err="1"/>
              <a:t>MapPartitionsRDD</a:t>
            </a:r>
            <a:r>
              <a:rPr lang="zh-CN" altLang="en-US" sz="2400" dirty="0"/>
              <a:t>进行</a:t>
            </a:r>
            <a:r>
              <a:rPr lang="en-US" altLang="zh-CN" sz="2400" dirty="0" err="1"/>
              <a:t>countByValue</a:t>
            </a:r>
            <a:r>
              <a:rPr lang="zh-CN" altLang="en-US" sz="2400" dirty="0"/>
              <a:t>操作，即统计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col,feature,label</a:t>
            </a:r>
            <a:r>
              <a:rPr lang="en-US" altLang="zh-CN" sz="2400" dirty="0"/>
              <a:t>)</a:t>
            </a:r>
            <a:r>
              <a:rPr lang="zh-CN" altLang="en-US" sz="2400" dirty="0"/>
              <a:t>出现的次数。通过分析源码，此操作实际</a:t>
            </a:r>
            <a:r>
              <a:rPr lang="zh-CN" altLang="en-US" sz="2400" dirty="0" smtClean="0"/>
              <a:t>包含两个</a:t>
            </a:r>
            <a:r>
              <a:rPr lang="zh-CN" altLang="en-US" sz="2400" dirty="0"/>
              <a:t>操作：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countBykey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map</a:t>
            </a:r>
          </a:p>
          <a:p>
            <a:pPr lvl="1"/>
            <a:r>
              <a:rPr lang="zh-CN" altLang="en-US" sz="2000" dirty="0" smtClean="0"/>
              <a:t>将原来</a:t>
            </a:r>
            <a:r>
              <a:rPr lang="en-US" altLang="zh-CN" sz="2000" dirty="0" smtClean="0"/>
              <a:t>RDD</a:t>
            </a:r>
            <a:r>
              <a:rPr lang="zh-CN" altLang="en-US" sz="2000" dirty="0" smtClean="0"/>
              <a:t>的每个数据项通过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中的函数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映射转变为一个新的元素。这个过程中生成一个新的</a:t>
            </a:r>
            <a:r>
              <a:rPr lang="en-US" altLang="zh-CN" sz="2000" dirty="0" smtClean="0"/>
              <a:t>RDD</a:t>
            </a:r>
            <a:r>
              <a:rPr lang="zh-CN" altLang="en-US" sz="2000" dirty="0" smtClean="0"/>
              <a:t>，叫做</a:t>
            </a:r>
            <a:r>
              <a:rPr lang="en-US" altLang="zh-CN" sz="2000" dirty="0" err="1" smtClean="0"/>
              <a:t>MapedRDD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此处转换将（</a:t>
            </a:r>
            <a:r>
              <a:rPr lang="en-US" altLang="zh-CN" sz="2000" dirty="0" err="1" smtClean="0"/>
              <a:t>col,feature,label</a:t>
            </a:r>
            <a:r>
              <a:rPr lang="zh-CN" altLang="en-US" sz="2000" dirty="0" smtClean="0"/>
              <a:t>）通过</a:t>
            </a:r>
            <a:r>
              <a:rPr lang="en-US" altLang="zh-CN" sz="2000" dirty="0" smtClean="0"/>
              <a:t>f:X =&gt;(</a:t>
            </a:r>
            <a:r>
              <a:rPr lang="en-US" altLang="zh-CN" sz="2000" dirty="0" err="1" smtClean="0"/>
              <a:t>X,null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转变为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((</a:t>
            </a:r>
            <a:r>
              <a:rPr lang="en-US" altLang="zh-CN" sz="2000" dirty="0" err="1"/>
              <a:t>col,feature,label</a:t>
            </a:r>
            <a:r>
              <a:rPr lang="en-US" altLang="zh-CN" sz="2000" dirty="0"/>
              <a:t>), </a:t>
            </a:r>
            <a:r>
              <a:rPr lang="en-US" altLang="zh-CN" sz="2000" dirty="0" smtClean="0"/>
              <a:t>null)</a:t>
            </a:r>
            <a:r>
              <a:rPr lang="zh-CN" altLang="en-US" sz="2000" dirty="0" smtClean="0"/>
              <a:t>类型，用于下一步计数。</a:t>
            </a:r>
            <a:endParaRPr lang="zh-CN" altLang="en-US" sz="2000" dirty="0"/>
          </a:p>
          <a:p>
            <a:r>
              <a:rPr lang="en-US" altLang="zh-CN" sz="2400" dirty="0" err="1" smtClean="0"/>
              <a:t>countBykey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按</a:t>
            </a:r>
            <a:r>
              <a:rPr lang="en-US" altLang="zh-CN" sz="2000" dirty="0" smtClean="0"/>
              <a:t>key</a:t>
            </a:r>
            <a:r>
              <a:rPr lang="zh-CN" altLang="en-US" sz="2000" dirty="0"/>
              <a:t>进行</a:t>
            </a:r>
            <a:r>
              <a:rPr lang="zh-CN" altLang="en-US" sz="2000" dirty="0" smtClean="0"/>
              <a:t>行统计，其内部分为四个子过程：</a:t>
            </a:r>
            <a:r>
              <a:rPr lang="en-US" altLang="zh-CN" sz="2000" dirty="0" err="1" smtClean="0"/>
              <a:t>mapValues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reduceByKey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collect</a:t>
            </a:r>
            <a:r>
              <a:rPr lang="zh-CN" altLang="en-US" sz="2000" dirty="0" smtClean="0"/>
              <a:t>及</a:t>
            </a:r>
            <a:r>
              <a:rPr lang="en-US" altLang="zh-CN" sz="2000" dirty="0" err="1" smtClean="0"/>
              <a:t>toMap</a:t>
            </a:r>
            <a:r>
              <a:rPr lang="zh-CN" altLang="en-US" sz="2000" dirty="0"/>
              <a:t>操作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前二者属</a:t>
            </a:r>
            <a:r>
              <a:rPr lang="en-US" altLang="zh-CN" sz="2000" dirty="0" smtClean="0"/>
              <a:t>Transformation</a:t>
            </a:r>
            <a:r>
              <a:rPr lang="zh-CN" altLang="en-US" sz="2000" dirty="0" smtClean="0"/>
              <a:t>算子生成新的</a:t>
            </a:r>
            <a:r>
              <a:rPr lang="en-US" altLang="zh-CN" sz="2000" dirty="0" smtClean="0"/>
              <a:t>RDD</a:t>
            </a:r>
            <a:r>
              <a:rPr lang="zh-CN" altLang="en-US" sz="2000" dirty="0" smtClean="0"/>
              <a:t>，第三者属</a:t>
            </a:r>
            <a:r>
              <a:rPr lang="en-US" altLang="zh-CN" sz="2000" dirty="0" smtClean="0"/>
              <a:t>action</a:t>
            </a:r>
            <a:r>
              <a:rPr lang="zh-CN" altLang="en-US" sz="2000" dirty="0" smtClean="0"/>
              <a:t>算子提交</a:t>
            </a:r>
            <a:r>
              <a:rPr lang="en-US" altLang="zh-CN" sz="2000" dirty="0" smtClean="0"/>
              <a:t>Job,</a:t>
            </a:r>
            <a:r>
              <a:rPr lang="zh-CN" altLang="en-US" sz="2000" dirty="0" smtClean="0"/>
              <a:t>收集数据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60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数据转换过程分析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err="1" smtClean="0"/>
              <a:t>mapValues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针对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Key,Value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型数据中的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进行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操作，而不对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进行操作。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此处通过</a:t>
            </a:r>
            <a:r>
              <a:rPr lang="en-US" altLang="zh-CN" sz="2000" dirty="0" smtClean="0"/>
              <a:t>f:</a:t>
            </a:r>
            <a:r>
              <a:rPr lang="en-US" altLang="zh-CN" sz="2000" dirty="0"/>
              <a:t>_ </a:t>
            </a:r>
            <a:r>
              <a:rPr lang="en-US" altLang="zh-CN" sz="2000" dirty="0" smtClean="0"/>
              <a:t>=&gt; 1L </a:t>
            </a:r>
            <a:r>
              <a:rPr lang="zh-CN" altLang="en-US" sz="2000" dirty="0" smtClean="0"/>
              <a:t>将</a:t>
            </a:r>
            <a:r>
              <a:rPr lang="en-US" altLang="zh-CN" sz="2000" dirty="0"/>
              <a:t>:((</a:t>
            </a:r>
            <a:r>
              <a:rPr lang="en-US" altLang="zh-CN" sz="2000" dirty="0" err="1"/>
              <a:t>col,feature,label</a:t>
            </a:r>
            <a:r>
              <a:rPr lang="en-US" altLang="zh-CN" sz="2000" dirty="0"/>
              <a:t>), null)</a:t>
            </a:r>
            <a:r>
              <a:rPr lang="zh-CN" altLang="en-US" sz="2000" dirty="0" smtClean="0"/>
              <a:t>转变成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((</a:t>
            </a:r>
            <a:r>
              <a:rPr lang="en-US" altLang="zh-CN" sz="2000" dirty="0" err="1"/>
              <a:t>col,feature,label</a:t>
            </a:r>
            <a:r>
              <a:rPr lang="en-US" altLang="zh-CN" sz="2000" dirty="0"/>
              <a:t>), </a:t>
            </a:r>
            <a:r>
              <a:rPr lang="en-US" altLang="zh-CN" sz="2000" dirty="0" smtClean="0"/>
              <a:t>1), </a:t>
            </a:r>
            <a:r>
              <a:rPr lang="zh-CN" altLang="en-US" sz="2000" dirty="0" smtClean="0"/>
              <a:t>内部生成</a:t>
            </a:r>
            <a:r>
              <a:rPr lang="en-US" altLang="zh-CN" sz="2000" dirty="0" err="1" smtClean="0"/>
              <a:t>MapedValueRDD</a:t>
            </a:r>
            <a:r>
              <a:rPr lang="zh-CN" altLang="en-US" sz="2000" dirty="0" smtClean="0"/>
              <a:t> 。</a:t>
            </a:r>
            <a:endParaRPr lang="en-US" altLang="zh-CN" sz="2000" dirty="0" smtClean="0"/>
          </a:p>
          <a:p>
            <a:r>
              <a:rPr lang="en-US" altLang="zh-CN" sz="2400" dirty="0" err="1" smtClean="0"/>
              <a:t>reduceBykey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若两个</a:t>
            </a:r>
            <a:r>
              <a:rPr lang="en-US" altLang="zh-CN" sz="2000" dirty="0"/>
              <a:t>(</a:t>
            </a:r>
            <a:r>
              <a:rPr lang="en-US" altLang="zh-CN" sz="2000" dirty="0" err="1"/>
              <a:t>Key,Value</a:t>
            </a:r>
            <a:r>
              <a:rPr lang="en-US" altLang="zh-CN" sz="2000" dirty="0"/>
              <a:t>)</a:t>
            </a:r>
            <a:r>
              <a:rPr lang="zh-CN" altLang="en-US" sz="2000" dirty="0"/>
              <a:t>有相同的</a:t>
            </a:r>
            <a:r>
              <a:rPr lang="en-US" altLang="zh-CN" sz="2000" dirty="0"/>
              <a:t>Key</a:t>
            </a:r>
            <a:r>
              <a:rPr lang="zh-CN" altLang="en-US" sz="2000" dirty="0"/>
              <a:t>，则将其合并成一个值（</a:t>
            </a:r>
            <a:r>
              <a:rPr lang="en-US" altLang="zh-CN" sz="2000" dirty="0" err="1"/>
              <a:t>Key,Value</a:t>
            </a:r>
            <a:r>
              <a:rPr lang="zh-CN" altLang="en-US" sz="2000" dirty="0"/>
              <a:t>和）</a:t>
            </a:r>
            <a:endParaRPr lang="en-US" altLang="zh-CN" sz="2000" dirty="0"/>
          </a:p>
          <a:p>
            <a:pPr lvl="1"/>
            <a:r>
              <a:rPr lang="zh-CN" altLang="en-US" sz="2000" dirty="0"/>
              <a:t>其内部实际</a:t>
            </a:r>
            <a:r>
              <a:rPr lang="zh-CN" altLang="en-US" sz="2000" dirty="0" smtClean="0"/>
              <a:t>是通过调用</a:t>
            </a:r>
            <a:r>
              <a:rPr lang="en-US" altLang="zh-CN" sz="2000" dirty="0" err="1"/>
              <a:t>combineByKey</a:t>
            </a:r>
            <a:r>
              <a:rPr lang="zh-CN" altLang="en-US" sz="2000" dirty="0"/>
              <a:t>操作进行合并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400" dirty="0" err="1" smtClean="0"/>
              <a:t>combineByKey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使用设置的</a:t>
            </a:r>
            <a:r>
              <a:rPr lang="en-US" altLang="zh-CN" sz="2000" dirty="0" smtClean="0"/>
              <a:t>combiner,</a:t>
            </a:r>
            <a:r>
              <a:rPr lang="zh-CN" altLang="en-US" sz="2000" dirty="0" smtClean="0"/>
              <a:t>按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执行合并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此处，而是使用</a:t>
            </a:r>
            <a:r>
              <a:rPr lang="en-US" altLang="zh-CN" sz="2000" dirty="0" err="1" smtClean="0"/>
              <a:t>mapPartitions</a:t>
            </a:r>
            <a:r>
              <a:rPr lang="zh-CN" altLang="en-US" sz="2000" dirty="0" smtClean="0"/>
              <a:t>对每个分区，按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combiner</a:t>
            </a:r>
            <a:r>
              <a:rPr lang="zh-CN" altLang="en-US" sz="2000" dirty="0" smtClean="0"/>
              <a:t>定义的合并操作。内部</a:t>
            </a:r>
            <a:r>
              <a:rPr lang="zh-CN" altLang="en-US" sz="2000" dirty="0" smtClean="0"/>
              <a:t>生成</a:t>
            </a:r>
            <a:r>
              <a:rPr lang="en-US" altLang="zh-CN" sz="2000" dirty="0" err="1"/>
              <a:t>M</a:t>
            </a:r>
            <a:r>
              <a:rPr lang="en-US" altLang="zh-CN" sz="2000" dirty="0" err="1" smtClean="0"/>
              <a:t>apPartitionsRDD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ShuffedRDD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mapPartitions</a:t>
            </a:r>
            <a:r>
              <a:rPr lang="zh-CN" altLang="en-US" sz="2000" dirty="0" smtClean="0"/>
              <a:t>前文已描述，此处不再赘述。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3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数据转换过程分析</a:t>
            </a:r>
            <a:endParaRPr lang="zh-CN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</p:nvPr>
        </p:nvGraphicFramePr>
        <p:xfrm>
          <a:off x="286871" y="3033382"/>
          <a:ext cx="8686800" cy="367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Rectangle 3"/>
          <p:cNvSpPr txBox="1">
            <a:spLocks/>
          </p:cNvSpPr>
          <p:nvPr/>
        </p:nvSpPr>
        <p:spPr>
          <a:xfrm>
            <a:off x="304800" y="1554162"/>
            <a:ext cx="8686800" cy="48466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lang="zh-CN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lang="zh-CN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lang="zh-CN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lang="zh-CN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lang="zh-CN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lang="zh-CN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lang="zh-CN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lang="zh-CN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最后对</a:t>
            </a:r>
            <a:r>
              <a:rPr lang="en-US" altLang="zh-CN" sz="2400" dirty="0" err="1" smtClean="0"/>
              <a:t>mapPartitionsRDD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collect</a:t>
            </a:r>
            <a:r>
              <a:rPr lang="zh-CN" altLang="en-US" sz="2400" dirty="0" smtClean="0"/>
              <a:t>操作，将</a:t>
            </a:r>
            <a:r>
              <a:rPr lang="en-US" altLang="zh-CN" sz="2400" dirty="0" smtClean="0"/>
              <a:t>RDD</a:t>
            </a:r>
            <a:r>
              <a:rPr lang="zh-CN" altLang="en-US" sz="2400" dirty="0" smtClean="0"/>
              <a:t>转换为</a:t>
            </a:r>
            <a:r>
              <a:rPr lang="en-US" altLang="zh-CN" sz="2400" dirty="0" err="1" smtClean="0"/>
              <a:t>Scala</a:t>
            </a:r>
            <a:r>
              <a:rPr lang="en-US" altLang="zh-CN" sz="2400" dirty="0" smtClean="0"/>
              <a:t> Array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Array((</a:t>
            </a:r>
            <a:r>
              <a:rPr lang="en-US" altLang="zh-CN" sz="2400" dirty="0" err="1" smtClean="0"/>
              <a:t>col,feature,label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)…)</a:t>
            </a:r>
            <a:r>
              <a:rPr lang="zh-CN" altLang="en-US" sz="2400" dirty="0" smtClean="0"/>
              <a:t>。并通过</a:t>
            </a:r>
            <a:r>
              <a:rPr lang="en-US" altLang="zh-CN" sz="2400" dirty="0" err="1" smtClean="0"/>
              <a:t>toMap</a:t>
            </a:r>
            <a:r>
              <a:rPr lang="zh-CN" altLang="en-US" sz="2400" dirty="0" smtClean="0"/>
              <a:t>方法转换为</a:t>
            </a:r>
            <a:r>
              <a:rPr lang="en-US" altLang="zh-CN" sz="2400" dirty="0" smtClean="0"/>
              <a:t>Map(((</a:t>
            </a:r>
            <a:r>
              <a:rPr lang="en-US" altLang="zh-CN" sz="2400" dirty="0" err="1" smtClean="0"/>
              <a:t>col,feature,label</a:t>
            </a:r>
            <a:r>
              <a:rPr lang="en-US" altLang="zh-CN" sz="2400" dirty="0" smtClean="0"/>
              <a:t>), 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),…)</a:t>
            </a:r>
            <a:r>
              <a:rPr lang="zh-CN" altLang="en-US" sz="2400" dirty="0" smtClean="0"/>
              <a:t>，用于后续矩阵转换。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转换成普通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后按</a:t>
            </a:r>
            <a:r>
              <a:rPr lang="en-US" altLang="zh-CN" sz="2400" dirty="0" smtClean="0"/>
              <a:t>col</a:t>
            </a:r>
            <a:r>
              <a:rPr lang="zh-CN" altLang="en-US" sz="2400" dirty="0" smtClean="0"/>
              <a:t>进行分组，对每组数据进行转换矩阵及卡方独立性检验操作</a:t>
            </a:r>
          </a:p>
        </p:txBody>
      </p:sp>
    </p:spTree>
    <p:extLst>
      <p:ext uri="{BB962C8B-B14F-4D97-AF65-F5344CB8AC3E}">
        <p14:creationId xmlns:p14="http://schemas.microsoft.com/office/powerpoint/2010/main" val="12760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61789B-4AC9-42F8-815C-69E5922D53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项目概述演示文稿</Template>
  <TotalTime>0</TotalTime>
  <Words>1256</Words>
  <Application>Microsoft Office PowerPoint</Application>
  <PresentationFormat>全屏显示(4:3)</PresentationFormat>
  <Paragraphs>344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Franklin Gothic Book</vt:lpstr>
      <vt:lpstr>华文楷体</vt:lpstr>
      <vt:lpstr>宋体</vt:lpstr>
      <vt:lpstr>隶书</vt:lpstr>
      <vt:lpstr>Calibri</vt:lpstr>
      <vt:lpstr>Franklin Gothic Medium</vt:lpstr>
      <vt:lpstr>Wingdings 2</vt:lpstr>
      <vt:lpstr>跋涉</vt:lpstr>
      <vt:lpstr>汇报（2）</vt:lpstr>
      <vt:lpstr>汇报内容</vt:lpstr>
      <vt:lpstr>卡方检验-API</vt:lpstr>
      <vt:lpstr>Rdd方式存在的意义</vt:lpstr>
      <vt:lpstr>LabeledPoint</vt:lpstr>
      <vt:lpstr>数据转换过程分析</vt:lpstr>
      <vt:lpstr>数据转换过程分析</vt:lpstr>
      <vt:lpstr>数据转换过程分析</vt:lpstr>
      <vt:lpstr>数据转换过程分析</vt:lpstr>
      <vt:lpstr>countByValue中RDD转换</vt:lpstr>
      <vt:lpstr>汇报内容</vt:lpstr>
      <vt:lpstr>Spark运行机制总览</vt:lpstr>
      <vt:lpstr>Spark运行机制之作业调度</vt:lpstr>
      <vt:lpstr>划分STAGE</vt:lpstr>
      <vt:lpstr>卡方检验中RDD转换</vt:lpstr>
      <vt:lpstr>Stage划分</vt:lpstr>
      <vt:lpstr>划分及提交任务</vt:lpstr>
      <vt:lpstr>汇报内容</vt:lpstr>
      <vt:lpstr>当前状态</vt:lpstr>
      <vt:lpstr>计划</vt:lpstr>
      <vt:lpstr>谢谢</vt:lpstr>
      <vt:lpstr>Spark运行机制总览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2015-02-03T02:23:25Z</dcterms:created>
  <dcterms:modified xsi:type="dcterms:W3CDTF">2015-02-04T08:34:02Z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