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9" r:id="rId3"/>
    <p:sldId id="28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5143500" type="screen16x9"/>
  <p:notesSz cx="6858000" cy="9144000"/>
  <p:embeddedFontLst>
    <p:embeddedFont>
      <p:font typeface="PT Sans Narrow" panose="02020500000000000000" charset="0"/>
      <p:regular r:id="rId24"/>
      <p:bold r:id="rId25"/>
    </p:embeddedFont>
    <p:embeddedFont>
      <p:font typeface="Microsoft JhengHei" panose="020B0604030504040204" pitchFamily="34" charset="-120"/>
      <p:regular r:id="rId26"/>
      <p:bold r:id="rId27"/>
    </p:embeddedFont>
    <p:embeddedFont>
      <p:font typeface="Open Sans" panose="02020500000000000000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iluRO1PcnsMmyLawF8XaBDab5x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DFE50E-C60D-4568-A56B-DBFEEF157F19}">
  <a:tblStyle styleId="{ABDFE50E-C60D-4568-A56B-DBFEEF157F1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72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6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6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6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26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6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6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2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6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6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8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29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33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4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>
                <a:latin typeface="PT Sans Narrow"/>
                <a:ea typeface="PT Sans Narrow"/>
                <a:cs typeface="PT Sans Narrow"/>
                <a:sym typeface="PT Sans Narrow"/>
              </a:rPr>
              <a:t>股票撮合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7" name="Google Shape;67;p1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mtClean="0">
                <a:latin typeface="PT Sans Narrow"/>
                <a:ea typeface="PT Sans Narrow"/>
                <a:cs typeface="PT Sans Narrow"/>
                <a:sym typeface="PT Sans Narrow"/>
              </a:rPr>
              <a:t>20230920</a:t>
            </a:r>
            <a:endParaRPr dirty="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PT Sans Narrow"/>
                <a:ea typeface="PT Sans Narrow"/>
                <a:cs typeface="PT Sans Narrow"/>
                <a:sym typeface="PT Sans Narrow"/>
              </a:rPr>
              <a:t>例子1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graphicFrame>
        <p:nvGraphicFramePr>
          <p:cNvPr id="113" name="Google Shape;113;p8"/>
          <p:cNvGraphicFramePr/>
          <p:nvPr/>
        </p:nvGraphicFramePr>
        <p:xfrm>
          <a:off x="311700" y="1437801"/>
          <a:ext cx="1804100" cy="2267910"/>
        </p:xfrm>
        <a:graphic>
          <a:graphicData uri="http://schemas.openxmlformats.org/drawingml/2006/table">
            <a:tbl>
              <a:tblPr>
                <a:noFill/>
                <a:tableStyleId>{ABDFE50E-C60D-4568-A56B-DBFEEF157F19}</a:tableStyleId>
              </a:tblPr>
              <a:tblGrid>
                <a:gridCol w="41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順序</a:t>
                      </a:r>
                      <a:endParaRPr sz="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動作</a:t>
                      </a:r>
                      <a:endParaRPr sz="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10 shares at 100 </a:t>
                      </a:r>
                      <a:endParaRPr sz="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 shares at 120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20 shares at 110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30 shares at 110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10 shares at 99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 shares at 120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4" name="Google Shape;114;p8"/>
          <p:cNvGraphicFramePr/>
          <p:nvPr/>
        </p:nvGraphicFramePr>
        <p:xfrm>
          <a:off x="2458424" y="695225"/>
          <a:ext cx="2974600" cy="1219240"/>
        </p:xfrm>
        <a:graphic>
          <a:graphicData uri="http://schemas.openxmlformats.org/drawingml/2006/table">
            <a:tbl>
              <a:tblPr firstRow="1" bandRow="1">
                <a:noFill/>
                <a:tableStyleId>{ABDFE50E-C60D-4568-A56B-DBFEEF157F19}</a:tableStyleId>
              </a:tblPr>
              <a:tblGrid>
                <a:gridCol w="74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委買</a:t>
                      </a:r>
                      <a:endParaRPr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委賣</a:t>
                      </a:r>
                      <a:endParaRPr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價格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張數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價格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張數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120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110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5" name="Google Shape;115;p8"/>
          <p:cNvGraphicFramePr/>
          <p:nvPr/>
        </p:nvGraphicFramePr>
        <p:xfrm>
          <a:off x="2457314" y="2663080"/>
          <a:ext cx="2974600" cy="1219240"/>
        </p:xfrm>
        <a:graphic>
          <a:graphicData uri="http://schemas.openxmlformats.org/drawingml/2006/table">
            <a:tbl>
              <a:tblPr firstRow="1" bandRow="1">
                <a:noFill/>
                <a:tableStyleId>{ABDFE50E-C60D-4568-A56B-DBFEEF157F19}</a:tableStyleId>
              </a:tblPr>
              <a:tblGrid>
                <a:gridCol w="74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委買</a:t>
                      </a:r>
                      <a:endParaRPr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委賣</a:t>
                      </a:r>
                      <a:endParaRPr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價格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張數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價格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張數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110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120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6" name="Google Shape;116;p8"/>
          <p:cNvSpPr/>
          <p:nvPr/>
        </p:nvSpPr>
        <p:spPr>
          <a:xfrm>
            <a:off x="3744368" y="2089104"/>
            <a:ext cx="387118" cy="39131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75A9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7" name="Google Shape;117;p8"/>
          <p:cNvGraphicFramePr/>
          <p:nvPr/>
        </p:nvGraphicFramePr>
        <p:xfrm>
          <a:off x="5775627" y="1439507"/>
          <a:ext cx="2434000" cy="1219240"/>
        </p:xfrm>
        <a:graphic>
          <a:graphicData uri="http://schemas.openxmlformats.org/drawingml/2006/table">
            <a:tbl>
              <a:tblPr firstRow="1" bandRow="1">
                <a:noFill/>
                <a:tableStyleId>{ABDFE50E-C60D-4568-A56B-DBFEEF157F19}</a:tableStyleId>
              </a:tblPr>
              <a:tblGrid>
                <a:gridCol w="60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Ask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Bid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Price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-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100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-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120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100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-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-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8" name="Google Shape;118;p8"/>
          <p:cNvSpPr/>
          <p:nvPr/>
        </p:nvSpPr>
        <p:spPr>
          <a:xfrm>
            <a:off x="5921353" y="214664"/>
            <a:ext cx="2142499" cy="96112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5400" cap="flat" cmpd="sng">
            <a:solidFill>
              <a:srgbClr val="006D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賣方：出價低的優先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PT Sans Narrow"/>
                <a:ea typeface="PT Sans Narrow"/>
                <a:cs typeface="PT Sans Narrow"/>
                <a:sym typeface="PT Sans Narrow"/>
              </a:rPr>
              <a:t>例子1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graphicFrame>
        <p:nvGraphicFramePr>
          <p:cNvPr id="124" name="Google Shape;124;p9"/>
          <p:cNvGraphicFramePr/>
          <p:nvPr/>
        </p:nvGraphicFramePr>
        <p:xfrm>
          <a:off x="311700" y="1437801"/>
          <a:ext cx="1804100" cy="2267910"/>
        </p:xfrm>
        <a:graphic>
          <a:graphicData uri="http://schemas.openxmlformats.org/drawingml/2006/table">
            <a:tbl>
              <a:tblPr>
                <a:noFill/>
                <a:tableStyleId>{ABDFE50E-C60D-4568-A56B-DBFEEF157F19}</a:tableStyleId>
              </a:tblPr>
              <a:tblGrid>
                <a:gridCol w="41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順序</a:t>
                      </a:r>
                      <a:endParaRPr sz="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動作</a:t>
                      </a:r>
                      <a:endParaRPr sz="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10 shares at 100 </a:t>
                      </a:r>
                      <a:endParaRPr sz="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 shares at 120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20 shares at 110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30 shares at 110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10 shares at 99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 shares at 120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5" name="Google Shape;125;p9"/>
          <p:cNvGraphicFramePr/>
          <p:nvPr/>
        </p:nvGraphicFramePr>
        <p:xfrm>
          <a:off x="2458424" y="695225"/>
          <a:ext cx="2974600" cy="1219240"/>
        </p:xfrm>
        <a:graphic>
          <a:graphicData uri="http://schemas.openxmlformats.org/drawingml/2006/table">
            <a:tbl>
              <a:tblPr firstRow="1" bandRow="1">
                <a:noFill/>
                <a:tableStyleId>{ABDFE50E-C60D-4568-A56B-DBFEEF157F19}</a:tableStyleId>
              </a:tblPr>
              <a:tblGrid>
                <a:gridCol w="74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委買</a:t>
                      </a:r>
                      <a:endParaRPr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委賣</a:t>
                      </a:r>
                      <a:endParaRPr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價格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張數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價格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張數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110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120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6" name="Google Shape;126;p9"/>
          <p:cNvGraphicFramePr/>
          <p:nvPr/>
        </p:nvGraphicFramePr>
        <p:xfrm>
          <a:off x="2457314" y="2663080"/>
          <a:ext cx="2974600" cy="1219240"/>
        </p:xfrm>
        <a:graphic>
          <a:graphicData uri="http://schemas.openxmlformats.org/drawingml/2006/table">
            <a:tbl>
              <a:tblPr firstRow="1" bandRow="1">
                <a:noFill/>
                <a:tableStyleId>{ABDFE50E-C60D-4568-A56B-DBFEEF157F19}</a:tableStyleId>
              </a:tblPr>
              <a:tblGrid>
                <a:gridCol w="74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委買</a:t>
                      </a:r>
                      <a:endParaRPr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委賣</a:t>
                      </a:r>
                      <a:endParaRPr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價格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張數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價格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張數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120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110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7" name="Google Shape;127;p9"/>
          <p:cNvSpPr/>
          <p:nvPr/>
        </p:nvSpPr>
        <p:spPr>
          <a:xfrm>
            <a:off x="3744368" y="2089104"/>
            <a:ext cx="387118" cy="39131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75A9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8" name="Google Shape;128;p9"/>
          <p:cNvGraphicFramePr/>
          <p:nvPr/>
        </p:nvGraphicFramePr>
        <p:xfrm>
          <a:off x="5775627" y="1439507"/>
          <a:ext cx="2434000" cy="1524050"/>
        </p:xfrm>
        <a:graphic>
          <a:graphicData uri="http://schemas.openxmlformats.org/drawingml/2006/table">
            <a:tbl>
              <a:tblPr firstRow="1" bandRow="1">
                <a:noFill/>
                <a:tableStyleId>{ABDFE50E-C60D-4568-A56B-DBFEEF157F19}</a:tableStyleId>
              </a:tblPr>
              <a:tblGrid>
                <a:gridCol w="60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Ask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Bid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Price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-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100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-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120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100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-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3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110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100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-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9" name="Google Shape;129;p9"/>
          <p:cNvSpPr/>
          <p:nvPr/>
        </p:nvSpPr>
        <p:spPr>
          <a:xfrm>
            <a:off x="5921353" y="214664"/>
            <a:ext cx="2142499" cy="96112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5400" cap="flat" cmpd="sng">
            <a:solidFill>
              <a:srgbClr val="006D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買方：出價高的優先</a:t>
            </a:r>
            <a:endParaRPr/>
          </a:p>
          <a:p>
            <a:pPr marL="1143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買價賣價相同</a:t>
            </a: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143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該價格為成交價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PT Sans Narrow"/>
                <a:ea typeface="PT Sans Narrow"/>
                <a:cs typeface="PT Sans Narrow"/>
                <a:sym typeface="PT Sans Narrow"/>
              </a:rPr>
              <a:t>例子1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graphicFrame>
        <p:nvGraphicFramePr>
          <p:cNvPr id="135" name="Google Shape;135;p10"/>
          <p:cNvGraphicFramePr/>
          <p:nvPr/>
        </p:nvGraphicFramePr>
        <p:xfrm>
          <a:off x="311700" y="1437801"/>
          <a:ext cx="1804100" cy="2267910"/>
        </p:xfrm>
        <a:graphic>
          <a:graphicData uri="http://schemas.openxmlformats.org/drawingml/2006/table">
            <a:tbl>
              <a:tblPr>
                <a:noFill/>
                <a:tableStyleId>{ABDFE50E-C60D-4568-A56B-DBFEEF157F19}</a:tableStyleId>
              </a:tblPr>
              <a:tblGrid>
                <a:gridCol w="41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順序</a:t>
                      </a:r>
                      <a:endParaRPr sz="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動作</a:t>
                      </a:r>
                      <a:endParaRPr sz="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10 shares at 100 </a:t>
                      </a:r>
                      <a:endParaRPr sz="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 shares at 120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20 shares at 110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30 shares at 110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10 shares at 99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 shares at 120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6" name="Google Shape;136;p10"/>
          <p:cNvGraphicFramePr/>
          <p:nvPr/>
        </p:nvGraphicFramePr>
        <p:xfrm>
          <a:off x="2458424" y="695225"/>
          <a:ext cx="2974600" cy="1219240"/>
        </p:xfrm>
        <a:graphic>
          <a:graphicData uri="http://schemas.openxmlformats.org/drawingml/2006/table">
            <a:tbl>
              <a:tblPr firstRow="1" bandRow="1">
                <a:noFill/>
                <a:tableStyleId>{ABDFE50E-C60D-4568-A56B-DBFEEF157F19}</a:tableStyleId>
              </a:tblPr>
              <a:tblGrid>
                <a:gridCol w="74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委買</a:t>
                      </a:r>
                      <a:endParaRPr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委賣</a:t>
                      </a:r>
                      <a:endParaRPr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價格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張數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價格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張數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120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110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7" name="Google Shape;137;p10"/>
          <p:cNvGraphicFramePr/>
          <p:nvPr/>
        </p:nvGraphicFramePr>
        <p:xfrm>
          <a:off x="2457314" y="2663080"/>
          <a:ext cx="2974600" cy="1219240"/>
        </p:xfrm>
        <a:graphic>
          <a:graphicData uri="http://schemas.openxmlformats.org/drawingml/2006/table">
            <a:tbl>
              <a:tblPr firstRow="1" bandRow="1">
                <a:noFill/>
                <a:tableStyleId>{ABDFE50E-C60D-4568-A56B-DBFEEF157F19}</a:tableStyleId>
              </a:tblPr>
              <a:tblGrid>
                <a:gridCol w="74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委買</a:t>
                      </a:r>
                      <a:endParaRPr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委賣</a:t>
                      </a:r>
                      <a:endParaRPr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價格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張數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價格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張數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110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120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8" name="Google Shape;138;p10"/>
          <p:cNvSpPr/>
          <p:nvPr/>
        </p:nvSpPr>
        <p:spPr>
          <a:xfrm>
            <a:off x="3744368" y="2089104"/>
            <a:ext cx="387118" cy="39131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75A9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9" name="Google Shape;139;p10"/>
          <p:cNvGraphicFramePr/>
          <p:nvPr/>
        </p:nvGraphicFramePr>
        <p:xfrm>
          <a:off x="5775627" y="1439507"/>
          <a:ext cx="2434000" cy="1524050"/>
        </p:xfrm>
        <a:graphic>
          <a:graphicData uri="http://schemas.openxmlformats.org/drawingml/2006/table">
            <a:tbl>
              <a:tblPr firstRow="1" bandRow="1">
                <a:noFill/>
                <a:tableStyleId>{ABDFE50E-C60D-4568-A56B-DBFEEF157F19}</a:tableStyleId>
              </a:tblPr>
              <a:tblGrid>
                <a:gridCol w="60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Ask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Bid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Price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-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100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-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120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100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-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3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110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100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-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0" name="Google Shape;140;p10"/>
          <p:cNvSpPr/>
          <p:nvPr/>
        </p:nvSpPr>
        <p:spPr>
          <a:xfrm>
            <a:off x="5921353" y="214664"/>
            <a:ext cx="2142499" cy="96112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5400" cap="flat" cmpd="sng">
            <a:solidFill>
              <a:srgbClr val="006D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買方：出價高的優先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PT Sans Narrow"/>
                <a:ea typeface="PT Sans Narrow"/>
                <a:cs typeface="PT Sans Narrow"/>
                <a:sym typeface="PT Sans Narrow"/>
              </a:rPr>
              <a:t>例子1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graphicFrame>
        <p:nvGraphicFramePr>
          <p:cNvPr id="146" name="Google Shape;146;p11"/>
          <p:cNvGraphicFramePr/>
          <p:nvPr/>
        </p:nvGraphicFramePr>
        <p:xfrm>
          <a:off x="311700" y="1437801"/>
          <a:ext cx="1804100" cy="2267910"/>
        </p:xfrm>
        <a:graphic>
          <a:graphicData uri="http://schemas.openxmlformats.org/drawingml/2006/table">
            <a:tbl>
              <a:tblPr>
                <a:noFill/>
                <a:tableStyleId>{ABDFE50E-C60D-4568-A56B-DBFEEF157F19}</a:tableStyleId>
              </a:tblPr>
              <a:tblGrid>
                <a:gridCol w="41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順序</a:t>
                      </a:r>
                      <a:endParaRPr sz="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動作</a:t>
                      </a:r>
                      <a:endParaRPr sz="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10 shares at 100 </a:t>
                      </a:r>
                      <a:endParaRPr sz="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 shares at 120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20 shares at 110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30 shares at 110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10 shares at 99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 shares at 120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7" name="Google Shape;147;p11"/>
          <p:cNvGraphicFramePr/>
          <p:nvPr/>
        </p:nvGraphicFramePr>
        <p:xfrm>
          <a:off x="2458424" y="695225"/>
          <a:ext cx="2974600" cy="1219240"/>
        </p:xfrm>
        <a:graphic>
          <a:graphicData uri="http://schemas.openxmlformats.org/drawingml/2006/table">
            <a:tbl>
              <a:tblPr firstRow="1" bandRow="1">
                <a:noFill/>
                <a:tableStyleId>{ABDFE50E-C60D-4568-A56B-DBFEEF157F19}</a:tableStyleId>
              </a:tblPr>
              <a:tblGrid>
                <a:gridCol w="74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委買</a:t>
                      </a:r>
                      <a:endParaRPr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委賣</a:t>
                      </a:r>
                      <a:endParaRPr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價格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張數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價格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張數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110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120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8" name="Google Shape;148;p11"/>
          <p:cNvGraphicFramePr/>
          <p:nvPr/>
        </p:nvGraphicFramePr>
        <p:xfrm>
          <a:off x="2457314" y="2663080"/>
          <a:ext cx="2974600" cy="914430"/>
        </p:xfrm>
        <a:graphic>
          <a:graphicData uri="http://schemas.openxmlformats.org/drawingml/2006/table">
            <a:tbl>
              <a:tblPr firstRow="1" bandRow="1">
                <a:noFill/>
                <a:tableStyleId>{ABDFE50E-C60D-4568-A56B-DBFEEF157F19}</a:tableStyleId>
              </a:tblPr>
              <a:tblGrid>
                <a:gridCol w="74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委買</a:t>
                      </a:r>
                      <a:endParaRPr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委賣</a:t>
                      </a:r>
                      <a:endParaRPr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價格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張數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價格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張數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120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9" name="Google Shape;149;p11"/>
          <p:cNvSpPr/>
          <p:nvPr/>
        </p:nvSpPr>
        <p:spPr>
          <a:xfrm>
            <a:off x="3744368" y="2089104"/>
            <a:ext cx="387118" cy="39131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75A9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0" name="Google Shape;150;p11"/>
          <p:cNvGraphicFramePr/>
          <p:nvPr/>
        </p:nvGraphicFramePr>
        <p:xfrm>
          <a:off x="5775627" y="1439507"/>
          <a:ext cx="2434000" cy="1828860"/>
        </p:xfrm>
        <a:graphic>
          <a:graphicData uri="http://schemas.openxmlformats.org/drawingml/2006/table">
            <a:tbl>
              <a:tblPr firstRow="1" bandRow="1">
                <a:noFill/>
                <a:tableStyleId>{ABDFE50E-C60D-4568-A56B-DBFEEF157F19}</a:tableStyleId>
              </a:tblPr>
              <a:tblGrid>
                <a:gridCol w="60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Ask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Bid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Price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-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100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-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120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100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-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3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110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100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-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4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120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110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110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99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1" name="Google Shape;151;p11"/>
          <p:cNvSpPr/>
          <p:nvPr/>
        </p:nvSpPr>
        <p:spPr>
          <a:xfrm>
            <a:off x="5921353" y="214664"/>
            <a:ext cx="2142499" cy="96112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5400" cap="flat" cmpd="sng">
            <a:solidFill>
              <a:srgbClr val="006D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買價比賣價高</a:t>
            </a:r>
            <a:endParaRPr sz="1400" b="0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143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賣價為成交價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PT Sans Narrow"/>
                <a:ea typeface="PT Sans Narrow"/>
                <a:cs typeface="PT Sans Narrow"/>
                <a:sym typeface="PT Sans Narrow"/>
              </a:rPr>
              <a:t>例子1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graphicFrame>
        <p:nvGraphicFramePr>
          <p:cNvPr id="157" name="Google Shape;157;p12"/>
          <p:cNvGraphicFramePr/>
          <p:nvPr/>
        </p:nvGraphicFramePr>
        <p:xfrm>
          <a:off x="311700" y="1437801"/>
          <a:ext cx="1804100" cy="2267910"/>
        </p:xfrm>
        <a:graphic>
          <a:graphicData uri="http://schemas.openxmlformats.org/drawingml/2006/table">
            <a:tbl>
              <a:tblPr>
                <a:noFill/>
                <a:tableStyleId>{ABDFE50E-C60D-4568-A56B-DBFEEF157F19}</a:tableStyleId>
              </a:tblPr>
              <a:tblGrid>
                <a:gridCol w="41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順序</a:t>
                      </a:r>
                      <a:endParaRPr sz="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動作</a:t>
                      </a:r>
                      <a:endParaRPr sz="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10 shares at 100 </a:t>
                      </a:r>
                      <a:endParaRPr sz="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 shares at 120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20 shares at 110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30 shares at 110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10 shares at 99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 shares at 120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8" name="Google Shape;158;p12"/>
          <p:cNvGraphicFramePr/>
          <p:nvPr/>
        </p:nvGraphicFramePr>
        <p:xfrm>
          <a:off x="2457314" y="993352"/>
          <a:ext cx="2974600" cy="914430"/>
        </p:xfrm>
        <a:graphic>
          <a:graphicData uri="http://schemas.openxmlformats.org/drawingml/2006/table">
            <a:tbl>
              <a:tblPr firstRow="1" bandRow="1">
                <a:noFill/>
                <a:tableStyleId>{ABDFE50E-C60D-4568-A56B-DBFEEF157F19}</a:tableStyleId>
              </a:tblPr>
              <a:tblGrid>
                <a:gridCol w="74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委買</a:t>
                      </a:r>
                      <a:endParaRPr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委賣</a:t>
                      </a:r>
                      <a:endParaRPr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價格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張數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價格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張數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120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9" name="Google Shape;159;p12"/>
          <p:cNvGraphicFramePr/>
          <p:nvPr/>
        </p:nvGraphicFramePr>
        <p:xfrm>
          <a:off x="2457314" y="2663080"/>
          <a:ext cx="2974600" cy="914430"/>
        </p:xfrm>
        <a:graphic>
          <a:graphicData uri="http://schemas.openxmlformats.org/drawingml/2006/table">
            <a:tbl>
              <a:tblPr firstRow="1" bandRow="1">
                <a:noFill/>
                <a:tableStyleId>{ABDFE50E-C60D-4568-A56B-DBFEEF157F19}</a:tableStyleId>
              </a:tblPr>
              <a:tblGrid>
                <a:gridCol w="74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委買</a:t>
                      </a:r>
                      <a:endParaRPr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委賣</a:t>
                      </a:r>
                      <a:endParaRPr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價格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張數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價格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張數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0" name="Google Shape;160;p12"/>
          <p:cNvSpPr/>
          <p:nvPr/>
        </p:nvSpPr>
        <p:spPr>
          <a:xfrm>
            <a:off x="3744368" y="2089104"/>
            <a:ext cx="387118" cy="39131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25400" cap="flat" cmpd="sng">
            <a:solidFill>
              <a:srgbClr val="75A99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1" name="Google Shape;161;p12"/>
          <p:cNvGraphicFramePr/>
          <p:nvPr/>
        </p:nvGraphicFramePr>
        <p:xfrm>
          <a:off x="5775627" y="1439507"/>
          <a:ext cx="2434000" cy="2133670"/>
        </p:xfrm>
        <a:graphic>
          <a:graphicData uri="http://schemas.openxmlformats.org/drawingml/2006/table">
            <a:tbl>
              <a:tblPr firstRow="1" bandRow="1">
                <a:noFill/>
                <a:tableStyleId>{ABDFE50E-C60D-4568-A56B-DBFEEF157F19}</a:tableStyleId>
              </a:tblPr>
              <a:tblGrid>
                <a:gridCol w="60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Ask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Bid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Price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-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100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-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120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100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-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3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110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100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-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4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120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110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110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120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100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99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6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-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100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120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2" name="Google Shape;162;p12"/>
          <p:cNvSpPr/>
          <p:nvPr/>
        </p:nvSpPr>
        <p:spPr>
          <a:xfrm>
            <a:off x="5921353" y="214664"/>
            <a:ext cx="2142499" cy="96112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5400" cap="flat" cmpd="sng">
            <a:solidFill>
              <a:srgbClr val="006D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買方：出價高的優先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PT Sans Narrow"/>
                <a:ea typeface="PT Sans Narrow"/>
                <a:cs typeface="PT Sans Narrow"/>
                <a:sym typeface="PT Sans Narrow"/>
              </a:rPr>
              <a:t>例子2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graphicFrame>
        <p:nvGraphicFramePr>
          <p:cNvPr id="168" name="Google Shape;168;p13"/>
          <p:cNvGraphicFramePr/>
          <p:nvPr/>
        </p:nvGraphicFramePr>
        <p:xfrm>
          <a:off x="3359388" y="1198350"/>
          <a:ext cx="2425200" cy="2773470"/>
        </p:xfrm>
        <a:graphic>
          <a:graphicData uri="http://schemas.openxmlformats.org/drawingml/2006/table">
            <a:tbl>
              <a:tblPr>
                <a:noFill/>
                <a:tableStyleId>{ABDFE50E-C60D-4568-A56B-DBFEEF157F19}</a:tableStyleId>
              </a:tblPr>
              <a:tblGrid>
                <a:gridCol w="53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順序</a:t>
                      </a:r>
                      <a:endParaRPr sz="14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動作</a:t>
                      </a:r>
                      <a:endParaRPr sz="14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10 shares at 100 </a:t>
                      </a:r>
                      <a:endParaRPr sz="14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 shares at 80</a:t>
                      </a:r>
                      <a:endParaRPr sz="14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20 shares at 90</a:t>
                      </a:r>
                      <a:endParaRPr sz="14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4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30 shares at 90 </a:t>
                      </a:r>
                      <a:endParaRPr sz="14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4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10 shares at 101</a:t>
                      </a:r>
                      <a:endParaRPr sz="14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14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 shares at 80</a:t>
                      </a:r>
                      <a:endParaRPr sz="14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PT Sans Narrow"/>
                <a:ea typeface="PT Sans Narrow"/>
                <a:cs typeface="PT Sans Narrow"/>
                <a:sym typeface="PT Sans Narrow"/>
              </a:rPr>
              <a:t>例子2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graphicFrame>
        <p:nvGraphicFramePr>
          <p:cNvPr id="174" name="Google Shape;174;p14"/>
          <p:cNvGraphicFramePr/>
          <p:nvPr/>
        </p:nvGraphicFramePr>
        <p:xfrm>
          <a:off x="311700" y="1437801"/>
          <a:ext cx="1804100" cy="2267910"/>
        </p:xfrm>
        <a:graphic>
          <a:graphicData uri="http://schemas.openxmlformats.org/drawingml/2006/table">
            <a:tbl>
              <a:tblPr>
                <a:noFill/>
                <a:tableStyleId>{ABDFE50E-C60D-4568-A56B-DBFEEF157F19}</a:tableStyleId>
              </a:tblPr>
              <a:tblGrid>
                <a:gridCol w="41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順序</a:t>
                      </a:r>
                      <a:endParaRPr sz="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動作</a:t>
                      </a:r>
                      <a:endParaRPr sz="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10 shares at 100 </a:t>
                      </a:r>
                      <a:endParaRPr sz="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 shares at 80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20 shares at 90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30 shares at 90 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10 shares at 101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 shares at 80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5" name="Google Shape;175;p14"/>
          <p:cNvGraphicFramePr/>
          <p:nvPr/>
        </p:nvGraphicFramePr>
        <p:xfrm>
          <a:off x="2458424" y="1433920"/>
          <a:ext cx="2974600" cy="1524050"/>
        </p:xfrm>
        <a:graphic>
          <a:graphicData uri="http://schemas.openxmlformats.org/drawingml/2006/table">
            <a:tbl>
              <a:tblPr firstRow="1" bandRow="1">
                <a:noFill/>
                <a:tableStyleId>{ABDFE50E-C60D-4568-A56B-DBFEEF157F19}</a:tableStyleId>
              </a:tblPr>
              <a:tblGrid>
                <a:gridCol w="74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委買</a:t>
                      </a:r>
                      <a:endParaRPr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委賣</a:t>
                      </a:r>
                      <a:endParaRPr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價格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張數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價格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張數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6" name="Google Shape;176;p14"/>
          <p:cNvGraphicFramePr/>
          <p:nvPr/>
        </p:nvGraphicFramePr>
        <p:xfrm>
          <a:off x="5775627" y="1439507"/>
          <a:ext cx="2434000" cy="2133670"/>
        </p:xfrm>
        <a:graphic>
          <a:graphicData uri="http://schemas.openxmlformats.org/drawingml/2006/table">
            <a:tbl>
              <a:tblPr firstRow="1" bandRow="1">
                <a:noFill/>
                <a:tableStyleId>{ABDFE50E-C60D-4568-A56B-DBFEEF157F19}</a:tableStyleId>
              </a:tblPr>
              <a:tblGrid>
                <a:gridCol w="60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Ask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Bid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Price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-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-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3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4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6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Google Shape;181;p15"/>
          <p:cNvGraphicFramePr/>
          <p:nvPr/>
        </p:nvGraphicFramePr>
        <p:xfrm>
          <a:off x="5775627" y="1433920"/>
          <a:ext cx="2434000" cy="2133670"/>
        </p:xfrm>
        <a:graphic>
          <a:graphicData uri="http://schemas.openxmlformats.org/drawingml/2006/table">
            <a:tbl>
              <a:tblPr firstRow="1" bandRow="1">
                <a:noFill/>
                <a:tableStyleId>{ABDFE50E-C60D-4568-A56B-DBFEEF157F19}</a:tableStyleId>
              </a:tblPr>
              <a:tblGrid>
                <a:gridCol w="60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T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Ask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Bid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Price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100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-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-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100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80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-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3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4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6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82" name="Google Shape;182;p15"/>
          <p:cNvGraphicFramePr/>
          <p:nvPr/>
        </p:nvGraphicFramePr>
        <p:xfrm>
          <a:off x="2458424" y="1433920"/>
          <a:ext cx="2974600" cy="1524050"/>
        </p:xfrm>
        <a:graphic>
          <a:graphicData uri="http://schemas.openxmlformats.org/drawingml/2006/table">
            <a:tbl>
              <a:tblPr firstRow="1" bandRow="1">
                <a:noFill/>
                <a:tableStyleId>{ABDFE50E-C60D-4568-A56B-DBFEEF157F19}</a:tableStyleId>
              </a:tblPr>
              <a:tblGrid>
                <a:gridCol w="74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委買</a:t>
                      </a:r>
                      <a:endParaRPr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委賣</a:t>
                      </a:r>
                      <a:endParaRPr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價格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張數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價格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張數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100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10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3" name="Google Shape;18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PT Sans Narrow"/>
                <a:ea typeface="PT Sans Narrow"/>
                <a:cs typeface="PT Sans Narrow"/>
                <a:sym typeface="PT Sans Narrow"/>
              </a:rPr>
              <a:t>例子2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graphicFrame>
        <p:nvGraphicFramePr>
          <p:cNvPr id="184" name="Google Shape;184;p15"/>
          <p:cNvGraphicFramePr/>
          <p:nvPr/>
        </p:nvGraphicFramePr>
        <p:xfrm>
          <a:off x="311700" y="1437801"/>
          <a:ext cx="1804100" cy="2267910"/>
        </p:xfrm>
        <a:graphic>
          <a:graphicData uri="http://schemas.openxmlformats.org/drawingml/2006/table">
            <a:tbl>
              <a:tblPr>
                <a:noFill/>
                <a:tableStyleId>{ABDFE50E-C60D-4568-A56B-DBFEEF157F19}</a:tableStyleId>
              </a:tblPr>
              <a:tblGrid>
                <a:gridCol w="41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順序</a:t>
                      </a:r>
                      <a:endParaRPr sz="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動作</a:t>
                      </a:r>
                      <a:endParaRPr sz="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10 shares at 100 </a:t>
                      </a:r>
                      <a:endParaRPr sz="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 shares at 80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20 shares at 90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30 shares at 90 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10 shares at 101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 shares at 80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85" name="Google Shape;185;p15"/>
          <p:cNvGraphicFramePr/>
          <p:nvPr/>
        </p:nvGraphicFramePr>
        <p:xfrm>
          <a:off x="2458424" y="1433920"/>
          <a:ext cx="2974600" cy="1524050"/>
        </p:xfrm>
        <a:graphic>
          <a:graphicData uri="http://schemas.openxmlformats.org/drawingml/2006/table">
            <a:tbl>
              <a:tblPr firstRow="1" bandRow="1">
                <a:noFill/>
                <a:tableStyleId>{ABDFE50E-C60D-4568-A56B-DBFEEF157F19}</a:tableStyleId>
              </a:tblPr>
              <a:tblGrid>
                <a:gridCol w="74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委買</a:t>
                      </a:r>
                      <a:endParaRPr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委賣</a:t>
                      </a:r>
                      <a:endParaRPr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價格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張數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價格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張數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6" name="Google Shape;186;p15"/>
          <p:cNvGraphicFramePr/>
          <p:nvPr/>
        </p:nvGraphicFramePr>
        <p:xfrm>
          <a:off x="5775627" y="1439507"/>
          <a:ext cx="2434000" cy="2133670"/>
        </p:xfrm>
        <a:graphic>
          <a:graphicData uri="http://schemas.openxmlformats.org/drawingml/2006/table">
            <a:tbl>
              <a:tblPr firstRow="1" bandRow="1">
                <a:noFill/>
                <a:tableStyleId>{ABDFE50E-C60D-4568-A56B-DBFEEF157F19}</a:tableStyleId>
              </a:tblPr>
              <a:tblGrid>
                <a:gridCol w="60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Ask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Bid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Price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-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-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3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4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6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" name="Google Shape;191;p16"/>
          <p:cNvGraphicFramePr/>
          <p:nvPr/>
        </p:nvGraphicFramePr>
        <p:xfrm>
          <a:off x="5775627" y="1433920"/>
          <a:ext cx="2434000" cy="2133670"/>
        </p:xfrm>
        <a:graphic>
          <a:graphicData uri="http://schemas.openxmlformats.org/drawingml/2006/table">
            <a:tbl>
              <a:tblPr firstRow="1" bandRow="1">
                <a:noFill/>
                <a:tableStyleId>{ABDFE50E-C60D-4568-A56B-DBFEEF157F19}</a:tableStyleId>
              </a:tblPr>
              <a:tblGrid>
                <a:gridCol w="60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T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Ask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Bid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Price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100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-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-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100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80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-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3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100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90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-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4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lt1"/>
                          </a:solidFill>
                        </a:rPr>
                        <a:t>6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2" name="Google Shape;19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PT Sans Narrow"/>
                <a:ea typeface="PT Sans Narrow"/>
                <a:cs typeface="PT Sans Narrow"/>
                <a:sym typeface="PT Sans Narrow"/>
              </a:rPr>
              <a:t>例子2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graphicFrame>
        <p:nvGraphicFramePr>
          <p:cNvPr id="193" name="Google Shape;193;p16"/>
          <p:cNvGraphicFramePr/>
          <p:nvPr/>
        </p:nvGraphicFramePr>
        <p:xfrm>
          <a:off x="311700" y="1437801"/>
          <a:ext cx="1804100" cy="2267910"/>
        </p:xfrm>
        <a:graphic>
          <a:graphicData uri="http://schemas.openxmlformats.org/drawingml/2006/table">
            <a:tbl>
              <a:tblPr>
                <a:noFill/>
                <a:tableStyleId>{ABDFE50E-C60D-4568-A56B-DBFEEF157F19}</a:tableStyleId>
              </a:tblPr>
              <a:tblGrid>
                <a:gridCol w="41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順序</a:t>
                      </a:r>
                      <a:endParaRPr sz="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動作</a:t>
                      </a:r>
                      <a:endParaRPr sz="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10 shares at 100 </a:t>
                      </a:r>
                      <a:endParaRPr sz="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 shares at 80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20 shares at 90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30 shares at 90 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10 shares at 101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 shares at 80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4" name="Google Shape;194;p16"/>
          <p:cNvGraphicFramePr/>
          <p:nvPr/>
        </p:nvGraphicFramePr>
        <p:xfrm>
          <a:off x="2458424" y="1433920"/>
          <a:ext cx="2974600" cy="1524050"/>
        </p:xfrm>
        <a:graphic>
          <a:graphicData uri="http://schemas.openxmlformats.org/drawingml/2006/table">
            <a:tbl>
              <a:tblPr firstRow="1" bandRow="1">
                <a:noFill/>
                <a:tableStyleId>{ABDFE50E-C60D-4568-A56B-DBFEEF157F19}</a:tableStyleId>
              </a:tblPr>
              <a:tblGrid>
                <a:gridCol w="74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委買</a:t>
                      </a:r>
                      <a:endParaRPr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委賣</a:t>
                      </a:r>
                      <a:endParaRPr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價格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張數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價格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張數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5" name="Google Shape;195;p16"/>
          <p:cNvGraphicFramePr/>
          <p:nvPr/>
        </p:nvGraphicFramePr>
        <p:xfrm>
          <a:off x="5775627" y="1439507"/>
          <a:ext cx="2434000" cy="2133670"/>
        </p:xfrm>
        <a:graphic>
          <a:graphicData uri="http://schemas.openxmlformats.org/drawingml/2006/table">
            <a:tbl>
              <a:tblPr firstRow="1" bandRow="1">
                <a:noFill/>
                <a:tableStyleId>{ABDFE50E-C60D-4568-A56B-DBFEEF157F19}</a:tableStyleId>
              </a:tblPr>
              <a:tblGrid>
                <a:gridCol w="60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Ask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Bid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Price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-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-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100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80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-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3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4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6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6" name="Google Shape;196;p16"/>
          <p:cNvGraphicFramePr/>
          <p:nvPr/>
        </p:nvGraphicFramePr>
        <p:xfrm>
          <a:off x="2458424" y="1433920"/>
          <a:ext cx="2974600" cy="1524050"/>
        </p:xfrm>
        <a:graphic>
          <a:graphicData uri="http://schemas.openxmlformats.org/drawingml/2006/table">
            <a:tbl>
              <a:tblPr firstRow="1" bandRow="1">
                <a:noFill/>
                <a:tableStyleId>{ABDFE50E-C60D-4568-A56B-DBFEEF157F19}</a:tableStyleId>
              </a:tblPr>
              <a:tblGrid>
                <a:gridCol w="74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委買</a:t>
                      </a:r>
                      <a:endParaRPr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委賣</a:t>
                      </a:r>
                      <a:endParaRPr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價格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張數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價格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張數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90</a:t>
                      </a: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PT Sans Narrow"/>
                <a:ea typeface="PT Sans Narrow"/>
                <a:cs typeface="PT Sans Narrow"/>
                <a:sym typeface="PT Sans Narrow"/>
              </a:rPr>
              <a:t>例子2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graphicFrame>
        <p:nvGraphicFramePr>
          <p:cNvPr id="202" name="Google Shape;202;p17"/>
          <p:cNvGraphicFramePr/>
          <p:nvPr/>
        </p:nvGraphicFramePr>
        <p:xfrm>
          <a:off x="311700" y="1437801"/>
          <a:ext cx="1804100" cy="2267910"/>
        </p:xfrm>
        <a:graphic>
          <a:graphicData uri="http://schemas.openxmlformats.org/drawingml/2006/table">
            <a:tbl>
              <a:tblPr>
                <a:noFill/>
                <a:tableStyleId>{ABDFE50E-C60D-4568-A56B-DBFEEF157F19}</a:tableStyleId>
              </a:tblPr>
              <a:tblGrid>
                <a:gridCol w="41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順序</a:t>
                      </a:r>
                      <a:endParaRPr sz="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動作</a:t>
                      </a:r>
                      <a:endParaRPr sz="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10 shares at 100 </a:t>
                      </a:r>
                      <a:endParaRPr sz="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 shares at 80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20 shares at 90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30 shares at 90 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10 shares at 101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 shares at 80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3" name="Google Shape;203;p17"/>
          <p:cNvGraphicFramePr/>
          <p:nvPr/>
        </p:nvGraphicFramePr>
        <p:xfrm>
          <a:off x="2458424" y="1433920"/>
          <a:ext cx="2974600" cy="1524050"/>
        </p:xfrm>
        <a:graphic>
          <a:graphicData uri="http://schemas.openxmlformats.org/drawingml/2006/table">
            <a:tbl>
              <a:tblPr firstRow="1" bandRow="1">
                <a:noFill/>
                <a:tableStyleId>{ABDFE50E-C60D-4568-A56B-DBFEEF157F19}</a:tableStyleId>
              </a:tblPr>
              <a:tblGrid>
                <a:gridCol w="74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委買</a:t>
                      </a:r>
                      <a:endParaRPr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委賣</a:t>
                      </a:r>
                      <a:endParaRPr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價格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張數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價格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張數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90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4" name="Google Shape;204;p17"/>
          <p:cNvGraphicFramePr/>
          <p:nvPr/>
        </p:nvGraphicFramePr>
        <p:xfrm>
          <a:off x="5775627" y="1439507"/>
          <a:ext cx="2434000" cy="2133670"/>
        </p:xfrm>
        <a:graphic>
          <a:graphicData uri="http://schemas.openxmlformats.org/drawingml/2006/table">
            <a:tbl>
              <a:tblPr firstRow="1" bandRow="1">
                <a:noFill/>
                <a:tableStyleId>{ABDFE50E-C60D-4568-A56B-DBFEEF157F19}</a:tableStyleId>
              </a:tblPr>
              <a:tblGrid>
                <a:gridCol w="60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Ask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Bid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Price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-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-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100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80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-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3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100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90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-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4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6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5" name="Google Shape;205;p17"/>
          <p:cNvGraphicFramePr/>
          <p:nvPr/>
        </p:nvGraphicFramePr>
        <p:xfrm>
          <a:off x="2458424" y="1433920"/>
          <a:ext cx="2974600" cy="1524050"/>
        </p:xfrm>
        <a:graphic>
          <a:graphicData uri="http://schemas.openxmlformats.org/drawingml/2006/table">
            <a:tbl>
              <a:tblPr firstRow="1" bandRow="1">
                <a:noFill/>
                <a:tableStyleId>{ABDFE50E-C60D-4568-A56B-DBFEEF157F19}</a:tableStyleId>
              </a:tblPr>
              <a:tblGrid>
                <a:gridCol w="74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委買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委賣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價格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張數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價格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張數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6" name="Google Shape;206;p17"/>
          <p:cNvGraphicFramePr/>
          <p:nvPr/>
        </p:nvGraphicFramePr>
        <p:xfrm>
          <a:off x="2458424" y="1433920"/>
          <a:ext cx="2974600" cy="1524050"/>
        </p:xfrm>
        <a:graphic>
          <a:graphicData uri="http://schemas.openxmlformats.org/drawingml/2006/table">
            <a:tbl>
              <a:tblPr firstRow="1" bandRow="1">
                <a:noFill/>
                <a:tableStyleId>{ABDFE50E-C60D-4568-A56B-DBFEEF157F19}</a:tableStyleId>
              </a:tblPr>
              <a:tblGrid>
                <a:gridCol w="74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委買</a:t>
                      </a:r>
                      <a:endParaRPr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委賣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價格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張數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價格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張數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90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7" name="Google Shape;207;p17"/>
          <p:cNvGraphicFramePr/>
          <p:nvPr/>
        </p:nvGraphicFramePr>
        <p:xfrm>
          <a:off x="5775627" y="1439507"/>
          <a:ext cx="2434000" cy="2133670"/>
        </p:xfrm>
        <a:graphic>
          <a:graphicData uri="http://schemas.openxmlformats.org/drawingml/2006/table">
            <a:tbl>
              <a:tblPr firstRow="1" bandRow="1">
                <a:noFill/>
                <a:tableStyleId>{ABDFE50E-C60D-4568-A56B-DBFEEF157F19}</a:tableStyleId>
              </a:tblPr>
              <a:tblGrid>
                <a:gridCol w="60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90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80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90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86" y="220964"/>
            <a:ext cx="8813416" cy="426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5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PT Sans Narrow"/>
                <a:ea typeface="PT Sans Narrow"/>
                <a:cs typeface="PT Sans Narrow"/>
                <a:sym typeface="PT Sans Narrow"/>
              </a:rPr>
              <a:t>例子2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graphicFrame>
        <p:nvGraphicFramePr>
          <p:cNvPr id="213" name="Google Shape;213;p18"/>
          <p:cNvGraphicFramePr/>
          <p:nvPr/>
        </p:nvGraphicFramePr>
        <p:xfrm>
          <a:off x="311700" y="1437801"/>
          <a:ext cx="1804100" cy="2267910"/>
        </p:xfrm>
        <a:graphic>
          <a:graphicData uri="http://schemas.openxmlformats.org/drawingml/2006/table">
            <a:tbl>
              <a:tblPr>
                <a:noFill/>
                <a:tableStyleId>{ABDFE50E-C60D-4568-A56B-DBFEEF157F19}</a:tableStyleId>
              </a:tblPr>
              <a:tblGrid>
                <a:gridCol w="41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順序</a:t>
                      </a:r>
                      <a:endParaRPr sz="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動作</a:t>
                      </a:r>
                      <a:endParaRPr sz="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10 shares at 100 </a:t>
                      </a:r>
                      <a:endParaRPr sz="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 shares at 80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20 shares at 90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30 shares at 90 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10 shares at 101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 shares at 80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4" name="Google Shape;214;p18"/>
          <p:cNvGraphicFramePr/>
          <p:nvPr/>
        </p:nvGraphicFramePr>
        <p:xfrm>
          <a:off x="2458424" y="1433920"/>
          <a:ext cx="2974600" cy="1524050"/>
        </p:xfrm>
        <a:graphic>
          <a:graphicData uri="http://schemas.openxmlformats.org/drawingml/2006/table">
            <a:tbl>
              <a:tblPr firstRow="1" bandRow="1">
                <a:noFill/>
                <a:tableStyleId>{ABDFE50E-C60D-4568-A56B-DBFEEF157F19}</a:tableStyleId>
              </a:tblPr>
              <a:tblGrid>
                <a:gridCol w="74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委買</a:t>
                      </a:r>
                      <a:endParaRPr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委賣</a:t>
                      </a:r>
                      <a:endParaRPr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價格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張數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價格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張數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90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5" name="Google Shape;215;p18"/>
          <p:cNvGraphicFramePr/>
          <p:nvPr/>
        </p:nvGraphicFramePr>
        <p:xfrm>
          <a:off x="5775627" y="1439507"/>
          <a:ext cx="2434000" cy="2133670"/>
        </p:xfrm>
        <a:graphic>
          <a:graphicData uri="http://schemas.openxmlformats.org/drawingml/2006/table">
            <a:tbl>
              <a:tblPr firstRow="1" bandRow="1">
                <a:noFill/>
                <a:tableStyleId>{ABDFE50E-C60D-4568-A56B-DBFEEF157F19}</a:tableStyleId>
              </a:tblPr>
              <a:tblGrid>
                <a:gridCol w="60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Ask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Bid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Price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-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-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100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80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-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3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100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90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-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4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90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80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90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6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6" name="Google Shape;216;p18"/>
          <p:cNvGraphicFramePr/>
          <p:nvPr/>
        </p:nvGraphicFramePr>
        <p:xfrm>
          <a:off x="2458424" y="1433920"/>
          <a:ext cx="2974600" cy="1524050"/>
        </p:xfrm>
        <a:graphic>
          <a:graphicData uri="http://schemas.openxmlformats.org/drawingml/2006/table">
            <a:tbl>
              <a:tblPr firstRow="1" bandRow="1">
                <a:noFill/>
                <a:tableStyleId>{ABDFE50E-C60D-4568-A56B-DBFEEF157F19}</a:tableStyleId>
              </a:tblPr>
              <a:tblGrid>
                <a:gridCol w="74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委買</a:t>
                      </a:r>
                      <a:endParaRPr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委賣</a:t>
                      </a:r>
                      <a:endParaRPr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價格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張數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價格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張數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7" name="Google Shape;217;p18"/>
          <p:cNvGraphicFramePr/>
          <p:nvPr/>
        </p:nvGraphicFramePr>
        <p:xfrm>
          <a:off x="5775627" y="1439507"/>
          <a:ext cx="2434000" cy="2133670"/>
        </p:xfrm>
        <a:graphic>
          <a:graphicData uri="http://schemas.openxmlformats.org/drawingml/2006/table">
            <a:tbl>
              <a:tblPr firstRow="1" bandRow="1">
                <a:noFill/>
                <a:tableStyleId>{ABDFE50E-C60D-4568-A56B-DBFEEF157F19}</a:tableStyleId>
              </a:tblPr>
              <a:tblGrid>
                <a:gridCol w="60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100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80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90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PT Sans Narrow"/>
                <a:ea typeface="PT Sans Narrow"/>
                <a:cs typeface="PT Sans Narrow"/>
                <a:sym typeface="PT Sans Narrow"/>
              </a:rPr>
              <a:t>例子2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graphicFrame>
        <p:nvGraphicFramePr>
          <p:cNvPr id="223" name="Google Shape;223;p19"/>
          <p:cNvGraphicFramePr/>
          <p:nvPr/>
        </p:nvGraphicFramePr>
        <p:xfrm>
          <a:off x="311700" y="1437801"/>
          <a:ext cx="1804100" cy="2267910"/>
        </p:xfrm>
        <a:graphic>
          <a:graphicData uri="http://schemas.openxmlformats.org/drawingml/2006/table">
            <a:tbl>
              <a:tblPr>
                <a:noFill/>
                <a:tableStyleId>{ABDFE50E-C60D-4568-A56B-DBFEEF157F19}</a:tableStyleId>
              </a:tblPr>
              <a:tblGrid>
                <a:gridCol w="41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順序</a:t>
                      </a:r>
                      <a:endParaRPr sz="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動作</a:t>
                      </a:r>
                      <a:endParaRPr sz="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10 shares at 100 </a:t>
                      </a:r>
                      <a:endParaRPr sz="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 shares at 80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20 shares at 90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30 shares at 90 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10 shares at 101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 shares at 80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24" name="Google Shape;224;p19"/>
          <p:cNvGraphicFramePr/>
          <p:nvPr/>
        </p:nvGraphicFramePr>
        <p:xfrm>
          <a:off x="2458424" y="1433920"/>
          <a:ext cx="2974600" cy="1524050"/>
        </p:xfrm>
        <a:graphic>
          <a:graphicData uri="http://schemas.openxmlformats.org/drawingml/2006/table">
            <a:tbl>
              <a:tblPr firstRow="1" bandRow="1">
                <a:noFill/>
                <a:tableStyleId>{ABDFE50E-C60D-4568-A56B-DBFEEF157F19}</a:tableStyleId>
              </a:tblPr>
              <a:tblGrid>
                <a:gridCol w="74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委買</a:t>
                      </a:r>
                      <a:endParaRPr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委賣</a:t>
                      </a:r>
                      <a:endParaRPr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價格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張數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價格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張數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80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5" name="Google Shape;225;p19"/>
          <p:cNvGraphicFramePr/>
          <p:nvPr/>
        </p:nvGraphicFramePr>
        <p:xfrm>
          <a:off x="5775627" y="1439507"/>
          <a:ext cx="2434000" cy="2133670"/>
        </p:xfrm>
        <a:graphic>
          <a:graphicData uri="http://schemas.openxmlformats.org/drawingml/2006/table">
            <a:tbl>
              <a:tblPr firstRow="1" bandRow="1">
                <a:noFill/>
                <a:tableStyleId>{ABDFE50E-C60D-4568-A56B-DBFEEF157F19}</a:tableStyleId>
              </a:tblPr>
              <a:tblGrid>
                <a:gridCol w="60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T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Ask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Bid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Price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100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-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-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100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80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-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3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100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90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-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4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90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80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90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100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80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90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6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26" name="Google Shape;226;p19"/>
          <p:cNvGraphicFramePr/>
          <p:nvPr/>
        </p:nvGraphicFramePr>
        <p:xfrm>
          <a:off x="2458424" y="1433920"/>
          <a:ext cx="2974600" cy="1524050"/>
        </p:xfrm>
        <a:graphic>
          <a:graphicData uri="http://schemas.openxmlformats.org/drawingml/2006/table">
            <a:tbl>
              <a:tblPr firstRow="1" bandRow="1">
                <a:noFill/>
                <a:tableStyleId>{ABDFE50E-C60D-4568-A56B-DBFEEF157F19}</a:tableStyleId>
              </a:tblPr>
              <a:tblGrid>
                <a:gridCol w="74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委買</a:t>
                      </a:r>
                      <a:endParaRPr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委賣</a:t>
                      </a:r>
                      <a:endParaRPr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價格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張數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價格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張數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7" name="Google Shape;227;p19"/>
          <p:cNvGraphicFramePr/>
          <p:nvPr/>
        </p:nvGraphicFramePr>
        <p:xfrm>
          <a:off x="5775627" y="1433920"/>
          <a:ext cx="2434000" cy="2133670"/>
        </p:xfrm>
        <a:graphic>
          <a:graphicData uri="http://schemas.openxmlformats.org/drawingml/2006/table">
            <a:tbl>
              <a:tblPr firstRow="1" bandRow="1">
                <a:noFill/>
                <a:tableStyleId>{ABDFE50E-C60D-4568-A56B-DBFEEF157F19}</a:tableStyleId>
              </a:tblPr>
              <a:tblGrid>
                <a:gridCol w="60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100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-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</a:rPr>
                        <a:t>80</a:t>
                      </a:r>
                      <a:endParaRPr sz="14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53" y="775564"/>
            <a:ext cx="81343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3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PT Sans Narrow"/>
                <a:ea typeface="PT Sans Narrow"/>
                <a:cs typeface="PT Sans Narrow"/>
                <a:sym typeface="PT Sans Narrow"/>
              </a:rPr>
              <a:t>股票交易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73" name="Google Shape;73;p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委託：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限價委託：投資人自行決定買賣價格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市價委託：依當時市場交易的價格撮合交易</a:t>
            </a:r>
            <a:b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</a:b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	一定要買到或賣到某股票時，採用市價委託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PT Sans Narrow"/>
                <a:ea typeface="PT Sans Narrow"/>
                <a:cs typeface="PT Sans Narrow"/>
                <a:sym typeface="PT Sans Narrow"/>
              </a:rPr>
              <a:t>撮合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79" name="Google Shape;79;p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價格優先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買方(bid)：出價高的優先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賣方(ask)：出價低的優先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時間優先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icrosoft JhengHei"/>
              <a:buChar char="○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先下單的先成交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價格優先＞時間優先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PT Sans Narrow"/>
                <a:ea typeface="PT Sans Narrow"/>
                <a:cs typeface="PT Sans Narrow"/>
                <a:sym typeface="PT Sans Narrow"/>
              </a:rPr>
              <a:t>股價決定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如果成交在買價賣價相同處，則該價格為成交價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●"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如果成交在買價比賣價高的地方，則賣價為成交價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PT Sans Narrow"/>
                <a:ea typeface="PT Sans Narrow"/>
                <a:cs typeface="PT Sans Narrow"/>
                <a:sym typeface="PT Sans Narrow"/>
              </a:rPr>
              <a:t>例子1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graphicFrame>
        <p:nvGraphicFramePr>
          <p:cNvPr id="91" name="Google Shape;91;p5"/>
          <p:cNvGraphicFramePr/>
          <p:nvPr/>
        </p:nvGraphicFramePr>
        <p:xfrm>
          <a:off x="3324663" y="1196450"/>
          <a:ext cx="2494675" cy="2773470"/>
        </p:xfrm>
        <a:graphic>
          <a:graphicData uri="http://schemas.openxmlformats.org/drawingml/2006/table">
            <a:tbl>
              <a:tblPr>
                <a:noFill/>
                <a:tableStyleId>{ABDFE50E-C60D-4568-A56B-DBFEEF157F19}</a:tableStyleId>
              </a:tblPr>
              <a:tblGrid>
                <a:gridCol w="5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順序</a:t>
                      </a:r>
                      <a:endParaRPr sz="14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動作</a:t>
                      </a:r>
                      <a:endParaRPr sz="14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14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10 shares at 100 </a:t>
                      </a:r>
                      <a:endParaRPr sz="14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14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 shares at 120</a:t>
                      </a:r>
                      <a:endParaRPr sz="14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14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20 shares at 110</a:t>
                      </a:r>
                      <a:endParaRPr sz="14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14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30 shares at 110</a:t>
                      </a:r>
                      <a:endParaRPr sz="14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14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10 shares at 99</a:t>
                      </a:r>
                      <a:endParaRPr sz="14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14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 shares at 120</a:t>
                      </a:r>
                      <a:endParaRPr sz="14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PT Sans Narrow"/>
                <a:ea typeface="PT Sans Narrow"/>
                <a:cs typeface="PT Sans Narrow"/>
                <a:sym typeface="PT Sans Narrow"/>
              </a:rPr>
              <a:t>例子1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graphicFrame>
        <p:nvGraphicFramePr>
          <p:cNvPr id="97" name="Google Shape;97;p6"/>
          <p:cNvGraphicFramePr/>
          <p:nvPr/>
        </p:nvGraphicFramePr>
        <p:xfrm>
          <a:off x="311700" y="1437801"/>
          <a:ext cx="1804100" cy="2267910"/>
        </p:xfrm>
        <a:graphic>
          <a:graphicData uri="http://schemas.openxmlformats.org/drawingml/2006/table">
            <a:tbl>
              <a:tblPr>
                <a:noFill/>
                <a:tableStyleId>{ABDFE50E-C60D-4568-A56B-DBFEEF157F19}</a:tableStyleId>
              </a:tblPr>
              <a:tblGrid>
                <a:gridCol w="41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順序</a:t>
                      </a:r>
                      <a:endParaRPr sz="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動作</a:t>
                      </a:r>
                      <a:endParaRPr sz="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10 shares at 100 </a:t>
                      </a:r>
                      <a:endParaRPr sz="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 shares at 120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20 shares at 110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30 shares at 110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10 shares at 99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 shares at 120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8" name="Google Shape;98;p6"/>
          <p:cNvGraphicFramePr/>
          <p:nvPr/>
        </p:nvGraphicFramePr>
        <p:xfrm>
          <a:off x="2458424" y="1433920"/>
          <a:ext cx="2974600" cy="914430"/>
        </p:xfrm>
        <a:graphic>
          <a:graphicData uri="http://schemas.openxmlformats.org/drawingml/2006/table">
            <a:tbl>
              <a:tblPr firstRow="1" bandRow="1">
                <a:noFill/>
                <a:tableStyleId>{ABDFE50E-C60D-4568-A56B-DBFEEF157F19}</a:tableStyleId>
              </a:tblPr>
              <a:tblGrid>
                <a:gridCol w="74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委買</a:t>
                      </a:r>
                      <a:endParaRPr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委賣</a:t>
                      </a:r>
                      <a:endParaRPr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價格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張數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價格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張數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9" name="Google Shape;99;p6"/>
          <p:cNvGraphicFramePr/>
          <p:nvPr/>
        </p:nvGraphicFramePr>
        <p:xfrm>
          <a:off x="5775627" y="1439507"/>
          <a:ext cx="2434000" cy="609620"/>
        </p:xfrm>
        <a:graphic>
          <a:graphicData uri="http://schemas.openxmlformats.org/drawingml/2006/table">
            <a:tbl>
              <a:tblPr firstRow="1" bandRow="1">
                <a:noFill/>
                <a:tableStyleId>{ABDFE50E-C60D-4568-A56B-DBFEEF157F19}</a:tableStyleId>
              </a:tblPr>
              <a:tblGrid>
                <a:gridCol w="60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Ask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Bid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Price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-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-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latin typeface="PT Sans Narrow"/>
                <a:ea typeface="PT Sans Narrow"/>
                <a:cs typeface="PT Sans Narrow"/>
                <a:sym typeface="PT Sans Narrow"/>
              </a:rPr>
              <a:t>例子1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graphicFrame>
        <p:nvGraphicFramePr>
          <p:cNvPr id="105" name="Google Shape;105;p7"/>
          <p:cNvGraphicFramePr/>
          <p:nvPr/>
        </p:nvGraphicFramePr>
        <p:xfrm>
          <a:off x="311700" y="1437801"/>
          <a:ext cx="1804100" cy="2267910"/>
        </p:xfrm>
        <a:graphic>
          <a:graphicData uri="http://schemas.openxmlformats.org/drawingml/2006/table">
            <a:tbl>
              <a:tblPr>
                <a:noFill/>
                <a:tableStyleId>{ABDFE50E-C60D-4568-A56B-DBFEEF157F19}</a:tableStyleId>
              </a:tblPr>
              <a:tblGrid>
                <a:gridCol w="41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順序</a:t>
                      </a:r>
                      <a:endParaRPr sz="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動作</a:t>
                      </a:r>
                      <a:endParaRPr sz="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1</a:t>
                      </a:r>
                      <a:endParaRPr sz="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10 shares at 100 </a:t>
                      </a:r>
                      <a:endParaRPr sz="900" u="none" strike="noStrike" cap="none"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2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 shares at 120</a:t>
                      </a:r>
                      <a:endParaRPr sz="900" u="none" strike="noStrike" cap="none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3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20 shares at 110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4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30 shares at 110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5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sell 10 shares at 99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6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rgbClr val="BFBFBF"/>
                          </a:solidFill>
                          <a:latin typeface="Microsoft JhengHei"/>
                          <a:ea typeface="Microsoft JhengHei"/>
                          <a:cs typeface="Microsoft JhengHei"/>
                          <a:sym typeface="Microsoft JhengHei"/>
                        </a:rPr>
                        <a:t>buy 1 shares at 120</a:t>
                      </a:r>
                      <a:endParaRPr sz="900" u="none" strike="noStrike" cap="none">
                        <a:solidFill>
                          <a:srgbClr val="BFBFBF"/>
                        </a:solidFill>
                        <a:latin typeface="Microsoft JhengHei"/>
                        <a:ea typeface="Microsoft JhengHei"/>
                        <a:cs typeface="Microsoft JhengHei"/>
                        <a:sym typeface="Microsoft JhengHei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6" name="Google Shape;106;p7"/>
          <p:cNvGraphicFramePr/>
          <p:nvPr/>
        </p:nvGraphicFramePr>
        <p:xfrm>
          <a:off x="2458423" y="1437801"/>
          <a:ext cx="2974600" cy="914430"/>
        </p:xfrm>
        <a:graphic>
          <a:graphicData uri="http://schemas.openxmlformats.org/drawingml/2006/table">
            <a:tbl>
              <a:tblPr firstRow="1" bandRow="1">
                <a:noFill/>
                <a:tableStyleId>{ABDFE50E-C60D-4568-A56B-DBFEEF157F19}</a:tableStyleId>
              </a:tblPr>
              <a:tblGrid>
                <a:gridCol w="74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委買</a:t>
                      </a:r>
                      <a:endParaRPr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委賣</a:t>
                      </a:r>
                      <a:endParaRPr/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價格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張數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價格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張數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120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7" name="Google Shape;107;p7"/>
          <p:cNvGraphicFramePr/>
          <p:nvPr/>
        </p:nvGraphicFramePr>
        <p:xfrm>
          <a:off x="5775627" y="1439507"/>
          <a:ext cx="2434000" cy="914430"/>
        </p:xfrm>
        <a:graphic>
          <a:graphicData uri="http://schemas.openxmlformats.org/drawingml/2006/table">
            <a:tbl>
              <a:tblPr firstRow="1" bandRow="1">
                <a:noFill/>
                <a:tableStyleId>{ABDFE50E-C60D-4568-A56B-DBFEEF157F19}</a:tableStyleId>
              </a:tblPr>
              <a:tblGrid>
                <a:gridCol w="60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Ask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Bid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Price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-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100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BFBFBF"/>
                          </a:solidFill>
                        </a:rPr>
                        <a:t>-</a:t>
                      </a:r>
                      <a:endParaRPr sz="14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-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1186</Words>
  <Application>Microsoft Office PowerPoint</Application>
  <PresentationFormat>如螢幕大小 (16:9)</PresentationFormat>
  <Paragraphs>779</Paragraphs>
  <Slides>21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PT Sans Narrow</vt:lpstr>
      <vt:lpstr>Microsoft JhengHei</vt:lpstr>
      <vt:lpstr>Open Sans</vt:lpstr>
      <vt:lpstr>Arial</vt:lpstr>
      <vt:lpstr>Tropic</vt:lpstr>
      <vt:lpstr>股票撮合</vt:lpstr>
      <vt:lpstr>PowerPoint 簡報</vt:lpstr>
      <vt:lpstr>PowerPoint 簡報</vt:lpstr>
      <vt:lpstr>股票交易</vt:lpstr>
      <vt:lpstr>撮合</vt:lpstr>
      <vt:lpstr>股價決定</vt:lpstr>
      <vt:lpstr>例子1</vt:lpstr>
      <vt:lpstr>例子1</vt:lpstr>
      <vt:lpstr>例子1</vt:lpstr>
      <vt:lpstr>例子1</vt:lpstr>
      <vt:lpstr>例子1</vt:lpstr>
      <vt:lpstr>例子1</vt:lpstr>
      <vt:lpstr>例子1</vt:lpstr>
      <vt:lpstr>例子1</vt:lpstr>
      <vt:lpstr>例子2</vt:lpstr>
      <vt:lpstr>例子2</vt:lpstr>
      <vt:lpstr>例子2</vt:lpstr>
      <vt:lpstr>例子2</vt:lpstr>
      <vt:lpstr>例子2</vt:lpstr>
      <vt:lpstr>例子2</vt:lpstr>
      <vt:lpstr>例子2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股票撮合</dc:title>
  <cp:lastModifiedBy>Windows 使用者</cp:lastModifiedBy>
  <cp:revision>4</cp:revision>
  <dcterms:modified xsi:type="dcterms:W3CDTF">2023-09-20T03:13:07Z</dcterms:modified>
</cp:coreProperties>
</file>