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 id="2147483784" r:id="rId2"/>
  </p:sldMasterIdLst>
  <p:notesMasterIdLst>
    <p:notesMasterId r:id="rId30"/>
  </p:notesMasterIdLst>
  <p:handoutMasterIdLst>
    <p:handoutMasterId r:id="rId31"/>
  </p:handoutMasterIdLst>
  <p:sldIdLst>
    <p:sldId id="256" r:id="rId3"/>
    <p:sldId id="303" r:id="rId4"/>
    <p:sldId id="311" r:id="rId5"/>
    <p:sldId id="306" r:id="rId6"/>
    <p:sldId id="307" r:id="rId7"/>
    <p:sldId id="312" r:id="rId8"/>
    <p:sldId id="308" r:id="rId9"/>
    <p:sldId id="309" r:id="rId10"/>
    <p:sldId id="310" r:id="rId11"/>
    <p:sldId id="294" r:id="rId12"/>
    <p:sldId id="269" r:id="rId13"/>
    <p:sldId id="268" r:id="rId14"/>
    <p:sldId id="290" r:id="rId15"/>
    <p:sldId id="282" r:id="rId16"/>
    <p:sldId id="283" r:id="rId17"/>
    <p:sldId id="271" r:id="rId18"/>
    <p:sldId id="299" r:id="rId19"/>
    <p:sldId id="284" r:id="rId20"/>
    <p:sldId id="298" r:id="rId21"/>
    <p:sldId id="297" r:id="rId22"/>
    <p:sldId id="301" r:id="rId23"/>
    <p:sldId id="285" r:id="rId24"/>
    <p:sldId id="300" r:id="rId25"/>
    <p:sldId id="286" r:id="rId26"/>
    <p:sldId id="302" r:id="rId27"/>
    <p:sldId id="289" r:id="rId28"/>
    <p:sldId id="30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3" autoAdjust="0"/>
  </p:normalViewPr>
  <p:slideViewPr>
    <p:cSldViewPr snapToGrid="0">
      <p:cViewPr varScale="1">
        <p:scale>
          <a:sx n="136" d="100"/>
          <a:sy n="136" d="100"/>
        </p:scale>
        <p:origin x="113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4310A52F-05FE-4D15-96D9-05B124291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0DF80C83-2325-44B3-9972-59E9CE0D91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A5D353-434C-4F41-B0AD-EDEA701A7A06}" type="datetimeFigureOut">
              <a:rPr lang="zh-TW" altLang="en-US" smtClean="0"/>
              <a:t>2023/10/4</a:t>
            </a:fld>
            <a:endParaRPr lang="zh-TW" altLang="en-US"/>
          </a:p>
        </p:txBody>
      </p:sp>
      <p:sp>
        <p:nvSpPr>
          <p:cNvPr id="4" name="頁尾版面配置區 3">
            <a:extLst>
              <a:ext uri="{FF2B5EF4-FFF2-40B4-BE49-F238E27FC236}">
                <a16:creationId xmlns:a16="http://schemas.microsoft.com/office/drawing/2014/main" id="{4211BBB9-FBDC-4249-B0D1-32B9F01DFF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0CE416BE-FFDE-454E-8322-1D10DA3290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F520E-B5F6-490F-B09D-75558F2D194A}" type="slidenum">
              <a:rPr lang="zh-TW" altLang="en-US" smtClean="0"/>
              <a:t>‹#›</a:t>
            </a:fld>
            <a:endParaRPr lang="zh-TW" altLang="en-US"/>
          </a:p>
        </p:txBody>
      </p:sp>
    </p:spTree>
    <p:extLst>
      <p:ext uri="{BB962C8B-B14F-4D97-AF65-F5344CB8AC3E}">
        <p14:creationId xmlns:p14="http://schemas.microsoft.com/office/powerpoint/2010/main" val="42437043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0B799C-A866-4E32-89EC-E9685B33363D}" type="datetimeFigureOut">
              <a:rPr lang="zh-TW" altLang="en-US" smtClean="0"/>
              <a:t>2023/10/4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383C4-B759-46A2-8D4E-C7C50F46C385}" type="slidenum">
              <a:rPr lang="zh-TW" altLang="en-US" smtClean="0"/>
              <a:t>‹#›</a:t>
            </a:fld>
            <a:endParaRPr lang="zh-TW" altLang="en-US"/>
          </a:p>
        </p:txBody>
      </p:sp>
    </p:spTree>
    <p:extLst>
      <p:ext uri="{BB962C8B-B14F-4D97-AF65-F5344CB8AC3E}">
        <p14:creationId xmlns:p14="http://schemas.microsoft.com/office/powerpoint/2010/main" val="180448340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fld id="{4F97A634-8A1A-4C59-8990-7DE22AE63C5F}" type="slidenum">
              <a:rPr lang="zh-TW" altLang="en-US" smtClean="0"/>
              <a:t>1</a:t>
            </a:fld>
            <a:fld id="{446DB7A0-6ACE-4822-B7EC-729640F2DC65}" type="slidenum">
              <a:rPr lang="zh-TW" altLang="en-US" smtClean="0"/>
              <a:t>1</a:t>
            </a:fld>
            <a:endParaRPr lang="zh-TW" altLang="en-US" dirty="0"/>
          </a:p>
        </p:txBody>
      </p:sp>
      <p:sp>
        <p:nvSpPr>
          <p:cNvPr id="4" name="投影片編號版面配置區 3"/>
          <p:cNvSpPr>
            <a:spLocks noGrp="1"/>
          </p:cNvSpPr>
          <p:nvPr>
            <p:ph type="sldNum" sz="quarter" idx="5"/>
          </p:nvPr>
        </p:nvSpPr>
        <p:spPr/>
        <p:txBody>
          <a:bodyPr/>
          <a:lstStyle/>
          <a:p>
            <a:fld id="{657383C4-B759-46A2-8D4E-C7C50F46C385}" type="slidenum">
              <a:rPr lang="zh-TW" altLang="en-US" smtClean="0"/>
              <a:t>1</a:t>
            </a:fld>
            <a:endParaRPr lang="zh-TW" altLang="en-US"/>
          </a:p>
        </p:txBody>
      </p:sp>
    </p:spTree>
    <p:extLst>
      <p:ext uri="{BB962C8B-B14F-4D97-AF65-F5344CB8AC3E}">
        <p14:creationId xmlns:p14="http://schemas.microsoft.com/office/powerpoint/2010/main" val="385248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14</a:t>
            </a:fld>
            <a:endParaRPr lang="zh-TW" altLang="en-US"/>
          </a:p>
        </p:txBody>
      </p:sp>
    </p:spTree>
    <p:extLst>
      <p:ext uri="{BB962C8B-B14F-4D97-AF65-F5344CB8AC3E}">
        <p14:creationId xmlns:p14="http://schemas.microsoft.com/office/powerpoint/2010/main" val="377115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57383C4-B759-46A2-8D4E-C7C50F46C385}" type="slidenum">
              <a:rPr lang="zh-TW" altLang="en-US" smtClean="0"/>
              <a:t>15</a:t>
            </a:fld>
            <a:endParaRPr lang="zh-TW" altLang="en-US"/>
          </a:p>
        </p:txBody>
      </p:sp>
    </p:spTree>
    <p:extLst>
      <p:ext uri="{BB962C8B-B14F-4D97-AF65-F5344CB8AC3E}">
        <p14:creationId xmlns:p14="http://schemas.microsoft.com/office/powerpoint/2010/main" val="350611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20</a:t>
            </a:fld>
            <a:endParaRPr lang="zh-TW" altLang="en-US"/>
          </a:p>
        </p:txBody>
      </p:sp>
    </p:spTree>
    <p:extLst>
      <p:ext uri="{BB962C8B-B14F-4D97-AF65-F5344CB8AC3E}">
        <p14:creationId xmlns:p14="http://schemas.microsoft.com/office/powerpoint/2010/main" val="328312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26</a:t>
            </a:fld>
            <a:endParaRPr lang="zh-TW" altLang="en-US"/>
          </a:p>
        </p:txBody>
      </p:sp>
    </p:spTree>
    <p:extLst>
      <p:ext uri="{BB962C8B-B14F-4D97-AF65-F5344CB8AC3E}">
        <p14:creationId xmlns:p14="http://schemas.microsoft.com/office/powerpoint/2010/main" val="3518478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57383C4-B759-46A2-8D4E-C7C50F46C385}" type="slidenum">
              <a:rPr lang="zh-TW" altLang="en-US" smtClean="0"/>
              <a:t>27</a:t>
            </a:fld>
            <a:endParaRPr lang="zh-TW" altLang="en-US"/>
          </a:p>
        </p:txBody>
      </p:sp>
    </p:spTree>
    <p:extLst>
      <p:ext uri="{BB962C8B-B14F-4D97-AF65-F5344CB8AC3E}">
        <p14:creationId xmlns:p14="http://schemas.microsoft.com/office/powerpoint/2010/main" val="62628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A44E088-1D10-410E-84A1-85396412BC78}"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8590663" y="6041362"/>
            <a:ext cx="683339" cy="365125"/>
          </a:xfrm>
        </p:spPr>
        <p:txBody>
          <a:bodyPr/>
          <a:lstStyle/>
          <a:p>
            <a:fld id="{4BBCDA8C-635E-4F40-B19B-73DC155A82F0}" type="slidenum">
              <a:rPr lang="zh-TW" altLang="en-US" smtClean="0"/>
              <a:t>‹#›</a:t>
            </a:fld>
            <a:endParaRPr lang="zh-TW" altLang="en-US" dirty="0"/>
          </a:p>
        </p:txBody>
      </p:sp>
    </p:spTree>
    <p:extLst>
      <p:ext uri="{BB962C8B-B14F-4D97-AF65-F5344CB8AC3E}">
        <p14:creationId xmlns:p14="http://schemas.microsoft.com/office/powerpoint/2010/main" val="117677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B45D10C9-CC54-4FC3-9B49-E60E704C9970}"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87946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CFE4191-500F-48D9-8586-A493A17B8E34}"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9941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34513DF-A31A-450E-94A5-0FDE0438DCC2}"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924827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F570A9B-29E2-42CA-9436-A40CE5D82717}"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709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0E0F5B6-D5F6-4729-89AF-54564AC086F0}"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046803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3455321-1594-4508-A1F5-56FA7A276385}"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0669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F7281B4-5913-43D7-888C-F731EEC6944C}"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219813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F980A-2732-43EF-B975-D72D1A3CB3C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AF5A1F0-7F1E-48A9-BEE3-8D5C26AC6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7E041D7-97A2-42D1-8234-5BE7CECD5854}"/>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10C1A382-368E-4948-861D-06A19C791D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8E7759-996F-4D93-BC6B-37F0919A5B1D}"/>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1724001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9E1530-17FF-4B1F-8F08-E2797EEECE8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2515BCF-54AC-4EC3-920A-0DADB7EA0B93}"/>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BE1F4FF-E531-4D3D-82FA-BDA668C0805F}"/>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07324B76-063F-4811-BAEA-54D6FD33B47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10031B4-CC1D-4C58-8EB0-6308929E6973}"/>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79736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163BA-DC36-4167-AF5A-2B4CD42A90A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705BDBC-94EE-4F2D-9CA3-4A30C2FFA5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468C4937-50D5-47C9-8687-436493831434}"/>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CE4E77FA-D67F-473C-91DB-0164B7F6763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CD6B98-7B14-4BAD-901D-31478100D104}"/>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74973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758A2B4-9BAC-4906-84D5-472617EB6D42}"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8590663" y="6041362"/>
            <a:ext cx="683339" cy="365125"/>
          </a:xfrm>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003211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71AFD-F138-4F50-8DDD-B985BD0770F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C77D7A2-06F4-44A5-A45A-623EBE6E5CC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8E2FCE9-91B0-42B2-98B1-AC350BA6E42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3D42A7-590F-4CCD-B0DC-7931A8A427E8}"/>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993ABB20-513D-407E-87F4-29D8BE8AED9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853231-E3EF-4040-AF27-BBB1EF569F4A}"/>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8454541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7D926A-1988-4E95-AD3B-DE922809D57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2B366C8-F57E-4A6C-907A-C6167BC06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A12BC95-B6A6-4EC6-9092-775653370408}"/>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224CD8F-2F74-416B-9E87-0375756E4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72945F3-73DC-4D26-AE68-B2C4E1F3BE7A}"/>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31EBDCC-3F75-4CF0-86A9-B2EB9D89E162}"/>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8" name="頁尾版面配置區 7">
            <a:extLst>
              <a:ext uri="{FF2B5EF4-FFF2-40B4-BE49-F238E27FC236}">
                <a16:creationId xmlns:a16="http://schemas.microsoft.com/office/drawing/2014/main" id="{AED3688B-E48C-4789-A854-3AB6F18DFE9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005C60A-E300-44AA-9D71-37DCB021C003}"/>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615542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2E5181-8A01-4DCE-BA2C-DD83BDE0741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819D8B1-59AB-4B70-ACEE-57FB54F9D2AB}"/>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4" name="頁尾版面配置區 3">
            <a:extLst>
              <a:ext uri="{FF2B5EF4-FFF2-40B4-BE49-F238E27FC236}">
                <a16:creationId xmlns:a16="http://schemas.microsoft.com/office/drawing/2014/main" id="{FCED857D-241B-4E42-BCA7-D5329A780DD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D39FDC0-8EED-41CE-80B4-0DAF0CCC995E}"/>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787554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CCBCECB-7AB7-4805-A50B-B434DFBBEBA5}"/>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3" name="頁尾版面配置區 2">
            <a:extLst>
              <a:ext uri="{FF2B5EF4-FFF2-40B4-BE49-F238E27FC236}">
                <a16:creationId xmlns:a16="http://schemas.microsoft.com/office/drawing/2014/main" id="{D2785C4E-A5F0-4D74-A051-EF33CD7AD5B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8E2D82A-2392-4EE2-A444-C1D699D46D8D}"/>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4101444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B0DB4-9B9B-44A8-B353-BCB463F2095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A0D61D7-2B08-442D-9462-67783D477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4F816B29-555C-4FAD-A5ED-03B93B84D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92D0184-EF1F-4AC0-A360-E8E06B836D89}"/>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F4FAEBB3-E87E-4F79-86F6-C074E6B5E6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BE9EE6F-A864-4EF5-AAF7-DEAC06358E42}"/>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6965986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B9A3A5-ABCB-4D91-9787-C54ACC5C88F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01C0EA-F5DB-4CF6-BACE-D1525C66E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2872F41-A3FA-42C6-B7FB-0625A02AE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F06C624-7397-40D8-999C-D29A7EBB168B}"/>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6" name="頁尾版面配置區 5">
            <a:extLst>
              <a:ext uri="{FF2B5EF4-FFF2-40B4-BE49-F238E27FC236}">
                <a16:creationId xmlns:a16="http://schemas.microsoft.com/office/drawing/2014/main" id="{407F49B1-4E46-495E-832A-4B3D2496503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675ED1B-9680-4EA5-A088-703A015ACC10}"/>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42166828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CBBD11-220F-405C-A55B-558CE7D6911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D52186A-11A7-4229-BDF6-BEAE0FBDC71D}"/>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87211FD-66F4-4272-BB17-DC062FCB2A3E}"/>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9A80ACF6-DDE0-4DC3-ACE4-E4C446B3FEF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B773A5-24A7-4DD3-B814-F22A5F18B059}"/>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296714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8188C9C-5E5C-476A-8961-7874D18B241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7889968-6048-4367-9740-EE608F4D49D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942DF78-3199-4D70-A0C5-C2D7FEFB3E97}"/>
              </a:ext>
            </a:extLst>
          </p:cNvPr>
          <p:cNvSpPr>
            <a:spLocks noGrp="1"/>
          </p:cNvSpPr>
          <p:nvPr>
            <p:ph type="dt" sz="half" idx="10"/>
          </p:nvPr>
        </p:nvSpPr>
        <p:spPr/>
        <p:txBody>
          <a:bodyPr/>
          <a:lstStyle/>
          <a:p>
            <a:fld id="{1AF68940-EB08-4945-809B-8564CFEF0EA7}"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4CBBCBF0-91FE-4456-A260-F858DDCA895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2DC2A3-FFB1-4604-93DE-8D52D70F8DFB}"/>
              </a:ext>
            </a:extLst>
          </p:cNvPr>
          <p:cNvSpPr>
            <a:spLocks noGrp="1"/>
          </p:cNvSpPr>
          <p:nvPr>
            <p:ph type="sldNum" sz="quarter" idx="12"/>
          </p:nvPr>
        </p:nvSpPr>
        <p:spPr/>
        <p:txBody>
          <a:body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45180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A22A223C-17B2-4010-B271-26DC78129D3E}" type="datetime1">
              <a:rPr lang="zh-TW" altLang="en-US" smtClean="0"/>
              <a:t>2023/10/4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523524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0D0F962-6DF7-44A0-B7E0-EF4DC052AEA6}" type="datetime1">
              <a:rPr lang="zh-TW" altLang="en-US" smtClean="0"/>
              <a:t>2023/10/4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66935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1039094-C9B8-48CD-8B05-A56E0617A479}" type="datetime1">
              <a:rPr lang="zh-TW" altLang="en-US" smtClean="0"/>
              <a:t>2023/10/4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327067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7673D13-DF66-478D-9707-E98E6C2A0E4F}" type="datetime1">
              <a:rPr lang="zh-TW" altLang="en-US" smtClean="0"/>
              <a:t>2023/10/4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33635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120B-FCBA-41E7-A385-8B92B1C07637}" type="datetime1">
              <a:rPr lang="zh-TW" altLang="en-US" smtClean="0"/>
              <a:t>2023/10/4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150131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8AC4E43-8E21-47AD-8ED1-2E9F16823461}" type="datetime1">
              <a:rPr lang="zh-TW" altLang="en-US" smtClean="0"/>
              <a:t>2023/10/4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56171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BBCDA8C-635E-4F40-B19B-73DC155A82F0}" type="slidenum">
              <a:rPr lang="zh-TW" altLang="en-US" smtClean="0"/>
              <a:t>‹#›</a:t>
            </a:fld>
            <a:endParaRPr lang="zh-TW" altLang="en-US"/>
          </a:p>
        </p:txBody>
      </p:sp>
      <p:sp>
        <p:nvSpPr>
          <p:cNvPr id="5" name="Date Placeholder 4"/>
          <p:cNvSpPr>
            <a:spLocks noGrp="1"/>
          </p:cNvSpPr>
          <p:nvPr>
            <p:ph type="dt" sz="half" idx="10"/>
          </p:nvPr>
        </p:nvSpPr>
        <p:spPr/>
        <p:txBody>
          <a:bodyPr/>
          <a:lstStyle/>
          <a:p>
            <a:fld id="{84F6FD52-A27E-4568-AB87-1A23B329A690}" type="datetime1">
              <a:rPr lang="zh-TW" altLang="en-US" smtClean="0"/>
              <a:t>2023/10/4</a:t>
            </a:fld>
            <a:endParaRPr lang="zh-TW" altLang="en-US"/>
          </a:p>
        </p:txBody>
      </p:sp>
    </p:spTree>
    <p:extLst>
      <p:ext uri="{BB962C8B-B14F-4D97-AF65-F5344CB8AC3E}">
        <p14:creationId xmlns:p14="http://schemas.microsoft.com/office/powerpoint/2010/main" val="255221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5E0738-FD65-4038-ABFA-2E0A3C2A877E}" type="datetime1">
              <a:rPr lang="zh-TW" altLang="en-US" smtClean="0"/>
              <a:t>2023/10/4</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BBCDA8C-635E-4F40-B19B-73DC155A82F0}" type="slidenum">
              <a:rPr lang="zh-TW" altLang="en-US" smtClean="0"/>
              <a:t>‹#›</a:t>
            </a:fld>
            <a:endParaRPr lang="zh-TW" altLang="en-US"/>
          </a:p>
        </p:txBody>
      </p:sp>
    </p:spTree>
    <p:extLst>
      <p:ext uri="{BB962C8B-B14F-4D97-AF65-F5344CB8AC3E}">
        <p14:creationId xmlns:p14="http://schemas.microsoft.com/office/powerpoint/2010/main" val="25813495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A36A10A-6EAA-4628-9C92-156E2C946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81ADD10-28BD-44D4-9A9E-6DA9F3CE7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8510E2B-67CF-4A69-9624-5924B96DA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68940-EB08-4945-809B-8564CFEF0EA7}" type="datetimeFigureOut">
              <a:rPr lang="zh-TW" altLang="en-US" smtClean="0"/>
              <a:t>2023/10/4</a:t>
            </a:fld>
            <a:endParaRPr lang="zh-TW" altLang="en-US"/>
          </a:p>
        </p:txBody>
      </p:sp>
      <p:sp>
        <p:nvSpPr>
          <p:cNvPr id="5" name="頁尾版面配置區 4">
            <a:extLst>
              <a:ext uri="{FF2B5EF4-FFF2-40B4-BE49-F238E27FC236}">
                <a16:creationId xmlns:a16="http://schemas.microsoft.com/office/drawing/2014/main" id="{1677858A-8576-496A-8846-AF9499375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720741C-745D-4139-BE98-CBDE24BEE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BC403-51B1-42FB-B25C-376DD8821C3B}" type="slidenum">
              <a:rPr lang="zh-TW" altLang="en-US" smtClean="0"/>
              <a:t>‹#›</a:t>
            </a:fld>
            <a:endParaRPr lang="zh-TW" altLang="en-US"/>
          </a:p>
        </p:txBody>
      </p:sp>
    </p:spTree>
    <p:extLst>
      <p:ext uri="{BB962C8B-B14F-4D97-AF65-F5344CB8AC3E}">
        <p14:creationId xmlns:p14="http://schemas.microsoft.com/office/powerpoint/2010/main" val="358763599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solidFill>
                  <a:srgbClr val="0070C0"/>
                </a:solidFill>
              </a:rPr>
              <a:t>Lecture 3:​</a:t>
            </a:r>
            <a:br>
              <a:rPr lang="en-US" altLang="zh-TW" dirty="0">
                <a:solidFill>
                  <a:srgbClr val="0070C0"/>
                </a:solidFill>
              </a:rPr>
            </a:br>
            <a:r>
              <a:rPr lang="zh-TW" altLang="en-US" dirty="0">
                <a:solidFill>
                  <a:srgbClr val="0070C0"/>
                </a:solidFill>
                <a:latin typeface="+mn-ea"/>
                <a:ea typeface="+mn-ea"/>
              </a:rPr>
              <a:t>選擇</a:t>
            </a:r>
            <a:r>
              <a:rPr lang="zh-TW" altLang="en-US" dirty="0" smtClean="0">
                <a:solidFill>
                  <a:srgbClr val="0070C0"/>
                </a:solidFill>
                <a:latin typeface="+mn-ea"/>
                <a:ea typeface="+mn-ea"/>
              </a:rPr>
              <a:t>權基本介紹</a:t>
            </a:r>
            <a:endParaRPr lang="zh-TW" altLang="en-US" dirty="0">
              <a:solidFill>
                <a:srgbClr val="0070C0"/>
              </a:solidFill>
              <a:latin typeface="+mn-ea"/>
              <a:ea typeface="+mn-ea"/>
            </a:endParaRPr>
          </a:p>
        </p:txBody>
      </p:sp>
      <p:sp>
        <p:nvSpPr>
          <p:cNvPr id="3" name="副標題 2"/>
          <p:cNvSpPr>
            <a:spLocks noGrp="1"/>
          </p:cNvSpPr>
          <p:nvPr>
            <p:ph type="subTitle" idx="1"/>
          </p:nvPr>
        </p:nvSpPr>
        <p:spPr>
          <a:xfrm>
            <a:off x="1536251" y="6624536"/>
            <a:ext cx="10506592" cy="233464"/>
          </a:xfrm>
        </p:spPr>
        <p:txBody>
          <a:bodyPr>
            <a:normAutofit fontScale="92500" lnSpcReduction="20000"/>
          </a:bodyPr>
          <a:lstStyle/>
          <a:p>
            <a:r>
              <a:rPr lang="zh-TW" altLang="en-US" sz="1200" dirty="0"/>
              <a:t>參考資料</a:t>
            </a:r>
            <a:r>
              <a:rPr lang="en-US" altLang="zh-TW" sz="1200" dirty="0"/>
              <a:t>:</a:t>
            </a:r>
            <a:r>
              <a:rPr lang="zh-TW" altLang="en-US" sz="1200" dirty="0"/>
              <a:t> 財務工程與金融計算</a:t>
            </a:r>
            <a:r>
              <a:rPr lang="en-US" altLang="zh-TW" sz="1200" dirty="0"/>
              <a:t>MATLAB</a:t>
            </a:r>
            <a:r>
              <a:rPr lang="zh-TW" altLang="en-US" sz="1200" dirty="0"/>
              <a:t>的應用 張焯然 著</a:t>
            </a:r>
          </a:p>
        </p:txBody>
      </p:sp>
      <p:sp>
        <p:nvSpPr>
          <p:cNvPr id="4" name="投影片編號版面配置區 3">
            <a:extLst>
              <a:ext uri="{FF2B5EF4-FFF2-40B4-BE49-F238E27FC236}">
                <a16:creationId xmlns:a16="http://schemas.microsoft.com/office/drawing/2014/main" id="{1EE107E6-2F39-456A-AAB8-191C42B23E6F}"/>
              </a:ext>
            </a:extLst>
          </p:cNvPr>
          <p:cNvSpPr>
            <a:spLocks noGrp="1"/>
          </p:cNvSpPr>
          <p:nvPr>
            <p:ph type="sldNum" sz="quarter" idx="12"/>
          </p:nvPr>
        </p:nvSpPr>
        <p:spPr/>
        <p:txBody>
          <a:bodyPr/>
          <a:lstStyle/>
          <a:p>
            <a:fld id="{4BBCDA8C-635E-4F40-B19B-73DC155A82F0}" type="slidenum">
              <a:rPr lang="zh-TW" altLang="en-US" smtClean="0"/>
              <a:t>1</a:t>
            </a:fld>
            <a:endParaRPr lang="zh-TW" altLang="en-US"/>
          </a:p>
        </p:txBody>
      </p:sp>
      <p:sp>
        <p:nvSpPr>
          <p:cNvPr id="6" name="矩形 5">
            <a:extLst>
              <a:ext uri="{FF2B5EF4-FFF2-40B4-BE49-F238E27FC236}">
                <a16:creationId xmlns:a16="http://schemas.microsoft.com/office/drawing/2014/main" id="{07605504-1458-4E8E-B224-B87F9C61627A}"/>
              </a:ext>
            </a:extLst>
          </p:cNvPr>
          <p:cNvSpPr/>
          <p:nvPr/>
        </p:nvSpPr>
        <p:spPr>
          <a:xfrm>
            <a:off x="1536251" y="3244334"/>
            <a:ext cx="4715731" cy="369332"/>
          </a:xfrm>
          <a:prstGeom prst="rect">
            <a:avLst/>
          </a:prstGeom>
        </p:spPr>
        <p:txBody>
          <a:bodyPr wrap="square">
            <a:spAutoFit/>
          </a:bodyPr>
          <a:lstStyle/>
          <a:p>
            <a:r>
              <a:rPr lang="zh-TW" altLang="en-US" dirty="0"/>
              <a:t> </a:t>
            </a:r>
          </a:p>
        </p:txBody>
      </p:sp>
      <p:sp>
        <p:nvSpPr>
          <p:cNvPr id="7" name="矩形 6">
            <a:extLst>
              <a:ext uri="{FF2B5EF4-FFF2-40B4-BE49-F238E27FC236}">
                <a16:creationId xmlns:a16="http://schemas.microsoft.com/office/drawing/2014/main" id="{29A0AEAE-9485-4FFB-8DDC-CD60E74669DE}"/>
              </a:ext>
            </a:extLst>
          </p:cNvPr>
          <p:cNvSpPr/>
          <p:nvPr/>
        </p:nvSpPr>
        <p:spPr>
          <a:xfrm>
            <a:off x="4464996" y="4122769"/>
            <a:ext cx="4717915" cy="646331"/>
          </a:xfrm>
          <a:prstGeom prst="rect">
            <a:avLst/>
          </a:prstGeom>
        </p:spPr>
        <p:txBody>
          <a:bodyPr wrap="square">
            <a:spAutoFit/>
          </a:bodyPr>
          <a:lstStyle/>
          <a:p>
            <a:pPr algn="r"/>
            <a:r>
              <a:rPr lang="zh-TW" altLang="en-US" dirty="0" smtClean="0">
                <a:solidFill>
                  <a:schemeClr val="bg1">
                    <a:lumMod val="65000"/>
                  </a:schemeClr>
                </a:solidFill>
              </a:rPr>
              <a:t>人工智慧理論與實務</a:t>
            </a:r>
            <a:r>
              <a:rPr lang="zh-TW" altLang="en-US" dirty="0">
                <a:solidFill>
                  <a:schemeClr val="bg1">
                    <a:lumMod val="65000"/>
                  </a:schemeClr>
                </a:solidFill>
              </a:rPr>
              <a:t/>
            </a:r>
            <a:br>
              <a:rPr lang="zh-TW" altLang="en-US" dirty="0">
                <a:solidFill>
                  <a:schemeClr val="bg1">
                    <a:lumMod val="65000"/>
                  </a:schemeClr>
                </a:solidFill>
              </a:rPr>
            </a:br>
            <a:endParaRPr lang="en-US" altLang="zh-TW" dirty="0">
              <a:solidFill>
                <a:schemeClr val="bg1">
                  <a:lumMod val="65000"/>
                </a:schemeClr>
              </a:solidFill>
            </a:endParaRPr>
          </a:p>
        </p:txBody>
      </p:sp>
    </p:spTree>
    <p:extLst>
      <p:ext uri="{BB962C8B-B14F-4D97-AF65-F5344CB8AC3E}">
        <p14:creationId xmlns:p14="http://schemas.microsoft.com/office/powerpoint/2010/main" val="29588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436B-719C-405D-A9E8-89BB141350C5}"/>
              </a:ext>
            </a:extLst>
          </p:cNvPr>
          <p:cNvSpPr>
            <a:spLocks noGrp="1"/>
          </p:cNvSpPr>
          <p:nvPr>
            <p:ph type="title"/>
          </p:nvPr>
        </p:nvSpPr>
        <p:spPr/>
        <p:txBody>
          <a:bodyPr/>
          <a:lstStyle/>
          <a:p>
            <a:r>
              <a:rPr lang="en-US" altLang="zh-TW" dirty="0"/>
              <a:t>Options</a:t>
            </a:r>
            <a:endParaRPr lang="zh-TW" altLang="en-US" dirty="0"/>
          </a:p>
        </p:txBody>
      </p:sp>
      <p:sp>
        <p:nvSpPr>
          <p:cNvPr id="3" name="內容版面配置區 2">
            <a:extLst>
              <a:ext uri="{FF2B5EF4-FFF2-40B4-BE49-F238E27FC236}">
                <a16:creationId xmlns:a16="http://schemas.microsoft.com/office/drawing/2014/main" id="{26072083-93C4-4C5C-B1EB-15BEFBE5F6B1}"/>
              </a:ext>
            </a:extLst>
          </p:cNvPr>
          <p:cNvSpPr>
            <a:spLocks noGrp="1"/>
          </p:cNvSpPr>
          <p:nvPr>
            <p:ph idx="1"/>
          </p:nvPr>
        </p:nvSpPr>
        <p:spPr>
          <a:xfrm>
            <a:off x="677334" y="2160589"/>
            <a:ext cx="9770172" cy="4463947"/>
          </a:xfrm>
        </p:spPr>
        <p:txBody>
          <a:bodyPr>
            <a:normAutofit/>
          </a:bodyPr>
          <a:lstStyle/>
          <a:p>
            <a:pPr marL="342900" lvl="1" indent="-342900">
              <a:lnSpc>
                <a:spcPct val="150000"/>
              </a:lnSpc>
            </a:pPr>
            <a:r>
              <a:rPr lang="zh-TW" altLang="en-US" sz="1800" dirty="0"/>
              <a:t>選擇權定義</a:t>
            </a:r>
            <a:r>
              <a:rPr lang="en-US" altLang="zh-TW" sz="1800" dirty="0"/>
              <a:t>:</a:t>
            </a:r>
            <a:r>
              <a:rPr lang="zh-TW" altLang="en-US" sz="1800" dirty="0"/>
              <a:t>衍生性商品的一種，在買方支付權利金給賣方後，可以依契約規定在特定時間、以特定價格向賣方執行買進或賣出標的資產之權利，賣方則有義務履行該契約。</a:t>
            </a:r>
            <a:endParaRPr lang="en-US" altLang="zh-TW" sz="1800" dirty="0"/>
          </a:p>
          <a:p>
            <a:pPr marL="342900" lvl="1" indent="-342900">
              <a:lnSpc>
                <a:spcPct val="150000"/>
              </a:lnSpc>
            </a:pPr>
            <a:r>
              <a:rPr lang="zh-TW" altLang="en-US" sz="1800" dirty="0"/>
              <a:t>選擇權契約內容規範</a:t>
            </a:r>
            <a:r>
              <a:rPr lang="zh-TW" altLang="en-US" sz="1800" dirty="0">
                <a:solidFill>
                  <a:schemeClr val="accent2">
                    <a:lumMod val="75000"/>
                  </a:schemeClr>
                </a:solidFill>
              </a:rPr>
              <a:t>交易雙方的權利與義務</a:t>
            </a:r>
            <a:r>
              <a:rPr lang="zh-TW" altLang="en-US" sz="1800" dirty="0"/>
              <a:t>，主要內容包含標的資產、契約數量、執行價格及到期日等。</a:t>
            </a:r>
            <a:endParaRPr lang="en-US" altLang="zh-TW" sz="1800" dirty="0"/>
          </a:p>
          <a:p>
            <a:pPr marL="342900" lvl="1" indent="-342900">
              <a:lnSpc>
                <a:spcPct val="150000"/>
              </a:lnSpc>
            </a:pPr>
            <a:r>
              <a:rPr lang="zh-TW" altLang="en-US" sz="1800" dirty="0"/>
              <a:t>買權</a:t>
            </a:r>
            <a:r>
              <a:rPr lang="en-US" altLang="zh-TW" sz="1800" dirty="0"/>
              <a:t>:</a:t>
            </a:r>
            <a:r>
              <a:rPr lang="zh-TW" altLang="en-US" sz="1800" dirty="0"/>
              <a:t>權利為買進特定標的物</a:t>
            </a:r>
            <a:endParaRPr lang="en-US" altLang="zh-TW" sz="1800" dirty="0"/>
          </a:p>
          <a:p>
            <a:pPr marL="342900" lvl="1" indent="-342900">
              <a:lnSpc>
                <a:spcPct val="150000"/>
              </a:lnSpc>
            </a:pPr>
            <a:r>
              <a:rPr lang="zh-TW" altLang="en-US" sz="1800" dirty="0"/>
              <a:t>賣權</a:t>
            </a:r>
            <a:r>
              <a:rPr lang="en-US" altLang="zh-TW" sz="1800" dirty="0"/>
              <a:t>:</a:t>
            </a:r>
            <a:r>
              <a:rPr lang="zh-TW" altLang="en-US" sz="1800" dirty="0"/>
              <a:t>權利為賣出特定標的物</a:t>
            </a:r>
            <a:endParaRPr lang="en-US" altLang="zh-TW" sz="1800" dirty="0"/>
          </a:p>
          <a:p>
            <a:pPr lvl="1">
              <a:lnSpc>
                <a:spcPct val="150000"/>
              </a:lnSpc>
              <a:spcBef>
                <a:spcPts val="1800"/>
              </a:spcBef>
            </a:pPr>
            <a:endParaRPr lang="en-US" altLang="zh-TW" sz="1800" dirty="0">
              <a:latin typeface="+mn-ea"/>
            </a:endParaRPr>
          </a:p>
          <a:p>
            <a:pPr lvl="1">
              <a:lnSpc>
                <a:spcPct val="150000"/>
              </a:lnSpc>
              <a:spcBef>
                <a:spcPts val="1800"/>
              </a:spcBef>
            </a:pPr>
            <a:endParaRPr lang="zh-TW" altLang="en-US" sz="1800" dirty="0">
              <a:latin typeface="+mn-ea"/>
            </a:endParaRPr>
          </a:p>
        </p:txBody>
      </p:sp>
      <p:sp>
        <p:nvSpPr>
          <p:cNvPr id="4" name="投影片編號版面配置區 3">
            <a:extLst>
              <a:ext uri="{FF2B5EF4-FFF2-40B4-BE49-F238E27FC236}">
                <a16:creationId xmlns:a16="http://schemas.microsoft.com/office/drawing/2014/main" id="{10048460-AB7D-4CAC-877D-4B6A715439CB}"/>
              </a:ext>
            </a:extLst>
          </p:cNvPr>
          <p:cNvSpPr>
            <a:spLocks noGrp="1"/>
          </p:cNvSpPr>
          <p:nvPr>
            <p:ph type="sldNum" sz="quarter" idx="12"/>
          </p:nvPr>
        </p:nvSpPr>
        <p:spPr/>
        <p:txBody>
          <a:bodyPr/>
          <a:lstStyle/>
          <a:p>
            <a:fld id="{4BBCDA8C-635E-4F40-B19B-73DC155A82F0}" type="slidenum">
              <a:rPr lang="zh-TW" altLang="en-US" smtClean="0"/>
              <a:t>10</a:t>
            </a:fld>
            <a:endParaRPr lang="zh-TW" altLang="en-US"/>
          </a:p>
        </p:txBody>
      </p:sp>
    </p:spTree>
    <p:extLst>
      <p:ext uri="{BB962C8B-B14F-4D97-AF65-F5344CB8AC3E}">
        <p14:creationId xmlns:p14="http://schemas.microsoft.com/office/powerpoint/2010/main" val="307256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a:t>
            </a:r>
            <a:endParaRPr lang="zh-TW" altLang="en-US" dirty="0"/>
          </a:p>
        </p:txBody>
      </p:sp>
      <p:sp>
        <p:nvSpPr>
          <p:cNvPr id="3" name="內容版面配置區 2"/>
          <p:cNvSpPr>
            <a:spLocks noGrp="1"/>
          </p:cNvSpPr>
          <p:nvPr>
            <p:ph idx="1"/>
          </p:nvPr>
        </p:nvSpPr>
        <p:spPr>
          <a:xfrm>
            <a:off x="677334" y="1491175"/>
            <a:ext cx="9196240" cy="4550187"/>
          </a:xfrm>
        </p:spPr>
        <p:txBody>
          <a:bodyPr>
            <a:normAutofit fontScale="85000" lnSpcReduction="10000"/>
          </a:bodyPr>
          <a:lstStyle/>
          <a:p>
            <a:pPr lvl="1">
              <a:lnSpc>
                <a:spcPct val="150000"/>
              </a:lnSpc>
              <a:spcBef>
                <a:spcPts val="1800"/>
              </a:spcBef>
            </a:pPr>
            <a:r>
              <a:rPr lang="zh-TW" altLang="en-US" sz="1800" dirty="0" smtClean="0">
                <a:latin typeface="+mn-ea"/>
              </a:rPr>
              <a:t>賴同學在情人節送給心儀已久的學長一盒巧克力，學長深怕一個月後的白色情人節因買不起巧克力而錯失這段良緣</a:t>
            </a:r>
            <a:endParaRPr lang="en-US" altLang="zh-TW" sz="1800" dirty="0" smtClean="0">
              <a:latin typeface="+mn-ea"/>
            </a:endParaRPr>
          </a:p>
          <a:p>
            <a:pPr lvl="1">
              <a:lnSpc>
                <a:spcPct val="150000"/>
              </a:lnSpc>
              <a:spcBef>
                <a:spcPts val="1800"/>
              </a:spcBef>
            </a:pPr>
            <a:r>
              <a:rPr lang="zh-TW" altLang="en-US" sz="1800" dirty="0" smtClean="0">
                <a:latin typeface="+mn-ea"/>
              </a:rPr>
              <a:t>學長立即跟巧克力專賣店簽</a:t>
            </a:r>
            <a:r>
              <a:rPr lang="zh-TW" altLang="en-US" sz="1800" dirty="0">
                <a:latin typeface="+mn-ea"/>
              </a:rPr>
              <a:t>了一份選擇</a:t>
            </a:r>
            <a:r>
              <a:rPr lang="zh-TW" altLang="en-US" sz="1800" dirty="0" smtClean="0">
                <a:latin typeface="+mn-ea"/>
              </a:rPr>
              <a:t>權合約</a:t>
            </a:r>
            <a:r>
              <a:rPr lang="zh-TW" altLang="en-US" sz="1800" dirty="0">
                <a:latin typeface="+mn-ea"/>
              </a:rPr>
              <a:t>，內容如下</a:t>
            </a:r>
            <a:endParaRPr lang="en-US" altLang="zh-TW" sz="1800" dirty="0">
              <a:latin typeface="+mn-ea"/>
            </a:endParaRPr>
          </a:p>
          <a:p>
            <a:pPr lvl="2">
              <a:lnSpc>
                <a:spcPct val="150000"/>
              </a:lnSpc>
              <a:spcBef>
                <a:spcPts val="1800"/>
              </a:spcBef>
            </a:pPr>
            <a:r>
              <a:rPr lang="en-US" altLang="zh-TW" sz="1600" dirty="0" smtClean="0">
                <a:latin typeface="+mn-ea"/>
              </a:rPr>
              <a:t>2023/3/14</a:t>
            </a:r>
            <a:r>
              <a:rPr lang="zh-TW" altLang="en-US" sz="1600" dirty="0" smtClean="0">
                <a:latin typeface="+mn-ea"/>
              </a:rPr>
              <a:t>早上</a:t>
            </a:r>
            <a:r>
              <a:rPr lang="en-US" altLang="zh-TW" sz="1600" dirty="0">
                <a:latin typeface="+mn-ea"/>
              </a:rPr>
              <a:t>9:00</a:t>
            </a:r>
            <a:r>
              <a:rPr lang="zh-TW" altLang="en-US" sz="1600" dirty="0">
                <a:latin typeface="+mn-ea"/>
              </a:rPr>
              <a:t>，有權</a:t>
            </a:r>
            <a:r>
              <a:rPr lang="zh-TW" altLang="en-US" sz="1600" dirty="0" smtClean="0">
                <a:latin typeface="+mn-ea"/>
              </a:rPr>
              <a:t>以</a:t>
            </a:r>
            <a:r>
              <a:rPr lang="en-US" altLang="zh-TW" sz="1600" dirty="0">
                <a:latin typeface="+mn-ea"/>
              </a:rPr>
              <a:t>2</a:t>
            </a:r>
            <a:r>
              <a:rPr lang="en-US" altLang="zh-TW" sz="1600" dirty="0" smtClean="0">
                <a:latin typeface="+mn-ea"/>
              </a:rPr>
              <a:t>000</a:t>
            </a:r>
            <a:r>
              <a:rPr lang="zh-TW" altLang="en-US" sz="1600" dirty="0">
                <a:latin typeface="+mn-ea"/>
              </a:rPr>
              <a:t>元的價格，跟老闆</a:t>
            </a:r>
            <a:r>
              <a:rPr lang="zh-TW" altLang="en-US" sz="1600" dirty="0" smtClean="0">
                <a:latin typeface="+mn-ea"/>
              </a:rPr>
              <a:t>買進一盒巧克力</a:t>
            </a:r>
            <a:endParaRPr lang="en-US" altLang="zh-TW" sz="1600" dirty="0">
              <a:latin typeface="+mn-ea"/>
            </a:endParaRPr>
          </a:p>
          <a:p>
            <a:pPr lvl="2">
              <a:lnSpc>
                <a:spcPct val="150000"/>
              </a:lnSpc>
              <a:spcBef>
                <a:spcPts val="1800"/>
              </a:spcBef>
            </a:pPr>
            <a:r>
              <a:rPr lang="zh-TW" altLang="en-US" sz="1600" dirty="0" smtClean="0">
                <a:latin typeface="+mn-ea"/>
              </a:rPr>
              <a:t>學長需</a:t>
            </a:r>
            <a:r>
              <a:rPr lang="zh-TW" altLang="en-US" sz="1600" dirty="0">
                <a:latin typeface="+mn-ea"/>
              </a:rPr>
              <a:t>先</a:t>
            </a:r>
            <a:r>
              <a:rPr lang="zh-TW" altLang="en-US" sz="1600" dirty="0" smtClean="0">
                <a:latin typeface="+mn-ea"/>
              </a:rPr>
              <a:t>付出</a:t>
            </a:r>
            <a:r>
              <a:rPr lang="en-US" altLang="zh-TW" sz="1600" dirty="0">
                <a:latin typeface="+mn-ea"/>
              </a:rPr>
              <a:t>2</a:t>
            </a:r>
            <a:r>
              <a:rPr lang="en-US" altLang="zh-TW" sz="1600" dirty="0" smtClean="0">
                <a:latin typeface="+mn-ea"/>
              </a:rPr>
              <a:t>00</a:t>
            </a:r>
            <a:r>
              <a:rPr lang="zh-TW" altLang="en-US" sz="1600" dirty="0">
                <a:latin typeface="+mn-ea"/>
              </a:rPr>
              <a:t>元，老闆才肯跟他簽下這份選擇</a:t>
            </a:r>
            <a:r>
              <a:rPr lang="zh-TW" altLang="en-US" sz="1600" dirty="0" smtClean="0">
                <a:latin typeface="+mn-ea"/>
              </a:rPr>
              <a:t>權合約</a:t>
            </a:r>
            <a:endParaRPr lang="en-US" altLang="zh-TW" sz="1600" dirty="0">
              <a:latin typeface="+mn-ea"/>
            </a:endParaRPr>
          </a:p>
          <a:p>
            <a:pPr lvl="1">
              <a:lnSpc>
                <a:spcPct val="150000"/>
              </a:lnSpc>
              <a:spcBef>
                <a:spcPts val="1800"/>
              </a:spcBef>
            </a:pPr>
            <a:r>
              <a:rPr lang="zh-TW" altLang="en-US" sz="1800" dirty="0" smtClean="0">
                <a:latin typeface="+mn-ea"/>
              </a:rPr>
              <a:t>學長在</a:t>
            </a:r>
            <a:r>
              <a:rPr lang="en-US" altLang="zh-TW" sz="1800" dirty="0" smtClean="0">
                <a:latin typeface="+mn-ea"/>
              </a:rPr>
              <a:t>2023/3/14</a:t>
            </a:r>
            <a:r>
              <a:rPr lang="zh-TW" altLang="en-US" sz="1800" dirty="0" smtClean="0">
                <a:latin typeface="+mn-ea"/>
              </a:rPr>
              <a:t>早上</a:t>
            </a:r>
            <a:r>
              <a:rPr lang="en-US" altLang="zh-TW" sz="1800" dirty="0">
                <a:latin typeface="+mn-ea"/>
              </a:rPr>
              <a:t>9:00</a:t>
            </a:r>
            <a:r>
              <a:rPr lang="zh-TW" altLang="en-US" sz="1800" dirty="0">
                <a:latin typeface="+mn-ea"/>
              </a:rPr>
              <a:t>時的決定</a:t>
            </a:r>
            <a:endParaRPr lang="en-US" altLang="zh-TW" sz="1800" dirty="0">
              <a:latin typeface="+mn-ea"/>
            </a:endParaRPr>
          </a:p>
          <a:p>
            <a:pPr lvl="2">
              <a:lnSpc>
                <a:spcPct val="150000"/>
              </a:lnSpc>
              <a:spcBef>
                <a:spcPts val="1800"/>
              </a:spcBef>
            </a:pPr>
            <a:r>
              <a:rPr lang="zh-TW" altLang="en-US" sz="1600" dirty="0" smtClean="0">
                <a:latin typeface="+mn-ea"/>
              </a:rPr>
              <a:t>當天這盒巧克力在</a:t>
            </a:r>
            <a:r>
              <a:rPr lang="en-US" altLang="zh-TW" sz="1600" dirty="0" smtClean="0">
                <a:latin typeface="+mn-ea"/>
              </a:rPr>
              <a:t>2</a:t>
            </a:r>
            <a:r>
              <a:rPr lang="en-US" altLang="zh-TW" sz="1600" dirty="0" smtClean="0">
                <a:latin typeface="+mn-ea"/>
              </a:rPr>
              <a:t>000</a:t>
            </a:r>
            <a:r>
              <a:rPr lang="zh-TW" altLang="en-US" sz="1600" dirty="0">
                <a:latin typeface="+mn-ea"/>
              </a:rPr>
              <a:t>以下</a:t>
            </a:r>
            <a:r>
              <a:rPr lang="en-US" altLang="zh-TW" sz="1600" dirty="0">
                <a:latin typeface="+mn-ea"/>
              </a:rPr>
              <a:t>(</a:t>
            </a:r>
            <a:r>
              <a:rPr lang="en-US" altLang="zh-TW" sz="1600" dirty="0" smtClean="0">
                <a:latin typeface="+mn-ea"/>
              </a:rPr>
              <a:t>ex.1200</a:t>
            </a:r>
            <a:r>
              <a:rPr lang="en-US" altLang="zh-TW" sz="1600" dirty="0">
                <a:latin typeface="+mn-ea"/>
              </a:rPr>
              <a:t>)</a:t>
            </a:r>
            <a:r>
              <a:rPr lang="zh-TW" altLang="en-US" sz="1600" dirty="0">
                <a:latin typeface="+mn-ea"/>
              </a:rPr>
              <a:t> </a:t>
            </a:r>
            <a:r>
              <a:rPr lang="en-US" altLang="zh-TW" sz="1600" dirty="0">
                <a:latin typeface="+mn-ea"/>
              </a:rPr>
              <a:t>=&gt; </a:t>
            </a:r>
            <a:r>
              <a:rPr lang="zh-TW" altLang="en-US" sz="1600" dirty="0" smtClean="0">
                <a:latin typeface="+mn-ea"/>
              </a:rPr>
              <a:t>學長當場撕掉</a:t>
            </a:r>
            <a:r>
              <a:rPr lang="zh-TW" altLang="en-US" sz="1600" dirty="0">
                <a:latin typeface="+mn-ea"/>
              </a:rPr>
              <a:t>這張合約，直接</a:t>
            </a:r>
            <a:r>
              <a:rPr lang="zh-TW" altLang="en-US" sz="1600" dirty="0" smtClean="0">
                <a:latin typeface="+mn-ea"/>
              </a:rPr>
              <a:t>以</a:t>
            </a:r>
            <a:r>
              <a:rPr lang="en-US" altLang="zh-TW" sz="1600" dirty="0" smtClean="0">
                <a:latin typeface="+mn-ea"/>
              </a:rPr>
              <a:t>12</a:t>
            </a:r>
            <a:r>
              <a:rPr lang="en-US" altLang="zh-TW" sz="1600" dirty="0" smtClean="0">
                <a:latin typeface="+mn-ea"/>
              </a:rPr>
              <a:t>00</a:t>
            </a:r>
            <a:r>
              <a:rPr lang="zh-TW" altLang="en-US" sz="1600" dirty="0" smtClean="0">
                <a:latin typeface="+mn-ea"/>
              </a:rPr>
              <a:t>元購買（總成本為：</a:t>
            </a:r>
            <a:r>
              <a:rPr lang="zh-TW" altLang="en-US" sz="1600" dirty="0" smtClean="0">
                <a:latin typeface="+mn-ea"/>
              </a:rPr>
              <a:t>買巧克力</a:t>
            </a:r>
            <a:r>
              <a:rPr lang="en-US" altLang="zh-TW" sz="1600" dirty="0" smtClean="0">
                <a:latin typeface="+mn-ea"/>
              </a:rPr>
              <a:t>12</a:t>
            </a:r>
            <a:r>
              <a:rPr lang="en-US" altLang="zh-TW" sz="1600" dirty="0" smtClean="0">
                <a:latin typeface="+mn-ea"/>
              </a:rPr>
              <a:t>00</a:t>
            </a:r>
            <a:r>
              <a:rPr lang="en-US" altLang="zh-TW" sz="1600" dirty="0" smtClean="0">
                <a:latin typeface="+mn-ea"/>
              </a:rPr>
              <a:t>+</a:t>
            </a:r>
            <a:r>
              <a:rPr lang="zh-TW" altLang="en-US" sz="1600" dirty="0" smtClean="0">
                <a:latin typeface="+mn-ea"/>
              </a:rPr>
              <a:t>選擇</a:t>
            </a:r>
            <a:r>
              <a:rPr lang="zh-TW" altLang="en-US" sz="1600" dirty="0" smtClean="0">
                <a:latin typeface="+mn-ea"/>
              </a:rPr>
              <a:t>權</a:t>
            </a:r>
            <a:r>
              <a:rPr lang="en-US" altLang="zh-TW" sz="1600" dirty="0" smtClean="0">
                <a:latin typeface="+mn-ea"/>
              </a:rPr>
              <a:t>2</a:t>
            </a:r>
            <a:r>
              <a:rPr lang="en-US" altLang="zh-TW" sz="1600" dirty="0" smtClean="0">
                <a:latin typeface="+mn-ea"/>
              </a:rPr>
              <a:t>00=1400</a:t>
            </a:r>
            <a:r>
              <a:rPr lang="zh-TW" altLang="en-US" sz="1600" dirty="0" smtClean="0">
                <a:latin typeface="+mn-ea"/>
              </a:rPr>
              <a:t>，相較於直接</a:t>
            </a:r>
            <a:r>
              <a:rPr lang="zh-TW" altLang="en-US" sz="1600" smtClean="0">
                <a:latin typeface="+mn-ea"/>
              </a:rPr>
              <a:t>買巧克力</a:t>
            </a:r>
            <a:r>
              <a:rPr lang="en-US" altLang="zh-TW" sz="1600" smtClean="0">
                <a:latin typeface="+mn-ea"/>
              </a:rPr>
              <a:t>1200</a:t>
            </a:r>
            <a:r>
              <a:rPr lang="zh-TW" altLang="en-US" sz="1600" smtClean="0">
                <a:latin typeface="+mn-ea"/>
              </a:rPr>
              <a:t>，</a:t>
            </a:r>
            <a:r>
              <a:rPr lang="zh-TW" altLang="en-US" sz="1600" dirty="0" smtClean="0">
                <a:latin typeface="+mn-ea"/>
              </a:rPr>
              <a:t>賠</a:t>
            </a:r>
            <a:r>
              <a:rPr lang="en-US" altLang="zh-TW" sz="1600" dirty="0">
                <a:latin typeface="+mn-ea"/>
              </a:rPr>
              <a:t>2</a:t>
            </a:r>
            <a:r>
              <a:rPr lang="en-US" altLang="zh-TW" sz="1600" dirty="0" smtClean="0">
                <a:latin typeface="+mn-ea"/>
              </a:rPr>
              <a:t>00</a:t>
            </a:r>
            <a:r>
              <a:rPr lang="zh-TW" altLang="en-US" sz="1600" dirty="0" smtClean="0">
                <a:latin typeface="+mn-ea"/>
              </a:rPr>
              <a:t>）</a:t>
            </a:r>
            <a:endParaRPr lang="en-US" altLang="zh-TW" sz="1600" dirty="0">
              <a:latin typeface="+mn-ea"/>
            </a:endParaRPr>
          </a:p>
          <a:p>
            <a:pPr lvl="2">
              <a:lnSpc>
                <a:spcPct val="150000"/>
              </a:lnSpc>
              <a:spcBef>
                <a:spcPts val="1800"/>
              </a:spcBef>
            </a:pPr>
            <a:r>
              <a:rPr lang="zh-TW" altLang="en-US" sz="1600" dirty="0">
                <a:latin typeface="+mn-ea"/>
              </a:rPr>
              <a:t>當天</a:t>
            </a:r>
            <a:r>
              <a:rPr lang="zh-TW" altLang="en-US" sz="1600" dirty="0" smtClean="0">
                <a:latin typeface="+mn-ea"/>
              </a:rPr>
              <a:t>這盒巧克力現</a:t>
            </a:r>
            <a:r>
              <a:rPr lang="zh-TW" altLang="en-US" sz="1600" dirty="0">
                <a:latin typeface="+mn-ea"/>
              </a:rPr>
              <a:t>貨價</a:t>
            </a:r>
            <a:r>
              <a:rPr lang="zh-TW" altLang="en-US" sz="1600" dirty="0" smtClean="0">
                <a:latin typeface="+mn-ea"/>
              </a:rPr>
              <a:t>在</a:t>
            </a:r>
            <a:r>
              <a:rPr lang="en-US" altLang="zh-TW" sz="1600" dirty="0" smtClean="0">
                <a:latin typeface="+mn-ea"/>
              </a:rPr>
              <a:t>20</a:t>
            </a:r>
            <a:r>
              <a:rPr lang="en-US" altLang="zh-TW" sz="1600" dirty="0" smtClean="0">
                <a:latin typeface="+mn-ea"/>
              </a:rPr>
              <a:t>00</a:t>
            </a:r>
            <a:r>
              <a:rPr lang="zh-TW" altLang="en-US" sz="1600" dirty="0">
                <a:latin typeface="+mn-ea"/>
              </a:rPr>
              <a:t>以上</a:t>
            </a:r>
            <a:r>
              <a:rPr lang="en-US" altLang="zh-TW" sz="1600" dirty="0">
                <a:latin typeface="+mn-ea"/>
              </a:rPr>
              <a:t>(</a:t>
            </a:r>
            <a:r>
              <a:rPr lang="en-US" altLang="zh-TW" sz="1600" dirty="0" smtClean="0">
                <a:latin typeface="+mn-ea"/>
              </a:rPr>
              <a:t>ex.2800</a:t>
            </a:r>
            <a:r>
              <a:rPr lang="en-US" altLang="zh-TW" sz="1600" dirty="0">
                <a:latin typeface="+mn-ea"/>
              </a:rPr>
              <a:t>) =&gt; </a:t>
            </a:r>
            <a:r>
              <a:rPr lang="zh-TW" altLang="en-US" sz="1600" dirty="0" smtClean="0">
                <a:latin typeface="+mn-ea"/>
              </a:rPr>
              <a:t>學長要求</a:t>
            </a:r>
            <a:r>
              <a:rPr lang="zh-TW" altLang="en-US" sz="1600" dirty="0" smtClean="0">
                <a:latin typeface="+mn-ea"/>
              </a:rPr>
              <a:t>老闆履行這張合約，並</a:t>
            </a:r>
            <a:r>
              <a:rPr lang="zh-TW" altLang="en-US" sz="1600" dirty="0" smtClean="0">
                <a:latin typeface="+mn-ea"/>
              </a:rPr>
              <a:t>付</a:t>
            </a:r>
            <a:r>
              <a:rPr lang="en-US" altLang="zh-TW" sz="1600" dirty="0" smtClean="0">
                <a:latin typeface="+mn-ea"/>
              </a:rPr>
              <a:t>20</a:t>
            </a:r>
            <a:r>
              <a:rPr lang="en-US" altLang="zh-TW" sz="1600" dirty="0" smtClean="0">
                <a:latin typeface="+mn-ea"/>
              </a:rPr>
              <a:t>00</a:t>
            </a:r>
            <a:r>
              <a:rPr lang="zh-TW" altLang="en-US" sz="1600" dirty="0" smtClean="0">
                <a:latin typeface="+mn-ea"/>
              </a:rPr>
              <a:t>元購買 </a:t>
            </a:r>
            <a:r>
              <a:rPr lang="en-US" altLang="zh-TW" sz="1600" dirty="0">
                <a:latin typeface="+mn-ea"/>
              </a:rPr>
              <a:t>(</a:t>
            </a:r>
            <a:r>
              <a:rPr lang="zh-TW" altLang="en-US" sz="1600" dirty="0">
                <a:latin typeface="+mn-ea"/>
              </a:rPr>
              <a:t>總成本</a:t>
            </a:r>
            <a:r>
              <a:rPr lang="zh-TW" altLang="en-US" sz="1600" dirty="0" smtClean="0">
                <a:latin typeface="+mn-ea"/>
              </a:rPr>
              <a:t>為：</a:t>
            </a:r>
            <a:r>
              <a:rPr lang="zh-TW" altLang="en-US" sz="1600" dirty="0" smtClean="0">
                <a:latin typeface="+mn-ea"/>
              </a:rPr>
              <a:t>買巧克力</a:t>
            </a:r>
            <a:r>
              <a:rPr lang="en-US" altLang="zh-TW" sz="1600" dirty="0" smtClean="0">
                <a:latin typeface="+mn-ea"/>
              </a:rPr>
              <a:t>2000</a:t>
            </a:r>
            <a:r>
              <a:rPr lang="en-US" altLang="zh-TW" sz="1600" dirty="0">
                <a:latin typeface="+mn-ea"/>
              </a:rPr>
              <a:t>+</a:t>
            </a:r>
            <a:r>
              <a:rPr lang="zh-TW" altLang="en-US" sz="1600" dirty="0">
                <a:latin typeface="+mn-ea"/>
              </a:rPr>
              <a:t>選擇</a:t>
            </a:r>
            <a:r>
              <a:rPr lang="zh-TW" altLang="en-US" sz="1600" dirty="0" smtClean="0">
                <a:latin typeface="+mn-ea"/>
              </a:rPr>
              <a:t>權</a:t>
            </a:r>
            <a:r>
              <a:rPr lang="en-US" altLang="zh-TW" sz="1600" dirty="0">
                <a:latin typeface="+mn-ea"/>
              </a:rPr>
              <a:t>2</a:t>
            </a:r>
            <a:r>
              <a:rPr lang="en-US" altLang="zh-TW" sz="1600" dirty="0" smtClean="0">
                <a:latin typeface="+mn-ea"/>
              </a:rPr>
              <a:t>00 </a:t>
            </a:r>
            <a:r>
              <a:rPr lang="en-US" altLang="zh-TW" sz="1600" dirty="0">
                <a:latin typeface="+mn-ea"/>
              </a:rPr>
              <a:t>= </a:t>
            </a:r>
            <a:r>
              <a:rPr lang="en-US" altLang="zh-TW" sz="1600" dirty="0" smtClean="0">
                <a:latin typeface="+mn-ea"/>
              </a:rPr>
              <a:t>22</a:t>
            </a:r>
            <a:r>
              <a:rPr lang="en-US" altLang="zh-TW" sz="1600" dirty="0" smtClean="0">
                <a:latin typeface="+mn-ea"/>
              </a:rPr>
              <a:t>00</a:t>
            </a:r>
            <a:r>
              <a:rPr lang="zh-TW" altLang="en-US" sz="1600" dirty="0" smtClean="0">
                <a:latin typeface="+mn-ea"/>
              </a:rPr>
              <a:t>，相較於直接</a:t>
            </a:r>
            <a:r>
              <a:rPr lang="zh-TW" altLang="en-US" sz="1600" dirty="0" smtClean="0">
                <a:latin typeface="+mn-ea"/>
              </a:rPr>
              <a:t>買克力</a:t>
            </a:r>
            <a:r>
              <a:rPr lang="en-US" altLang="zh-TW" sz="1600" dirty="0" smtClean="0">
                <a:latin typeface="+mn-ea"/>
              </a:rPr>
              <a:t>2800</a:t>
            </a:r>
            <a:r>
              <a:rPr lang="zh-TW" altLang="en-US" sz="1600" dirty="0" smtClean="0">
                <a:latin typeface="+mn-ea"/>
              </a:rPr>
              <a:t>，</a:t>
            </a:r>
            <a:r>
              <a:rPr lang="zh-TW" altLang="en-US" sz="1600" dirty="0" smtClean="0">
                <a:latin typeface="+mn-ea"/>
              </a:rPr>
              <a:t>淨賺</a:t>
            </a:r>
            <a:r>
              <a:rPr lang="en-US" altLang="zh-TW" sz="1600" dirty="0">
                <a:latin typeface="+mn-ea"/>
              </a:rPr>
              <a:t>6</a:t>
            </a:r>
            <a:r>
              <a:rPr lang="en-US" altLang="zh-TW" sz="1600" dirty="0" smtClean="0">
                <a:latin typeface="+mn-ea"/>
              </a:rPr>
              <a:t>00</a:t>
            </a:r>
            <a:r>
              <a:rPr lang="en-US" altLang="zh-TW" sz="1600" dirty="0" smtClean="0">
                <a:latin typeface="+mn-ea"/>
              </a:rPr>
              <a:t>)</a:t>
            </a:r>
            <a:endParaRPr lang="en-US" altLang="zh-TW" sz="1600" dirty="0">
              <a:latin typeface="+mn-ea"/>
            </a:endParaRPr>
          </a:p>
        </p:txBody>
      </p:sp>
      <p:sp>
        <p:nvSpPr>
          <p:cNvPr id="4" name="投影片編號版面配置區 3">
            <a:extLst>
              <a:ext uri="{FF2B5EF4-FFF2-40B4-BE49-F238E27FC236}">
                <a16:creationId xmlns:a16="http://schemas.microsoft.com/office/drawing/2014/main" id="{7060DA94-12FD-426C-A78E-1C6E0E58532B}"/>
              </a:ext>
            </a:extLst>
          </p:cNvPr>
          <p:cNvSpPr>
            <a:spLocks noGrp="1"/>
          </p:cNvSpPr>
          <p:nvPr>
            <p:ph type="sldNum" sz="quarter" idx="12"/>
          </p:nvPr>
        </p:nvSpPr>
        <p:spPr/>
        <p:txBody>
          <a:bodyPr/>
          <a:lstStyle/>
          <a:p>
            <a:fld id="{4BBCDA8C-635E-4F40-B19B-73DC155A82F0}" type="slidenum">
              <a:rPr lang="zh-TW" altLang="en-US" smtClean="0"/>
              <a:t>11</a:t>
            </a:fld>
            <a:endParaRPr lang="zh-TW" altLang="en-US"/>
          </a:p>
        </p:txBody>
      </p:sp>
    </p:spTree>
    <p:extLst>
      <p:ext uri="{BB962C8B-B14F-4D97-AF65-F5344CB8AC3E}">
        <p14:creationId xmlns:p14="http://schemas.microsoft.com/office/powerpoint/2010/main" val="87352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2435902" y="54864"/>
            <a:ext cx="6411608" cy="6599682"/>
          </a:xfrm>
          <a:prstGeom prst="rect">
            <a:avLst/>
          </a:prstGeom>
        </p:spPr>
      </p:pic>
      <p:sp>
        <p:nvSpPr>
          <p:cNvPr id="5" name="投影片編號版面配置區 4">
            <a:extLst>
              <a:ext uri="{FF2B5EF4-FFF2-40B4-BE49-F238E27FC236}">
                <a16:creationId xmlns:a16="http://schemas.microsoft.com/office/drawing/2014/main" id="{903F8440-7877-4562-9D2C-53AECCB11EAE}"/>
              </a:ext>
            </a:extLst>
          </p:cNvPr>
          <p:cNvSpPr>
            <a:spLocks noGrp="1"/>
          </p:cNvSpPr>
          <p:nvPr>
            <p:ph type="sldNum" sz="quarter" idx="12"/>
          </p:nvPr>
        </p:nvSpPr>
        <p:spPr/>
        <p:txBody>
          <a:bodyPr/>
          <a:lstStyle/>
          <a:p>
            <a:fld id="{4BBCDA8C-635E-4F40-B19B-73DC155A82F0}" type="slidenum">
              <a:rPr lang="zh-TW" altLang="en-US" smtClean="0"/>
              <a:t>12</a:t>
            </a:fld>
            <a:endParaRPr lang="zh-TW" altLang="en-US"/>
          </a:p>
        </p:txBody>
      </p:sp>
    </p:spTree>
    <p:extLst>
      <p:ext uri="{BB962C8B-B14F-4D97-AF65-F5344CB8AC3E}">
        <p14:creationId xmlns:p14="http://schemas.microsoft.com/office/powerpoint/2010/main" val="40748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6C19220-10DB-4181-82E2-82C623682B1A}"/>
              </a:ext>
            </a:extLst>
          </p:cNvPr>
          <p:cNvSpPr>
            <a:spLocks noGrp="1"/>
          </p:cNvSpPr>
          <p:nvPr>
            <p:ph type="sldNum" sz="quarter" idx="12"/>
          </p:nvPr>
        </p:nvSpPr>
        <p:spPr/>
        <p:txBody>
          <a:bodyPr/>
          <a:lstStyle/>
          <a:p>
            <a:fld id="{4BBCDA8C-635E-4F40-B19B-73DC155A82F0}" type="slidenum">
              <a:rPr lang="zh-TW" altLang="en-US" smtClean="0"/>
              <a:t>13</a:t>
            </a:fld>
            <a:endParaRPr lang="zh-TW" altLang="en-US"/>
          </a:p>
        </p:txBody>
      </p:sp>
      <p:sp>
        <p:nvSpPr>
          <p:cNvPr id="4" name="內容版面配置區 3"/>
          <p:cNvSpPr>
            <a:spLocks noGrp="1"/>
          </p:cNvSpPr>
          <p:nvPr>
            <p:ph idx="1"/>
          </p:nvPr>
        </p:nvSpPr>
        <p:spPr/>
        <p:txBody>
          <a:bodyPr/>
          <a:lstStyle/>
          <a:p>
            <a:endParaRPr lang="zh-TW" altLang="en-US"/>
          </a:p>
        </p:txBody>
      </p:sp>
      <p:pic>
        <p:nvPicPr>
          <p:cNvPr id="3" name="圖片 2"/>
          <p:cNvPicPr>
            <a:picLocks noChangeAspect="1"/>
          </p:cNvPicPr>
          <p:nvPr/>
        </p:nvPicPr>
        <p:blipFill>
          <a:blip r:embed="rId2"/>
          <a:stretch>
            <a:fillRect/>
          </a:stretch>
        </p:blipFill>
        <p:spPr>
          <a:xfrm>
            <a:off x="876659" y="60156"/>
            <a:ext cx="7714004" cy="6712705"/>
          </a:xfrm>
          <a:prstGeom prst="rect">
            <a:avLst/>
          </a:prstGeom>
        </p:spPr>
      </p:pic>
    </p:spTree>
    <p:extLst>
      <p:ext uri="{BB962C8B-B14F-4D97-AF65-F5344CB8AC3E}">
        <p14:creationId xmlns:p14="http://schemas.microsoft.com/office/powerpoint/2010/main" val="175709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買權</a:t>
            </a:r>
            <a:r>
              <a:rPr lang="en-US" altLang="zh-TW" dirty="0"/>
              <a:t>(Call)</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027238621"/>
              </p:ext>
            </p:extLst>
          </p:nvPr>
        </p:nvGraphicFramePr>
        <p:xfrm>
          <a:off x="816689" y="1751442"/>
          <a:ext cx="9338988" cy="4225762"/>
        </p:xfrm>
        <a:graphic>
          <a:graphicData uri="http://schemas.openxmlformats.org/drawingml/2006/table">
            <a:tbl>
              <a:tblPr firstRow="1" firstCol="1">
                <a:tableStyleId>{BC89EF96-8CEA-46FF-86C4-4CE0E7609802}</a:tableStyleId>
              </a:tblPr>
              <a:tblGrid>
                <a:gridCol w="998102">
                  <a:extLst>
                    <a:ext uri="{9D8B030D-6E8A-4147-A177-3AD203B41FA5}">
                      <a16:colId xmlns:a16="http://schemas.microsoft.com/office/drawing/2014/main" val="20000"/>
                    </a:ext>
                  </a:extLst>
                </a:gridCol>
                <a:gridCol w="4226086">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414191">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414191">
                <a:tc>
                  <a:txBody>
                    <a:bodyPr/>
                    <a:lstStyle/>
                    <a:p>
                      <a:pPr algn="ctr"/>
                      <a:r>
                        <a:rPr lang="zh-TW" altLang="en-US" sz="2000" dirty="0"/>
                        <a:t>情況</a:t>
                      </a:r>
                    </a:p>
                  </a:txBody>
                  <a:tcPr anchor="ctr"/>
                </a:tc>
                <a:tc>
                  <a:txBody>
                    <a:bodyPr/>
                    <a:lstStyle/>
                    <a:p>
                      <a:pPr algn="ctr"/>
                      <a:r>
                        <a:rPr lang="zh-TW" altLang="en-US" sz="2000" dirty="0"/>
                        <a:t>預期大漲時</a:t>
                      </a:r>
                    </a:p>
                  </a:txBody>
                  <a:tcPr anchor="ctr"/>
                </a:tc>
                <a:tc>
                  <a:txBody>
                    <a:bodyPr/>
                    <a:lstStyle/>
                    <a:p>
                      <a:pPr algn="ctr"/>
                      <a:r>
                        <a:rPr lang="zh-TW" altLang="en-US" sz="2000" dirty="0"/>
                        <a:t>預期小跌時</a:t>
                      </a:r>
                    </a:p>
                  </a:txBody>
                  <a:tcPr anchor="ctr"/>
                </a:tc>
                <a:extLst>
                  <a:ext uri="{0D108BD9-81ED-4DB2-BD59-A6C34878D82A}">
                    <a16:rowId xmlns:a16="http://schemas.microsoft.com/office/drawing/2014/main" val="10001"/>
                  </a:ext>
                </a:extLst>
              </a:tr>
              <a:tr h="3397380">
                <a:tc>
                  <a:txBody>
                    <a:bodyPr/>
                    <a:lstStyle/>
                    <a:p>
                      <a:pPr algn="ctr"/>
                      <a:r>
                        <a:rPr lang="zh-TW" altLang="en-US" sz="2000" dirty="0"/>
                        <a:t>圖形</a:t>
                      </a:r>
                    </a:p>
                  </a:txBody>
                  <a:tcPr anchor="ctr"/>
                </a:tc>
                <a:tc>
                  <a:txBody>
                    <a:bodyPr/>
                    <a:lstStyle/>
                    <a:p>
                      <a:r>
                        <a:rPr lang="zh-TW" altLang="en-US" sz="2000" dirty="0"/>
                        <a:t>買進一口</a:t>
                      </a:r>
                      <a:r>
                        <a:rPr lang="en-US" altLang="zh-TW" sz="2000" dirty="0"/>
                        <a:t>4</a:t>
                      </a:r>
                      <a:r>
                        <a:rPr lang="zh-TW" altLang="en-US" sz="2000" dirty="0"/>
                        <a:t>月到期，履約價為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nchor="ctr"/>
                </a:tc>
                <a:tc>
                  <a:txBody>
                    <a:bodyPr/>
                    <a:lstStyle/>
                    <a:p>
                      <a:pPr marL="0" algn="l" defTabSz="457200" rtl="0" eaLnBrk="1" latinLnBrk="0" hangingPunct="1"/>
                      <a:endParaRPr lang="en-US" altLang="zh-TW" sz="2000" kern="1200" dirty="0">
                        <a:solidFill>
                          <a:schemeClr val="tx1"/>
                        </a:solidFill>
                        <a:latin typeface="+mn-lt"/>
                        <a:ea typeface="+mn-ea"/>
                        <a:cs typeface="+mn-cs"/>
                      </a:endParaRPr>
                    </a:p>
                    <a:p>
                      <a:pPr marL="0" algn="l" defTabSz="457200" rtl="0" eaLnBrk="1" latinLnBrk="0" hangingPunct="1"/>
                      <a:r>
                        <a:rPr lang="zh-TW" altLang="en-US" sz="2000" kern="1200" dirty="0">
                          <a:solidFill>
                            <a:schemeClr val="tx1"/>
                          </a:solidFill>
                          <a:latin typeface="+mn-lt"/>
                          <a:ea typeface="+mn-ea"/>
                          <a:cs typeface="+mn-cs"/>
                        </a:rPr>
                        <a:t>賣出一口</a:t>
                      </a:r>
                      <a:r>
                        <a:rPr lang="en-US" altLang="zh-TW" sz="2000" kern="1200" dirty="0">
                          <a:solidFill>
                            <a:schemeClr val="tx1"/>
                          </a:solidFill>
                          <a:latin typeface="+mn-lt"/>
                          <a:ea typeface="+mn-ea"/>
                          <a:cs typeface="+mn-cs"/>
                        </a:rPr>
                        <a:t>4</a:t>
                      </a:r>
                      <a:r>
                        <a:rPr lang="zh-TW" altLang="en-US" sz="2000" kern="1200" dirty="0">
                          <a:solidFill>
                            <a:schemeClr val="tx1"/>
                          </a:solidFill>
                          <a:latin typeface="+mn-lt"/>
                          <a:ea typeface="+mn-ea"/>
                          <a:cs typeface="+mn-cs"/>
                        </a:rPr>
                        <a:t>月到期，履約價為</a:t>
                      </a:r>
                      <a:r>
                        <a:rPr lang="en-US" altLang="zh-TW" sz="2000" kern="1200" dirty="0">
                          <a:solidFill>
                            <a:schemeClr val="tx1"/>
                          </a:solidFill>
                          <a:latin typeface="+mn-lt"/>
                          <a:ea typeface="+mn-ea"/>
                          <a:cs typeface="+mn-cs"/>
                        </a:rPr>
                        <a:t>6500</a:t>
                      </a:r>
                      <a:r>
                        <a:rPr lang="zh-TW" altLang="en-US" sz="2000" kern="1200" dirty="0">
                          <a:solidFill>
                            <a:schemeClr val="tx1"/>
                          </a:solidFill>
                          <a:latin typeface="+mn-lt"/>
                          <a:ea typeface="+mn-ea"/>
                          <a:cs typeface="+mn-cs"/>
                        </a:rPr>
                        <a:t>，權利金為</a:t>
                      </a:r>
                      <a:r>
                        <a:rPr lang="en-US" altLang="zh-TW" sz="2000" kern="1200" dirty="0">
                          <a:solidFill>
                            <a:schemeClr val="tx1"/>
                          </a:solidFill>
                          <a:latin typeface="+mn-lt"/>
                          <a:ea typeface="+mn-ea"/>
                          <a:cs typeface="+mn-cs"/>
                        </a:rPr>
                        <a:t>260</a:t>
                      </a:r>
                      <a:r>
                        <a:rPr lang="zh-TW" altLang="en-US" sz="2000" kern="1200" dirty="0">
                          <a:solidFill>
                            <a:schemeClr val="tx1"/>
                          </a:solidFill>
                          <a:latin typeface="+mn-lt"/>
                          <a:ea typeface="+mn-ea"/>
                          <a:cs typeface="+mn-cs"/>
                        </a:rPr>
                        <a:t>點的買權</a:t>
                      </a:r>
                      <a:endParaRPr lang="en-US" altLang="zh-TW" sz="2000" kern="1200" dirty="0">
                        <a:solidFill>
                          <a:schemeClr val="tx1"/>
                        </a:solidFill>
                        <a:latin typeface="+mn-lt"/>
                        <a:ea typeface="+mn-ea"/>
                        <a:cs typeface="+mn-cs"/>
                      </a:endParaRPr>
                    </a:p>
                    <a:p>
                      <a:endParaRPr lang="en-US" altLang="zh-TW" sz="2000" dirty="0"/>
                    </a:p>
                    <a:p>
                      <a:endParaRPr lang="en-US" altLang="zh-TW" sz="2000" dirty="0"/>
                    </a:p>
                    <a:p>
                      <a:endParaRPr lang="zh-TW" altLang="en-US" sz="2000" dirty="0"/>
                    </a:p>
                  </a:txBody>
                  <a:tcPr/>
                </a:tc>
                <a:extLst>
                  <a:ext uri="{0D108BD9-81ED-4DB2-BD59-A6C34878D82A}">
                    <a16:rowId xmlns:a16="http://schemas.microsoft.com/office/drawing/2014/main" val="10002"/>
                  </a:ext>
                </a:extLst>
              </a:tr>
            </a:tbl>
          </a:graphicData>
        </a:graphic>
      </p:graphicFrame>
      <p:pic>
        <p:nvPicPr>
          <p:cNvPr id="7" name="圖片 6"/>
          <p:cNvPicPr>
            <a:picLocks noChangeAspect="1"/>
          </p:cNvPicPr>
          <p:nvPr/>
        </p:nvPicPr>
        <p:blipFill>
          <a:blip r:embed="rId3"/>
          <a:stretch>
            <a:fillRect/>
          </a:stretch>
        </p:blipFill>
        <p:spPr>
          <a:xfrm>
            <a:off x="1880065" y="3725471"/>
            <a:ext cx="3812911" cy="2160000"/>
          </a:xfrm>
          <a:prstGeom prst="rect">
            <a:avLst/>
          </a:prstGeom>
        </p:spPr>
      </p:pic>
      <p:pic>
        <p:nvPicPr>
          <p:cNvPr id="8" name="圖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1293" y="3725471"/>
            <a:ext cx="3806808" cy="2160000"/>
          </a:xfrm>
          <a:prstGeom prst="rect">
            <a:avLst/>
          </a:prstGeom>
        </p:spPr>
      </p:pic>
      <p:sp>
        <p:nvSpPr>
          <p:cNvPr id="3" name="投影片編號版面配置區 2">
            <a:extLst>
              <a:ext uri="{FF2B5EF4-FFF2-40B4-BE49-F238E27FC236}">
                <a16:creationId xmlns:a16="http://schemas.microsoft.com/office/drawing/2014/main" id="{0D17D20E-D313-4F1D-87CF-FC3103F2EB39}"/>
              </a:ext>
            </a:extLst>
          </p:cNvPr>
          <p:cNvSpPr>
            <a:spLocks noGrp="1"/>
          </p:cNvSpPr>
          <p:nvPr>
            <p:ph type="sldNum" sz="quarter" idx="12"/>
          </p:nvPr>
        </p:nvSpPr>
        <p:spPr/>
        <p:txBody>
          <a:bodyPr/>
          <a:lstStyle/>
          <a:p>
            <a:fld id="{4BBCDA8C-635E-4F40-B19B-73DC155A82F0}" type="slidenum">
              <a:rPr lang="zh-TW" altLang="en-US" smtClean="0"/>
              <a:t>14</a:t>
            </a:fld>
            <a:endParaRPr lang="zh-TW" altLang="en-US"/>
          </a:p>
        </p:txBody>
      </p:sp>
    </p:spTree>
    <p:extLst>
      <p:ext uri="{BB962C8B-B14F-4D97-AF65-F5344CB8AC3E}">
        <p14:creationId xmlns:p14="http://schemas.microsoft.com/office/powerpoint/2010/main" val="311074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3"/>
          <p:cNvGraphicFramePr>
            <a:graphicFrameLocks/>
          </p:cNvGraphicFramePr>
          <p:nvPr>
            <p:extLst>
              <p:ext uri="{D42A27DB-BD31-4B8C-83A1-F6EECF244321}">
                <p14:modId xmlns:p14="http://schemas.microsoft.com/office/powerpoint/2010/main" val="1694595863"/>
              </p:ext>
            </p:extLst>
          </p:nvPr>
        </p:nvGraphicFramePr>
        <p:xfrm>
          <a:off x="828603" y="1811484"/>
          <a:ext cx="9320110" cy="4236720"/>
        </p:xfrm>
        <a:graphic>
          <a:graphicData uri="http://schemas.openxmlformats.org/drawingml/2006/table">
            <a:tbl>
              <a:tblPr firstRow="1" firstCol="1">
                <a:tableStyleId>{BC89EF96-8CEA-46FF-86C4-4CE0E7609802}</a:tableStyleId>
              </a:tblPr>
              <a:tblGrid>
                <a:gridCol w="952866">
                  <a:extLst>
                    <a:ext uri="{9D8B030D-6E8A-4147-A177-3AD203B41FA5}">
                      <a16:colId xmlns:a16="http://schemas.microsoft.com/office/drawing/2014/main" val="20000"/>
                    </a:ext>
                  </a:extLst>
                </a:gridCol>
                <a:gridCol w="4259408">
                  <a:extLst>
                    <a:ext uri="{9D8B030D-6E8A-4147-A177-3AD203B41FA5}">
                      <a16:colId xmlns:a16="http://schemas.microsoft.com/office/drawing/2014/main" val="20001"/>
                    </a:ext>
                  </a:extLst>
                </a:gridCol>
                <a:gridCol w="4107836">
                  <a:extLst>
                    <a:ext uri="{9D8B030D-6E8A-4147-A177-3AD203B41FA5}">
                      <a16:colId xmlns:a16="http://schemas.microsoft.com/office/drawing/2014/main" val="20002"/>
                    </a:ext>
                  </a:extLst>
                </a:gridCol>
              </a:tblGrid>
              <a:tr h="376262">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376262">
                <a:tc>
                  <a:txBody>
                    <a:bodyPr/>
                    <a:lstStyle/>
                    <a:p>
                      <a:pPr algn="ctr"/>
                      <a:r>
                        <a:rPr lang="zh-TW" altLang="en-US" sz="2000" dirty="0"/>
                        <a:t>情況</a:t>
                      </a:r>
                    </a:p>
                  </a:txBody>
                  <a:tcPr anchor="ctr"/>
                </a:tc>
                <a:tc>
                  <a:txBody>
                    <a:bodyPr/>
                    <a:lstStyle/>
                    <a:p>
                      <a:pPr algn="ctr"/>
                      <a:r>
                        <a:rPr lang="zh-TW" altLang="en-US" sz="2000" dirty="0"/>
                        <a:t>預期大跌時</a:t>
                      </a:r>
                    </a:p>
                  </a:txBody>
                  <a:tcPr anchor="ctr"/>
                </a:tc>
                <a:tc>
                  <a:txBody>
                    <a:bodyPr/>
                    <a:lstStyle/>
                    <a:p>
                      <a:pPr algn="ctr"/>
                      <a:r>
                        <a:rPr lang="zh-TW" altLang="en-US" sz="2000" dirty="0"/>
                        <a:t>預期小漲時</a:t>
                      </a:r>
                    </a:p>
                  </a:txBody>
                  <a:tcPr anchor="ctr"/>
                </a:tc>
                <a:extLst>
                  <a:ext uri="{0D108BD9-81ED-4DB2-BD59-A6C34878D82A}">
                    <a16:rowId xmlns:a16="http://schemas.microsoft.com/office/drawing/2014/main" val="10001"/>
                  </a:ext>
                </a:extLst>
              </a:tr>
              <a:tr h="3286019">
                <a:tc>
                  <a:txBody>
                    <a:bodyPr/>
                    <a:lstStyle/>
                    <a:p>
                      <a:pPr algn="ctr"/>
                      <a:r>
                        <a:rPr lang="zh-TW" altLang="en-US" sz="2000" dirty="0"/>
                        <a:t>圖形</a:t>
                      </a:r>
                    </a:p>
                  </a:txBody>
                  <a:tcPr anchor="ctr"/>
                </a:tc>
                <a:tc>
                  <a:txBody>
                    <a:bodyPr/>
                    <a:lstStyle/>
                    <a:p>
                      <a:endParaRPr lang="en-US" altLang="zh-TW" sz="2000" dirty="0"/>
                    </a:p>
                    <a:p>
                      <a:r>
                        <a:rPr lang="zh-TW" altLang="en-US" sz="2000" dirty="0"/>
                        <a:t>買進一口</a:t>
                      </a:r>
                      <a:r>
                        <a:rPr lang="en-US" altLang="zh-TW" sz="2000" dirty="0"/>
                        <a:t>4</a:t>
                      </a:r>
                      <a:r>
                        <a:rPr lang="zh-TW" altLang="en-US" sz="2000" dirty="0"/>
                        <a:t>月到期，履約價為</a:t>
                      </a:r>
                      <a:r>
                        <a:rPr lang="en-US" altLang="zh-TW" sz="2000" dirty="0"/>
                        <a:t>6500</a:t>
                      </a:r>
                      <a:r>
                        <a:rPr lang="zh-TW" altLang="en-US" sz="2000" dirty="0"/>
                        <a:t>，權利金為</a:t>
                      </a:r>
                      <a:r>
                        <a:rPr lang="en-US" altLang="zh-TW" sz="2000" dirty="0"/>
                        <a:t>240</a:t>
                      </a:r>
                      <a:r>
                        <a:rPr lang="zh-TW" altLang="en-US" sz="2000" dirty="0"/>
                        <a:t>點的賣權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endParaRPr lang="en-US" altLang="zh-TW" sz="2000" dirty="0"/>
                    </a:p>
                    <a:p>
                      <a:r>
                        <a:rPr lang="zh-TW" altLang="en-US" sz="2000" dirty="0"/>
                        <a:t>賣出一口</a:t>
                      </a:r>
                      <a:r>
                        <a:rPr lang="en-US" altLang="zh-TW" sz="2000" dirty="0"/>
                        <a:t>4</a:t>
                      </a:r>
                      <a:r>
                        <a:rPr lang="zh-TW" altLang="en-US" sz="2000" dirty="0"/>
                        <a:t>月到期，履約價為</a:t>
                      </a:r>
                      <a:r>
                        <a:rPr lang="en-US" altLang="zh-TW" sz="2000" dirty="0"/>
                        <a:t>6500</a:t>
                      </a:r>
                      <a:r>
                        <a:rPr lang="zh-TW" altLang="en-US" sz="2000" dirty="0"/>
                        <a:t>，權利金為</a:t>
                      </a:r>
                      <a:r>
                        <a:rPr lang="en-US" altLang="zh-TW" sz="2000" dirty="0"/>
                        <a:t>240</a:t>
                      </a:r>
                      <a:r>
                        <a:rPr lang="zh-TW" altLang="en-US" sz="2000" dirty="0"/>
                        <a:t>點的賣權</a:t>
                      </a:r>
                    </a:p>
                  </a:txBody>
                  <a:tcPr/>
                </a:tc>
                <a:extLst>
                  <a:ext uri="{0D108BD9-81ED-4DB2-BD59-A6C34878D82A}">
                    <a16:rowId xmlns:a16="http://schemas.microsoft.com/office/drawing/2014/main" val="10002"/>
                  </a:ext>
                </a:extLst>
              </a:tr>
            </a:tbl>
          </a:graphicData>
        </a:graphic>
      </p:graphicFrame>
      <p:sp>
        <p:nvSpPr>
          <p:cNvPr id="2" name="標題 1"/>
          <p:cNvSpPr>
            <a:spLocks noGrp="1"/>
          </p:cNvSpPr>
          <p:nvPr>
            <p:ph type="title"/>
          </p:nvPr>
        </p:nvSpPr>
        <p:spPr/>
        <p:txBody>
          <a:bodyPr/>
          <a:lstStyle/>
          <a:p>
            <a:r>
              <a:rPr lang="zh-TW" altLang="en-US" dirty="0"/>
              <a:t>賣權</a:t>
            </a:r>
            <a:r>
              <a:rPr lang="en-US" altLang="zh-TW" dirty="0"/>
              <a:t>(Put)</a:t>
            </a:r>
            <a:endParaRPr lang="zh-TW" altLang="en-US" dirty="0"/>
          </a:p>
        </p:txBody>
      </p:sp>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15974" y="3737903"/>
            <a:ext cx="4168800" cy="2164085"/>
          </a:xfrm>
        </p:spPr>
      </p:pic>
      <p:pic>
        <p:nvPicPr>
          <p:cNvPr id="9" name="圖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658" y="3859823"/>
            <a:ext cx="3797295" cy="2160000"/>
          </a:xfrm>
          <a:prstGeom prst="rect">
            <a:avLst/>
          </a:prstGeom>
        </p:spPr>
      </p:pic>
      <p:sp>
        <p:nvSpPr>
          <p:cNvPr id="3" name="投影片編號版面配置區 2">
            <a:extLst>
              <a:ext uri="{FF2B5EF4-FFF2-40B4-BE49-F238E27FC236}">
                <a16:creationId xmlns:a16="http://schemas.microsoft.com/office/drawing/2014/main" id="{BB50A771-281D-4F2B-84F2-9F6A8369CB1C}"/>
              </a:ext>
            </a:extLst>
          </p:cNvPr>
          <p:cNvSpPr>
            <a:spLocks noGrp="1"/>
          </p:cNvSpPr>
          <p:nvPr>
            <p:ph type="sldNum" sz="quarter" idx="12"/>
          </p:nvPr>
        </p:nvSpPr>
        <p:spPr/>
        <p:txBody>
          <a:bodyPr/>
          <a:lstStyle/>
          <a:p>
            <a:fld id="{4BBCDA8C-635E-4F40-B19B-73DC155A82F0}" type="slidenum">
              <a:rPr lang="zh-TW" altLang="en-US" smtClean="0"/>
              <a:t>15</a:t>
            </a:fld>
            <a:endParaRPr lang="zh-TW" altLang="en-US"/>
          </a:p>
        </p:txBody>
      </p:sp>
    </p:spTree>
    <p:extLst>
      <p:ext uri="{BB962C8B-B14F-4D97-AF65-F5344CB8AC3E}">
        <p14:creationId xmlns:p14="http://schemas.microsoft.com/office/powerpoint/2010/main" val="319062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Put-call parity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買賣平權公式</a:t>
                </a:r>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𝐶𝑎𝑙𝑙</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𝑋</m:t>
                        </m:r>
                        <m:r>
                          <a:rPr lang="en-US" altLang="zh-TW" i="1">
                            <a:latin typeface="Cambria Math" panose="02040503050406030204" pitchFamily="18" charset="0"/>
                          </a:rPr>
                          <m:t>𝑒</m:t>
                        </m:r>
                      </m:e>
                      <m:sup>
                        <m:r>
                          <a:rPr lang="en-US" altLang="zh-TW" i="1">
                            <a:latin typeface="Cambria Math" panose="02040503050406030204" pitchFamily="18" charset="0"/>
                          </a:rPr>
                          <m:t>−</m:t>
                        </m:r>
                        <m:r>
                          <a:rPr lang="en-US" altLang="zh-TW" i="1">
                            <a:latin typeface="Cambria Math" panose="02040503050406030204" pitchFamily="18" charset="0"/>
                          </a:rPr>
                          <m:t>𝑟𝑇</m:t>
                        </m:r>
                      </m:sup>
                    </m:sSup>
                    <m:r>
                      <a:rPr lang="en-US" altLang="zh-TW" i="1">
                        <a:latin typeface="Cambria Math" panose="02040503050406030204" pitchFamily="18" charset="0"/>
                      </a:rPr>
                      <m:t>=</m:t>
                    </m:r>
                    <m:r>
                      <a:rPr lang="en-US" altLang="zh-TW" i="1">
                        <a:latin typeface="Cambria Math" panose="02040503050406030204" pitchFamily="18" charset="0"/>
                      </a:rPr>
                      <m:t>𝑃𝑢𝑡</m:t>
                    </m:r>
                    <m:r>
                      <a:rPr lang="en-US" altLang="zh-TW" i="1">
                        <a:latin typeface="Cambria Math" panose="02040503050406030204" pitchFamily="18" charset="0"/>
                      </a:rPr>
                      <m:t>+</m:t>
                    </m:r>
                    <m:r>
                      <a:rPr lang="en-US" altLang="zh-TW" i="1">
                        <a:latin typeface="Cambria Math" panose="02040503050406030204" pitchFamily="18" charset="0"/>
                      </a:rPr>
                      <m:t>𝑆</m:t>
                    </m:r>
                  </m:oMath>
                </a14:m>
                <a:endParaRPr lang="en-US" altLang="zh-TW" dirty="0"/>
              </a:p>
              <a:p>
                <a:pPr lvl="1"/>
                <a:r>
                  <a:rPr lang="zh-TW" altLang="en-US" dirty="0"/>
                  <a:t>假設有兩個投資組合，分別如下</a:t>
                </a:r>
                <a:endParaRPr lang="en-US" altLang="zh-TW" dirty="0"/>
              </a:p>
              <a:p>
                <a:pPr marL="800100" lvl="1" indent="-342900">
                  <a:buFont typeface="+mj-lt"/>
                  <a:buAutoNum type="arabicPeriod"/>
                </a:pPr>
                <a:r>
                  <a:rPr lang="zh-TW" altLang="en-US" dirty="0"/>
                  <a:t>歐式買權</a:t>
                </a:r>
                <a:r>
                  <a:rPr lang="en-US" altLang="zh-TW" dirty="0"/>
                  <a:t>(c)</a:t>
                </a:r>
                <a:r>
                  <a:rPr lang="zh-TW" altLang="en-US" dirty="0"/>
                  <a:t>加上</a:t>
                </a:r>
                <a:r>
                  <a:rPr lang="en-US" altLang="zh-TW" dirty="0" err="1"/>
                  <a:t>X</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𝑟𝑡</m:t>
                        </m:r>
                      </m:sup>
                    </m:sSup>
                    <m:r>
                      <a:rPr lang="zh-TW" altLang="en-US" i="1">
                        <a:latin typeface="Cambria Math" panose="02040503050406030204" pitchFamily="18" charset="0"/>
                      </a:rPr>
                      <m:t>的</m:t>
                    </m:r>
                  </m:oMath>
                </a14:m>
                <a:r>
                  <a:rPr lang="zh-TW" altLang="en-US" dirty="0"/>
                  <a:t>現金</a:t>
                </a:r>
                <a:endParaRPr lang="en-US" altLang="zh-TW" dirty="0"/>
              </a:p>
              <a:p>
                <a:pPr marL="800100" lvl="1" indent="-342900">
                  <a:buFont typeface="+mj-lt"/>
                  <a:buAutoNum type="arabicPeriod"/>
                </a:pPr>
                <a:r>
                  <a:rPr lang="zh-TW" altLang="en-US" dirty="0"/>
                  <a:t>一個歐式賣權</a:t>
                </a:r>
                <a:r>
                  <a:rPr lang="en-US" altLang="zh-TW" dirty="0"/>
                  <a:t>(p)</a:t>
                </a:r>
                <a:r>
                  <a:rPr lang="zh-TW" altLang="en-US" dirty="0"/>
                  <a:t>加上一股股票</a:t>
                </a:r>
                <a:r>
                  <a:rPr lang="en-US" altLang="zh-TW" dirty="0"/>
                  <a:t>(S)</a:t>
                </a:r>
              </a:p>
              <a:p>
                <a:pPr marL="800100" lvl="1" indent="-342900">
                  <a:buFont typeface="+mj-lt"/>
                  <a:buAutoNum type="arabicPeriod"/>
                </a:pPr>
                <a:endParaRPr lang="en-US" altLang="zh-TW" dirty="0"/>
              </a:p>
              <a:p>
                <a:r>
                  <a:rPr lang="zh-TW" altLang="en-US" dirty="0"/>
                  <a:t>因為</a:t>
                </a:r>
                <a:r>
                  <a:rPr lang="en-US" altLang="zh-TW" dirty="0"/>
                  <a:t>Call</a:t>
                </a:r>
                <a:r>
                  <a:rPr lang="zh-TW" altLang="en-US" dirty="0"/>
                  <a:t>及</a:t>
                </a:r>
                <a:r>
                  <a:rPr lang="en-US" altLang="zh-TW" dirty="0"/>
                  <a:t>Put</a:t>
                </a:r>
                <a:r>
                  <a:rPr lang="zh-TW" altLang="en-US" dirty="0"/>
                  <a:t>的價格皆由自由交易產生，而且是分開的兩項商品。</a:t>
                </a:r>
                <a:endParaRPr lang="en-US" altLang="zh-TW" dirty="0"/>
              </a:p>
              <a:p>
                <a:endParaRPr lang="en-US" altLang="zh-TW" dirty="0"/>
              </a:p>
              <a:p>
                <a:r>
                  <a:rPr lang="zh-TW" altLang="en-US" dirty="0"/>
                  <a:t>若上式不成立，則有一邊顯然較便宜，只要</a:t>
                </a:r>
                <a:r>
                  <a:rPr lang="en-US" altLang="zh-TW" dirty="0"/>
                  <a:t>long</a:t>
                </a:r>
                <a:r>
                  <a:rPr lang="zh-TW" altLang="en-US" dirty="0"/>
                  <a:t>便宜的</a:t>
                </a:r>
                <a:r>
                  <a:rPr lang="en-US" altLang="zh-TW" dirty="0"/>
                  <a:t>short</a:t>
                </a:r>
                <a:r>
                  <a:rPr lang="zh-TW" altLang="en-US" dirty="0"/>
                  <a:t>貴的，擺到到期日即可賺到中間的差價，此為套利。</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42" t="-785" r="-4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85CF8CE-57FB-435B-956B-324A85549609}"/>
              </a:ext>
            </a:extLst>
          </p:cNvPr>
          <p:cNvSpPr>
            <a:spLocks noGrp="1"/>
          </p:cNvSpPr>
          <p:nvPr>
            <p:ph type="sldNum" sz="quarter" idx="12"/>
          </p:nvPr>
        </p:nvSpPr>
        <p:spPr/>
        <p:txBody>
          <a:bodyPr/>
          <a:lstStyle/>
          <a:p>
            <a:fld id="{4BBCDA8C-635E-4F40-B19B-73DC155A82F0}" type="slidenum">
              <a:rPr lang="zh-TW" altLang="en-US" smtClean="0"/>
              <a:t>16</a:t>
            </a:fld>
            <a:endParaRPr lang="zh-TW" altLang="en-US"/>
          </a:p>
        </p:txBody>
      </p:sp>
    </p:spTree>
    <p:extLst>
      <p:ext uri="{BB962C8B-B14F-4D97-AF65-F5344CB8AC3E}">
        <p14:creationId xmlns:p14="http://schemas.microsoft.com/office/powerpoint/2010/main" val="74915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A33E6C-7982-443B-A672-F85D25B48C76}"/>
              </a:ext>
            </a:extLst>
          </p:cNvPr>
          <p:cNvSpPr>
            <a:spLocks noGrp="1"/>
          </p:cNvSpPr>
          <p:nvPr>
            <p:ph type="title"/>
          </p:nvPr>
        </p:nvSpPr>
        <p:spPr/>
        <p:txBody>
          <a:bodyPr/>
          <a:lstStyle/>
          <a:p>
            <a:r>
              <a:rPr lang="zh-TW" altLang="en-US" dirty="0"/>
              <a:t>價差策略</a:t>
            </a:r>
          </a:p>
        </p:txBody>
      </p:sp>
      <p:sp>
        <p:nvSpPr>
          <p:cNvPr id="3" name="內容版面配置區 2">
            <a:extLst>
              <a:ext uri="{FF2B5EF4-FFF2-40B4-BE49-F238E27FC236}">
                <a16:creationId xmlns:a16="http://schemas.microsoft.com/office/drawing/2014/main" id="{826BF502-C00C-4DE4-9E40-FB8E10FD4DD3}"/>
              </a:ext>
            </a:extLst>
          </p:cNvPr>
          <p:cNvSpPr>
            <a:spLocks noGrp="1"/>
          </p:cNvSpPr>
          <p:nvPr>
            <p:ph idx="1"/>
          </p:nvPr>
        </p:nvSpPr>
        <p:spPr/>
        <p:txBody>
          <a:bodyPr/>
          <a:lstStyle/>
          <a:p>
            <a:r>
              <a:rPr lang="zh-TW" altLang="en-US" dirty="0"/>
              <a:t>選擇權交易策略很多，利用現貨及單一種類選擇權，所形成的交易策略十分常見。</a:t>
            </a:r>
            <a:endParaRPr lang="en-US" altLang="zh-TW" dirty="0"/>
          </a:p>
          <a:p>
            <a:endParaRPr lang="zh-TW" altLang="en-US" dirty="0"/>
          </a:p>
          <a:p>
            <a:r>
              <a:rPr lang="zh-TW" altLang="en-US" dirty="0"/>
              <a:t>選擇權的價差策略主要利用相同型式但不同執行價格的選擇權，因此這種策略需要使用到兩個以上的選擇權。常見的價差策略如多頭價差、空頭價差、蝶式價差等。</a:t>
            </a:r>
          </a:p>
          <a:p>
            <a:endParaRPr lang="zh-TW" altLang="en-US" dirty="0"/>
          </a:p>
        </p:txBody>
      </p:sp>
      <p:sp>
        <p:nvSpPr>
          <p:cNvPr id="4" name="投影片編號版面配置區 3">
            <a:extLst>
              <a:ext uri="{FF2B5EF4-FFF2-40B4-BE49-F238E27FC236}">
                <a16:creationId xmlns:a16="http://schemas.microsoft.com/office/drawing/2014/main" id="{05E08F31-F837-4D85-AEDC-5211E4F0F5C1}"/>
              </a:ext>
            </a:extLst>
          </p:cNvPr>
          <p:cNvSpPr>
            <a:spLocks noGrp="1"/>
          </p:cNvSpPr>
          <p:nvPr>
            <p:ph type="sldNum" sz="quarter" idx="12"/>
          </p:nvPr>
        </p:nvSpPr>
        <p:spPr/>
        <p:txBody>
          <a:bodyPr/>
          <a:lstStyle/>
          <a:p>
            <a:fld id="{4BBCDA8C-635E-4F40-B19B-73DC155A82F0}" type="slidenum">
              <a:rPr lang="zh-TW" altLang="en-US" smtClean="0"/>
              <a:t>17</a:t>
            </a:fld>
            <a:endParaRPr lang="zh-TW" altLang="en-US"/>
          </a:p>
        </p:txBody>
      </p:sp>
    </p:spTree>
    <p:extLst>
      <p:ext uri="{BB962C8B-B14F-4D97-AF65-F5344CB8AC3E}">
        <p14:creationId xmlns:p14="http://schemas.microsoft.com/office/powerpoint/2010/main" val="111817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3"/>
          <p:cNvGraphicFramePr>
            <a:graphicFrameLocks/>
          </p:cNvGraphicFramePr>
          <p:nvPr>
            <p:extLst>
              <p:ext uri="{D42A27DB-BD31-4B8C-83A1-F6EECF244321}">
                <p14:modId xmlns:p14="http://schemas.microsoft.com/office/powerpoint/2010/main" val="4115006571"/>
              </p:ext>
            </p:extLst>
          </p:nvPr>
        </p:nvGraphicFramePr>
        <p:xfrm>
          <a:off x="598956" y="1357085"/>
          <a:ext cx="9529113" cy="5255928"/>
        </p:xfrm>
        <a:graphic>
          <a:graphicData uri="http://schemas.openxmlformats.org/drawingml/2006/table">
            <a:tbl>
              <a:tblPr firstRow="1" firstCol="1">
                <a:tableStyleId>{BC89EF96-8CEA-46FF-86C4-4CE0E7609802}</a:tableStyleId>
              </a:tblPr>
              <a:tblGrid>
                <a:gridCol w="1090920">
                  <a:extLst>
                    <a:ext uri="{9D8B030D-6E8A-4147-A177-3AD203B41FA5}">
                      <a16:colId xmlns:a16="http://schemas.microsoft.com/office/drawing/2014/main" val="20000"/>
                    </a:ext>
                  </a:extLst>
                </a:gridCol>
                <a:gridCol w="4414833">
                  <a:extLst>
                    <a:ext uri="{9D8B030D-6E8A-4147-A177-3AD203B41FA5}">
                      <a16:colId xmlns:a16="http://schemas.microsoft.com/office/drawing/2014/main" val="20001"/>
                    </a:ext>
                  </a:extLst>
                </a:gridCol>
                <a:gridCol w="4023360">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多頭</a:t>
                      </a:r>
                    </a:p>
                  </a:txBody>
                  <a:tcPr anchor="ctr"/>
                </a:tc>
                <a:tc>
                  <a:txBody>
                    <a:bodyPr/>
                    <a:lstStyle/>
                    <a:p>
                      <a:pPr algn="ctr"/>
                      <a:r>
                        <a:rPr lang="zh-TW" altLang="en-US" sz="2000" dirty="0"/>
                        <a:t>空頭</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預期小漲，</a:t>
                      </a:r>
                      <a:endParaRPr lang="en-US" altLang="zh-TW" sz="2000" dirty="0"/>
                    </a:p>
                    <a:p>
                      <a:pPr algn="ctr"/>
                      <a:r>
                        <a:rPr lang="zh-TW" altLang="en-US" sz="2000" dirty="0"/>
                        <a:t>但僅願承擔有限風險</a:t>
                      </a:r>
                      <a:endParaRPr lang="en-US" altLang="zh-TW" sz="2000" dirty="0"/>
                    </a:p>
                  </a:txBody>
                  <a:tcPr anchor="ctr"/>
                </a:tc>
                <a:tc>
                  <a:txBody>
                    <a:bodyPr/>
                    <a:lstStyle/>
                    <a:p>
                      <a:pPr algn="ctr"/>
                      <a:r>
                        <a:rPr lang="zh-TW" altLang="en-US" sz="2000" dirty="0"/>
                        <a:t>預期小跌，</a:t>
                      </a:r>
                      <a:endParaRPr lang="en-US" altLang="zh-TW" sz="2000" dirty="0"/>
                    </a:p>
                    <a:p>
                      <a:pPr algn="ctr"/>
                      <a:r>
                        <a:rPr lang="zh-TW" altLang="en-US" sz="2000" dirty="0"/>
                        <a:t>但想獲取權利金收入</a:t>
                      </a:r>
                      <a:endParaRPr lang="en-US" altLang="zh-TW" sz="2000" dirty="0"/>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a:t>
                      </a:r>
                      <a:r>
                        <a:rPr lang="zh-TW" altLang="en-US" sz="2000" dirty="0" smtClean="0"/>
                        <a:t>一口履約</a:t>
                      </a:r>
                      <a:r>
                        <a:rPr lang="zh-TW" altLang="en-US" sz="2000" dirty="0"/>
                        <a:t>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pPr marL="342900" indent="-342900">
                        <a:buFont typeface="+mj-lt"/>
                        <a:buAutoNum type="arabicPeriod"/>
                      </a:pPr>
                      <a:r>
                        <a:rPr lang="zh-TW" altLang="en-US" sz="2000" dirty="0"/>
                        <a:t>賣出</a:t>
                      </a:r>
                      <a:r>
                        <a:rPr lang="zh-TW" altLang="en-US" sz="2000" dirty="0" smtClean="0"/>
                        <a:t>一口履約</a:t>
                      </a:r>
                      <a:r>
                        <a:rPr lang="zh-TW" altLang="en-US" sz="2000" dirty="0"/>
                        <a:t>價為</a:t>
                      </a:r>
                      <a:r>
                        <a:rPr lang="en-US" altLang="zh-TW" sz="2000" dirty="0"/>
                        <a:t>6600</a:t>
                      </a:r>
                      <a:r>
                        <a:rPr lang="zh-TW" altLang="en-US" sz="2000" dirty="0"/>
                        <a:t>，權利金為</a:t>
                      </a:r>
                      <a:r>
                        <a:rPr lang="en-US" altLang="zh-TW" sz="2000" dirty="0"/>
                        <a:t>220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買進</a:t>
                      </a:r>
                      <a:r>
                        <a:rPr lang="zh-TW" altLang="en-US" sz="2000" dirty="0" smtClean="0"/>
                        <a:t>一口履約</a:t>
                      </a:r>
                      <a:r>
                        <a:rPr lang="zh-TW" altLang="en-US" sz="2000" dirty="0"/>
                        <a:t>價為</a:t>
                      </a:r>
                      <a:r>
                        <a:rPr lang="en-US" altLang="zh-TW" sz="2000" dirty="0"/>
                        <a:t>6600</a:t>
                      </a:r>
                      <a:r>
                        <a:rPr lang="zh-TW" altLang="en-US" sz="2000" dirty="0"/>
                        <a:t>，權利金為</a:t>
                      </a:r>
                      <a:r>
                        <a:rPr lang="en-US" altLang="zh-TW" sz="2000" dirty="0"/>
                        <a:t>220</a:t>
                      </a:r>
                      <a:r>
                        <a:rPr lang="zh-TW" altLang="en-US" sz="2000" dirty="0"/>
                        <a:t>點的買權</a:t>
                      </a:r>
                      <a:endParaRPr lang="en-US" altLang="zh-TW" sz="2000" dirty="0"/>
                    </a:p>
                    <a:p>
                      <a:pPr marL="342900" indent="-342900">
                        <a:buFont typeface="+mj-lt"/>
                        <a:buAutoNum type="arabicPeriod"/>
                      </a:pPr>
                      <a:r>
                        <a:rPr lang="zh-TW" altLang="en-US" sz="2000" dirty="0"/>
                        <a:t>賣出</a:t>
                      </a:r>
                      <a:r>
                        <a:rPr lang="zh-TW" altLang="en-US" sz="2000" dirty="0" smtClean="0"/>
                        <a:t>一口履約</a:t>
                      </a:r>
                      <a:r>
                        <a:rPr lang="zh-TW" altLang="en-US" sz="2000" dirty="0"/>
                        <a:t>價為</a:t>
                      </a:r>
                      <a:r>
                        <a:rPr lang="en-US" altLang="zh-TW" sz="2000" dirty="0"/>
                        <a:t>6500</a:t>
                      </a:r>
                      <a:r>
                        <a:rPr lang="zh-TW" altLang="en-US" sz="2000" dirty="0"/>
                        <a:t>，權利金為</a:t>
                      </a:r>
                      <a:r>
                        <a:rPr lang="en-US" altLang="zh-TW" sz="2000" dirty="0"/>
                        <a:t>260</a:t>
                      </a:r>
                      <a:r>
                        <a:rPr lang="zh-TW" altLang="en-US" sz="2000" dirty="0"/>
                        <a:t>點的買權</a:t>
                      </a:r>
                    </a:p>
                  </a:txBody>
                  <a:tcPr/>
                </a:tc>
                <a:extLst>
                  <a:ext uri="{0D108BD9-81ED-4DB2-BD59-A6C34878D82A}">
                    <a16:rowId xmlns:a16="http://schemas.microsoft.com/office/drawing/2014/main" val="10002"/>
                  </a:ext>
                </a:extLst>
              </a:tr>
            </a:tbl>
          </a:graphicData>
        </a:graphic>
      </p:graphicFrame>
      <p:sp>
        <p:nvSpPr>
          <p:cNvPr id="2" name="標題 1"/>
          <p:cNvSpPr>
            <a:spLocks noGrp="1"/>
          </p:cNvSpPr>
          <p:nvPr>
            <p:ph type="title"/>
          </p:nvPr>
        </p:nvSpPr>
        <p:spPr/>
        <p:txBody>
          <a:bodyPr/>
          <a:lstStyle/>
          <a:p>
            <a:r>
              <a:rPr lang="zh-TW" altLang="en-US" dirty="0"/>
              <a:t>價差</a:t>
            </a:r>
            <a:r>
              <a:rPr lang="en-US" altLang="zh-TW" dirty="0"/>
              <a:t>(Spread)</a:t>
            </a:r>
            <a:endParaRPr lang="zh-TW" altLang="en-US"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103" y="4058920"/>
            <a:ext cx="3827368" cy="2160000"/>
          </a:xfr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044" y="4146768"/>
            <a:ext cx="3312537" cy="2160000"/>
          </a:xfrm>
          <a:prstGeom prst="rect">
            <a:avLst/>
          </a:prstGeom>
        </p:spPr>
      </p:pic>
      <p:sp>
        <p:nvSpPr>
          <p:cNvPr id="3" name="投影片編號版面配置區 2">
            <a:extLst>
              <a:ext uri="{FF2B5EF4-FFF2-40B4-BE49-F238E27FC236}">
                <a16:creationId xmlns:a16="http://schemas.microsoft.com/office/drawing/2014/main" id="{1E24E28E-DA87-42F5-ACED-3FEBFE709F41}"/>
              </a:ext>
            </a:extLst>
          </p:cNvPr>
          <p:cNvSpPr>
            <a:spLocks noGrp="1"/>
          </p:cNvSpPr>
          <p:nvPr>
            <p:ph type="sldNum" sz="quarter" idx="12"/>
          </p:nvPr>
        </p:nvSpPr>
        <p:spPr/>
        <p:txBody>
          <a:bodyPr/>
          <a:lstStyle/>
          <a:p>
            <a:fld id="{4BBCDA8C-635E-4F40-B19B-73DC155A82F0}" type="slidenum">
              <a:rPr lang="zh-TW" altLang="en-US" smtClean="0"/>
              <a:t>18</a:t>
            </a:fld>
            <a:endParaRPr lang="zh-TW" altLang="en-US"/>
          </a:p>
        </p:txBody>
      </p:sp>
    </p:spTree>
    <p:extLst>
      <p:ext uri="{BB962C8B-B14F-4D97-AF65-F5344CB8AC3E}">
        <p14:creationId xmlns:p14="http://schemas.microsoft.com/office/powerpoint/2010/main" val="44837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EE16BC-ACAC-4BC2-990A-2E07ABEA4819}"/>
              </a:ext>
            </a:extLst>
          </p:cNvPr>
          <p:cNvSpPr>
            <a:spLocks noGrp="1"/>
          </p:cNvSpPr>
          <p:nvPr>
            <p:ph type="title"/>
          </p:nvPr>
        </p:nvSpPr>
        <p:spPr/>
        <p:txBody>
          <a:bodyPr/>
          <a:lstStyle/>
          <a:p>
            <a:r>
              <a:rPr lang="zh-TW" altLang="en-US" dirty="0"/>
              <a:t>蝶式價差</a:t>
            </a:r>
            <a:r>
              <a:rPr lang="en-US" altLang="zh-TW" dirty="0"/>
              <a:t>(Butterfly Spread)</a:t>
            </a:r>
            <a:endParaRPr lang="zh-TW" altLang="en-US" dirty="0"/>
          </a:p>
        </p:txBody>
      </p:sp>
      <p:sp>
        <p:nvSpPr>
          <p:cNvPr id="3" name="內容版面配置區 2">
            <a:extLst>
              <a:ext uri="{FF2B5EF4-FFF2-40B4-BE49-F238E27FC236}">
                <a16:creationId xmlns:a16="http://schemas.microsoft.com/office/drawing/2014/main" id="{81ABA104-0566-46F5-8BA6-33D183168B8D}"/>
              </a:ext>
            </a:extLst>
          </p:cNvPr>
          <p:cNvSpPr>
            <a:spLocks noGrp="1"/>
          </p:cNvSpPr>
          <p:nvPr>
            <p:ph idx="1"/>
          </p:nvPr>
        </p:nvSpPr>
        <p:spPr/>
        <p:txBody>
          <a:bodyPr/>
          <a:lstStyle/>
          <a:p>
            <a:r>
              <a:rPr lang="zh-TW" altLang="en-US" dirty="0"/>
              <a:t>此策略適用於預期標的資產價格盤整時，可以由買權或是賣權組合而成。</a:t>
            </a:r>
            <a:endParaRPr lang="en-US" altLang="zh-TW" dirty="0"/>
          </a:p>
          <a:p>
            <a:endParaRPr lang="en-US" altLang="zh-TW" dirty="0"/>
          </a:p>
          <a:p>
            <a:r>
              <a:rPr lang="zh-TW" altLang="en-US" dirty="0"/>
              <a:t>此策略必須使用到三個不同執行價的選擇權，組合方式為買進履約價較低及較高的買</a:t>
            </a:r>
            <a:r>
              <a:rPr lang="en-US" altLang="zh-TW" dirty="0"/>
              <a:t>(</a:t>
            </a:r>
            <a:r>
              <a:rPr lang="zh-TW" altLang="en-US" dirty="0"/>
              <a:t>賣</a:t>
            </a:r>
            <a:r>
              <a:rPr lang="en-US" altLang="zh-TW" dirty="0"/>
              <a:t>)</a:t>
            </a:r>
            <a:r>
              <a:rPr lang="zh-TW" altLang="en-US" dirty="0"/>
              <a:t>權各一口，同時賣出履約價介於中間的買</a:t>
            </a:r>
            <a:r>
              <a:rPr lang="en-US" altLang="zh-TW" dirty="0"/>
              <a:t>(</a:t>
            </a:r>
            <a:r>
              <a:rPr lang="zh-TW" altLang="en-US" dirty="0"/>
              <a:t>賣</a:t>
            </a:r>
            <a:r>
              <a:rPr lang="en-US" altLang="zh-TW" dirty="0"/>
              <a:t>)</a:t>
            </a:r>
            <a:r>
              <a:rPr lang="zh-TW" altLang="en-US" dirty="0"/>
              <a:t>權兩口。</a:t>
            </a:r>
            <a:endParaRPr lang="en-US" altLang="zh-TW" dirty="0"/>
          </a:p>
          <a:p>
            <a:pPr marL="0" indent="0">
              <a:buNone/>
            </a:pPr>
            <a:endParaRPr lang="en-US" altLang="zh-TW" dirty="0"/>
          </a:p>
          <a:p>
            <a:r>
              <a:rPr lang="zh-TW" altLang="en-US" dirty="0"/>
              <a:t>所有選擇權的到期月份皆相同。</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9F9006E-F6B2-4BDC-B46D-32D170F7D612}"/>
              </a:ext>
            </a:extLst>
          </p:cNvPr>
          <p:cNvSpPr>
            <a:spLocks noGrp="1"/>
          </p:cNvSpPr>
          <p:nvPr>
            <p:ph type="sldNum" sz="quarter" idx="12"/>
          </p:nvPr>
        </p:nvSpPr>
        <p:spPr/>
        <p:txBody>
          <a:bodyPr/>
          <a:lstStyle/>
          <a:p>
            <a:fld id="{4BBCDA8C-635E-4F40-B19B-73DC155A82F0}" type="slidenum">
              <a:rPr lang="zh-TW" altLang="en-US" smtClean="0"/>
              <a:t>19</a:t>
            </a:fld>
            <a:endParaRPr lang="zh-TW" altLang="en-US"/>
          </a:p>
        </p:txBody>
      </p:sp>
    </p:spTree>
    <p:extLst>
      <p:ext uri="{BB962C8B-B14F-4D97-AF65-F5344CB8AC3E}">
        <p14:creationId xmlns:p14="http://schemas.microsoft.com/office/powerpoint/2010/main" val="105637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B1641C-4EE5-4FBB-B823-B0CC78B4A051}"/>
              </a:ext>
            </a:extLst>
          </p:cNvPr>
          <p:cNvSpPr>
            <a:spLocks noGrp="1"/>
          </p:cNvSpPr>
          <p:nvPr>
            <p:ph type="title"/>
          </p:nvPr>
        </p:nvSpPr>
        <p:spPr/>
        <p:txBody>
          <a:bodyPr/>
          <a:lstStyle/>
          <a:p>
            <a:r>
              <a:rPr lang="en-US" altLang="zh-TW" dirty="0"/>
              <a:t>Objectives​</a:t>
            </a:r>
            <a:endParaRPr lang="zh-TW" altLang="en-US" dirty="0"/>
          </a:p>
        </p:txBody>
      </p:sp>
      <p:sp>
        <p:nvSpPr>
          <p:cNvPr id="3" name="內容版面配置區 2">
            <a:extLst>
              <a:ext uri="{FF2B5EF4-FFF2-40B4-BE49-F238E27FC236}">
                <a16:creationId xmlns:a16="http://schemas.microsoft.com/office/drawing/2014/main" id="{9400DC20-E82E-479D-A87B-531CADE79370}"/>
              </a:ext>
            </a:extLst>
          </p:cNvPr>
          <p:cNvSpPr>
            <a:spLocks noGrp="1"/>
          </p:cNvSpPr>
          <p:nvPr>
            <p:ph idx="1"/>
          </p:nvPr>
        </p:nvSpPr>
        <p:spPr/>
        <p:txBody>
          <a:bodyPr/>
          <a:lstStyle/>
          <a:p>
            <a:r>
              <a:rPr lang="zh-TW" altLang="en-US" dirty="0" smtClean="0"/>
              <a:t>第一週簡介</a:t>
            </a:r>
            <a:r>
              <a:rPr lang="en-US" altLang="zh-TW" dirty="0"/>
              <a:t>PYTHON</a:t>
            </a:r>
            <a:r>
              <a:rPr lang="zh-TW" altLang="en-US" dirty="0"/>
              <a:t>語法，</a:t>
            </a:r>
            <a:r>
              <a:rPr lang="zh-TW" altLang="en-US" dirty="0" smtClean="0"/>
              <a:t>第二週則</a:t>
            </a:r>
            <a:r>
              <a:rPr lang="zh-TW" altLang="en-US" dirty="0"/>
              <a:t>對金融市場做初步介紹，講述如何運作與其重要性</a:t>
            </a:r>
            <a:r>
              <a:rPr lang="zh-TW" altLang="en-US" dirty="0" smtClean="0"/>
              <a:t>。</a:t>
            </a:r>
            <a:endParaRPr lang="en-US" altLang="zh-TW" dirty="0"/>
          </a:p>
          <a:p>
            <a:r>
              <a:rPr lang="zh-TW" altLang="en-US" dirty="0"/>
              <a:t>本</a:t>
            </a:r>
            <a:r>
              <a:rPr lang="zh-TW" altLang="en-US" dirty="0" smtClean="0"/>
              <a:t>章</a:t>
            </a:r>
            <a:r>
              <a:rPr lang="zh-TW" altLang="en-US" dirty="0"/>
              <a:t>藉由對期貨、選擇權</a:t>
            </a:r>
            <a:r>
              <a:rPr lang="zh-TW" altLang="en-US" dirty="0" smtClean="0"/>
              <a:t>的初步認知，建立衍生性金融商品與財務</a:t>
            </a:r>
            <a:r>
              <a:rPr lang="zh-TW" altLang="en-US" dirty="0"/>
              <a:t>工程的基本知識</a:t>
            </a:r>
            <a:r>
              <a:rPr lang="zh-TW" altLang="en-US" dirty="0" smtClean="0"/>
              <a:t>，並接續下週各種選擇</a:t>
            </a:r>
            <a:r>
              <a:rPr lang="zh-TW" altLang="en-US" dirty="0"/>
              <a:t>權</a:t>
            </a:r>
            <a:r>
              <a:rPr lang="zh-TW" altLang="en-US" dirty="0" smtClean="0"/>
              <a:t>定價程式的撰寫</a:t>
            </a:r>
            <a:r>
              <a:rPr lang="zh-TW" altLang="en-US" dirty="0"/>
              <a:t>。</a:t>
            </a:r>
            <a:endParaRPr lang="en-US" altLang="zh-TW" dirty="0"/>
          </a:p>
          <a:p>
            <a:endParaRPr lang="en-US" altLang="zh-TW" dirty="0"/>
          </a:p>
          <a:p>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6F982AA2-0D82-4BCA-B60E-AC46EAAED35F}"/>
              </a:ext>
            </a:extLst>
          </p:cNvPr>
          <p:cNvSpPr>
            <a:spLocks noGrp="1"/>
          </p:cNvSpPr>
          <p:nvPr>
            <p:ph type="sldNum" sz="quarter" idx="12"/>
          </p:nvPr>
        </p:nvSpPr>
        <p:spPr/>
        <p:txBody>
          <a:bodyPr/>
          <a:lstStyle/>
          <a:p>
            <a:fld id="{4BBCDA8C-635E-4F40-B19B-73DC155A82F0}" type="slidenum">
              <a:rPr lang="zh-TW" altLang="en-US" smtClean="0"/>
              <a:t>2</a:t>
            </a:fld>
            <a:endParaRPr lang="zh-TW" altLang="en-US"/>
          </a:p>
        </p:txBody>
      </p:sp>
    </p:spTree>
    <p:extLst>
      <p:ext uri="{BB962C8B-B14F-4D97-AF65-F5344CB8AC3E}">
        <p14:creationId xmlns:p14="http://schemas.microsoft.com/office/powerpoint/2010/main" val="738763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46571"/>
            <a:ext cx="8596668" cy="1320800"/>
          </a:xfrm>
        </p:spPr>
        <p:txBody>
          <a:bodyPr/>
          <a:lstStyle/>
          <a:p>
            <a:r>
              <a:rPr lang="zh-TW" altLang="en-US" dirty="0"/>
              <a:t>蝶式價差</a:t>
            </a:r>
            <a:r>
              <a:rPr lang="en-US" altLang="zh-TW" dirty="0"/>
              <a:t>(Butterfly Spread)</a:t>
            </a:r>
            <a:endParaRPr lang="zh-TW" altLang="en-US" dirty="0"/>
          </a:p>
        </p:txBody>
      </p:sp>
      <p:graphicFrame>
        <p:nvGraphicFramePr>
          <p:cNvPr id="4" name="內容版面配置區 3"/>
          <p:cNvGraphicFramePr>
            <a:graphicFrameLocks noGrp="1"/>
          </p:cNvGraphicFramePr>
          <p:nvPr>
            <p:ph idx="1"/>
            <p:extLst/>
          </p:nvPr>
        </p:nvGraphicFramePr>
        <p:xfrm>
          <a:off x="677334" y="1705509"/>
          <a:ext cx="9842091" cy="4583645"/>
        </p:xfrm>
        <a:graphic>
          <a:graphicData uri="http://schemas.openxmlformats.org/drawingml/2006/table">
            <a:tbl>
              <a:tblPr firstRow="1" firstCol="1">
                <a:tableStyleId>{BC89EF96-8CEA-46FF-86C4-4CE0E7609802}</a:tableStyleId>
              </a:tblPr>
              <a:tblGrid>
                <a:gridCol w="1105633">
                  <a:extLst>
                    <a:ext uri="{9D8B030D-6E8A-4147-A177-3AD203B41FA5}">
                      <a16:colId xmlns:a16="http://schemas.microsoft.com/office/drawing/2014/main" val="20000"/>
                    </a:ext>
                  </a:extLst>
                </a:gridCol>
                <a:gridCol w="4381414">
                  <a:extLst>
                    <a:ext uri="{9D8B030D-6E8A-4147-A177-3AD203B41FA5}">
                      <a16:colId xmlns:a16="http://schemas.microsoft.com/office/drawing/2014/main" val="20001"/>
                    </a:ext>
                  </a:extLst>
                </a:gridCol>
                <a:gridCol w="4355044">
                  <a:extLst>
                    <a:ext uri="{9D8B030D-6E8A-4147-A177-3AD203B41FA5}">
                      <a16:colId xmlns:a16="http://schemas.microsoft.com/office/drawing/2014/main" val="20002"/>
                    </a:ext>
                  </a:extLst>
                </a:gridCol>
              </a:tblGrid>
              <a:tr h="389982">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659158">
                <a:tc>
                  <a:txBody>
                    <a:bodyPr/>
                    <a:lstStyle/>
                    <a:p>
                      <a:pPr algn="ctr"/>
                      <a:r>
                        <a:rPr lang="zh-TW" altLang="en-US" sz="2000" dirty="0"/>
                        <a:t>情況</a:t>
                      </a:r>
                    </a:p>
                  </a:txBody>
                  <a:tcPr anchor="ctr"/>
                </a:tc>
                <a:tc>
                  <a:txBody>
                    <a:bodyPr/>
                    <a:lstStyle/>
                    <a:p>
                      <a:pPr algn="ctr"/>
                      <a:r>
                        <a:rPr lang="zh-TW" altLang="en-US" sz="2000" dirty="0"/>
                        <a:t>預期市場盤整時</a:t>
                      </a:r>
                      <a:endParaRPr lang="en-US" altLang="zh-TW" sz="2000" dirty="0"/>
                    </a:p>
                    <a:p>
                      <a:pPr algn="ctr"/>
                      <a:r>
                        <a:rPr lang="en-US" altLang="zh-TW" sz="2000" dirty="0"/>
                        <a:t>(</a:t>
                      </a:r>
                      <a:r>
                        <a:rPr lang="zh-TW" altLang="en-US" sz="2000" dirty="0"/>
                        <a:t>風險有限</a:t>
                      </a:r>
                      <a:r>
                        <a:rPr lang="en-US" altLang="zh-TW" sz="2000" dirty="0"/>
                        <a:t>)</a:t>
                      </a:r>
                      <a:endParaRPr lang="zh-TW" altLang="en-US"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2000" dirty="0"/>
                        <a:t>預期標的物小漲或小跌時</a:t>
                      </a:r>
                      <a:endParaRPr lang="en-US" altLang="zh-TW" sz="2000" dirty="0"/>
                    </a:p>
                    <a:p>
                      <a:pPr algn="ctr"/>
                      <a:r>
                        <a:rPr lang="en-US" altLang="zh-TW" sz="2000" dirty="0"/>
                        <a:t>(</a:t>
                      </a:r>
                      <a:r>
                        <a:rPr lang="zh-TW" altLang="en-US" sz="2000" dirty="0"/>
                        <a:t>獲利有限</a:t>
                      </a:r>
                      <a:r>
                        <a:rPr lang="en-US" altLang="zh-TW" sz="2000" dirty="0"/>
                        <a:t>)</a:t>
                      </a:r>
                    </a:p>
                  </a:txBody>
                  <a:tcPr anchor="ctr"/>
                </a:tc>
                <a:extLst>
                  <a:ext uri="{0D108BD9-81ED-4DB2-BD59-A6C34878D82A}">
                    <a16:rowId xmlns:a16="http://schemas.microsoft.com/office/drawing/2014/main" val="10001"/>
                  </a:ext>
                </a:extLst>
              </a:tr>
              <a:tr h="3486365">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買進一口履約價為</a:t>
                      </a:r>
                      <a:r>
                        <a:rPr lang="en-US" altLang="zh-TW" sz="2000" dirty="0"/>
                        <a:t>6400</a:t>
                      </a:r>
                      <a:r>
                        <a:rPr lang="zh-TW" altLang="en-US" sz="2000" dirty="0"/>
                        <a:t>的賣權</a:t>
                      </a:r>
                      <a:endParaRPr lang="en-US" altLang="zh-TW" sz="2000" dirty="0"/>
                    </a:p>
                    <a:p>
                      <a:pPr marL="342900" indent="-342900">
                        <a:buFont typeface="+mj-lt"/>
                        <a:buAutoNum type="arabicPeriod"/>
                      </a:pPr>
                      <a:r>
                        <a:rPr lang="zh-TW" altLang="en-US" sz="2000" dirty="0"/>
                        <a:t>買進一口履約價為</a:t>
                      </a:r>
                      <a:r>
                        <a:rPr lang="en-US" altLang="zh-TW" sz="2000" dirty="0"/>
                        <a:t>6600</a:t>
                      </a:r>
                      <a:r>
                        <a:rPr lang="zh-TW" altLang="en-US" sz="2000" dirty="0"/>
                        <a:t>的賣權</a:t>
                      </a:r>
                      <a:endParaRPr lang="en-US" altLang="zh-TW" sz="2000" dirty="0"/>
                    </a:p>
                    <a:p>
                      <a:pPr marL="342900" indent="-342900">
                        <a:buFont typeface="+mj-lt"/>
                        <a:buAutoNum type="arabicPeriod"/>
                      </a:pPr>
                      <a:r>
                        <a:rPr lang="zh-TW" altLang="en-US" sz="2000" dirty="0"/>
                        <a:t>賣出二口履約價為</a:t>
                      </a:r>
                      <a:r>
                        <a:rPr lang="en-US" altLang="zh-TW" sz="2000" dirty="0"/>
                        <a:t>6500</a:t>
                      </a:r>
                      <a:r>
                        <a:rPr lang="zh-TW" altLang="en-US" sz="2000" b="0" i="0" kern="1200" dirty="0">
                          <a:solidFill>
                            <a:schemeClr val="tx1"/>
                          </a:solidFill>
                          <a:effectLst/>
                          <a:latin typeface="+mn-lt"/>
                          <a:ea typeface="+mn-ea"/>
                          <a:cs typeface="+mn-cs"/>
                        </a:rPr>
                        <a:t>的賣權</a:t>
                      </a:r>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賣出一口履約價為</a:t>
                      </a:r>
                      <a:r>
                        <a:rPr lang="en-US" altLang="zh-TW" sz="2000" dirty="0"/>
                        <a:t>6600</a:t>
                      </a:r>
                      <a:r>
                        <a:rPr lang="zh-TW" altLang="en-US" sz="2000" dirty="0"/>
                        <a:t>的賣權</a:t>
                      </a:r>
                      <a:endParaRPr lang="en-US" altLang="zh-TW" sz="2000" dirty="0"/>
                    </a:p>
                    <a:p>
                      <a:pPr marL="342900" indent="-342900">
                        <a:buFont typeface="+mj-lt"/>
                        <a:buAutoNum type="arabicPeriod"/>
                      </a:pPr>
                      <a:r>
                        <a:rPr lang="zh-TW" altLang="en-US" sz="2000" dirty="0"/>
                        <a:t>賣出一口履約價為</a:t>
                      </a:r>
                      <a:r>
                        <a:rPr lang="en-US" altLang="zh-TW" sz="2000" dirty="0"/>
                        <a:t>6400</a:t>
                      </a:r>
                      <a:r>
                        <a:rPr lang="zh-TW" altLang="en-US" sz="2000" dirty="0"/>
                        <a:t>的賣權</a:t>
                      </a:r>
                      <a:endParaRPr lang="en-US" altLang="zh-TW" sz="2000" dirty="0"/>
                    </a:p>
                    <a:p>
                      <a:pPr marL="342900" indent="-342900">
                        <a:buFont typeface="+mj-lt"/>
                        <a:buAutoNum type="arabicPeriod"/>
                      </a:pPr>
                      <a:r>
                        <a:rPr lang="zh-TW" altLang="en-US" sz="2000" dirty="0"/>
                        <a:t>買進二口履約價為</a:t>
                      </a:r>
                      <a:r>
                        <a:rPr lang="en-US" altLang="zh-TW" sz="2000" dirty="0"/>
                        <a:t>6500</a:t>
                      </a:r>
                      <a:r>
                        <a:rPr lang="zh-TW" altLang="en-US" sz="2000" dirty="0"/>
                        <a:t>的賣權</a:t>
                      </a:r>
                    </a:p>
                  </a:txBody>
                  <a:tcPr/>
                </a:tc>
                <a:extLst>
                  <a:ext uri="{0D108BD9-81ED-4DB2-BD59-A6C34878D82A}">
                    <a16:rowId xmlns:a16="http://schemas.microsoft.com/office/drawing/2014/main" val="10002"/>
                  </a:ext>
                </a:extLst>
              </a:tr>
            </a:tbl>
          </a:graphicData>
        </a:graphic>
      </p:graphicFrame>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012" y="4058291"/>
            <a:ext cx="3819789" cy="216000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7830" y="4058291"/>
            <a:ext cx="3787605" cy="2160000"/>
          </a:xfrm>
          <a:prstGeom prst="rect">
            <a:avLst/>
          </a:prstGeom>
        </p:spPr>
      </p:pic>
      <p:sp>
        <p:nvSpPr>
          <p:cNvPr id="3" name="投影片編號版面配置區 2">
            <a:extLst>
              <a:ext uri="{FF2B5EF4-FFF2-40B4-BE49-F238E27FC236}">
                <a16:creationId xmlns:a16="http://schemas.microsoft.com/office/drawing/2014/main" id="{3E8CE7E4-3B4D-45BE-B39A-FDEB455C21AA}"/>
              </a:ext>
            </a:extLst>
          </p:cNvPr>
          <p:cNvSpPr>
            <a:spLocks noGrp="1"/>
          </p:cNvSpPr>
          <p:nvPr>
            <p:ph type="sldNum" sz="quarter" idx="12"/>
          </p:nvPr>
        </p:nvSpPr>
        <p:spPr/>
        <p:txBody>
          <a:bodyPr/>
          <a:lstStyle/>
          <a:p>
            <a:fld id="{4BBCDA8C-635E-4F40-B19B-73DC155A82F0}" type="slidenum">
              <a:rPr lang="zh-TW" altLang="en-US" smtClean="0"/>
              <a:t>20</a:t>
            </a:fld>
            <a:endParaRPr lang="zh-TW" altLang="en-US"/>
          </a:p>
        </p:txBody>
      </p:sp>
    </p:spTree>
    <p:extLst>
      <p:ext uri="{BB962C8B-B14F-4D97-AF65-F5344CB8AC3E}">
        <p14:creationId xmlns:p14="http://schemas.microsoft.com/office/powerpoint/2010/main" val="108035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A33D96-964C-4441-BF94-209BCB7C5549}"/>
              </a:ext>
            </a:extLst>
          </p:cNvPr>
          <p:cNvSpPr>
            <a:spLocks noGrp="1"/>
          </p:cNvSpPr>
          <p:nvPr>
            <p:ph type="title"/>
          </p:nvPr>
        </p:nvSpPr>
        <p:spPr/>
        <p:txBody>
          <a:bodyPr/>
          <a:lstStyle/>
          <a:p>
            <a:r>
              <a:rPr lang="zh-TW" altLang="en-US" dirty="0"/>
              <a:t>組合策略</a:t>
            </a:r>
          </a:p>
        </p:txBody>
      </p:sp>
      <p:sp>
        <p:nvSpPr>
          <p:cNvPr id="3" name="內容版面配置區 2">
            <a:extLst>
              <a:ext uri="{FF2B5EF4-FFF2-40B4-BE49-F238E27FC236}">
                <a16:creationId xmlns:a16="http://schemas.microsoft.com/office/drawing/2014/main" id="{55352AB9-231E-4BC9-953C-23B6D42B25F0}"/>
              </a:ext>
            </a:extLst>
          </p:cNvPr>
          <p:cNvSpPr>
            <a:spLocks noGrp="1"/>
          </p:cNvSpPr>
          <p:nvPr>
            <p:ph idx="1"/>
          </p:nvPr>
        </p:nvSpPr>
        <p:spPr/>
        <p:txBody>
          <a:bodyPr/>
          <a:lstStyle/>
          <a:p>
            <a:r>
              <a:rPr lang="zh-TW" altLang="en-US" dirty="0"/>
              <a:t>組合式策略可同時包含買權及賣權</a:t>
            </a:r>
            <a:endParaRPr lang="en-US" altLang="zh-TW" dirty="0"/>
          </a:p>
          <a:p>
            <a:pPr marL="0" indent="0">
              <a:buNone/>
            </a:pPr>
            <a:endParaRPr lang="zh-TW" altLang="en-US" dirty="0"/>
          </a:p>
          <a:p>
            <a:r>
              <a:rPr lang="zh-TW" altLang="en-US" dirty="0"/>
              <a:t>選擇權的執行價格可能相同也可不相同</a:t>
            </a:r>
            <a:endParaRPr lang="en-US" altLang="zh-TW" dirty="0"/>
          </a:p>
          <a:p>
            <a:endParaRPr lang="zh-TW" altLang="en-US" dirty="0"/>
          </a:p>
          <a:p>
            <a:r>
              <a:rPr lang="zh-TW" altLang="en-US" dirty="0"/>
              <a:t>當投資人預期未來市場將發生大幅度波動時經常會使用此交易策略</a:t>
            </a:r>
          </a:p>
          <a:p>
            <a:endParaRPr lang="zh-TW" altLang="en-US" dirty="0"/>
          </a:p>
        </p:txBody>
      </p:sp>
      <p:sp>
        <p:nvSpPr>
          <p:cNvPr id="4" name="投影片編號版面配置區 3">
            <a:extLst>
              <a:ext uri="{FF2B5EF4-FFF2-40B4-BE49-F238E27FC236}">
                <a16:creationId xmlns:a16="http://schemas.microsoft.com/office/drawing/2014/main" id="{7A7320C8-5EA5-483F-B9F2-B01FFAD804DE}"/>
              </a:ext>
            </a:extLst>
          </p:cNvPr>
          <p:cNvSpPr>
            <a:spLocks noGrp="1"/>
          </p:cNvSpPr>
          <p:nvPr>
            <p:ph type="sldNum" sz="quarter" idx="12"/>
          </p:nvPr>
        </p:nvSpPr>
        <p:spPr/>
        <p:txBody>
          <a:bodyPr/>
          <a:lstStyle/>
          <a:p>
            <a:fld id="{4BBCDA8C-635E-4F40-B19B-73DC155A82F0}" type="slidenum">
              <a:rPr lang="zh-TW" altLang="en-US" smtClean="0"/>
              <a:t>21</a:t>
            </a:fld>
            <a:endParaRPr lang="zh-TW" altLang="en-US"/>
          </a:p>
        </p:txBody>
      </p:sp>
    </p:spTree>
    <p:extLst>
      <p:ext uri="{BB962C8B-B14F-4D97-AF65-F5344CB8AC3E}">
        <p14:creationId xmlns:p14="http://schemas.microsoft.com/office/powerpoint/2010/main" val="202334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跨式</a:t>
            </a:r>
            <a:r>
              <a:rPr lang="en-US" altLang="zh-TW" dirty="0"/>
              <a:t>(Straddle)</a:t>
            </a:r>
            <a:endParaRPr lang="zh-TW" altLang="en-US" dirty="0"/>
          </a:p>
        </p:txBody>
      </p:sp>
      <p:sp>
        <p:nvSpPr>
          <p:cNvPr id="4" name="內容版面配置區 3">
            <a:extLst>
              <a:ext uri="{FF2B5EF4-FFF2-40B4-BE49-F238E27FC236}">
                <a16:creationId xmlns:a16="http://schemas.microsoft.com/office/drawing/2014/main" id="{E9F4245B-7364-4F26-8322-F84FCE95704E}"/>
              </a:ext>
            </a:extLst>
          </p:cNvPr>
          <p:cNvSpPr>
            <a:spLocks noGrp="1"/>
          </p:cNvSpPr>
          <p:nvPr>
            <p:ph idx="1"/>
          </p:nvPr>
        </p:nvSpPr>
        <p:spPr/>
        <p:txBody>
          <a:bodyPr/>
          <a:lstStyle/>
          <a:p>
            <a:r>
              <a:rPr lang="zh-TW" altLang="en-US" dirty="0"/>
              <a:t>此策略適用在預期未來標的資產價格會大幅變動但是不清楚變動方向，只要價格波動的幅度夠大就可獲利。</a:t>
            </a:r>
            <a:endParaRPr lang="en-US" altLang="zh-TW" dirty="0"/>
          </a:p>
          <a:p>
            <a:endParaRPr lang="en-US" altLang="zh-TW" dirty="0"/>
          </a:p>
          <a:p>
            <a:r>
              <a:rPr lang="zh-TW" altLang="en-US" dirty="0"/>
              <a:t>此策略組合方式為同時買進相同執行價格的買權及賣權。</a:t>
            </a:r>
          </a:p>
        </p:txBody>
      </p:sp>
      <p:sp>
        <p:nvSpPr>
          <p:cNvPr id="3" name="投影片編號版面配置區 2">
            <a:extLst>
              <a:ext uri="{FF2B5EF4-FFF2-40B4-BE49-F238E27FC236}">
                <a16:creationId xmlns:a16="http://schemas.microsoft.com/office/drawing/2014/main" id="{FE262C8B-3229-4124-85A5-85E613D266FF}"/>
              </a:ext>
            </a:extLst>
          </p:cNvPr>
          <p:cNvSpPr>
            <a:spLocks noGrp="1"/>
          </p:cNvSpPr>
          <p:nvPr>
            <p:ph type="sldNum" sz="quarter" idx="12"/>
          </p:nvPr>
        </p:nvSpPr>
        <p:spPr/>
        <p:txBody>
          <a:bodyPr/>
          <a:lstStyle/>
          <a:p>
            <a:fld id="{4BBCDA8C-635E-4F40-B19B-73DC155A82F0}" type="slidenum">
              <a:rPr lang="zh-TW" altLang="en-US" smtClean="0"/>
              <a:t>22</a:t>
            </a:fld>
            <a:endParaRPr lang="zh-TW" altLang="en-US"/>
          </a:p>
        </p:txBody>
      </p:sp>
    </p:spTree>
    <p:extLst>
      <p:ext uri="{BB962C8B-B14F-4D97-AF65-F5344CB8AC3E}">
        <p14:creationId xmlns:p14="http://schemas.microsoft.com/office/powerpoint/2010/main" val="312965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跨式</a:t>
            </a:r>
            <a:r>
              <a:rPr lang="en-US" altLang="zh-TW" dirty="0"/>
              <a:t>(Straddle)</a:t>
            </a:r>
            <a:endParaRPr lang="zh-TW" altLang="en-US" dirty="0"/>
          </a:p>
        </p:txBody>
      </p:sp>
      <p:graphicFrame>
        <p:nvGraphicFramePr>
          <p:cNvPr id="5" name="內容版面配置區 3"/>
          <p:cNvGraphicFramePr>
            <a:graphicFrameLocks noGrp="1"/>
          </p:cNvGraphicFramePr>
          <p:nvPr>
            <p:ph idx="1"/>
            <p:extLst>
              <p:ext uri="{D42A27DB-BD31-4B8C-83A1-F6EECF244321}">
                <p14:modId xmlns:p14="http://schemas.microsoft.com/office/powerpoint/2010/main" val="1039934943"/>
              </p:ext>
            </p:extLst>
          </p:nvPr>
        </p:nvGraphicFramePr>
        <p:xfrm>
          <a:off x="573360" y="1402942"/>
          <a:ext cx="9685337" cy="5255928"/>
        </p:xfrm>
        <a:graphic>
          <a:graphicData uri="http://schemas.openxmlformats.org/drawingml/2006/table">
            <a:tbl>
              <a:tblPr firstRow="1" firstCol="1">
                <a:tableStyleId>{BC89EF96-8CEA-46FF-86C4-4CE0E7609802}</a:tableStyleId>
              </a:tblPr>
              <a:tblGrid>
                <a:gridCol w="1090920">
                  <a:extLst>
                    <a:ext uri="{9D8B030D-6E8A-4147-A177-3AD203B41FA5}">
                      <a16:colId xmlns:a16="http://schemas.microsoft.com/office/drawing/2014/main" val="20000"/>
                    </a:ext>
                  </a:extLst>
                </a:gridCol>
                <a:gridCol w="4449137">
                  <a:extLst>
                    <a:ext uri="{9D8B030D-6E8A-4147-A177-3AD203B41FA5}">
                      <a16:colId xmlns:a16="http://schemas.microsoft.com/office/drawing/2014/main" val="20001"/>
                    </a:ext>
                  </a:extLst>
                </a:gridCol>
                <a:gridCol w="4145280">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預期標的物大漲或大跌時</a:t>
                      </a:r>
                      <a:endParaRPr lang="en-US" altLang="zh-TW" sz="2000" dirty="0"/>
                    </a:p>
                  </a:txBody>
                  <a:tcPr anchor="ctr"/>
                </a:tc>
                <a:tc>
                  <a:txBody>
                    <a:bodyPr/>
                    <a:lstStyle/>
                    <a:p>
                      <a:pPr algn="ctr"/>
                      <a:r>
                        <a:rPr lang="zh-TW" altLang="en-US" sz="2000" dirty="0"/>
                        <a:t>預期市場盤整時</a:t>
                      </a:r>
                      <a:endParaRPr lang="en-US" altLang="zh-TW" sz="2000" dirty="0"/>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a:t>
                      </a:r>
                      <a:r>
                        <a:rPr lang="zh-TW" altLang="en-US" sz="2000" dirty="0" smtClean="0"/>
                        <a:t>一口履約</a:t>
                      </a:r>
                      <a:r>
                        <a:rPr lang="zh-TW" altLang="en-US" sz="2000" dirty="0"/>
                        <a:t>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pPr marL="342900" indent="-342900">
                        <a:buFont typeface="+mj-lt"/>
                        <a:buAutoNum type="arabicPeriod"/>
                      </a:pPr>
                      <a:r>
                        <a:rPr lang="zh-TW" altLang="en-US" sz="2000" dirty="0"/>
                        <a:t>買進</a:t>
                      </a:r>
                      <a:r>
                        <a:rPr lang="zh-TW" altLang="en-US" sz="2000" dirty="0" smtClean="0"/>
                        <a:t>一口履約</a:t>
                      </a:r>
                      <a:r>
                        <a:rPr lang="zh-TW" altLang="en-US" sz="2000" dirty="0"/>
                        <a:t>價為</a:t>
                      </a:r>
                      <a:r>
                        <a:rPr lang="en-US" altLang="zh-TW" sz="2000" dirty="0"/>
                        <a:t>6500</a:t>
                      </a:r>
                      <a:r>
                        <a:rPr lang="zh-TW" altLang="en-US" sz="2000" dirty="0"/>
                        <a:t>，權利金為</a:t>
                      </a:r>
                      <a:r>
                        <a:rPr lang="en-US" altLang="zh-TW" sz="2000" dirty="0"/>
                        <a:t>260</a:t>
                      </a:r>
                      <a:r>
                        <a:rPr lang="zh-TW" altLang="en-US" sz="2000" dirty="0"/>
                        <a:t>點的賣權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賣出</a:t>
                      </a:r>
                      <a:r>
                        <a:rPr lang="zh-TW" altLang="en-US" sz="2000" dirty="0" smtClean="0"/>
                        <a:t>一口履約</a:t>
                      </a:r>
                      <a:r>
                        <a:rPr lang="zh-TW" altLang="en-US" sz="2000" dirty="0"/>
                        <a:t>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pPr marL="342900" indent="-342900">
                        <a:buFont typeface="+mj-lt"/>
                        <a:buAutoNum type="arabicPeriod"/>
                      </a:pPr>
                      <a:r>
                        <a:rPr lang="zh-TW" altLang="en-US" sz="2000" dirty="0"/>
                        <a:t>賣出</a:t>
                      </a:r>
                      <a:r>
                        <a:rPr lang="zh-TW" altLang="en-US" sz="2000" dirty="0" smtClean="0"/>
                        <a:t>一口履約</a:t>
                      </a:r>
                      <a:r>
                        <a:rPr lang="zh-TW" altLang="en-US" sz="2000" dirty="0"/>
                        <a:t>價為</a:t>
                      </a:r>
                      <a:r>
                        <a:rPr lang="en-US" altLang="zh-TW" sz="2000" dirty="0"/>
                        <a:t>6500</a:t>
                      </a:r>
                      <a:r>
                        <a:rPr lang="zh-TW" altLang="en-US" sz="2000" dirty="0"/>
                        <a:t>，權利金為</a:t>
                      </a:r>
                      <a:r>
                        <a:rPr lang="en-US" altLang="zh-TW" sz="2000" dirty="0"/>
                        <a:t>260</a:t>
                      </a:r>
                      <a:r>
                        <a:rPr lang="zh-TW" altLang="en-US" sz="2000" dirty="0"/>
                        <a:t>點的賣權</a:t>
                      </a:r>
                    </a:p>
                  </a:txBody>
                  <a:tcPr/>
                </a:tc>
                <a:extLst>
                  <a:ext uri="{0D108BD9-81ED-4DB2-BD59-A6C34878D82A}">
                    <a16:rowId xmlns:a16="http://schemas.microsoft.com/office/drawing/2014/main" val="10002"/>
                  </a:ext>
                </a:extLst>
              </a:tr>
            </a:tbl>
          </a:graphicData>
        </a:graphic>
      </p:graphicFrame>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481" y="4220781"/>
            <a:ext cx="3829787" cy="2160000"/>
          </a:xfrm>
          <a:prstGeom prst="rect">
            <a:avLst/>
          </a:prstGeom>
        </p:spPr>
      </p:pic>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139" y="4229490"/>
            <a:ext cx="3744000" cy="2160000"/>
          </a:xfrm>
          <a:prstGeom prst="rect">
            <a:avLst/>
          </a:prstGeom>
        </p:spPr>
      </p:pic>
      <p:sp>
        <p:nvSpPr>
          <p:cNvPr id="3" name="投影片編號版面配置區 2">
            <a:extLst>
              <a:ext uri="{FF2B5EF4-FFF2-40B4-BE49-F238E27FC236}">
                <a16:creationId xmlns:a16="http://schemas.microsoft.com/office/drawing/2014/main" id="{B229E78C-E070-4ABF-BB32-AE0E758FBD83}"/>
              </a:ext>
            </a:extLst>
          </p:cNvPr>
          <p:cNvSpPr>
            <a:spLocks noGrp="1"/>
          </p:cNvSpPr>
          <p:nvPr>
            <p:ph type="sldNum" sz="quarter" idx="12"/>
          </p:nvPr>
        </p:nvSpPr>
        <p:spPr/>
        <p:txBody>
          <a:bodyPr/>
          <a:lstStyle/>
          <a:p>
            <a:fld id="{4BBCDA8C-635E-4F40-B19B-73DC155A82F0}" type="slidenum">
              <a:rPr lang="zh-TW" altLang="en-US" smtClean="0"/>
              <a:t>23</a:t>
            </a:fld>
            <a:endParaRPr lang="zh-TW" altLang="en-US"/>
          </a:p>
        </p:txBody>
      </p:sp>
    </p:spTree>
    <p:extLst>
      <p:ext uri="{BB962C8B-B14F-4D97-AF65-F5344CB8AC3E}">
        <p14:creationId xmlns:p14="http://schemas.microsoft.com/office/powerpoint/2010/main" val="1686463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勒式</a:t>
            </a:r>
            <a:r>
              <a:rPr lang="en-US" altLang="zh-TW" dirty="0"/>
              <a:t>(Strangle)</a:t>
            </a:r>
            <a:endParaRPr lang="zh-TW" altLang="en-US" dirty="0"/>
          </a:p>
        </p:txBody>
      </p:sp>
      <p:sp>
        <p:nvSpPr>
          <p:cNvPr id="7" name="內容版面配置區 6">
            <a:extLst>
              <a:ext uri="{FF2B5EF4-FFF2-40B4-BE49-F238E27FC236}">
                <a16:creationId xmlns:a16="http://schemas.microsoft.com/office/drawing/2014/main" id="{831193F8-8723-4BD5-B259-3BBF2A918981}"/>
              </a:ext>
            </a:extLst>
          </p:cNvPr>
          <p:cNvSpPr>
            <a:spLocks noGrp="1"/>
          </p:cNvSpPr>
          <p:nvPr>
            <p:ph idx="1"/>
          </p:nvPr>
        </p:nvSpPr>
        <p:spPr>
          <a:xfrm>
            <a:off x="677334" y="2160590"/>
            <a:ext cx="8596668" cy="3578730"/>
          </a:xfrm>
        </p:spPr>
        <p:txBody>
          <a:bodyPr/>
          <a:lstStyle/>
          <a:p>
            <a:r>
              <a:rPr lang="zh-TW" altLang="en-US" dirty="0"/>
              <a:t>此策略適用在預期未來標的資產價格會大幅變動但是不清楚變動方向，這種策略的價格變動的幅度通常要更大才能獲利。</a:t>
            </a:r>
            <a:endParaRPr lang="en-US" altLang="zh-TW" dirty="0"/>
          </a:p>
          <a:p>
            <a:endParaRPr lang="en-US" altLang="zh-TW" dirty="0"/>
          </a:p>
          <a:p>
            <a:r>
              <a:rPr lang="zh-TW" altLang="en-US" dirty="0"/>
              <a:t>組合方式為買進執行價格為</a:t>
            </a:r>
            <a:r>
              <a:rPr lang="en-US" altLang="zh-TW" dirty="0"/>
              <a:t>X1</a:t>
            </a:r>
            <a:r>
              <a:rPr lang="zh-TW" altLang="en-US" dirty="0"/>
              <a:t>的賣權及買進執行價格為</a:t>
            </a:r>
            <a:r>
              <a:rPr lang="en-US" altLang="zh-TW" dirty="0"/>
              <a:t>X2</a:t>
            </a:r>
            <a:r>
              <a:rPr lang="zh-TW" altLang="en-US" dirty="0"/>
              <a:t>的買權，其中</a:t>
            </a:r>
            <a:r>
              <a:rPr lang="en-US" altLang="zh-TW" dirty="0"/>
              <a:t>X1&lt; X2</a:t>
            </a:r>
            <a:r>
              <a:rPr lang="zh-TW" altLang="en-US" dirty="0"/>
              <a:t>。</a:t>
            </a:r>
          </a:p>
        </p:txBody>
      </p:sp>
      <p:sp>
        <p:nvSpPr>
          <p:cNvPr id="3" name="投影片編號版面配置區 2">
            <a:extLst>
              <a:ext uri="{FF2B5EF4-FFF2-40B4-BE49-F238E27FC236}">
                <a16:creationId xmlns:a16="http://schemas.microsoft.com/office/drawing/2014/main" id="{1BBCF40B-EB75-4537-886A-C52EDA8FAB3F}"/>
              </a:ext>
            </a:extLst>
          </p:cNvPr>
          <p:cNvSpPr>
            <a:spLocks noGrp="1"/>
          </p:cNvSpPr>
          <p:nvPr>
            <p:ph type="sldNum" sz="quarter" idx="12"/>
          </p:nvPr>
        </p:nvSpPr>
        <p:spPr/>
        <p:txBody>
          <a:bodyPr/>
          <a:lstStyle/>
          <a:p>
            <a:fld id="{4BBCDA8C-635E-4F40-B19B-73DC155A82F0}" type="slidenum">
              <a:rPr lang="zh-TW" altLang="en-US" smtClean="0"/>
              <a:t>24</a:t>
            </a:fld>
            <a:endParaRPr lang="zh-TW" altLang="en-US"/>
          </a:p>
        </p:txBody>
      </p:sp>
    </p:spTree>
    <p:extLst>
      <p:ext uri="{BB962C8B-B14F-4D97-AF65-F5344CB8AC3E}">
        <p14:creationId xmlns:p14="http://schemas.microsoft.com/office/powerpoint/2010/main" val="907216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勒式</a:t>
            </a:r>
            <a:r>
              <a:rPr lang="en-US" altLang="zh-TW" dirty="0"/>
              <a:t>(Strangle)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329583875"/>
              </p:ext>
            </p:extLst>
          </p:nvPr>
        </p:nvGraphicFramePr>
        <p:xfrm>
          <a:off x="573360" y="1402942"/>
          <a:ext cx="9685337" cy="4951128"/>
        </p:xfrm>
        <a:graphic>
          <a:graphicData uri="http://schemas.openxmlformats.org/drawingml/2006/table">
            <a:tbl>
              <a:tblPr firstRow="1" firstCol="1">
                <a:tableStyleId>{BC89EF96-8CEA-46FF-86C4-4CE0E7609802}</a:tableStyleId>
              </a:tblPr>
              <a:tblGrid>
                <a:gridCol w="1090920">
                  <a:extLst>
                    <a:ext uri="{9D8B030D-6E8A-4147-A177-3AD203B41FA5}">
                      <a16:colId xmlns:a16="http://schemas.microsoft.com/office/drawing/2014/main" val="20000"/>
                    </a:ext>
                  </a:extLst>
                </a:gridCol>
                <a:gridCol w="4449137">
                  <a:extLst>
                    <a:ext uri="{9D8B030D-6E8A-4147-A177-3AD203B41FA5}">
                      <a16:colId xmlns:a16="http://schemas.microsoft.com/office/drawing/2014/main" val="20001"/>
                    </a:ext>
                  </a:extLst>
                </a:gridCol>
                <a:gridCol w="4145280">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預期標的物大漲或大跌時</a:t>
                      </a:r>
                      <a:endParaRPr lang="en-US" altLang="zh-TW" sz="2000" dirty="0"/>
                    </a:p>
                  </a:txBody>
                  <a:tcPr anchor="ctr"/>
                </a:tc>
                <a:tc>
                  <a:txBody>
                    <a:bodyPr/>
                    <a:lstStyle/>
                    <a:p>
                      <a:pPr algn="ctr"/>
                      <a:r>
                        <a:rPr lang="zh-TW" altLang="en-US" sz="2000" dirty="0"/>
                        <a:t>預期市場盤整時</a:t>
                      </a:r>
                      <a:endParaRPr lang="en-US" altLang="zh-TW" sz="2000" dirty="0"/>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買進</a:t>
                      </a:r>
                      <a:r>
                        <a:rPr lang="zh-TW" altLang="en-US" sz="2000" dirty="0" smtClean="0"/>
                        <a:t>一口履約</a:t>
                      </a:r>
                      <a:r>
                        <a:rPr lang="zh-TW" altLang="en-US" sz="2000" dirty="0"/>
                        <a:t>價為</a:t>
                      </a:r>
                      <a:r>
                        <a:rPr lang="en-US" altLang="zh-TW" sz="2000" dirty="0"/>
                        <a:t>6600</a:t>
                      </a:r>
                      <a:r>
                        <a:rPr lang="zh-TW" altLang="en-US" sz="2000" dirty="0"/>
                        <a:t>，權利金為</a:t>
                      </a:r>
                      <a:r>
                        <a:rPr lang="en-US" altLang="zh-TW" sz="2000" dirty="0"/>
                        <a:t>240</a:t>
                      </a:r>
                      <a:r>
                        <a:rPr lang="zh-TW" altLang="en-US" sz="2000" dirty="0"/>
                        <a:t>點的買權</a:t>
                      </a:r>
                      <a:endParaRPr lang="en-US" altLang="zh-TW" sz="2000" dirty="0"/>
                    </a:p>
                    <a:p>
                      <a:pPr marL="342900" indent="-342900">
                        <a:buFont typeface="+mj-lt"/>
                        <a:buAutoNum type="arabicPeriod"/>
                      </a:pPr>
                      <a:r>
                        <a:rPr lang="zh-TW" altLang="en-US" sz="2000" dirty="0"/>
                        <a:t>買進</a:t>
                      </a:r>
                      <a:r>
                        <a:rPr lang="zh-TW" altLang="en-US" sz="2000" dirty="0" smtClean="0"/>
                        <a:t>一口履約</a:t>
                      </a:r>
                      <a:r>
                        <a:rPr lang="zh-TW" altLang="en-US" sz="2000" dirty="0"/>
                        <a:t>價為</a:t>
                      </a:r>
                      <a:r>
                        <a:rPr lang="en-US" altLang="zh-TW" sz="2000" dirty="0"/>
                        <a:t>6400</a:t>
                      </a:r>
                      <a:r>
                        <a:rPr lang="zh-TW" altLang="en-US" sz="2000" dirty="0"/>
                        <a:t>，權利金為</a:t>
                      </a:r>
                      <a:r>
                        <a:rPr lang="en-US" altLang="zh-TW" sz="2000" dirty="0"/>
                        <a:t>240</a:t>
                      </a:r>
                      <a:r>
                        <a:rPr lang="zh-TW" altLang="en-US" sz="2000" dirty="0"/>
                        <a:t>點的賣權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賣出</a:t>
                      </a:r>
                      <a:r>
                        <a:rPr lang="zh-TW" altLang="en-US" sz="2000" dirty="0" smtClean="0"/>
                        <a:t>一口履約</a:t>
                      </a:r>
                      <a:r>
                        <a:rPr lang="zh-TW" altLang="en-US" sz="2000" dirty="0"/>
                        <a:t>價為</a:t>
                      </a:r>
                      <a:r>
                        <a:rPr lang="en-US" altLang="zh-TW" sz="2000" dirty="0"/>
                        <a:t>6600</a:t>
                      </a:r>
                      <a:r>
                        <a:rPr lang="zh-TW" altLang="en-US" sz="2000" dirty="0"/>
                        <a:t>，權利金為</a:t>
                      </a:r>
                      <a:r>
                        <a:rPr lang="en-US" altLang="zh-TW" sz="2000" dirty="0"/>
                        <a:t>240</a:t>
                      </a:r>
                      <a:r>
                        <a:rPr lang="zh-TW" altLang="en-US" sz="2000" dirty="0"/>
                        <a:t>點的買權</a:t>
                      </a:r>
                      <a:endParaRPr lang="en-US" altLang="zh-TW" sz="2000" dirty="0"/>
                    </a:p>
                    <a:p>
                      <a:pPr marL="342900" indent="-342900">
                        <a:buFont typeface="+mj-lt"/>
                        <a:buAutoNum type="arabicPeriod"/>
                      </a:pPr>
                      <a:r>
                        <a:rPr lang="zh-TW" altLang="en-US" sz="2000" dirty="0"/>
                        <a:t>賣出</a:t>
                      </a:r>
                      <a:r>
                        <a:rPr lang="zh-TW" altLang="en-US" sz="2000" dirty="0" smtClean="0"/>
                        <a:t>一口履約</a:t>
                      </a:r>
                      <a:r>
                        <a:rPr lang="zh-TW" altLang="en-US" sz="2000" dirty="0"/>
                        <a:t>價為</a:t>
                      </a:r>
                      <a:r>
                        <a:rPr lang="en-US" altLang="zh-TW" sz="2000" dirty="0"/>
                        <a:t>6400</a:t>
                      </a:r>
                      <a:r>
                        <a:rPr lang="zh-TW" altLang="en-US" sz="2000" dirty="0"/>
                        <a:t>，權利金為</a:t>
                      </a:r>
                      <a:r>
                        <a:rPr lang="en-US" altLang="zh-TW" sz="2000" dirty="0"/>
                        <a:t>240</a:t>
                      </a:r>
                      <a:r>
                        <a:rPr lang="zh-TW" altLang="en-US" sz="2000" dirty="0"/>
                        <a:t>點的賣權</a:t>
                      </a:r>
                    </a:p>
                  </a:txBody>
                  <a:tcPr/>
                </a:tc>
                <a:extLst>
                  <a:ext uri="{0D108BD9-81ED-4DB2-BD59-A6C34878D82A}">
                    <a16:rowId xmlns:a16="http://schemas.microsoft.com/office/drawing/2014/main" val="10002"/>
                  </a:ext>
                </a:extLst>
              </a:tr>
            </a:tbl>
          </a:graphicData>
        </a:graphic>
      </p:graphicFrame>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617" y="4047525"/>
            <a:ext cx="3763066" cy="216000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197" y="4020379"/>
            <a:ext cx="3908201" cy="2160000"/>
          </a:xfrm>
          <a:prstGeom prst="rect">
            <a:avLst/>
          </a:prstGeom>
        </p:spPr>
      </p:pic>
      <p:sp>
        <p:nvSpPr>
          <p:cNvPr id="3" name="投影片編號版面配置區 2">
            <a:extLst>
              <a:ext uri="{FF2B5EF4-FFF2-40B4-BE49-F238E27FC236}">
                <a16:creationId xmlns:a16="http://schemas.microsoft.com/office/drawing/2014/main" id="{D4AFD698-D5F9-4942-B2F8-E47AC9E19848}"/>
              </a:ext>
            </a:extLst>
          </p:cNvPr>
          <p:cNvSpPr>
            <a:spLocks noGrp="1"/>
          </p:cNvSpPr>
          <p:nvPr>
            <p:ph type="sldNum" sz="quarter" idx="12"/>
          </p:nvPr>
        </p:nvSpPr>
        <p:spPr/>
        <p:txBody>
          <a:bodyPr/>
          <a:lstStyle/>
          <a:p>
            <a:fld id="{4BBCDA8C-635E-4F40-B19B-73DC155A82F0}" type="slidenum">
              <a:rPr lang="zh-TW" altLang="en-US" smtClean="0"/>
              <a:t>25</a:t>
            </a:fld>
            <a:endParaRPr lang="zh-TW" altLang="en-US"/>
          </a:p>
        </p:txBody>
      </p:sp>
    </p:spTree>
    <p:extLst>
      <p:ext uri="{BB962C8B-B14F-4D97-AF65-F5344CB8AC3E}">
        <p14:creationId xmlns:p14="http://schemas.microsoft.com/office/powerpoint/2010/main" val="111728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時間價差</a:t>
            </a:r>
            <a:r>
              <a:rPr lang="en-US" altLang="zh-TW" dirty="0"/>
              <a:t>(Time Spread)</a:t>
            </a:r>
            <a:endParaRPr lang="zh-TW" altLang="en-US" dirty="0"/>
          </a:p>
        </p:txBody>
      </p:sp>
      <p:sp>
        <p:nvSpPr>
          <p:cNvPr id="3" name="投影片編號版面配置區 2">
            <a:extLst>
              <a:ext uri="{FF2B5EF4-FFF2-40B4-BE49-F238E27FC236}">
                <a16:creationId xmlns:a16="http://schemas.microsoft.com/office/drawing/2014/main" id="{6E9AE380-AF8A-41F2-BDDC-63C5CC1F10D8}"/>
              </a:ext>
            </a:extLst>
          </p:cNvPr>
          <p:cNvSpPr>
            <a:spLocks noGrp="1"/>
          </p:cNvSpPr>
          <p:nvPr>
            <p:ph type="sldNum" sz="quarter" idx="12"/>
          </p:nvPr>
        </p:nvSpPr>
        <p:spPr/>
        <p:txBody>
          <a:bodyPr/>
          <a:lstStyle/>
          <a:p>
            <a:fld id="{4BBCDA8C-635E-4F40-B19B-73DC155A82F0}" type="slidenum">
              <a:rPr lang="zh-TW" altLang="en-US" smtClean="0"/>
              <a:t>26</a:t>
            </a:fld>
            <a:endParaRPr lang="zh-TW" altLang="en-US"/>
          </a:p>
        </p:txBody>
      </p:sp>
      <p:sp>
        <p:nvSpPr>
          <p:cNvPr id="8" name="內容版面配置區 7">
            <a:extLst>
              <a:ext uri="{FF2B5EF4-FFF2-40B4-BE49-F238E27FC236}">
                <a16:creationId xmlns:a16="http://schemas.microsoft.com/office/drawing/2014/main" id="{0F248388-DFE3-45CA-9F25-40815FF6DFA2}"/>
              </a:ext>
            </a:extLst>
          </p:cNvPr>
          <p:cNvSpPr>
            <a:spLocks noGrp="1"/>
          </p:cNvSpPr>
          <p:nvPr>
            <p:ph idx="1"/>
          </p:nvPr>
        </p:nvSpPr>
        <p:spPr>
          <a:xfrm>
            <a:off x="677334" y="2160590"/>
            <a:ext cx="8596668" cy="3286900"/>
          </a:xfrm>
        </p:spPr>
        <p:txBody>
          <a:bodyPr/>
          <a:lstStyle/>
          <a:p>
            <a:r>
              <a:rPr lang="zh-TW" altLang="en-US" dirty="0"/>
              <a:t>一般市場上較常使用的時間價差為買遠月賣近月，基本上此策略的獲利基礎來自近月份的時間價值收入，與遠月份的波動率上升。</a:t>
            </a:r>
            <a:endParaRPr lang="en-US" altLang="zh-TW" dirty="0"/>
          </a:p>
          <a:p>
            <a:endParaRPr lang="en-US" altLang="zh-TW" dirty="0"/>
          </a:p>
          <a:p>
            <a:r>
              <a:rPr lang="zh-TW" altLang="en-US" dirty="0"/>
              <a:t>此策略組合的方式為同時買賣相同執行價格，但不同到期日之相同標的選擇權。</a:t>
            </a:r>
            <a:endParaRPr lang="en-US" altLang="zh-TW" dirty="0"/>
          </a:p>
        </p:txBody>
      </p:sp>
    </p:spTree>
    <p:extLst>
      <p:ext uri="{BB962C8B-B14F-4D97-AF65-F5344CB8AC3E}">
        <p14:creationId xmlns:p14="http://schemas.microsoft.com/office/powerpoint/2010/main" val="356441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時間價差</a:t>
            </a:r>
            <a:r>
              <a:rPr lang="en-US" altLang="zh-TW" dirty="0"/>
              <a:t>(Time Spread)</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36300029"/>
              </p:ext>
            </p:extLst>
          </p:nvPr>
        </p:nvGraphicFramePr>
        <p:xfrm>
          <a:off x="582069" y="1402942"/>
          <a:ext cx="9842091" cy="4894217"/>
        </p:xfrm>
        <a:graphic>
          <a:graphicData uri="http://schemas.openxmlformats.org/drawingml/2006/table">
            <a:tbl>
              <a:tblPr firstRow="1" firstCol="1">
                <a:tableStyleId>{BC89EF96-8CEA-46FF-86C4-4CE0E7609802}</a:tableStyleId>
              </a:tblPr>
              <a:tblGrid>
                <a:gridCol w="1105633">
                  <a:extLst>
                    <a:ext uri="{9D8B030D-6E8A-4147-A177-3AD203B41FA5}">
                      <a16:colId xmlns:a16="http://schemas.microsoft.com/office/drawing/2014/main" val="20000"/>
                    </a:ext>
                  </a:extLst>
                </a:gridCol>
                <a:gridCol w="4381414">
                  <a:extLst>
                    <a:ext uri="{9D8B030D-6E8A-4147-A177-3AD203B41FA5}">
                      <a16:colId xmlns:a16="http://schemas.microsoft.com/office/drawing/2014/main" val="20001"/>
                    </a:ext>
                  </a:extLst>
                </a:gridCol>
                <a:gridCol w="4355044">
                  <a:extLst>
                    <a:ext uri="{9D8B030D-6E8A-4147-A177-3AD203B41FA5}">
                      <a16:colId xmlns:a16="http://schemas.microsoft.com/office/drawing/2014/main" val="20002"/>
                    </a:ext>
                  </a:extLst>
                </a:gridCol>
              </a:tblGrid>
              <a:tr h="429317">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772771">
                <a:tc>
                  <a:txBody>
                    <a:bodyPr/>
                    <a:lstStyle/>
                    <a:p>
                      <a:pPr algn="ctr"/>
                      <a:r>
                        <a:rPr lang="zh-TW" altLang="en-US" sz="2000" dirty="0"/>
                        <a:t>情況</a:t>
                      </a:r>
                    </a:p>
                  </a:txBody>
                  <a:tcPr anchor="ctr"/>
                </a:tc>
                <a:tc>
                  <a:txBody>
                    <a:bodyPr/>
                    <a:lstStyle/>
                    <a:p>
                      <a:pPr algn="ctr"/>
                      <a:r>
                        <a:rPr lang="zh-TW" altLang="en-US" sz="2000" dirty="0"/>
                        <a:t>預期市場盤整時</a:t>
                      </a:r>
                      <a:endParaRPr lang="en-US" altLang="zh-TW"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2000" dirty="0"/>
                        <a:t>預期標的物小漲或小跌時</a:t>
                      </a:r>
                      <a:endParaRPr lang="en-US" altLang="zh-TW" sz="2000" dirty="0"/>
                    </a:p>
                    <a:p>
                      <a:pPr algn="ctr"/>
                      <a:r>
                        <a:rPr lang="en-US" altLang="zh-TW" sz="2000" dirty="0"/>
                        <a:t>(</a:t>
                      </a:r>
                      <a:r>
                        <a:rPr lang="zh-TW" altLang="en-US" sz="2000" dirty="0"/>
                        <a:t>獲利有限</a:t>
                      </a:r>
                      <a:r>
                        <a:rPr lang="en-US" altLang="zh-TW" sz="2000" dirty="0"/>
                        <a:t>)</a:t>
                      </a:r>
                    </a:p>
                  </a:txBody>
                  <a:tcPr anchor="ctr"/>
                </a:tc>
                <a:extLst>
                  <a:ext uri="{0D108BD9-81ED-4DB2-BD59-A6C34878D82A}">
                    <a16:rowId xmlns:a16="http://schemas.microsoft.com/office/drawing/2014/main" val="10001"/>
                  </a:ext>
                </a:extLst>
              </a:tr>
              <a:tr h="3692129">
                <a:tc>
                  <a:txBody>
                    <a:bodyPr/>
                    <a:lstStyle/>
                    <a:p>
                      <a:pPr algn="ctr"/>
                      <a:r>
                        <a:rPr lang="zh-TW" altLang="en-US" sz="2000" dirty="0"/>
                        <a:t>圖形</a:t>
                      </a:r>
                    </a:p>
                  </a:txBody>
                  <a:tcPr anchor="ctr"/>
                </a:tc>
                <a:tc>
                  <a:txBody>
                    <a:bodyPr/>
                    <a:lstStyle/>
                    <a:p>
                      <a:pPr marL="342900" indent="-342900">
                        <a:buFont typeface="+mj-lt"/>
                        <a:buAutoNum type="arabicPeriod"/>
                      </a:pPr>
                      <a:r>
                        <a:rPr lang="zh-TW" altLang="en-US" sz="2000" dirty="0"/>
                        <a:t>賣出</a:t>
                      </a:r>
                      <a:r>
                        <a:rPr lang="zh-TW" altLang="en-US" sz="2000" dirty="0" smtClean="0"/>
                        <a:t>一口近月份</a:t>
                      </a:r>
                      <a:r>
                        <a:rPr lang="zh-TW" altLang="en-US" sz="2000" dirty="0"/>
                        <a:t>到期，履約價為</a:t>
                      </a:r>
                      <a:r>
                        <a:rPr lang="en-US" altLang="zh-TW" sz="2000" dirty="0"/>
                        <a:t>6400</a:t>
                      </a:r>
                      <a:r>
                        <a:rPr lang="zh-TW" altLang="en-US" sz="2000" dirty="0"/>
                        <a:t>，權利金為</a:t>
                      </a:r>
                      <a:r>
                        <a:rPr lang="en-US" altLang="zh-TW" sz="2000" dirty="0"/>
                        <a:t>50</a:t>
                      </a:r>
                      <a:r>
                        <a:rPr lang="zh-TW" altLang="en-US" sz="2000" dirty="0"/>
                        <a:t>點的買權</a:t>
                      </a:r>
                      <a:endParaRPr lang="en-US" altLang="zh-TW" sz="2000" dirty="0"/>
                    </a:p>
                    <a:p>
                      <a:pPr marL="342900" indent="-342900">
                        <a:buFont typeface="+mj-lt"/>
                        <a:buAutoNum type="arabicPeriod"/>
                      </a:pPr>
                      <a:r>
                        <a:rPr lang="zh-TW" altLang="en-US" sz="2000" dirty="0"/>
                        <a:t>買進</a:t>
                      </a:r>
                      <a:r>
                        <a:rPr lang="zh-TW" altLang="en-US" sz="2000" dirty="0" smtClean="0"/>
                        <a:t>一口遠月份</a:t>
                      </a:r>
                      <a:r>
                        <a:rPr lang="zh-TW" altLang="en-US" sz="2000" dirty="0"/>
                        <a:t>到期，履約價為</a:t>
                      </a:r>
                      <a:r>
                        <a:rPr lang="en-US" altLang="zh-TW" sz="2000" dirty="0"/>
                        <a:t>6400</a:t>
                      </a:r>
                      <a:r>
                        <a:rPr lang="zh-TW" altLang="en-US" sz="2000" dirty="0"/>
                        <a:t>，權利金為</a:t>
                      </a:r>
                      <a:r>
                        <a:rPr lang="en-US" altLang="zh-TW" sz="2000" dirty="0"/>
                        <a:t>80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tc>
                <a:tc>
                  <a:txBody>
                    <a:bodyPr/>
                    <a:lstStyle/>
                    <a:p>
                      <a:pPr marL="342900" indent="-342900">
                        <a:buFont typeface="+mj-lt"/>
                        <a:buAutoNum type="arabicPeriod"/>
                      </a:pPr>
                      <a:r>
                        <a:rPr lang="zh-TW" altLang="en-US" sz="2000" dirty="0"/>
                        <a:t>買進</a:t>
                      </a:r>
                      <a:r>
                        <a:rPr lang="zh-TW" altLang="en-US" sz="2000" dirty="0" smtClean="0"/>
                        <a:t>一口近月份</a:t>
                      </a:r>
                      <a:r>
                        <a:rPr lang="zh-TW" altLang="en-US" sz="2000" dirty="0"/>
                        <a:t>到期，履約價為</a:t>
                      </a:r>
                      <a:r>
                        <a:rPr lang="en-US" altLang="zh-TW" sz="2000" dirty="0"/>
                        <a:t>6400</a:t>
                      </a:r>
                      <a:r>
                        <a:rPr lang="zh-TW" altLang="en-US" sz="2000" dirty="0"/>
                        <a:t>，權利金為</a:t>
                      </a:r>
                      <a:r>
                        <a:rPr lang="en-US" altLang="zh-TW" sz="2000" dirty="0"/>
                        <a:t>50</a:t>
                      </a:r>
                      <a:r>
                        <a:rPr lang="zh-TW" altLang="en-US" sz="2000" dirty="0"/>
                        <a:t>點的買權</a:t>
                      </a:r>
                      <a:endParaRPr lang="en-US" altLang="zh-TW" sz="2000" dirty="0"/>
                    </a:p>
                    <a:p>
                      <a:pPr marL="342900" indent="-342900">
                        <a:buFont typeface="+mj-lt"/>
                        <a:buAutoNum type="arabicPeriod"/>
                      </a:pPr>
                      <a:r>
                        <a:rPr lang="zh-TW" altLang="en-US" sz="2000"/>
                        <a:t>賣出</a:t>
                      </a:r>
                      <a:r>
                        <a:rPr lang="zh-TW" altLang="en-US" sz="2000" smtClean="0"/>
                        <a:t>一口遠月份</a:t>
                      </a:r>
                      <a:r>
                        <a:rPr lang="zh-TW" altLang="en-US" sz="2000" dirty="0"/>
                        <a:t>到期，履約價為</a:t>
                      </a:r>
                      <a:r>
                        <a:rPr lang="en-US" altLang="zh-TW" sz="2000" dirty="0"/>
                        <a:t>6400</a:t>
                      </a:r>
                      <a:r>
                        <a:rPr lang="zh-TW" altLang="en-US" sz="2000" dirty="0"/>
                        <a:t>，權利金為</a:t>
                      </a:r>
                      <a:r>
                        <a:rPr lang="en-US" altLang="zh-TW" sz="2000" dirty="0"/>
                        <a:t>80</a:t>
                      </a:r>
                      <a:r>
                        <a:rPr lang="zh-TW" altLang="en-US" sz="2000" dirty="0"/>
                        <a:t>點的買權</a:t>
                      </a:r>
                    </a:p>
                  </a:txBody>
                  <a:tcPr/>
                </a:tc>
                <a:extLst>
                  <a:ext uri="{0D108BD9-81ED-4DB2-BD59-A6C34878D82A}">
                    <a16:rowId xmlns:a16="http://schemas.microsoft.com/office/drawing/2014/main" val="10002"/>
                  </a:ext>
                </a:extLst>
              </a:tr>
            </a:tbl>
          </a:graphicData>
        </a:graphic>
      </p:graphicFrame>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595" y="3869506"/>
            <a:ext cx="3800696" cy="2160000"/>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3710" y="4237782"/>
            <a:ext cx="3712239" cy="1916845"/>
          </a:xfrm>
          <a:prstGeom prst="rect">
            <a:avLst/>
          </a:prstGeom>
        </p:spPr>
      </p:pic>
      <p:sp>
        <p:nvSpPr>
          <p:cNvPr id="3" name="投影片編號版面配置區 2">
            <a:extLst>
              <a:ext uri="{FF2B5EF4-FFF2-40B4-BE49-F238E27FC236}">
                <a16:creationId xmlns:a16="http://schemas.microsoft.com/office/drawing/2014/main" id="{6E9AE380-AF8A-41F2-BDDC-63C5CC1F10D8}"/>
              </a:ext>
            </a:extLst>
          </p:cNvPr>
          <p:cNvSpPr>
            <a:spLocks noGrp="1"/>
          </p:cNvSpPr>
          <p:nvPr>
            <p:ph type="sldNum" sz="quarter" idx="12"/>
          </p:nvPr>
        </p:nvSpPr>
        <p:spPr/>
        <p:txBody>
          <a:bodyPr/>
          <a:lstStyle/>
          <a:p>
            <a:fld id="{4BBCDA8C-635E-4F40-B19B-73DC155A82F0}" type="slidenum">
              <a:rPr lang="zh-TW" altLang="en-US" smtClean="0"/>
              <a:t>27</a:t>
            </a:fld>
            <a:endParaRPr lang="zh-TW" altLang="en-US"/>
          </a:p>
        </p:txBody>
      </p:sp>
    </p:spTree>
    <p:extLst>
      <p:ext uri="{BB962C8B-B14F-4D97-AF65-F5344CB8AC3E}">
        <p14:creationId xmlns:p14="http://schemas.microsoft.com/office/powerpoint/2010/main" val="31146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期貨的起源</a:t>
            </a:r>
            <a:endParaRPr lang="zh-TW" altLang="en-US" dirty="0"/>
          </a:p>
        </p:txBody>
      </p:sp>
      <p:sp>
        <p:nvSpPr>
          <p:cNvPr id="3" name="內容版面配置區 2"/>
          <p:cNvSpPr>
            <a:spLocks noGrp="1"/>
          </p:cNvSpPr>
          <p:nvPr>
            <p:ph idx="1"/>
          </p:nvPr>
        </p:nvSpPr>
        <p:spPr>
          <a:xfrm>
            <a:off x="733605" y="1344663"/>
            <a:ext cx="8596668" cy="3880773"/>
          </a:xfrm>
        </p:spPr>
        <p:txBody>
          <a:bodyPr/>
          <a:lstStyle/>
          <a:p>
            <a:r>
              <a:rPr lang="zh-TW" altLang="en-US" dirty="0"/>
              <a:t>農業是一個看天吃飯的行業，每當異常的天候狀況發生都會對價格產生很大的影響。當天災來臨，作物歉收將使價格大幅上漲；反之，當風調雨順，作物盛產也會讓價格出現大幅崩跌。不論是對於買方</a:t>
            </a:r>
            <a:r>
              <a:rPr lang="en-US" altLang="zh-TW" dirty="0"/>
              <a:t>(</a:t>
            </a:r>
            <a:r>
              <a:rPr lang="zh-TW" altLang="en-US" dirty="0"/>
              <a:t>工廠</a:t>
            </a:r>
            <a:r>
              <a:rPr lang="en-US" altLang="zh-TW" dirty="0"/>
              <a:t>)</a:t>
            </a:r>
            <a:r>
              <a:rPr lang="zh-TW" altLang="en-US" dirty="0"/>
              <a:t>或是賣方</a:t>
            </a:r>
            <a:r>
              <a:rPr lang="en-US" altLang="zh-TW" dirty="0"/>
              <a:t>(</a:t>
            </a:r>
            <a:r>
              <a:rPr lang="zh-TW" altLang="en-US" dirty="0"/>
              <a:t>農夫</a:t>
            </a:r>
            <a:r>
              <a:rPr lang="en-US" altLang="zh-TW" dirty="0"/>
              <a:t>)</a:t>
            </a:r>
            <a:r>
              <a:rPr lang="zh-TW" altLang="en-US" dirty="0"/>
              <a:t>都必須承擔很大的風險。</a:t>
            </a:r>
          </a:p>
          <a:p>
            <a:r>
              <a:rPr lang="zh-TW" altLang="en-US" b="1" dirty="0"/>
              <a:t>買方：工廠向農夫收購小麥，生產麵粉、麵包</a:t>
            </a:r>
            <a:endParaRPr lang="zh-TW" altLang="en-US" dirty="0"/>
          </a:p>
          <a:p>
            <a:r>
              <a:rPr lang="zh-TW" altLang="en-US" b="1" dirty="0"/>
              <a:t>賣方：農夫種植小麥，收成時賣給工廠</a:t>
            </a:r>
            <a:endParaRPr lang="zh-TW" altLang="en-US" dirty="0"/>
          </a:p>
          <a:p>
            <a:r>
              <a:rPr lang="zh-TW" altLang="en-US" dirty="0"/>
              <a:t>為了避免價格波動所帶來的風險，買賣雙方漸漸發展出簽訂契約，規定買賣雙方在一定的</a:t>
            </a:r>
            <a:r>
              <a:rPr lang="zh-TW" altLang="en-US" b="1" dirty="0"/>
              <a:t>「時間」</a:t>
            </a:r>
            <a:r>
              <a:rPr lang="zh-TW" altLang="en-US" dirty="0"/>
              <a:t>後，必須以約定的</a:t>
            </a:r>
            <a:r>
              <a:rPr lang="zh-TW" altLang="en-US" b="1" dirty="0"/>
              <a:t>「價格」</a:t>
            </a:r>
            <a:r>
              <a:rPr lang="zh-TW" altLang="en-US" dirty="0"/>
              <a:t>交易一定</a:t>
            </a:r>
            <a:r>
              <a:rPr lang="zh-TW" altLang="en-US" b="1" dirty="0"/>
              <a:t>「數量」</a:t>
            </a:r>
            <a:r>
              <a:rPr lang="zh-TW" altLang="en-US" dirty="0"/>
              <a:t>的</a:t>
            </a:r>
            <a:r>
              <a:rPr lang="zh-TW" altLang="en-US" b="1" dirty="0"/>
              <a:t>「農作物」</a:t>
            </a:r>
            <a:r>
              <a:rPr lang="zh-TW" altLang="en-US" dirty="0"/>
              <a:t>，於是「遠期契約」就此誕生</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3</a:t>
            </a:fld>
            <a:endParaRPr lang="zh-TW" altLang="en-US"/>
          </a:p>
        </p:txBody>
      </p:sp>
      <p:pic>
        <p:nvPicPr>
          <p:cNvPr id="5" name="圖片 4"/>
          <p:cNvPicPr>
            <a:picLocks noChangeAspect="1"/>
          </p:cNvPicPr>
          <p:nvPr/>
        </p:nvPicPr>
        <p:blipFill>
          <a:blip r:embed="rId2"/>
          <a:stretch>
            <a:fillRect/>
          </a:stretch>
        </p:blipFill>
        <p:spPr>
          <a:xfrm>
            <a:off x="4197177" y="4057456"/>
            <a:ext cx="5133096" cy="2645800"/>
          </a:xfrm>
          <a:prstGeom prst="rect">
            <a:avLst/>
          </a:prstGeom>
        </p:spPr>
      </p:pic>
      <p:sp>
        <p:nvSpPr>
          <p:cNvPr id="6"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smtClean="0"/>
              <a:t>參考資料</a:t>
            </a:r>
            <a:r>
              <a:rPr lang="en-US" altLang="zh-TW" sz="1200" dirty="0" smtClean="0"/>
              <a:t>:</a:t>
            </a:r>
            <a:r>
              <a:rPr lang="zh-TW" altLang="en-US" sz="1200" dirty="0" smtClean="0"/>
              <a:t> 統一期貨官網</a:t>
            </a:r>
            <a:endParaRPr lang="zh-TW" altLang="en-US" sz="1200" dirty="0"/>
          </a:p>
        </p:txBody>
      </p:sp>
    </p:spTree>
    <p:extLst>
      <p:ext uri="{BB962C8B-B14F-4D97-AF65-F5344CB8AC3E}">
        <p14:creationId xmlns:p14="http://schemas.microsoft.com/office/powerpoint/2010/main" val="329764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遠期合約</a:t>
            </a:r>
            <a:endParaRPr lang="zh-TW" altLang="en-US" dirty="0"/>
          </a:p>
        </p:txBody>
      </p:sp>
      <p:sp>
        <p:nvSpPr>
          <p:cNvPr id="3" name="內容版面配置區 2"/>
          <p:cNvSpPr>
            <a:spLocks noGrp="1"/>
          </p:cNvSpPr>
          <p:nvPr>
            <p:ph idx="1"/>
          </p:nvPr>
        </p:nvSpPr>
        <p:spPr/>
        <p:txBody>
          <a:bodyPr/>
          <a:lstStyle/>
          <a:p>
            <a:r>
              <a:rPr lang="zh-TW" altLang="en-US" b="1" dirty="0"/>
              <a:t>遠期合約</a:t>
            </a:r>
            <a:r>
              <a:rPr lang="zh-TW" altLang="en-US" dirty="0"/>
              <a:t>（</a:t>
            </a:r>
            <a:r>
              <a:rPr lang="en-US" altLang="zh-TW" b="1" dirty="0"/>
              <a:t>Forward Contract</a:t>
            </a:r>
            <a:r>
              <a:rPr lang="zh-TW" altLang="en-US" dirty="0"/>
              <a:t>）是買賣雙方所簽訂的在未來指定的時間按照今日商定的價格購入或</a:t>
            </a:r>
            <a:r>
              <a:rPr lang="zh-TW" altLang="en-US" dirty="0" smtClean="0"/>
              <a:t>賣出資產的</a:t>
            </a:r>
            <a:r>
              <a:rPr lang="zh-TW" altLang="en-US" dirty="0"/>
              <a:t>一種非標準化合約。商定的價格稱為交貨價格，等於訂立合同時的遠期價格。</a:t>
            </a:r>
          </a:p>
          <a:p>
            <a:r>
              <a:rPr lang="zh-TW" altLang="en-US" dirty="0"/>
              <a:t>遠期合約是</a:t>
            </a:r>
            <a:r>
              <a:rPr lang="zh-TW" altLang="en-US" dirty="0" smtClean="0"/>
              <a:t>一種金融衍生工具。</a:t>
            </a:r>
            <a:r>
              <a:rPr lang="zh-TW" altLang="en-US" dirty="0"/>
              <a:t>遠期價格</a:t>
            </a:r>
            <a:r>
              <a:rPr lang="zh-TW" altLang="en-US" dirty="0" smtClean="0"/>
              <a:t>和即期價格</a:t>
            </a:r>
            <a:r>
              <a:rPr lang="zh-TW" altLang="en-US" dirty="0"/>
              <a:t>的差異</a:t>
            </a:r>
            <a:r>
              <a:rPr lang="zh-TW" altLang="en-US" dirty="0" smtClean="0"/>
              <a:t>為</a:t>
            </a:r>
            <a:r>
              <a:rPr lang="zh-TW" altLang="en-US" b="1" dirty="0" smtClean="0"/>
              <a:t>遠期溢價</a:t>
            </a:r>
            <a:r>
              <a:rPr lang="zh-TW" altLang="en-US" dirty="0" smtClean="0"/>
              <a:t>或</a:t>
            </a:r>
            <a:r>
              <a:rPr lang="zh-TW" altLang="en-US" b="1" dirty="0"/>
              <a:t>遠期折價</a:t>
            </a:r>
            <a:r>
              <a:rPr lang="zh-TW" altLang="en-US" dirty="0"/>
              <a:t>。遠期溢價或折價可以視作買方的利潤或虧損。遠期合約可用於</a:t>
            </a:r>
            <a:r>
              <a:rPr lang="zh-TW" altLang="en-US" b="1" dirty="0" smtClean="0"/>
              <a:t>風險對沖</a:t>
            </a:r>
            <a:r>
              <a:rPr lang="zh-TW" altLang="en-US" dirty="0" smtClean="0"/>
              <a:t>（</a:t>
            </a:r>
            <a:r>
              <a:rPr lang="zh-TW" altLang="en-US" dirty="0"/>
              <a:t>特別是匯率風險）或</a:t>
            </a:r>
            <a:r>
              <a:rPr lang="zh-TW" altLang="en-US" dirty="0" smtClean="0"/>
              <a:t>用於</a:t>
            </a:r>
            <a:r>
              <a:rPr lang="zh-TW" altLang="en-US" b="1" dirty="0" smtClean="0"/>
              <a:t>投機行為</a:t>
            </a:r>
            <a:r>
              <a:rPr lang="zh-TW" altLang="en-US" dirty="0"/>
              <a:t>。</a:t>
            </a:r>
          </a:p>
          <a:p>
            <a:r>
              <a:rPr lang="zh-TW" altLang="en-US" dirty="0"/>
              <a:t>遠期合約</a:t>
            </a:r>
            <a:r>
              <a:rPr lang="zh-TW" altLang="en-US" dirty="0" smtClean="0"/>
              <a:t>和期貨合約</a:t>
            </a:r>
            <a:r>
              <a:rPr lang="zh-TW" altLang="en-US" dirty="0"/>
              <a:t>有緊密的關聯。相比期貨合約，遠期合約不是標準化合約，</a:t>
            </a:r>
            <a:r>
              <a:rPr lang="zh-TW" altLang="en-US" dirty="0" smtClean="0"/>
              <a:t>不在交易所進行</a:t>
            </a:r>
            <a:r>
              <a:rPr lang="zh-TW" altLang="en-US" dirty="0"/>
              <a:t>買賣，因此難以轉售。作為</a:t>
            </a:r>
            <a:r>
              <a:rPr lang="zh-TW" altLang="en-US" dirty="0" smtClean="0"/>
              <a:t>一種場外交易合約</a:t>
            </a:r>
            <a:r>
              <a:rPr lang="zh-TW" altLang="en-US" dirty="0"/>
              <a:t>，遠期合約內容可根據買賣雙方的需求來定製</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4</a:t>
            </a:fld>
            <a:endParaRPr lang="zh-TW" altLang="en-US"/>
          </a:p>
        </p:txBody>
      </p:sp>
      <p:sp>
        <p:nvSpPr>
          <p:cNvPr id="5"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smtClean="0"/>
              <a:t>參考資料</a:t>
            </a:r>
            <a:r>
              <a:rPr lang="en-US" altLang="zh-TW" sz="1200" dirty="0" smtClean="0"/>
              <a:t>:</a:t>
            </a:r>
            <a:r>
              <a:rPr lang="zh-TW" altLang="en-US" sz="1200" dirty="0" smtClean="0"/>
              <a:t> </a:t>
            </a:r>
            <a:r>
              <a:rPr lang="en-US" altLang="zh-TW" sz="1200" dirty="0" smtClean="0"/>
              <a:t>wiki</a:t>
            </a:r>
            <a:endParaRPr lang="zh-TW" altLang="en-US" sz="1200" dirty="0"/>
          </a:p>
        </p:txBody>
      </p:sp>
    </p:spTree>
    <p:extLst>
      <p:ext uri="{BB962C8B-B14F-4D97-AF65-F5344CB8AC3E}">
        <p14:creationId xmlns:p14="http://schemas.microsoft.com/office/powerpoint/2010/main" val="33911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期貨</a:t>
            </a:r>
            <a:endParaRPr lang="zh-TW" altLang="en-US" dirty="0"/>
          </a:p>
        </p:txBody>
      </p:sp>
      <p:sp>
        <p:nvSpPr>
          <p:cNvPr id="3" name="內容版面配置區 2"/>
          <p:cNvSpPr>
            <a:spLocks noGrp="1"/>
          </p:cNvSpPr>
          <p:nvPr>
            <p:ph idx="1"/>
          </p:nvPr>
        </p:nvSpPr>
        <p:spPr>
          <a:xfrm>
            <a:off x="677334" y="1371601"/>
            <a:ext cx="8596668" cy="4669762"/>
          </a:xfrm>
        </p:spPr>
        <p:txBody>
          <a:bodyPr>
            <a:normAutofit/>
          </a:bodyPr>
          <a:lstStyle/>
          <a:p>
            <a:r>
              <a:rPr lang="zh-TW" altLang="en-US" dirty="0"/>
              <a:t>期貨合約</a:t>
            </a:r>
            <a:r>
              <a:rPr lang="zh-TW" altLang="en-US" dirty="0" smtClean="0"/>
              <a:t>（</a:t>
            </a:r>
            <a:r>
              <a:rPr lang="en-US" altLang="zh-TW" dirty="0" smtClean="0"/>
              <a:t>Futures </a:t>
            </a:r>
            <a:r>
              <a:rPr lang="en-US" altLang="zh-TW" dirty="0"/>
              <a:t>contract</a:t>
            </a:r>
            <a:r>
              <a:rPr lang="zh-TW" altLang="en-US" dirty="0"/>
              <a:t>），簡稱期貨</a:t>
            </a:r>
            <a:r>
              <a:rPr lang="zh-TW" altLang="en-US" dirty="0" smtClean="0"/>
              <a:t>（</a:t>
            </a:r>
            <a:r>
              <a:rPr lang="en-US" altLang="zh-TW" dirty="0" smtClean="0"/>
              <a:t>Futures</a:t>
            </a:r>
            <a:r>
              <a:rPr lang="zh-TW" altLang="en-US" dirty="0"/>
              <a:t>），是一種跨越時間的交易方式。買賣雙方透過簽訂合約，同意按指定的時間、價格與其他交易條件，交收指定數量的現貨。通常期貨集中在期貨交易所，以</a:t>
            </a:r>
            <a:r>
              <a:rPr lang="zh-TW" altLang="en-US" b="1" dirty="0"/>
              <a:t>標準化合約</a:t>
            </a:r>
            <a:r>
              <a:rPr lang="zh-TW" altLang="en-US" dirty="0"/>
              <a:t>進行買賣，但亦有部分期貨合約可透過櫃台交易進行買賣，稱為場外交易合約。交易的資產通常是</a:t>
            </a:r>
            <a:r>
              <a:rPr lang="zh-TW" altLang="en-US" b="1" dirty="0"/>
              <a:t>財貨</a:t>
            </a:r>
            <a:r>
              <a:rPr lang="zh-TW" altLang="en-US" dirty="0"/>
              <a:t>或</a:t>
            </a:r>
            <a:r>
              <a:rPr lang="zh-TW" altLang="en-US" b="1" dirty="0"/>
              <a:t>金融工具</a:t>
            </a:r>
            <a:r>
              <a:rPr lang="zh-TW" altLang="en-US" dirty="0"/>
              <a:t>。雙方同意購買和出售資產的預定價格被稱為遠期價格。未來的指定時間 </a:t>
            </a:r>
            <a:r>
              <a:rPr lang="en-US" altLang="zh-TW" dirty="0"/>
              <a:t>- </a:t>
            </a:r>
            <a:r>
              <a:rPr lang="zh-TW" altLang="en-US" dirty="0"/>
              <a:t>即交付和付款發生時 </a:t>
            </a:r>
            <a:r>
              <a:rPr lang="en-US" altLang="zh-TW" dirty="0"/>
              <a:t>- </a:t>
            </a:r>
            <a:r>
              <a:rPr lang="zh-TW" altLang="en-US" dirty="0"/>
              <a:t>稱為交貨日期。因為它是標的資產的函數，期貨合約是衍生產品</a:t>
            </a:r>
            <a:r>
              <a:rPr lang="zh-TW" altLang="en-US" dirty="0" smtClean="0"/>
              <a:t>。</a:t>
            </a:r>
            <a:endParaRPr lang="zh-TW" altLang="en-US" dirty="0"/>
          </a:p>
          <a:p>
            <a:r>
              <a:rPr lang="zh-TW" altLang="en-US" dirty="0"/>
              <a:t>期貨是一種衍生工具，按現貨標的物之種類，期貨可分為</a:t>
            </a:r>
            <a:r>
              <a:rPr lang="zh-TW" altLang="en-US" b="1" dirty="0"/>
              <a:t>財貨期貨</a:t>
            </a:r>
            <a:r>
              <a:rPr lang="zh-TW" altLang="en-US" dirty="0"/>
              <a:t>與</a:t>
            </a:r>
            <a:r>
              <a:rPr lang="zh-TW" altLang="en-US" b="1" dirty="0"/>
              <a:t>金融期貨</a:t>
            </a:r>
            <a:r>
              <a:rPr lang="zh-TW" altLang="en-US" dirty="0"/>
              <a:t>兩大類。參與期貨交易者之中，套利者（或稱對沖者）透過買賣期貨，鎖定利潤與成本，減低時間帶來的價格波動風險。投機者則透過期貨交易承擔更多風險，伺機在價格波動中牟取利潤</a:t>
            </a:r>
            <a:r>
              <a:rPr lang="zh-TW" altLang="en-US" dirty="0" smtClean="0"/>
              <a:t>。</a:t>
            </a:r>
            <a:endParaRPr lang="zh-TW" altLang="en-US" dirty="0"/>
          </a:p>
          <a:p>
            <a:r>
              <a:rPr lang="zh-TW" altLang="en-US" dirty="0"/>
              <a:t>不少期貨市場發展自遠期合約，指一對一個別簽訂的跨時間買賣契約，交易細則由買賣雙方自行約定。期貨合約則由交易所劃一標準化，讓四方八面的交易者可在同一個平台上方便地撮合交易。選擇權（選擇權）是從期貨合約上再衍生出來的另一種衍生工具。</a:t>
            </a:r>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5</a:t>
            </a:fld>
            <a:endParaRPr lang="zh-TW" altLang="en-US"/>
          </a:p>
        </p:txBody>
      </p:sp>
      <p:sp>
        <p:nvSpPr>
          <p:cNvPr id="5"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smtClean="0"/>
              <a:t>參考資料</a:t>
            </a:r>
            <a:r>
              <a:rPr lang="en-US" altLang="zh-TW" sz="1200" dirty="0" smtClean="0"/>
              <a:t>:</a:t>
            </a:r>
            <a:r>
              <a:rPr lang="zh-TW" altLang="en-US" sz="1200" dirty="0" smtClean="0"/>
              <a:t> </a:t>
            </a:r>
            <a:r>
              <a:rPr lang="en-US" altLang="zh-TW" sz="1200" dirty="0" smtClean="0"/>
              <a:t>wiki</a:t>
            </a:r>
            <a:endParaRPr lang="zh-TW" altLang="en-US" sz="1200" dirty="0"/>
          </a:p>
        </p:txBody>
      </p:sp>
    </p:spTree>
    <p:extLst>
      <p:ext uri="{BB962C8B-B14F-4D97-AF65-F5344CB8AC3E}">
        <p14:creationId xmlns:p14="http://schemas.microsoft.com/office/powerpoint/2010/main" val="2440638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440411" y="2595398"/>
            <a:ext cx="9783119" cy="3308301"/>
          </a:xfrm>
          <a:prstGeom prst="rect">
            <a:avLst/>
          </a:prstGeom>
        </p:spPr>
      </p:pic>
      <p:sp>
        <p:nvSpPr>
          <p:cNvPr id="6" name="副標題 2"/>
          <p:cNvSpPr txBox="1">
            <a:spLocks/>
          </p:cNvSpPr>
          <p:nvPr/>
        </p:nvSpPr>
        <p:spPr>
          <a:xfrm>
            <a:off x="1536251" y="6624536"/>
            <a:ext cx="10506592" cy="23346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sz="1200" dirty="0" smtClean="0"/>
              <a:t>參考資料</a:t>
            </a:r>
            <a:r>
              <a:rPr lang="en-US" altLang="zh-TW" sz="1200" dirty="0" smtClean="0"/>
              <a:t>:</a:t>
            </a:r>
            <a:r>
              <a:rPr lang="zh-TW" altLang="en-US" sz="1200" dirty="0" smtClean="0"/>
              <a:t> 統一期貨官網</a:t>
            </a:r>
            <a:endParaRPr lang="zh-TW" altLang="en-US" sz="1200" dirty="0"/>
          </a:p>
        </p:txBody>
      </p:sp>
    </p:spTree>
    <p:extLst>
      <p:ext uri="{BB962C8B-B14F-4D97-AF65-F5344CB8AC3E}">
        <p14:creationId xmlns:p14="http://schemas.microsoft.com/office/powerpoint/2010/main" val="392615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7</a:t>
            </a:fld>
            <a:endParaRPr lang="zh-TW" altLang="en-US"/>
          </a:p>
        </p:txBody>
      </p:sp>
      <p:pic>
        <p:nvPicPr>
          <p:cNvPr id="5" name="圖片 4"/>
          <p:cNvPicPr>
            <a:picLocks noChangeAspect="1"/>
          </p:cNvPicPr>
          <p:nvPr/>
        </p:nvPicPr>
        <p:blipFill>
          <a:blip r:embed="rId2"/>
          <a:stretch>
            <a:fillRect/>
          </a:stretch>
        </p:blipFill>
        <p:spPr>
          <a:xfrm>
            <a:off x="3018500" y="132705"/>
            <a:ext cx="5330675" cy="6725295"/>
          </a:xfrm>
          <a:prstGeom prst="rect">
            <a:avLst/>
          </a:prstGeom>
        </p:spPr>
      </p:pic>
    </p:spTree>
    <p:extLst>
      <p:ext uri="{BB962C8B-B14F-4D97-AF65-F5344CB8AC3E}">
        <p14:creationId xmlns:p14="http://schemas.microsoft.com/office/powerpoint/2010/main" val="383204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211797"/>
            <a:ext cx="8596668" cy="1320800"/>
          </a:xfrm>
        </p:spPr>
        <p:txBody>
          <a:bodyPr/>
          <a:lstStyle/>
          <a:p>
            <a:r>
              <a:rPr lang="zh-TW" altLang="en-US" dirty="0" smtClean="0"/>
              <a:t>保證金交易</a:t>
            </a:r>
            <a:endParaRPr lang="zh-TW" altLang="en-US" dirty="0"/>
          </a:p>
        </p:txBody>
      </p:sp>
      <p:sp>
        <p:nvSpPr>
          <p:cNvPr id="3" name="內容版面配置區 2"/>
          <p:cNvSpPr>
            <a:spLocks noGrp="1"/>
          </p:cNvSpPr>
          <p:nvPr>
            <p:ph idx="1"/>
          </p:nvPr>
        </p:nvSpPr>
        <p:spPr>
          <a:xfrm>
            <a:off x="417082" y="1846593"/>
            <a:ext cx="5391572" cy="3880773"/>
          </a:xfrm>
        </p:spPr>
        <p:txBody>
          <a:bodyPr/>
          <a:lstStyle/>
          <a:p>
            <a:r>
              <a:rPr lang="zh-TW" altLang="en-US" dirty="0" smtClean="0"/>
              <a:t>槓桿交易</a:t>
            </a:r>
            <a:endParaRPr lang="en-US" altLang="zh-TW" dirty="0" smtClean="0"/>
          </a:p>
          <a:p>
            <a:pPr lvl="1"/>
            <a:r>
              <a:rPr lang="zh-TW" altLang="en-US" dirty="0" smtClean="0"/>
              <a:t>用較少的本金做較大金額的買賣</a:t>
            </a:r>
            <a:endParaRPr lang="en-US" altLang="zh-TW" dirty="0" smtClean="0"/>
          </a:p>
          <a:p>
            <a:pPr lvl="1"/>
            <a:r>
              <a:rPr lang="zh-TW" altLang="en-US" dirty="0" smtClean="0"/>
              <a:t>承擔比原本漲跌幅更高的賺賠</a:t>
            </a:r>
            <a:endParaRPr lang="en-US" altLang="zh-TW" dirty="0" smtClean="0"/>
          </a:p>
          <a:p>
            <a:r>
              <a:rPr lang="zh-TW" altLang="en-US" dirty="0" smtClean="0"/>
              <a:t>購買時僅需付「原始保證金」</a:t>
            </a:r>
            <a:endParaRPr lang="en-US" altLang="zh-TW" dirty="0" smtClean="0"/>
          </a:p>
          <a:p>
            <a:r>
              <a:rPr lang="zh-TW" altLang="en-US" dirty="0" smtClean="0"/>
              <a:t>若當日結算不足「維持保證金」（約為</a:t>
            </a:r>
            <a:r>
              <a:rPr lang="en-US" altLang="zh-TW" dirty="0" smtClean="0"/>
              <a:t>75%</a:t>
            </a:r>
            <a:r>
              <a:rPr lang="zh-TW" altLang="en-US" dirty="0" smtClean="0"/>
              <a:t>）時，需於隔日</a:t>
            </a:r>
            <a:r>
              <a:rPr lang="en-US" altLang="zh-TW" dirty="0" smtClean="0"/>
              <a:t>12</a:t>
            </a:r>
            <a:r>
              <a:rPr lang="zh-TW" altLang="en-US" dirty="0" smtClean="0"/>
              <a:t>點補足至原始保證金水平。</a:t>
            </a:r>
            <a:endParaRPr lang="en-US" altLang="zh-TW" dirty="0" smtClean="0"/>
          </a:p>
          <a:p>
            <a:r>
              <a:rPr lang="zh-TW" altLang="en-US" dirty="0"/>
              <a:t>帳戶金額虧損到低於原始保證金的</a:t>
            </a:r>
            <a:r>
              <a:rPr lang="en-US" altLang="zh-TW" dirty="0"/>
              <a:t>25%</a:t>
            </a:r>
            <a:r>
              <a:rPr lang="zh-TW" altLang="en-US" dirty="0"/>
              <a:t>，或是客戶接獲追繳通知，但無法在次日中午</a:t>
            </a:r>
            <a:r>
              <a:rPr lang="en-US" altLang="zh-TW" dirty="0"/>
              <a:t>12</a:t>
            </a:r>
            <a:r>
              <a:rPr lang="zh-TW" altLang="en-US" dirty="0"/>
              <a:t>點前補足保證金，為避免更大損失，期貨商會強制平倉沖銷</a:t>
            </a:r>
            <a:r>
              <a:rPr lang="zh-TW" altLang="en-US" dirty="0" smtClean="0"/>
              <a:t>。</a:t>
            </a:r>
            <a:endParaRPr lang="zh-TW" altLang="en-US" dirty="0"/>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8</a:t>
            </a:fld>
            <a:endParaRPr lang="zh-TW" altLang="en-US"/>
          </a:p>
        </p:txBody>
      </p:sp>
      <p:pic>
        <p:nvPicPr>
          <p:cNvPr id="5" name="圖片 4"/>
          <p:cNvPicPr>
            <a:picLocks noChangeAspect="1"/>
          </p:cNvPicPr>
          <p:nvPr/>
        </p:nvPicPr>
        <p:blipFill>
          <a:blip r:embed="rId2"/>
          <a:stretch>
            <a:fillRect/>
          </a:stretch>
        </p:blipFill>
        <p:spPr>
          <a:xfrm>
            <a:off x="5946710" y="134425"/>
            <a:ext cx="5849049" cy="6445080"/>
          </a:xfrm>
          <a:prstGeom prst="rect">
            <a:avLst/>
          </a:prstGeom>
        </p:spPr>
      </p:pic>
    </p:spTree>
    <p:extLst>
      <p:ext uri="{BB962C8B-B14F-4D97-AF65-F5344CB8AC3E}">
        <p14:creationId xmlns:p14="http://schemas.microsoft.com/office/powerpoint/2010/main" val="310611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NBA</a:t>
            </a:r>
            <a:r>
              <a:rPr lang="zh-TW" altLang="en-US" dirty="0" smtClean="0"/>
              <a:t>合約</a:t>
            </a:r>
            <a:endParaRPr lang="zh-TW" altLang="en-US" dirty="0"/>
          </a:p>
        </p:txBody>
      </p:sp>
      <p:sp>
        <p:nvSpPr>
          <p:cNvPr id="3" name="內容版面配置區 2"/>
          <p:cNvSpPr>
            <a:spLocks noGrp="1"/>
          </p:cNvSpPr>
          <p:nvPr>
            <p:ph idx="1"/>
          </p:nvPr>
        </p:nvSpPr>
        <p:spPr/>
        <p:txBody>
          <a:bodyPr>
            <a:normAutofit/>
          </a:bodyPr>
          <a:lstStyle/>
          <a:p>
            <a:pPr fontAlgn="base"/>
            <a:r>
              <a:rPr lang="zh-TW" altLang="en-US" dirty="0"/>
              <a:t>年僅</a:t>
            </a:r>
            <a:r>
              <a:rPr lang="en-US" altLang="zh-TW" dirty="0"/>
              <a:t>25</a:t>
            </a:r>
            <a:r>
              <a:rPr lang="zh-TW" altLang="en-US" dirty="0"/>
              <a:t>歲的里夫斯</a:t>
            </a:r>
            <a:r>
              <a:rPr lang="en-US" altLang="zh-TW" dirty="0"/>
              <a:t>2022-2023</a:t>
            </a:r>
            <a:r>
              <a:rPr lang="zh-TW" altLang="en-US" dirty="0"/>
              <a:t>年在</a:t>
            </a:r>
            <a:r>
              <a:rPr lang="en-US" altLang="zh-TW" dirty="0"/>
              <a:t>NBA</a:t>
            </a:r>
            <a:r>
              <a:rPr lang="zh-TW" altLang="en-US" dirty="0"/>
              <a:t>第</a:t>
            </a:r>
            <a:r>
              <a:rPr lang="en-US" altLang="zh-TW" dirty="0"/>
              <a:t>2</a:t>
            </a:r>
            <a:r>
              <a:rPr lang="zh-TW" altLang="en-US" dirty="0"/>
              <a:t>個賽季就打出成績，場均</a:t>
            </a:r>
            <a:r>
              <a:rPr lang="en-US" altLang="zh-TW" dirty="0"/>
              <a:t>13</a:t>
            </a:r>
            <a:r>
              <a:rPr lang="zh-TW" altLang="en-US" dirty="0"/>
              <a:t>分、</a:t>
            </a:r>
            <a:r>
              <a:rPr lang="en-US" altLang="zh-TW" dirty="0"/>
              <a:t>3</a:t>
            </a:r>
            <a:r>
              <a:rPr lang="zh-TW" altLang="en-US" dirty="0"/>
              <a:t>籃板、</a:t>
            </a:r>
            <a:r>
              <a:rPr lang="en-US" altLang="zh-TW" dirty="0"/>
              <a:t>3.4</a:t>
            </a:r>
            <a:r>
              <a:rPr lang="zh-TW" altLang="en-US" dirty="0"/>
              <a:t>助攻，投籃命中率高達</a:t>
            </a:r>
            <a:r>
              <a:rPr lang="en-US" altLang="zh-TW" dirty="0"/>
              <a:t>52.9</a:t>
            </a:r>
            <a:r>
              <a:rPr lang="zh-TW" altLang="en-US" dirty="0"/>
              <a:t>％，新球季他和湖人簽下</a:t>
            </a:r>
            <a:r>
              <a:rPr lang="en-US" altLang="zh-TW" dirty="0"/>
              <a:t>4</a:t>
            </a:r>
            <a:r>
              <a:rPr lang="zh-TW" altLang="en-US" dirty="0"/>
              <a:t>年</a:t>
            </a:r>
            <a:r>
              <a:rPr lang="en-US" altLang="zh-TW" dirty="0"/>
              <a:t>5600</a:t>
            </a:r>
            <a:r>
              <a:rPr lang="zh-TW" altLang="en-US" dirty="0"/>
              <a:t>萬美金，相當於</a:t>
            </a:r>
            <a:r>
              <a:rPr lang="en-US" altLang="zh-TW" dirty="0"/>
              <a:t>17.4</a:t>
            </a:r>
            <a:r>
              <a:rPr lang="zh-TW" altLang="en-US" dirty="0"/>
              <a:t>億台幣的合約，第</a:t>
            </a:r>
            <a:r>
              <a:rPr lang="en-US" altLang="zh-TW" dirty="0"/>
              <a:t>1</a:t>
            </a:r>
            <a:r>
              <a:rPr lang="zh-TW" altLang="en-US" dirty="0"/>
              <a:t>年起薪為</a:t>
            </a:r>
            <a:r>
              <a:rPr lang="en-US" altLang="zh-TW" dirty="0"/>
              <a:t>1240</a:t>
            </a:r>
            <a:r>
              <a:rPr lang="zh-TW" altLang="en-US" dirty="0"/>
              <a:t>萬美金，每個賽季加薪</a:t>
            </a:r>
            <a:r>
              <a:rPr lang="en-US" altLang="zh-TW" dirty="0"/>
              <a:t>8</a:t>
            </a:r>
            <a:r>
              <a:rPr lang="zh-TW" altLang="en-US" dirty="0"/>
              <a:t>％的幅度，第</a:t>
            </a:r>
            <a:r>
              <a:rPr lang="en-US" altLang="zh-TW" dirty="0"/>
              <a:t>4</a:t>
            </a:r>
            <a:r>
              <a:rPr lang="zh-TW" altLang="en-US" dirty="0"/>
              <a:t>年的合約有球員選擇權，還有</a:t>
            </a:r>
            <a:r>
              <a:rPr lang="en-US" altLang="zh-TW" dirty="0"/>
              <a:t>15</a:t>
            </a:r>
            <a:r>
              <a:rPr lang="zh-TW" altLang="en-US" dirty="0"/>
              <a:t>％的交易保證金，。</a:t>
            </a:r>
            <a:endParaRPr lang="en-US" altLang="zh-TW" dirty="0" smtClean="0"/>
          </a:p>
          <a:p>
            <a:pPr fontAlgn="base"/>
            <a:r>
              <a:rPr lang="zh-TW" altLang="en-US" dirty="0" smtClean="0"/>
              <a:t>試問</a:t>
            </a:r>
            <a:r>
              <a:rPr lang="zh-TW" altLang="en-US" dirty="0" smtClean="0"/>
              <a:t>以下三筆合約</a:t>
            </a:r>
            <a:r>
              <a:rPr lang="zh-TW" altLang="en-US" dirty="0" smtClean="0"/>
              <a:t>，合理的總值</a:t>
            </a:r>
            <a:r>
              <a:rPr lang="zh-TW" altLang="en-US" dirty="0" smtClean="0"/>
              <a:t>排序為？</a:t>
            </a:r>
            <a:endParaRPr lang="en-US" altLang="zh-TW" dirty="0" smtClean="0"/>
          </a:p>
          <a:p>
            <a:pPr lvl="1" fontAlgn="base"/>
            <a:r>
              <a:rPr lang="en-US" altLang="zh-TW" dirty="0"/>
              <a:t>4</a:t>
            </a:r>
            <a:r>
              <a:rPr lang="zh-TW" altLang="en-US" dirty="0" smtClean="0"/>
              <a:t>年</a:t>
            </a:r>
            <a:r>
              <a:rPr lang="zh-TW" altLang="en-US" dirty="0" smtClean="0"/>
              <a:t>合約</a:t>
            </a:r>
            <a:endParaRPr lang="en-US" altLang="zh-TW" dirty="0" smtClean="0"/>
          </a:p>
          <a:p>
            <a:pPr lvl="1" fontAlgn="base"/>
            <a:r>
              <a:rPr lang="en-US" altLang="zh-TW" dirty="0"/>
              <a:t>4</a:t>
            </a:r>
            <a:r>
              <a:rPr lang="zh-TW" altLang="en-US" dirty="0" smtClean="0"/>
              <a:t>年</a:t>
            </a:r>
            <a:r>
              <a:rPr lang="zh-TW" altLang="en-US" dirty="0" smtClean="0"/>
              <a:t>合約，</a:t>
            </a:r>
            <a:r>
              <a:rPr lang="zh-TW" altLang="en-US" dirty="0" smtClean="0"/>
              <a:t>第四年</a:t>
            </a:r>
            <a:r>
              <a:rPr lang="zh-TW" altLang="en-US" dirty="0" smtClean="0"/>
              <a:t>為球員選項</a:t>
            </a:r>
            <a:endParaRPr lang="en-US" altLang="zh-TW" dirty="0" smtClean="0"/>
          </a:p>
          <a:p>
            <a:pPr lvl="1" fontAlgn="base"/>
            <a:r>
              <a:rPr lang="en-US" altLang="zh-TW" dirty="0"/>
              <a:t>4</a:t>
            </a:r>
            <a:r>
              <a:rPr lang="zh-TW" altLang="en-US" dirty="0" smtClean="0"/>
              <a:t>年</a:t>
            </a:r>
            <a:r>
              <a:rPr lang="zh-TW" altLang="en-US" dirty="0" smtClean="0"/>
              <a:t>合約，</a:t>
            </a:r>
            <a:r>
              <a:rPr lang="zh-TW" altLang="en-US" dirty="0" smtClean="0"/>
              <a:t>第四年</a:t>
            </a:r>
            <a:r>
              <a:rPr lang="zh-TW" altLang="en-US" dirty="0" smtClean="0"/>
              <a:t>為球隊選項</a:t>
            </a:r>
            <a:endParaRPr lang="zh-TW" altLang="en-US" dirty="0"/>
          </a:p>
        </p:txBody>
      </p:sp>
      <p:sp>
        <p:nvSpPr>
          <p:cNvPr id="4" name="投影片編號版面配置區 3"/>
          <p:cNvSpPr>
            <a:spLocks noGrp="1"/>
          </p:cNvSpPr>
          <p:nvPr>
            <p:ph type="sldNum" sz="quarter" idx="12"/>
          </p:nvPr>
        </p:nvSpPr>
        <p:spPr/>
        <p:txBody>
          <a:bodyPr/>
          <a:lstStyle/>
          <a:p>
            <a:fld id="{4BBCDA8C-635E-4F40-B19B-73DC155A82F0}" type="slidenum">
              <a:rPr lang="zh-TW" altLang="en-US" smtClean="0"/>
              <a:t>9</a:t>
            </a:fld>
            <a:endParaRPr lang="zh-TW" altLang="en-US"/>
          </a:p>
        </p:txBody>
      </p:sp>
    </p:spTree>
    <p:extLst>
      <p:ext uri="{BB962C8B-B14F-4D97-AF65-F5344CB8AC3E}">
        <p14:creationId xmlns:p14="http://schemas.microsoft.com/office/powerpoint/2010/main" val="1344668325"/>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3044</TotalTime>
  <Words>2303</Words>
  <Application>Microsoft Office PowerPoint</Application>
  <PresentationFormat>寬螢幕</PresentationFormat>
  <Paragraphs>243</Paragraphs>
  <Slides>27</Slides>
  <Notes>6</Notes>
  <HiddenSlides>0</HiddenSlides>
  <MMClips>0</MMClips>
  <ScaleCrop>false</ScaleCrop>
  <HeadingPairs>
    <vt:vector size="6" baseType="variant">
      <vt:variant>
        <vt:lpstr>使用字型</vt:lpstr>
      </vt:variant>
      <vt:variant>
        <vt:i4>8</vt:i4>
      </vt:variant>
      <vt:variant>
        <vt:lpstr>佈景主題</vt:lpstr>
      </vt:variant>
      <vt:variant>
        <vt:i4>2</vt:i4>
      </vt:variant>
      <vt:variant>
        <vt:lpstr>投影片標題</vt:lpstr>
      </vt:variant>
      <vt:variant>
        <vt:i4>27</vt:i4>
      </vt:variant>
    </vt:vector>
  </HeadingPairs>
  <TitlesOfParts>
    <vt:vector size="37" baseType="lpstr">
      <vt:lpstr>微軟正黑體</vt:lpstr>
      <vt:lpstr>新細明體</vt:lpstr>
      <vt:lpstr>Arial</vt:lpstr>
      <vt:lpstr>Calibri</vt:lpstr>
      <vt:lpstr>Calibri Light</vt:lpstr>
      <vt:lpstr>Cambria Math</vt:lpstr>
      <vt:lpstr>Trebuchet MS</vt:lpstr>
      <vt:lpstr>Wingdings 3</vt:lpstr>
      <vt:lpstr>多面向</vt:lpstr>
      <vt:lpstr>自訂設計</vt:lpstr>
      <vt:lpstr>Lecture 3:​ 選擇權基本介紹</vt:lpstr>
      <vt:lpstr>Objectives​</vt:lpstr>
      <vt:lpstr>期貨的起源</vt:lpstr>
      <vt:lpstr>遠期合約</vt:lpstr>
      <vt:lpstr>期貨</vt:lpstr>
      <vt:lpstr>PowerPoint 簡報</vt:lpstr>
      <vt:lpstr>PowerPoint 簡報</vt:lpstr>
      <vt:lpstr>保證金交易</vt:lpstr>
      <vt:lpstr>NBA合約</vt:lpstr>
      <vt:lpstr>Options</vt:lpstr>
      <vt:lpstr>Example</vt:lpstr>
      <vt:lpstr>PowerPoint 簡報</vt:lpstr>
      <vt:lpstr>PowerPoint 簡報</vt:lpstr>
      <vt:lpstr>買權(Call)</vt:lpstr>
      <vt:lpstr>賣權(Put)</vt:lpstr>
      <vt:lpstr>Put-call parity</vt:lpstr>
      <vt:lpstr>價差策略</vt:lpstr>
      <vt:lpstr>價差(Spread)</vt:lpstr>
      <vt:lpstr>蝶式價差(Butterfly Spread)</vt:lpstr>
      <vt:lpstr>蝶式價差(Butterfly Spread)</vt:lpstr>
      <vt:lpstr>組合策略</vt:lpstr>
      <vt:lpstr>跨式(Straddle)</vt:lpstr>
      <vt:lpstr>跨式(Straddle)</vt:lpstr>
      <vt:lpstr>勒式(Strangle)</vt:lpstr>
      <vt:lpstr>勒式(Strangle)</vt:lpstr>
      <vt:lpstr>時間價差(Time Spread)</vt:lpstr>
      <vt:lpstr>時間價差(Time Spread)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資財導論</dc:title>
  <dc:creator>Panda</dc:creator>
  <cp:lastModifiedBy>Windows 使用者</cp:lastModifiedBy>
  <cp:revision>98</cp:revision>
  <dcterms:created xsi:type="dcterms:W3CDTF">2015-11-16T07:04:05Z</dcterms:created>
  <dcterms:modified xsi:type="dcterms:W3CDTF">2023-10-04T09:23:32Z</dcterms:modified>
</cp:coreProperties>
</file>