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5"/>
  </p:notesMasterIdLst>
  <p:sldIdLst>
    <p:sldId id="256" r:id="rId2"/>
    <p:sldId id="308" r:id="rId3"/>
    <p:sldId id="310" r:id="rId4"/>
    <p:sldId id="312" r:id="rId5"/>
    <p:sldId id="313" r:id="rId6"/>
    <p:sldId id="314" r:id="rId7"/>
    <p:sldId id="315" r:id="rId8"/>
    <p:sldId id="316" r:id="rId9"/>
    <p:sldId id="306" r:id="rId10"/>
    <p:sldId id="305" r:id="rId11"/>
    <p:sldId id="304" r:id="rId12"/>
    <p:sldId id="317" r:id="rId13"/>
    <p:sldId id="30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E68E-7F5B-4DA0-A3CC-4D7AC35843F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E05CC-960F-4FC5-9276-3D3A34EC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7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4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1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02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79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92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3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53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03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91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1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6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4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2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4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2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人工智慧理論與實務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基因演算法與</a:t>
            </a:r>
            <a:r>
              <a:rPr lang="en-US" altLang="zh-TW" smtClean="0"/>
              <a:t>LPPL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2023 apple</a:t>
            </a:r>
            <a:r>
              <a:rPr lang="zh-TW" altLang="en-US" dirty="0" smtClean="0"/>
              <a:t>股價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7" y="1675991"/>
            <a:ext cx="61912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07982" cy="1320800"/>
          </a:xfrm>
        </p:spPr>
        <p:txBody>
          <a:bodyPr/>
          <a:lstStyle/>
          <a:p>
            <a:r>
              <a:rPr lang="en-US" altLang="zh-TW" b="1" dirty="0"/>
              <a:t>log-periodic power laws </a:t>
            </a:r>
            <a:r>
              <a:rPr lang="en-US" altLang="zh-TW" b="1" dirty="0" smtClean="0"/>
              <a:t>(LPPL) for</a:t>
            </a:r>
            <a:br>
              <a:rPr lang="en-US" altLang="zh-TW" b="1" dirty="0" smtClean="0"/>
            </a:br>
            <a:r>
              <a:rPr lang="en-US" altLang="zh-TW" b="1" dirty="0" smtClean="0"/>
              <a:t>bubble modeling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42753"/>
            <a:ext cx="8596312" cy="33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8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請先到</a:t>
            </a:r>
            <a:r>
              <a:rPr lang="en-US" altLang="zh-TW" dirty="0" smtClean="0"/>
              <a:t>yahoo finance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2023</a:t>
            </a:r>
            <a:r>
              <a:rPr lang="zh-TW" altLang="en-US" dirty="0" smtClean="0"/>
              <a:t>年</a:t>
            </a:r>
            <a:r>
              <a:rPr lang="en-US" altLang="zh-TW" dirty="0" smtClean="0"/>
              <a:t>APPL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historical data</a:t>
            </a:r>
          </a:p>
          <a:p>
            <a:r>
              <a:rPr lang="zh-TW" altLang="en-US" dirty="0" smtClean="0"/>
              <a:t>試以</a:t>
            </a:r>
            <a:r>
              <a:rPr lang="en-US" altLang="zh-TW" dirty="0" smtClean="0"/>
              <a:t>2023</a:t>
            </a:r>
            <a:r>
              <a:rPr lang="zh-TW" altLang="en-US" dirty="0" smtClean="0"/>
              <a:t>年每日的調整過後股價為真實資料</a:t>
            </a:r>
            <a:endParaRPr lang="en-US" altLang="zh-TW" dirty="0" smtClean="0"/>
          </a:p>
          <a:p>
            <a:r>
              <a:rPr lang="zh-TW" altLang="en-US" dirty="0" smtClean="0"/>
              <a:t>假設我們已知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c</a:t>
            </a:r>
            <a:r>
              <a:rPr lang="zh-TW" altLang="en-US" dirty="0" smtClean="0"/>
              <a:t>發生在</a:t>
            </a:r>
            <a:r>
              <a:rPr lang="en-US" altLang="zh-TW" dirty="0" smtClean="0"/>
              <a:t>7/24~8/4</a:t>
            </a:r>
            <a:r>
              <a:rPr lang="zh-TW" altLang="en-US" dirty="0" smtClean="0"/>
              <a:t>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試求出一組</a:t>
            </a:r>
            <a:r>
              <a:rPr lang="en-US" altLang="zh-TW" dirty="0" smtClean="0"/>
              <a:t>LPPL</a:t>
            </a:r>
            <a:r>
              <a:rPr lang="zh-TW" altLang="en-US" dirty="0" smtClean="0"/>
              <a:t>模型參數，可讓模型產生的資料與真實資料間，擁有最小的</a:t>
            </a:r>
            <a:r>
              <a:rPr lang="en-US" altLang="zh-TW" dirty="0" smtClean="0"/>
              <a:t>mean squared 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209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449179"/>
            <a:ext cx="8596668" cy="559218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Two </a:t>
            </a:r>
            <a:r>
              <a:rPr lang="en-US" altLang="zh-TW" sz="2000" dirty="0" smtClean="0"/>
              <a:t>step algorithm</a:t>
            </a:r>
          </a:p>
          <a:p>
            <a:pPr lvl="1"/>
            <a:r>
              <a:rPr lang="en-US" altLang="zh-TW" sz="1800" dirty="0" smtClean="0"/>
              <a:t>Each gene includes 4 non-linear variables </a:t>
            </a:r>
            <a:r>
              <a:rPr lang="en-US" altLang="zh-TW" sz="1800" dirty="0" err="1" smtClean="0"/>
              <a:t>t</a:t>
            </a:r>
            <a:r>
              <a:rPr lang="en-US" altLang="zh-TW" sz="1800" baseline="-25000" dirty="0" err="1" smtClean="0"/>
              <a:t>c</a:t>
            </a:r>
            <a:r>
              <a:rPr lang="en-US" altLang="zh-TW" sz="1800" dirty="0" smtClean="0"/>
              <a:t>, β, ω, </a:t>
            </a:r>
            <a:r>
              <a:rPr lang="el-GR" altLang="zh-TW" sz="1800" dirty="0" smtClean="0"/>
              <a:t>Φ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Use linear regression to estimate best A, B, C</a:t>
            </a:r>
          </a:p>
          <a:p>
            <a:r>
              <a:rPr lang="en-US" altLang="zh-TW" sz="2000" dirty="0" smtClean="0"/>
              <a:t>For each parameter setting, we can measure the fitness between synthetic signals and real financial time-series data.</a:t>
            </a:r>
          </a:p>
          <a:p>
            <a:r>
              <a:rPr lang="en-US" altLang="zh-TW" sz="2000" dirty="0" smtClean="0"/>
              <a:t>Apply </a:t>
            </a:r>
            <a:r>
              <a:rPr lang="en-US" altLang="zh-TW" sz="2000" dirty="0"/>
              <a:t>genetic algorithm </a:t>
            </a:r>
            <a:r>
              <a:rPr lang="en-US" altLang="zh-TW" sz="2000" dirty="0" smtClean="0"/>
              <a:t>to approximate the optimal solution by minimizing the average fitness error between time 0 and </a:t>
            </a:r>
            <a:r>
              <a:rPr lang="en-US" altLang="zh-TW" sz="2000" dirty="0" err="1" smtClean="0"/>
              <a:t>t</a:t>
            </a:r>
            <a:r>
              <a:rPr lang="en-US" altLang="zh-TW" sz="2000" baseline="-25000" dirty="0" err="1" smtClean="0"/>
              <a:t>c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Homework:</a:t>
            </a:r>
          </a:p>
          <a:p>
            <a:pPr lvl="1"/>
            <a:r>
              <a:rPr lang="en-US" altLang="zh-TW" sz="1800" dirty="0" smtClean="0"/>
              <a:t>LPPL</a:t>
            </a:r>
            <a:endParaRPr lang="en-US" altLang="zh-TW" sz="1800" dirty="0" smtClean="0"/>
          </a:p>
          <a:p>
            <a:pPr lvl="2"/>
            <a:r>
              <a:rPr lang="en-US" altLang="zh-TW" sz="1600" dirty="0" smtClean="0"/>
              <a:t>Find the optimal LPPL parameters, suppose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c</a:t>
            </a:r>
            <a:r>
              <a:rPr lang="en-US" altLang="zh-TW" sz="1600" dirty="0" smtClean="0"/>
              <a:t> in </a:t>
            </a:r>
            <a:r>
              <a:rPr lang="en-US" altLang="zh-TW" sz="1600" dirty="0" smtClean="0"/>
              <a:t>given range</a:t>
            </a:r>
            <a:endParaRPr lang="en-US" altLang="zh-TW" sz="1600" dirty="0" smtClean="0"/>
          </a:p>
          <a:p>
            <a:pPr lvl="2"/>
            <a:r>
              <a:rPr lang="en-US" altLang="zh-TW" sz="1600" dirty="0" smtClean="0"/>
              <a:t>Plot the synthetic signals and real time-series data with different colors in a </a:t>
            </a:r>
            <a:r>
              <a:rPr lang="en-US" altLang="zh-TW" sz="1600" dirty="0" smtClean="0"/>
              <a:t>figure</a:t>
            </a:r>
          </a:p>
          <a:p>
            <a:pPr lvl="2"/>
            <a:r>
              <a:rPr lang="en-US" altLang="zh-TW" sz="1600" dirty="0" smtClean="0"/>
              <a:t>Calculate the mean squared error between your model and real data</a:t>
            </a:r>
            <a:endParaRPr lang="en-US" altLang="zh-TW" sz="1600" dirty="0" smtClean="0"/>
          </a:p>
          <a:p>
            <a:endParaRPr lang="en-US" altLang="zh-TW" sz="2000" dirty="0" smtClean="0"/>
          </a:p>
          <a:p>
            <a:pPr lvl="1"/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622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Signal generator</a:t>
            </a:r>
          </a:p>
          <a:p>
            <a:pPr lvl="1"/>
            <a:r>
              <a:rPr lang="en-US" altLang="zh-TW" dirty="0" smtClean="0"/>
              <a:t>F1(t) = 0.063 t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 – 5.284 t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+ 4.887 t + 412 + noise</a:t>
            </a:r>
          </a:p>
          <a:p>
            <a:r>
              <a:rPr lang="en-US" altLang="zh-TW" dirty="0" smtClean="0"/>
              <a:t>Problem settings</a:t>
            </a:r>
          </a:p>
          <a:p>
            <a:pPr lvl="1"/>
            <a:r>
              <a:rPr lang="en-US" altLang="zh-TW" dirty="0" smtClean="0"/>
              <a:t>Input: a series of F1 signal with t in [0.0 100.0]</a:t>
            </a:r>
          </a:p>
          <a:p>
            <a:pPr lvl="1"/>
            <a:r>
              <a:rPr lang="en-US" altLang="zh-TW" dirty="0" smtClean="0"/>
              <a:t>Prior knowledge: F1 is a linear equation of t</a:t>
            </a:r>
          </a:p>
          <a:p>
            <a:pPr lvl="1"/>
            <a:r>
              <a:rPr lang="en-US" altLang="zh-TW" dirty="0" smtClean="0"/>
              <a:t>Goal: Reverse the original equation of F1(t)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84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Non-linear 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Signal generator</a:t>
            </a:r>
          </a:p>
          <a:p>
            <a:pPr lvl="1"/>
            <a:r>
              <a:rPr lang="en-US" altLang="zh-TW" dirty="0" smtClean="0"/>
              <a:t>F2(t) = 0.6 t</a:t>
            </a:r>
            <a:r>
              <a:rPr lang="en-US" altLang="zh-TW" baseline="30000" dirty="0" smtClean="0"/>
              <a:t>1.2</a:t>
            </a:r>
            <a:r>
              <a:rPr lang="en-US" altLang="zh-TW" dirty="0" smtClean="0"/>
              <a:t> + 100 cos(0.4t) + noise;</a:t>
            </a:r>
          </a:p>
          <a:p>
            <a:r>
              <a:rPr lang="en-US" altLang="zh-TW" dirty="0" smtClean="0"/>
              <a:t>Assume</a:t>
            </a:r>
          </a:p>
          <a:p>
            <a:pPr lvl="1"/>
            <a:r>
              <a:rPr lang="en-US" altLang="zh-TW" dirty="0" smtClean="0"/>
              <a:t>Given:</a:t>
            </a:r>
            <a:r>
              <a:rPr lang="zh-TW" altLang="en-US" dirty="0" smtClean="0"/>
              <a:t> </a:t>
            </a:r>
            <a:r>
              <a:rPr lang="en-US" altLang="zh-TW" dirty="0" smtClean="0"/>
              <a:t>F2(t)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A*</a:t>
            </a:r>
            <a:r>
              <a:rPr lang="en-US" altLang="zh-TW" dirty="0" err="1" smtClean="0"/>
              <a:t>t</a:t>
            </a:r>
            <a:r>
              <a:rPr lang="en-US" altLang="zh-TW" baseline="30000" dirty="0" err="1" smtClean="0"/>
              <a:t>B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C*cos(D*t</a:t>
            </a:r>
            <a:r>
              <a:rPr lang="en-US" altLang="zh-TW" dirty="0"/>
              <a:t>) + noise;</a:t>
            </a:r>
          </a:p>
          <a:p>
            <a:pPr lvl="1"/>
            <a:r>
              <a:rPr lang="en-US" altLang="zh-TW" dirty="0" smtClean="0"/>
              <a:t>Find the best parameters A,B,C, and D</a:t>
            </a:r>
            <a:endParaRPr lang="en-US" altLang="zh-TW" dirty="0"/>
          </a:p>
          <a:p>
            <a:r>
              <a:rPr lang="en-US" altLang="zh-TW" dirty="0" smtClean="0"/>
              <a:t>Fitness function</a:t>
            </a:r>
          </a:p>
          <a:p>
            <a:pPr lvl="1"/>
            <a:r>
              <a:rPr lang="en-US" altLang="zh-TW" dirty="0" smtClean="0"/>
              <a:t>Energy(A,B,C,D) = | F2(t) – (A*</a:t>
            </a:r>
            <a:r>
              <a:rPr lang="en-US" altLang="zh-TW" dirty="0" err="1" smtClean="0"/>
              <a:t>t</a:t>
            </a:r>
            <a:r>
              <a:rPr lang="en-US" altLang="zh-TW" baseline="30000" dirty="0" err="1" smtClean="0"/>
              <a:t>B</a:t>
            </a:r>
            <a:r>
              <a:rPr lang="en-US" altLang="zh-TW" dirty="0" smtClean="0"/>
              <a:t> </a:t>
            </a:r>
            <a:r>
              <a:rPr lang="en-US" altLang="zh-TW" dirty="0"/>
              <a:t>+ C*cos(D*t</a:t>
            </a:r>
            <a:r>
              <a:rPr lang="en-US" altLang="zh-TW" dirty="0" smtClean="0"/>
              <a:t>)) |</a:t>
            </a:r>
          </a:p>
          <a:p>
            <a:r>
              <a:rPr lang="en-US" altLang="zh-TW" dirty="0" smtClean="0"/>
              <a:t>Exhaustive search</a:t>
            </a:r>
          </a:p>
          <a:p>
            <a:pPr lvl="1"/>
            <a:r>
              <a:rPr lang="en-US" altLang="zh-TW" dirty="0"/>
              <a:t>A = -5.11 : 0.01 : 5.12</a:t>
            </a:r>
          </a:p>
          <a:p>
            <a:pPr lvl="1"/>
            <a:r>
              <a:rPr lang="en-US" altLang="zh-TW" dirty="0"/>
              <a:t>B = -5.11 : 0.01 : 5.12</a:t>
            </a:r>
          </a:p>
          <a:p>
            <a:pPr lvl="1"/>
            <a:r>
              <a:rPr lang="en-US" altLang="zh-TW" dirty="0"/>
              <a:t>C = -511 : 512</a:t>
            </a:r>
          </a:p>
          <a:p>
            <a:pPr lvl="1"/>
            <a:r>
              <a:rPr lang="en-US" altLang="zh-TW" dirty="0"/>
              <a:t>D = -5.11 : 0.01 : </a:t>
            </a:r>
            <a:r>
              <a:rPr lang="en-US" altLang="zh-TW" dirty="0" smtClean="0"/>
              <a:t>5.12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666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Exhaustive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 1</a:t>
            </a:r>
          </a:p>
          <a:p>
            <a:pPr lvl="1"/>
            <a:r>
              <a:rPr lang="en-US" altLang="zh-TW" dirty="0"/>
              <a:t>Fix A,B,C to ground truth and estimate the fitness under different D </a:t>
            </a:r>
            <a:r>
              <a:rPr lang="en-US" altLang="zh-TW" dirty="0" smtClean="0"/>
              <a:t>settings</a:t>
            </a:r>
          </a:p>
          <a:p>
            <a:pPr lvl="1"/>
            <a:r>
              <a:rPr lang="en-US" altLang="zh-TW" dirty="0" smtClean="0"/>
              <a:t>Plot </a:t>
            </a:r>
            <a:r>
              <a:rPr lang="en-US" altLang="zh-TW" dirty="0"/>
              <a:t>the </a:t>
            </a:r>
            <a:r>
              <a:rPr lang="en-US" altLang="zh-TW" dirty="0" smtClean="0"/>
              <a:t>curve where Y axis is the Energy and X axis is the D value</a:t>
            </a:r>
          </a:p>
          <a:p>
            <a:r>
              <a:rPr lang="en-US" altLang="zh-TW" dirty="0" smtClean="0"/>
              <a:t>Experiment </a:t>
            </a:r>
            <a:r>
              <a:rPr lang="en-US" altLang="zh-TW" dirty="0"/>
              <a:t>2</a:t>
            </a:r>
          </a:p>
          <a:p>
            <a:pPr lvl="1"/>
            <a:r>
              <a:rPr lang="en-US" altLang="zh-TW" dirty="0"/>
              <a:t>Fix </a:t>
            </a:r>
            <a:r>
              <a:rPr lang="en-US" altLang="zh-TW" dirty="0" smtClean="0"/>
              <a:t>B,D and estimate the fitness under different combination of A and C settings</a:t>
            </a:r>
          </a:p>
          <a:p>
            <a:pPr lvl="1"/>
            <a:r>
              <a:rPr lang="en-US" altLang="zh-TW" dirty="0" smtClean="0"/>
              <a:t>Plot the surface</a:t>
            </a:r>
          </a:p>
        </p:txBody>
      </p:sp>
    </p:spTree>
    <p:extLst>
      <p:ext uri="{BB962C8B-B14F-4D97-AF65-F5344CB8AC3E}">
        <p14:creationId xmlns:p14="http://schemas.microsoft.com/office/powerpoint/2010/main" val="222950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Exhaustive Search</a:t>
            </a:r>
          </a:p>
          <a:p>
            <a:pPr lvl="1"/>
            <a:r>
              <a:rPr lang="en-US" altLang="zh-TW" dirty="0" smtClean="0"/>
              <a:t>It requires 2</a:t>
            </a:r>
            <a:r>
              <a:rPr lang="en-US" altLang="zh-TW" baseline="30000" dirty="0" smtClean="0"/>
              <a:t>40</a:t>
            </a:r>
            <a:r>
              <a:rPr lang="en-US" altLang="zh-TW" dirty="0" smtClean="0"/>
              <a:t> function calls</a:t>
            </a:r>
          </a:p>
          <a:p>
            <a:pPr lvl="1"/>
            <a:r>
              <a:rPr lang="en-US" altLang="zh-TW" dirty="0" smtClean="0"/>
              <a:t>If the computational time of experiment 2 in previous slides is around 30 seconds, to examine 4 variables requires 364 days</a:t>
            </a:r>
          </a:p>
          <a:p>
            <a:r>
              <a:rPr lang="en-US" altLang="zh-TW" dirty="0" smtClean="0"/>
              <a:t>Solution</a:t>
            </a:r>
          </a:p>
          <a:p>
            <a:pPr lvl="1"/>
            <a:r>
              <a:rPr lang="en-US" altLang="zh-TW" dirty="0" smtClean="0"/>
              <a:t>Model the candidate solution and apply evolutionary algorithm, such as genetic algorithm, to find the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0388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定義基因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example, </a:t>
            </a:r>
            <a:r>
              <a:rPr lang="zh-TW" altLang="en-US" dirty="0" smtClean="0"/>
              <a:t>在我們的問題中使用一組</a:t>
            </a:r>
            <a:r>
              <a:rPr lang="en-US" altLang="zh-TW" dirty="0" smtClean="0"/>
              <a:t>40 bits code</a:t>
            </a:r>
            <a:r>
              <a:rPr lang="zh-TW" altLang="en-US" dirty="0" smtClean="0"/>
              <a:t>來代表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個變數</a:t>
            </a:r>
            <a:endParaRPr lang="en-US" altLang="zh-TW" dirty="0" smtClean="0"/>
          </a:p>
          <a:p>
            <a:r>
              <a:rPr lang="zh-TW" altLang="en-US" dirty="0" smtClean="0"/>
              <a:t>初代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利用亂數或</a:t>
            </a:r>
            <a:r>
              <a:rPr lang="en-US" altLang="zh-TW" dirty="0" smtClean="0"/>
              <a:t>expert knowledge</a:t>
            </a:r>
            <a:r>
              <a:rPr lang="zh-TW" altLang="en-US" dirty="0" smtClean="0"/>
              <a:t>產生一群初始的族群</a:t>
            </a:r>
            <a:endParaRPr lang="en-US" altLang="zh-TW" dirty="0" smtClean="0"/>
          </a:p>
          <a:p>
            <a:r>
              <a:rPr lang="zh-TW" altLang="en-US" dirty="0" smtClean="0"/>
              <a:t>複製 </a:t>
            </a:r>
            <a:r>
              <a:rPr lang="en-US" altLang="zh-TW" dirty="0" smtClean="0"/>
              <a:t>(reproduction)</a:t>
            </a:r>
          </a:p>
          <a:p>
            <a:pPr lvl="1"/>
            <a:r>
              <a:rPr lang="zh-TW" altLang="en-US" dirty="0" smtClean="0"/>
              <a:t>計算</a:t>
            </a:r>
            <a:r>
              <a:rPr lang="en-US" altLang="zh-TW" dirty="0" smtClean="0"/>
              <a:t>fitness</a:t>
            </a:r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決定適者生存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輪盤式選擇 </a:t>
            </a:r>
            <a:r>
              <a:rPr lang="en-US" altLang="zh-TW" dirty="0" smtClean="0"/>
              <a:t>(roulette wheel selection)</a:t>
            </a:r>
          </a:p>
          <a:p>
            <a:pPr lvl="2"/>
            <a:r>
              <a:rPr lang="zh-TW" altLang="en-US" dirty="0" smtClean="0"/>
              <a:t>依照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分割輪盤大小，面積比例越大越容易被選中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競爭式選擇 </a:t>
            </a:r>
            <a:r>
              <a:rPr lang="en-US" altLang="zh-TW" dirty="0" smtClean="0"/>
              <a:t>(tournament selection)</a:t>
            </a:r>
          </a:p>
          <a:p>
            <a:pPr lvl="2"/>
            <a:r>
              <a:rPr lang="zh-TW" altLang="en-US" dirty="0" smtClean="0"/>
              <a:t>只留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最高的一小群人</a:t>
            </a:r>
            <a:r>
              <a:rPr lang="en-US" altLang="zh-TW" dirty="0" smtClean="0"/>
              <a:t>survive</a:t>
            </a:r>
            <a:r>
              <a:rPr lang="zh-TW" altLang="en-US" dirty="0" smtClean="0"/>
              <a:t>，淘汰適應不佳的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5903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交配 </a:t>
            </a:r>
            <a:r>
              <a:rPr lang="en-US" altLang="zh-TW" dirty="0" smtClean="0"/>
              <a:t>(crossover)</a:t>
            </a:r>
          </a:p>
          <a:p>
            <a:pPr lvl="1"/>
            <a:r>
              <a:rPr lang="zh-TW" altLang="en-US" dirty="0" smtClean="0"/>
              <a:t>單點交配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此點以後的基因互換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雙點交配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兩點間的基因互換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遮罩交配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產生一個</a:t>
            </a:r>
            <a:r>
              <a:rPr lang="en-US" altLang="zh-TW" dirty="0" smtClean="0"/>
              <a:t>0/1 mask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互換</a:t>
            </a:r>
            <a:endParaRPr lang="en-US" altLang="zh-TW" dirty="0" smtClean="0"/>
          </a:p>
          <a:p>
            <a:r>
              <a:rPr lang="zh-TW" altLang="en-US" dirty="0" smtClean="0"/>
              <a:t>突變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少數</a:t>
            </a:r>
            <a:r>
              <a:rPr lang="en-US" altLang="zh-TW" dirty="0" smtClean="0"/>
              <a:t>bit 0-&gt;1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1-&gt;0</a:t>
            </a:r>
          </a:p>
        </p:txBody>
      </p:sp>
    </p:spTree>
    <p:extLst>
      <p:ext uri="{BB962C8B-B14F-4D97-AF65-F5344CB8AC3E}">
        <p14:creationId xmlns:p14="http://schemas.microsoft.com/office/powerpoint/2010/main" val="2330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Exercise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2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1"/>
          <p:cNvGrpSpPr>
            <a:grpSpLocks/>
          </p:cNvGrpSpPr>
          <p:nvPr/>
        </p:nvGrpSpPr>
        <p:grpSpPr bwMode="auto">
          <a:xfrm>
            <a:off x="831528" y="1340283"/>
            <a:ext cx="8705850" cy="4065587"/>
            <a:chOff x="-19838" y="1774862"/>
            <a:chExt cx="9601200" cy="4351784"/>
          </a:xfrm>
        </p:grpSpPr>
        <p:pic>
          <p:nvPicPr>
            <p:cNvPr id="5" name="內容版面配置區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38" y="1774862"/>
              <a:ext cx="9601200" cy="3325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文字方塊 4"/>
            <p:cNvSpPr txBox="1">
              <a:spLocks noChangeArrowheads="1"/>
            </p:cNvSpPr>
            <p:nvPr/>
          </p:nvSpPr>
          <p:spPr bwMode="auto">
            <a:xfrm>
              <a:off x="1488922" y="5200792"/>
              <a:ext cx="1223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圖一 泡沫</a:t>
              </a:r>
            </a:p>
          </p:txBody>
        </p:sp>
        <p:sp>
          <p:nvSpPr>
            <p:cNvPr id="7" name="文字方塊 5"/>
            <p:cNvSpPr txBox="1">
              <a:spLocks noChangeArrowheads="1"/>
            </p:cNvSpPr>
            <p:nvPr/>
          </p:nvSpPr>
          <p:spPr bwMode="auto">
            <a:xfrm>
              <a:off x="6298666" y="5200792"/>
              <a:ext cx="1454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圖二 反泡沫</a:t>
              </a:r>
            </a:p>
          </p:txBody>
        </p:sp>
        <p:sp>
          <p:nvSpPr>
            <p:cNvPr id="8" name="文字方塊 6"/>
            <p:cNvSpPr txBox="1">
              <a:spLocks noChangeArrowheads="1"/>
            </p:cNvSpPr>
            <p:nvPr/>
          </p:nvSpPr>
          <p:spPr bwMode="auto">
            <a:xfrm>
              <a:off x="3046954" y="5757314"/>
              <a:ext cx="35317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資料來源：國泰君安證券研究所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18970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3144</TotalTime>
  <Words>585</Words>
  <Application>Microsoft Office PowerPoint</Application>
  <PresentationFormat>寬螢幕</PresentationFormat>
  <Paragraphs>78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Calibri</vt:lpstr>
      <vt:lpstr>Trebuchet MS</vt:lpstr>
      <vt:lpstr>Wingdings 3</vt:lpstr>
      <vt:lpstr>多面向</vt:lpstr>
      <vt:lpstr>人工智慧理論與實務</vt:lpstr>
      <vt:lpstr>Linear Regression</vt:lpstr>
      <vt:lpstr>Non-linear cases</vt:lpstr>
      <vt:lpstr>Exhaustive Search</vt:lpstr>
      <vt:lpstr>Problem</vt:lpstr>
      <vt:lpstr>Genetic algorithm</vt:lpstr>
      <vt:lpstr>Genetic algorithm</vt:lpstr>
      <vt:lpstr>Exercise</vt:lpstr>
      <vt:lpstr>PowerPoint 簡報</vt:lpstr>
      <vt:lpstr>2023 apple股價</vt:lpstr>
      <vt:lpstr>log-periodic power laws (LPPL) for bubble modeling</vt:lpstr>
      <vt:lpstr>作業題目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Windows 使用者</cp:lastModifiedBy>
  <cp:revision>121</cp:revision>
  <dcterms:created xsi:type="dcterms:W3CDTF">2015-09-23T04:52:32Z</dcterms:created>
  <dcterms:modified xsi:type="dcterms:W3CDTF">2023-11-01T08:29:20Z</dcterms:modified>
</cp:coreProperties>
</file>