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3"/>
  </p:notesMasterIdLst>
  <p:sldIdLst>
    <p:sldId id="256" r:id="rId2"/>
    <p:sldId id="301" r:id="rId3"/>
    <p:sldId id="302" r:id="rId4"/>
    <p:sldId id="299" r:id="rId5"/>
    <p:sldId id="300" r:id="rId6"/>
    <p:sldId id="287" r:id="rId7"/>
    <p:sldId id="289" r:id="rId8"/>
    <p:sldId id="290" r:id="rId9"/>
    <p:sldId id="298" r:id="rId10"/>
    <p:sldId id="288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4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36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72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02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871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23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0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8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5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6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31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9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6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48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人工智慧理論與實務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Ensemble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404813"/>
            <a:ext cx="7772400" cy="1143000"/>
          </a:xfrm>
        </p:spPr>
        <p:txBody>
          <a:bodyPr/>
          <a:lstStyle/>
          <a:p>
            <a:r>
              <a:rPr lang="en-US" altLang="zh-TW"/>
              <a:t>AdaBoost Algorithm</a:t>
            </a:r>
          </a:p>
        </p:txBody>
      </p:sp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1628775"/>
            <a:ext cx="538162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8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metrics for binary classification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012950"/>
            <a:ext cx="3581400" cy="3924300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71850" y="2151449"/>
            <a:ext cx="4031472" cy="3509289"/>
          </a:xfrm>
          <a:prstGeom prst="rect">
            <a:avLst/>
          </a:prstGeom>
          <a:solidFill>
            <a:srgbClr val="F1F5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陽性 (P, positive)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陰性 (N, Negative)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真陽性 (TP, true positive)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正確的肯定。又稱：命中 (hit)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真陰性 (TN, true negative)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正確的否定。又稱：正確拒絕 (correct rejection)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偽陽性 (FP, false positive)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錯誤的肯定，又稱：假警報 (false alarm)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偽陰性 (FN, false negative)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錯誤的否定，又稱：未命中 (miss)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真陽性率 (TPR, true positive rate)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又稱：命中率 (hit rate)、敏感度(sensitivity)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TPR = TP / P = TP / (TP+FN)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偽陽性率(FPR, false positive rate)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又稱：錯誤命中率，假警報率 (false alarm rate)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FPR = FP / N = FP / (FP + TN)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498572" y="2366894"/>
            <a:ext cx="3804428" cy="3078402"/>
          </a:xfrm>
          <a:prstGeom prst="rect">
            <a:avLst/>
          </a:prstGeom>
          <a:solidFill>
            <a:srgbClr val="F1F5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準確度</a:t>
            </a:r>
            <a:r>
              <a:rPr lang="zh-TW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TW" altLang="zh-TW" sz="1400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(ACC, accuracy)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 = (TP + TN) / (P + N)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即：(真陽性+真陰性) / 總樣本數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真陰性率 (TNR)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又稱：特異度 (SPC, specificity)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 = TN / N = TN / (FP + TN) = 1 - FPR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陽性預測值 (PPV)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PPV = TP / (TP + FP)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陰性預測值 (NPV)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NPV = TN / (TN + FN)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假發現率 (FDR)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FDR = FP / (FP + TP)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TW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1評分</a:t>
            </a: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= 2TP/(P+P'</a:t>
            </a:r>
            <a:r>
              <a:rPr lang="zh-TW" altLang="zh-TW" sz="1400" dirty="0" smtClean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zh-TW" sz="14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13" descr="{\displaystyle MCC={\frac {(TP*TN-FP*FN)}{\sqrt {PNP'N'}}}}"/>
          <p:cNvSpPr>
            <a:spLocks noChangeAspect="1" noChangeArrowheads="1"/>
          </p:cNvSpPr>
          <p:nvPr/>
        </p:nvSpPr>
        <p:spPr bwMode="auto">
          <a:xfrm>
            <a:off x="285750" y="766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9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Ensemble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集成學習</a:t>
            </a:r>
            <a:endParaRPr lang="en-US" altLang="zh-TW" dirty="0" smtClean="0"/>
          </a:p>
          <a:p>
            <a:r>
              <a:rPr lang="zh-TW" altLang="en-US" dirty="0" smtClean="0"/>
              <a:t>類似盲人摸象的概念，一群盲人每個人摸到大象的不同部位，最後透過集體討論來認知整隻大象</a:t>
            </a:r>
            <a:endParaRPr lang="en-US" altLang="zh-TW" dirty="0" smtClean="0"/>
          </a:p>
          <a:p>
            <a:r>
              <a:rPr lang="zh-TW" altLang="en-US" dirty="0" smtClean="0"/>
              <a:t>三個臭皮所，勝過一個諸葛亮</a:t>
            </a:r>
            <a:endParaRPr lang="en-US" altLang="zh-TW" dirty="0" smtClean="0"/>
          </a:p>
          <a:p>
            <a:r>
              <a:rPr lang="zh-TW" altLang="en-US" dirty="0" smtClean="0"/>
              <a:t>一群有個別差異的分類方法，且每個方法要比亂猜還好，當整合夠多個分類來做共同決策時，最終準確率會趨近於</a:t>
            </a:r>
            <a:r>
              <a:rPr lang="en-US" altLang="zh-TW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67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8289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隨機從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training sample</a:t>
            </a:r>
            <a:r>
              <a:rPr lang="zh-TW" altLang="en-US" dirty="0" smtClean="0"/>
              <a:t>中抽取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個樣本來建模</a:t>
            </a:r>
            <a:r>
              <a:rPr lang="en-US" altLang="zh-TW" dirty="0" smtClean="0"/>
              <a:t> (</a:t>
            </a:r>
            <a:r>
              <a:rPr lang="zh-TW" altLang="en-US" dirty="0" smtClean="0"/>
              <a:t>取出後放回且</a:t>
            </a:r>
            <a:r>
              <a:rPr lang="en-US" altLang="zh-TW" dirty="0" smtClean="0"/>
              <a:t>n&lt;N)</a:t>
            </a:r>
          </a:p>
          <a:p>
            <a:r>
              <a:rPr lang="zh-TW" altLang="en-US" dirty="0" smtClean="0"/>
              <a:t>重覆上述動作</a:t>
            </a:r>
            <a:r>
              <a:rPr lang="en-US" altLang="zh-TW" dirty="0" smtClean="0"/>
              <a:t>T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r>
              <a:rPr lang="zh-TW" altLang="en-US" dirty="0" smtClean="0"/>
              <a:t>由這</a:t>
            </a:r>
            <a:r>
              <a:rPr lang="en-US" altLang="zh-TW" dirty="0" smtClean="0"/>
              <a:t>T</a:t>
            </a:r>
            <a:r>
              <a:rPr lang="zh-TW" altLang="en-US" dirty="0" smtClean="0"/>
              <a:t>個分類器來投票決定最終結果</a:t>
            </a:r>
            <a:endParaRPr lang="en-US" altLang="zh-TW" dirty="0" smtClean="0"/>
          </a:p>
          <a:p>
            <a:r>
              <a:rPr lang="zh-TW" altLang="en-US" dirty="0" smtClean="0"/>
              <a:t>這種抽樣方法在統計上稱為</a:t>
            </a:r>
            <a:r>
              <a:rPr lang="en-US" altLang="zh-TW" dirty="0" smtClean="0"/>
              <a:t>bootstrap</a:t>
            </a:r>
          </a:p>
          <a:p>
            <a:r>
              <a:rPr lang="zh-TW" altLang="en-US" dirty="0" smtClean="0"/>
              <a:t>優點在於當訓練樣本中有</a:t>
            </a:r>
            <a:r>
              <a:rPr lang="en-US" altLang="zh-TW" dirty="0" smtClean="0"/>
              <a:t>noise sample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Bagging</a:t>
            </a:r>
            <a:r>
              <a:rPr lang="zh-TW" altLang="en-US" dirty="0" smtClean="0"/>
              <a:t>有機會讓某些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不被影響，故能增進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robustness</a:t>
            </a:r>
            <a:endParaRPr lang="en-US" altLang="zh-TW" dirty="0"/>
          </a:p>
        </p:txBody>
      </p:sp>
      <p:pic>
        <p:nvPicPr>
          <p:cNvPr id="1026" name="Picture 2" descr="https://miro.medium.com/max/1400/1*cQD65ShDAIGP0EZwIqtzF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37" y="3891886"/>
            <a:ext cx="6339267" cy="228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2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Boosting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Boosting is a machine learning ensemble meta-algorithm for reducing bias primarily and also </a:t>
            </a:r>
            <a:r>
              <a:rPr lang="en-US" altLang="zh-TW" dirty="0" smtClean="0"/>
              <a:t>variance in </a:t>
            </a:r>
            <a:r>
              <a:rPr lang="en-US" altLang="zh-TW" dirty="0"/>
              <a:t>supervised learning, and a family of machine learning algorithms which convert weak learners to strong ones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Boosting </a:t>
            </a:r>
            <a:r>
              <a:rPr lang="en-US" altLang="zh-TW" dirty="0"/>
              <a:t>is based on the question posed by Kearns and Valiant (1988, 1989</a:t>
            </a:r>
            <a:r>
              <a:rPr lang="en-US" altLang="zh-TW" dirty="0" smtClean="0"/>
              <a:t>): </a:t>
            </a:r>
            <a:r>
              <a:rPr lang="en-US" altLang="zh-TW" b="1" dirty="0"/>
              <a:t>Can a set of weak learners create a single strong learner? </a:t>
            </a:r>
            <a:r>
              <a:rPr lang="en-US" altLang="zh-TW" dirty="0"/>
              <a:t>A weak learner is defined to be a classifier which is only slightly correlated with the true classification (it can label examples better than random guessing). In contrast, a strong learner is a classifier that is arbitrarily well-correlated with the true classification.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1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AdaBoost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AdaBoost</a:t>
            </a:r>
            <a:r>
              <a:rPr lang="en-US" altLang="zh-TW" dirty="0"/>
              <a:t>, short for "Adaptive Boosting", is a machine learning meta-algorithm formulated by </a:t>
            </a:r>
            <a:r>
              <a:rPr lang="en-US" altLang="zh-TW" dirty="0" err="1"/>
              <a:t>Yoav</a:t>
            </a:r>
            <a:r>
              <a:rPr lang="en-US" altLang="zh-TW" dirty="0"/>
              <a:t> Freund and Robert </a:t>
            </a:r>
            <a:r>
              <a:rPr lang="en-US" altLang="zh-TW" dirty="0" err="1"/>
              <a:t>Schapire</a:t>
            </a:r>
            <a:r>
              <a:rPr lang="en-US" altLang="zh-TW" dirty="0"/>
              <a:t> who won the Gödel Prize in 2003 for their </a:t>
            </a:r>
            <a:r>
              <a:rPr lang="en-US" altLang="zh-TW" dirty="0" smtClean="0"/>
              <a:t>work.</a:t>
            </a:r>
          </a:p>
          <a:p>
            <a:r>
              <a:rPr lang="en-US" altLang="zh-TW" dirty="0" smtClean="0"/>
              <a:t>It </a:t>
            </a:r>
            <a:r>
              <a:rPr lang="en-US" altLang="zh-TW" dirty="0"/>
              <a:t>can be used in conjunction with many other types of learning algorithms to improve their </a:t>
            </a:r>
            <a:r>
              <a:rPr lang="en-US" altLang="zh-TW" dirty="0" smtClean="0"/>
              <a:t>performance.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output of the other learning algorithms ('weak learners') is combined into a weighted sum that represents the final output of the boosted </a:t>
            </a:r>
            <a:r>
              <a:rPr lang="en-US" altLang="zh-TW" dirty="0" smtClean="0"/>
              <a:t>classifier.</a:t>
            </a:r>
          </a:p>
          <a:p>
            <a:r>
              <a:rPr lang="en-US" altLang="zh-TW" dirty="0" err="1" smtClean="0"/>
              <a:t>AdaBoost</a:t>
            </a:r>
            <a:r>
              <a:rPr lang="en-US" altLang="zh-TW" dirty="0" smtClean="0"/>
              <a:t> </a:t>
            </a:r>
            <a:r>
              <a:rPr lang="en-US" altLang="zh-TW" dirty="0"/>
              <a:t>is adaptive in the sense that subsequent weak learners are tweaked in favor of those instances misclassified by previous classifiers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61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8213" y="333375"/>
            <a:ext cx="77724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66920" name="Rectangle 8"/>
          <p:cNvSpPr>
            <a:spLocks noGrp="1" noChangeArrowheads="1"/>
          </p:cNvSpPr>
          <p:nvPr>
            <p:ph idx="1"/>
          </p:nvPr>
        </p:nvSpPr>
        <p:spPr>
          <a:xfrm>
            <a:off x="2063750" y="1484313"/>
            <a:ext cx="8229600" cy="4525962"/>
          </a:xfrm>
        </p:spPr>
        <p:txBody>
          <a:bodyPr/>
          <a:lstStyle/>
          <a:p>
            <a:r>
              <a:rPr lang="en-US" altLang="zh-TW" dirty="0"/>
              <a:t>Freund and </a:t>
            </a:r>
            <a:r>
              <a:rPr lang="en-US" altLang="zh-TW" dirty="0" err="1"/>
              <a:t>Schapire</a:t>
            </a:r>
            <a:r>
              <a:rPr lang="en-US" altLang="zh-TW" dirty="0"/>
              <a:t> originally proposed the </a:t>
            </a:r>
            <a:r>
              <a:rPr lang="en-US" altLang="zh-TW" dirty="0" err="1"/>
              <a:t>AdaBoost</a:t>
            </a:r>
            <a:r>
              <a:rPr lang="en-US" altLang="zh-TW" dirty="0"/>
              <a:t> algorithm in 1995 and its journal version was published in 1997 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50" y="2553810"/>
            <a:ext cx="2973388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4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196975"/>
            <a:ext cx="7056438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8213" y="333375"/>
            <a:ext cx="77724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66920" name="Rectangle 8"/>
          <p:cNvSpPr>
            <a:spLocks noGrp="1" noChangeArrowheads="1"/>
          </p:cNvSpPr>
          <p:nvPr>
            <p:ph idx="1"/>
          </p:nvPr>
        </p:nvSpPr>
        <p:spPr>
          <a:xfrm>
            <a:off x="2063750" y="1484313"/>
            <a:ext cx="8229600" cy="4525962"/>
          </a:xfrm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05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5" name="Group 3"/>
          <p:cNvGrpSpPr>
            <a:grpSpLocks/>
          </p:cNvGrpSpPr>
          <p:nvPr/>
        </p:nvGrpSpPr>
        <p:grpSpPr bwMode="auto">
          <a:xfrm>
            <a:off x="1020224" y="1277292"/>
            <a:ext cx="8659813" cy="3925887"/>
            <a:chOff x="96" y="816"/>
            <a:chExt cx="5455" cy="2473"/>
          </a:xfrm>
        </p:grpSpPr>
        <p:pic>
          <p:nvPicPr>
            <p:cNvPr id="1669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816"/>
              <a:ext cx="3504" cy="2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9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960"/>
              <a:ext cx="1855" cy="2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691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8213" y="333375"/>
            <a:ext cx="77724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8" y="904875"/>
            <a:ext cx="8713787" cy="51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8213" y="333375"/>
            <a:ext cx="77724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1299</TotalTime>
  <Words>644</Words>
  <Application>Microsoft Office PowerPoint</Application>
  <PresentationFormat>寬螢幕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多面向</vt:lpstr>
      <vt:lpstr>人工智慧理論與實務</vt:lpstr>
      <vt:lpstr>Ensemble Learning</vt:lpstr>
      <vt:lpstr>Bagging</vt:lpstr>
      <vt:lpstr>Boosting Algorithm</vt:lpstr>
      <vt:lpstr>AdaBoost</vt:lpstr>
      <vt:lpstr>AdaBoost</vt:lpstr>
      <vt:lpstr>AdaBoost</vt:lpstr>
      <vt:lpstr>AdaBoost</vt:lpstr>
      <vt:lpstr>AdaBoost</vt:lpstr>
      <vt:lpstr>AdaBoost Algorithm</vt:lpstr>
      <vt:lpstr>evaluation metrics for binary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Windows 使用者</cp:lastModifiedBy>
  <cp:revision>65</cp:revision>
  <dcterms:created xsi:type="dcterms:W3CDTF">2015-09-23T04:52:32Z</dcterms:created>
  <dcterms:modified xsi:type="dcterms:W3CDTF">2023-11-15T10:09:26Z</dcterms:modified>
</cp:coreProperties>
</file>