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1" r:id="rId4"/>
    <p:sldId id="272" r:id="rId5"/>
    <p:sldId id="273" r:id="rId6"/>
    <p:sldId id="274" r:id="rId7"/>
    <p:sldId id="270" r:id="rId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6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DFCE73-D4D2-47E2-9FD3-C9423A2497CA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1B0E1D-AA82-4552-8C4E-CF760B87F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1196751"/>
            <a:ext cx="6696744" cy="2403699"/>
          </a:xfrm>
        </p:spPr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15616" y="4509120"/>
            <a:ext cx="6688832" cy="129636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34E7-5A90-41A2-BBBC-0FEDA248E7C1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8"/>
          <p:cNvSpPr>
            <a:spLocks noChangeShapeType="1"/>
          </p:cNvSpPr>
          <p:nvPr userDrawn="1"/>
        </p:nvSpPr>
        <p:spPr bwMode="auto">
          <a:xfrm>
            <a:off x="900113" y="5805488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/>
          <p:cNvSpPr>
            <a:spLocks noChangeShapeType="1"/>
          </p:cNvSpPr>
          <p:nvPr userDrawn="1"/>
        </p:nvSpPr>
        <p:spPr bwMode="auto">
          <a:xfrm>
            <a:off x="8675688" y="3789040"/>
            <a:ext cx="0" cy="2232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4505F4C-8176-4E20-AC28-5C5898113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2731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71338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0877-6275-4FE8-80FE-C1106205E7D4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0"/>
            <a:ext cx="1475656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4876800"/>
            <a:ext cx="990600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1" y="4406900"/>
            <a:ext cx="68750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20F1-1EB1-4716-8720-81E6B30EEBBC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6273800" y="533400"/>
            <a:ext cx="2438400" cy="304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635000" y="685800"/>
            <a:ext cx="8077200" cy="0"/>
          </a:xfrm>
          <a:prstGeom prst="line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3888432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6" y="1412776"/>
            <a:ext cx="3970784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FBFC-1782-4A7C-A9DA-12945D738F76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AC56-9D3F-408D-94BA-719DEFF4E433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0E8B-2299-4FB2-A3A0-CA52A892FE29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9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568" y="1412776"/>
            <a:ext cx="8003232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4DC43546-0CBA-4881-AFF1-9011A0FF6E8C}" type="datetime1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885309" y="1170009"/>
            <a:ext cx="1800200" cy="16213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539552" cy="4876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4876800"/>
            <a:ext cx="539552" cy="0"/>
          </a:xfrm>
          <a:prstGeom prst="line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69776" y="1232964"/>
            <a:ext cx="84157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8715751" y="64077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Arial" pitchFamily="34" charset="0"/>
                <a:cs typeface="Arial" pitchFamily="34" charset="0"/>
              </a:rPr>
              <a:t>/7</a:t>
            </a:r>
            <a:endParaRPr lang="zh-TW" alt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q"/>
        <a:defRPr sz="24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SQHK4lmSR1-Ob9V9Osrz5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 #1: 32-bit ALU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Chun-Jen Tsai</a:t>
            </a:r>
          </a:p>
          <a:p>
            <a:r>
              <a:rPr lang="en-US" altLang="zh-TW" dirty="0"/>
              <a:t>NYCU</a:t>
            </a:r>
          </a:p>
          <a:p>
            <a:r>
              <a:rPr lang="en-US" altLang="zh-TW" dirty="0"/>
              <a:t>02/29/2024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1: Design a 32-bit ALU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Goal: design an ALU module using Verilog.</a:t>
            </a:r>
          </a:p>
          <a:p>
            <a:pPr lvl="1"/>
            <a:r>
              <a:rPr lang="en-US" altLang="zh-TW" dirty="0"/>
              <a:t>An Arithmetic and Logic Unit (ALU) is the circuit module of a CPU that performs calculations on</a:t>
            </a:r>
            <a:r>
              <a:rPr lang="zh-TW" altLang="en-US" dirty="0"/>
              <a:t> </a:t>
            </a:r>
            <a:r>
              <a:rPr lang="en-US" altLang="zh-TW" dirty="0"/>
              <a:t>registers</a:t>
            </a:r>
          </a:p>
          <a:p>
            <a:pPr lvl="1"/>
            <a:r>
              <a:rPr lang="en-US" altLang="zh-TW" dirty="0"/>
              <a:t>This ALU will become part of a mini processor for future HW</a:t>
            </a:r>
          </a:p>
          <a:p>
            <a:pPr lvl="1"/>
            <a:r>
              <a:rPr lang="en-US" altLang="zh-TW" dirty="0" err="1"/>
              <a:t>Verilator</a:t>
            </a:r>
            <a:r>
              <a:rPr lang="en-US" altLang="zh-TW" dirty="0"/>
              <a:t> and </a:t>
            </a:r>
            <a:r>
              <a:rPr lang="en-US" altLang="zh-TW" dirty="0" err="1"/>
              <a:t>GTKWave</a:t>
            </a:r>
            <a:r>
              <a:rPr lang="en-US" altLang="zh-TW" dirty="0"/>
              <a:t> will be used as logic simulation tools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The deadline of the HW is on 3/14, by 5:00pm.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6583-E6D2-4A67-A65A-C9528846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Port Definition of the ALU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54A82-E426-4397-9260-6DEB8B10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ALU module is a combinational circuit with the I/O ports defined as follows: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TW" dirty="0"/>
              <a:t> triggers one of the six operations shown in the next slide</a:t>
            </a:r>
          </a:p>
          <a:p>
            <a:pPr lvl="1"/>
            <a:r>
              <a:rPr lang="en-US" altLang="zh-TW" dirty="0"/>
              <a:t>All output signals shall be set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dirty="0"/>
              <a:t> if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TW" dirty="0"/>
              <a:t> is an invalid bit pattern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FEF6F4-9E79-432A-A744-E5FFD85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4D8291-B2A1-4828-B9D3-4C384B81F8F6}"/>
              </a:ext>
            </a:extLst>
          </p:cNvPr>
          <p:cNvSpPr txBox="1"/>
          <p:nvPr/>
        </p:nvSpPr>
        <p:spPr>
          <a:xfrm>
            <a:off x="1115616" y="2334359"/>
            <a:ext cx="74888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#(parameter DWIDTH = 32)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[3 : 0]        op,   // Operation to perform.</a:t>
            </a:r>
            <a:b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 [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DWIDTH-1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0] rs1,  // Input data #1.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  [DWIDTH-1 : 0] rs2,  // Input data #2.</a:t>
            </a:r>
            <a:b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[DWIDTH-1 : 0]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// Result of computation.</a:t>
            </a:r>
            <a:b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zero,                // zero = 1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0, 0 otherwise.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overflow             // overflow = 1 if overflow happens.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6850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E31F9-9A34-4630-8102-907CA23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Table of the ALU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ECF21-57AB-44D8-A55A-B539BA4D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must implement 6 operations in the ALU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lvl="1"/>
            <a:r>
              <a:rPr lang="en-US" altLang="zh-TW" dirty="0"/>
              <a:t>Any input bit patterns to the port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TW" dirty="0"/>
              <a:t> not listed in the table will be considered invalid.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8A81CF-E4A0-4ABF-A9E2-CEA3494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491634-5EA7-43C4-82E4-73C7B84A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47829"/>
              </p:ext>
            </p:extLst>
          </p:nvPr>
        </p:nvGraphicFramePr>
        <p:xfrm>
          <a:off x="1043608" y="2129264"/>
          <a:ext cx="7308305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2720">
                  <a:extLst>
                    <a:ext uri="{9D8B030D-6E8A-4147-A177-3AD203B41FA5}">
                      <a16:colId xmlns:a16="http://schemas.microsoft.com/office/drawing/2014/main" val="603762548"/>
                    </a:ext>
                  </a:extLst>
                </a:gridCol>
                <a:gridCol w="3803417">
                  <a:extLst>
                    <a:ext uri="{9D8B030D-6E8A-4147-A177-3AD203B41FA5}">
                      <a16:colId xmlns:a16="http://schemas.microsoft.com/office/drawing/2014/main" val="17958177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2699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ALU operation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rs1 and rs2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rs1 or rs2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8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Signed addition: </a:t>
                      </a:r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rs1 + rs2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02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Singed subtraction: </a:t>
                      </a:r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rs1 - rs2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1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~(rs1 or rs2)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rd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altLang="zh-TW" dirty="0"/>
                        <a:t> (rs1 &lt; rs2)? 32’h1 : 32’h0;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0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5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6F396-CB58-45BF-94A7-6C5A60FB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</a:t>
            </a:r>
            <a:r>
              <a:rPr lang="zh-TW" altLang="en-US" dirty="0"/>
              <a:t> </a:t>
            </a:r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2C048-C9D7-4F63-ACB8-43F8FB91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don’t have to implement the 32-bit adder and subtractor at gate-level. You can simply use the Verilog operators + and – to do the job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For the implementation of the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altLang="zh-TW" dirty="0"/>
              <a:t> flag, please refer to section 3.2 of the textbook</a:t>
            </a:r>
          </a:p>
          <a:p>
            <a:pPr lvl="1"/>
            <a:r>
              <a:rPr lang="en-US" altLang="zh-TW" dirty="0"/>
              <a:t>Note that integers are represented in 2’s complement here</a:t>
            </a:r>
          </a:p>
          <a:p>
            <a:pPr lvl="1"/>
            <a:r>
              <a:rPr lang="en-US" altLang="zh-TW" dirty="0"/>
              <a:t>Overflow conditions for additions and subtractions: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3DCC95-D1F6-48F6-BDF4-A54A92F5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Picture 6" descr="f03-02-9780124077263">
            <a:extLst>
              <a:ext uri="{FF2B5EF4-FFF2-40B4-BE49-F238E27FC236}">
                <a16:creationId xmlns:a16="http://schemas.microsoft.com/office/drawing/2014/main" id="{DE90943D-267D-4B7C-A257-81288722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4640009"/>
            <a:ext cx="4650085" cy="12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1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20437-DDA0-4A95-81A3-C515841C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 to the Simulation Tools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05334-69B5-42B0-B156-58580B4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this course, we will use </a:t>
            </a:r>
            <a:r>
              <a:rPr lang="en-US" altLang="zh-TW" dirty="0" err="1"/>
              <a:t>Verilator</a:t>
            </a:r>
            <a:r>
              <a:rPr lang="en-US" altLang="zh-TW" dirty="0"/>
              <a:t> as the waveform simulator and </a:t>
            </a:r>
            <a:r>
              <a:rPr lang="en-US" altLang="zh-TW" dirty="0" err="1"/>
              <a:t>GTKWave</a:t>
            </a:r>
            <a:r>
              <a:rPr lang="en-US" altLang="zh-TW" dirty="0"/>
              <a:t> as the waveform viewer for digital circuit designs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A user’s guide on how to install and get started with the tools under Linux or Windows Subsystem for Linux (WSL) is available in the following link:</a:t>
            </a:r>
            <a:br>
              <a:rPr lang="en-US" altLang="zh-TW" dirty="0"/>
            </a:br>
            <a:br>
              <a:rPr lang="en-US" altLang="zh-TW" sz="1200" dirty="0"/>
            </a:br>
            <a:r>
              <a:rPr lang="en-US" altLang="zh-TW" sz="2000" dirty="0">
                <a:latin typeface="Consolas" panose="020B0609020204030204" pitchFamily="49" charset="0"/>
                <a:hlinkClick r:id="rId2"/>
              </a:rPr>
              <a:t>https://hackmd.io/SQHK4lmSR1-Ob9V9Osrz5A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endParaRPr lang="en-US" altLang="zh-TW" sz="1200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/>
              <a:t>Note that the </a:t>
            </a:r>
            <a:r>
              <a:rPr lang="en-US" altLang="zh-TW" dirty="0" err="1"/>
              <a:t>Verilator</a:t>
            </a:r>
            <a:r>
              <a:rPr lang="en-US" altLang="zh-TW" dirty="0"/>
              <a:t> installed using the command:</a:t>
            </a:r>
            <a:br>
              <a:rPr lang="en-US" altLang="zh-TW" dirty="0"/>
            </a:br>
            <a:r>
              <a:rPr lang="en-US" altLang="zh-TW" dirty="0">
                <a:latin typeface="Consolas" panose="020B0609020204030204" pitchFamily="49" charset="0"/>
              </a:rPr>
              <a:t>$ </a:t>
            </a:r>
            <a:r>
              <a:rPr lang="en-US" altLang="zh-TW" dirty="0" err="1">
                <a:latin typeface="Consolas" panose="020B0609020204030204" pitchFamily="49" charset="0"/>
              </a:rPr>
              <a:t>sudo</a:t>
            </a:r>
            <a:r>
              <a:rPr lang="en-US" altLang="zh-TW" dirty="0">
                <a:latin typeface="Consolas" panose="020B0609020204030204" pitchFamily="49" charset="0"/>
              </a:rPr>
              <a:t> apt install </a:t>
            </a:r>
            <a:r>
              <a:rPr lang="en-US" altLang="zh-TW" dirty="0" err="1">
                <a:latin typeface="Consolas" panose="020B0609020204030204" pitchFamily="49" charset="0"/>
              </a:rPr>
              <a:t>verilator</a:t>
            </a:r>
            <a:br>
              <a:rPr lang="en-US" altLang="zh-TW" dirty="0"/>
            </a:br>
            <a:r>
              <a:rPr lang="en-US" altLang="zh-TW" dirty="0"/>
              <a:t>under ubuntu may be too old, so you have to build your own </a:t>
            </a:r>
            <a:r>
              <a:rPr lang="en-US" altLang="zh-TW" dirty="0" err="1"/>
              <a:t>Verilator</a:t>
            </a:r>
            <a:r>
              <a:rPr lang="en-US" altLang="zh-TW" dirty="0"/>
              <a:t> from the source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E6332-BA8E-49CA-939F-3A711E43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7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 1 Grading Guide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 should upload your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alu.v</a:t>
            </a:r>
            <a:r>
              <a:rPr lang="en-US" altLang="zh-TW" dirty="0"/>
              <a:t> to E3 by the deadline</a:t>
            </a:r>
          </a:p>
          <a:p>
            <a:r>
              <a:rPr lang="en-US" altLang="zh-TW" dirty="0"/>
              <a:t>The port declaration of your ALU module must follow the specification in this HW precisely</a:t>
            </a:r>
          </a:p>
          <a:p>
            <a:r>
              <a:rPr lang="en-US" altLang="zh-TW" dirty="0"/>
              <a:t>A sample testbench,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HW1_tb.tgz</a:t>
            </a:r>
            <a:r>
              <a:rPr lang="en-US" altLang="zh-TW" dirty="0"/>
              <a:t>, is available on E3</a:t>
            </a:r>
          </a:p>
          <a:p>
            <a:pPr lvl="1"/>
            <a:r>
              <a:rPr lang="en-US" altLang="zh-TW" dirty="0"/>
              <a:t>Please read the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readme.txt</a:t>
            </a:r>
            <a:r>
              <a:rPr lang="en-US" altLang="zh-TW" dirty="0"/>
              <a:t> file in the package carefully</a:t>
            </a:r>
          </a:p>
          <a:p>
            <a:r>
              <a:rPr lang="en-US" altLang="zh-TW" dirty="0"/>
              <a:t>For grading, TAs will use a more thorough testbench to test your design</a:t>
            </a:r>
          </a:p>
          <a:p>
            <a:pPr lvl="1"/>
            <a:r>
              <a:rPr lang="en-US" altLang="zh-TW" dirty="0"/>
              <a:t>Correctness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TW" dirty="0"/>
              <a:t> account for 70%</a:t>
            </a:r>
          </a:p>
          <a:p>
            <a:pPr lvl="1"/>
            <a:r>
              <a:rPr lang="en-US" altLang="zh-TW" dirty="0"/>
              <a:t>Correctness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altLang="zh-TW" dirty="0"/>
              <a:t> account for 30%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2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593</Words>
  <Application>Microsoft Office PowerPoint</Application>
  <PresentationFormat>如螢幕大小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佈景主題</vt:lpstr>
      <vt:lpstr>HW #1: 32-bit ALU Design</vt:lpstr>
      <vt:lpstr>HW 1: Design a 32-bit ALU</vt:lpstr>
      <vt:lpstr>The Port Definition of the ALU</vt:lpstr>
      <vt:lpstr>Operation Table of the ALU</vt:lpstr>
      <vt:lpstr>Coding Comments</vt:lpstr>
      <vt:lpstr>Guide to the Simulation Tools</vt:lpstr>
      <vt:lpstr>HW 1 Grading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 Design</dc:title>
  <dc:creator>cjtsai</dc:creator>
  <cp:lastModifiedBy>cjtsai</cp:lastModifiedBy>
  <cp:revision>365</cp:revision>
  <cp:lastPrinted>2013-03-01T06:35:22Z</cp:lastPrinted>
  <dcterms:created xsi:type="dcterms:W3CDTF">2013-02-18T04:14:25Z</dcterms:created>
  <dcterms:modified xsi:type="dcterms:W3CDTF">2024-02-22T01:27:52Z</dcterms:modified>
</cp:coreProperties>
</file>