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74" r:id="rId4"/>
    <p:sldId id="278" r:id="rId5"/>
    <p:sldId id="275" r:id="rId6"/>
    <p:sldId id="281" r:id="rId7"/>
    <p:sldId id="258" r:id="rId8"/>
    <p:sldId id="270" r:id="rId9"/>
    <p:sldId id="272" r:id="rId10"/>
    <p:sldId id="271" r:id="rId11"/>
    <p:sldId id="277" r:id="rId12"/>
    <p:sldId id="260" r:id="rId13"/>
    <p:sldId id="285" r:id="rId14"/>
    <p:sldId id="266" r:id="rId15"/>
    <p:sldId id="265" r:id="rId16"/>
    <p:sldId id="282" r:id="rId17"/>
    <p:sldId id="273" r:id="rId18"/>
    <p:sldId id="276" r:id="rId19"/>
    <p:sldId id="267" r:id="rId20"/>
    <p:sldId id="261" r:id="rId21"/>
    <p:sldId id="279" r:id="rId22"/>
    <p:sldId id="293" r:id="rId23"/>
    <p:sldId id="294" r:id="rId24"/>
    <p:sldId id="295" r:id="rId25"/>
    <p:sldId id="280" r:id="rId26"/>
    <p:sldId id="296" r:id="rId27"/>
    <p:sldId id="297" r:id="rId28"/>
    <p:sldId id="286" r:id="rId29"/>
    <p:sldId id="291" r:id="rId30"/>
    <p:sldId id="292" r:id="rId31"/>
    <p:sldId id="287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B701-68B8-4BB5-9AF9-53DB2BF59145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8559-7C5B-4FBE-AB0C-B877842C7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6981" y="8757301"/>
            <a:ext cx="3005619" cy="461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BE6322-8F0C-4D0D-BB19-423A7DE4BE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8559-7C5B-4FBE-AB0C-B877842C79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6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6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76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diagram</a:t>
            </a:r>
            <a:r>
              <a:rPr lang="en-US" baseline="0" dirty="0" smtClean="0"/>
              <a:t> notes from Intel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LIMITED AGILITY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Today, the process to build and host a custom application is lengthy and complex, often taking several months after an application is initially developed to fully deploy it into production.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application follows its own path to production process, which includes source code development, test, and production phases.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phase of the path to production requires a dedicated environment to be provisioned, compounding the complexity of application setup and deployment.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typical application lifecycle includes 75 individual steps, only 9 percent of which are fully automated. The entire process can take 130 to 140 days for new custom applications, and 30 to 40 days for version updates.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Other milestones in the application lifecycle, such as maintenance, new releases, and end-of-life, are also characterized by multiple steps and minimal automation, as illustrated RHS diagram.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 By the time the application is landed, </a:t>
            </a:r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it could be out of date or no longer relevant, resulting in lost revenue opportunities.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1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8559-7C5B-4FBE-AB0C-B877842C795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459317" y="990600"/>
            <a:ext cx="11176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18" y="1219201"/>
            <a:ext cx="11203516" cy="456776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317" y="228600"/>
            <a:ext cx="11224683" cy="842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71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6" y="274639"/>
            <a:ext cx="10910277" cy="11430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33048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40E585D5-A832-46BC-8F29-6B9FFF8E83C1}" type="datetime1">
              <a:rPr lang="zh-CN" altLang="en-US"/>
              <a:pPr>
                <a:defRPr/>
              </a:pPr>
              <a:t>2017/5/19</a:t>
            </a:fld>
            <a:endParaRPr lang="en-US" altLang="zh-CN" sz="200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5509" y="6245225"/>
            <a:ext cx="3839308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35817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C515778C-FD86-4527-B7EC-BB3CD248C726}" type="slidenum">
              <a:rPr lang="zh-CN" altLang="en-US"/>
              <a:pPr>
                <a:defRPr/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7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56C-3D62-4237-B5D3-DFB2CA43FF52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docker&amp;VM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最终选型：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bridge/host/Calico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//Users/liba002/AppData/Local/YNote/data/lixin199036061@163.com/65401a42e0b0488e865eb49ad766b967/2-1692681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9" y="2797729"/>
            <a:ext cx="4937561" cy="37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//Users/liba002/AppData/Local/YNote/data/lixin199036061@163.com/e4947093a70e44e0936d1fb862707a67/9-18839137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1690688"/>
            <a:ext cx="4048217" cy="2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//Users/liba002/AppData/Local/YNote/data/lixin199036061@163.com/17c6600a02ee47c5a120a2a2afccfc88/-201304754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5922"/>
            <a:ext cx="4793942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平台要实现的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权限开通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健康监测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20918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对开发流程的支持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1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887" y="1063908"/>
            <a:ext cx="4402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Docker PaaS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编排引擎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consul,etcd,zookeeper,doozerd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服务自动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graylog+Elasticsearch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/Jenkins/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Jfrog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Artifactory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构建包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02166" y="217109"/>
            <a:ext cx="11385553" cy="333375"/>
          </a:xfrm>
          <a:prstGeom prst="rect">
            <a:avLst/>
          </a:prstGeom>
          <a:ln/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000" b="1" kern="0" dirty="0">
              <a:solidFill>
                <a:srgbClr val="1082C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Docker PaaS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000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部件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模块（</a:t>
            </a:r>
            <a:r>
              <a:rPr lang="en-US" altLang="zh-CN" sz="4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devops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各自组建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en-US" dirty="0">
              <a:solidFill>
                <a:srgbClr val="2C95DD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3629" y="1158031"/>
            <a:ext cx="6578378" cy="5312540"/>
            <a:chOff x="295221" y="868523"/>
            <a:chExt cx="4933784" cy="3984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95221" y="868523"/>
              <a:ext cx="4933784" cy="3984405"/>
              <a:chOff x="2285451" y="748465"/>
              <a:chExt cx="4933784" cy="3984405"/>
            </a:xfrm>
          </p:grpSpPr>
          <p:sp>
            <p:nvSpPr>
              <p:cNvPr id="129" name="Rounded Rectangle 128"/>
              <p:cNvSpPr/>
              <p:nvPr/>
            </p:nvSpPr>
            <p:spPr bwMode="auto">
              <a:xfrm>
                <a:off x="2327563" y="1168031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consul(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etcd,zookeeper,doozerd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2312458" y="748465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Router(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nginx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/F5)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762470" y="2054548"/>
                <a:ext cx="2401858" cy="1543861"/>
              </a:xfrm>
              <a:prstGeom prst="roundRect">
                <a:avLst>
                  <a:gd name="adj" fmla="val 7751"/>
                </a:avLst>
              </a:prstGeom>
              <a:solidFill>
                <a:srgbClr val="0A1831"/>
              </a:solidFill>
              <a:ln w="12700" cmpd="sng">
                <a:noFill/>
                <a:round/>
                <a:headEnd/>
                <a:tailEnd/>
              </a:ln>
            </p:spPr>
            <p:txBody>
              <a:bodyPr wrap="none" lIns="0" tIns="0" rIns="243840" bIns="60960" rtlCol="0" anchor="b"/>
              <a:lstStyle/>
              <a:p>
                <a:pPr algn="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2312458" y="2054548"/>
                <a:ext cx="2388275" cy="624621"/>
              </a:xfrm>
              <a:prstGeom prst="roundRect">
                <a:avLst>
                  <a:gd name="adj" fmla="val 9514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pPr algn="ctr"/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registrator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5114561" y="2090833"/>
                <a:ext cx="1777280" cy="581923"/>
              </a:xfrm>
              <a:prstGeom prst="roundRect">
                <a:avLst>
                  <a:gd name="adj" fmla="val 10428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r>
                  <a: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Apps</a:t>
                </a:r>
              </a:p>
            </p:txBody>
          </p:sp>
          <p:pic>
            <p:nvPicPr>
              <p:cNvPr id="69" name="Picture 68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38472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2291851" y="2693749"/>
                <a:ext cx="2415282" cy="484309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121920" bIns="0" rtlCol="0" anchor="ctr"/>
              <a:lstStyle/>
              <a:p>
                <a:pPr algn="r"/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71" name="Picture 7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5986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72" name="Picture 71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75409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81" name="Picture 8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54832" y="2321299"/>
                <a:ext cx="452642" cy="383384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 bwMode="auto">
              <a:xfrm>
                <a:off x="4773399" y="1593200"/>
                <a:ext cx="2410123" cy="430334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Cadvisor</a:t>
                </a:r>
                <a:r>
                  <a:rPr lang="en-US" altLang="zh-CN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&amp;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influxdb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98" name="Picture 97" descr="CF_architecture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49488" y="1680399"/>
                <a:ext cx="490362" cy="328963"/>
              </a:xfrm>
              <a:prstGeom prst="rect">
                <a:avLst/>
              </a:prstGeom>
            </p:spPr>
          </p:pic>
          <p:sp>
            <p:nvSpPr>
              <p:cNvPr id="99" name="Rounded Rectangle 98"/>
              <p:cNvSpPr/>
              <p:nvPr/>
            </p:nvSpPr>
            <p:spPr bwMode="auto">
              <a:xfrm>
                <a:off x="2285451" y="3204635"/>
                <a:ext cx="2415282" cy="400862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 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GitLab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Jfrog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Artifactory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0" name="Picture 99" descr="Chat active 128x128.png"/>
              <p:cNvPicPr>
                <a:picLocks noChangeAspect="1"/>
              </p:cNvPicPr>
              <p:nvPr/>
            </p:nvPicPr>
            <p:blipFill>
              <a:blip r:embed="rId6" cstate="screen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7595" y="1201313"/>
                <a:ext cx="462041" cy="346531"/>
              </a:xfrm>
              <a:prstGeom prst="rect">
                <a:avLst/>
              </a:prstGeom>
            </p:spPr>
          </p:pic>
          <p:pic>
            <p:nvPicPr>
              <p:cNvPr id="101" name="Picture 100" descr="Equalizer 128x128.png"/>
              <p:cNvPicPr>
                <a:picLocks noChangeAspect="1"/>
              </p:cNvPicPr>
              <p:nvPr/>
            </p:nvPicPr>
            <p:blipFill>
              <a:blip r:embed="rId7" cstate="screen">
                <a:lum bright="70000" contrast="-70000"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2696"/>
                        </a14:imgEffect>
                        <a14:imgEffect>
                          <a14:saturation sat="0"/>
                        </a14:imgEffect>
                        <a14:imgEffect>
                          <a14:brightnessContrast bright="-17000" contrast="-5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97951" y="2752030"/>
                <a:ext cx="443382" cy="332536"/>
              </a:xfrm>
              <a:prstGeom prst="rect">
                <a:avLst/>
              </a:prstGeom>
            </p:spPr>
          </p:pic>
          <p:sp>
            <p:nvSpPr>
              <p:cNvPr id="102" name="Rounded Rectangle 101"/>
              <p:cNvSpPr/>
              <p:nvPr/>
            </p:nvSpPr>
            <p:spPr bwMode="auto">
              <a:xfrm>
                <a:off x="2304218" y="1593199"/>
                <a:ext cx="2402915" cy="438802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altLang="zh-CN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Rancher/shipyard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3" name="Picture 102" descr="CF_architecture.png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92353" y="1603580"/>
                <a:ext cx="610104" cy="337989"/>
              </a:xfrm>
              <a:prstGeom prst="rect">
                <a:avLst/>
              </a:prstGeom>
            </p:spPr>
          </p:pic>
          <p:grpSp>
            <p:nvGrpSpPr>
              <p:cNvPr id="104" name="Group 21"/>
              <p:cNvGrpSpPr/>
              <p:nvPr/>
            </p:nvGrpSpPr>
            <p:grpSpPr>
              <a:xfrm>
                <a:off x="5114561" y="2780125"/>
                <a:ext cx="1777279" cy="504220"/>
                <a:chOff x="3307260" y="3813784"/>
                <a:chExt cx="1777279" cy="672293"/>
              </a:xfrm>
            </p:grpSpPr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3307260" y="3813784"/>
                  <a:ext cx="1777279" cy="672293"/>
                </a:xfrm>
                <a:prstGeom prst="roundRect">
                  <a:avLst>
                    <a:gd name="adj" fmla="val 9012"/>
                  </a:avLst>
                </a:prstGeom>
                <a:solidFill>
                  <a:srgbClr val="0A1831"/>
                </a:solidFill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t"/>
                <a:lstStyle/>
                <a:p>
                  <a:r>
                    <a:rPr lang="en-US" altLang="zh-CN" sz="2133" dirty="0" smtClean="0">
                      <a:solidFill>
                        <a:prstClr val="white">
                          <a:lumMod val="95000"/>
                        </a:prstClr>
                      </a:solidFill>
                      <a:latin typeface="Calibri"/>
                    </a:rPr>
                    <a:t>Docker image</a:t>
                  </a:r>
                  <a:endPara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endParaRPr>
                </a:p>
              </p:txBody>
            </p:sp>
            <p:pic>
              <p:nvPicPr>
                <p:cNvPr id="125" name="Picture 124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633577" y="4051923"/>
                  <a:ext cx="502751" cy="409964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315464" y="4051923"/>
                  <a:ext cx="502751" cy="409964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05924" y="2290631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6" name="Picture 105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10598" y="2296950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7" name="Picture 106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8313" y="3329702"/>
                <a:ext cx="358488" cy="236799"/>
              </a:xfrm>
              <a:prstGeom prst="rect">
                <a:avLst/>
              </a:prstGeom>
            </p:spPr>
          </p:pic>
          <p:pic>
            <p:nvPicPr>
              <p:cNvPr id="108" name="Picture 107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153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109" name="Rounded Rectangle 108"/>
              <p:cNvSpPr/>
              <p:nvPr/>
            </p:nvSpPr>
            <p:spPr bwMode="auto">
              <a:xfrm>
                <a:off x="2304217" y="3651373"/>
                <a:ext cx="4805332" cy="374030"/>
              </a:xfrm>
              <a:prstGeom prst="roundRect">
                <a:avLst>
                  <a:gd name="adj" fmla="val 21984"/>
                </a:avLst>
              </a:prstGeom>
              <a:noFill/>
              <a:ln w="412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750306" y="3714174"/>
                <a:ext cx="2235736" cy="21584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400" b="1" dirty="0" smtClean="0">
                    <a:solidFill>
                      <a:srgbClr val="000033"/>
                    </a:solidFill>
                    <a:latin typeface="Calibri"/>
                  </a:rPr>
                  <a:t>Kubernetes</a:t>
                </a:r>
                <a:r>
                  <a:rPr lang="zh-CN" altLang="en-US" sz="2400" b="1" dirty="0" smtClean="0">
                    <a:solidFill>
                      <a:srgbClr val="000033"/>
                    </a:solidFill>
                    <a:latin typeface="Calibri"/>
                  </a:rPr>
                  <a:t>（下面画上虚拟机）</a:t>
                </a:r>
                <a:endParaRPr lang="en-US" sz="2400" b="1" dirty="0">
                  <a:solidFill>
                    <a:srgbClr val="000033"/>
                  </a:solidFill>
                  <a:latin typeface="Calibri"/>
                </a:endParaRPr>
              </a:p>
            </p:txBody>
          </p:sp>
          <p:pic>
            <p:nvPicPr>
              <p:cNvPr id="111" name="Picture 110" descr="Settings 128x128.png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rgbClr val="00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3551" y="3648257"/>
                <a:ext cx="490766" cy="368075"/>
              </a:xfrm>
              <a:prstGeom prst="rect">
                <a:avLst/>
              </a:prstGeom>
            </p:spPr>
          </p:pic>
          <p:grpSp>
            <p:nvGrpSpPr>
              <p:cNvPr id="112" name="Group 4"/>
              <p:cNvGrpSpPr/>
              <p:nvPr/>
            </p:nvGrpSpPr>
            <p:grpSpPr>
              <a:xfrm>
                <a:off x="2904397" y="4119056"/>
                <a:ext cx="3580693" cy="613814"/>
                <a:chOff x="1109463" y="5969034"/>
                <a:chExt cx="3580693" cy="818418"/>
              </a:xfrm>
            </p:grpSpPr>
            <p:grpSp>
              <p:nvGrpSpPr>
                <p:cNvPr id="113" name="Group 13"/>
                <p:cNvGrpSpPr>
                  <a:grpSpLocks/>
                </p:cNvGrpSpPr>
                <p:nvPr/>
              </p:nvGrpSpPr>
              <p:grpSpPr bwMode="auto">
                <a:xfrm>
                  <a:off x="3645248" y="6142416"/>
                  <a:ext cx="1044908" cy="645028"/>
                  <a:chOff x="4844618" y="4924037"/>
                  <a:chExt cx="1847850" cy="1744755"/>
                </a:xfrm>
              </p:grpSpPr>
              <p:pic>
                <p:nvPicPr>
                  <p:cNvPr id="122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7"/>
                    <a:ext cx="1847850" cy="17447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3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4975799"/>
                    <a:ext cx="940163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Micro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2346960" y="6127116"/>
                  <a:ext cx="1044908" cy="615175"/>
                  <a:chOff x="4844618" y="4924033"/>
                  <a:chExt cx="1847850" cy="1664005"/>
                </a:xfrm>
              </p:grpSpPr>
              <p:pic>
                <p:nvPicPr>
                  <p:cNvPr id="120" name="Picture 3"/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3"/>
                    <a:ext cx="1847850" cy="1664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1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7345" y="5009636"/>
                    <a:ext cx="973671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Private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5" name="Group 13"/>
                <p:cNvGrpSpPr>
                  <a:grpSpLocks/>
                </p:cNvGrpSpPr>
                <p:nvPr/>
              </p:nvGrpSpPr>
              <p:grpSpPr bwMode="auto">
                <a:xfrm>
                  <a:off x="1109463" y="6142413"/>
                  <a:ext cx="1044908" cy="645039"/>
                  <a:chOff x="4844618" y="4924029"/>
                  <a:chExt cx="1847850" cy="1744785"/>
                </a:xfrm>
              </p:grpSpPr>
              <p:pic>
                <p:nvPicPr>
                  <p:cNvPr id="118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29"/>
                    <a:ext cx="1847850" cy="17447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9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5043479"/>
                    <a:ext cx="940163" cy="14711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Public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sp>
              <p:nvSpPr>
                <p:cNvPr id="116" name="Up-Down Arrow 115"/>
                <p:cNvSpPr/>
                <p:nvPr/>
              </p:nvSpPr>
              <p:spPr bwMode="auto">
                <a:xfrm>
                  <a:off x="2173041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Up-Down Arrow 116"/>
                <p:cNvSpPr/>
                <p:nvPr/>
              </p:nvSpPr>
              <p:spPr bwMode="auto">
                <a:xfrm>
                  <a:off x="3416514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62" name="Rounded Rectangle 61"/>
            <p:cNvSpPr/>
            <p:nvPr/>
          </p:nvSpPr>
          <p:spPr bwMode="auto">
            <a:xfrm>
              <a:off x="1699591" y="2466020"/>
              <a:ext cx="979322" cy="301613"/>
            </a:xfrm>
            <a:prstGeom prst="roundRect">
              <a:avLst>
                <a:gd name="adj" fmla="val 9514"/>
              </a:avLst>
            </a:prstGeom>
            <a:solidFill>
              <a:srgbClr val="0A1831"/>
            </a:solidFill>
            <a:ln w="41275">
              <a:noFill/>
              <a:round/>
              <a:headEnd/>
              <a:tailEnd/>
            </a:ln>
          </p:spPr>
          <p:txBody>
            <a:bodyPr wrap="none" lIns="0" tIns="0" rIns="0" bIns="0" rtlCol="0" anchor="t"/>
            <a:lstStyle/>
            <a:p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pic>
          <p:nvPicPr>
            <p:cNvPr id="63" name="Picture 62" descr="CF_architecture.png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086" y="2405119"/>
              <a:ext cx="352055" cy="339521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527262" y="4585633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Saltstack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750" y="388347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graylog+Elasticsearch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/>
          <p:cNvSpPr/>
          <p:nvPr/>
        </p:nvSpPr>
        <p:spPr>
          <a:xfrm>
            <a:off x="10061760" y="5001180"/>
            <a:ext cx="1995179" cy="68384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8710505" y="3702337"/>
            <a:ext cx="3279296" cy="1160888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5703" y="1491026"/>
            <a:ext cx="8561367" cy="42262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下箭头 209"/>
          <p:cNvSpPr/>
          <p:nvPr/>
        </p:nvSpPr>
        <p:spPr bwMode="auto">
          <a:xfrm>
            <a:off x="6505687" y="1370229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Rectangle 29"/>
          <p:cNvSpPr>
            <a:spLocks noChangeArrowheads="1"/>
          </p:cNvSpPr>
          <p:nvPr/>
        </p:nvSpPr>
        <p:spPr bwMode="auto">
          <a:xfrm>
            <a:off x="6369723" y="2437995"/>
            <a:ext cx="2106136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Rectangle 29"/>
          <p:cNvSpPr>
            <a:spLocks noChangeArrowheads="1"/>
          </p:cNvSpPr>
          <p:nvPr/>
        </p:nvSpPr>
        <p:spPr bwMode="auto">
          <a:xfrm>
            <a:off x="5235566" y="243930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Rectangle 29"/>
          <p:cNvSpPr>
            <a:spLocks noChangeArrowheads="1"/>
          </p:cNvSpPr>
          <p:nvPr/>
        </p:nvSpPr>
        <p:spPr bwMode="auto">
          <a:xfrm>
            <a:off x="2797607" y="2439301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Rectangle 29"/>
          <p:cNvSpPr>
            <a:spLocks noChangeArrowheads="1"/>
          </p:cNvSpPr>
          <p:nvPr/>
        </p:nvSpPr>
        <p:spPr bwMode="auto">
          <a:xfrm>
            <a:off x="5093703" y="255082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ectangle 29"/>
          <p:cNvSpPr>
            <a:spLocks noChangeArrowheads="1"/>
          </p:cNvSpPr>
          <p:nvPr/>
        </p:nvSpPr>
        <p:spPr bwMode="auto">
          <a:xfrm>
            <a:off x="2715576" y="2537820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33" dirty="0">
                <a:cs typeface="Arial" pitchFamily="34" charset="0"/>
              </a:rPr>
              <a:t>Cloud Foundry</a:t>
            </a:r>
            <a:r>
              <a:rPr lang="zh-CN" altLang="en-US" sz="3733" dirty="0">
                <a:cs typeface="Arial" pitchFamily="34" charset="0"/>
              </a:rPr>
              <a:t>逻辑视图</a:t>
            </a: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3984934" y="1089505"/>
            <a:ext cx="1553553" cy="258664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PC –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浏览器访问</a:t>
            </a: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4480" y="1075828"/>
            <a:ext cx="1023144" cy="28354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Ops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5688038" y="1089506"/>
            <a:ext cx="1819037" cy="270513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Mobile – App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</a:p>
        </p:txBody>
      </p:sp>
      <p:sp>
        <p:nvSpPr>
          <p:cNvPr id="129" name="Rectangle 7"/>
          <p:cNvSpPr>
            <a:spLocks noChangeArrowheads="1"/>
          </p:cNvSpPr>
          <p:nvPr/>
        </p:nvSpPr>
        <p:spPr bwMode="auto">
          <a:xfrm>
            <a:off x="1160071" y="1090197"/>
            <a:ext cx="1300940" cy="295396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67" b="1" kern="0" dirty="0" smtClean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467" b="1" kern="0" dirty="0">
              <a:solidFill>
                <a:srgbClr val="9900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453381" y="1872234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297609" y="5165863"/>
            <a:ext cx="2084818" cy="390828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NATS 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消息总线</a:t>
            </a:r>
          </a:p>
        </p:txBody>
      </p:sp>
      <p:sp>
        <p:nvSpPr>
          <p:cNvPr id="133" name="矩形 132"/>
          <p:cNvSpPr/>
          <p:nvPr/>
        </p:nvSpPr>
        <p:spPr>
          <a:xfrm>
            <a:off x="8710505" y="1498114"/>
            <a:ext cx="3279296" cy="21060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AEBF2F"/>
            </a:solidFill>
            <a:prstDash val="solid"/>
          </a:ln>
          <a:effectLst/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 Box 11"/>
          <p:cNvSpPr txBox="1">
            <a:spLocks noChangeArrowheads="1"/>
          </p:cNvSpPr>
          <p:nvPr/>
        </p:nvSpPr>
        <p:spPr bwMode="auto">
          <a:xfrm>
            <a:off x="8557743" y="1483329"/>
            <a:ext cx="1701333" cy="3181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67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8861890" y="1872407"/>
            <a:ext cx="1132911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RabbitMQ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85705" y="4489604"/>
            <a:ext cx="1395448" cy="40433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uaa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AuthN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29675" y="2475839"/>
            <a:ext cx="1251479" cy="36852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99651" y="2584539"/>
            <a:ext cx="1233723" cy="3916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2556111" y="2654329"/>
            <a:ext cx="2336800" cy="174820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Text Box 11"/>
          <p:cNvSpPr txBox="1">
            <a:spLocks noChangeArrowheads="1"/>
          </p:cNvSpPr>
          <p:nvPr/>
        </p:nvSpPr>
        <p:spPr bwMode="auto">
          <a:xfrm>
            <a:off x="3685184" y="3475432"/>
            <a:ext cx="1334721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Text Box 11"/>
          <p:cNvSpPr txBox="1">
            <a:spLocks noChangeArrowheads="1"/>
          </p:cNvSpPr>
          <p:nvPr/>
        </p:nvSpPr>
        <p:spPr bwMode="auto">
          <a:xfrm>
            <a:off x="3023723" y="2625110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86783" y="2929333"/>
            <a:ext cx="1008000" cy="11328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Rectangle 41"/>
          <p:cNvSpPr>
            <a:spLocks noChangeArrowheads="1"/>
          </p:cNvSpPr>
          <p:nvPr/>
        </p:nvSpPr>
        <p:spPr bwMode="auto">
          <a:xfrm>
            <a:off x="4012699" y="3063363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下箭头 164"/>
          <p:cNvSpPr/>
          <p:nvPr/>
        </p:nvSpPr>
        <p:spPr bwMode="auto">
          <a:xfrm>
            <a:off x="1454685" y="1450896"/>
            <a:ext cx="216000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下箭头 165"/>
          <p:cNvSpPr/>
          <p:nvPr/>
        </p:nvSpPr>
        <p:spPr bwMode="auto">
          <a:xfrm>
            <a:off x="4745804" y="1370229"/>
            <a:ext cx="267547" cy="1159532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下箭头 166"/>
          <p:cNvSpPr/>
          <p:nvPr/>
        </p:nvSpPr>
        <p:spPr bwMode="auto">
          <a:xfrm>
            <a:off x="800618" y="1381952"/>
            <a:ext cx="215641" cy="1152000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/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2" name="直接箭头连接符 171"/>
          <p:cNvCxnSpPr/>
          <p:nvPr/>
        </p:nvCxnSpPr>
        <p:spPr>
          <a:xfrm>
            <a:off x="8071943" y="3897059"/>
            <a:ext cx="0" cy="31200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1" name="矩形 190"/>
          <p:cNvSpPr/>
          <p:nvPr/>
        </p:nvSpPr>
        <p:spPr>
          <a:xfrm>
            <a:off x="6207543" y="4493180"/>
            <a:ext cx="1153888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6120633" y="4569897"/>
            <a:ext cx="1147256" cy="508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rIns="2400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镜像包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735625" y="2920771"/>
            <a:ext cx="1008000" cy="1042413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Warden</a:t>
            </a:r>
          </a:p>
          <a:p>
            <a:pPr algn="ctr" defTabSz="1219170">
              <a:defRPr/>
            </a:pPr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container</a:t>
            </a:r>
          </a:p>
        </p:txBody>
      </p:sp>
      <p:sp>
        <p:nvSpPr>
          <p:cNvPr id="199" name="矩形 198"/>
          <p:cNvSpPr/>
          <p:nvPr/>
        </p:nvSpPr>
        <p:spPr>
          <a:xfrm>
            <a:off x="2651783" y="2980133"/>
            <a:ext cx="1008000" cy="1082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Rectangle 41"/>
          <p:cNvSpPr>
            <a:spLocks noChangeArrowheads="1"/>
          </p:cNvSpPr>
          <p:nvPr/>
        </p:nvSpPr>
        <p:spPr bwMode="auto">
          <a:xfrm>
            <a:off x="2853293" y="3069362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67659" y="5756593"/>
            <a:ext cx="11622140" cy="354284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dirty="0" smtClean="0"/>
              <a:t>PaaS </a:t>
            </a:r>
            <a:r>
              <a:rPr lang="zh-CN" altLang="en-US" dirty="0" smtClean="0"/>
              <a:t>服务</a:t>
            </a:r>
            <a:r>
              <a:rPr lang="zh-CN" altLang="en-US" dirty="0"/>
              <a:t>安装、在线升级</a:t>
            </a:r>
          </a:p>
        </p:txBody>
      </p:sp>
      <p:sp>
        <p:nvSpPr>
          <p:cNvPr id="221" name="矩形 220"/>
          <p:cNvSpPr/>
          <p:nvPr/>
        </p:nvSpPr>
        <p:spPr>
          <a:xfrm>
            <a:off x="8955933" y="74789"/>
            <a:ext cx="1105828" cy="959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zh-CN" altLang="en-US" sz="1400" kern="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团队使用组件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圆角矩形 221"/>
          <p:cNvSpPr/>
          <p:nvPr/>
        </p:nvSpPr>
        <p:spPr>
          <a:xfrm>
            <a:off x="231958" y="5259094"/>
            <a:ext cx="1960826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4" name="Rectangle 10"/>
          <p:cNvSpPr>
            <a:spLocks noChangeArrowheads="1"/>
          </p:cNvSpPr>
          <p:nvPr/>
        </p:nvSpPr>
        <p:spPr bwMode="auto">
          <a:xfrm>
            <a:off x="7967845" y="74788"/>
            <a:ext cx="851184" cy="95963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6" name="Rectangle 10"/>
          <p:cNvSpPr>
            <a:spLocks noChangeArrowheads="1"/>
          </p:cNvSpPr>
          <p:nvPr/>
        </p:nvSpPr>
        <p:spPr bwMode="auto">
          <a:xfrm>
            <a:off x="10174530" y="79796"/>
            <a:ext cx="851184" cy="959635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运行环境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5423" y="4570098"/>
            <a:ext cx="1395448" cy="48356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2546482" y="1063977"/>
            <a:ext cx="1157161" cy="287635"/>
          </a:xfrm>
          <a:prstGeom prst="rect">
            <a:avLst/>
          </a:prstGeom>
          <a:gradFill rotWithShape="1">
            <a:gsLst>
              <a:gs pos="0">
                <a:srgbClr val="4D4D4D">
                  <a:tint val="50000"/>
                  <a:satMod val="300000"/>
                </a:srgbClr>
              </a:gs>
              <a:gs pos="35000">
                <a:srgbClr val="4D4D4D">
                  <a:tint val="37000"/>
                  <a:satMod val="300000"/>
                </a:srgbClr>
              </a:gs>
              <a:gs pos="100000">
                <a:srgbClr val="4D4D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4D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algn="ctr" defTabSz="1219170">
              <a:defRPr/>
            </a:pPr>
            <a:r>
              <a:rPr lang="en-US" altLang="zh-CN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67" b="1" kern="0" dirty="0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</a:p>
        </p:txBody>
      </p:sp>
      <p:sp>
        <p:nvSpPr>
          <p:cNvPr id="71" name="下箭头 70"/>
          <p:cNvSpPr/>
          <p:nvPr/>
        </p:nvSpPr>
        <p:spPr bwMode="auto">
          <a:xfrm>
            <a:off x="3017061" y="1348170"/>
            <a:ext cx="216000" cy="2114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Rectangle 29"/>
          <p:cNvSpPr>
            <a:spLocks noChangeArrowheads="1"/>
          </p:cNvSpPr>
          <p:nvPr/>
        </p:nvSpPr>
        <p:spPr bwMode="auto">
          <a:xfrm>
            <a:off x="4943711" y="2666772"/>
            <a:ext cx="962692" cy="1735761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05983" y="3030933"/>
            <a:ext cx="855600" cy="10312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200" kern="0" dirty="0" smtClean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r>
              <a:rPr lang="en-US" altLang="zh-CN" sz="1200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  <a:endParaRPr lang="en-US" altLang="zh-CN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41"/>
          <p:cNvSpPr>
            <a:spLocks noChangeArrowheads="1"/>
          </p:cNvSpPr>
          <p:nvPr/>
        </p:nvSpPr>
        <p:spPr bwMode="auto">
          <a:xfrm>
            <a:off x="5064037" y="3068544"/>
            <a:ext cx="673463" cy="297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 Box 11"/>
          <p:cNvSpPr txBox="1">
            <a:spLocks noChangeArrowheads="1"/>
          </p:cNvSpPr>
          <p:nvPr/>
        </p:nvSpPr>
        <p:spPr bwMode="auto">
          <a:xfrm>
            <a:off x="4815743" y="2676289"/>
            <a:ext cx="1294944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66912" y="3549668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86955" y="1533384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389026" y="1523316"/>
            <a:ext cx="1307959" cy="2880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HA Proxy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8861890" y="2204381"/>
            <a:ext cx="1132911" cy="39007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Session</a:t>
            </a:r>
            <a:r>
              <a:rPr lang="zh-CN" altLang="en-US" sz="1333" dirty="0">
                <a:solidFill>
                  <a:schemeClr val="bg2"/>
                </a:solidFill>
              </a:rPr>
              <a:t>共享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8873067" y="4497747"/>
            <a:ext cx="589272" cy="22736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GitLab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8861890" y="2698656"/>
            <a:ext cx="887252" cy="19925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SpringXD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0135152" y="2217709"/>
            <a:ext cx="807256" cy="24433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1105499" y="1559603"/>
            <a:ext cx="821237" cy="29220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Hadoop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1133098" y="2698656"/>
            <a:ext cx="733724" cy="23289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SSHFS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10179307" y="2543272"/>
            <a:ext cx="669365" cy="222115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zabbix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10925188" y="4517284"/>
            <a:ext cx="866904" cy="20298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11059350" y="1898625"/>
            <a:ext cx="85479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ELK</a:t>
            </a:r>
            <a:r>
              <a:rPr lang="zh-CN" altLang="en-US" sz="1333" dirty="0">
                <a:solidFill>
                  <a:schemeClr val="bg2"/>
                </a:solidFill>
              </a:rPr>
              <a:t>日志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10161478" y="5216602"/>
            <a:ext cx="871653" cy="253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Jenkins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9987235" y="2805257"/>
            <a:ext cx="1093428" cy="2543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API Gateway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908796" y="1897695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325695" y="1895842"/>
            <a:ext cx="2359984" cy="355476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动态路由器  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nginx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13611" y="2682857"/>
            <a:ext cx="1241075" cy="454928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</a:t>
            </a:r>
            <a:endParaRPr lang="zh-CN" altLang="en-US" sz="14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67660" y="6176423"/>
            <a:ext cx="11622139" cy="3120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0135150" y="1872407"/>
            <a:ext cx="807257" cy="25672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Redis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861890" y="3346119"/>
            <a:ext cx="887252" cy="222653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推送通知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9883702" y="4042535"/>
            <a:ext cx="648337" cy="235185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kafka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383030" y="5005205"/>
            <a:ext cx="1134873" cy="26719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集成</a:t>
            </a:r>
          </a:p>
        </p:txBody>
      </p:sp>
      <p:sp>
        <p:nvSpPr>
          <p:cNvPr id="135" name="矩形 134"/>
          <p:cNvSpPr/>
          <p:nvPr/>
        </p:nvSpPr>
        <p:spPr>
          <a:xfrm>
            <a:off x="3287210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vSphere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7296405" y="5343756"/>
            <a:ext cx="1234520" cy="2756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467" kern="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Oauth</a:t>
            </a:r>
            <a:r>
              <a:rPr lang="en-US" altLang="zh-CN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SSO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689229" y="4969975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LDAP</a:t>
            </a: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40" name="矩形 139"/>
          <p:cNvSpPr/>
          <p:nvPr/>
        </p:nvSpPr>
        <p:spPr>
          <a:xfrm>
            <a:off x="8689229" y="5361277"/>
            <a:ext cx="1289195" cy="282948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授权服务器</a:t>
            </a:r>
          </a:p>
        </p:txBody>
      </p:sp>
      <p:cxnSp>
        <p:nvCxnSpPr>
          <p:cNvPr id="141" name="直接箭头连接符 140"/>
          <p:cNvCxnSpPr>
            <a:endCxn id="140" idx="1"/>
          </p:cNvCxnSpPr>
          <p:nvPr/>
        </p:nvCxnSpPr>
        <p:spPr>
          <a:xfrm>
            <a:off x="8502799" y="5502750"/>
            <a:ext cx="186431" cy="1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2" name="直接箭头连接符 141"/>
          <p:cNvCxnSpPr/>
          <p:nvPr/>
        </p:nvCxnSpPr>
        <p:spPr>
          <a:xfrm>
            <a:off x="8502799" y="5152964"/>
            <a:ext cx="248115" cy="0"/>
          </a:xfrm>
          <a:prstGeom prst="straightConnector1">
            <a:avLst/>
          </a:prstGeom>
          <a:noFill/>
          <a:ln w="25400" cap="flat" cmpd="sng" algn="ctr">
            <a:solidFill>
              <a:srgbClr val="4D4D4D">
                <a:lumMod val="95000"/>
                <a:lumOff val="5000"/>
              </a:srgbClr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4" name="Rectangle 10"/>
          <p:cNvSpPr>
            <a:spLocks noChangeArrowheads="1"/>
          </p:cNvSpPr>
          <p:nvPr/>
        </p:nvSpPr>
        <p:spPr bwMode="auto">
          <a:xfrm>
            <a:off x="2545919" y="4535938"/>
            <a:ext cx="3638756" cy="72490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7" name="Rectangle 10"/>
          <p:cNvSpPr>
            <a:spLocks noChangeArrowheads="1"/>
          </p:cNvSpPr>
          <p:nvPr/>
        </p:nvSpPr>
        <p:spPr bwMode="auto">
          <a:xfrm>
            <a:off x="4064262" y="4767149"/>
            <a:ext cx="1896886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2877717" y="4772788"/>
            <a:ext cx="793985" cy="341692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600" tIns="14400" rIns="9600" bIns="14400" anchor="ctr"/>
          <a:lstStyle/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资源调度</a:t>
            </a:r>
            <a:endParaRPr lang="zh-CN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1783" y="4499270"/>
            <a:ext cx="2839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consul(</a:t>
            </a:r>
            <a:r>
              <a:rPr lang="en-US" altLang="zh-CN" sz="1600" dirty="0" err="1">
                <a:solidFill>
                  <a:prstClr val="white">
                    <a:lumMod val="95000"/>
                  </a:prstClr>
                </a:solidFill>
                <a:latin typeface="Calibri"/>
              </a:rPr>
              <a:t>etcd,zookeeper,doozerd</a:t>
            </a: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)</a:t>
            </a:r>
          </a:p>
        </p:txBody>
      </p:sp>
      <p:sp>
        <p:nvSpPr>
          <p:cNvPr id="174" name="矩形 173"/>
          <p:cNvSpPr/>
          <p:nvPr/>
        </p:nvSpPr>
        <p:spPr>
          <a:xfrm>
            <a:off x="2854983" y="4120722"/>
            <a:ext cx="1831179" cy="23669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994504" y="4134330"/>
            <a:ext cx="874573" cy="22308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4D4D4D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r>
              <a:rPr lang="zh-CN" altLang="en-US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监控代理</a:t>
            </a:r>
            <a:endParaRPr lang="en-US" altLang="zh-CN" sz="1200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流程图: 磁盘 186"/>
          <p:cNvSpPr/>
          <p:nvPr/>
        </p:nvSpPr>
        <p:spPr>
          <a:xfrm>
            <a:off x="6110687" y="5232821"/>
            <a:ext cx="1016000" cy="405371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swift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67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存储服务</a:t>
            </a: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11105499" y="5115838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Git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9791738" y="4489604"/>
            <a:ext cx="871653" cy="191020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Artifactory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10456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OpenStack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6935256" y="6523115"/>
            <a:ext cx="1753973" cy="2805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defTabSz="1219170">
              <a:defRPr/>
            </a:pPr>
            <a:r>
              <a:rPr lang="en-US" altLang="zh-CN" sz="1200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IaaS/</a:t>
            </a:r>
            <a:r>
              <a:rPr lang="en-US" altLang="zh-CN" sz="1333" b="1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AWS</a:t>
            </a:r>
            <a:endParaRPr lang="zh-CN" altLang="en-US" sz="1333" b="1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tangle 29"/>
          <p:cNvSpPr>
            <a:spLocks noChangeArrowheads="1"/>
          </p:cNvSpPr>
          <p:nvPr/>
        </p:nvSpPr>
        <p:spPr bwMode="auto">
          <a:xfrm>
            <a:off x="6283264" y="2589712"/>
            <a:ext cx="2106136" cy="183524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2060"/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en-US" altLang="zh-CN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defRPr/>
            </a:pP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 Box 11"/>
          <p:cNvSpPr txBox="1">
            <a:spLocks noChangeArrowheads="1"/>
          </p:cNvSpPr>
          <p:nvPr/>
        </p:nvSpPr>
        <p:spPr bwMode="auto">
          <a:xfrm>
            <a:off x="6233190" y="2640697"/>
            <a:ext cx="1460500" cy="3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虚机</a:t>
            </a:r>
            <a:r>
              <a:rPr lang="en-US" altLang="zh-CN" sz="1467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/Cell</a:t>
            </a:r>
            <a:endParaRPr lang="zh-CN" altLang="en-US" sz="1467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335699" y="2958907"/>
            <a:ext cx="1122541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自动弹性伸缩</a:t>
            </a:r>
          </a:p>
        </p:txBody>
      </p:sp>
      <p:sp>
        <p:nvSpPr>
          <p:cNvPr id="119" name="矩形 118"/>
          <p:cNvSpPr/>
          <p:nvPr/>
        </p:nvSpPr>
        <p:spPr>
          <a:xfrm>
            <a:off x="6360528" y="3267221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提醒服务</a:t>
            </a:r>
          </a:p>
        </p:txBody>
      </p:sp>
      <p:sp>
        <p:nvSpPr>
          <p:cNvPr id="218" name="矩形 217"/>
          <p:cNvSpPr/>
          <p:nvPr/>
        </p:nvSpPr>
        <p:spPr>
          <a:xfrm>
            <a:off x="7505828" y="3573117"/>
            <a:ext cx="778453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en-US" altLang="zh-CN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188840" y="3288166"/>
            <a:ext cx="1126549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dubbo</a:t>
            </a:r>
            <a:r>
              <a:rPr lang="zh-CN" altLang="en-US" sz="1333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</a:p>
        </p:txBody>
      </p:sp>
      <p:sp>
        <p:nvSpPr>
          <p:cNvPr id="126" name="矩形 125"/>
          <p:cNvSpPr/>
          <p:nvPr/>
        </p:nvSpPr>
        <p:spPr>
          <a:xfrm>
            <a:off x="7641841" y="2643277"/>
            <a:ext cx="652012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zabbix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468130" y="4556293"/>
            <a:ext cx="1042837" cy="22450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SaltStack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860538" y="3878959"/>
            <a:ext cx="804473" cy="4296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en-US" altLang="zh-CN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service Broker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06416" y="3535967"/>
            <a:ext cx="751576" cy="224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05D8B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9600" tIns="9600" rIns="9600" bIns="9600">
            <a:spAutoFit/>
          </a:bodyPr>
          <a:lstStyle/>
          <a:p>
            <a:pPr algn="ctr"/>
            <a:r>
              <a:rPr lang="zh-CN" altLang="en-US" sz="1333" kern="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应用监控</a:t>
            </a:r>
          </a:p>
        </p:txBody>
      </p:sp>
      <p:sp>
        <p:nvSpPr>
          <p:cNvPr id="205" name="矩形 204"/>
          <p:cNvSpPr/>
          <p:nvPr/>
        </p:nvSpPr>
        <p:spPr>
          <a:xfrm>
            <a:off x="265353" y="3661864"/>
            <a:ext cx="1367376" cy="352229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rgbClr val="00206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1467" kern="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Graylog</a:t>
            </a:r>
            <a:r>
              <a:rPr lang="en-US" altLang="zh-CN" sz="1467" kern="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/ELK</a:t>
            </a:r>
            <a:endParaRPr lang="zh-CN" altLang="en-US" sz="1467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下箭头 200"/>
          <p:cNvSpPr/>
          <p:nvPr/>
        </p:nvSpPr>
        <p:spPr bwMode="auto">
          <a:xfrm>
            <a:off x="4003335" y="1448321"/>
            <a:ext cx="346524" cy="1119284"/>
          </a:xfrm>
          <a:prstGeom prst="downArrow">
            <a:avLst/>
          </a:prstGeom>
          <a:solidFill>
            <a:srgbClr val="FFFF00">
              <a:alpha val="29000"/>
            </a:srgbClr>
          </a:solidFill>
          <a:ln w="19050" cap="flat" cmpd="sng" algn="ctr">
            <a:solidFill>
              <a:srgbClr val="4D4D4D">
                <a:shade val="95000"/>
                <a:satMod val="105000"/>
              </a:srgbClr>
            </a:solidFill>
            <a:prstDash val="dash"/>
            <a:headEnd type="arrow" w="med" len="med"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20000" tIns="62400" rIns="120000" bIns="62400" anchor="ctr"/>
          <a:lstStyle/>
          <a:p>
            <a:pPr algn="ctr" defTabSz="1219170">
              <a:defRPr/>
            </a:pPr>
            <a:endParaRPr lang="zh-CN" altLang="en-US" sz="1467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11133097" y="2227709"/>
            <a:ext cx="807256" cy="392624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Oauth</a:t>
            </a:r>
            <a:endParaRPr lang="en-US" altLang="zh-CN" sz="1333" dirty="0">
              <a:solidFill>
                <a:schemeClr val="bg2"/>
              </a:solidFill>
            </a:endParaRPr>
          </a:p>
          <a:p>
            <a:pPr algn="ctr"/>
            <a:r>
              <a:rPr lang="en-US" altLang="zh-CN" sz="1333" dirty="0">
                <a:solidFill>
                  <a:schemeClr val="bg2"/>
                </a:solidFill>
              </a:rPr>
              <a:t>SSO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sp>
        <p:nvSpPr>
          <p:cNvPr id="212" name="圆角矩形 211"/>
          <p:cNvSpPr/>
          <p:nvPr/>
        </p:nvSpPr>
        <p:spPr>
          <a:xfrm>
            <a:off x="10131080" y="3091399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应用分发</a:t>
            </a:r>
          </a:p>
        </p:txBody>
      </p:sp>
      <p:sp>
        <p:nvSpPr>
          <p:cNvPr id="213" name="圆角矩形 212"/>
          <p:cNvSpPr/>
          <p:nvPr/>
        </p:nvSpPr>
        <p:spPr>
          <a:xfrm>
            <a:off x="11105499" y="3019551"/>
            <a:ext cx="807256" cy="236468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数据同步</a:t>
            </a:r>
          </a:p>
        </p:txBody>
      </p:sp>
      <p:sp>
        <p:nvSpPr>
          <p:cNvPr id="216" name="圆角矩形 215"/>
          <p:cNvSpPr/>
          <p:nvPr/>
        </p:nvSpPr>
        <p:spPr>
          <a:xfrm>
            <a:off x="10904840" y="4038060"/>
            <a:ext cx="887252" cy="222653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MongoDB</a:t>
            </a:r>
            <a:endParaRPr lang="zh-CN" altLang="en-US" sz="1333" kern="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7" name="肘形连接符 246"/>
          <p:cNvCxnSpPr>
            <a:endCxn id="133" idx="1"/>
          </p:cNvCxnSpPr>
          <p:nvPr/>
        </p:nvCxnSpPr>
        <p:spPr>
          <a:xfrm rot="5400000" flipH="1" flipV="1">
            <a:off x="8092479" y="2872156"/>
            <a:ext cx="939051" cy="297001"/>
          </a:xfrm>
          <a:prstGeom prst="bent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22" idx="3"/>
            <a:endCxn id="250" idx="1"/>
          </p:cNvCxnSpPr>
          <p:nvPr/>
        </p:nvCxnSpPr>
        <p:spPr>
          <a:xfrm flipV="1">
            <a:off x="8315389" y="3143476"/>
            <a:ext cx="559648" cy="2569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249"/>
          <p:cNvSpPr/>
          <p:nvPr/>
        </p:nvSpPr>
        <p:spPr>
          <a:xfrm>
            <a:off x="8875037" y="3030933"/>
            <a:ext cx="1103387" cy="225087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 smtClean="0">
                <a:solidFill>
                  <a:schemeClr val="bg2"/>
                </a:solidFill>
              </a:rPr>
              <a:t>dubbo</a:t>
            </a:r>
            <a:r>
              <a:rPr lang="zh-CN" altLang="en-US" sz="1333" dirty="0" smtClean="0">
                <a:solidFill>
                  <a:schemeClr val="bg2"/>
                </a:solidFill>
              </a:rPr>
              <a:t>微</a:t>
            </a:r>
            <a:r>
              <a:rPr lang="zh-CN" altLang="en-US" sz="1333" dirty="0">
                <a:solidFill>
                  <a:schemeClr val="bg2"/>
                </a:solidFill>
              </a:rPr>
              <a:t>服务</a:t>
            </a:r>
          </a:p>
        </p:txBody>
      </p:sp>
      <p:cxnSp>
        <p:nvCxnSpPr>
          <p:cNvPr id="253" name="肘形连接符 252"/>
          <p:cNvCxnSpPr>
            <a:stCxn id="126" idx="3"/>
            <a:endCxn id="103" idx="1"/>
          </p:cNvCxnSpPr>
          <p:nvPr/>
        </p:nvCxnSpPr>
        <p:spPr>
          <a:xfrm flipV="1">
            <a:off x="8293853" y="2654330"/>
            <a:ext cx="1885455" cy="10123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圆角矩形 255"/>
          <p:cNvSpPr/>
          <p:nvPr/>
        </p:nvSpPr>
        <p:spPr>
          <a:xfrm>
            <a:off x="10185936" y="1559603"/>
            <a:ext cx="847195" cy="248539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zh-CN" altLang="en-US" sz="1333" dirty="0">
                <a:solidFill>
                  <a:schemeClr val="bg2"/>
                </a:solidFill>
              </a:rPr>
              <a:t>应用监控</a:t>
            </a:r>
          </a:p>
        </p:txBody>
      </p:sp>
      <p:cxnSp>
        <p:nvCxnSpPr>
          <p:cNvPr id="262" name="直接箭头连接符 261"/>
          <p:cNvCxnSpPr>
            <a:stCxn id="89" idx="2"/>
          </p:cNvCxnSpPr>
          <p:nvPr/>
        </p:nvCxnSpPr>
        <p:spPr>
          <a:xfrm>
            <a:off x="3240935" y="1821414"/>
            <a:ext cx="0" cy="179353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94" idx="2"/>
            <a:endCxn id="149" idx="3"/>
          </p:cNvCxnSpPr>
          <p:nvPr/>
        </p:nvCxnSpPr>
        <p:spPr>
          <a:xfrm flipH="1">
            <a:off x="1633374" y="2253171"/>
            <a:ext cx="2455415" cy="527211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/>
          <p:cNvCxnSpPr>
            <a:stCxn id="112" idx="3"/>
            <a:endCxn id="202" idx="1"/>
          </p:cNvCxnSpPr>
          <p:nvPr/>
        </p:nvCxnSpPr>
        <p:spPr>
          <a:xfrm>
            <a:off x="1454686" y="2910321"/>
            <a:ext cx="6013444" cy="1758226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曲线连接符 271"/>
          <p:cNvCxnSpPr>
            <a:stCxn id="202" idx="3"/>
            <a:endCxn id="191" idx="3"/>
          </p:cNvCxnSpPr>
          <p:nvPr/>
        </p:nvCxnSpPr>
        <p:spPr>
          <a:xfrm flipH="1">
            <a:off x="7361431" y="4668547"/>
            <a:ext cx="1149536" cy="78633"/>
          </a:xfrm>
          <a:prstGeom prst="curvedConnector5">
            <a:avLst>
              <a:gd name="adj1" fmla="val -19886"/>
              <a:gd name="adj2" fmla="val 433474"/>
              <a:gd name="adj3" fmla="val 95359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273"/>
          <p:cNvCxnSpPr>
            <a:stCxn id="112" idx="3"/>
            <a:endCxn id="187" idx="2"/>
          </p:cNvCxnSpPr>
          <p:nvPr/>
        </p:nvCxnSpPr>
        <p:spPr>
          <a:xfrm>
            <a:off x="1454686" y="2910322"/>
            <a:ext cx="4656001" cy="252518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曲线连接符 275"/>
          <p:cNvCxnSpPr>
            <a:stCxn id="202" idx="3"/>
            <a:endCxn id="187" idx="1"/>
          </p:cNvCxnSpPr>
          <p:nvPr/>
        </p:nvCxnSpPr>
        <p:spPr>
          <a:xfrm flipH="1">
            <a:off x="6618687" y="4668547"/>
            <a:ext cx="1892280" cy="564274"/>
          </a:xfrm>
          <a:prstGeom prst="curvedConnector4">
            <a:avLst>
              <a:gd name="adj1" fmla="val -12081"/>
              <a:gd name="adj2" fmla="val 193677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/>
          <p:cNvCxnSpPr>
            <a:stCxn id="202" idx="0"/>
            <a:endCxn id="112" idx="3"/>
          </p:cNvCxnSpPr>
          <p:nvPr/>
        </p:nvCxnSpPr>
        <p:spPr>
          <a:xfrm rot="16200000" flipV="1">
            <a:off x="3899132" y="465875"/>
            <a:ext cx="1645972" cy="65348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/>
          <p:cNvCxnSpPr>
            <a:stCxn id="112" idx="3"/>
            <a:endCxn id="162" idx="0"/>
          </p:cNvCxnSpPr>
          <p:nvPr/>
        </p:nvCxnSpPr>
        <p:spPr>
          <a:xfrm flipV="1">
            <a:off x="1454685" y="2625110"/>
            <a:ext cx="2299288" cy="285212"/>
          </a:xfrm>
          <a:prstGeom prst="curvedConnector4">
            <a:avLst>
              <a:gd name="adj1" fmla="val 34120"/>
              <a:gd name="adj2" fmla="val 206868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曲线连接符 281"/>
          <p:cNvCxnSpPr>
            <a:stCxn id="199" idx="0"/>
            <a:endCxn id="94" idx="2"/>
          </p:cNvCxnSpPr>
          <p:nvPr/>
        </p:nvCxnSpPr>
        <p:spPr>
          <a:xfrm rot="5400000" flipH="1" flipV="1">
            <a:off x="3258806" y="2150150"/>
            <a:ext cx="726961" cy="933005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曲线连接符 285"/>
          <p:cNvCxnSpPr>
            <a:stCxn id="120" idx="2"/>
            <a:endCxn id="199" idx="0"/>
          </p:cNvCxnSpPr>
          <p:nvPr/>
        </p:nvCxnSpPr>
        <p:spPr>
          <a:xfrm rot="5400000">
            <a:off x="3142765" y="1361187"/>
            <a:ext cx="1631963" cy="1605928"/>
          </a:xfrm>
          <a:prstGeom prst="curvedConnector3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8848660" y="4037958"/>
            <a:ext cx="807256" cy="244337"/>
          </a:xfrm>
          <a:prstGeom prst="roundRect">
            <a:avLst/>
          </a:prstGeom>
          <a:solidFill>
            <a:srgbClr val="92D050"/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err="1">
                <a:solidFill>
                  <a:schemeClr val="bg2"/>
                </a:solidFill>
              </a:rPr>
              <a:t>mySQL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11105499" y="5400431"/>
            <a:ext cx="871653" cy="191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rgbClr val="0000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24000" tIns="24000" rIns="24000" bIns="24000" anchor="ctr"/>
          <a:lstStyle/>
          <a:p>
            <a:pPr algn="ctr"/>
            <a:r>
              <a:rPr lang="en-US" altLang="zh-CN" sz="1333" dirty="0" smtClean="0">
                <a:solidFill>
                  <a:schemeClr val="bg2"/>
                </a:solidFill>
              </a:rPr>
              <a:t>maven</a:t>
            </a:r>
            <a:endParaRPr lang="zh-CN" altLang="en-US" sz="1333" dirty="0">
              <a:solidFill>
                <a:schemeClr val="bg2"/>
              </a:solidFill>
            </a:endParaRPr>
          </a:p>
        </p:txBody>
      </p:sp>
      <p:cxnSp>
        <p:nvCxnSpPr>
          <p:cNvPr id="153" name="曲线连接符 152"/>
          <p:cNvCxnSpPr>
            <a:stCxn id="106" idx="0"/>
            <a:endCxn id="97" idx="3"/>
          </p:cNvCxnSpPr>
          <p:nvPr/>
        </p:nvCxnSpPr>
        <p:spPr>
          <a:xfrm rot="16200000" flipV="1">
            <a:off x="9727235" y="4346532"/>
            <a:ext cx="605175" cy="1134966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/>
          <p:cNvCxnSpPr>
            <a:stCxn id="106" idx="0"/>
          </p:cNvCxnSpPr>
          <p:nvPr/>
        </p:nvCxnSpPr>
        <p:spPr>
          <a:xfrm rot="5400000" flipH="1" flipV="1">
            <a:off x="10381161" y="4907914"/>
            <a:ext cx="524833" cy="92544"/>
          </a:xfrm>
          <a:prstGeom prst="curvedConnector3">
            <a:avLst>
              <a:gd name="adj1" fmla="val 41542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68" idx="3"/>
            <a:endCxn id="199" idx="2"/>
          </p:cNvCxnSpPr>
          <p:nvPr/>
        </p:nvCxnSpPr>
        <p:spPr>
          <a:xfrm flipV="1">
            <a:off x="1690871" y="4062220"/>
            <a:ext cx="1464912" cy="749663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曲线连接符 175"/>
          <p:cNvCxnSpPr>
            <a:stCxn id="222" idx="3"/>
            <a:endCxn id="199" idx="2"/>
          </p:cNvCxnSpPr>
          <p:nvPr/>
        </p:nvCxnSpPr>
        <p:spPr>
          <a:xfrm flipV="1">
            <a:off x="2192784" y="4062220"/>
            <a:ext cx="962999" cy="1374612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曲线连接符 176"/>
          <p:cNvCxnSpPr>
            <a:stCxn id="205" idx="3"/>
            <a:endCxn id="199" idx="2"/>
          </p:cNvCxnSpPr>
          <p:nvPr/>
        </p:nvCxnSpPr>
        <p:spPr>
          <a:xfrm>
            <a:off x="1632729" y="3837979"/>
            <a:ext cx="1523054" cy="224241"/>
          </a:xfrm>
          <a:prstGeom prst="curvedConnector4">
            <a:avLst>
              <a:gd name="adj1" fmla="val 33454"/>
              <a:gd name="adj2" fmla="val 201944"/>
            </a:avLst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曲线连接符 177"/>
          <p:cNvCxnSpPr>
            <a:endCxn id="199" idx="2"/>
          </p:cNvCxnSpPr>
          <p:nvPr/>
        </p:nvCxnSpPr>
        <p:spPr>
          <a:xfrm rot="10800000">
            <a:off x="3155784" y="4062220"/>
            <a:ext cx="1205313" cy="527460"/>
          </a:xfrm>
          <a:prstGeom prst="curvedConnector2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57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78" y="419828"/>
            <a:ext cx="11214100" cy="6138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三种开发模式</a:t>
            </a:r>
            <a:r>
              <a:rPr lang="en-US" altLang="zh-CN" dirty="0" smtClean="0"/>
              <a:t>—DevOps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PaaS</a:t>
            </a:r>
            <a:r>
              <a:rPr lang="zh-CN" altLang="en-US" dirty="0" smtClean="0">
                <a:solidFill>
                  <a:srgbClr val="FF0000"/>
                </a:solidFill>
              </a:rPr>
              <a:t>平台供应商做什么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1" y="5068174"/>
            <a:ext cx="70231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07830" y="4394193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76769" y="34829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Iaas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8216925" y="5202953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Paas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12" name="Rectangle 7"/>
          <p:cNvSpPr/>
          <p:nvPr/>
        </p:nvSpPr>
        <p:spPr>
          <a:xfrm>
            <a:off x="9684685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5" y="1197549"/>
            <a:ext cx="7339228" cy="31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5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传统开发环境的准备和</a:t>
            </a:r>
            <a:r>
              <a:rPr kumimoji="1" lang="en-US" altLang="zh-CN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应用环境准备</a:t>
            </a:r>
            <a:endParaRPr kumimoji="1"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7659705" y="1290662"/>
            <a:ext cx="3133230" cy="98488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dirty="0" smtClean="0"/>
              <a:t>PaaS:</a:t>
            </a:r>
            <a:endParaRPr lang="en-US" sz="3200" b="1" dirty="0"/>
          </a:p>
          <a:p>
            <a:pPr algn="ctr"/>
            <a:r>
              <a:rPr lang="zh-CN" altLang="en-US" sz="2400" dirty="0"/>
              <a:t>应用部署以分钟</a:t>
            </a:r>
            <a:r>
              <a:rPr lang="en-US" altLang="zh-CN" sz="2400" dirty="0"/>
              <a:t>/</a:t>
            </a:r>
            <a:r>
              <a:rPr lang="zh-CN" altLang="en-US" sz="2400" dirty="0"/>
              <a:t>秒计</a:t>
            </a:r>
            <a:endParaRPr lang="en-US" sz="3200" dirty="0"/>
          </a:p>
        </p:txBody>
      </p:sp>
      <p:pic>
        <p:nvPicPr>
          <p:cNvPr id="59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2" y="1187701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72" y="1175589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16673" y="1917701"/>
            <a:ext cx="3131023" cy="59107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装操作系统</a:t>
            </a:r>
            <a:r>
              <a:rPr lang="en-US" altLang="zh-CN" sz="2133" dirty="0"/>
              <a:t>-</a:t>
            </a:r>
            <a:r>
              <a:rPr lang="zh-CN" altLang="en-US" sz="2133" dirty="0"/>
              <a:t>半小时 需专业技能</a:t>
            </a:r>
          </a:p>
        </p:txBody>
      </p:sp>
      <p:sp>
        <p:nvSpPr>
          <p:cNvPr id="62" name="矩形 61"/>
          <p:cNvSpPr/>
          <p:nvPr/>
        </p:nvSpPr>
        <p:spPr>
          <a:xfrm>
            <a:off x="1742073" y="2875093"/>
            <a:ext cx="3131023" cy="53807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dirty="0"/>
              <a:t>装应用服务器</a:t>
            </a:r>
            <a:r>
              <a:rPr lang="en-US" altLang="zh-CN" sz="1867" dirty="0"/>
              <a:t>-</a:t>
            </a:r>
            <a:r>
              <a:rPr lang="zh-CN" altLang="en-US" sz="1867" dirty="0"/>
              <a:t>半小时 需专业技能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716673" y="3892603"/>
            <a:ext cx="3131023" cy="48602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配置应用服务器</a:t>
            </a:r>
            <a:r>
              <a:rPr lang="en-US" altLang="zh-CN" sz="1600" dirty="0"/>
              <a:t>-</a:t>
            </a:r>
            <a:r>
              <a:rPr lang="zh-CN" altLang="en-US" sz="1600" dirty="0"/>
              <a:t>两小时 需专业技能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708981" y="4748862"/>
            <a:ext cx="3131023" cy="52122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手工或脚本部署应用</a:t>
            </a:r>
            <a:r>
              <a:rPr lang="en-US" altLang="zh-CN" sz="1400" dirty="0"/>
              <a:t>—1</a:t>
            </a:r>
            <a:r>
              <a:rPr lang="zh-CN" altLang="en-US" sz="1400" dirty="0"/>
              <a:t>小时，专业技能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708978" y="5492035"/>
            <a:ext cx="3131023" cy="5161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修改配置和设置各种参数</a:t>
            </a:r>
            <a:r>
              <a:rPr lang="en-US" altLang="zh-CN" sz="1400" dirty="0"/>
              <a:t>---</a:t>
            </a:r>
            <a:r>
              <a:rPr lang="zh-CN" altLang="en-US" sz="1400" dirty="0"/>
              <a:t>数小时，专业技能</a:t>
            </a:r>
          </a:p>
        </p:txBody>
      </p:sp>
      <p:pic>
        <p:nvPicPr>
          <p:cNvPr id="1026" name="Picture 2" descr="http://a2.att.hudong.com/88/48/193000013183901311514819231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1699893"/>
            <a:ext cx="91408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AutoShape 8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AutoShape 10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817033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AutoShape 12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020233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AutoShape 1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223433" y="8233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AutoShape 1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121428" y="1026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42" name="Picture 18" descr="http://www.grabsun.com/uploads/images/201206-1/102230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9" y="1699892"/>
            <a:ext cx="866195" cy="5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inereporthelp.com/help/4/0/3/0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25" y="4545717"/>
            <a:ext cx="1893916" cy="9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fanz.cn/uploads/jpg/2013/07/14/14/5QHd26R1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" y="2477043"/>
            <a:ext cx="1678039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uml.org.cn/zjjs/images/imafgge0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3484658"/>
            <a:ext cx="1914788" cy="13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Screen Shot 2014-01-09 at 11.25.24 A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4944815" y="5063077"/>
            <a:ext cx="2281485" cy="173709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895714" y="3049187"/>
            <a:ext cx="589935" cy="3399349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8778405" y="3239717"/>
            <a:ext cx="3131023" cy="317031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在一个</a:t>
            </a:r>
            <a:r>
              <a:rPr lang="en-US" altLang="zh-CN" sz="2133" dirty="0"/>
              <a:t>Web</a:t>
            </a:r>
            <a:r>
              <a:rPr lang="zh-CN" altLang="en-US" sz="2133" dirty="0"/>
              <a:t>界面中选择资源大小、平台、服务</a:t>
            </a:r>
            <a:endParaRPr lang="en-US" altLang="zh-CN" sz="2133" dirty="0"/>
          </a:p>
          <a:p>
            <a:pPr algn="ctr"/>
            <a:endParaRPr lang="en-US" altLang="zh-CN" sz="2133" b="1" dirty="0"/>
          </a:p>
          <a:p>
            <a:pPr algn="ctr"/>
            <a:r>
              <a:rPr lang="zh-CN" altLang="en-US" sz="2133" b="1" dirty="0"/>
              <a:t>一键部署</a:t>
            </a:r>
            <a:endParaRPr lang="en-US" altLang="zh-CN" sz="2133" b="1" dirty="0"/>
          </a:p>
          <a:p>
            <a:pPr algn="ctr"/>
            <a:endParaRPr lang="en-US" altLang="zh-CN" sz="2133" b="1" dirty="0"/>
          </a:p>
          <a:p>
            <a:r>
              <a:rPr lang="zh-CN" altLang="en-US" sz="1600" dirty="0"/>
              <a:t>无需申请资源、</a:t>
            </a:r>
            <a:endParaRPr lang="en-US" altLang="zh-CN" sz="1600" dirty="0"/>
          </a:p>
          <a:p>
            <a:r>
              <a:rPr lang="zh-CN" altLang="en-US" sz="1600" dirty="0"/>
              <a:t>无需安装操作系统、</a:t>
            </a:r>
            <a:endParaRPr lang="en-US" altLang="zh-CN" sz="1600" dirty="0"/>
          </a:p>
          <a:p>
            <a:r>
              <a:rPr lang="zh-CN" altLang="en-US" sz="1600" dirty="0"/>
              <a:t>无需装应用平台、</a:t>
            </a:r>
            <a:endParaRPr lang="en-US" altLang="zh-CN" sz="1600" dirty="0"/>
          </a:p>
          <a:p>
            <a:r>
              <a:rPr lang="zh-CN" altLang="en-US" sz="1600" dirty="0"/>
              <a:t>无需装数据库，</a:t>
            </a:r>
            <a:endParaRPr lang="en-US" altLang="zh-CN" sz="1600" dirty="0"/>
          </a:p>
          <a:p>
            <a:r>
              <a:rPr lang="zh-CN" altLang="en-US" sz="1600" dirty="0"/>
              <a:t>无需麻烦运维人员</a:t>
            </a:r>
            <a:endParaRPr lang="en-US" altLang="zh-CN" sz="1600" dirty="0"/>
          </a:p>
          <a:p>
            <a:pPr algn="ctr"/>
            <a:endParaRPr lang="zh-CN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82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持续交付三条主线（步骤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）（左上角放开发环境）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8" name="Shape 162"/>
          <p:cNvSpPr/>
          <p:nvPr/>
        </p:nvSpPr>
        <p:spPr>
          <a:xfrm>
            <a:off x="1711535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 dirty="0"/>
              <a:t>版本控制服务</a:t>
            </a:r>
          </a:p>
        </p:txBody>
      </p:sp>
      <p:sp>
        <p:nvSpPr>
          <p:cNvPr id="9" name="Shape 163"/>
          <p:cNvSpPr/>
          <p:nvPr/>
        </p:nvSpPr>
        <p:spPr>
          <a:xfrm>
            <a:off x="3740097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/>
              <a:t>CI Server</a:t>
            </a:r>
          </a:p>
        </p:txBody>
      </p:sp>
      <p:sp>
        <p:nvSpPr>
          <p:cNvPr id="10" name="Shape 164"/>
          <p:cNvSpPr/>
          <p:nvPr/>
        </p:nvSpPr>
        <p:spPr>
          <a:xfrm>
            <a:off x="9266422" y="4406189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err="1"/>
              <a:t>S</a:t>
            </a:r>
            <a:r>
              <a:rPr lang="en-US" altLang="zh-CN" sz="2400" dirty="0" err="1" smtClean="0"/>
              <a:t>altstack</a:t>
            </a:r>
            <a:endParaRPr lang="zh-CN" altLang="en-US" sz="2400" dirty="0"/>
          </a:p>
        </p:txBody>
      </p:sp>
      <p:pic>
        <p:nvPicPr>
          <p:cNvPr id="11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4194667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66"/>
          <p:cNvCxnSpPr>
            <a:stCxn id="11" idx="3"/>
            <a:endCxn id="8" idx="1"/>
          </p:cNvCxnSpPr>
          <p:nvPr/>
        </p:nvCxnSpPr>
        <p:spPr>
          <a:xfrm>
            <a:off x="1132517" y="4844633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7"/>
          <p:cNvCxnSpPr>
            <a:stCxn id="8" idx="3"/>
            <a:endCxn id="9" idx="1"/>
          </p:cNvCxnSpPr>
          <p:nvPr/>
        </p:nvCxnSpPr>
        <p:spPr>
          <a:xfrm>
            <a:off x="3160735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8"/>
          <p:cNvCxnSpPr>
            <a:stCxn id="9" idx="3"/>
            <a:endCxn id="10" idx="1"/>
          </p:cNvCxnSpPr>
          <p:nvPr/>
        </p:nvCxnSpPr>
        <p:spPr>
          <a:xfrm>
            <a:off x="5189297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集成</a:t>
            </a:r>
            <a:r>
              <a:rPr lang="zh-CN" altLang="en-US" sz="1867" dirty="0" smtClean="0">
                <a:solidFill>
                  <a:srgbClr val="FFFFFF"/>
                </a:solidFill>
              </a:rPr>
              <a:t>环境</a:t>
            </a:r>
            <a:endParaRPr lang="zh-CN" altLang="en-US" sz="1867" dirty="0">
              <a:solidFill>
                <a:srgbClr val="FFFFFF"/>
              </a:solidFill>
            </a:endParaRP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Sit</a:t>
            </a:r>
          </a:p>
        </p:txBody>
      </p:sp>
      <p:sp>
        <p:nvSpPr>
          <p:cNvPr id="16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 err="1">
                <a:solidFill>
                  <a:srgbClr val="FFFFFF"/>
                </a:solidFill>
              </a:rPr>
              <a:t>Uat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sp>
        <p:nvSpPr>
          <p:cNvPr id="18" name="Shape 172"/>
          <p:cNvSpPr/>
          <p:nvPr/>
        </p:nvSpPr>
        <p:spPr>
          <a:xfrm>
            <a:off x="9270698" y="5465532"/>
            <a:ext cx="1693199" cy="548392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9" name="Shape 173"/>
          <p:cNvCxnSpPr>
            <a:stCxn id="37" idx="3"/>
            <a:endCxn id="15" idx="1"/>
          </p:cNvCxnSpPr>
          <p:nvPr/>
        </p:nvCxnSpPr>
        <p:spPr>
          <a:xfrm flipV="1">
            <a:off x="7227860" y="2609745"/>
            <a:ext cx="2032093" cy="224141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74"/>
          <p:cNvCxnSpPr>
            <a:stCxn id="37" idx="3"/>
            <a:endCxn id="16" idx="1"/>
          </p:cNvCxnSpPr>
          <p:nvPr/>
        </p:nvCxnSpPr>
        <p:spPr>
          <a:xfrm flipV="1">
            <a:off x="7227860" y="3515538"/>
            <a:ext cx="2042838" cy="13356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5"/>
          <p:cNvCxnSpPr>
            <a:stCxn id="37" idx="3"/>
            <a:endCxn id="10" idx="1"/>
          </p:cNvCxnSpPr>
          <p:nvPr/>
        </p:nvCxnSpPr>
        <p:spPr>
          <a:xfrm flipV="1">
            <a:off x="7227860" y="4699727"/>
            <a:ext cx="2038562" cy="15143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76"/>
          <p:cNvCxnSpPr>
            <a:stCxn id="10" idx="2"/>
            <a:endCxn id="18" idx="0"/>
          </p:cNvCxnSpPr>
          <p:nvPr/>
        </p:nvCxnSpPr>
        <p:spPr>
          <a:xfrm>
            <a:off x="10095808" y="4993264"/>
            <a:ext cx="21490" cy="47226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77"/>
          <p:cNvCxnSpPr>
            <a:stCxn id="11" idx="2"/>
          </p:cNvCxnSpPr>
          <p:nvPr/>
        </p:nvCxnSpPr>
        <p:spPr>
          <a:xfrm rot="16200000" flipH="1">
            <a:off x="3315608" y="2897652"/>
            <a:ext cx="611305" cy="5805200"/>
          </a:xfrm>
          <a:prstGeom prst="bentConnector2">
            <a:avLst/>
          </a:prstGeom>
          <a:noFill/>
          <a:ln w="19050" cap="flat">
            <a:solidFill>
              <a:srgbClr val="1F497D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" name="Shape 178"/>
          <p:cNvCxnSpPr>
            <a:stCxn id="15" idx="2"/>
            <a:endCxn id="16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81"/>
          <p:cNvSpPr txBox="1"/>
          <p:nvPr/>
        </p:nvSpPr>
        <p:spPr>
          <a:xfrm>
            <a:off x="2138867" y="5367285"/>
            <a:ext cx="3175199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1. </a:t>
            </a:r>
            <a:r>
              <a:rPr lang="zh-CN" altLang="en-US" sz="2133" dirty="0"/>
              <a:t>从</a:t>
            </a:r>
            <a:r>
              <a:rPr lang="en-US" altLang="zh-CN" sz="2133" dirty="0"/>
              <a:t>Code</a:t>
            </a:r>
            <a:r>
              <a:rPr lang="zh-CN" altLang="en-US" sz="2133" dirty="0"/>
              <a:t>到</a:t>
            </a:r>
            <a:r>
              <a:rPr lang="en-US" altLang="zh-CN" sz="2133" dirty="0"/>
              <a:t>Artifact</a:t>
            </a:r>
            <a:r>
              <a:rPr lang="zh-CN" altLang="en-US" sz="2133" dirty="0" smtClean="0"/>
              <a:t>仓库</a:t>
            </a:r>
            <a:r>
              <a:rPr lang="en-US" altLang="zh-CN" sz="2133" dirty="0" smtClean="0"/>
              <a:t>(</a:t>
            </a:r>
            <a:r>
              <a:rPr lang="en-US" altLang="zh-CN" sz="2133" dirty="0" err="1" smtClean="0"/>
              <a:t>git</a:t>
            </a:r>
            <a:r>
              <a:rPr lang="en-US" altLang="zh-CN" sz="2133" dirty="0" smtClean="0"/>
              <a:t>/Jenkins/maven)</a:t>
            </a:r>
            <a:endParaRPr lang="zh-CN" altLang="en-US" sz="2133" dirty="0"/>
          </a:p>
        </p:txBody>
      </p:sp>
      <p:sp>
        <p:nvSpPr>
          <p:cNvPr id="28" name="Shape 182"/>
          <p:cNvSpPr txBox="1"/>
          <p:nvPr/>
        </p:nvSpPr>
        <p:spPr>
          <a:xfrm>
            <a:off x="3654400" y="2015567"/>
            <a:ext cx="4310800" cy="78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2. </a:t>
            </a:r>
            <a:r>
              <a:rPr lang="zh-CN" altLang="en-US" sz="2400" dirty="0"/>
              <a:t>从</a:t>
            </a:r>
            <a:r>
              <a:rPr lang="en-US" altLang="zh-CN" sz="2400" dirty="0"/>
              <a:t>Artifact</a:t>
            </a:r>
            <a:r>
              <a:rPr lang="zh-CN" altLang="en-US" sz="2400" dirty="0"/>
              <a:t>仓库</a:t>
            </a:r>
            <a:r>
              <a:rPr lang="zh-CN" altLang="en-US" sz="2400" dirty="0" smtClean="0"/>
              <a:t>到开发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测试环境</a:t>
            </a:r>
            <a:endParaRPr lang="zh-CN" altLang="en-US" sz="2400" dirty="0"/>
          </a:p>
        </p:txBody>
      </p:sp>
      <p:sp>
        <p:nvSpPr>
          <p:cNvPr id="29" name="Shape 183"/>
          <p:cNvSpPr txBox="1"/>
          <p:nvPr/>
        </p:nvSpPr>
        <p:spPr>
          <a:xfrm>
            <a:off x="7767666" y="352301"/>
            <a:ext cx="4424335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Artifact</a:t>
            </a:r>
            <a:r>
              <a:rPr lang="zh-CN" altLang="en-US" sz="2400" dirty="0" smtClean="0"/>
              <a:t>仓库准</a:t>
            </a:r>
            <a:r>
              <a:rPr lang="zh-CN" altLang="en-US" sz="2400" dirty="0"/>
              <a:t>生产、生产环境</a:t>
            </a:r>
          </a:p>
          <a:p>
            <a:pPr algn="ctr"/>
            <a:r>
              <a:rPr lang="zh-CN" altLang="en-US" sz="2400" dirty="0" smtClean="0"/>
              <a:t>（</a:t>
            </a:r>
            <a:r>
              <a:rPr lang="en-US" altLang="zh-CN" sz="2400" dirty="0" smtClean="0"/>
              <a:t>Push/Release</a:t>
            </a:r>
            <a:r>
              <a:rPr lang="zh-CN" altLang="en-US" sz="2400" dirty="0"/>
              <a:t>）</a:t>
            </a:r>
          </a:p>
        </p:txBody>
      </p:sp>
      <p:pic>
        <p:nvPicPr>
          <p:cNvPr id="30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67" y="3349267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98" y="3371783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98" y="3427007"/>
            <a:ext cx="2012799" cy="6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90"/>
          <p:cNvCxnSpPr>
            <a:endCxn id="10" idx="2"/>
          </p:cNvCxnSpPr>
          <p:nvPr/>
        </p:nvCxnSpPr>
        <p:spPr>
          <a:xfrm flipV="1">
            <a:off x="6493260" y="5494666"/>
            <a:ext cx="0" cy="65395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34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37" name="Shape 164"/>
          <p:cNvSpPr/>
          <p:nvPr/>
        </p:nvSpPr>
        <p:spPr>
          <a:xfrm>
            <a:off x="5778660" y="4201163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  <p:sp>
        <p:nvSpPr>
          <p:cNvPr id="31" name="Shape 169"/>
          <p:cNvSpPr/>
          <p:nvPr/>
        </p:nvSpPr>
        <p:spPr>
          <a:xfrm>
            <a:off x="304800" y="1818002"/>
            <a:ext cx="2627691" cy="1403465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 smtClean="0">
                <a:solidFill>
                  <a:srgbClr val="FFFFFF"/>
                </a:solidFill>
              </a:rPr>
              <a:t>开发</a:t>
            </a:r>
            <a:endParaRPr lang="en-US" altLang="zh-CN" sz="1867" dirty="0" smtClean="0">
              <a:solidFill>
                <a:srgbClr val="FFFFFF"/>
              </a:solidFill>
            </a:endParaRPr>
          </a:p>
          <a:p>
            <a:pPr algn="ctr"/>
            <a:r>
              <a:rPr lang="en-US" altLang="zh-CN" sz="1867" dirty="0" smtClean="0">
                <a:solidFill>
                  <a:srgbClr val="FFFFFF"/>
                </a:solidFill>
              </a:rPr>
              <a:t>Dev Desktop</a:t>
            </a:r>
            <a:endParaRPr lang="en-US" altLang="zh-CN" sz="1867" dirty="0">
              <a:solidFill>
                <a:srgbClr val="FFFFFF"/>
              </a:solidFill>
            </a:endParaRPr>
          </a:p>
        </p:txBody>
      </p:sp>
      <p:cxnSp>
        <p:nvCxnSpPr>
          <p:cNvPr id="33" name="Shape 166"/>
          <p:cNvCxnSpPr>
            <a:stCxn id="31" idx="2"/>
            <a:endCxn id="8" idx="0"/>
          </p:cNvCxnSpPr>
          <p:nvPr/>
        </p:nvCxnSpPr>
        <p:spPr>
          <a:xfrm>
            <a:off x="1618646" y="3221467"/>
            <a:ext cx="817489" cy="97320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0297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4" y="1884884"/>
            <a:ext cx="5715000" cy="3248025"/>
          </a:xfrm>
          <a:prstGeom prst="rect">
            <a:avLst/>
          </a:prstGeom>
        </p:spPr>
      </p:pic>
      <p:sp>
        <p:nvSpPr>
          <p:cNvPr id="6" name="Shape 182"/>
          <p:cNvSpPr txBox="1"/>
          <p:nvPr/>
        </p:nvSpPr>
        <p:spPr>
          <a:xfrm>
            <a:off x="635992" y="1669337"/>
            <a:ext cx="5223270" cy="48646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私有镜像托管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动态负载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分布式的代码版本管理，协调开发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自动的构建和测试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代码和构建包仓库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自动集成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回归测试，性能测试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灰度发布，在线升级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237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开发集成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在线调试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服务定制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基础镜像定制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Jenkins/Rational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自动测试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测试环境发布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1120" y="1825625"/>
            <a:ext cx="40977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平台自身在线升级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应用在线升级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日志集中管理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圆角矩形 54"/>
          <p:cNvSpPr>
            <a:spLocks noChangeArrowheads="1"/>
          </p:cNvSpPr>
          <p:nvPr/>
        </p:nvSpPr>
        <p:spPr bwMode="auto">
          <a:xfrm>
            <a:off x="54425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87" name="矩形 96"/>
          <p:cNvSpPr>
            <a:spLocks noChangeArrowheads="1"/>
          </p:cNvSpPr>
          <p:nvPr/>
        </p:nvSpPr>
        <p:spPr bwMode="auto">
          <a:xfrm>
            <a:off x="473263" y="1733549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51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4568" y="236537"/>
            <a:ext cx="5272011" cy="6143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0" tIns="0" rIns="0" bIns="0" rtlCol="0" anchor="t" anchorCtr="0">
            <a:normAutofit/>
          </a:bodyPr>
          <a:lstStyle/>
          <a:p>
            <a:pPr defTabSz="1219170"/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开发</a:t>
            </a:r>
            <a:r>
              <a:rPr lang="zh-CN" altLang="en-US" sz="3733" dirty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测试到生产环境</a:t>
            </a:r>
            <a:endParaRPr lang="zh-CN" altLang="en-US" sz="3733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ounded Rectangle 22"/>
          <p:cNvSpPr>
            <a:spLocks noChangeArrowheads="1"/>
          </p:cNvSpPr>
          <p:nvPr/>
        </p:nvSpPr>
        <p:spPr bwMode="auto">
          <a:xfrm>
            <a:off x="43295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7" name="圆角矩形 92"/>
          <p:cNvSpPr>
            <a:spLocks noChangeArrowheads="1"/>
          </p:cNvSpPr>
          <p:nvPr/>
        </p:nvSpPr>
        <p:spPr bwMode="auto">
          <a:xfrm>
            <a:off x="90051" y="3634402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8" name="矩形 95"/>
          <p:cNvSpPr>
            <a:spLocks noChangeArrowheads="1"/>
          </p:cNvSpPr>
          <p:nvPr/>
        </p:nvSpPr>
        <p:spPr bwMode="auto">
          <a:xfrm>
            <a:off x="445708" y="3706244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179713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1420735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179713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3" name="Rounded Rectangle 22"/>
          <p:cNvSpPr>
            <a:spLocks noChangeArrowheads="1"/>
          </p:cNvSpPr>
          <p:nvPr/>
        </p:nvSpPr>
        <p:spPr bwMode="auto">
          <a:xfrm>
            <a:off x="1388565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5" name="Rounded Rectangle 22"/>
          <p:cNvSpPr>
            <a:spLocks noChangeArrowheads="1"/>
          </p:cNvSpPr>
          <p:nvPr/>
        </p:nvSpPr>
        <p:spPr bwMode="auto">
          <a:xfrm>
            <a:off x="3939707" y="412373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" name="Rounded Rectangle 22"/>
          <p:cNvSpPr>
            <a:spLocks noChangeArrowheads="1"/>
          </p:cNvSpPr>
          <p:nvPr/>
        </p:nvSpPr>
        <p:spPr bwMode="auto">
          <a:xfrm>
            <a:off x="2760421" y="408009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Rounded Rectangle 22"/>
          <p:cNvSpPr>
            <a:spLocks noChangeArrowheads="1"/>
          </p:cNvSpPr>
          <p:nvPr/>
        </p:nvSpPr>
        <p:spPr bwMode="auto">
          <a:xfrm>
            <a:off x="2735021" y="445127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0" name="Rounded Rectangle 22"/>
          <p:cNvSpPr>
            <a:spLocks noChangeArrowheads="1"/>
          </p:cNvSpPr>
          <p:nvPr/>
        </p:nvSpPr>
        <p:spPr bwMode="auto">
          <a:xfrm>
            <a:off x="1952318" y="3006222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" name="圆柱形 41"/>
          <p:cNvSpPr>
            <a:spLocks noChangeArrowheads="1"/>
          </p:cNvSpPr>
          <p:nvPr/>
        </p:nvSpPr>
        <p:spPr bwMode="auto">
          <a:xfrm>
            <a:off x="1664286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圆柱形 41"/>
          <p:cNvSpPr>
            <a:spLocks noChangeArrowheads="1"/>
          </p:cNvSpPr>
          <p:nvPr/>
        </p:nvSpPr>
        <p:spPr bwMode="auto">
          <a:xfrm>
            <a:off x="2923664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061" y="5149897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41"/>
          <p:cNvSpPr>
            <a:spLocks noChangeArrowheads="1"/>
          </p:cNvSpPr>
          <p:nvPr/>
        </p:nvSpPr>
        <p:spPr bwMode="auto">
          <a:xfrm>
            <a:off x="415520" y="5335441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>
            <a:stCxn id="40" idx="4"/>
            <a:endCxn id="35" idx="2"/>
          </p:cNvCxnSpPr>
          <p:nvPr/>
        </p:nvCxnSpPr>
        <p:spPr>
          <a:xfrm>
            <a:off x="1290008" y="5627105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31420" y="5627102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16299" y="5345716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0217" y="5345720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12" name="Rounded Rectangle 22"/>
          <p:cNvSpPr>
            <a:spLocks noChangeArrowheads="1"/>
          </p:cNvSpPr>
          <p:nvPr/>
        </p:nvSpPr>
        <p:spPr bwMode="auto">
          <a:xfrm>
            <a:off x="115811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3" name="Rounded Rectangle 22"/>
          <p:cNvSpPr>
            <a:spLocks noChangeArrowheads="1"/>
          </p:cNvSpPr>
          <p:nvPr/>
        </p:nvSpPr>
        <p:spPr bwMode="auto">
          <a:xfrm>
            <a:off x="1898133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4" name="Rounded Rectangle 22"/>
          <p:cNvSpPr>
            <a:spLocks noChangeArrowheads="1"/>
          </p:cNvSpPr>
          <p:nvPr/>
        </p:nvSpPr>
        <p:spPr bwMode="auto">
          <a:xfrm>
            <a:off x="2603689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5" name="Rounded Rectangle 22"/>
          <p:cNvSpPr>
            <a:spLocks noChangeArrowheads="1"/>
          </p:cNvSpPr>
          <p:nvPr/>
        </p:nvSpPr>
        <p:spPr bwMode="auto">
          <a:xfrm>
            <a:off x="331709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6" name="Rounded Rectangle 22"/>
          <p:cNvSpPr>
            <a:spLocks noChangeArrowheads="1"/>
          </p:cNvSpPr>
          <p:nvPr/>
        </p:nvSpPr>
        <p:spPr bwMode="auto">
          <a:xfrm>
            <a:off x="4030024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7" name="Rounded Rectangle 22"/>
          <p:cNvSpPr>
            <a:spLocks noChangeArrowheads="1"/>
          </p:cNvSpPr>
          <p:nvPr/>
        </p:nvSpPr>
        <p:spPr bwMode="auto">
          <a:xfrm>
            <a:off x="471037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1" name="Rounded Rectangle 22"/>
          <p:cNvSpPr>
            <a:spLocks noChangeArrowheads="1"/>
          </p:cNvSpPr>
          <p:nvPr/>
        </p:nvSpPr>
        <p:spPr bwMode="auto">
          <a:xfrm>
            <a:off x="2653326" y="3688558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" name="Rounded Rectangle 22"/>
          <p:cNvSpPr>
            <a:spLocks noChangeArrowheads="1"/>
          </p:cNvSpPr>
          <p:nvPr/>
        </p:nvSpPr>
        <p:spPr bwMode="auto">
          <a:xfrm>
            <a:off x="3683852" y="3701258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3" name="Rounded Rectangle 22"/>
          <p:cNvSpPr>
            <a:spLocks noChangeArrowheads="1"/>
          </p:cNvSpPr>
          <p:nvPr/>
        </p:nvSpPr>
        <p:spPr bwMode="auto">
          <a:xfrm>
            <a:off x="4359353" y="3701258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4" name="圆角矩形 54"/>
          <p:cNvSpPr>
            <a:spLocks noChangeArrowheads="1"/>
          </p:cNvSpPr>
          <p:nvPr/>
        </p:nvSpPr>
        <p:spPr bwMode="auto">
          <a:xfrm>
            <a:off x="5773213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5" name="矩形 96"/>
          <p:cNvSpPr>
            <a:spLocks noChangeArrowheads="1"/>
          </p:cNvSpPr>
          <p:nvPr/>
        </p:nvSpPr>
        <p:spPr bwMode="auto">
          <a:xfrm>
            <a:off x="8090095" y="1800621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159" name="Rounded Rectangle 22"/>
          <p:cNvSpPr>
            <a:spLocks noChangeArrowheads="1"/>
          </p:cNvSpPr>
          <p:nvPr/>
        </p:nvSpPr>
        <p:spPr bwMode="auto">
          <a:xfrm>
            <a:off x="179713" y="4828427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5663703" y="1197040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22"/>
          <p:cNvSpPr>
            <a:spLocks noChangeArrowheads="1"/>
          </p:cNvSpPr>
          <p:nvPr/>
        </p:nvSpPr>
        <p:spPr bwMode="auto">
          <a:xfrm>
            <a:off x="3186356" y="3006222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92" name="Rounded Rectangle 22"/>
          <p:cNvSpPr>
            <a:spLocks noChangeArrowheads="1"/>
          </p:cNvSpPr>
          <p:nvPr/>
        </p:nvSpPr>
        <p:spPr bwMode="auto">
          <a:xfrm>
            <a:off x="4237750" y="2996972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260" y="876301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0" idx="2"/>
            <a:endCxn id="90" idx="0"/>
          </p:cNvCxnSpPr>
          <p:nvPr/>
        </p:nvCxnSpPr>
        <p:spPr>
          <a:xfrm>
            <a:off x="3823702" y="1397000"/>
            <a:ext cx="886671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2"/>
          </p:cNvCxnSpPr>
          <p:nvPr/>
        </p:nvCxnSpPr>
        <p:spPr>
          <a:xfrm flipH="1">
            <a:off x="3683853" y="1397000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3"/>
            <a:endCxn id="91" idx="1"/>
          </p:cNvCxnSpPr>
          <p:nvPr/>
        </p:nvCxnSpPr>
        <p:spPr>
          <a:xfrm>
            <a:off x="2854494" y="3241705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92"/>
          <p:cNvSpPr>
            <a:spLocks noChangeArrowheads="1"/>
          </p:cNvSpPr>
          <p:nvPr/>
        </p:nvSpPr>
        <p:spPr bwMode="auto">
          <a:xfrm>
            <a:off x="5861454" y="3480115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04" name="矩形 95"/>
          <p:cNvSpPr>
            <a:spLocks noChangeArrowheads="1"/>
          </p:cNvSpPr>
          <p:nvPr/>
        </p:nvSpPr>
        <p:spPr bwMode="auto">
          <a:xfrm>
            <a:off x="6217111" y="3551957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5951116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7192137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5951116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7159968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9" name="Rounded Rectangle 22"/>
          <p:cNvSpPr>
            <a:spLocks noChangeArrowheads="1"/>
          </p:cNvSpPr>
          <p:nvPr/>
        </p:nvSpPr>
        <p:spPr bwMode="auto">
          <a:xfrm>
            <a:off x="7248549" y="467414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4" name="Rounded Rectangle 22"/>
          <p:cNvSpPr>
            <a:spLocks noChangeArrowheads="1"/>
          </p:cNvSpPr>
          <p:nvPr/>
        </p:nvSpPr>
        <p:spPr bwMode="auto">
          <a:xfrm>
            <a:off x="6031581" y="469290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5" name="圆柱形 41"/>
          <p:cNvSpPr>
            <a:spLocks noChangeArrowheads="1"/>
          </p:cNvSpPr>
          <p:nvPr/>
        </p:nvSpPr>
        <p:spPr bwMode="auto">
          <a:xfrm>
            <a:off x="7435689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6" name="圆柱形 41"/>
          <p:cNvSpPr>
            <a:spLocks noChangeArrowheads="1"/>
          </p:cNvSpPr>
          <p:nvPr/>
        </p:nvSpPr>
        <p:spPr bwMode="auto">
          <a:xfrm>
            <a:off x="8695066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996464" y="4995610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柱形 41"/>
          <p:cNvSpPr>
            <a:spLocks noChangeArrowheads="1"/>
          </p:cNvSpPr>
          <p:nvPr/>
        </p:nvSpPr>
        <p:spPr bwMode="auto">
          <a:xfrm>
            <a:off x="6186922" y="5181154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9" name="直接连接符 168"/>
          <p:cNvCxnSpPr>
            <a:stCxn id="168" idx="4"/>
            <a:endCxn id="165" idx="2"/>
          </p:cNvCxnSpPr>
          <p:nvPr/>
        </p:nvCxnSpPr>
        <p:spPr>
          <a:xfrm>
            <a:off x="7061411" y="5472818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8302823" y="547281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987701" y="5191429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261620" y="5191433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3" name="Rounded Rectangle 22"/>
          <p:cNvSpPr>
            <a:spLocks noChangeArrowheads="1"/>
          </p:cNvSpPr>
          <p:nvPr/>
        </p:nvSpPr>
        <p:spPr bwMode="auto">
          <a:xfrm>
            <a:off x="8463226" y="4667692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" name="Rounded Rectangle 22"/>
          <p:cNvSpPr>
            <a:spLocks noChangeArrowheads="1"/>
          </p:cNvSpPr>
          <p:nvPr/>
        </p:nvSpPr>
        <p:spPr bwMode="auto">
          <a:xfrm>
            <a:off x="9493752" y="4680392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5" name="Rounded Rectangle 22"/>
          <p:cNvSpPr>
            <a:spLocks noChangeArrowheads="1"/>
          </p:cNvSpPr>
          <p:nvPr/>
        </p:nvSpPr>
        <p:spPr bwMode="auto">
          <a:xfrm>
            <a:off x="10169253" y="4680392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7" name="Rounded Rectangle 22"/>
          <p:cNvSpPr>
            <a:spLocks noChangeArrowheads="1"/>
          </p:cNvSpPr>
          <p:nvPr/>
        </p:nvSpPr>
        <p:spPr bwMode="auto">
          <a:xfrm>
            <a:off x="8463225" y="4290543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646108" y="876299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79" name="Rounded Rectangle 22"/>
          <p:cNvSpPr>
            <a:spLocks noChangeArrowheads="1"/>
          </p:cNvSpPr>
          <p:nvPr/>
        </p:nvSpPr>
        <p:spPr bwMode="auto">
          <a:xfrm>
            <a:off x="617289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0" name="Rounded Rectangle 22"/>
          <p:cNvSpPr>
            <a:spLocks noChangeArrowheads="1"/>
          </p:cNvSpPr>
          <p:nvPr/>
        </p:nvSpPr>
        <p:spPr bwMode="auto">
          <a:xfrm>
            <a:off x="689805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1" name="Rounded Rectangle 22"/>
          <p:cNvSpPr>
            <a:spLocks noChangeArrowheads="1"/>
          </p:cNvSpPr>
          <p:nvPr/>
        </p:nvSpPr>
        <p:spPr bwMode="auto">
          <a:xfrm>
            <a:off x="763807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2" name="Rounded Rectangle 22"/>
          <p:cNvSpPr>
            <a:spLocks noChangeArrowheads="1"/>
          </p:cNvSpPr>
          <p:nvPr/>
        </p:nvSpPr>
        <p:spPr bwMode="auto">
          <a:xfrm>
            <a:off x="8343631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3" name="Rounded Rectangle 22"/>
          <p:cNvSpPr>
            <a:spLocks noChangeArrowheads="1"/>
          </p:cNvSpPr>
          <p:nvPr/>
        </p:nvSpPr>
        <p:spPr bwMode="auto">
          <a:xfrm>
            <a:off x="905703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" name="Rounded Rectangle 22"/>
          <p:cNvSpPr>
            <a:spLocks noChangeArrowheads="1"/>
          </p:cNvSpPr>
          <p:nvPr/>
        </p:nvSpPr>
        <p:spPr bwMode="auto">
          <a:xfrm>
            <a:off x="976996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5" name="Rounded Rectangle 22"/>
          <p:cNvSpPr>
            <a:spLocks noChangeArrowheads="1"/>
          </p:cNvSpPr>
          <p:nvPr/>
        </p:nvSpPr>
        <p:spPr bwMode="auto">
          <a:xfrm>
            <a:off x="1045031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6" name="Rounded Rectangle 22"/>
          <p:cNvSpPr>
            <a:spLocks noChangeArrowheads="1"/>
          </p:cNvSpPr>
          <p:nvPr/>
        </p:nvSpPr>
        <p:spPr bwMode="auto">
          <a:xfrm>
            <a:off x="8217081" y="353992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78" idx="2"/>
            <a:endCxn id="186" idx="0"/>
          </p:cNvCxnSpPr>
          <p:nvPr/>
        </p:nvCxnSpPr>
        <p:spPr>
          <a:xfrm>
            <a:off x="7483317" y="1396999"/>
            <a:ext cx="1297959" cy="2142923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6" idx="1"/>
          </p:cNvCxnSpPr>
          <p:nvPr/>
        </p:nvCxnSpPr>
        <p:spPr>
          <a:xfrm flipH="1" flipV="1">
            <a:off x="5161460" y="3241704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87039" y="3114041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87" name="矩形 186"/>
          <p:cNvSpPr/>
          <p:nvPr/>
        </p:nvSpPr>
        <p:spPr>
          <a:xfrm>
            <a:off x="7838231" y="2896665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88" name="直接箭头连接符 187"/>
          <p:cNvCxnSpPr>
            <a:stCxn id="186" idx="2"/>
            <a:endCxn id="177" idx="0"/>
          </p:cNvCxnSpPr>
          <p:nvPr/>
        </p:nvCxnSpPr>
        <p:spPr>
          <a:xfrm>
            <a:off x="8781275" y="3861391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892967" y="3823891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1998056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解决了什么问题？</a:t>
            </a:r>
            <a:endParaRPr lang="zh-CN" altLang="en-US" dirty="0"/>
          </a:p>
        </p:txBody>
      </p:sp>
      <p:grpSp>
        <p:nvGrpSpPr>
          <p:cNvPr id="4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5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44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45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48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49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50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51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52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53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54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55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56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46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7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28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9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32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33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36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37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38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39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0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1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2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3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4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30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8" name="Picture 112" descr="IT_guy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12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13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16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17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20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21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22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23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24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25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27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18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14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239310" y="1066324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4511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PCF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一体化的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PaaS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生态圈的对比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3009"/>
              </p:ext>
            </p:extLst>
          </p:nvPr>
        </p:nvGraphicFramePr>
        <p:xfrm>
          <a:off x="719403" y="772153"/>
          <a:ext cx="11041227" cy="6042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功能项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PCF</a:t>
                      </a:r>
                      <a:r>
                        <a:rPr lang="zh-CN" alt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支持</a:t>
                      </a:r>
                      <a:endParaRPr 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Docker</a:t>
                      </a:r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生态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常用应用服务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 smtClean="0">
                          <a:effectLst/>
                        </a:rPr>
                        <a:t>MySQL,Redis,RabbitMQ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MySQL,Redis,RabbitMQ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saltstack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自动安装配置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移动计算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消息推送、数据同步，</a:t>
                      </a:r>
                      <a:r>
                        <a:rPr lang="en-US" altLang="zh-CN" sz="1500" u="none" strike="noStrike">
                          <a:effectLst/>
                        </a:rPr>
                        <a:t>API-Gateway</a:t>
                      </a:r>
                      <a:r>
                        <a:rPr lang="zh-CN" altLang="en-US" sz="1500" u="none" strike="noStrike">
                          <a:effectLst/>
                        </a:rPr>
                        <a:t>、用户管理、应用分发、应用分析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应用支撑服务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APM,Session</a:t>
                      </a:r>
                      <a:r>
                        <a:rPr lang="zh-CN" altLang="en-US" sz="1500" u="none" strike="noStrike" dirty="0">
                          <a:effectLst/>
                        </a:rPr>
                        <a:t>共享</a:t>
                      </a:r>
                      <a:r>
                        <a:rPr lang="en-US" altLang="zh-CN" sz="1500" u="none" strike="noStrike" dirty="0">
                          <a:effectLst/>
                        </a:rPr>
                        <a:t>,</a:t>
                      </a:r>
                      <a:r>
                        <a:rPr lang="en-US" sz="1500" u="none" strike="noStrike" dirty="0">
                          <a:effectLst/>
                        </a:rPr>
                        <a:t>SSO、</a:t>
                      </a:r>
                      <a:r>
                        <a:rPr lang="zh-CN" altLang="en-US" sz="1500" u="none" strike="noStrike" dirty="0">
                          <a:effectLst/>
                        </a:rPr>
                        <a:t>远程文件服务、</a:t>
                      </a:r>
                      <a:r>
                        <a:rPr lang="en-US" sz="1500" u="none" strike="noStrike" dirty="0">
                          <a:effectLst/>
                        </a:rPr>
                        <a:t>API</a:t>
                      </a:r>
                      <a:r>
                        <a:rPr lang="zh-CN" altLang="en-US" sz="1500" u="none" strike="noStrike" dirty="0">
                          <a:effectLst/>
                        </a:rPr>
                        <a:t>管理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Spring Cloud, Spring Boot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dubbox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数据分析服务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Kafka、MongoDB、PHD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err="1" smtClean="0">
                          <a:effectLst/>
                        </a:rPr>
                        <a:t>Kafka、MongoDB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数据服务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GemFire、Neo4J、RiakCS、Cassandra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Cassandra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DevOps</a:t>
                      </a:r>
                      <a:r>
                        <a:rPr lang="zh-CN" altLang="en-US" sz="1500" u="none" strike="noStrike">
                          <a:effectLst/>
                        </a:rPr>
                        <a:t>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Jenkins、Git、Artifactory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Jenkins、Git、Artifactory</a:t>
                      </a:r>
                      <a:endParaRPr lang="en-US" altLang="zh-CN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平台服务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ELK、KLA、</a:t>
                      </a:r>
                      <a:r>
                        <a:rPr lang="zh-CN" altLang="en-US" sz="1500" u="none" strike="noStrike" dirty="0">
                          <a:effectLst/>
                        </a:rPr>
                        <a:t>平台自身监控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Graylog+ELK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用量计费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</a:rPr>
                        <a:t>内置，并包括</a:t>
                      </a:r>
                      <a:r>
                        <a:rPr lang="zh-CN" altLang="en-US" sz="1500" u="none" strike="noStrike" dirty="0">
                          <a:effectLst/>
                        </a:rPr>
                        <a:t>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自动弹性伸缩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业务</a:t>
                      </a:r>
                      <a:r>
                        <a:rPr lang="en-US" altLang="zh-CN" sz="1500" u="none" strike="noStrike" dirty="0">
                          <a:effectLst/>
                        </a:rPr>
                        <a:t>SLA</a:t>
                      </a:r>
                      <a:r>
                        <a:rPr lang="zh-CN" altLang="en-US" sz="1500" u="none" strike="noStrike" dirty="0">
                          <a:effectLst/>
                        </a:rPr>
                        <a:t>的全自动弹性伸缩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端口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组件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应用三层监测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故障恢复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应用级</a:t>
                      </a:r>
                      <a:r>
                        <a:rPr lang="en-US" altLang="zh-CN" sz="1500" u="none" strike="noStrike" dirty="0">
                          <a:effectLst/>
                        </a:rPr>
                        <a:t>+</a:t>
                      </a:r>
                      <a:r>
                        <a:rPr lang="zh-CN" altLang="en-US" sz="1500" u="none" strike="noStrike" dirty="0">
                          <a:effectLst/>
                        </a:rPr>
                        <a:t>系统级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多</a:t>
                      </a:r>
                      <a:r>
                        <a:rPr lang="en-US" sz="1500" u="none" strike="noStrike" dirty="0">
                          <a:effectLst/>
                        </a:rPr>
                        <a:t>IDC</a:t>
                      </a:r>
                      <a:r>
                        <a:rPr lang="zh-CN" altLang="en-US" sz="1500" u="none" strike="noStrike" dirty="0">
                          <a:effectLst/>
                        </a:rPr>
                        <a:t>的高可用性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内置支持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应用和配置解耦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Service Broker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应用和配置手工分离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路由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PCF </a:t>
                      </a:r>
                      <a:r>
                        <a:rPr lang="en-US" sz="1500" u="none" strike="noStrike" dirty="0" err="1">
                          <a:effectLst/>
                        </a:rPr>
                        <a:t>GoRouter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Nginx/F5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日志聚合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 Doppler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访问控制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UAA+Login</a:t>
                      </a:r>
                      <a:r>
                        <a:rPr lang="zh-CN" altLang="en-US" sz="1500" u="none" strike="noStrike">
                          <a:effectLst/>
                        </a:rPr>
                        <a:t>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应用构建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Buildpack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Dockerfile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集群管理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Kubernetes /</a:t>
                      </a:r>
                      <a:r>
                        <a:rPr lang="en-US" sz="1500" u="none" strike="noStrike" dirty="0" smtClean="0">
                          <a:effectLst/>
                        </a:rPr>
                        <a:t>Marathon/Docker </a:t>
                      </a:r>
                      <a:r>
                        <a:rPr lang="en-US" sz="1500" u="none" strike="noStrike" dirty="0">
                          <a:effectLst/>
                        </a:rPr>
                        <a:t>Swarm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调度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资源管理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多</a:t>
                      </a:r>
                      <a:r>
                        <a:rPr lang="en-US" altLang="zh-CN" sz="1500" u="none" strike="noStrike">
                          <a:effectLst/>
                        </a:rPr>
                        <a:t>OS</a:t>
                      </a:r>
                      <a:r>
                        <a:rPr lang="zh-CN" altLang="en-US" sz="1500" u="none" strike="noStrike">
                          <a:effectLst/>
                        </a:rPr>
                        <a:t>的应用支持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支持</a:t>
                      </a:r>
                      <a:r>
                        <a:rPr lang="en-US" sz="1500" u="none" strike="noStrike" dirty="0" err="1">
                          <a:effectLst/>
                        </a:rPr>
                        <a:t>Linux,.Net</a:t>
                      </a:r>
                      <a:r>
                        <a:rPr lang="en-US" sz="1500" u="none" strike="noStrike" dirty="0">
                          <a:effectLst/>
                        </a:rPr>
                        <a:t>/Win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Linux</a:t>
                      </a:r>
                      <a:r>
                        <a:rPr lang="zh-CN" altLang="en-US" sz="1500" u="none" strike="noStrike" dirty="0">
                          <a:effectLst/>
                        </a:rPr>
                        <a:t>应用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容器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Garden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Docker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和</a:t>
                      </a:r>
                      <a:r>
                        <a:rPr lang="en-US" sz="1500" u="none" strike="noStrike">
                          <a:effectLst/>
                        </a:rPr>
                        <a:t>IaaS</a:t>
                      </a:r>
                      <a:r>
                        <a:rPr lang="zh-CN" altLang="en-US" sz="1500" u="none" strike="noStrike">
                          <a:effectLst/>
                        </a:rPr>
                        <a:t>集成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BOSH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Kubernetes/</a:t>
                      </a:r>
                      <a:r>
                        <a:rPr lang="en-US" altLang="zh-CN" sz="1400" dirty="0" err="1" smtClean="0">
                          <a:effectLst/>
                        </a:rPr>
                        <a:t>saltstack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3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8510" y="1566149"/>
            <a:ext cx="11214100" cy="4510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1.service broker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应用与服务通过注册方式使用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天然对微服务的支持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多租户（鉴权）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有总控制器，提供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块存储服务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8.VM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对虚拟机的直接调用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个层级的高可用性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app,process,vm,az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2682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511338" y="4858825"/>
            <a:ext cx="5020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平台持续开发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平台搭建运维流程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88951" y="1402672"/>
            <a:ext cx="6408999" cy="2991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910004" y="1402672"/>
            <a:ext cx="3604334" cy="2680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33996" y="4704426"/>
            <a:ext cx="5575176" cy="1793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7186" y="2189385"/>
            <a:ext cx="1615736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产品需求调研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34914" y="2189385"/>
            <a:ext cx="1158536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方案设计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875442" y="2189385"/>
            <a:ext cx="1158536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产品选型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5215970" y="2189385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硬件实施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5215969" y="2899228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系统部署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1316411" y="5645167"/>
            <a:ext cx="154881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新功能评估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4868970" y="3660306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功能集成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>
            <a:off x="2352922" y="2389132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693450" y="2389132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033978" y="2389132"/>
            <a:ext cx="18199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744191" y="2588880"/>
            <a:ext cx="90995" cy="309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8" idx="2"/>
            <a:endCxn id="11" idx="0"/>
          </p:cNvCxnSpPr>
          <p:nvPr/>
        </p:nvCxnSpPr>
        <p:spPr>
          <a:xfrm flipH="1">
            <a:off x="2090819" y="2588880"/>
            <a:ext cx="2363891" cy="305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1" idx="0"/>
            <a:endCxn id="12" idx="2"/>
          </p:cNvCxnSpPr>
          <p:nvPr/>
        </p:nvCxnSpPr>
        <p:spPr>
          <a:xfrm flipH="1" flipV="1">
            <a:off x="5488188" y="4059801"/>
            <a:ext cx="223591" cy="158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282866" y="2350222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日志收集</a:t>
            </a:r>
            <a:endParaRPr lang="en-US" altLang="zh-CN" dirty="0"/>
          </a:p>
        </p:txBody>
      </p:sp>
      <p:sp>
        <p:nvSpPr>
          <p:cNvPr id="31" name="圆角矩形 30"/>
          <p:cNvSpPr/>
          <p:nvPr/>
        </p:nvSpPr>
        <p:spPr>
          <a:xfrm>
            <a:off x="9920796" y="2368788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性能分析</a:t>
            </a:r>
            <a:endParaRPr lang="en-US" altLang="zh-CN" dirty="0"/>
          </a:p>
        </p:txBody>
      </p:sp>
      <p:sp>
        <p:nvSpPr>
          <p:cNvPr id="32" name="圆角矩形 31"/>
          <p:cNvSpPr/>
          <p:nvPr/>
        </p:nvSpPr>
        <p:spPr>
          <a:xfrm>
            <a:off x="8282865" y="3446167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系统调优</a:t>
            </a:r>
            <a:endParaRPr lang="en-US" altLang="zh-CN" dirty="0"/>
          </a:p>
        </p:txBody>
      </p:sp>
      <p:sp>
        <p:nvSpPr>
          <p:cNvPr id="33" name="圆角矩形 32"/>
          <p:cNvSpPr/>
          <p:nvPr/>
        </p:nvSpPr>
        <p:spPr>
          <a:xfrm>
            <a:off x="9920796" y="3399190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性能监控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994299" y="1606858"/>
            <a:ext cx="54601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平台实施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282865" y="1553215"/>
            <a:ext cx="26575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平台系统运维</a:t>
            </a:r>
            <a:endParaRPr lang="zh-CN" altLang="en-US" dirty="0"/>
          </a:p>
        </p:txBody>
      </p:sp>
      <p:sp>
        <p:nvSpPr>
          <p:cNvPr id="41" name="左右箭头 40"/>
          <p:cNvSpPr/>
          <p:nvPr/>
        </p:nvSpPr>
        <p:spPr>
          <a:xfrm>
            <a:off x="6809172" y="2768283"/>
            <a:ext cx="1340529" cy="5304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114182" y="5644721"/>
            <a:ext cx="1415651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新功能</a:t>
            </a:r>
            <a:r>
              <a:rPr lang="zh-CN" altLang="en-US" dirty="0"/>
              <a:t>开发</a:t>
            </a:r>
            <a:endParaRPr lang="en-US" altLang="zh-CN" dirty="0"/>
          </a:p>
        </p:txBody>
      </p:sp>
      <p:cxnSp>
        <p:nvCxnSpPr>
          <p:cNvPr id="49" name="直接箭头连接符 48"/>
          <p:cNvCxnSpPr>
            <a:stCxn id="11" idx="3"/>
            <a:endCxn id="46" idx="1"/>
          </p:cNvCxnSpPr>
          <p:nvPr/>
        </p:nvCxnSpPr>
        <p:spPr>
          <a:xfrm flipV="1">
            <a:off x="2865226" y="5844469"/>
            <a:ext cx="248956" cy="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4778789" y="5644721"/>
            <a:ext cx="1865980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新功能上线测试</a:t>
            </a:r>
            <a:endParaRPr lang="en-US" altLang="zh-CN" dirty="0"/>
          </a:p>
        </p:txBody>
      </p:sp>
      <p:cxnSp>
        <p:nvCxnSpPr>
          <p:cNvPr id="55" name="直接箭头连接符 54"/>
          <p:cNvCxnSpPr>
            <a:stCxn id="46" idx="3"/>
            <a:endCxn id="51" idx="1"/>
          </p:cNvCxnSpPr>
          <p:nvPr/>
        </p:nvCxnSpPr>
        <p:spPr>
          <a:xfrm>
            <a:off x="4529833" y="5844469"/>
            <a:ext cx="248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3"/>
            <a:endCxn id="31" idx="1"/>
          </p:cNvCxnSpPr>
          <p:nvPr/>
        </p:nvCxnSpPr>
        <p:spPr>
          <a:xfrm>
            <a:off x="9521301" y="2549970"/>
            <a:ext cx="399495" cy="18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1" idx="2"/>
            <a:endCxn id="33" idx="0"/>
          </p:cNvCxnSpPr>
          <p:nvPr/>
        </p:nvCxnSpPr>
        <p:spPr>
          <a:xfrm>
            <a:off x="10540014" y="2768283"/>
            <a:ext cx="0" cy="630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0" idx="2"/>
            <a:endCxn id="32" idx="0"/>
          </p:cNvCxnSpPr>
          <p:nvPr/>
        </p:nvCxnSpPr>
        <p:spPr>
          <a:xfrm flipH="1">
            <a:off x="8902083" y="2749717"/>
            <a:ext cx="1" cy="69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2" idx="3"/>
            <a:endCxn id="33" idx="1"/>
          </p:cNvCxnSpPr>
          <p:nvPr/>
        </p:nvCxnSpPr>
        <p:spPr>
          <a:xfrm flipV="1">
            <a:off x="9521300" y="3598938"/>
            <a:ext cx="399496" cy="469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7885462" y="4177130"/>
            <a:ext cx="3628875" cy="19839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8282866" y="4459330"/>
            <a:ext cx="699990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报表</a:t>
            </a:r>
            <a:endParaRPr lang="en-US" altLang="zh-CN" dirty="0"/>
          </a:p>
        </p:txBody>
      </p:sp>
      <p:sp>
        <p:nvSpPr>
          <p:cNvPr id="69" name="圆角矩形 68"/>
          <p:cNvSpPr/>
          <p:nvPr/>
        </p:nvSpPr>
        <p:spPr>
          <a:xfrm>
            <a:off x="9220806" y="4459330"/>
            <a:ext cx="1166068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安全策略</a:t>
            </a:r>
            <a:endParaRPr lang="en-US" altLang="zh-CN" dirty="0"/>
          </a:p>
        </p:txBody>
      </p:sp>
      <p:sp>
        <p:nvSpPr>
          <p:cNvPr id="70" name="圆角矩形 69"/>
          <p:cNvSpPr/>
          <p:nvPr/>
        </p:nvSpPr>
        <p:spPr>
          <a:xfrm>
            <a:off x="9611641" y="5169116"/>
            <a:ext cx="1166068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21457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项目搭建运维流程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88951" y="1127650"/>
            <a:ext cx="7021557" cy="32667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8098717" y="3485732"/>
            <a:ext cx="3604334" cy="26808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20637" y="1849435"/>
            <a:ext cx="1615736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项目需求</a:t>
            </a:r>
            <a:r>
              <a:rPr lang="zh-CN" altLang="en-US" dirty="0"/>
              <a:t>调研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24039" y="1849435"/>
            <a:ext cx="1597170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参与方案设计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291129" y="1847760"/>
            <a:ext cx="2077122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参与开发测试流程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4180014" y="2707930"/>
            <a:ext cx="2534998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生产环境部署方案确定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620638" y="2704722"/>
            <a:ext cx="3221204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生产环境方案脚本编写及测试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571725" y="3402984"/>
            <a:ext cx="2322395" cy="75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生产环境实际准备（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+ VM)</a:t>
            </a:r>
            <a:endParaRPr lang="en-US" altLang="zh-CN" dirty="0"/>
          </a:p>
        </p:txBody>
      </p:sp>
      <p:sp>
        <p:nvSpPr>
          <p:cNvPr id="14" name="右箭头 13"/>
          <p:cNvSpPr/>
          <p:nvPr/>
        </p:nvSpPr>
        <p:spPr>
          <a:xfrm>
            <a:off x="2236373" y="2049182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065173" y="2046549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5203047" y="2322326"/>
            <a:ext cx="90995" cy="309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484896" y="4451848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日志收集</a:t>
            </a:r>
            <a:endParaRPr lang="en-US" altLang="zh-CN" dirty="0"/>
          </a:p>
        </p:txBody>
      </p:sp>
      <p:sp>
        <p:nvSpPr>
          <p:cNvPr id="31" name="圆角矩形 30"/>
          <p:cNvSpPr/>
          <p:nvPr/>
        </p:nvSpPr>
        <p:spPr>
          <a:xfrm>
            <a:off x="10109509" y="4451848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性能分析</a:t>
            </a:r>
            <a:endParaRPr lang="en-US" altLang="zh-CN" dirty="0"/>
          </a:p>
        </p:txBody>
      </p:sp>
      <p:sp>
        <p:nvSpPr>
          <p:cNvPr id="32" name="圆角矩形 31"/>
          <p:cNvSpPr/>
          <p:nvPr/>
        </p:nvSpPr>
        <p:spPr>
          <a:xfrm>
            <a:off x="8471578" y="5297585"/>
            <a:ext cx="1238435" cy="631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参与性能优化</a:t>
            </a:r>
            <a:endParaRPr lang="en-US" altLang="zh-CN" dirty="0"/>
          </a:p>
        </p:txBody>
      </p:sp>
      <p:sp>
        <p:nvSpPr>
          <p:cNvPr id="33" name="圆角矩形 32"/>
          <p:cNvSpPr/>
          <p:nvPr/>
        </p:nvSpPr>
        <p:spPr>
          <a:xfrm>
            <a:off x="10109509" y="5482250"/>
            <a:ext cx="1238435" cy="399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性能监控</a:t>
            </a:r>
            <a:endParaRPr lang="en-US" altLang="zh-CN" dirty="0"/>
          </a:p>
        </p:txBody>
      </p:sp>
      <p:sp>
        <p:nvSpPr>
          <p:cNvPr id="38" name="文本框 37"/>
          <p:cNvSpPr txBox="1"/>
          <p:nvPr/>
        </p:nvSpPr>
        <p:spPr>
          <a:xfrm>
            <a:off x="877750" y="1266908"/>
            <a:ext cx="610897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项目实施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471578" y="3636275"/>
            <a:ext cx="26575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项目运维</a:t>
            </a:r>
            <a:endParaRPr lang="zh-CN" altLang="en-US" dirty="0"/>
          </a:p>
        </p:txBody>
      </p:sp>
      <p:sp>
        <p:nvSpPr>
          <p:cNvPr id="19" name="左箭头 18"/>
          <p:cNvSpPr/>
          <p:nvPr/>
        </p:nvSpPr>
        <p:spPr>
          <a:xfrm>
            <a:off x="3905035" y="2904469"/>
            <a:ext cx="11617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053440" y="3414195"/>
            <a:ext cx="2534998" cy="751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r>
              <a:rPr lang="zh-CN" altLang="en-US" dirty="0" smtClean="0"/>
              <a:t>生产环境打包（</a:t>
            </a:r>
            <a:r>
              <a:rPr lang="en-US" altLang="zh-CN" dirty="0" smtClean="0"/>
              <a:t>War + Configuration file</a:t>
            </a:r>
          </a:p>
          <a:p>
            <a:endParaRPr lang="en-US" altLang="zh-CN" dirty="0"/>
          </a:p>
        </p:txBody>
      </p:sp>
      <p:sp>
        <p:nvSpPr>
          <p:cNvPr id="35" name="圆角矩形 34"/>
          <p:cNvSpPr/>
          <p:nvPr/>
        </p:nvSpPr>
        <p:spPr>
          <a:xfrm>
            <a:off x="5760088" y="3485732"/>
            <a:ext cx="1649737" cy="474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生产环境发布</a:t>
            </a:r>
            <a:endParaRPr lang="en-US" altLang="zh-CN" dirty="0"/>
          </a:p>
        </p:txBody>
      </p:sp>
      <p:sp>
        <p:nvSpPr>
          <p:cNvPr id="22" name="流程图: 决策 21"/>
          <p:cNvSpPr/>
          <p:nvPr/>
        </p:nvSpPr>
        <p:spPr>
          <a:xfrm>
            <a:off x="6914563" y="4017701"/>
            <a:ext cx="1484852" cy="57471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1725698" y="3107425"/>
            <a:ext cx="90995" cy="309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859857" y="3790077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547784" y="3756006"/>
            <a:ext cx="1819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30" idx="3"/>
            <a:endCxn id="31" idx="1"/>
          </p:cNvCxnSpPr>
          <p:nvPr/>
        </p:nvCxnSpPr>
        <p:spPr>
          <a:xfrm>
            <a:off x="9723331" y="4651596"/>
            <a:ext cx="3861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31" idx="2"/>
            <a:endCxn id="33" idx="0"/>
          </p:cNvCxnSpPr>
          <p:nvPr/>
        </p:nvCxnSpPr>
        <p:spPr>
          <a:xfrm>
            <a:off x="10728727" y="4851343"/>
            <a:ext cx="0" cy="630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1"/>
            <a:endCxn id="32" idx="3"/>
          </p:cNvCxnSpPr>
          <p:nvPr/>
        </p:nvCxnSpPr>
        <p:spPr>
          <a:xfrm flipH="1" flipV="1">
            <a:off x="9710013" y="5613154"/>
            <a:ext cx="399496" cy="688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0"/>
            <a:endCxn id="30" idx="2"/>
          </p:cNvCxnSpPr>
          <p:nvPr/>
        </p:nvCxnSpPr>
        <p:spPr>
          <a:xfrm flipV="1">
            <a:off x="9090796" y="4851343"/>
            <a:ext cx="13318" cy="446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075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Ops</a:t>
            </a:r>
            <a:r>
              <a:rPr lang="zh-CN" altLang="en-US" dirty="0" smtClean="0"/>
              <a:t>部分工作明细</a:t>
            </a:r>
            <a:endParaRPr lang="zh-CN" altLang="en-US" dirty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613237" y="1618784"/>
            <a:ext cx="221567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产品需求调研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产品功能选型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产品方案设计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硬件选型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硬件采购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6.IDC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网络设备上架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子网规划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9.Vsphere/OpenStack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网络设备配置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存储平台配置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虚拟化平台子网规划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故障转移集群配置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14.K8S/MESOS/Swarm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15.Docker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节点安装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16.Docker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17.Docker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18.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集群网络配置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可视化容器管理平台构建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引擎安装配置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管理平台安装配置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.负载均衡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服务发现及注册功能模块配置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.监控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发现并配置)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发现并配置)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镜像/代码统一管理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计费功能模块搭建及配置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29.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统一管理平台构建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3237" y="1326396"/>
            <a:ext cx="176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平台搭建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511" y="1326396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30510" y="1695728"/>
            <a:ext cx="253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日常日志分析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硬件故障巡查及处理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平台级故障处理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业务环境编排脚本编写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新功能模块配置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各类运维报表生成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现有功能使用情况汇总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结合业务及监控信息进行系统性能调优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4928" y="1326396"/>
            <a:ext cx="22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业务实施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4927" y="1695727"/>
            <a:ext cx="313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参与业务系统调研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参与业务系统设计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对业务系统设计按平台要求提出建议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开发测试环境准备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生产环境准备并确保与开发测试环境一致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生环环境部署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600995" y="1326396"/>
            <a:ext cx="124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业务运维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0993" y="1695729"/>
            <a:ext cx="31909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日常日志分析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监控分析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依业务需求进行平台级性能调优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业务需要按规则对环境进行自动伸缩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自动编排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参与业务故障排除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业务系统运维报表生成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业务系统调优建议</a:t>
            </a:r>
          </a:p>
        </p:txBody>
      </p:sp>
    </p:spTree>
    <p:extLst>
      <p:ext uri="{BB962C8B-B14F-4D97-AF65-F5344CB8AC3E}">
        <p14:creationId xmlns:p14="http://schemas.microsoft.com/office/powerpoint/2010/main" val="373030299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1" y="531573"/>
            <a:ext cx="11214100" cy="61383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施工计划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88951" y="2254201"/>
            <a:ext cx="19159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1.配置管理docker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2.容器编排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.权限开通(自动配置)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.负载均衡(自动配置)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.监控(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.日志收集(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.镜像/代码统一管理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.工程构建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.工程发布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.网络方案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.对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流程的支持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081231" y="2658929"/>
            <a:ext cx="17876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(UI)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478202" y="2966705"/>
            <a:ext cx="1787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01301" y="2889761"/>
            <a:ext cx="13163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762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Zabbix</a:t>
            </a:r>
            <a:r>
              <a:rPr lang="en-US" altLang="zh-CN" dirty="0" smtClean="0"/>
              <a:t> in Pass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4602" y="1038686"/>
            <a:ext cx="4350058" cy="38795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38687" y="1562469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299316" y="1562469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559945" y="1562469"/>
            <a:ext cx="1038687" cy="106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Container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469254" y="2858704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 Daemon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52256" y="5202315"/>
            <a:ext cx="4252404" cy="1349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Zabbix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30787" y="1296140"/>
            <a:ext cx="6172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主机资源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Docker/</a:t>
            </a:r>
            <a:r>
              <a:rPr lang="en-US" altLang="zh-CN" dirty="0" err="1" smtClean="0"/>
              <a:t>Etcd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Netowrk</a:t>
            </a:r>
            <a:r>
              <a:rPr lang="en-US" altLang="zh-CN" dirty="0" smtClean="0"/>
              <a:t>/Storage</a:t>
            </a:r>
            <a:r>
              <a:rPr lang="zh-CN" altLang="en-US" dirty="0"/>
              <a:t>等</a:t>
            </a:r>
            <a:r>
              <a:rPr lang="zh-CN" altLang="en-US" dirty="0" smtClean="0"/>
              <a:t>各组件及服务状态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自动发现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主机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监控每一个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网络状态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配合业务可以从应用角度监控资源使用情况及服务状态</a:t>
            </a:r>
            <a:endParaRPr lang="en-US" altLang="zh-CN" dirty="0" smtClean="0"/>
          </a:p>
        </p:txBody>
      </p:sp>
      <p:cxnSp>
        <p:nvCxnSpPr>
          <p:cNvPr id="25" name="直接箭头连接符 24"/>
          <p:cNvCxnSpPr>
            <a:stCxn id="8" idx="2"/>
            <a:endCxn id="12" idx="0"/>
          </p:cNvCxnSpPr>
          <p:nvPr/>
        </p:nvCxnSpPr>
        <p:spPr>
          <a:xfrm flipH="1">
            <a:off x="2978458" y="2627790"/>
            <a:ext cx="1100831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818660" y="2627789"/>
            <a:ext cx="159798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2"/>
            <a:endCxn id="12" idx="0"/>
          </p:cNvCxnSpPr>
          <p:nvPr/>
        </p:nvCxnSpPr>
        <p:spPr>
          <a:xfrm>
            <a:off x="1558031" y="2627790"/>
            <a:ext cx="1420427" cy="25745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2"/>
            <a:endCxn id="12" idx="0"/>
          </p:cNvCxnSpPr>
          <p:nvPr/>
        </p:nvCxnSpPr>
        <p:spPr>
          <a:xfrm>
            <a:off x="2459115" y="3373609"/>
            <a:ext cx="519343" cy="1828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929631" y="3533310"/>
            <a:ext cx="1979721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Etcd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87766" y="3978378"/>
            <a:ext cx="1260629" cy="36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endCxn id="12" idx="0"/>
          </p:cNvCxnSpPr>
          <p:nvPr/>
        </p:nvCxnSpPr>
        <p:spPr>
          <a:xfrm flipH="1">
            <a:off x="2978458" y="4048215"/>
            <a:ext cx="941033" cy="1154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2" idx="0"/>
          </p:cNvCxnSpPr>
          <p:nvPr/>
        </p:nvCxnSpPr>
        <p:spPr>
          <a:xfrm>
            <a:off x="1518081" y="4341182"/>
            <a:ext cx="1460377" cy="861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utoShape 2" descr="zabbix的圖片搜尋結果"/>
          <p:cNvSpPr>
            <a:spLocks noChangeAspect="1" noChangeArrowheads="1"/>
          </p:cNvSpPr>
          <p:nvPr/>
        </p:nvSpPr>
        <p:spPr bwMode="auto">
          <a:xfrm>
            <a:off x="155575" y="-593725"/>
            <a:ext cx="4762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387" y="291873"/>
            <a:ext cx="3019846" cy="791200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2556769" y="4270159"/>
            <a:ext cx="2352583" cy="443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</a:t>
            </a:r>
            <a:r>
              <a:rPr lang="en-US" altLang="zh-CN" dirty="0" smtClean="0"/>
              <a:t>components</a:t>
            </a:r>
          </a:p>
        </p:txBody>
      </p:sp>
      <p:cxnSp>
        <p:nvCxnSpPr>
          <p:cNvPr id="56" name="直接箭头连接符 55"/>
          <p:cNvCxnSpPr>
            <a:endCxn id="12" idx="0"/>
          </p:cNvCxnSpPr>
          <p:nvPr/>
        </p:nvCxnSpPr>
        <p:spPr>
          <a:xfrm flipH="1">
            <a:off x="2978458" y="4714043"/>
            <a:ext cx="767919" cy="488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206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Saltstack</a:t>
            </a:r>
            <a:r>
              <a:rPr lang="en-US" altLang="zh-CN" dirty="0" smtClean="0"/>
              <a:t> in PaaS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10214" y="5868140"/>
            <a:ext cx="5353235" cy="506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SaltStack</a:t>
            </a:r>
            <a:endParaRPr lang="en-US" altLang="zh-CN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967666" y="1331650"/>
            <a:ext cx="1779972" cy="2325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00831" y="1393794"/>
            <a:ext cx="1525691" cy="3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平台搭建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00831" y="1873188"/>
            <a:ext cx="1525691" cy="1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0831" y="2023922"/>
            <a:ext cx="1525691" cy="1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0831" y="2174656"/>
            <a:ext cx="1525691" cy="1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38687" y="2201848"/>
            <a:ext cx="1652830" cy="59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全部平台级软件部署安装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19693" y="2769460"/>
            <a:ext cx="1525691" cy="1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3" idx="0"/>
            <a:endCxn id="4" idx="2"/>
          </p:cNvCxnSpPr>
          <p:nvPr/>
        </p:nvCxnSpPr>
        <p:spPr>
          <a:xfrm flipH="1" flipV="1">
            <a:off x="1857652" y="3657600"/>
            <a:ext cx="1529180" cy="22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3051698" y="1331650"/>
            <a:ext cx="1779972" cy="2325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84863" y="1393794"/>
            <a:ext cx="1525691" cy="3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平台运维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3" idx="0"/>
            <a:endCxn id="16" idx="2"/>
          </p:cNvCxnSpPr>
          <p:nvPr/>
        </p:nvCxnSpPr>
        <p:spPr>
          <a:xfrm flipV="1">
            <a:off x="3386832" y="3657600"/>
            <a:ext cx="554852" cy="22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113841" y="2020228"/>
            <a:ext cx="1652830" cy="31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网络配置调优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26855" y="1331650"/>
            <a:ext cx="1779972" cy="2325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251143" y="1477495"/>
            <a:ext cx="1525691" cy="3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项目实施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188999" y="2028548"/>
            <a:ext cx="1779972" cy="3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开发，生产，测试环境准备</a:t>
            </a:r>
            <a:endParaRPr lang="zh-CN" altLang="en-US" sz="1000" dirty="0"/>
          </a:p>
        </p:txBody>
      </p:sp>
      <p:cxnSp>
        <p:nvCxnSpPr>
          <p:cNvPr id="33" name="直接箭头连接符 32"/>
          <p:cNvCxnSpPr>
            <a:stCxn id="29" idx="2"/>
            <a:endCxn id="3" idx="0"/>
          </p:cNvCxnSpPr>
          <p:nvPr/>
        </p:nvCxnSpPr>
        <p:spPr>
          <a:xfrm flipH="1">
            <a:off x="3386832" y="3657600"/>
            <a:ext cx="2630009" cy="22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7133209" y="1322772"/>
            <a:ext cx="1779972" cy="2325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257497" y="1468617"/>
            <a:ext cx="1525691" cy="35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项目运维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195353" y="2019670"/>
            <a:ext cx="1652830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环境自动伸缩 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113841" y="2325390"/>
            <a:ext cx="1652830" cy="31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存储配置调优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13840" y="2616879"/>
            <a:ext cx="1652830" cy="31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新服务上线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22719" y="2919093"/>
            <a:ext cx="1652830" cy="316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系统性能调优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57927" y="2320037"/>
            <a:ext cx="1779972" cy="3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基础镜像生成</a:t>
            </a:r>
            <a:endParaRPr lang="zh-CN" altLang="en-US" sz="1000" dirty="0"/>
          </a:p>
        </p:txBody>
      </p:sp>
      <p:sp>
        <p:nvSpPr>
          <p:cNvPr id="43" name="矩形 42"/>
          <p:cNvSpPr/>
          <p:nvPr/>
        </p:nvSpPr>
        <p:spPr>
          <a:xfrm>
            <a:off x="5188998" y="2622251"/>
            <a:ext cx="1779972" cy="3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软件依赖源搭建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88998" y="2923253"/>
            <a:ext cx="1779972" cy="3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生产环境镜像生成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88998" y="3207152"/>
            <a:ext cx="1779972" cy="307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生产环境部署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95352" y="2340002"/>
            <a:ext cx="1652830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报表生成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195352" y="2660334"/>
            <a:ext cx="1652830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业务系统调优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36" idx="2"/>
            <a:endCxn id="3" idx="0"/>
          </p:cNvCxnSpPr>
          <p:nvPr/>
        </p:nvCxnSpPr>
        <p:spPr>
          <a:xfrm flipH="1">
            <a:off x="3386832" y="3648722"/>
            <a:ext cx="4636363" cy="2219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927759" y="3916030"/>
            <a:ext cx="4083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PaaS</a:t>
            </a:r>
            <a:r>
              <a:rPr lang="zh-CN" altLang="en-US" dirty="0" smtClean="0"/>
              <a:t>搭建过程中涉及软件安装部署，系统配置，用户管理及验证全部工作可以通过</a:t>
            </a:r>
            <a:r>
              <a:rPr lang="en-US" altLang="zh-CN" dirty="0" err="1" smtClean="0"/>
              <a:t>Saltstack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运维过程中全部平台级调优，新功能上线工作都可以由</a:t>
            </a:r>
            <a:r>
              <a:rPr lang="en-US" altLang="zh-CN" dirty="0" err="1" smtClean="0"/>
              <a:t>saltstack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业务开发阶段全部运维工作</a:t>
            </a:r>
            <a:endParaRPr lang="en-US" altLang="zh-CN" dirty="0" smtClean="0"/>
          </a:p>
          <a:p>
            <a:r>
              <a:rPr lang="zh-CN" altLang="en-US" dirty="0" smtClean="0"/>
              <a:t>业务运维阶段全部运维工作</a:t>
            </a:r>
            <a:endParaRPr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55" y="249876"/>
            <a:ext cx="2081796" cy="13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115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K8s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43" y="1309225"/>
            <a:ext cx="4583721" cy="4510087"/>
          </a:xfrm>
        </p:spPr>
      </p:pic>
      <p:sp>
        <p:nvSpPr>
          <p:cNvPr id="5" name="矩形 4"/>
          <p:cNvSpPr/>
          <p:nvPr/>
        </p:nvSpPr>
        <p:spPr>
          <a:xfrm>
            <a:off x="420210" y="1415758"/>
            <a:ext cx="5807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Kubernetes是Google开源的容器集群管理系统，其提供应用部署、维护、 扩展机制等功能，利用Kubernetes能方便地管理跨机器运行容器化的应用，其主要功能如下：</a:t>
            </a:r>
          </a:p>
          <a:p>
            <a:r>
              <a:rPr lang="zh-CN" altLang="en-US" dirty="0"/>
              <a:t>1) 使用Docker对应用程序包装(package)、实例化(instantiate)、运行(run)。</a:t>
            </a:r>
          </a:p>
          <a:p>
            <a:r>
              <a:rPr lang="zh-CN" altLang="en-US" dirty="0"/>
              <a:t>2) 以集群的方式运行、管理跨机器的容器。</a:t>
            </a:r>
          </a:p>
          <a:p>
            <a:r>
              <a:rPr lang="zh-CN" altLang="en-US" dirty="0"/>
              <a:t>3) 解决Docker跨机器容器之间的通讯问题。</a:t>
            </a:r>
          </a:p>
          <a:p>
            <a:r>
              <a:rPr lang="zh-CN" altLang="en-US" dirty="0"/>
              <a:t>4) Kubernetes的自我修复机制使得容器集群总是运行在用户期望的状态</a:t>
            </a:r>
          </a:p>
        </p:txBody>
      </p:sp>
    </p:spTree>
    <p:extLst>
      <p:ext uri="{BB962C8B-B14F-4D97-AF65-F5344CB8AC3E}">
        <p14:creationId xmlns:p14="http://schemas.microsoft.com/office/powerpoint/2010/main" val="42696266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/>
              <a:t>Master</a:t>
            </a:r>
            <a:r>
              <a:rPr lang="zh-CN" altLang="en-US" sz="1400" dirty="0"/>
              <a:t>定义了</a:t>
            </a:r>
            <a:r>
              <a:rPr lang="en-US" altLang="zh-CN" sz="1400" dirty="0"/>
              <a:t>Kubernetes </a:t>
            </a:r>
            <a:r>
              <a:rPr lang="zh-CN" altLang="en-US" sz="1400" dirty="0"/>
              <a:t>集群</a:t>
            </a:r>
            <a:r>
              <a:rPr lang="en-US" altLang="zh-CN" sz="1400" dirty="0"/>
              <a:t>Master/API Server</a:t>
            </a:r>
            <a:r>
              <a:rPr lang="zh-CN" altLang="en-US" sz="1400" dirty="0"/>
              <a:t>的主要声明，包括</a:t>
            </a:r>
            <a:r>
              <a:rPr lang="en-US" altLang="zh-CN" sz="1400" dirty="0"/>
              <a:t>Pod Registry</a:t>
            </a:r>
            <a:r>
              <a:rPr lang="zh-CN" altLang="en-US" sz="1400" dirty="0"/>
              <a:t>、</a:t>
            </a:r>
            <a:r>
              <a:rPr lang="en-US" altLang="zh-CN" sz="1400" dirty="0"/>
              <a:t>Controller Registry</a:t>
            </a:r>
            <a:r>
              <a:rPr lang="zh-CN" altLang="en-US" sz="1400" dirty="0"/>
              <a:t>、</a:t>
            </a:r>
            <a:r>
              <a:rPr lang="en-US" altLang="zh-CN" sz="1400" dirty="0"/>
              <a:t>Service Registry</a:t>
            </a:r>
            <a:r>
              <a:rPr lang="zh-CN" altLang="en-US" sz="1400" dirty="0"/>
              <a:t>、</a:t>
            </a:r>
            <a:r>
              <a:rPr lang="en-US" altLang="zh-CN" sz="1400" dirty="0"/>
              <a:t>Endpoint Registry</a:t>
            </a:r>
            <a:r>
              <a:rPr lang="zh-CN" altLang="en-US" sz="1400" dirty="0"/>
              <a:t>、</a:t>
            </a:r>
            <a:r>
              <a:rPr lang="en-US" altLang="zh-CN" sz="1400" dirty="0"/>
              <a:t>Minion Registry</a:t>
            </a:r>
            <a:r>
              <a:rPr lang="zh-CN" altLang="en-US" sz="1400" dirty="0"/>
              <a:t>、</a:t>
            </a:r>
            <a:r>
              <a:rPr lang="en-US" altLang="zh-CN" sz="1400" dirty="0"/>
              <a:t>Binding Registry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RESTStorage</a:t>
            </a:r>
            <a:r>
              <a:rPr lang="zh-CN" altLang="en-US" sz="1400" dirty="0"/>
              <a:t>以及</a:t>
            </a:r>
            <a:r>
              <a:rPr lang="en-US" altLang="zh-CN" sz="1400" dirty="0"/>
              <a:t>Client, </a:t>
            </a:r>
            <a:r>
              <a:rPr lang="zh-CN" altLang="en-US" sz="1400" dirty="0"/>
              <a:t>是</a:t>
            </a:r>
            <a:r>
              <a:rPr lang="en-US" altLang="zh-CN" sz="1400" dirty="0"/>
              <a:t>client(</a:t>
            </a:r>
            <a:r>
              <a:rPr lang="en-US" altLang="zh-CN" sz="1400" dirty="0" err="1"/>
              <a:t>Kubecfg</a:t>
            </a:r>
            <a:r>
              <a:rPr lang="en-US" altLang="zh-CN" sz="1400" dirty="0"/>
              <a:t>)</a:t>
            </a:r>
            <a:r>
              <a:rPr lang="zh-CN" altLang="en-US" sz="1400" dirty="0"/>
              <a:t>调用</a:t>
            </a:r>
            <a:r>
              <a:rPr lang="en-US" altLang="zh-CN" sz="1400" dirty="0"/>
              <a:t>Kubernetes API</a:t>
            </a:r>
            <a:r>
              <a:rPr lang="zh-CN" altLang="en-US" sz="1400" dirty="0"/>
              <a:t>，管理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主要构件</a:t>
            </a:r>
            <a:r>
              <a:rPr lang="en-US" altLang="zh-CN" sz="1400" dirty="0"/>
              <a:t>Pods</a:t>
            </a:r>
            <a:r>
              <a:rPr lang="zh-CN" altLang="en-US" sz="1400" dirty="0"/>
              <a:t>、</a:t>
            </a:r>
            <a:r>
              <a:rPr lang="en-US" altLang="zh-CN" sz="1400" dirty="0"/>
              <a:t>Services</a:t>
            </a:r>
            <a:r>
              <a:rPr lang="zh-CN" altLang="en-US" sz="1400" dirty="0"/>
              <a:t>、</a:t>
            </a:r>
            <a:r>
              <a:rPr lang="en-US" altLang="zh-CN" sz="1400" dirty="0"/>
              <a:t>Minions</a:t>
            </a:r>
            <a:r>
              <a:rPr lang="zh-CN" altLang="en-US" sz="1400" dirty="0"/>
              <a:t>、容器的入口。</a:t>
            </a:r>
            <a:r>
              <a:rPr lang="en-US" altLang="zh-CN" sz="1400" dirty="0"/>
              <a:t>Master</a:t>
            </a:r>
            <a:r>
              <a:rPr lang="zh-CN" altLang="en-US" sz="1400" dirty="0"/>
              <a:t>由</a:t>
            </a:r>
            <a:r>
              <a:rPr lang="en-US" altLang="zh-CN" sz="1400" dirty="0"/>
              <a:t>API Server</a:t>
            </a:r>
            <a:r>
              <a:rPr lang="zh-CN" altLang="en-US" sz="1400" dirty="0"/>
              <a:t>、</a:t>
            </a:r>
            <a:r>
              <a:rPr lang="en-US" altLang="zh-CN" sz="1400" dirty="0"/>
              <a:t>Scheduler</a:t>
            </a:r>
            <a:r>
              <a:rPr lang="zh-CN" altLang="en-US" sz="1400" dirty="0"/>
              <a:t>以及</a:t>
            </a:r>
            <a:r>
              <a:rPr lang="en-US" altLang="zh-CN" sz="1400" dirty="0"/>
              <a:t>Registry</a:t>
            </a:r>
            <a:r>
              <a:rPr lang="zh-CN" altLang="en-US" sz="1400" dirty="0"/>
              <a:t>等组成。从下图</a:t>
            </a:r>
            <a:r>
              <a:rPr lang="en-US" altLang="zh-CN" sz="1400" dirty="0"/>
              <a:t>3-2</a:t>
            </a:r>
            <a:r>
              <a:rPr lang="zh-CN" altLang="en-US" sz="1400" dirty="0"/>
              <a:t>可知</a:t>
            </a:r>
            <a:r>
              <a:rPr lang="en-US" altLang="zh-CN" sz="1400" dirty="0"/>
              <a:t>Master</a:t>
            </a:r>
            <a:r>
              <a:rPr lang="zh-CN" altLang="en-US" sz="1400" dirty="0"/>
              <a:t>的工作流主要分以下步骤：</a:t>
            </a:r>
          </a:p>
          <a:p>
            <a:pPr marL="0" indent="0">
              <a:buNone/>
            </a:pPr>
            <a:r>
              <a:rPr lang="en-US" altLang="zh-CN" sz="1400" dirty="0"/>
              <a:t>1) </a:t>
            </a:r>
            <a:r>
              <a:rPr lang="en-US" altLang="zh-CN" sz="1400" dirty="0" err="1"/>
              <a:t>Kubecfg</a:t>
            </a:r>
            <a:r>
              <a:rPr lang="zh-CN" altLang="en-US" sz="1400" dirty="0"/>
              <a:t>将特定的请求，比如创建</a:t>
            </a:r>
            <a:r>
              <a:rPr lang="en-US" altLang="zh-CN" sz="1400" dirty="0"/>
              <a:t>Pod</a:t>
            </a:r>
            <a:r>
              <a:rPr lang="zh-CN" altLang="en-US" sz="1400" dirty="0"/>
              <a:t>，发送给</a:t>
            </a:r>
            <a:r>
              <a:rPr lang="en-US" altLang="zh-CN" sz="1400" dirty="0"/>
              <a:t>Kubernetes Client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2) Kubernetes Client</a:t>
            </a:r>
            <a:r>
              <a:rPr lang="zh-CN" altLang="en-US" sz="1400" dirty="0"/>
              <a:t>将请求发送给</a:t>
            </a:r>
            <a:r>
              <a:rPr lang="en-US" altLang="zh-CN" sz="1400" dirty="0"/>
              <a:t>API server</a:t>
            </a:r>
            <a:r>
              <a:rPr lang="zh-CN" altLang="en-US" sz="1400" dirty="0"/>
              <a:t>。</a:t>
            </a:r>
          </a:p>
          <a:p>
            <a:pPr marL="0" indent="0">
              <a:buNone/>
            </a:pPr>
            <a:r>
              <a:rPr lang="en-US" altLang="zh-CN" sz="1400" dirty="0"/>
              <a:t>3) API Server</a:t>
            </a:r>
            <a:r>
              <a:rPr lang="zh-CN" altLang="en-US" sz="1400" dirty="0"/>
              <a:t>根据请求的类型，比如创建</a:t>
            </a:r>
            <a:r>
              <a:rPr lang="en-US" altLang="zh-CN" sz="1400" dirty="0"/>
              <a:t>Pod</a:t>
            </a:r>
            <a:r>
              <a:rPr lang="zh-CN" altLang="en-US" sz="1400" dirty="0"/>
              <a:t>时</a:t>
            </a:r>
            <a:r>
              <a:rPr lang="en-US" altLang="zh-CN" sz="1400" dirty="0"/>
              <a:t>storage</a:t>
            </a:r>
            <a:r>
              <a:rPr lang="zh-CN" altLang="en-US" sz="1400" dirty="0"/>
              <a:t>类型是</a:t>
            </a:r>
            <a:r>
              <a:rPr lang="en-US" altLang="zh-CN" sz="1400" dirty="0"/>
              <a:t>pods</a:t>
            </a:r>
            <a:r>
              <a:rPr lang="zh-CN" altLang="en-US" sz="1400" dirty="0"/>
              <a:t>，然后依此选择何种</a:t>
            </a:r>
            <a:r>
              <a:rPr lang="en-US" altLang="zh-CN" sz="1400" dirty="0"/>
              <a:t>REST Storage API</a:t>
            </a:r>
            <a:r>
              <a:rPr lang="zh-CN" altLang="en-US" sz="1400" dirty="0"/>
              <a:t>对请求作出处理。</a:t>
            </a:r>
          </a:p>
          <a:p>
            <a:pPr marL="0" indent="0">
              <a:buNone/>
            </a:pPr>
            <a:r>
              <a:rPr lang="en-US" altLang="zh-CN" sz="1400" dirty="0"/>
              <a:t>4) REST Storage API</a:t>
            </a:r>
            <a:r>
              <a:rPr lang="zh-CN" altLang="en-US" sz="1400" dirty="0"/>
              <a:t>对的请求作相应的处理。</a:t>
            </a:r>
          </a:p>
          <a:p>
            <a:pPr marL="0" indent="0">
              <a:buNone/>
            </a:pPr>
            <a:r>
              <a:rPr lang="en-US" altLang="zh-CN" sz="1400" dirty="0"/>
              <a:t>5) </a:t>
            </a:r>
            <a:r>
              <a:rPr lang="zh-CN" altLang="en-US" sz="1400" dirty="0"/>
              <a:t>将处理的结果存入高可用键值存储系统</a:t>
            </a:r>
            <a:r>
              <a:rPr lang="en-US" altLang="zh-CN" sz="1400" dirty="0" err="1"/>
              <a:t>Etcd</a:t>
            </a:r>
            <a:r>
              <a:rPr lang="zh-CN" altLang="en-US" sz="1400" dirty="0"/>
              <a:t>中。</a:t>
            </a:r>
          </a:p>
          <a:p>
            <a:pPr marL="0" indent="0">
              <a:buNone/>
            </a:pPr>
            <a:r>
              <a:rPr lang="en-US" altLang="zh-CN" sz="1400" dirty="0"/>
              <a:t>6) </a:t>
            </a:r>
            <a:r>
              <a:rPr lang="zh-CN" altLang="en-US" sz="1400" dirty="0"/>
              <a:t>在</a:t>
            </a:r>
            <a:r>
              <a:rPr lang="en-US" altLang="zh-CN" sz="1400" dirty="0"/>
              <a:t>API Server</a:t>
            </a:r>
            <a:r>
              <a:rPr lang="zh-CN" altLang="en-US" sz="1400" dirty="0"/>
              <a:t>响应</a:t>
            </a:r>
            <a:r>
              <a:rPr lang="en-US" altLang="zh-CN" sz="1400" dirty="0" err="1"/>
              <a:t>Kubecfg</a:t>
            </a:r>
            <a:r>
              <a:rPr lang="zh-CN" altLang="en-US" sz="1400" dirty="0"/>
              <a:t>的请求后，</a:t>
            </a:r>
            <a:r>
              <a:rPr lang="en-US" altLang="zh-CN" sz="1400" dirty="0"/>
              <a:t>Scheduler</a:t>
            </a:r>
            <a:r>
              <a:rPr lang="zh-CN" altLang="en-US" sz="1400" dirty="0"/>
              <a:t>会根据</a:t>
            </a:r>
            <a:r>
              <a:rPr lang="en-US" altLang="zh-CN" sz="1400" dirty="0"/>
              <a:t>Kubernetes Client</a:t>
            </a:r>
            <a:r>
              <a:rPr lang="zh-CN" altLang="en-US" sz="1400" dirty="0"/>
              <a:t>获取集群中运行</a:t>
            </a:r>
            <a:r>
              <a:rPr lang="en-US" altLang="zh-CN" sz="1400" dirty="0"/>
              <a:t>Pod</a:t>
            </a:r>
            <a:r>
              <a:rPr lang="zh-CN" altLang="en-US" sz="1400" dirty="0"/>
              <a:t>及</a:t>
            </a:r>
            <a:r>
              <a:rPr lang="en-US" altLang="zh-CN" sz="1400" dirty="0"/>
              <a:t>Minion</a:t>
            </a:r>
            <a:r>
              <a:rPr lang="zh-CN" altLang="en-US" sz="1400" dirty="0"/>
              <a:t>信息。</a:t>
            </a:r>
          </a:p>
          <a:p>
            <a:pPr marL="0" indent="0">
              <a:buNone/>
            </a:pPr>
            <a:r>
              <a:rPr lang="en-US" altLang="zh-CN" sz="1400" dirty="0"/>
              <a:t>7) </a:t>
            </a:r>
            <a:r>
              <a:rPr lang="zh-CN" altLang="en-US" sz="1400" dirty="0"/>
              <a:t>依据从</a:t>
            </a:r>
            <a:r>
              <a:rPr lang="en-US" altLang="zh-CN" sz="1400" dirty="0"/>
              <a:t>Kubernetes Client</a:t>
            </a:r>
            <a:r>
              <a:rPr lang="zh-CN" altLang="en-US" sz="1400" dirty="0"/>
              <a:t>获取的信息，</a:t>
            </a:r>
            <a:r>
              <a:rPr lang="en-US" altLang="zh-CN" sz="1400" dirty="0"/>
              <a:t>Scheduler</a:t>
            </a:r>
            <a:r>
              <a:rPr lang="zh-CN" altLang="en-US" sz="1400" dirty="0"/>
              <a:t>将未分发的</a:t>
            </a:r>
            <a:r>
              <a:rPr lang="en-US" altLang="zh-CN" sz="1400" dirty="0"/>
              <a:t>Pod</a:t>
            </a:r>
            <a:r>
              <a:rPr lang="zh-CN" altLang="en-US" sz="1400" dirty="0"/>
              <a:t>分发到可用的</a:t>
            </a:r>
            <a:r>
              <a:rPr lang="en-US" altLang="zh-CN" sz="1400" dirty="0"/>
              <a:t>Minion</a:t>
            </a:r>
            <a:r>
              <a:rPr lang="zh-CN" altLang="en-US" sz="1400" dirty="0"/>
              <a:t>节点上。</a:t>
            </a:r>
          </a:p>
        </p:txBody>
      </p:sp>
    </p:spTree>
    <p:extLst>
      <p:ext uri="{BB962C8B-B14F-4D97-AF65-F5344CB8AC3E}">
        <p14:creationId xmlns:p14="http://schemas.microsoft.com/office/powerpoint/2010/main" val="24574504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应用的趋势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可实现的内容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221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1.开发迭代速度快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2.移动APP，wechat，web多平台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3.灰度发布/升级蘋烦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4.弹性伸缩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5.底层无关性(私有云，公有云无关)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6.CICD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58775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底层解耦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在线升级，弹性扩容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数据为服务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分解应用程序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应用与配置分离，应用与服务分离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(CICD)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将更多的精力放在业务上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69347" y="4780789"/>
            <a:ext cx="5926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各部门独立建设系统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标准不一，数据分散，功能重复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供应商多，各自为政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接口不一，协调困难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上线周期长，扩容困难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运维人员多；预估容量大，浪费资源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/>
              <a:t>Kubelet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88953" y="1432984"/>
            <a:ext cx="4429276" cy="51364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集群中每个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的连接点，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运行在每个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Minion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之间的桥梁，接收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 API Server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分配给它的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，与持久性键值存储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进行交互，读取配置信息。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的主要工作是管理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和容器的生命周期，其包括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Client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Directory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Workers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Client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Health Checker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组件，具体工作如下：</a:t>
            </a:r>
          </a:p>
          <a:p>
            <a:pPr marL="342900" indent="-342900">
              <a:buAutoNum type="arabicParenR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异步运行特定的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设置容器的环境变量。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给容器绑定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Volume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给容器绑定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根据指定的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运行一个单一容器。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杀死容器。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给指定的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的所有容器。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 info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 info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 info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info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的容器健康状态信息。</a:t>
            </a:r>
          </a:p>
          <a:p>
            <a:pPr marL="0" indent="0"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12) 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在容器中运行命令。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75" y="1241810"/>
            <a:ext cx="47720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47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2" y="519112"/>
            <a:ext cx="5406506" cy="5754133"/>
          </a:xfrm>
        </p:spPr>
      </p:pic>
      <p:sp>
        <p:nvSpPr>
          <p:cNvPr id="5" name="矩形 4"/>
          <p:cNvSpPr/>
          <p:nvPr/>
        </p:nvSpPr>
        <p:spPr>
          <a:xfrm>
            <a:off x="488951" y="1223730"/>
            <a:ext cx="42250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使用Rancher来运行Kubernetes有很多优势。大多数情况下能使用户和IT团队部署和管理工作更加方便。Rancher自动在Kubernetes后端实现etcd 的HA，并且将所需要的服务部署到此环境下的任何主机中。在设置访问控制，可以轻易连接到现有的LDAP和AD基础构架。Rancher还可以自动实现容器联网以及为Kubernetes提供负载均衡服务。通过使用Rancher，你将会在几分钟内有拥有Kubernetes的HA实现</a:t>
            </a:r>
          </a:p>
        </p:txBody>
      </p:sp>
    </p:spTree>
    <p:extLst>
      <p:ext uri="{BB962C8B-B14F-4D97-AF65-F5344CB8AC3E}">
        <p14:creationId xmlns:p14="http://schemas.microsoft.com/office/powerpoint/2010/main" val="359630817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Etcd&amp;</a:t>
            </a:r>
            <a:r>
              <a:rPr lang="en-US" altLang="zh-CN" sz="3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endParaRPr lang="zh-CN" altLang="en-US" sz="3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08550" y="4412201"/>
            <a:ext cx="9649346" cy="8522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是一个采用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值对存储系统，它是一个分布式和功能层次配置系统，可用于构建服务发现系统。其很容易部署、安装和使用，提供了可靠的数据持久化特性。</a:t>
            </a:r>
          </a:p>
          <a:p>
            <a:pPr marL="0" indent="0">
              <a:buNone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通过检查容器在线或者停止运行状态自动注册和去注册服务，它目前支持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76" y="1251058"/>
            <a:ext cx="9001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5187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err="1">
                <a:solidFill>
                  <a:srgbClr val="002060"/>
                </a:solidFill>
                <a:latin typeface="Calibri"/>
              </a:rPr>
              <a:t>Cadvisor&amp;influxdb</a:t>
            </a:r>
            <a: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/>
            </a:r>
            <a:br>
              <a:rPr lang="en-US" altLang="zh-CN" sz="4400" dirty="0">
                <a:solidFill>
                  <a:prstClr val="white">
                    <a:lumMod val="95000"/>
                  </a:prstClr>
                </a:solidFill>
                <a:latin typeface="Calibri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48" y="1189377"/>
            <a:ext cx="4694800" cy="4510087"/>
          </a:xfrm>
        </p:spPr>
      </p:pic>
      <p:sp>
        <p:nvSpPr>
          <p:cNvPr id="5" name="矩形 4"/>
          <p:cNvSpPr/>
          <p:nvPr/>
        </p:nvSpPr>
        <p:spPr>
          <a:xfrm>
            <a:off x="488950" y="1300348"/>
            <a:ext cx="4944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Google的cAdvisor（Container Advisor）“为容器用户提供了了解运行时容器资源使用和性能特征的方法”。</a:t>
            </a:r>
          </a:p>
          <a:p>
            <a:r>
              <a:rPr lang="zh-CN" altLang="en-US" sz="1400" dirty="0"/>
              <a:t>cAdvisor的容器抽象基于Google的lmctfy容器栈，因此原生支持Docker容器并能够“开箱即用”地支持其他的容器类型。</a:t>
            </a:r>
          </a:p>
          <a:p>
            <a:r>
              <a:rPr lang="zh-CN" altLang="en-US" sz="1400" dirty="0"/>
              <a:t>cAdvisor部署为一个运行中的daemon，它会收集、聚集、处理并导出运行中容器的信息。</a:t>
            </a:r>
          </a:p>
          <a:p>
            <a:r>
              <a:rPr lang="zh-CN" altLang="en-US" sz="1400" dirty="0"/>
              <a:t>这些信息能够包含容器级别的资源隔离参数、资源的历史使用状况、反映资源使用和网络统计数据完整历史状况的柱状图。</a:t>
            </a:r>
          </a:p>
          <a:p>
            <a:r>
              <a:rPr lang="zh-CN" altLang="en-US" sz="1400" dirty="0"/>
              <a:t>cAdvisor能够与InfluxDB和Grafana联合起来使用，它们分别是时间序列（time series）的数据库和指标的仪表盘（metrics dashboard），借助它们来存储和展现信息。</a:t>
            </a:r>
          </a:p>
        </p:txBody>
      </p:sp>
    </p:spTree>
    <p:extLst>
      <p:ext uri="{BB962C8B-B14F-4D97-AF65-F5344CB8AC3E}">
        <p14:creationId xmlns:p14="http://schemas.microsoft.com/office/powerpoint/2010/main" val="4825078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典型的错误应用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中安装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中跑构建脚本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包一层一层的压下去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所有应用都使用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共享目录给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之间相互通讯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漂移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0" y="2277156"/>
            <a:ext cx="59590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1.docker中不跑脚本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（举反例，扩展）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要在镜像中存储证书及使用环境变量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地址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依赖服务注册和域名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13.容器监控自动发现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elk)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2277156"/>
            <a:ext cx="43818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必须先搞清楚的概念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资源与应用的区分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应用与数据区分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的划分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项目和产品的区别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6586"/>
            <a:ext cx="795957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1.docker中不跑脚本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中跑构建脚本，每次构建出的包可能不一样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会导致镜像越来越大，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aufs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的层越积越厚，不如直接使用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方便执行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把运行环境对发布结果的影响降到最低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同样的程序包，换个配置就可以执行，方便发布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多部门应用使用同一平台，难免出现“老鼠屎”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避免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越来越大，防止问题不断叠加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有违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 轻 块的特点；打镜像发布占用带宽资源多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不利于镜像的分层管理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防止携带运行信息，影响后续使用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方便问题定位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要在镜像中存储证书及使用环境变量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镜像不限定特定环境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地址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依赖服务注册和域名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: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影响灵活扩展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13.容器监控自动发现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elk)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无自动发现的监控配置不利于维护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 :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尽可能小影响原有格局，推动部署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46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47902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通过隧道，或者说Overlay Networking的方式：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Weave，UDP广播，本机建立新的BR，通过PCAP互通。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vSwitch（OVS），基于VxLAN和GRE协议，但是性能方面损失比较严重。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Flannel，UDP广播，VxLan。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隧道方案在IaaS层的网络中应用也比较多，大家共识是随着节点规模的增长复杂度会提升，而且出了网络问题跟踪起来比较麻烦，大规模集群情况下这是需要考虑的一个点。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还有另外一类方式是通过路由来实现，比较典型的代表有：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Calico，基于BGP协议的路由方案，支持很细致的ACL控制，对混合云亲和度比较高。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Macvlan，从逻辑和Kernel层来看隔离性和性能最优的方案，基于二层隔离，所以需要二层路由器支持，大多数云服务商不支持，所以混合云上比较难以实现。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449" y="2431633"/>
            <a:ext cx="47902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 smtClean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Flannel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5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网络方案性能对比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5840"/>
              </p:ext>
            </p:extLst>
          </p:nvPr>
        </p:nvGraphicFramePr>
        <p:xfrm>
          <a:off x="921798" y="2356262"/>
          <a:ext cx="5239305" cy="3236671"/>
        </p:xfrm>
        <a:graphic>
          <a:graphicData uri="http://schemas.openxmlformats.org/drawingml/2006/table">
            <a:tbl>
              <a:tblPr/>
              <a:tblGrid>
                <a:gridCol w="3019887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10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pic>
        <p:nvPicPr>
          <p:cNvPr id="2049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099"/>
            <a:ext cx="5181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网络要解决的问题：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跨主机通讯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跨主机迁移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独立业务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能否在公有云部署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访问控制和隔离性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性能保证和优化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对现有物理网络改动和影响较小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使用和调试都比较方便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是否必要使用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1825625"/>
            <a:ext cx="518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bridge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限制，最大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享有独立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控制权限；路由方案公有云也可部署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Fannel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包拆包封包影响速度和效率；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公有云部署困难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vSwitch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9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4320</Words>
  <Application>Microsoft Office PowerPoint</Application>
  <PresentationFormat>宽屏</PresentationFormat>
  <Paragraphs>813</Paragraphs>
  <Slides>33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Hiragino Sans GB W3</vt:lpstr>
      <vt:lpstr>MetaNormalLF-Roman</vt:lpstr>
      <vt:lpstr>ＭＳ Ｐゴシック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Verdana</vt:lpstr>
      <vt:lpstr>Wingdings</vt:lpstr>
      <vt:lpstr>Office 主题​​</vt:lpstr>
      <vt:lpstr>基于docker&amp;VM实现的PaaS</vt:lpstr>
      <vt:lpstr>Paas解决了什么问题？</vt:lpstr>
      <vt:lpstr>应用的趋势&amp;Paas可实现的内容</vt:lpstr>
      <vt:lpstr>典型的错误应用</vt:lpstr>
      <vt:lpstr>Docker方法论</vt:lpstr>
      <vt:lpstr>Docker方法论</vt:lpstr>
      <vt:lpstr>网络方案</vt:lpstr>
      <vt:lpstr>网络方案性能对比</vt:lpstr>
      <vt:lpstr>最终选型</vt:lpstr>
      <vt:lpstr>最终选型：linux bridge/host/Calico</vt:lpstr>
      <vt:lpstr>Paas平台要实现的</vt:lpstr>
      <vt:lpstr>Docker PaaS的部件模块（devops各自组建） </vt:lpstr>
      <vt:lpstr>Cloud Foundry逻辑视图</vt:lpstr>
      <vt:lpstr>三种开发模式—DevOps （PaaS平台供应商做什么）</vt:lpstr>
      <vt:lpstr>传统开发环境的准备和PaaS应用环境准备</vt:lpstr>
      <vt:lpstr>持续交付三条主线（步骤）（左上角放开发环境）</vt:lpstr>
      <vt:lpstr>devops</vt:lpstr>
      <vt:lpstr>Devops如何分工</vt:lpstr>
      <vt:lpstr>开发测试到生产环境</vt:lpstr>
      <vt:lpstr>PCF一体化的PaaS和Docker生态圈的对比</vt:lpstr>
      <vt:lpstr>cloudfoundry能实现，现在不好实现的功能</vt:lpstr>
      <vt:lpstr>PaaS平台搭建运维流程</vt:lpstr>
      <vt:lpstr>项目搭建运维流程</vt:lpstr>
      <vt:lpstr>Ops部分工作明细</vt:lpstr>
      <vt:lpstr>施工计划</vt:lpstr>
      <vt:lpstr>Zabbix in Pass</vt:lpstr>
      <vt:lpstr>Saltstack in PaaS</vt:lpstr>
      <vt:lpstr>K8s</vt:lpstr>
      <vt:lpstr>Master</vt:lpstr>
      <vt:lpstr>Kubelet</vt:lpstr>
      <vt:lpstr>Rancher</vt:lpstr>
      <vt:lpstr>Etcd&amp;registrator</vt:lpstr>
      <vt:lpstr>Cadvisor&amp;influxdb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Barrett, Li,  Connext China</dc:creator>
  <cp:lastModifiedBy>Barrett, Li,  Connext China</cp:lastModifiedBy>
  <cp:revision>70</cp:revision>
  <dcterms:created xsi:type="dcterms:W3CDTF">2017-05-16T01:38:34Z</dcterms:created>
  <dcterms:modified xsi:type="dcterms:W3CDTF">2017-05-19T08:10:23Z</dcterms:modified>
</cp:coreProperties>
</file>