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74" r:id="rId4"/>
    <p:sldId id="278" r:id="rId5"/>
    <p:sldId id="275" r:id="rId6"/>
    <p:sldId id="258" r:id="rId7"/>
    <p:sldId id="270" r:id="rId8"/>
    <p:sldId id="272" r:id="rId9"/>
    <p:sldId id="271" r:id="rId10"/>
    <p:sldId id="277" r:id="rId11"/>
    <p:sldId id="260" r:id="rId12"/>
    <p:sldId id="266" r:id="rId13"/>
    <p:sldId id="265" r:id="rId14"/>
    <p:sldId id="264" r:id="rId15"/>
    <p:sldId id="273" r:id="rId16"/>
    <p:sldId id="276" r:id="rId17"/>
    <p:sldId id="267" r:id="rId18"/>
    <p:sldId id="261" r:id="rId19"/>
    <p:sldId id="279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5B701-68B8-4BB5-9AF9-53DB2BF59145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98559-7C5B-4FBE-AB0C-B877842C79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3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200" dirty="0" err="1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2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  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牺牲性能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牺牲控制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926981" y="8757301"/>
            <a:ext cx="3005619" cy="4613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2BE6322-8F0C-4D0D-BB19-423A7DE4BE6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41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8559-7C5B-4FBE-AB0C-B877842C79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36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0563"/>
            <a:ext cx="614680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Cloud Foundry </a:t>
            </a:r>
            <a:r>
              <a:rPr lang="en-US" sz="2800" b="1" dirty="0" err="1"/>
              <a:t>PaaS</a:t>
            </a:r>
            <a:endParaRPr lang="en-US" sz="2800" b="1" dirty="0"/>
          </a:p>
          <a:p>
            <a:endParaRPr lang="en-US" sz="2000" dirty="0"/>
          </a:p>
          <a:p>
            <a:r>
              <a:rPr lang="en-US" sz="2000" dirty="0"/>
              <a:t>An application runs in a </a:t>
            </a:r>
            <a:r>
              <a:rPr lang="en-US" sz="2000" b="1" dirty="0" smtClean="0"/>
              <a:t>DEA, </a:t>
            </a:r>
            <a:r>
              <a:rPr lang="en-US" sz="2000" b="0" dirty="0" smtClean="0"/>
              <a:t>which is a droplet execution agent</a:t>
            </a:r>
            <a:r>
              <a:rPr lang="en-US" sz="2000" b="1" dirty="0" smtClean="0"/>
              <a:t>. </a:t>
            </a:r>
            <a:r>
              <a:rPr lang="en-US" sz="2000" dirty="0"/>
              <a:t>The</a:t>
            </a:r>
            <a:r>
              <a:rPr lang="en-US" sz="2000" b="1" dirty="0"/>
              <a:t> Cloud Controller </a:t>
            </a:r>
            <a:r>
              <a:rPr lang="en-US" sz="2000" dirty="0"/>
              <a:t>orchestrates the routing and lifecycle of all DEAs in the pool. </a:t>
            </a:r>
            <a:r>
              <a:rPr lang="en-US" sz="2000" b="1" dirty="0"/>
              <a:t>Routers</a:t>
            </a:r>
            <a:r>
              <a:rPr lang="en-US" sz="2000" dirty="0"/>
              <a:t> manage application traffic. </a:t>
            </a:r>
            <a:r>
              <a:rPr lang="en-US" sz="2000" b="1" dirty="0"/>
              <a:t>Health Manager </a:t>
            </a:r>
            <a:r>
              <a:rPr lang="en-US" sz="2000" dirty="0"/>
              <a:t>reports mismatched application states to the CC. A </a:t>
            </a:r>
            <a:r>
              <a:rPr lang="en-US" sz="2000" b="1" dirty="0"/>
              <a:t>service</a:t>
            </a:r>
            <a:r>
              <a:rPr lang="en-US" sz="2000" dirty="0"/>
              <a:t> </a:t>
            </a:r>
            <a:r>
              <a:rPr lang="en-US" sz="2000" b="1" dirty="0"/>
              <a:t>gateway</a:t>
            </a:r>
            <a:r>
              <a:rPr lang="en-US" sz="2000" dirty="0"/>
              <a:t> provides an interface for services (native or external). A </a:t>
            </a:r>
            <a:r>
              <a:rPr lang="en-US" sz="2000" b="1" dirty="0"/>
              <a:t>messaging</a:t>
            </a:r>
            <a:r>
              <a:rPr lang="en-US" sz="2000" dirty="0"/>
              <a:t> bus manages all system communication. Apps are accessed directly through the router while web and CLI clients (e.g., </a:t>
            </a:r>
            <a:r>
              <a:rPr lang="en-US" sz="2000" dirty="0" err="1"/>
              <a:t>vmc</a:t>
            </a:r>
            <a:r>
              <a:rPr lang="en-US" sz="2000" dirty="0"/>
              <a:t>, STS) access Cloud Controller via </a:t>
            </a:r>
            <a:r>
              <a:rPr lang="en-US" sz="2000" dirty="0" err="1"/>
              <a:t>RESTful</a:t>
            </a:r>
            <a:r>
              <a:rPr lang="en-US" sz="2000" dirty="0"/>
              <a:t>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8018" y="8758246"/>
            <a:ext cx="3004610" cy="460379"/>
          </a:xfrm>
          <a:prstGeom prst="rect">
            <a:avLst/>
          </a:prstGeom>
        </p:spPr>
        <p:txBody>
          <a:bodyPr lIns="90718" tIns="45359" rIns="90718" bIns="45359"/>
          <a:lstStyle/>
          <a:p>
            <a:fld id="{9FC8DD7F-993E-F240-9BF1-7E5C28EE956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18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RHS diagram</a:t>
            </a:r>
            <a:r>
              <a:rPr lang="en-US" baseline="0" dirty="0" smtClean="0"/>
              <a:t> notes from Intel</a:t>
            </a:r>
            <a:endParaRPr lang="en-US" dirty="0" smtClean="0"/>
          </a:p>
          <a:p>
            <a:endParaRPr lang="en-US" dirty="0" smtClean="0"/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LIMITED AGILITY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Today, the process to build and host a custom application is lengthy and complex, often taking several months after an application is initially developed to fully deploy it into production.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application follows its own path to production process, which includes source code development, test, and production phases.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Each phase of the path to production requires a dedicated environment to be provisioned, compounding the complexity of application setup and deployment.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The typical application lifecycle includes 75 individual steps, only 9 percent of which are fully automated. The entire process can take 130 to 140 days for new custom applications, and 30 to 40 days for version updates. 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Other milestones in the application lifecycle, such as maintenance, new releases, and end-of-life, are also characterized by multiple steps and minimal automation, as illustrated RHS diagram.</a:t>
            </a:r>
          </a:p>
          <a:p>
            <a:r>
              <a:rPr lang="en-US" sz="1100" b="0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 By the time the application is landed, </a:t>
            </a:r>
            <a:r>
              <a:rPr lang="en-US" sz="1100" b="1" i="0" u="none" strike="noStrike" kern="1200" baseline="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Arial" pitchFamily="34" charset="0"/>
              </a:rPr>
              <a:t>it could be out of date or no longer relevant, resulting in lost revenue opportunities.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861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998559-7C5B-4FBE-AB0C-B877842C795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1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5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6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/>
          <p:nvPr userDrawn="1"/>
        </p:nvCxnSpPr>
        <p:spPr>
          <a:xfrm>
            <a:off x="459317" y="990600"/>
            <a:ext cx="11176000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18" y="1219201"/>
            <a:ext cx="11203516" cy="456776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9317" y="228600"/>
            <a:ext cx="11224683" cy="8429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647056" y="6464685"/>
            <a:ext cx="5080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71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, no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6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8953" y="1432984"/>
            <a:ext cx="11214100" cy="4510616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>
                <a:solidFill>
                  <a:schemeClr val="tx1"/>
                </a:solidFill>
                <a:latin typeface="Arial"/>
                <a:cs typeface="Arial"/>
              </a:defRPr>
            </a:lvl2pPr>
            <a:lvl3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>
                <a:solidFill>
                  <a:schemeClr val="tx1"/>
                </a:solidFill>
                <a:latin typeface="Arial"/>
                <a:cs typeface="Arial"/>
              </a:defRPr>
            </a:lvl3pPr>
            <a:lvl4pPr marL="2211862" indent="-383108"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48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3046" y="274639"/>
            <a:ext cx="10910277" cy="1143000"/>
          </a:xfrm>
          <a:prstGeom prst="rect">
            <a:avLst/>
          </a:prstGeom>
        </p:spPr>
        <p:txBody>
          <a:bodyPr lIns="77925" tIns="38963" rIns="77925" bIns="3896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633048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40E585D5-A832-46BC-8F29-6B9FFF8E83C1}" type="datetime1">
              <a:rPr lang="zh-CN" altLang="en-US"/>
              <a:pPr>
                <a:defRPr/>
              </a:pPr>
              <a:t>2017/5/17</a:t>
            </a:fld>
            <a:endParaRPr lang="en-US" altLang="zh-CN" sz="200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915509" y="6245225"/>
            <a:ext cx="3839308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35817" y="6245225"/>
            <a:ext cx="2829169" cy="476251"/>
          </a:xfrm>
          <a:prstGeom prst="rect">
            <a:avLst/>
          </a:prstGeom>
          <a:ln/>
        </p:spPr>
        <p:txBody>
          <a:bodyPr lIns="77925" tIns="38963" rIns="77925" bIns="38963"/>
          <a:lstStyle>
            <a:lvl1pPr>
              <a:defRPr/>
            </a:lvl1pPr>
          </a:lstStyle>
          <a:p>
            <a:pPr>
              <a:defRPr/>
            </a:pPr>
            <a:fld id="{C515778C-FD86-4527-B7EC-BB3CD248C726}" type="slidenum">
              <a:rPr lang="zh-CN" altLang="en-US"/>
              <a:pPr>
                <a:defRPr/>
              </a:pPr>
              <a:t>‹#›</a:t>
            </a:fld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02763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88951" y="433918"/>
            <a:ext cx="11214100" cy="613833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4267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351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84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7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5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8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3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756C-3D62-4237-B5D3-DFB2CA43FF52}" type="datetimeFigureOut">
              <a:rPr lang="zh-CN" altLang="en-US" smtClean="0"/>
              <a:t>2017/5/17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0085-65B6-481E-854F-7C46AF890E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20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wmf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err="1" smtClean="0"/>
              <a:t>docker&amp;VM</a:t>
            </a:r>
            <a:r>
              <a:rPr lang="zh-CN" altLang="en-US" dirty="0" smtClean="0"/>
              <a:t>实现的</a:t>
            </a:r>
            <a:r>
              <a:rPr lang="en-US" altLang="zh-CN" dirty="0" smtClean="0"/>
              <a:t>PaaS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98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平台要实现的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4706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容器编排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弹性伸缩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故障迁移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failover)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权限开通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健康监测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日志收集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720918" y="1825625"/>
            <a:ext cx="447064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代码统一管理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镜像自动部署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工程构建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工程发布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对开发流程的支持</a:t>
            </a:r>
          </a:p>
          <a:p>
            <a:pPr marL="0" indent="0">
              <a:buNone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对应用架构的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01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8166" y="1098694"/>
            <a:ext cx="44026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sz="2400" b="1" dirty="0" smtClean="0">
                <a:solidFill>
                  <a:prstClr val="black"/>
                </a:solidFill>
                <a:latin typeface="Calibri"/>
              </a:rPr>
              <a:t>Docker PaaS</a:t>
            </a:r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编排引擎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Rancher/shipyard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Saltstack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consul,etcd,zookeeper,doozerd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服务发现和配置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服务自动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cadvisor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influxdb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heapster</a:t>
            </a:r>
            <a:r>
              <a:rPr 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graylog+Elasticsearch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日志收集加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16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endParaRPr lang="zh-CN" alt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09585"/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/Jenkins/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Jfrog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Artifactory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构建包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402166" y="217109"/>
            <a:ext cx="11385553" cy="333375"/>
          </a:xfrm>
          <a:prstGeom prst="rect">
            <a:avLst/>
          </a:prstGeom>
          <a:ln/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4000" b="1" kern="0" dirty="0">
              <a:solidFill>
                <a:srgbClr val="1082CD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Docker PaaS</a:t>
            </a:r>
            <a:r>
              <a:rPr lang="zh-CN" altLang="en-US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zh-CN" altLang="en-US" sz="4000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部件</a:t>
            </a:r>
            <a:r>
              <a:rPr lang="zh-CN" altLang="en-US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模块（</a:t>
            </a:r>
            <a:r>
              <a:rPr lang="en-US" altLang="zh-CN" sz="40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devops</a:t>
            </a:r>
            <a:r>
              <a:rPr lang="zh-CN" altLang="en-US" sz="4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各自组建</a:t>
            </a:r>
            <a:r>
              <a:rPr lang="zh-CN" altLang="en-US" sz="4000" dirty="0" smtClean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）</a:t>
            </a:r>
            <a: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lang="en-US" dirty="0">
                <a:solidFill>
                  <a:srgbClr val="2C95DD"/>
                </a:solidFill>
                <a:latin typeface="微软雅黑" pitchFamily="34" charset="-122"/>
                <a:ea typeface="微软雅黑" pitchFamily="34" charset="-122"/>
                <a:cs typeface="+mj-cs"/>
              </a:rPr>
            </a:br>
            <a:endParaRPr lang="en-US" dirty="0">
              <a:solidFill>
                <a:srgbClr val="2C95DD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93629" y="1158031"/>
            <a:ext cx="6558238" cy="5312540"/>
            <a:chOff x="295221" y="868523"/>
            <a:chExt cx="4918679" cy="3984405"/>
          </a:xfrm>
        </p:grpSpPr>
        <p:grpSp>
          <p:nvGrpSpPr>
            <p:cNvPr id="61" name="Group 60"/>
            <p:cNvGrpSpPr/>
            <p:nvPr/>
          </p:nvGrpSpPr>
          <p:grpSpPr>
            <a:xfrm>
              <a:off x="295221" y="868523"/>
              <a:ext cx="4918679" cy="3984405"/>
              <a:chOff x="2285451" y="748465"/>
              <a:chExt cx="4918679" cy="3984405"/>
            </a:xfrm>
          </p:grpSpPr>
          <p:sp>
            <p:nvSpPr>
              <p:cNvPr id="129" name="Rounded Rectangle 128"/>
              <p:cNvSpPr/>
              <p:nvPr/>
            </p:nvSpPr>
            <p:spPr bwMode="auto">
              <a:xfrm>
                <a:off x="2291851" y="1179688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consul(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etcd,zookeeper,doozerd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127" name="Rounded Rectangle 126"/>
              <p:cNvSpPr/>
              <p:nvPr/>
            </p:nvSpPr>
            <p:spPr bwMode="auto">
              <a:xfrm>
                <a:off x="2312458" y="748465"/>
                <a:ext cx="4891672" cy="374030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pPr algn="ct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Router(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nginx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/F5)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4762470" y="2054548"/>
                <a:ext cx="2401858" cy="1543861"/>
              </a:xfrm>
              <a:prstGeom prst="roundRect">
                <a:avLst>
                  <a:gd name="adj" fmla="val 7751"/>
                </a:avLst>
              </a:prstGeom>
              <a:solidFill>
                <a:srgbClr val="0A1831"/>
              </a:solidFill>
              <a:ln w="12700" cmpd="sng">
                <a:noFill/>
                <a:round/>
                <a:headEnd/>
                <a:tailEnd/>
              </a:ln>
            </p:spPr>
            <p:txBody>
              <a:bodyPr wrap="none" lIns="0" tIns="0" rIns="243840" bIns="60960" rtlCol="0" anchor="b"/>
              <a:lstStyle/>
              <a:p>
                <a:pPr algn="r"/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2312458" y="2054548"/>
                <a:ext cx="2388275" cy="624621"/>
              </a:xfrm>
              <a:prstGeom prst="roundRect">
                <a:avLst>
                  <a:gd name="adj" fmla="val 9514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pPr algn="ctr"/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registrator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>
                <a:off x="5114561" y="2090833"/>
                <a:ext cx="1777280" cy="581923"/>
              </a:xfrm>
              <a:prstGeom prst="roundRect">
                <a:avLst>
                  <a:gd name="adj" fmla="val 10428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0" bIns="0" rtlCol="0" anchor="t"/>
              <a:lstStyle/>
              <a:p>
                <a:r>
                  <a: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Apps</a:t>
                </a:r>
              </a:p>
            </p:txBody>
          </p:sp>
          <p:pic>
            <p:nvPicPr>
              <p:cNvPr id="69" name="Picture 68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938472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70" name="Rounded Rectangle 69"/>
              <p:cNvSpPr/>
              <p:nvPr/>
            </p:nvSpPr>
            <p:spPr bwMode="auto">
              <a:xfrm>
                <a:off x="2291851" y="2693749"/>
                <a:ext cx="2415282" cy="484309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12700" cmpd="sng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0" tIns="0" rIns="121920" bIns="0" rtlCol="0" anchor="ctr"/>
              <a:lstStyle/>
              <a:p>
                <a:pPr algn="r"/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71" name="Picture 7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5986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72" name="Picture 71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75409" y="2321299"/>
                <a:ext cx="452642" cy="383384"/>
              </a:xfrm>
              <a:prstGeom prst="rect">
                <a:avLst/>
              </a:prstGeom>
            </p:spPr>
          </p:pic>
          <p:pic>
            <p:nvPicPr>
              <p:cNvPr id="81" name="Picture 80" descr="CF_architecture.png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54832" y="2321299"/>
                <a:ext cx="452642" cy="383384"/>
              </a:xfrm>
              <a:prstGeom prst="rect">
                <a:avLst/>
              </a:prstGeom>
            </p:spPr>
          </p:pic>
          <p:sp>
            <p:nvSpPr>
              <p:cNvPr id="82" name="Rounded Rectangle 81"/>
              <p:cNvSpPr/>
              <p:nvPr/>
            </p:nvSpPr>
            <p:spPr bwMode="auto">
              <a:xfrm>
                <a:off x="4773399" y="1593200"/>
                <a:ext cx="2410123" cy="430334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Cadvisor</a:t>
                </a:r>
                <a:r>
                  <a:rPr lang="en-US" altLang="zh-CN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&amp;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influxdb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98" name="Picture 97" descr="CF_architecture.png"/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6249488" y="1680399"/>
                <a:ext cx="490362" cy="328963"/>
              </a:xfrm>
              <a:prstGeom prst="rect">
                <a:avLst/>
              </a:prstGeom>
            </p:spPr>
          </p:pic>
          <p:sp>
            <p:nvSpPr>
              <p:cNvPr id="99" name="Rounded Rectangle 98"/>
              <p:cNvSpPr/>
              <p:nvPr/>
            </p:nvSpPr>
            <p:spPr bwMode="auto">
              <a:xfrm>
                <a:off x="2285451" y="3204635"/>
                <a:ext cx="2415282" cy="400862"/>
              </a:xfrm>
              <a:prstGeom prst="roundRect">
                <a:avLst>
                  <a:gd name="adj" fmla="val 17740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  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GitLab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Jfrog</a:t>
                </a:r>
                <a:r>
                  <a:rPr lang="en-US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</a:t>
                </a:r>
                <a:r>
                  <a:rPr lang="en-US" sz="2133" dirty="0" err="1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Artifactory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0" name="Picture 99" descr="Chat active 128x128.png"/>
              <p:cNvPicPr>
                <a:picLocks noChangeAspect="1"/>
              </p:cNvPicPr>
              <p:nvPr/>
            </p:nvPicPr>
            <p:blipFill>
              <a:blip r:embed="rId6" cstate="screen">
                <a:lum bright="70000" contrast="-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17595" y="1201313"/>
                <a:ext cx="462041" cy="346531"/>
              </a:xfrm>
              <a:prstGeom prst="rect">
                <a:avLst/>
              </a:prstGeom>
            </p:spPr>
          </p:pic>
          <p:pic>
            <p:nvPicPr>
              <p:cNvPr id="101" name="Picture 100" descr="Equalizer 128x128.png"/>
              <p:cNvPicPr>
                <a:picLocks noChangeAspect="1"/>
              </p:cNvPicPr>
              <p:nvPr/>
            </p:nvPicPr>
            <p:blipFill>
              <a:blip r:embed="rId7" cstate="screen">
                <a:lum bright="70000" contrast="-70000"/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colorTemperature colorTemp="2696"/>
                        </a14:imgEffect>
                        <a14:imgEffect>
                          <a14:saturation sat="0"/>
                        </a14:imgEffect>
                        <a14:imgEffect>
                          <a14:brightnessContrast bright="-17000" contrast="-59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97951" y="2752030"/>
                <a:ext cx="443382" cy="332536"/>
              </a:xfrm>
              <a:prstGeom prst="rect">
                <a:avLst/>
              </a:prstGeom>
            </p:spPr>
          </p:pic>
          <p:sp>
            <p:nvSpPr>
              <p:cNvPr id="102" name="Rounded Rectangle 101"/>
              <p:cNvSpPr/>
              <p:nvPr/>
            </p:nvSpPr>
            <p:spPr bwMode="auto">
              <a:xfrm>
                <a:off x="2304218" y="1593199"/>
                <a:ext cx="2402915" cy="438802"/>
              </a:xfrm>
              <a:prstGeom prst="roundRect">
                <a:avLst>
                  <a:gd name="adj" fmla="val 9038"/>
                </a:avLst>
              </a:prstGeom>
              <a:solidFill>
                <a:srgbClr val="0A1831"/>
              </a:solidFill>
              <a:ln w="41275">
                <a:noFill/>
                <a:round/>
                <a:headEnd/>
                <a:tailEnd/>
              </a:ln>
            </p:spPr>
            <p:txBody>
              <a:bodyPr wrap="none" lIns="0" tIns="60960" rIns="0" bIns="0" rtlCol="0" anchor="t"/>
              <a:lstStyle/>
              <a:p>
                <a:r>
                  <a:rPr lang="en-US" altLang="zh-CN" sz="2133" dirty="0" smtClean="0">
                    <a:solidFill>
                      <a:prstClr val="white">
                        <a:lumMod val="95000"/>
                      </a:prstClr>
                    </a:solidFill>
                    <a:latin typeface="Calibri"/>
                  </a:rPr>
                  <a:t> Rancher/shipyard</a:t>
                </a:r>
                <a:endParaRPr lang="en-US" sz="2133" dirty="0">
                  <a:solidFill>
                    <a:prstClr val="white">
                      <a:lumMod val="95000"/>
                    </a:prstClr>
                  </a:solidFill>
                  <a:latin typeface="Calibri"/>
                </a:endParaRPr>
              </a:p>
            </p:txBody>
          </p:sp>
          <p:pic>
            <p:nvPicPr>
              <p:cNvPr id="103" name="Picture 102" descr="CF_architecture.png"/>
              <p:cNvPicPr>
                <a:picLocks noChangeAspect="1"/>
              </p:cNvPicPr>
              <p:nvPr/>
            </p:nvPicPr>
            <p:blipFill rotWithShape="1"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892353" y="1603580"/>
                <a:ext cx="610104" cy="337989"/>
              </a:xfrm>
              <a:prstGeom prst="rect">
                <a:avLst/>
              </a:prstGeom>
            </p:spPr>
          </p:pic>
          <p:grpSp>
            <p:nvGrpSpPr>
              <p:cNvPr id="104" name="Group 21"/>
              <p:cNvGrpSpPr/>
              <p:nvPr/>
            </p:nvGrpSpPr>
            <p:grpSpPr>
              <a:xfrm>
                <a:off x="5114561" y="2780125"/>
                <a:ext cx="1777279" cy="504220"/>
                <a:chOff x="3307260" y="3813784"/>
                <a:chExt cx="1777279" cy="672293"/>
              </a:xfrm>
            </p:grpSpPr>
            <p:sp>
              <p:nvSpPr>
                <p:cNvPr id="124" name="Rounded Rectangle 123"/>
                <p:cNvSpPr/>
                <p:nvPr/>
              </p:nvSpPr>
              <p:spPr bwMode="auto">
                <a:xfrm>
                  <a:off x="3307260" y="3813784"/>
                  <a:ext cx="1777279" cy="672293"/>
                </a:xfrm>
                <a:prstGeom prst="roundRect">
                  <a:avLst>
                    <a:gd name="adj" fmla="val 9012"/>
                  </a:avLst>
                </a:prstGeom>
                <a:solidFill>
                  <a:srgbClr val="0A1831"/>
                </a:solidFill>
                <a:ln w="12700" cmpd="sng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t"/>
                <a:lstStyle/>
                <a:p>
                  <a:r>
                    <a:rPr lang="en-US" altLang="zh-CN" sz="2133" dirty="0" smtClean="0">
                      <a:solidFill>
                        <a:prstClr val="white">
                          <a:lumMod val="95000"/>
                        </a:prstClr>
                      </a:solidFill>
                      <a:latin typeface="Calibri"/>
                    </a:rPr>
                    <a:t>Docker image</a:t>
                  </a:r>
                  <a:endParaRPr lang="en-US" sz="2133" dirty="0">
                    <a:solidFill>
                      <a:prstClr val="white">
                        <a:lumMod val="95000"/>
                      </a:prstClr>
                    </a:solidFill>
                    <a:latin typeface="Calibri"/>
                  </a:endParaRPr>
                </a:p>
              </p:txBody>
            </p:sp>
            <p:pic>
              <p:nvPicPr>
                <p:cNvPr id="125" name="Picture 124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633577" y="4051923"/>
                  <a:ext cx="502751" cy="409964"/>
                </a:xfrm>
                <a:prstGeom prst="rect">
                  <a:avLst/>
                </a:prstGeom>
              </p:spPr>
            </p:pic>
            <p:pic>
              <p:nvPicPr>
                <p:cNvPr id="126" name="Picture 125" descr="CF_architecture.png"/>
                <p:cNvPicPr>
                  <a:picLocks noChangeAspect="1"/>
                </p:cNvPicPr>
                <p:nvPr/>
              </p:nvPicPr>
              <p:blipFill rotWithShape="1"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315464" y="4051923"/>
                  <a:ext cx="502751" cy="409964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505924" y="2290631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6" name="Picture 105" descr="CF_architecture.png"/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310598" y="2296950"/>
                <a:ext cx="352055" cy="339521"/>
              </a:xfrm>
              <a:prstGeom prst="rect">
                <a:avLst/>
              </a:prstGeom>
            </p:spPr>
          </p:pic>
          <p:pic>
            <p:nvPicPr>
              <p:cNvPr id="107" name="Picture 106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298313" y="3329702"/>
                <a:ext cx="358488" cy="236799"/>
              </a:xfrm>
              <a:prstGeom prst="rect">
                <a:avLst/>
              </a:prstGeom>
            </p:spPr>
          </p:pic>
          <p:pic>
            <p:nvPicPr>
              <p:cNvPr id="108" name="Picture 107" descr="CF_architecture.png"/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658153" y="3329702"/>
                <a:ext cx="358488" cy="236799"/>
              </a:xfrm>
              <a:prstGeom prst="rect">
                <a:avLst/>
              </a:prstGeom>
            </p:spPr>
          </p:pic>
          <p:sp>
            <p:nvSpPr>
              <p:cNvPr id="109" name="Rounded Rectangle 108"/>
              <p:cNvSpPr/>
              <p:nvPr/>
            </p:nvSpPr>
            <p:spPr bwMode="auto">
              <a:xfrm>
                <a:off x="2304217" y="3651373"/>
                <a:ext cx="4805332" cy="374030"/>
              </a:xfrm>
              <a:prstGeom prst="roundRect">
                <a:avLst>
                  <a:gd name="adj" fmla="val 21984"/>
                </a:avLst>
              </a:prstGeom>
              <a:noFill/>
              <a:ln w="41275">
                <a:solidFill>
                  <a:schemeClr val="tx2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wrap="none" lIns="0" tIns="0" rIns="0" bIns="0" rtlCol="0" anchor="ctr"/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 bwMode="auto">
              <a:xfrm>
                <a:off x="4750306" y="3714174"/>
                <a:ext cx="2235736" cy="215846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round/>
                <a:headEnd/>
                <a:tailEnd/>
              </a:ln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r>
                  <a:rPr lang="en-US" sz="2400" b="1" dirty="0" smtClean="0">
                    <a:solidFill>
                      <a:srgbClr val="000033"/>
                    </a:solidFill>
                    <a:latin typeface="Calibri"/>
                  </a:rPr>
                  <a:t>Kubernetes</a:t>
                </a:r>
                <a:r>
                  <a:rPr lang="zh-CN" altLang="en-US" sz="2400" b="1" dirty="0" smtClean="0">
                    <a:solidFill>
                      <a:srgbClr val="000033"/>
                    </a:solidFill>
                    <a:latin typeface="Calibri"/>
                  </a:rPr>
                  <a:t>（下面画上虚拟机）</a:t>
                </a:r>
                <a:endParaRPr lang="en-US" sz="2400" b="1" dirty="0">
                  <a:solidFill>
                    <a:srgbClr val="000033"/>
                  </a:solidFill>
                  <a:latin typeface="Calibri"/>
                </a:endParaRPr>
              </a:p>
            </p:txBody>
          </p:sp>
          <p:pic>
            <p:nvPicPr>
              <p:cNvPr id="111" name="Picture 110" descr="Settings 128x128.png"/>
              <p:cNvPicPr>
                <a:picLocks noChangeAspect="1"/>
              </p:cNvPicPr>
              <p:nvPr/>
            </p:nvPicPr>
            <p:blipFill>
              <a:blip r:embed="rId12" cstate="screen">
                <a:duotone>
                  <a:prstClr val="black"/>
                  <a:srgbClr val="000033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83551" y="3648257"/>
                <a:ext cx="490766" cy="368075"/>
              </a:xfrm>
              <a:prstGeom prst="rect">
                <a:avLst/>
              </a:prstGeom>
            </p:spPr>
          </p:pic>
          <p:grpSp>
            <p:nvGrpSpPr>
              <p:cNvPr id="112" name="Group 4"/>
              <p:cNvGrpSpPr/>
              <p:nvPr/>
            </p:nvGrpSpPr>
            <p:grpSpPr>
              <a:xfrm>
                <a:off x="2904397" y="4119056"/>
                <a:ext cx="3580693" cy="613814"/>
                <a:chOff x="1109463" y="5969034"/>
                <a:chExt cx="3580693" cy="818418"/>
              </a:xfrm>
            </p:grpSpPr>
            <p:grpSp>
              <p:nvGrpSpPr>
                <p:cNvPr id="113" name="Group 13"/>
                <p:cNvGrpSpPr>
                  <a:grpSpLocks/>
                </p:cNvGrpSpPr>
                <p:nvPr/>
              </p:nvGrpSpPr>
              <p:grpSpPr bwMode="auto">
                <a:xfrm>
                  <a:off x="3645248" y="6142416"/>
                  <a:ext cx="1044908" cy="645028"/>
                  <a:chOff x="4844618" y="4924037"/>
                  <a:chExt cx="1847850" cy="1744755"/>
                </a:xfrm>
              </p:grpSpPr>
              <p:pic>
                <p:nvPicPr>
                  <p:cNvPr id="122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7"/>
                    <a:ext cx="1847850" cy="174475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3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4975799"/>
                    <a:ext cx="940163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Micro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4" name="Group 13"/>
                <p:cNvGrpSpPr>
                  <a:grpSpLocks/>
                </p:cNvGrpSpPr>
                <p:nvPr/>
              </p:nvGrpSpPr>
              <p:grpSpPr bwMode="auto">
                <a:xfrm>
                  <a:off x="2346960" y="6127116"/>
                  <a:ext cx="1044908" cy="615175"/>
                  <a:chOff x="4844618" y="4924033"/>
                  <a:chExt cx="1847850" cy="1664005"/>
                </a:xfrm>
              </p:grpSpPr>
              <p:pic>
                <p:nvPicPr>
                  <p:cNvPr id="120" name="Picture 3"/>
                  <p:cNvPicPr>
                    <a:picLocks noChangeAspect="1"/>
                  </p:cNvPicPr>
                  <p:nvPr/>
                </p:nvPicPr>
                <p:blipFill>
                  <a:blip r:embed="rId1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33"/>
                    <a:ext cx="1847850" cy="16640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21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57345" y="5009636"/>
                    <a:ext cx="973671" cy="147112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Private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grpSp>
              <p:nvGrpSpPr>
                <p:cNvPr id="115" name="Group 13"/>
                <p:cNvGrpSpPr>
                  <a:grpSpLocks/>
                </p:cNvGrpSpPr>
                <p:nvPr/>
              </p:nvGrpSpPr>
              <p:grpSpPr bwMode="auto">
                <a:xfrm>
                  <a:off x="1109463" y="6142413"/>
                  <a:ext cx="1044908" cy="645039"/>
                  <a:chOff x="4844618" y="4924029"/>
                  <a:chExt cx="1847850" cy="1744785"/>
                </a:xfrm>
              </p:grpSpPr>
              <p:pic>
                <p:nvPicPr>
                  <p:cNvPr id="118" name="Picture 3"/>
                  <p:cNvPicPr>
                    <a:picLocks noChangeAspect="1"/>
                  </p:cNvPicPr>
                  <p:nvPr/>
                </p:nvPicPr>
                <p:blipFill>
                  <a:blip r:embed="rId13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 b="-4013"/>
                  <a:stretch>
                    <a:fillRect/>
                  </a:stretch>
                </p:blipFill>
                <p:spPr bwMode="auto">
                  <a:xfrm>
                    <a:off x="4844618" y="4924029"/>
                    <a:ext cx="1847850" cy="174478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119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83467" y="5043479"/>
                    <a:ext cx="940163" cy="14711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defTabSz="609585"/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Public</a:t>
                    </a:r>
                    <a:b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</a:br>
                    <a:r>
                      <a:rPr lang="en-US" sz="1467" b="1" dirty="0">
                        <a:solidFill>
                          <a:srgbClr val="1082CD"/>
                        </a:solidFill>
                        <a:latin typeface="Calibri" pitchFamily="34" charset="0"/>
                      </a:rPr>
                      <a:t>Clouds</a:t>
                    </a:r>
                  </a:p>
                </p:txBody>
              </p:sp>
            </p:grpSp>
            <p:sp>
              <p:nvSpPr>
                <p:cNvPr id="116" name="Up-Down Arrow 115"/>
                <p:cNvSpPr/>
                <p:nvPr/>
              </p:nvSpPr>
              <p:spPr bwMode="auto">
                <a:xfrm>
                  <a:off x="2173041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7" name="Up-Down Arrow 116"/>
                <p:cNvSpPr/>
                <p:nvPr/>
              </p:nvSpPr>
              <p:spPr bwMode="auto">
                <a:xfrm>
                  <a:off x="3416514" y="5969034"/>
                  <a:ext cx="229430" cy="316165"/>
                </a:xfrm>
                <a:prstGeom prst="upDownArrow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 wrap="none" lIns="0" tIns="0" rIns="0" bIns="0" rtlCol="0" anchor="ctr"/>
                <a:lstStyle/>
                <a:p>
                  <a:endParaRPr lang="en-US" sz="1867" dirty="0" err="1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</p:grpSp>
        <p:sp>
          <p:nvSpPr>
            <p:cNvPr id="62" name="Rounded Rectangle 61"/>
            <p:cNvSpPr/>
            <p:nvPr/>
          </p:nvSpPr>
          <p:spPr bwMode="auto">
            <a:xfrm>
              <a:off x="1699591" y="2466020"/>
              <a:ext cx="979322" cy="301613"/>
            </a:xfrm>
            <a:prstGeom prst="roundRect">
              <a:avLst>
                <a:gd name="adj" fmla="val 9514"/>
              </a:avLst>
            </a:prstGeom>
            <a:solidFill>
              <a:srgbClr val="0A1831"/>
            </a:solidFill>
            <a:ln w="41275">
              <a:noFill/>
              <a:round/>
              <a:headEnd/>
              <a:tailEnd/>
            </a:ln>
          </p:spPr>
          <p:txBody>
            <a:bodyPr wrap="none" lIns="0" tIns="0" rIns="0" bIns="0" rtlCol="0" anchor="t"/>
            <a:lstStyle/>
            <a:p>
              <a:r>
                <a:rPr lang="en-US" sz="1600" dirty="0">
                  <a:solidFill>
                    <a:prstClr val="white">
                      <a:lumMod val="95000"/>
                    </a:prstClr>
                  </a:solidFill>
                  <a:latin typeface="Calibri"/>
                </a:rPr>
                <a:t>Service Nodes</a:t>
              </a:r>
            </a:p>
          </p:txBody>
        </p:sp>
        <p:pic>
          <p:nvPicPr>
            <p:cNvPr id="63" name="Picture 62" descr="CF_architecture.png"/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23086" y="2405119"/>
              <a:ext cx="352055" cy="339521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5527262" y="4585633"/>
            <a:ext cx="1004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Saltstack</a:t>
            </a:r>
            <a:endParaRPr lang="en-US" altLang="zh-CN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6750" y="3883473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graylog+Elasticsearch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318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478" y="419828"/>
            <a:ext cx="11214100" cy="613833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三种开发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—DevOps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PaaS</a:t>
            </a:r>
            <a:r>
              <a:rPr lang="zh-CN" altLang="en-US" dirty="0" smtClean="0">
                <a:solidFill>
                  <a:srgbClr val="FF0000"/>
                </a:solidFill>
              </a:rPr>
              <a:t>平台供应商做什么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44" name="Picture 4" descr="http://mmbiz.qpic.cn/mmbiz/ia1Ch2ChxNCyAib0goE7MxZetJ1yz7WrWed2TNE5xS8TWMJDQuPmxRenhqtiaOea7YmzhAtxZ6Sqa2e0Own3VwzwQ/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41" y="5068174"/>
            <a:ext cx="70231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下箭头 2"/>
          <p:cNvSpPr/>
          <p:nvPr/>
        </p:nvSpPr>
        <p:spPr>
          <a:xfrm>
            <a:off x="4107830" y="4394193"/>
            <a:ext cx="878957" cy="582377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8276769" y="3482970"/>
            <a:ext cx="2847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Iaas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8216925" y="5202953"/>
            <a:ext cx="2941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/>
              <a:t>Paas</a:t>
            </a:r>
            <a:r>
              <a:rPr lang="zh-CN" altLang="en-US" sz="2400" dirty="0"/>
              <a:t>的开发运维模式</a:t>
            </a:r>
          </a:p>
        </p:txBody>
      </p:sp>
      <p:sp>
        <p:nvSpPr>
          <p:cNvPr id="12" name="Rectangle 7"/>
          <p:cNvSpPr/>
          <p:nvPr/>
        </p:nvSpPr>
        <p:spPr>
          <a:xfrm>
            <a:off x="9684685" y="7552536"/>
            <a:ext cx="1723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Always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Production</a:t>
            </a:r>
          </a:p>
          <a:p>
            <a:r>
              <a:rPr lang="en-US" altLang="zh-CN" sz="2400" dirty="0">
                <a:latin typeface="Hiragino Sans GB W3"/>
                <a:ea typeface="Hiragino Sans GB W3"/>
                <a:cs typeface="Hiragino Sans GB W3"/>
              </a:rPr>
              <a:t>Ready</a:t>
            </a:r>
          </a:p>
        </p:txBody>
      </p:sp>
      <p:pic>
        <p:nvPicPr>
          <p:cNvPr id="3074" name="Picture 2" descr="传统开发模式 Vs IaaS开发模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95" y="1197549"/>
            <a:ext cx="7339228" cy="319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259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传统开发环境的准备和</a:t>
            </a:r>
            <a:r>
              <a:rPr kumimoji="1" lang="en-US" altLang="zh-CN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PaaS</a:t>
            </a:r>
            <a:r>
              <a:rPr kumimoji="1" lang="zh-CN" altLang="en-US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应用环境准备</a:t>
            </a:r>
            <a:endParaRPr kumimoji="1" lang="en-US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4" name="Rectangle 3"/>
          <p:cNvSpPr/>
          <p:nvPr/>
        </p:nvSpPr>
        <p:spPr>
          <a:xfrm>
            <a:off x="7659705" y="1290662"/>
            <a:ext cx="3133230" cy="984885"/>
          </a:xfrm>
          <a:prstGeom prst="rect">
            <a:avLst/>
          </a:prstGeom>
          <a:noFill/>
        </p:spPr>
        <p:txBody>
          <a:bodyPr wrap="none" lIns="121920" tIns="60960" rIns="121920" bIns="60960">
            <a:spAutoFit/>
          </a:bodyPr>
          <a:lstStyle/>
          <a:p>
            <a:pPr algn="ctr"/>
            <a:r>
              <a:rPr lang="en-US" sz="3200" b="1" dirty="0" smtClean="0"/>
              <a:t>PaaS:</a:t>
            </a:r>
            <a:endParaRPr lang="en-US" sz="3200" b="1" dirty="0"/>
          </a:p>
          <a:p>
            <a:pPr algn="ctr"/>
            <a:r>
              <a:rPr lang="zh-CN" altLang="en-US" sz="2400" dirty="0"/>
              <a:t>应用部署以分钟</a:t>
            </a:r>
            <a:r>
              <a:rPr lang="en-US" altLang="zh-CN" sz="2400" dirty="0"/>
              <a:t>/</a:t>
            </a:r>
            <a:r>
              <a:rPr lang="zh-CN" altLang="en-US" sz="2400" dirty="0"/>
              <a:t>秒计</a:t>
            </a:r>
            <a:endParaRPr lang="en-US" sz="3200" dirty="0"/>
          </a:p>
        </p:txBody>
      </p:sp>
      <p:pic>
        <p:nvPicPr>
          <p:cNvPr id="59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72" y="1187701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572" y="1175589"/>
            <a:ext cx="14329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716673" y="1917701"/>
            <a:ext cx="3131023" cy="59107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装操作系统</a:t>
            </a:r>
            <a:r>
              <a:rPr lang="en-US" altLang="zh-CN" sz="2133" dirty="0"/>
              <a:t>-</a:t>
            </a:r>
            <a:r>
              <a:rPr lang="zh-CN" altLang="en-US" sz="2133" dirty="0"/>
              <a:t>半小时 需专业技能</a:t>
            </a:r>
          </a:p>
        </p:txBody>
      </p:sp>
      <p:sp>
        <p:nvSpPr>
          <p:cNvPr id="62" name="矩形 61"/>
          <p:cNvSpPr/>
          <p:nvPr/>
        </p:nvSpPr>
        <p:spPr>
          <a:xfrm>
            <a:off x="1742073" y="2875093"/>
            <a:ext cx="3131023" cy="53807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dirty="0"/>
              <a:t>装应用服务器</a:t>
            </a:r>
            <a:r>
              <a:rPr lang="en-US" altLang="zh-CN" sz="1867" dirty="0"/>
              <a:t>-</a:t>
            </a:r>
            <a:r>
              <a:rPr lang="zh-CN" altLang="en-US" sz="1867" dirty="0"/>
              <a:t>半小时 需专业技能</a:t>
            </a:r>
          </a:p>
        </p:txBody>
      </p:sp>
      <p:sp>
        <p:nvSpPr>
          <p:cNvPr id="63" name="矩形 62"/>
          <p:cNvSpPr/>
          <p:nvPr/>
        </p:nvSpPr>
        <p:spPr>
          <a:xfrm>
            <a:off x="1716673" y="3892603"/>
            <a:ext cx="3131023" cy="486028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配置应用服务器</a:t>
            </a:r>
            <a:r>
              <a:rPr lang="en-US" altLang="zh-CN" sz="1600" dirty="0"/>
              <a:t>-</a:t>
            </a:r>
            <a:r>
              <a:rPr lang="zh-CN" altLang="en-US" sz="1600" dirty="0"/>
              <a:t>两小时 需专业技能</a:t>
            </a:r>
          </a:p>
        </p:txBody>
      </p:sp>
      <p:sp>
        <p:nvSpPr>
          <p:cNvPr id="64" name="矩形 63"/>
          <p:cNvSpPr/>
          <p:nvPr/>
        </p:nvSpPr>
        <p:spPr>
          <a:xfrm>
            <a:off x="1708981" y="4748862"/>
            <a:ext cx="3131023" cy="521229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手工或脚本部署应用</a:t>
            </a:r>
            <a:r>
              <a:rPr lang="en-US" altLang="zh-CN" sz="1400" dirty="0"/>
              <a:t>—1</a:t>
            </a:r>
            <a:r>
              <a:rPr lang="zh-CN" altLang="en-US" sz="1400" dirty="0"/>
              <a:t>小时，专业技能</a:t>
            </a:r>
          </a:p>
        </p:txBody>
      </p:sp>
      <p:sp>
        <p:nvSpPr>
          <p:cNvPr id="65" name="矩形 64"/>
          <p:cNvSpPr/>
          <p:nvPr/>
        </p:nvSpPr>
        <p:spPr>
          <a:xfrm>
            <a:off x="1708978" y="5492035"/>
            <a:ext cx="3131023" cy="51614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修改配置和设置各种参数</a:t>
            </a:r>
            <a:r>
              <a:rPr lang="en-US" altLang="zh-CN" sz="1400" dirty="0"/>
              <a:t>---</a:t>
            </a:r>
            <a:r>
              <a:rPr lang="zh-CN" altLang="en-US" sz="1400" dirty="0"/>
              <a:t>数小时，专业技能</a:t>
            </a:r>
          </a:p>
        </p:txBody>
      </p:sp>
      <p:pic>
        <p:nvPicPr>
          <p:cNvPr id="1026" name="Picture 2" descr="http://a2.att.hudong.com/88/48/193000013183901311514819231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1699893"/>
            <a:ext cx="91408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5" name="AutoShape 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410633" y="10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7" name="AutoShape 8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613833" y="2137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8" name="AutoShape 10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817033" y="4169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9" name="AutoShape 12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020233" y="6201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1" name="AutoShape 14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1223433" y="8233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sp>
        <p:nvSpPr>
          <p:cNvPr id="12" name="AutoShape 16" descr="http://img4.imgtn.bdimg.com/it/u=1469979872,2158295510&amp;fm=23&amp;gp=0.jpg"/>
          <p:cNvSpPr>
            <a:spLocks noChangeAspect="1" noChangeArrowheads="1"/>
          </p:cNvSpPr>
          <p:nvPr/>
        </p:nvSpPr>
        <p:spPr bwMode="auto">
          <a:xfrm>
            <a:off x="2121428" y="1026584"/>
            <a:ext cx="4064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pic>
        <p:nvPicPr>
          <p:cNvPr id="1042" name="Picture 18" descr="http://www.grabsun.com/uploads/images/201206-1/1022301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189" y="1699892"/>
            <a:ext cx="866195" cy="58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finereporthelp.com/help/4/0/3/0-1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125" y="4545717"/>
            <a:ext cx="1893916" cy="92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www.cfanz.cn/uploads/jpg/2013/07/14/14/5QHd26R1C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" y="2477043"/>
            <a:ext cx="1678039" cy="115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uml.org.cn/zjjs/images/imafgge014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14" y="3484658"/>
            <a:ext cx="1914788" cy="13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2" descr="Screen Shot 2014-01-09 at 11.25.24 AM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4" r="7357"/>
          <a:stretch/>
        </p:blipFill>
        <p:spPr>
          <a:xfrm>
            <a:off x="4944815" y="5063077"/>
            <a:ext cx="2281485" cy="1737099"/>
          </a:xfrm>
          <a:prstGeom prst="rect">
            <a:avLst/>
          </a:prstGeom>
        </p:spPr>
      </p:pic>
      <p:sp>
        <p:nvSpPr>
          <p:cNvPr id="6" name="下箭头 5"/>
          <p:cNvSpPr/>
          <p:nvPr/>
        </p:nvSpPr>
        <p:spPr>
          <a:xfrm>
            <a:off x="7895714" y="3049187"/>
            <a:ext cx="589935" cy="3399349"/>
          </a:xfrm>
          <a:prstGeom prst="downArrow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8778405" y="3239717"/>
            <a:ext cx="3131023" cy="3170311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33" dirty="0"/>
              <a:t>在一个</a:t>
            </a:r>
            <a:r>
              <a:rPr lang="en-US" altLang="zh-CN" sz="2133" dirty="0"/>
              <a:t>Web</a:t>
            </a:r>
            <a:r>
              <a:rPr lang="zh-CN" altLang="en-US" sz="2133" dirty="0"/>
              <a:t>界面中选择资源大小、平台、服务</a:t>
            </a:r>
            <a:endParaRPr lang="en-US" altLang="zh-CN" sz="2133" dirty="0"/>
          </a:p>
          <a:p>
            <a:pPr algn="ctr"/>
            <a:endParaRPr lang="en-US" altLang="zh-CN" sz="2133" b="1" dirty="0"/>
          </a:p>
          <a:p>
            <a:pPr algn="ctr"/>
            <a:r>
              <a:rPr lang="zh-CN" altLang="en-US" sz="2133" b="1" dirty="0"/>
              <a:t>一键部署</a:t>
            </a:r>
            <a:endParaRPr lang="en-US" altLang="zh-CN" sz="2133" b="1" dirty="0"/>
          </a:p>
          <a:p>
            <a:pPr algn="ctr"/>
            <a:endParaRPr lang="en-US" altLang="zh-CN" sz="2133" b="1" dirty="0"/>
          </a:p>
          <a:p>
            <a:r>
              <a:rPr lang="zh-CN" altLang="en-US" sz="1600" dirty="0"/>
              <a:t>无需申请资源、</a:t>
            </a:r>
            <a:endParaRPr lang="en-US" altLang="zh-CN" sz="1600" dirty="0"/>
          </a:p>
          <a:p>
            <a:r>
              <a:rPr lang="zh-CN" altLang="en-US" sz="1600" dirty="0"/>
              <a:t>无需安装操作系统、</a:t>
            </a:r>
            <a:endParaRPr lang="en-US" altLang="zh-CN" sz="1600" dirty="0"/>
          </a:p>
          <a:p>
            <a:r>
              <a:rPr lang="zh-CN" altLang="en-US" sz="1600" dirty="0"/>
              <a:t>无需装应用平台、</a:t>
            </a:r>
            <a:endParaRPr lang="en-US" altLang="zh-CN" sz="1600" dirty="0"/>
          </a:p>
          <a:p>
            <a:r>
              <a:rPr lang="zh-CN" altLang="en-US" sz="1600" dirty="0"/>
              <a:t>无需装数据库，</a:t>
            </a:r>
            <a:endParaRPr lang="en-US" altLang="zh-CN" sz="1600" dirty="0"/>
          </a:p>
          <a:p>
            <a:r>
              <a:rPr lang="zh-CN" altLang="en-US" sz="1600" dirty="0"/>
              <a:t>无需麻烦运维人员</a:t>
            </a:r>
            <a:endParaRPr lang="en-US" altLang="zh-CN" sz="1600" dirty="0"/>
          </a:p>
          <a:p>
            <a:pPr algn="ctr"/>
            <a:endParaRPr lang="zh-CN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9821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持续交付三条主线（步骤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）（左上角放开发环境）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Shape 159"/>
          <p:cNvSpPr/>
          <p:nvPr/>
        </p:nvSpPr>
        <p:spPr>
          <a:xfrm>
            <a:off x="188001" y="997601"/>
            <a:ext cx="11815999" cy="5316764"/>
          </a:xfrm>
          <a:prstGeom prst="rect">
            <a:avLst/>
          </a:prstGeom>
          <a:noFill/>
          <a:ln w="9525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160"/>
          <p:cNvSpPr/>
          <p:nvPr/>
        </p:nvSpPr>
        <p:spPr>
          <a:xfrm>
            <a:off x="8386588" y="1763111"/>
            <a:ext cx="3288473" cy="2186427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 smtClean="0"/>
              <a:t>Dev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8" name="Shape 162"/>
          <p:cNvSpPr/>
          <p:nvPr/>
        </p:nvSpPr>
        <p:spPr>
          <a:xfrm>
            <a:off x="1711535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400"/>
              <a:t>版本控制服务</a:t>
            </a:r>
          </a:p>
        </p:txBody>
      </p:sp>
      <p:sp>
        <p:nvSpPr>
          <p:cNvPr id="9" name="Shape 163"/>
          <p:cNvSpPr/>
          <p:nvPr/>
        </p:nvSpPr>
        <p:spPr>
          <a:xfrm>
            <a:off x="3740097" y="4194667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/>
              <a:t>CI Server</a:t>
            </a:r>
          </a:p>
        </p:txBody>
      </p:sp>
      <p:sp>
        <p:nvSpPr>
          <p:cNvPr id="10" name="Shape 164"/>
          <p:cNvSpPr/>
          <p:nvPr/>
        </p:nvSpPr>
        <p:spPr>
          <a:xfrm>
            <a:off x="9266422" y="4406189"/>
            <a:ext cx="1658771" cy="587075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 err="1"/>
              <a:t>S</a:t>
            </a:r>
            <a:r>
              <a:rPr lang="en-US" altLang="zh-CN" sz="2400" dirty="0" err="1" smtClean="0"/>
              <a:t>altstack</a:t>
            </a:r>
            <a:endParaRPr lang="zh-CN" altLang="en-US" sz="2400" dirty="0"/>
          </a:p>
        </p:txBody>
      </p:sp>
      <p:pic>
        <p:nvPicPr>
          <p:cNvPr id="11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00" y="4194667"/>
            <a:ext cx="827717" cy="1299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hape 166"/>
          <p:cNvCxnSpPr>
            <a:stCxn id="11" idx="3"/>
            <a:endCxn id="8" idx="1"/>
          </p:cNvCxnSpPr>
          <p:nvPr/>
        </p:nvCxnSpPr>
        <p:spPr>
          <a:xfrm>
            <a:off x="1132517" y="4844633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3" name="Shape 167"/>
          <p:cNvCxnSpPr>
            <a:stCxn id="8" idx="3"/>
            <a:endCxn id="9" idx="1"/>
          </p:cNvCxnSpPr>
          <p:nvPr/>
        </p:nvCxnSpPr>
        <p:spPr>
          <a:xfrm>
            <a:off x="3160735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Shape 168"/>
          <p:cNvCxnSpPr>
            <a:stCxn id="9" idx="3"/>
            <a:endCxn id="10" idx="1"/>
          </p:cNvCxnSpPr>
          <p:nvPr/>
        </p:nvCxnSpPr>
        <p:spPr>
          <a:xfrm>
            <a:off x="5189297" y="4844665"/>
            <a:ext cx="579200" cy="0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169"/>
          <p:cNvSpPr/>
          <p:nvPr/>
        </p:nvSpPr>
        <p:spPr>
          <a:xfrm>
            <a:off x="9259953" y="2301033"/>
            <a:ext cx="1693199" cy="617423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开发环境</a:t>
            </a:r>
          </a:p>
          <a:p>
            <a:pPr algn="ctr"/>
            <a:r>
              <a:rPr lang="en-US" altLang="zh-CN" sz="1867" dirty="0">
                <a:solidFill>
                  <a:srgbClr val="FFFFFF"/>
                </a:solidFill>
              </a:rPr>
              <a:t>Dev</a:t>
            </a:r>
          </a:p>
        </p:txBody>
      </p:sp>
      <p:sp>
        <p:nvSpPr>
          <p:cNvPr id="16" name="Shape 170"/>
          <p:cNvSpPr/>
          <p:nvPr/>
        </p:nvSpPr>
        <p:spPr>
          <a:xfrm>
            <a:off x="9270698" y="3243984"/>
            <a:ext cx="1693199" cy="543107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1867" dirty="0">
                <a:solidFill>
                  <a:srgbClr val="FFFFFF"/>
                </a:solidFill>
              </a:rPr>
              <a:t>测试环境</a:t>
            </a:r>
          </a:p>
          <a:p>
            <a:pPr algn="ctr"/>
            <a:r>
              <a:rPr lang="en-US" altLang="zh-CN" sz="1867" dirty="0">
                <a:solidFill>
                  <a:srgbClr val="FFFFFF"/>
                </a:solidFill>
              </a:rPr>
              <a:t>Test</a:t>
            </a:r>
          </a:p>
        </p:txBody>
      </p:sp>
      <p:sp>
        <p:nvSpPr>
          <p:cNvPr id="18" name="Shape 172"/>
          <p:cNvSpPr/>
          <p:nvPr/>
        </p:nvSpPr>
        <p:spPr>
          <a:xfrm>
            <a:off x="9270698" y="5465532"/>
            <a:ext cx="1693199" cy="548392"/>
          </a:xfrm>
          <a:prstGeom prst="roundRect">
            <a:avLst>
              <a:gd name="adj" fmla="val 16667"/>
            </a:avLst>
          </a:prstGeom>
          <a:solidFill>
            <a:srgbClr val="C27BA0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zh-CN" altLang="en-US" sz="2133" dirty="0">
                <a:solidFill>
                  <a:srgbClr val="FFFFFF"/>
                </a:solidFill>
              </a:rPr>
              <a:t>生产环境</a:t>
            </a:r>
          </a:p>
          <a:p>
            <a:pPr algn="ctr"/>
            <a:r>
              <a:rPr lang="en-US" altLang="zh-CN" sz="2133" dirty="0">
                <a:solidFill>
                  <a:srgbClr val="FFFFFF"/>
                </a:solidFill>
              </a:rPr>
              <a:t>Production</a:t>
            </a:r>
          </a:p>
        </p:txBody>
      </p:sp>
      <p:cxnSp>
        <p:nvCxnSpPr>
          <p:cNvPr id="19" name="Shape 173"/>
          <p:cNvCxnSpPr>
            <a:stCxn id="37" idx="3"/>
            <a:endCxn id="15" idx="1"/>
          </p:cNvCxnSpPr>
          <p:nvPr/>
        </p:nvCxnSpPr>
        <p:spPr>
          <a:xfrm flipV="1">
            <a:off x="7227860" y="2609745"/>
            <a:ext cx="2032093" cy="224141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174"/>
          <p:cNvCxnSpPr>
            <a:stCxn id="37" idx="3"/>
            <a:endCxn id="16" idx="1"/>
          </p:cNvCxnSpPr>
          <p:nvPr/>
        </p:nvCxnSpPr>
        <p:spPr>
          <a:xfrm flipV="1">
            <a:off x="7227860" y="3515538"/>
            <a:ext cx="2042838" cy="1335625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175"/>
          <p:cNvCxnSpPr>
            <a:stCxn id="37" idx="3"/>
            <a:endCxn id="10" idx="1"/>
          </p:cNvCxnSpPr>
          <p:nvPr/>
        </p:nvCxnSpPr>
        <p:spPr>
          <a:xfrm flipV="1">
            <a:off x="7227860" y="4699727"/>
            <a:ext cx="2038562" cy="151436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176"/>
          <p:cNvCxnSpPr>
            <a:stCxn id="10" idx="2"/>
            <a:endCxn id="18" idx="0"/>
          </p:cNvCxnSpPr>
          <p:nvPr/>
        </p:nvCxnSpPr>
        <p:spPr>
          <a:xfrm>
            <a:off x="10095808" y="4993264"/>
            <a:ext cx="21490" cy="47226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177"/>
          <p:cNvCxnSpPr>
            <a:stCxn id="11" idx="2"/>
          </p:cNvCxnSpPr>
          <p:nvPr/>
        </p:nvCxnSpPr>
        <p:spPr>
          <a:xfrm rot="16200000" flipH="1">
            <a:off x="3315608" y="2897652"/>
            <a:ext cx="611305" cy="5805200"/>
          </a:xfrm>
          <a:prstGeom prst="bentConnector2">
            <a:avLst/>
          </a:prstGeom>
          <a:noFill/>
          <a:ln w="19050" cap="flat">
            <a:solidFill>
              <a:srgbClr val="1F497D"/>
            </a:solidFill>
            <a:prstDash val="lgDash"/>
            <a:round/>
            <a:headEnd type="none" w="lg" len="lg"/>
            <a:tailEnd type="none" w="lg" len="lg"/>
          </a:ln>
        </p:spPr>
      </p:cxnSp>
      <p:cxnSp>
        <p:nvCxnSpPr>
          <p:cNvPr id="24" name="Shape 178"/>
          <p:cNvCxnSpPr>
            <a:stCxn id="15" idx="2"/>
            <a:endCxn id="16" idx="0"/>
          </p:cNvCxnSpPr>
          <p:nvPr/>
        </p:nvCxnSpPr>
        <p:spPr>
          <a:xfrm>
            <a:off x="10106553" y="2918456"/>
            <a:ext cx="10745" cy="325528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Shape 181"/>
          <p:cNvSpPr txBox="1"/>
          <p:nvPr/>
        </p:nvSpPr>
        <p:spPr>
          <a:xfrm>
            <a:off x="2138867" y="5367285"/>
            <a:ext cx="3175199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1. </a:t>
            </a:r>
            <a:r>
              <a:rPr lang="zh-CN" altLang="en-US" sz="2133" dirty="0"/>
              <a:t>从</a:t>
            </a:r>
            <a:r>
              <a:rPr lang="en-US" altLang="zh-CN" sz="2133" dirty="0"/>
              <a:t>Code</a:t>
            </a:r>
            <a:r>
              <a:rPr lang="zh-CN" altLang="en-US" sz="2133" dirty="0"/>
              <a:t>到</a:t>
            </a:r>
            <a:r>
              <a:rPr lang="en-US" altLang="zh-CN" sz="2133" dirty="0"/>
              <a:t>Artifact</a:t>
            </a:r>
            <a:r>
              <a:rPr lang="zh-CN" altLang="en-US" sz="2133" dirty="0" smtClean="0"/>
              <a:t>仓库</a:t>
            </a:r>
            <a:r>
              <a:rPr lang="en-US" altLang="zh-CN" sz="2133" dirty="0" smtClean="0"/>
              <a:t>(</a:t>
            </a:r>
            <a:r>
              <a:rPr lang="en-US" altLang="zh-CN" sz="2133" dirty="0" err="1" smtClean="0"/>
              <a:t>git</a:t>
            </a:r>
            <a:r>
              <a:rPr lang="en-US" altLang="zh-CN" sz="2133" dirty="0" smtClean="0"/>
              <a:t>/Jenkins/maven)</a:t>
            </a:r>
            <a:endParaRPr lang="zh-CN" altLang="en-US" sz="2133" dirty="0"/>
          </a:p>
        </p:txBody>
      </p:sp>
      <p:sp>
        <p:nvSpPr>
          <p:cNvPr id="28" name="Shape 182"/>
          <p:cNvSpPr txBox="1"/>
          <p:nvPr/>
        </p:nvSpPr>
        <p:spPr>
          <a:xfrm>
            <a:off x="3654400" y="2015567"/>
            <a:ext cx="4310800" cy="7807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2. </a:t>
            </a:r>
            <a:r>
              <a:rPr lang="zh-CN" altLang="en-US" sz="2400" dirty="0"/>
              <a:t>从</a:t>
            </a:r>
            <a:r>
              <a:rPr lang="en-US" altLang="zh-CN" sz="2400" dirty="0"/>
              <a:t>Artifact</a:t>
            </a:r>
            <a:r>
              <a:rPr lang="zh-CN" altLang="en-US" sz="2400" dirty="0"/>
              <a:t>仓库</a:t>
            </a:r>
            <a:r>
              <a:rPr lang="zh-CN" altLang="en-US" sz="2400" dirty="0" smtClean="0"/>
              <a:t>到开发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测试环境</a:t>
            </a:r>
            <a:endParaRPr lang="zh-CN" altLang="en-US" sz="2400" dirty="0"/>
          </a:p>
        </p:txBody>
      </p:sp>
      <p:sp>
        <p:nvSpPr>
          <p:cNvPr id="29" name="Shape 183"/>
          <p:cNvSpPr txBox="1"/>
          <p:nvPr/>
        </p:nvSpPr>
        <p:spPr>
          <a:xfrm>
            <a:off x="7767666" y="352301"/>
            <a:ext cx="4424335" cy="5031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400" dirty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从</a:t>
            </a:r>
            <a:r>
              <a:rPr lang="en-US" altLang="zh-CN" sz="2400" dirty="0" smtClean="0"/>
              <a:t>Artifact</a:t>
            </a:r>
            <a:r>
              <a:rPr lang="zh-CN" altLang="en-US" sz="2400" dirty="0" smtClean="0"/>
              <a:t>仓库准</a:t>
            </a:r>
            <a:r>
              <a:rPr lang="zh-CN" altLang="en-US" sz="2400" dirty="0"/>
              <a:t>生产、生产环境</a:t>
            </a:r>
          </a:p>
          <a:p>
            <a:pPr algn="ctr"/>
            <a:r>
              <a:rPr lang="zh-CN" altLang="en-US" sz="2400" dirty="0" smtClean="0"/>
              <a:t>（</a:t>
            </a:r>
            <a:r>
              <a:rPr lang="en-US" altLang="zh-CN" sz="2400" dirty="0" smtClean="0"/>
              <a:t>Push/Release</a:t>
            </a:r>
            <a:r>
              <a:rPr lang="zh-CN" altLang="en-US" sz="2400" dirty="0"/>
              <a:t>）</a:t>
            </a:r>
          </a:p>
        </p:txBody>
      </p:sp>
      <p:pic>
        <p:nvPicPr>
          <p:cNvPr id="30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867" y="3349267"/>
            <a:ext cx="717600" cy="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898" y="3371783"/>
            <a:ext cx="717599" cy="71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8898" y="3427007"/>
            <a:ext cx="2012799" cy="662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Shape 190"/>
          <p:cNvCxnSpPr>
            <a:endCxn id="10" idx="2"/>
          </p:cNvCxnSpPr>
          <p:nvPr/>
        </p:nvCxnSpPr>
        <p:spPr>
          <a:xfrm flipV="1">
            <a:off x="6493260" y="5494666"/>
            <a:ext cx="0" cy="653951"/>
          </a:xfrm>
          <a:prstGeom prst="straightConnector1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lg" len="lg"/>
            <a:tailEnd type="stealth" w="lg" len="lg"/>
          </a:ln>
        </p:spPr>
      </p:cxnSp>
      <p:sp>
        <p:nvSpPr>
          <p:cNvPr id="34" name="Shape 160"/>
          <p:cNvSpPr/>
          <p:nvPr/>
        </p:nvSpPr>
        <p:spPr>
          <a:xfrm>
            <a:off x="8407054" y="3949538"/>
            <a:ext cx="3268007" cy="2207351"/>
          </a:xfrm>
          <a:prstGeom prst="rect">
            <a:avLst/>
          </a:prstGeom>
          <a:noFill/>
          <a:ln w="19050" cap="flat">
            <a:solidFill>
              <a:srgbClr val="1F497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-US" altLang="zh-CN" sz="2133" dirty="0"/>
              <a:t>ops</a:t>
            </a:r>
            <a:r>
              <a:rPr lang="zh-CN" altLang="en-US" sz="2133" dirty="0" smtClean="0"/>
              <a:t>执行</a:t>
            </a:r>
            <a:endParaRPr lang="zh-CN" altLang="en-US" sz="2133" dirty="0"/>
          </a:p>
        </p:txBody>
      </p:sp>
      <p:sp>
        <p:nvSpPr>
          <p:cNvPr id="37" name="Shape 164"/>
          <p:cNvSpPr/>
          <p:nvPr/>
        </p:nvSpPr>
        <p:spPr>
          <a:xfrm>
            <a:off x="5778660" y="4201163"/>
            <a:ext cx="1449200" cy="1299999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19050" cap="flat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/>
            <a:r>
              <a:rPr lang="en-US" altLang="zh-CN" sz="2400" dirty="0"/>
              <a:t>Artifact</a:t>
            </a:r>
          </a:p>
          <a:p>
            <a:pPr algn="ctr"/>
            <a:r>
              <a:rPr lang="zh-CN" altLang="en-US" sz="2400" dirty="0"/>
              <a:t>仓库</a:t>
            </a:r>
          </a:p>
        </p:txBody>
      </p:sp>
    </p:spTree>
    <p:extLst>
      <p:ext uri="{BB962C8B-B14F-4D97-AF65-F5344CB8AC3E}">
        <p14:creationId xmlns:p14="http://schemas.microsoft.com/office/powerpoint/2010/main" val="228493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24" y="1884884"/>
            <a:ext cx="5715000" cy="3248025"/>
          </a:xfrm>
          <a:prstGeom prst="rect">
            <a:avLst/>
          </a:prstGeom>
        </p:spPr>
      </p:pic>
      <p:sp>
        <p:nvSpPr>
          <p:cNvPr id="6" name="Shape 182"/>
          <p:cNvSpPr txBox="1"/>
          <p:nvPr/>
        </p:nvSpPr>
        <p:spPr>
          <a:xfrm>
            <a:off x="635992" y="1669337"/>
            <a:ext cx="5223270" cy="486462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私有镜像托管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容器创建 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动态负载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</a:p>
          <a:p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分布式的代码版本管理，协调开发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自动的构建和测试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代码和构建包仓库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自动集成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回归测试，性能测试</a:t>
            </a:r>
          </a:p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灰度发布，在线升级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772370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如何分工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977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dev: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开发集成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在线调试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代码管理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服务定制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基础镜像定制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Jenkins/Rational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自动构建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自动测试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自动发布</a:t>
            </a: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测试环境发布</a:t>
            </a:r>
          </a:p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561120" y="1825625"/>
            <a:ext cx="40977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devops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平台自身在线升级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应用在线升级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服务在线升级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/VM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自动配置部署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自动化运维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平台监控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自动注册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应用监控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环境发布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日志集中管理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租户管理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资源回收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3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6" name="圆角矩形 54"/>
          <p:cNvSpPr>
            <a:spLocks noChangeArrowheads="1"/>
          </p:cNvSpPr>
          <p:nvPr/>
        </p:nvSpPr>
        <p:spPr bwMode="auto">
          <a:xfrm>
            <a:off x="54425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5187" name="矩形 96"/>
          <p:cNvSpPr>
            <a:spLocks noChangeArrowheads="1"/>
          </p:cNvSpPr>
          <p:nvPr/>
        </p:nvSpPr>
        <p:spPr bwMode="auto">
          <a:xfrm>
            <a:off x="473263" y="1733549"/>
            <a:ext cx="2747997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开发测试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A)</a:t>
            </a:r>
          </a:p>
        </p:txBody>
      </p:sp>
      <p:sp>
        <p:nvSpPr>
          <p:cNvPr id="513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14568" y="236537"/>
            <a:ext cx="5272011" cy="614363"/>
          </a:xfrm>
          <a:prstGeom prst="rect">
            <a:avLst/>
          </a:prstGeom>
          <a:noFill/>
          <a:ln>
            <a:noFill/>
          </a:ln>
          <a:extLst/>
        </p:spPr>
        <p:txBody>
          <a:bodyPr vert="horz" lIns="0" tIns="0" rIns="0" bIns="0" rtlCol="0" anchor="t" anchorCtr="0">
            <a:normAutofit/>
          </a:bodyPr>
          <a:lstStyle/>
          <a:p>
            <a:pPr defTabSz="1219170"/>
            <a:r>
              <a:rPr lang="zh-CN" altLang="en-US" sz="3733" dirty="0" smtClean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开发</a:t>
            </a:r>
            <a:r>
              <a:rPr lang="zh-CN" altLang="en-US" sz="3733" dirty="0">
                <a:latin typeface="微软雅黑" pitchFamily="34" charset="-122"/>
                <a:ea typeface="微软雅黑" pitchFamily="34" charset="-122"/>
                <a:cs typeface="Arial" pitchFamily="34" charset="0"/>
                <a:sym typeface="Arial" pitchFamily="34" charset="0"/>
              </a:rPr>
              <a:t>测试到生产环境</a:t>
            </a:r>
            <a:endParaRPr lang="zh-CN" altLang="en-US" sz="3733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" name="Rounded Rectangle 22"/>
          <p:cNvSpPr>
            <a:spLocks noChangeArrowheads="1"/>
          </p:cNvSpPr>
          <p:nvPr/>
        </p:nvSpPr>
        <p:spPr bwMode="auto">
          <a:xfrm>
            <a:off x="43295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77" name="圆角矩形 92"/>
          <p:cNvSpPr>
            <a:spLocks noChangeArrowheads="1"/>
          </p:cNvSpPr>
          <p:nvPr/>
        </p:nvSpPr>
        <p:spPr bwMode="auto">
          <a:xfrm>
            <a:off x="90051" y="3634402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78" name="矩形 95"/>
          <p:cNvSpPr>
            <a:spLocks noChangeArrowheads="1"/>
          </p:cNvSpPr>
          <p:nvPr/>
        </p:nvSpPr>
        <p:spPr bwMode="auto">
          <a:xfrm>
            <a:off x="445708" y="3706244"/>
            <a:ext cx="1696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79" name="Rounded Rectangle 22"/>
          <p:cNvSpPr>
            <a:spLocks noChangeArrowheads="1"/>
          </p:cNvSpPr>
          <p:nvPr/>
        </p:nvSpPr>
        <p:spPr bwMode="auto">
          <a:xfrm>
            <a:off x="179713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0" name="Rounded Rectangle 22"/>
          <p:cNvSpPr>
            <a:spLocks noChangeArrowheads="1"/>
          </p:cNvSpPr>
          <p:nvPr/>
        </p:nvSpPr>
        <p:spPr bwMode="auto">
          <a:xfrm>
            <a:off x="1420735" y="407045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2" name="Rounded Rectangle 22"/>
          <p:cNvSpPr>
            <a:spLocks noChangeArrowheads="1"/>
          </p:cNvSpPr>
          <p:nvPr/>
        </p:nvSpPr>
        <p:spPr bwMode="auto">
          <a:xfrm>
            <a:off x="179713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3" name="Rounded Rectangle 22"/>
          <p:cNvSpPr>
            <a:spLocks noChangeArrowheads="1"/>
          </p:cNvSpPr>
          <p:nvPr/>
        </p:nvSpPr>
        <p:spPr bwMode="auto">
          <a:xfrm>
            <a:off x="1388565" y="443439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5" name="Rounded Rectangle 22"/>
          <p:cNvSpPr>
            <a:spLocks noChangeArrowheads="1"/>
          </p:cNvSpPr>
          <p:nvPr/>
        </p:nvSpPr>
        <p:spPr bwMode="auto">
          <a:xfrm>
            <a:off x="3939707" y="412373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控制台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7" name="Rounded Rectangle 22"/>
          <p:cNvSpPr>
            <a:spLocks noChangeArrowheads="1"/>
          </p:cNvSpPr>
          <p:nvPr/>
        </p:nvSpPr>
        <p:spPr bwMode="auto">
          <a:xfrm>
            <a:off x="2760421" y="408009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88" name="Rounded Rectangle 22"/>
          <p:cNvSpPr>
            <a:spLocks noChangeArrowheads="1"/>
          </p:cNvSpPr>
          <p:nvPr/>
        </p:nvSpPr>
        <p:spPr bwMode="auto">
          <a:xfrm>
            <a:off x="2735021" y="4451278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90" name="Rounded Rectangle 22"/>
          <p:cNvSpPr>
            <a:spLocks noChangeArrowheads="1"/>
          </p:cNvSpPr>
          <p:nvPr/>
        </p:nvSpPr>
        <p:spPr bwMode="auto">
          <a:xfrm>
            <a:off x="1952318" y="3006222"/>
            <a:ext cx="90217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代码管理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Git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35" name="圆柱形 41"/>
          <p:cNvSpPr>
            <a:spLocks noChangeArrowheads="1"/>
          </p:cNvSpPr>
          <p:nvPr/>
        </p:nvSpPr>
        <p:spPr bwMode="auto">
          <a:xfrm>
            <a:off x="1664286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37" name="圆柱形 41"/>
          <p:cNvSpPr>
            <a:spLocks noChangeArrowheads="1"/>
          </p:cNvSpPr>
          <p:nvPr/>
        </p:nvSpPr>
        <p:spPr bwMode="auto">
          <a:xfrm>
            <a:off x="2923664" y="5335442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225061" y="5149897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柱形 41"/>
          <p:cNvSpPr>
            <a:spLocks noChangeArrowheads="1"/>
          </p:cNvSpPr>
          <p:nvPr/>
        </p:nvSpPr>
        <p:spPr bwMode="auto">
          <a:xfrm>
            <a:off x="415520" y="5335441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8" name="直接连接符 7"/>
          <p:cNvCxnSpPr>
            <a:stCxn id="40" idx="4"/>
            <a:endCxn id="35" idx="2"/>
          </p:cNvCxnSpPr>
          <p:nvPr/>
        </p:nvCxnSpPr>
        <p:spPr>
          <a:xfrm>
            <a:off x="1290008" y="5627105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531420" y="5627102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216299" y="5345716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90217" y="5345720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12" name="Rounded Rectangle 22"/>
          <p:cNvSpPr>
            <a:spLocks noChangeArrowheads="1"/>
          </p:cNvSpPr>
          <p:nvPr/>
        </p:nvSpPr>
        <p:spPr bwMode="auto">
          <a:xfrm>
            <a:off x="115811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3" name="Rounded Rectangle 22"/>
          <p:cNvSpPr>
            <a:spLocks noChangeArrowheads="1"/>
          </p:cNvSpPr>
          <p:nvPr/>
        </p:nvSpPr>
        <p:spPr bwMode="auto">
          <a:xfrm>
            <a:off x="1898133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4" name="Rounded Rectangle 22"/>
          <p:cNvSpPr>
            <a:spLocks noChangeArrowheads="1"/>
          </p:cNvSpPr>
          <p:nvPr/>
        </p:nvSpPr>
        <p:spPr bwMode="auto">
          <a:xfrm>
            <a:off x="2603689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5" name="Rounded Rectangle 22"/>
          <p:cNvSpPr>
            <a:spLocks noChangeArrowheads="1"/>
          </p:cNvSpPr>
          <p:nvPr/>
        </p:nvSpPr>
        <p:spPr bwMode="auto">
          <a:xfrm>
            <a:off x="3317096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6" name="Rounded Rectangle 22"/>
          <p:cNvSpPr>
            <a:spLocks noChangeArrowheads="1"/>
          </p:cNvSpPr>
          <p:nvPr/>
        </p:nvSpPr>
        <p:spPr bwMode="auto">
          <a:xfrm>
            <a:off x="4030024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7" name="Rounded Rectangle 22"/>
          <p:cNvSpPr>
            <a:spLocks noChangeArrowheads="1"/>
          </p:cNvSpPr>
          <p:nvPr/>
        </p:nvSpPr>
        <p:spPr bwMode="auto">
          <a:xfrm>
            <a:off x="4710372" y="2340391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1" name="Rounded Rectangle 22"/>
          <p:cNvSpPr>
            <a:spLocks noChangeArrowheads="1"/>
          </p:cNvSpPr>
          <p:nvPr/>
        </p:nvSpPr>
        <p:spPr bwMode="auto">
          <a:xfrm>
            <a:off x="2653326" y="3688558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2" name="Rounded Rectangle 22"/>
          <p:cNvSpPr>
            <a:spLocks noChangeArrowheads="1"/>
          </p:cNvSpPr>
          <p:nvPr/>
        </p:nvSpPr>
        <p:spPr bwMode="auto">
          <a:xfrm>
            <a:off x="3683852" y="3701258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3" name="Rounded Rectangle 22"/>
          <p:cNvSpPr>
            <a:spLocks noChangeArrowheads="1"/>
          </p:cNvSpPr>
          <p:nvPr/>
        </p:nvSpPr>
        <p:spPr bwMode="auto">
          <a:xfrm>
            <a:off x="4359353" y="3701258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24" name="圆角矩形 54"/>
          <p:cNvSpPr>
            <a:spLocks noChangeArrowheads="1"/>
          </p:cNvSpPr>
          <p:nvPr/>
        </p:nvSpPr>
        <p:spPr bwMode="auto">
          <a:xfrm>
            <a:off x="5773213" y="1733551"/>
            <a:ext cx="5444676" cy="4237173"/>
          </a:xfrm>
          <a:prstGeom prst="roundRect">
            <a:avLst>
              <a:gd name="adj" fmla="val 16667"/>
            </a:avLst>
          </a:prstGeom>
          <a:solidFill>
            <a:srgbClr val="4F81BD">
              <a:alpha val="41176"/>
            </a:srgbClr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25" name="矩形 96"/>
          <p:cNvSpPr>
            <a:spLocks noChangeArrowheads="1"/>
          </p:cNvSpPr>
          <p:nvPr/>
        </p:nvSpPr>
        <p:spPr bwMode="auto">
          <a:xfrm>
            <a:off x="8090095" y="1800621"/>
            <a:ext cx="2742501" cy="400110"/>
          </a:xfrm>
          <a:prstGeom prst="rect">
            <a:avLst/>
          </a:prstGeom>
          <a:solidFill>
            <a:srgbClr val="4F81BD">
              <a:alpha val="4117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生产环境</a:t>
            </a:r>
            <a:r>
              <a:rPr lang="en-US" altLang="zh-CN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(</a:t>
            </a:r>
            <a:r>
              <a:rPr lang="zh-CN" altLang="en-US" sz="2000" b="1" dirty="0" smtClean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集群</a:t>
            </a:r>
            <a:r>
              <a:rPr lang="en-US" altLang="zh-CN" sz="2000" b="1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B)</a:t>
            </a:r>
          </a:p>
        </p:txBody>
      </p:sp>
      <p:sp>
        <p:nvSpPr>
          <p:cNvPr id="159" name="Rounded Rectangle 22"/>
          <p:cNvSpPr>
            <a:spLocks noChangeArrowheads="1"/>
          </p:cNvSpPr>
          <p:nvPr/>
        </p:nvSpPr>
        <p:spPr bwMode="auto">
          <a:xfrm>
            <a:off x="179713" y="4828427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161" name="直接连接符 160"/>
          <p:cNvCxnSpPr/>
          <p:nvPr/>
        </p:nvCxnSpPr>
        <p:spPr>
          <a:xfrm>
            <a:off x="5663703" y="1197040"/>
            <a:ext cx="0" cy="5067171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22"/>
          <p:cNvSpPr>
            <a:spLocks noChangeArrowheads="1"/>
          </p:cNvSpPr>
          <p:nvPr/>
        </p:nvSpPr>
        <p:spPr bwMode="auto">
          <a:xfrm>
            <a:off x="3186356" y="3006222"/>
            <a:ext cx="960216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持续集成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Jenkins</a:t>
            </a:r>
          </a:p>
        </p:txBody>
      </p:sp>
      <p:sp>
        <p:nvSpPr>
          <p:cNvPr id="92" name="Rounded Rectangle 22"/>
          <p:cNvSpPr>
            <a:spLocks noChangeArrowheads="1"/>
          </p:cNvSpPr>
          <p:nvPr/>
        </p:nvSpPr>
        <p:spPr bwMode="auto">
          <a:xfrm>
            <a:off x="4237750" y="2996972"/>
            <a:ext cx="1093548" cy="47096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库管理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6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Artifactory</a:t>
            </a:r>
            <a:endParaRPr lang="en-US" altLang="zh-CN" sz="16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21260" y="876301"/>
            <a:ext cx="1204883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dev</a:t>
            </a:r>
            <a:endParaRPr lang="zh-CN" altLang="en-US" sz="2400" dirty="0"/>
          </a:p>
        </p:txBody>
      </p:sp>
      <p:cxnSp>
        <p:nvCxnSpPr>
          <p:cNvPr id="13" name="直接箭头连接符 12"/>
          <p:cNvCxnSpPr>
            <a:stCxn id="10" idx="2"/>
            <a:endCxn id="90" idx="0"/>
          </p:cNvCxnSpPr>
          <p:nvPr/>
        </p:nvCxnSpPr>
        <p:spPr>
          <a:xfrm>
            <a:off x="3823702" y="1397000"/>
            <a:ext cx="886671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0" idx="2"/>
          </p:cNvCxnSpPr>
          <p:nvPr/>
        </p:nvCxnSpPr>
        <p:spPr>
          <a:xfrm flipH="1">
            <a:off x="3683853" y="1397000"/>
            <a:ext cx="139849" cy="1609221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0" idx="3"/>
            <a:endCxn id="91" idx="1"/>
          </p:cNvCxnSpPr>
          <p:nvPr/>
        </p:nvCxnSpPr>
        <p:spPr>
          <a:xfrm>
            <a:off x="2854494" y="3241705"/>
            <a:ext cx="331862" cy="0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圆角矩形 92"/>
          <p:cNvSpPr>
            <a:spLocks noChangeArrowheads="1"/>
          </p:cNvSpPr>
          <p:nvPr/>
        </p:nvSpPr>
        <p:spPr bwMode="auto">
          <a:xfrm>
            <a:off x="5861454" y="3480115"/>
            <a:ext cx="5268191" cy="160871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zh-CN" altLang="zh-CN" sz="2400">
              <a:solidFill>
                <a:srgbClr val="FFFFFF"/>
              </a:solidFill>
            </a:endParaRPr>
          </a:p>
        </p:txBody>
      </p:sp>
      <p:sp>
        <p:nvSpPr>
          <p:cNvPr id="104" name="矩形 95"/>
          <p:cNvSpPr>
            <a:spLocks noChangeArrowheads="1"/>
          </p:cNvSpPr>
          <p:nvPr/>
        </p:nvSpPr>
        <p:spPr bwMode="auto">
          <a:xfrm>
            <a:off x="6217111" y="3551957"/>
            <a:ext cx="16962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Arial" pitchFamily="34" charset="0"/>
                <a:sym typeface="Arial" pitchFamily="34" charset="0"/>
              </a:rPr>
              <a:t>PaaS service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Arial" pitchFamily="34" charset="0"/>
              <a:sym typeface="Arial" pitchFamily="34" charset="0"/>
            </a:endParaRPr>
          </a:p>
        </p:txBody>
      </p:sp>
      <p:sp>
        <p:nvSpPr>
          <p:cNvPr id="105" name="Rounded Rectangle 22"/>
          <p:cNvSpPr>
            <a:spLocks noChangeArrowheads="1"/>
          </p:cNvSpPr>
          <p:nvPr/>
        </p:nvSpPr>
        <p:spPr bwMode="auto">
          <a:xfrm>
            <a:off x="5951116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平台定时伸缩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6" name="Rounded Rectangle 22"/>
          <p:cNvSpPr>
            <a:spLocks noChangeArrowheads="1"/>
          </p:cNvSpPr>
          <p:nvPr/>
        </p:nvSpPr>
        <p:spPr bwMode="auto">
          <a:xfrm>
            <a:off x="7192137" y="3916171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应用弹性伸缩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7" name="Rounded Rectangle 22"/>
          <p:cNvSpPr>
            <a:spLocks noChangeArrowheads="1"/>
          </p:cNvSpPr>
          <p:nvPr/>
        </p:nvSpPr>
        <p:spPr bwMode="auto">
          <a:xfrm>
            <a:off x="5951116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提醒服务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8" name="Rounded Rectangle 22"/>
          <p:cNvSpPr>
            <a:spLocks noChangeArrowheads="1"/>
          </p:cNvSpPr>
          <p:nvPr/>
        </p:nvSpPr>
        <p:spPr bwMode="auto">
          <a:xfrm>
            <a:off x="7159968" y="4280106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服务监管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19" name="Rounded Rectangle 22"/>
          <p:cNvSpPr>
            <a:spLocks noChangeArrowheads="1"/>
          </p:cNvSpPr>
          <p:nvPr/>
        </p:nvSpPr>
        <p:spPr bwMode="auto">
          <a:xfrm>
            <a:off x="7248549" y="4674140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集中日志管理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4" name="Rounded Rectangle 22"/>
          <p:cNvSpPr>
            <a:spLocks noChangeArrowheads="1"/>
          </p:cNvSpPr>
          <p:nvPr/>
        </p:nvSpPr>
        <p:spPr bwMode="auto">
          <a:xfrm>
            <a:off x="6031581" y="469290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平台监管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65" name="圆柱形 41"/>
          <p:cNvSpPr>
            <a:spLocks noChangeArrowheads="1"/>
          </p:cNvSpPr>
          <p:nvPr/>
        </p:nvSpPr>
        <p:spPr bwMode="auto">
          <a:xfrm>
            <a:off x="7435689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166" name="圆柱形 41"/>
          <p:cNvSpPr>
            <a:spLocks noChangeArrowheads="1"/>
          </p:cNvSpPr>
          <p:nvPr/>
        </p:nvSpPr>
        <p:spPr bwMode="auto">
          <a:xfrm>
            <a:off x="8695066" y="5181155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7" name="直接箭头连接符 166"/>
          <p:cNvCxnSpPr/>
          <p:nvPr/>
        </p:nvCxnSpPr>
        <p:spPr>
          <a:xfrm>
            <a:off x="7996464" y="4995610"/>
            <a:ext cx="1" cy="209732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圆柱形 41"/>
          <p:cNvSpPr>
            <a:spLocks noChangeArrowheads="1"/>
          </p:cNvSpPr>
          <p:nvPr/>
        </p:nvSpPr>
        <p:spPr bwMode="auto">
          <a:xfrm>
            <a:off x="6186922" y="5181154"/>
            <a:ext cx="874489" cy="583327"/>
          </a:xfrm>
          <a:prstGeom prst="can">
            <a:avLst>
              <a:gd name="adj" fmla="val 25907"/>
            </a:avLst>
          </a:prstGeom>
          <a:solidFill>
            <a:schemeClr val="accent2"/>
          </a:solidFill>
          <a:ln w="12700">
            <a:solidFill>
              <a:schemeClr val="bg2"/>
            </a:solidFill>
            <a:bevel/>
            <a:headEnd/>
            <a:tailEnd/>
          </a:ln>
        </p:spPr>
        <p:txBody>
          <a:bodyPr lIns="103900" tIns="51951" rIns="103900" bIns="51951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</a:p>
          <a:p>
            <a:pPr algn="ctr"/>
            <a:r>
              <a:rPr lang="zh-CN" altLang="en-US" sz="1600" dirty="0">
                <a:solidFill>
                  <a:srgbClr val="FFFFFF"/>
                </a:solidFill>
              </a:rPr>
              <a:t>数据库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cxnSp>
        <p:nvCxnSpPr>
          <p:cNvPr id="169" name="直接连接符 168"/>
          <p:cNvCxnSpPr>
            <a:stCxn id="168" idx="4"/>
            <a:endCxn id="165" idx="2"/>
          </p:cNvCxnSpPr>
          <p:nvPr/>
        </p:nvCxnSpPr>
        <p:spPr>
          <a:xfrm>
            <a:off x="7061411" y="5472818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>
            <a:off x="8302823" y="5472816"/>
            <a:ext cx="374277" cy="1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6987701" y="5191429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261620" y="5191433"/>
            <a:ext cx="503664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7" dirty="0">
                <a:solidFill>
                  <a:schemeClr val="bg2"/>
                </a:solidFill>
              </a:rPr>
              <a:t>HA</a:t>
            </a:r>
            <a:endParaRPr lang="zh-CN" altLang="en-US" sz="1867" dirty="0">
              <a:solidFill>
                <a:schemeClr val="bg2"/>
              </a:solidFill>
            </a:endParaRPr>
          </a:p>
        </p:txBody>
      </p:sp>
      <p:sp>
        <p:nvSpPr>
          <p:cNvPr id="173" name="Rounded Rectangle 22"/>
          <p:cNvSpPr>
            <a:spLocks noChangeArrowheads="1"/>
          </p:cNvSpPr>
          <p:nvPr/>
        </p:nvSpPr>
        <p:spPr bwMode="auto">
          <a:xfrm>
            <a:off x="8463226" y="4667692"/>
            <a:ext cx="92074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mySQL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ServiceBroker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4" name="Rounded Rectangle 22"/>
          <p:cNvSpPr>
            <a:spLocks noChangeArrowheads="1"/>
          </p:cNvSpPr>
          <p:nvPr/>
        </p:nvSpPr>
        <p:spPr bwMode="auto">
          <a:xfrm>
            <a:off x="9493752" y="4680392"/>
            <a:ext cx="638075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Redis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5" name="Rounded Rectangle 22"/>
          <p:cNvSpPr>
            <a:spLocks noChangeArrowheads="1"/>
          </p:cNvSpPr>
          <p:nvPr/>
        </p:nvSpPr>
        <p:spPr bwMode="auto">
          <a:xfrm>
            <a:off x="10169253" y="4680392"/>
            <a:ext cx="787400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 err="1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RabbitMQ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7" name="Rounded Rectangle 22"/>
          <p:cNvSpPr>
            <a:spLocks noChangeArrowheads="1"/>
          </p:cNvSpPr>
          <p:nvPr/>
        </p:nvSpPr>
        <p:spPr bwMode="auto">
          <a:xfrm>
            <a:off x="8463225" y="4290543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应用运行时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6646108" y="876299"/>
            <a:ext cx="1674416" cy="520700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ops</a:t>
            </a:r>
            <a:endParaRPr lang="zh-CN" altLang="en-US" sz="2400" dirty="0"/>
          </a:p>
        </p:txBody>
      </p:sp>
      <p:sp>
        <p:nvSpPr>
          <p:cNvPr id="179" name="Rounded Rectangle 22"/>
          <p:cNvSpPr>
            <a:spLocks noChangeArrowheads="1"/>
          </p:cNvSpPr>
          <p:nvPr/>
        </p:nvSpPr>
        <p:spPr bwMode="auto">
          <a:xfrm>
            <a:off x="617289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0" name="Rounded Rectangle 22"/>
          <p:cNvSpPr>
            <a:spLocks noChangeArrowheads="1"/>
          </p:cNvSpPr>
          <p:nvPr/>
        </p:nvSpPr>
        <p:spPr bwMode="auto">
          <a:xfrm>
            <a:off x="689805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1" name="Rounded Rectangle 22"/>
          <p:cNvSpPr>
            <a:spLocks noChangeArrowheads="1"/>
          </p:cNvSpPr>
          <p:nvPr/>
        </p:nvSpPr>
        <p:spPr bwMode="auto">
          <a:xfrm>
            <a:off x="763807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2" name="Rounded Rectangle 22"/>
          <p:cNvSpPr>
            <a:spLocks noChangeArrowheads="1"/>
          </p:cNvSpPr>
          <p:nvPr/>
        </p:nvSpPr>
        <p:spPr bwMode="auto">
          <a:xfrm>
            <a:off x="8343631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3" name="Rounded Rectangle 22"/>
          <p:cNvSpPr>
            <a:spLocks noChangeArrowheads="1"/>
          </p:cNvSpPr>
          <p:nvPr/>
        </p:nvSpPr>
        <p:spPr bwMode="auto">
          <a:xfrm>
            <a:off x="9057037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4" name="Rounded Rectangle 22"/>
          <p:cNvSpPr>
            <a:spLocks noChangeArrowheads="1"/>
          </p:cNvSpPr>
          <p:nvPr/>
        </p:nvSpPr>
        <p:spPr bwMode="auto">
          <a:xfrm>
            <a:off x="9769965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5" name="Rounded Rectangle 22"/>
          <p:cNvSpPr>
            <a:spLocks noChangeArrowheads="1"/>
          </p:cNvSpPr>
          <p:nvPr/>
        </p:nvSpPr>
        <p:spPr bwMode="auto">
          <a:xfrm>
            <a:off x="10450313" y="2458282"/>
            <a:ext cx="653856" cy="39093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200" b="1" dirty="0" err="1" smtClean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docker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86" name="Rounded Rectangle 22"/>
          <p:cNvSpPr>
            <a:spLocks noChangeArrowheads="1"/>
          </p:cNvSpPr>
          <p:nvPr/>
        </p:nvSpPr>
        <p:spPr bwMode="auto">
          <a:xfrm>
            <a:off x="8217081" y="3539922"/>
            <a:ext cx="1128387" cy="3214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FFFFFF"/>
                </a:solidFill>
                <a:latin typeface="Calibri" pitchFamily="34" charset="0"/>
                <a:sym typeface="Calibri" pitchFamily="34" charset="0"/>
              </a:rPr>
              <a:t>运维门户</a:t>
            </a:r>
            <a:endParaRPr lang="en-US" altLang="zh-CN" sz="1200" b="1" dirty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cxnSp>
        <p:nvCxnSpPr>
          <p:cNvPr id="25" name="直接箭头连接符 24"/>
          <p:cNvCxnSpPr>
            <a:stCxn id="178" idx="2"/>
            <a:endCxn id="186" idx="0"/>
          </p:cNvCxnSpPr>
          <p:nvPr/>
        </p:nvCxnSpPr>
        <p:spPr>
          <a:xfrm>
            <a:off x="7483317" y="1396999"/>
            <a:ext cx="1297959" cy="2142923"/>
          </a:xfrm>
          <a:prstGeom prst="straightConnector1">
            <a:avLst/>
          </a:prstGeom>
          <a:ln w="190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86" idx="1"/>
          </p:cNvCxnSpPr>
          <p:nvPr/>
        </p:nvCxnSpPr>
        <p:spPr>
          <a:xfrm flipH="1" flipV="1">
            <a:off x="5161460" y="3241704"/>
            <a:ext cx="3055621" cy="4589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587039" y="3114041"/>
            <a:ext cx="1507237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2</a:t>
            </a:r>
            <a:r>
              <a:rPr lang="zh-CN" altLang="en-US" sz="1333" dirty="0">
                <a:solidFill>
                  <a:srgbClr val="C00000"/>
                </a:solidFill>
              </a:rPr>
              <a:t>、根据标签获取部署应用包</a:t>
            </a:r>
          </a:p>
        </p:txBody>
      </p:sp>
      <p:sp>
        <p:nvSpPr>
          <p:cNvPr id="187" name="矩形 186"/>
          <p:cNvSpPr/>
          <p:nvPr/>
        </p:nvSpPr>
        <p:spPr>
          <a:xfrm>
            <a:off x="7838231" y="2896665"/>
            <a:ext cx="1159256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1</a:t>
            </a:r>
            <a:r>
              <a:rPr lang="zh-CN" altLang="en-US" sz="1333" dirty="0">
                <a:solidFill>
                  <a:srgbClr val="C00000"/>
                </a:solidFill>
              </a:rPr>
              <a:t>、应用部署流程</a:t>
            </a:r>
          </a:p>
        </p:txBody>
      </p:sp>
      <p:cxnSp>
        <p:nvCxnSpPr>
          <p:cNvPr id="188" name="直接箭头连接符 187"/>
          <p:cNvCxnSpPr>
            <a:stCxn id="186" idx="2"/>
            <a:endCxn id="177" idx="0"/>
          </p:cNvCxnSpPr>
          <p:nvPr/>
        </p:nvCxnSpPr>
        <p:spPr>
          <a:xfrm>
            <a:off x="8781275" y="3861391"/>
            <a:ext cx="246144" cy="429152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8892967" y="3823891"/>
            <a:ext cx="1480175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3" dirty="0">
                <a:solidFill>
                  <a:srgbClr val="C00000"/>
                </a:solidFill>
              </a:rPr>
              <a:t>3</a:t>
            </a:r>
            <a:r>
              <a:rPr lang="zh-CN" altLang="en-US" sz="1333" dirty="0">
                <a:solidFill>
                  <a:srgbClr val="C00000"/>
                </a:solidFill>
              </a:rPr>
              <a:t>、自动部署应用、灰度发布</a:t>
            </a:r>
          </a:p>
        </p:txBody>
      </p:sp>
    </p:spTree>
    <p:extLst>
      <p:ext uri="{BB962C8B-B14F-4D97-AF65-F5344CB8AC3E}">
        <p14:creationId xmlns:p14="http://schemas.microsoft.com/office/powerpoint/2010/main" val="1998056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3392" y="164637"/>
            <a:ext cx="1097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PCF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一体化的</a:t>
            </a:r>
            <a:r>
              <a:rPr kumimoji="1"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PaaS</a:t>
            </a:r>
            <a:r>
              <a:rPr kumimoji="1"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和</a:t>
            </a:r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Docker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生态圈的对比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873009"/>
              </p:ext>
            </p:extLst>
          </p:nvPr>
        </p:nvGraphicFramePr>
        <p:xfrm>
          <a:off x="719403" y="772153"/>
          <a:ext cx="11041227" cy="60426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7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5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功能项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PCF</a:t>
                      </a:r>
                      <a:r>
                        <a:rPr lang="zh-CN" altLang="en-US" sz="1500" u="none" strike="noStrike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支持</a:t>
                      </a:r>
                      <a:endParaRPr 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Docker</a:t>
                      </a:r>
                      <a:r>
                        <a:rPr lang="zh-CN" altLang="en-US" sz="1500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生态</a:t>
                      </a:r>
                      <a:endParaRPr lang="zh-CN" altLang="en-US" sz="1500" b="0" i="0" u="none" strike="noStrike" dirty="0">
                        <a:solidFill>
                          <a:schemeClr val="accent3">
                            <a:lumMod val="75000"/>
                          </a:schemeClr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常用应用服务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 smtClean="0">
                          <a:effectLst/>
                        </a:rPr>
                        <a:t>MySQL,Redis,RabbitMQ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MySQL,Redis,RabbitMQ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(</a:t>
                      </a:r>
                      <a:r>
                        <a:rPr lang="en-US" altLang="zh-CN" sz="15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saltstack</a:t>
                      </a:r>
                      <a:r>
                        <a:rPr lang="zh-CN" alt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自动安装配置</a:t>
                      </a:r>
                      <a:r>
                        <a:rPr lang="en-US" altLang="zh-CN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)</a:t>
                      </a: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43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移动计算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消息推送、数据同步，</a:t>
                      </a:r>
                      <a:r>
                        <a:rPr lang="en-US" altLang="zh-CN" sz="1500" u="none" strike="noStrike">
                          <a:effectLst/>
                        </a:rPr>
                        <a:t>API-Gateway</a:t>
                      </a:r>
                      <a:r>
                        <a:rPr lang="zh-CN" altLang="en-US" sz="1500" u="none" strike="noStrike">
                          <a:effectLst/>
                        </a:rPr>
                        <a:t>、用户管理、应用分发、应用分析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应用支撑服务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APM,Session</a:t>
                      </a:r>
                      <a:r>
                        <a:rPr lang="zh-CN" altLang="en-US" sz="1500" u="none" strike="noStrike" dirty="0">
                          <a:effectLst/>
                        </a:rPr>
                        <a:t>共享</a:t>
                      </a:r>
                      <a:r>
                        <a:rPr lang="en-US" altLang="zh-CN" sz="1500" u="none" strike="noStrike" dirty="0">
                          <a:effectLst/>
                        </a:rPr>
                        <a:t>,</a:t>
                      </a:r>
                      <a:r>
                        <a:rPr lang="en-US" sz="1500" u="none" strike="noStrike" dirty="0">
                          <a:effectLst/>
                        </a:rPr>
                        <a:t>SSO、</a:t>
                      </a:r>
                      <a:r>
                        <a:rPr lang="zh-CN" altLang="en-US" sz="1500" u="none" strike="noStrike" dirty="0">
                          <a:effectLst/>
                        </a:rPr>
                        <a:t>远程文件服务、</a:t>
                      </a:r>
                      <a:r>
                        <a:rPr lang="en-US" sz="1500" u="none" strike="noStrike" dirty="0">
                          <a:effectLst/>
                        </a:rPr>
                        <a:t>API</a:t>
                      </a:r>
                      <a:r>
                        <a:rPr lang="zh-CN" altLang="en-US" sz="1500" u="none" strike="noStrike" dirty="0">
                          <a:effectLst/>
                        </a:rPr>
                        <a:t>管理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无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Spring Cloud, Spring Boot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dubbox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数据分析服务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Kafka、MongoDB、PHD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u="none" strike="noStrike" dirty="0" err="1" smtClean="0">
                          <a:effectLst/>
                        </a:rPr>
                        <a:t>Kafka、MongoDB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数据服务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GemFire、Neo4J、RiakCS、Cassandra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Cassandra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DevOps</a:t>
                      </a:r>
                      <a:r>
                        <a:rPr lang="zh-CN" altLang="en-US" sz="1500" u="none" strike="noStrike">
                          <a:effectLst/>
                        </a:rPr>
                        <a:t>服务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Jenkins、Git、Artifactory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500" u="none" strike="noStrike" dirty="0" err="1" smtClean="0">
                          <a:effectLst/>
                        </a:rPr>
                        <a:t>Jenkins、Git、Artifactory</a:t>
                      </a:r>
                      <a:endParaRPr lang="en-US" altLang="zh-CN" sz="15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平台服务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ELK、KLA、</a:t>
                      </a:r>
                      <a:r>
                        <a:rPr lang="zh-CN" altLang="en-US" sz="1500" u="none" strike="noStrike" dirty="0">
                          <a:effectLst/>
                        </a:rPr>
                        <a:t>平台自身监控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Graylog+ELK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用量计费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 smtClean="0">
                          <a:effectLst/>
                        </a:rPr>
                        <a:t>内置，并包括</a:t>
                      </a:r>
                      <a:r>
                        <a:rPr lang="zh-CN" altLang="en-US" sz="1500" u="none" strike="noStrike" dirty="0">
                          <a:effectLst/>
                        </a:rPr>
                        <a:t>服务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自动弹性伸缩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业务</a:t>
                      </a:r>
                      <a:r>
                        <a:rPr lang="en-US" altLang="zh-CN" sz="1500" u="none" strike="noStrike" dirty="0">
                          <a:effectLst/>
                        </a:rPr>
                        <a:t>SLA</a:t>
                      </a:r>
                      <a:r>
                        <a:rPr lang="zh-CN" altLang="en-US" sz="1500" u="none" strike="noStrike" dirty="0">
                          <a:effectLst/>
                        </a:rPr>
                        <a:t>的全自动弹性伸缩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端口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组件</a:t>
                      </a:r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/</a:t>
                      </a:r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应用三层监测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故障恢复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应用级</a:t>
                      </a:r>
                      <a:r>
                        <a:rPr lang="en-US" altLang="zh-CN" sz="1500" u="none" strike="noStrike" dirty="0">
                          <a:effectLst/>
                        </a:rPr>
                        <a:t>+</a:t>
                      </a:r>
                      <a:r>
                        <a:rPr lang="zh-CN" altLang="en-US" sz="1500" u="none" strike="noStrike" dirty="0">
                          <a:effectLst/>
                        </a:rPr>
                        <a:t>系统级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docker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多</a:t>
                      </a:r>
                      <a:r>
                        <a:rPr lang="en-US" sz="1500" u="none" strike="noStrike" dirty="0">
                          <a:effectLst/>
                        </a:rPr>
                        <a:t>IDC</a:t>
                      </a:r>
                      <a:r>
                        <a:rPr lang="zh-CN" altLang="en-US" sz="1500" u="none" strike="noStrike" dirty="0">
                          <a:effectLst/>
                        </a:rPr>
                        <a:t>的高可用性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内置支持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应用和配置解耦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Service Broker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应用和配置手工分离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路由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PCF </a:t>
                      </a:r>
                      <a:r>
                        <a:rPr lang="en-US" sz="1500" u="none" strike="noStrike" dirty="0" err="1">
                          <a:effectLst/>
                        </a:rPr>
                        <a:t>GoRouter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5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Nginx/F5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日志聚合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 Doppler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访问控制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UAA+Login</a:t>
                      </a:r>
                      <a:r>
                        <a:rPr lang="zh-CN" altLang="en-US" sz="1500" u="none" strike="noStrike">
                          <a:effectLst/>
                        </a:rPr>
                        <a:t>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自己定制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应用构建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PCF Buildpack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 err="1">
                          <a:effectLst/>
                        </a:rPr>
                        <a:t>Dockerfile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4015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集群管理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effectLst/>
                        </a:rPr>
                        <a:t>Kubernetes /</a:t>
                      </a:r>
                      <a:r>
                        <a:rPr lang="en-US" sz="1500" u="none" strike="noStrike" dirty="0" smtClean="0">
                          <a:effectLst/>
                        </a:rPr>
                        <a:t>Marathon/Docker </a:t>
                      </a:r>
                      <a:r>
                        <a:rPr lang="en-US" sz="1500" u="none" strike="noStrike" dirty="0">
                          <a:effectLst/>
                        </a:rPr>
                        <a:t>Swarm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调度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资源管理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Diego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Mesos，K8s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多</a:t>
                      </a:r>
                      <a:r>
                        <a:rPr lang="en-US" altLang="zh-CN" sz="1500" u="none" strike="noStrike">
                          <a:effectLst/>
                        </a:rPr>
                        <a:t>OS</a:t>
                      </a:r>
                      <a:r>
                        <a:rPr lang="zh-CN" altLang="en-US" sz="1500" u="none" strike="noStrike">
                          <a:effectLst/>
                        </a:rPr>
                        <a:t>的应用支持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 dirty="0">
                          <a:effectLst/>
                        </a:rPr>
                        <a:t>支持</a:t>
                      </a:r>
                      <a:r>
                        <a:rPr lang="en-US" sz="1500" u="none" strike="noStrike" dirty="0" err="1">
                          <a:effectLst/>
                        </a:rPr>
                        <a:t>Linux,.Net</a:t>
                      </a:r>
                      <a:r>
                        <a:rPr lang="en-US" sz="1500" u="none" strike="noStrike" dirty="0">
                          <a:effectLst/>
                        </a:rPr>
                        <a:t>/Win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Linux</a:t>
                      </a:r>
                      <a:r>
                        <a:rPr lang="zh-CN" altLang="en-US" sz="1500" u="none" strike="noStrike" dirty="0">
                          <a:effectLst/>
                        </a:rPr>
                        <a:t>应用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容器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Garden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 dirty="0">
                          <a:effectLst/>
                        </a:rPr>
                        <a:t>Docker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291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500" u="none" strike="noStrike">
                          <a:effectLst/>
                        </a:rPr>
                        <a:t>和</a:t>
                      </a:r>
                      <a:r>
                        <a:rPr lang="en-US" sz="1500" u="none" strike="noStrike">
                          <a:effectLst/>
                        </a:rPr>
                        <a:t>IaaS</a:t>
                      </a:r>
                      <a:r>
                        <a:rPr lang="zh-CN" altLang="en-US" sz="1500" u="none" strike="noStrike">
                          <a:effectLst/>
                        </a:rPr>
                        <a:t>集成</a:t>
                      </a:r>
                      <a:endParaRPr lang="zh-CN" alt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u="none" strike="noStrike">
                          <a:effectLst/>
                        </a:rPr>
                        <a:t>BOSH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dirty="0" smtClean="0">
                          <a:effectLst/>
                        </a:rPr>
                        <a:t>Kubernetes/</a:t>
                      </a:r>
                      <a:r>
                        <a:rPr lang="en-US" altLang="zh-CN" sz="1400" dirty="0" err="1" smtClean="0">
                          <a:effectLst/>
                        </a:rPr>
                        <a:t>saltstack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396" marR="9396" marT="9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733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8510" y="1566149"/>
            <a:ext cx="11214100" cy="45106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cloudfoundry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能实现，现在不好实现的功能：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1.service broker 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应用与服务通过注册方式使用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天然对微服务的支持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多租户（鉴权）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开发工具插件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有总控制器，提供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 API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块存储服务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8.VM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统一管理平台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对虚拟机的直接调用</a:t>
            </a: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10.4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个层级的高可用性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app,process,vm,az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6268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8013959" y="2209800"/>
            <a:ext cx="3759200" cy="4368800"/>
          </a:xfrm>
          <a:prstGeom prst="rect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Paas</a:t>
            </a:r>
            <a:r>
              <a:rPr lang="zh-CN" altLang="en-US" dirty="0" smtClean="0"/>
              <a:t>解决了什么问题？</a:t>
            </a:r>
            <a:endParaRPr lang="zh-CN" altLang="en-US" dirty="0"/>
          </a:p>
        </p:txBody>
      </p:sp>
      <p:grpSp>
        <p:nvGrpSpPr>
          <p:cNvPr id="4" name="Group 65"/>
          <p:cNvGrpSpPr/>
          <p:nvPr/>
        </p:nvGrpSpPr>
        <p:grpSpPr>
          <a:xfrm>
            <a:off x="304800" y="2262352"/>
            <a:ext cx="11379200" cy="4106709"/>
            <a:chOff x="76200" y="2057400"/>
            <a:chExt cx="8686800" cy="3080032"/>
          </a:xfrm>
        </p:grpSpPr>
        <p:sp>
          <p:nvSpPr>
            <p:cNvPr id="5" name="Right Triangle 109"/>
            <p:cNvSpPr/>
            <p:nvPr/>
          </p:nvSpPr>
          <p:spPr>
            <a:xfrm flipH="1">
              <a:off x="600132" y="2615918"/>
              <a:ext cx="8162868" cy="2413095"/>
            </a:xfrm>
            <a:prstGeom prst="rtTriangle">
              <a:avLst/>
            </a:prstGeom>
            <a:solidFill>
              <a:srgbClr val="3993D0">
                <a:alpha val="3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8794"/>
              <a:endParaRPr lang="en-US" sz="2400" kern="0" dirty="0">
                <a:solidFill>
                  <a:srgbClr val="FFFFFF"/>
                </a:solidFill>
                <a:latin typeface="MetaNormalLF-Roman"/>
              </a:endParaRPr>
            </a:p>
          </p:txBody>
        </p:sp>
        <p:grpSp>
          <p:nvGrpSpPr>
            <p:cNvPr id="6" name="Group 10"/>
            <p:cNvGrpSpPr>
              <a:grpSpLocks noChangeAspect="1"/>
            </p:cNvGrpSpPr>
            <p:nvPr/>
          </p:nvGrpSpPr>
          <p:grpSpPr>
            <a:xfrm>
              <a:off x="895289" y="2078282"/>
              <a:ext cx="2381310" cy="2806605"/>
              <a:chOff x="660984" y="2856832"/>
              <a:chExt cx="2267913" cy="3563942"/>
            </a:xfrm>
          </p:grpSpPr>
          <p:sp>
            <p:nvSpPr>
              <p:cNvPr id="44" name="Rounded Rectangle 148"/>
              <p:cNvSpPr/>
              <p:nvPr/>
            </p:nvSpPr>
            <p:spPr>
              <a:xfrm>
                <a:off x="688216" y="2856832"/>
                <a:ext cx="2240681" cy="3563942"/>
              </a:xfrm>
              <a:prstGeom prst="roundRect">
                <a:avLst/>
              </a:prstGeom>
              <a:noFill/>
              <a:ln w="9525" cap="flat" cmpd="sng" algn="ctr">
                <a:noFill/>
                <a:prstDash val="solid"/>
              </a:ln>
              <a:effectLst/>
            </p:spPr>
            <p:txBody>
              <a:bodyPr rtlCol="0" anchor="t" anchorCtr="0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r>
                  <a:rPr lang="en-US" sz="2400" b="1" dirty="0">
                    <a:solidFill>
                      <a:srgbClr val="AFFAFA">
                        <a:lumMod val="10000"/>
                      </a:srgbClr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   </a:t>
                </a:r>
                <a:r>
                  <a:rPr lang="en-US" sz="2133" b="1" dirty="0">
                    <a:solidFill>
                      <a:srgbClr val="AFFAFA">
                        <a:lumMod val="10000"/>
                      </a:srgbClr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Traditional IT</a:t>
                </a:r>
              </a:p>
            </p:txBody>
          </p:sp>
          <p:grpSp>
            <p:nvGrpSpPr>
              <p:cNvPr id="45" name="Group 56"/>
              <p:cNvGrpSpPr/>
              <p:nvPr/>
            </p:nvGrpSpPr>
            <p:grpSpPr>
              <a:xfrm>
                <a:off x="1186926" y="3515609"/>
                <a:ext cx="1451282" cy="2873828"/>
                <a:chOff x="637640" y="3495636"/>
                <a:chExt cx="1371600" cy="2873828"/>
              </a:xfrm>
            </p:grpSpPr>
            <p:sp>
              <p:nvSpPr>
                <p:cNvPr id="48" name="Rounded Rectangle 152"/>
                <p:cNvSpPr/>
                <p:nvPr/>
              </p:nvSpPr>
              <p:spPr>
                <a:xfrm>
                  <a:off x="637640" y="5781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Storage</a:t>
                  </a:r>
                </a:p>
              </p:txBody>
            </p:sp>
            <p:sp>
              <p:nvSpPr>
                <p:cNvPr id="49" name="Rounded Rectangle 153"/>
                <p:cNvSpPr/>
                <p:nvPr/>
              </p:nvSpPr>
              <p:spPr>
                <a:xfrm>
                  <a:off x="637640" y="5455064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Servers</a:t>
                  </a:r>
                </a:p>
              </p:txBody>
            </p:sp>
            <p:sp>
              <p:nvSpPr>
                <p:cNvPr id="50" name="Rounded Rectangle 154"/>
                <p:cNvSpPr/>
                <p:nvPr/>
              </p:nvSpPr>
              <p:spPr>
                <a:xfrm>
                  <a:off x="637640" y="6108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Networking</a:t>
                  </a:r>
                </a:p>
              </p:txBody>
            </p:sp>
            <p:sp>
              <p:nvSpPr>
                <p:cNvPr id="51" name="Rounded Rectangle 155"/>
                <p:cNvSpPr/>
                <p:nvPr/>
              </p:nvSpPr>
              <p:spPr>
                <a:xfrm>
                  <a:off x="637640" y="4801921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O/S</a:t>
                  </a:r>
                </a:p>
              </p:txBody>
            </p:sp>
            <p:sp>
              <p:nvSpPr>
                <p:cNvPr id="52" name="Rounded Rectangle 156"/>
                <p:cNvSpPr/>
                <p:nvPr/>
              </p:nvSpPr>
              <p:spPr>
                <a:xfrm>
                  <a:off x="637640" y="4475350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Middleware</a:t>
                  </a:r>
                </a:p>
              </p:txBody>
            </p:sp>
            <p:sp>
              <p:nvSpPr>
                <p:cNvPr id="53" name="Rounded Rectangle 157"/>
                <p:cNvSpPr/>
                <p:nvPr/>
              </p:nvSpPr>
              <p:spPr>
                <a:xfrm>
                  <a:off x="637640" y="5128493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Virtualization</a:t>
                  </a:r>
                </a:p>
              </p:txBody>
            </p:sp>
            <p:sp>
              <p:nvSpPr>
                <p:cNvPr id="54" name="Rounded Rectangle 158"/>
                <p:cNvSpPr/>
                <p:nvPr/>
              </p:nvSpPr>
              <p:spPr>
                <a:xfrm>
                  <a:off x="637640" y="3822207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Data</a:t>
                  </a:r>
                </a:p>
              </p:txBody>
            </p:sp>
            <p:sp>
              <p:nvSpPr>
                <p:cNvPr id="55" name="Rounded Rectangle 159"/>
                <p:cNvSpPr/>
                <p:nvPr/>
              </p:nvSpPr>
              <p:spPr>
                <a:xfrm>
                  <a:off x="637640" y="3495636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160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Applications</a:t>
                  </a:r>
                </a:p>
              </p:txBody>
            </p:sp>
            <p:sp>
              <p:nvSpPr>
                <p:cNvPr id="56" name="Rounded Rectangle 160"/>
                <p:cNvSpPr/>
                <p:nvPr/>
              </p:nvSpPr>
              <p:spPr>
                <a:xfrm>
                  <a:off x="637640" y="4148779"/>
                  <a:ext cx="1371600" cy="261257"/>
                </a:xfrm>
                <a:prstGeom prst="roundRect">
                  <a:avLst/>
                </a:prstGeom>
                <a:gradFill rotWithShape="1">
                  <a:gsLst>
                    <a:gs pos="0">
                      <a:srgbClr val="3993D0">
                        <a:shade val="51000"/>
                        <a:satMod val="130000"/>
                      </a:srgbClr>
                    </a:gs>
                    <a:gs pos="80000">
                      <a:srgbClr val="3993D0">
                        <a:shade val="93000"/>
                        <a:satMod val="130000"/>
                      </a:srgbClr>
                    </a:gs>
                    <a:gs pos="100000">
                      <a:srgbClr val="3993D0">
                        <a:shade val="94000"/>
                        <a:satMod val="135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3993D0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t" anchorCtr="0"/>
                <a:lstStyle/>
                <a:p>
                  <a:pPr algn="ctr" defTabSz="1218794">
                    <a:defRPr/>
                  </a:pPr>
                  <a:r>
                    <a:rPr lang="en-US" sz="1600" kern="0" dirty="0">
                      <a:solidFill>
                        <a:srgbClr val="FFFFFF"/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Runtime</a:t>
                  </a:r>
                </a:p>
              </p:txBody>
            </p:sp>
          </p:grpSp>
          <p:sp>
            <p:nvSpPr>
              <p:cNvPr id="46" name="Left Brace 14"/>
              <p:cNvSpPr/>
              <p:nvPr/>
            </p:nvSpPr>
            <p:spPr>
              <a:xfrm>
                <a:off x="988436" y="3456019"/>
                <a:ext cx="198489" cy="2964754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218794">
                  <a:defRPr/>
                </a:pPr>
                <a:endParaRPr lang="en-US" sz="2400" dirty="0">
                  <a:solidFill>
                    <a:srgbClr val="000000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7" name="TextBox 52"/>
              <p:cNvSpPr txBox="1"/>
              <p:nvPr/>
            </p:nvSpPr>
            <p:spPr>
              <a:xfrm>
                <a:off x="660984" y="4160028"/>
                <a:ext cx="343155" cy="1358553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794">
                  <a:defRPr/>
                </a:pPr>
                <a:r>
                  <a:rPr lang="en-US" sz="1867" dirty="0">
                    <a:solidFill>
                      <a:srgbClr val="000000"/>
                    </a:solidFill>
                    <a:latin typeface="Arial" pitchFamily="34" charset="0"/>
                    <a:ea typeface="Segoe UI" pitchFamily="34" charset="0"/>
                    <a:cs typeface="Arial" pitchFamily="34" charset="0"/>
                  </a:rPr>
                  <a:t>You Manage</a:t>
                </a:r>
              </a:p>
            </p:txBody>
          </p:sp>
        </p:grpSp>
        <p:grpSp>
          <p:nvGrpSpPr>
            <p:cNvPr id="7" name="Group 26"/>
            <p:cNvGrpSpPr/>
            <p:nvPr/>
          </p:nvGrpSpPr>
          <p:grpSpPr>
            <a:xfrm>
              <a:off x="6057779" y="2078282"/>
              <a:ext cx="2590616" cy="2830310"/>
              <a:chOff x="2154246" y="2277660"/>
              <a:chExt cx="2590616" cy="3773747"/>
            </a:xfrm>
          </p:grpSpPr>
          <p:sp>
            <p:nvSpPr>
              <p:cNvPr id="28" name="Rounded Rectangle 132"/>
              <p:cNvSpPr/>
              <p:nvPr/>
            </p:nvSpPr>
            <p:spPr>
              <a:xfrm>
                <a:off x="2680867" y="434578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49A942">
                      <a:shade val="51000"/>
                      <a:satMod val="130000"/>
                    </a:srgbClr>
                  </a:gs>
                  <a:gs pos="80000">
                    <a:srgbClr val="49A942">
                      <a:shade val="93000"/>
                      <a:satMod val="130000"/>
                    </a:srgbClr>
                  </a:gs>
                  <a:gs pos="100000">
                    <a:srgbClr val="49A942">
                      <a:shade val="94000"/>
                      <a:satMod val="13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49A942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29" name="Group 87"/>
              <p:cNvGrpSpPr>
                <a:grpSpLocks noChangeAspect="1"/>
              </p:cNvGrpSpPr>
              <p:nvPr/>
            </p:nvGrpSpPr>
            <p:grpSpPr>
              <a:xfrm>
                <a:off x="2154246" y="2277660"/>
                <a:ext cx="2354710" cy="3742140"/>
                <a:chOff x="686317" y="2856832"/>
                <a:chExt cx="2242580" cy="3563942"/>
              </a:xfrm>
            </p:grpSpPr>
            <p:sp>
              <p:nvSpPr>
                <p:cNvPr id="32" name="Rounded Rectangle 136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MetaNormalLF-Roman"/>
                      <a:ea typeface="Segoe UI" pitchFamily="34" charset="0"/>
                      <a:cs typeface="Segoe UI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PaaS</a:t>
                  </a:r>
                </a:p>
              </p:txBody>
            </p:sp>
            <p:grpSp>
              <p:nvGrpSpPr>
                <p:cNvPr id="33" name="Group 91"/>
                <p:cNvGrpSpPr/>
                <p:nvPr/>
              </p:nvGrpSpPr>
              <p:grpSpPr>
                <a:xfrm>
                  <a:off x="1186926" y="3515609"/>
                  <a:ext cx="1452216" cy="2873828"/>
                  <a:chOff x="637640" y="3495636"/>
                  <a:chExt cx="1372483" cy="2873828"/>
                </a:xfrm>
              </p:grpSpPr>
              <p:sp>
                <p:nvSpPr>
                  <p:cNvPr id="36" name="Rounded Rectangle 140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37" name="Rounded Rectangle 141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38" name="Rounded Rectangle 142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39" name="Rounded Rectangle 143"/>
                  <p:cNvSpPr/>
                  <p:nvPr/>
                </p:nvSpPr>
                <p:spPr>
                  <a:xfrm>
                    <a:off x="638523" y="448719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40" name="Rounded Rectangle 144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41" name="Rounded Rectangle 145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42" name="Rounded Rectangle 146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43" name="Rounded Rectangle 147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49A942">
                          <a:shade val="51000"/>
                          <a:satMod val="130000"/>
                        </a:srgbClr>
                      </a:gs>
                      <a:gs pos="80000">
                        <a:srgbClr val="49A942">
                          <a:shade val="93000"/>
                          <a:satMod val="130000"/>
                        </a:srgbClr>
                      </a:gs>
                      <a:gs pos="100000">
                        <a:srgbClr val="49A942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49A942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34" name="Left Brace 138"/>
                <p:cNvSpPr/>
                <p:nvPr/>
              </p:nvSpPr>
              <p:spPr>
                <a:xfrm>
                  <a:off x="988436" y="3456019"/>
                  <a:ext cx="198489" cy="647990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5" name="TextBox 52"/>
                <p:cNvSpPr txBox="1"/>
                <p:nvPr/>
              </p:nvSpPr>
              <p:spPr>
                <a:xfrm>
                  <a:off x="686317" y="2958874"/>
                  <a:ext cx="343155" cy="1411437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b="1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30" name="Left Brace 134"/>
              <p:cNvSpPr/>
              <p:nvPr/>
            </p:nvSpPr>
            <p:spPr>
              <a:xfrm flipH="1">
                <a:off x="4187564" y="3655176"/>
                <a:ext cx="212677" cy="2396231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1" name="TextBox 56"/>
              <p:cNvSpPr txBox="1"/>
              <p:nvPr/>
            </p:nvSpPr>
            <p:spPr>
              <a:xfrm flipH="1">
                <a:off x="4384549" y="4091924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b="1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b="1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  <p:pic>
          <p:nvPicPr>
            <p:cNvPr id="8" name="Picture 112" descr="IT_guy.pn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 bwMode="gray">
            <a:xfrm>
              <a:off x="76200" y="4441111"/>
              <a:ext cx="523932" cy="6963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Straight Arrow Connector 113"/>
            <p:cNvCxnSpPr/>
            <p:nvPr/>
          </p:nvCxnSpPr>
          <p:spPr bwMode="gray">
            <a:xfrm flipH="1" flipV="1">
              <a:off x="581957" y="3422933"/>
              <a:ext cx="2360" cy="1639085"/>
            </a:xfrm>
            <a:prstGeom prst="straightConnector1">
              <a:avLst/>
            </a:prstGeom>
            <a:solidFill>
              <a:srgbClr val="007DC3"/>
            </a:solidFill>
            <a:ln w="38100" cap="flat" cmpd="sng" algn="ctr">
              <a:solidFill>
                <a:srgbClr val="2C95DD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Box 9"/>
            <p:cNvSpPr txBox="1"/>
            <p:nvPr/>
          </p:nvSpPr>
          <p:spPr bwMode="gray">
            <a:xfrm>
              <a:off x="105785" y="2978177"/>
              <a:ext cx="913438" cy="377430"/>
            </a:xfrm>
            <a:prstGeom prst="rect">
              <a:avLst/>
            </a:prstGeom>
            <a:noFill/>
          </p:spPr>
          <p:txBody>
            <a:bodyPr wrap="square" lIns="51207" tIns="25603" rIns="51207" bIns="25603" rtlCol="0">
              <a:spAutoFit/>
            </a:bodyPr>
            <a:lstStyle/>
            <a:p>
              <a:pPr algn="ctr" defTabSz="511898">
                <a:defRPr/>
              </a:pPr>
              <a:r>
                <a:rPr lang="zh-CN" altLang="en-US" sz="1467" kern="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业务敏捷性和节省成本</a:t>
              </a:r>
              <a:endParaRPr lang="en-US" sz="1467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47"/>
            <p:cNvGrpSpPr/>
            <p:nvPr/>
          </p:nvGrpSpPr>
          <p:grpSpPr>
            <a:xfrm>
              <a:off x="3299240" y="2057400"/>
              <a:ext cx="2516342" cy="2830311"/>
              <a:chOff x="2156241" y="2277660"/>
              <a:chExt cx="2516342" cy="3773747"/>
            </a:xfrm>
          </p:grpSpPr>
          <p:sp>
            <p:nvSpPr>
              <p:cNvPr id="12" name="Rounded Rectangle 116"/>
              <p:cNvSpPr/>
              <p:nvPr/>
            </p:nvSpPr>
            <p:spPr>
              <a:xfrm>
                <a:off x="2663719" y="4345508"/>
                <a:ext cx="1523846" cy="274320"/>
              </a:xfrm>
              <a:prstGeom prst="roundRect">
                <a:avLst/>
              </a:prstGeom>
              <a:gradFill rotWithShape="1">
                <a:gsLst>
                  <a:gs pos="0">
                    <a:srgbClr val="3993D0">
                      <a:tint val="50000"/>
                      <a:satMod val="300000"/>
                    </a:srgbClr>
                  </a:gs>
                  <a:gs pos="35000">
                    <a:srgbClr val="3993D0">
                      <a:tint val="37000"/>
                      <a:satMod val="300000"/>
                    </a:srgbClr>
                  </a:gs>
                  <a:gs pos="100000">
                    <a:srgbClr val="3993D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3993D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t" anchorCtr="0"/>
              <a:lstStyle/>
              <a:p>
                <a:pPr algn="ctr" defTabSz="1218794">
                  <a:defRPr/>
                </a:pPr>
                <a:r>
                  <a:rPr lang="en-US" sz="1600" kern="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etaNormalLF-Roman"/>
                    <a:ea typeface="Segoe UI" pitchFamily="34" charset="0"/>
                    <a:cs typeface="Segoe UI" pitchFamily="34" charset="0"/>
                  </a:rPr>
                  <a:t>O/S</a:t>
                </a:r>
              </a:p>
            </p:txBody>
          </p:sp>
          <p:grpSp>
            <p:nvGrpSpPr>
              <p:cNvPr id="13" name="Group 70"/>
              <p:cNvGrpSpPr>
                <a:grpSpLocks noChangeAspect="1"/>
              </p:cNvGrpSpPr>
              <p:nvPr/>
            </p:nvGrpSpPr>
            <p:grpSpPr>
              <a:xfrm>
                <a:off x="2156241" y="2277660"/>
                <a:ext cx="2352717" cy="3742140"/>
                <a:chOff x="688216" y="2856832"/>
                <a:chExt cx="2240681" cy="3563942"/>
              </a:xfrm>
            </p:grpSpPr>
            <p:sp>
              <p:nvSpPr>
                <p:cNvPr id="16" name="Rounded Rectangle 120"/>
                <p:cNvSpPr/>
                <p:nvPr/>
              </p:nvSpPr>
              <p:spPr>
                <a:xfrm>
                  <a:off x="688216" y="2856832"/>
                  <a:ext cx="2240681" cy="3563942"/>
                </a:xfrm>
                <a:prstGeom prst="roundRect">
                  <a:avLst/>
                </a:prstGeom>
                <a:noFill/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t" anchorCtr="0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r>
                    <a:rPr lang="en-US" sz="2400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   </a:t>
                  </a:r>
                  <a:r>
                    <a:rPr lang="en-US" sz="2133" b="1" dirty="0">
                      <a:solidFill>
                        <a:srgbClr val="AFFAFA">
                          <a:lumMod val="10000"/>
                        </a:srgbClr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IaaS</a:t>
                  </a:r>
                </a:p>
              </p:txBody>
            </p:sp>
            <p:grpSp>
              <p:nvGrpSpPr>
                <p:cNvPr id="17" name="Group 74"/>
                <p:cNvGrpSpPr/>
                <p:nvPr/>
              </p:nvGrpSpPr>
              <p:grpSpPr>
                <a:xfrm>
                  <a:off x="1186926" y="3515609"/>
                  <a:ext cx="1451282" cy="2873828"/>
                  <a:chOff x="637640" y="3495636"/>
                  <a:chExt cx="1371600" cy="2873828"/>
                </a:xfrm>
              </p:grpSpPr>
              <p:sp>
                <p:nvSpPr>
                  <p:cNvPr id="20" name="Rounded Rectangle 124"/>
                  <p:cNvSpPr/>
                  <p:nvPr/>
                </p:nvSpPr>
                <p:spPr>
                  <a:xfrm>
                    <a:off x="637640" y="5781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Storage</a:t>
                    </a:r>
                  </a:p>
                </p:txBody>
              </p:sp>
              <p:sp>
                <p:nvSpPr>
                  <p:cNvPr id="21" name="Rounded Rectangle 125"/>
                  <p:cNvSpPr/>
                  <p:nvPr/>
                </p:nvSpPr>
                <p:spPr>
                  <a:xfrm>
                    <a:off x="637640" y="5455064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Servers</a:t>
                    </a:r>
                  </a:p>
                </p:txBody>
              </p:sp>
              <p:sp>
                <p:nvSpPr>
                  <p:cNvPr id="22" name="Rounded Rectangle 126"/>
                  <p:cNvSpPr/>
                  <p:nvPr/>
                </p:nvSpPr>
                <p:spPr>
                  <a:xfrm>
                    <a:off x="637640" y="6108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Networking</a:t>
                    </a:r>
                  </a:p>
                </p:txBody>
              </p:sp>
              <p:sp>
                <p:nvSpPr>
                  <p:cNvPr id="23" name="Rounded Rectangle 127"/>
                  <p:cNvSpPr/>
                  <p:nvPr/>
                </p:nvSpPr>
                <p:spPr>
                  <a:xfrm>
                    <a:off x="637640" y="4475350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Middleware</a:t>
                    </a:r>
                  </a:p>
                </p:txBody>
              </p:sp>
              <p:sp>
                <p:nvSpPr>
                  <p:cNvPr id="24" name="Rounded Rectangle 128"/>
                  <p:cNvSpPr/>
                  <p:nvPr/>
                </p:nvSpPr>
                <p:spPr>
                  <a:xfrm>
                    <a:off x="637640" y="5128493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73C167">
                          <a:shade val="51000"/>
                          <a:satMod val="130000"/>
                        </a:srgbClr>
                      </a:gs>
                      <a:gs pos="80000">
                        <a:srgbClr val="73C167">
                          <a:shade val="93000"/>
                          <a:satMod val="130000"/>
                        </a:srgbClr>
                      </a:gs>
                      <a:gs pos="100000">
                        <a:srgbClr val="73C167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73C167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000000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Virtualization</a:t>
                    </a:r>
                  </a:p>
                </p:txBody>
              </p:sp>
              <p:sp>
                <p:nvSpPr>
                  <p:cNvPr id="25" name="Rounded Rectangle 129"/>
                  <p:cNvSpPr/>
                  <p:nvPr/>
                </p:nvSpPr>
                <p:spPr>
                  <a:xfrm>
                    <a:off x="637640" y="3822207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26" name="Rounded Rectangle 130"/>
                  <p:cNvSpPr/>
                  <p:nvPr/>
                </p:nvSpPr>
                <p:spPr>
                  <a:xfrm>
                    <a:off x="637640" y="3495636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1218794">
                      <a:defRPr/>
                    </a:pPr>
                    <a:r>
                      <a:rPr lang="en-US" sz="160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Applications</a:t>
                    </a:r>
                  </a:p>
                </p:txBody>
              </p:sp>
              <p:sp>
                <p:nvSpPr>
                  <p:cNvPr id="27" name="Rounded Rectangle 131"/>
                  <p:cNvSpPr/>
                  <p:nvPr/>
                </p:nvSpPr>
                <p:spPr>
                  <a:xfrm>
                    <a:off x="637640" y="4148779"/>
                    <a:ext cx="1371600" cy="261257"/>
                  </a:xfrm>
                  <a:prstGeom prst="roundRect">
                    <a:avLst/>
                  </a:prstGeom>
                  <a:gradFill rotWithShape="1">
                    <a:gsLst>
                      <a:gs pos="0">
                        <a:srgbClr val="3993D0">
                          <a:shade val="51000"/>
                          <a:satMod val="130000"/>
                        </a:srgbClr>
                      </a:gs>
                      <a:gs pos="80000">
                        <a:srgbClr val="3993D0">
                          <a:shade val="93000"/>
                          <a:satMod val="130000"/>
                        </a:srgbClr>
                      </a:gs>
                      <a:gs pos="100000">
                        <a:srgbClr val="3993D0">
                          <a:shade val="94000"/>
                          <a:satMod val="135000"/>
                        </a:srgbClr>
                      </a:gs>
                    </a:gsLst>
                    <a:lin ang="16200000" scaled="0"/>
                  </a:gradFill>
                  <a:ln w="9525" cap="flat" cmpd="sng" algn="ctr">
                    <a:solidFill>
                      <a:srgbClr val="3993D0">
                        <a:shade val="95000"/>
                        <a:satMod val="105000"/>
                      </a:srgbClr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rtlCol="0" anchor="t" anchorCtr="0"/>
                  <a:lstStyle/>
                  <a:p>
                    <a:pPr algn="ctr" defTabSz="1218794">
                      <a:defRPr/>
                    </a:pPr>
                    <a:r>
                      <a:rPr lang="en-US" sz="1600" kern="0" dirty="0">
                        <a:solidFill>
                          <a:srgbClr val="FFFFFF"/>
                        </a:solidFill>
                        <a:latin typeface="MetaNormalLF-Roman"/>
                        <a:ea typeface="Segoe UI" pitchFamily="34" charset="0"/>
                        <a:cs typeface="Segoe UI" pitchFamily="34" charset="0"/>
                      </a:rPr>
                      <a:t>Runtime</a:t>
                    </a:r>
                  </a:p>
                </p:txBody>
              </p:sp>
            </p:grpSp>
            <p:sp>
              <p:nvSpPr>
                <p:cNvPr id="18" name="Left Brace 122"/>
                <p:cNvSpPr/>
                <p:nvPr/>
              </p:nvSpPr>
              <p:spPr>
                <a:xfrm>
                  <a:off x="988436" y="3456019"/>
                  <a:ext cx="198489" cy="1541676"/>
                </a:xfrm>
                <a:prstGeom prst="leftBrace">
                  <a:avLst>
                    <a:gd name="adj1" fmla="val 0"/>
                    <a:gd name="adj2" fmla="val 50000"/>
                  </a:avLst>
                </a:prstGeom>
                <a:noFill/>
                <a:ln w="190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1218794">
                    <a:defRPr/>
                  </a:pPr>
                  <a:endParaRPr lang="en-US" sz="2400" dirty="0">
                    <a:solidFill>
                      <a:srgbClr val="000000"/>
                    </a:soli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19" name="TextBox 52"/>
                <p:cNvSpPr txBox="1"/>
                <p:nvPr/>
              </p:nvSpPr>
              <p:spPr>
                <a:xfrm>
                  <a:off x="721024" y="3447188"/>
                  <a:ext cx="343155" cy="1358553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218794">
                    <a:defRPr/>
                  </a:pPr>
                  <a:r>
                    <a:rPr lang="en-US" sz="1867" dirty="0">
                      <a:solidFill>
                        <a:srgbClr val="000000"/>
                      </a:solidFill>
                      <a:latin typeface="Arial" pitchFamily="34" charset="0"/>
                      <a:ea typeface="Segoe UI" pitchFamily="34" charset="0"/>
                      <a:cs typeface="Arial" pitchFamily="34" charset="0"/>
                    </a:rPr>
                    <a:t>You Manage</a:t>
                  </a:r>
                </a:p>
              </p:txBody>
            </p:sp>
          </p:grpSp>
          <p:sp>
            <p:nvSpPr>
              <p:cNvPr id="14" name="Left Brace 118"/>
              <p:cNvSpPr/>
              <p:nvPr/>
            </p:nvSpPr>
            <p:spPr>
              <a:xfrm flipH="1">
                <a:off x="4187565" y="4449312"/>
                <a:ext cx="212677" cy="1602095"/>
              </a:xfrm>
              <a:prstGeom prst="leftBrace">
                <a:avLst>
                  <a:gd name="adj1" fmla="val 0"/>
                  <a:gd name="adj2" fmla="val 50000"/>
                </a:avLst>
              </a:prstGeom>
              <a:noFill/>
              <a:ln w="190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794">
                  <a:defRPr/>
                </a:pPr>
                <a:endParaRPr lang="en-US" sz="2400" kern="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5" name="TextBox 56"/>
              <p:cNvSpPr txBox="1"/>
              <p:nvPr/>
            </p:nvSpPr>
            <p:spPr>
              <a:xfrm flipH="1">
                <a:off x="4312270" y="4506546"/>
                <a:ext cx="360313" cy="12865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none" rtlCol="0">
                <a:spAutoFit/>
              </a:bodyPr>
              <a:lstStyle>
                <a:defPPr>
                  <a:defRPr lang="en-US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600" b="0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  <a:latin typeface="Segoe UI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defTabSz="1218794">
                  <a:defRPr/>
                </a:pPr>
                <a:r>
                  <a:rPr lang="zh-CN" altLang="en-US" sz="1867" kern="0" dirty="0">
                    <a:solidFill>
                      <a:sysClr val="windowText" lastClr="000000"/>
                    </a:solidFill>
                    <a:latin typeface="MetaNormalLF-Roman"/>
                  </a:rPr>
                  <a:t>由平台管理</a:t>
                </a:r>
                <a:endParaRPr lang="en-US" sz="1867" kern="0" dirty="0">
                  <a:solidFill>
                    <a:sysClr val="windowText" lastClr="000000"/>
                  </a:solidFill>
                  <a:latin typeface="MetaNormalLF-Roman"/>
                </a:endParaRPr>
              </a:p>
            </p:txBody>
          </p:sp>
        </p:grpSp>
      </p:grpSp>
      <p:sp>
        <p:nvSpPr>
          <p:cNvPr id="58" name="灯片编号占位符 5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ED1C7B-0CD9-4688-8F46-F81567B6741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0" name="矩形 59"/>
          <p:cNvSpPr/>
          <p:nvPr/>
        </p:nvSpPr>
        <p:spPr>
          <a:xfrm>
            <a:off x="239310" y="1066324"/>
            <a:ext cx="9316169" cy="6669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67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IaaS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	</a:t>
            </a:r>
            <a:r>
              <a:rPr lang="zh-CN" altLang="en-US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硬件的自动化管理，人与机器的解耦合</a:t>
            </a:r>
            <a:r>
              <a:rPr lang="en-US" altLang="zh-CN" sz="1867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867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获得效率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提高资源利用率</a:t>
            </a:r>
            <a:endParaRPr lang="en-US" altLang="zh-CN" sz="1867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PaaS: 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应用的自动化管理，应用与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的解耦合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获得弹性</a:t>
            </a:r>
            <a:r>
              <a:rPr lang="en-US" altLang="zh-CN" sz="1867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867" dirty="0">
                <a:latin typeface="微软雅黑" pitchFamily="34" charset="-122"/>
                <a:ea typeface="微软雅黑" pitchFamily="34" charset="-122"/>
              </a:rPr>
              <a:t>简化运维</a:t>
            </a:r>
          </a:p>
        </p:txBody>
      </p:sp>
    </p:spTree>
    <p:extLst>
      <p:ext uri="{BB962C8B-B14F-4D97-AF65-F5344CB8AC3E}">
        <p14:creationId xmlns:p14="http://schemas.microsoft.com/office/powerpoint/2010/main" val="4511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8951" y="531573"/>
            <a:ext cx="11214100" cy="613833"/>
          </a:xfrm>
        </p:spPr>
        <p:txBody>
          <a:bodyPr>
            <a:normAutofit fontScale="90000"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施工计划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平台构建，平台维护，项目搭建，项目运维 各自的工作内容</a:t>
            </a:r>
            <a:r>
              <a:rPr lang="en-US" altLang="zh-CN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488951" y="2254201"/>
            <a:ext cx="191590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1.配置管理docker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2.容器编排</a:t>
            </a:r>
            <a:endParaRPr kumimoji="0" lang="en-US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.权限开通(自动配置)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.负载均衡(自动配置)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.监控(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动发现并配置)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.日志收集(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手动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动发现并配置)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.镜像/代码统一管理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.工程构建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.工程发布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.网络方案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.对</a:t>
            </a:r>
            <a:r>
              <a: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流程的支持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081231" y="2658929"/>
            <a:ext cx="178766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211862" indent="-38310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配置管理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(UI)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弹性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伸缩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日志收集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代码统一管理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镜像自动部署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478202" y="2966705"/>
            <a:ext cx="17876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211862" indent="-38310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故障迁移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failover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健康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自动发现并配置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8301301" y="2889761"/>
            <a:ext cx="131638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Font typeface="Wingdings" pitchFamily="2" charset="2"/>
              <a:buChar char="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–"/>
              <a:defRPr sz="26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▪"/>
              <a:defRPr sz="2133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211862" indent="-38310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—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Font typeface="Verdana" pitchFamily="34" charset="0"/>
              <a:buChar char="»"/>
              <a:defRPr sz="1467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计费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对应用架构的支持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6762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应用的趋势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Paas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可实现的内容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9221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1.开发迭代速度快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2.移动APP，wechat，web多平台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3.灰度发布/升级蘋烦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4.弹性伸缩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5.底层无关性(私有云，公有云无关)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6.CICD</a:t>
            </a: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5658775" y="2387349"/>
            <a:ext cx="38935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底层解耦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在线升级，弹性扩容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数据为服务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分解应用程序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应用与配置分离，应用与服务分离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尽可能自动化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(CICD)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将更多的精力放在业务上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2569347" y="4780789"/>
            <a:ext cx="59265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各部门独立建设系统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标准不一，数据分散，功能重复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供应商多，各自为政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接口不一，协调困难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上线周期长，扩容困难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运维人员多；预估容量大，浪费资源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7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典型的错误应用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中安装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中跑构建脚本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War</a:t>
            </a:r>
            <a:r>
              <a:rPr lang="zh-CN" altLang="en-US" dirty="0" smtClean="0"/>
              <a:t>包一层一层的压下去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所有应用都使用</a:t>
            </a:r>
            <a:r>
              <a:rPr lang="en-US" altLang="zh-CN" dirty="0" err="1" smtClean="0"/>
              <a:t>docker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共享目录给</a:t>
            </a:r>
            <a:r>
              <a:rPr lang="en-US" altLang="zh-CN" dirty="0" err="1" smtClean="0"/>
              <a:t>docker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之间相互通讯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Docker</a:t>
            </a:r>
            <a:r>
              <a:rPr lang="zh-CN" altLang="en-US" dirty="0" smtClean="0"/>
              <a:t>漂移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7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方法论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0" y="2277156"/>
            <a:ext cx="595906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1.docker中不跑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（举反例，扩展）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2.docker中不放数据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3.APP的基础运行环境和war包要分开维护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4.应用的程序包和配置文件分开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4.docker之间不能相互直接通讯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5.不要分两部分传送应用程序(构建，发布，运行要分清)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6.不要创建大尺寸镜像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7.不要使用单层镜像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8.不要从正在运行的容器中创建镜像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9.不要在单个容器中运行一个以上进程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在镜像中存储证书及使用环境变量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11.不要以 root 权限运行进程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12.不要依赖 IP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依赖服务注册和域名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13.容器监控自动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zabbix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elk)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14.应用与服务分开(内置服务or第三方外置服务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VM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838200" y="2277156"/>
            <a:ext cx="43818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必须先搞清楚的概念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应用与服务的区分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资源与应用的区分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应用与数据区分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开发与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Infa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项目和产品的区别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13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3"/>
            <a:ext cx="479024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通过隧道，或者说Overlay Networking的方式：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Weave，UDP广播，本机建立新的BR，通过PCAP互通。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 vSwitch（OVS），基于VxLAN和GRE协议，但是性能方面损失比较严重。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Flannel，UDP广播，VxLan。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隧道方案在IaaS层的网络中应用也比较多，大家共识是随着节点规模的增长复杂度会提升，而且出了网络问题跟踪起来比较麻烦，大规模集群情况下这是需要考虑的一个点。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路由方案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还有另外一类方式是通过路由来实现，比较典型的代表有：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Calico，基于BGP协议的路由方案，支持很细致的ACL控制，对混合云亲和度比较高。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DF402A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Macvlan，从逻辑和Kernel层来看隔离性和性能最优的方案，基于二层隔离，所以需要二层路由器支持，大多数云服务商不支持，所以混合云上比较难以实现。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827449" y="2431633"/>
            <a:ext cx="4790243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Libnetwork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Network Model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CNM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 Swarm overlay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IP network drivers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Cisco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 smtClean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Container Network Interface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CNI</a:t>
            </a: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）阵营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Weave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Macvlan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Flannel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Calico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Contiv</a:t>
            </a:r>
            <a:endParaRPr lang="en-US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● </a:t>
            </a:r>
            <a:r>
              <a:rPr lang="en-US" altLang="zh-CN" sz="1000" dirty="0" err="1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Mesos</a:t>
            </a:r>
            <a:r>
              <a:rPr lang="en-US" altLang="zh-CN" sz="1000" dirty="0">
                <a:solidFill>
                  <a:srgbClr val="DF40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CNI</a:t>
            </a:r>
            <a:endParaRPr lang="zh-CN" altLang="zh-CN" sz="1000" dirty="0">
              <a:solidFill>
                <a:srgbClr val="DF40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55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网络方案性能对比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245840"/>
              </p:ext>
            </p:extLst>
          </p:nvPr>
        </p:nvGraphicFramePr>
        <p:xfrm>
          <a:off x="921798" y="2356262"/>
          <a:ext cx="5239305" cy="3236671"/>
        </p:xfrm>
        <a:graphic>
          <a:graphicData uri="http://schemas.openxmlformats.org/drawingml/2006/table">
            <a:tbl>
              <a:tblPr/>
              <a:tblGrid>
                <a:gridCol w="3019887">
                  <a:extLst>
                    <a:ext uri="{9D8B030D-6E8A-4147-A177-3AD203B41FA5}">
                      <a16:colId xmlns:a16="http://schemas.microsoft.com/office/drawing/2014/main" val="2105032934"/>
                    </a:ext>
                  </a:extLst>
                </a:gridCol>
                <a:gridCol w="1091954">
                  <a:extLst>
                    <a:ext uri="{9D8B030D-6E8A-4147-A177-3AD203B41FA5}">
                      <a16:colId xmlns:a16="http://schemas.microsoft.com/office/drawing/2014/main" val="2042055322"/>
                    </a:ext>
                  </a:extLst>
                </a:gridCol>
                <a:gridCol w="1127464">
                  <a:extLst>
                    <a:ext uri="{9D8B030D-6E8A-4147-A177-3AD203B41FA5}">
                      <a16:colId xmlns:a16="http://schemas.microsoft.com/office/drawing/2014/main" val="3796977614"/>
                    </a:ext>
                  </a:extLst>
                </a:gridCol>
              </a:tblGrid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TCP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UDP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654537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913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720236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Bridge/NAT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网络中的两个容器之间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1.73 </a:t>
                      </a:r>
                      <a:r>
                        <a:rPr lang="en-US" sz="1000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49620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主机间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2.06 Gbits/sec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18741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bridge </a:t>
                      </a:r>
                      <a:r>
                        <a:rPr lang="zh-CN" alt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1.88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651302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主机到本主机上的容器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20.5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45833"/>
                  </a:ext>
                </a:extLst>
              </a:tr>
              <a:tr h="46238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主机到另一个主机上的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网络模式的容器 </a:t>
                      </a:r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2.02 </a:t>
                      </a:r>
                      <a:r>
                        <a:rPr lang="en-US" sz="10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Gbits</a:t>
                      </a:r>
                      <a:r>
                        <a:rPr lang="en-US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1.05 Mbits/sec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870598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容器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Overlay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 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796231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71694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 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zh-CN" altLang="en-US" sz="10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472025"/>
                  </a:ext>
                </a:extLst>
              </a:tr>
              <a:tr h="231191">
                <a:tc>
                  <a:txBody>
                    <a:bodyPr/>
                    <a:lstStyle/>
                    <a:p>
                      <a:pPr fontAlgn="ctr"/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Host </a:t>
                      </a:r>
                      <a:r>
                        <a:rPr lang="zh-CN" alt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网络模式效率 </a:t>
                      </a:r>
                      <a:r>
                        <a:rPr lang="en-US" altLang="zh-CN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0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CN" sz="1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86276"/>
                  </a:ext>
                </a:extLst>
              </a:tr>
            </a:tbl>
          </a:graphicData>
        </a:graphic>
      </p:graphicFrame>
      <p:pic>
        <p:nvPicPr>
          <p:cNvPr id="2049" name="Picture 1" descr="C://Users/liba002/AppData/Local/YNote/data/lixin199036061@163.com/b534f244d97c40d3a4aba449fc230628/-1538421698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23099"/>
            <a:ext cx="5181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4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97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网络要解决的问题：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跨主机通讯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跨主机迁移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独立业务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能否在公有云部署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访问控制和隔离性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性能保证和优化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对现有物理网络改动和影响较小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使用和调试都比较方便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是否必要使用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overlay(</a:t>
            </a: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0" y="1825625"/>
            <a:ext cx="51897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bridge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受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限制，最大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主机间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无法通讯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:docker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享有独立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控制权限；路由方案公有云也可部署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Fannel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隧道方案，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包拆包封包影响速度和效率；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VxLan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公有云部署困难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Open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vSwitch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同上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39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最终选型：</a:t>
            </a:r>
            <a:r>
              <a:rPr lang="en-US" altLang="zh-CN" sz="3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en-US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bridge/host/Calico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3" name="Picture 1" descr="C://Users/liba002/AppData/Local/YNote/data/lixin199036061@163.com/65401a42e0b0488e865eb49ad766b967/2-169268127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39" y="2797729"/>
            <a:ext cx="4937561" cy="37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//Users/liba002/AppData/Local/YNote/data/lixin199036061@163.com/e4947093a70e44e0936d1fb862707a67/9-188391370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5" y="1690688"/>
            <a:ext cx="4048217" cy="226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//Users/liba002/AppData/Local/YNote/data/lixin199036061@163.com/17c6600a02ee47c5a120a2a2afccfc88/-2013047548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5922"/>
            <a:ext cx="4793942" cy="23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5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2302</Words>
  <Application>Microsoft Office PowerPoint</Application>
  <PresentationFormat>宽屏</PresentationFormat>
  <Paragraphs>495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Hiragino Sans GB W3</vt:lpstr>
      <vt:lpstr>MetaNormalLF-Roman</vt:lpstr>
      <vt:lpstr>ＭＳ Ｐゴシック</vt:lpstr>
      <vt:lpstr>等线</vt:lpstr>
      <vt:lpstr>等线 Light</vt:lpstr>
      <vt:lpstr>宋体</vt:lpstr>
      <vt:lpstr>微软雅黑</vt:lpstr>
      <vt:lpstr>Arial</vt:lpstr>
      <vt:lpstr>Calibri</vt:lpstr>
      <vt:lpstr>Segoe UI</vt:lpstr>
      <vt:lpstr>Verdana</vt:lpstr>
      <vt:lpstr>Wingdings</vt:lpstr>
      <vt:lpstr>Office 主题​​</vt:lpstr>
      <vt:lpstr>基于docker&amp;VM实现的PaaS</vt:lpstr>
      <vt:lpstr>Paas解决了什么问题？</vt:lpstr>
      <vt:lpstr>应用的趋势&amp;Paas可实现的内容</vt:lpstr>
      <vt:lpstr>典型的错误应用</vt:lpstr>
      <vt:lpstr>Docker方法论</vt:lpstr>
      <vt:lpstr>网络方案</vt:lpstr>
      <vt:lpstr>网络方案性能对比</vt:lpstr>
      <vt:lpstr>最终选型</vt:lpstr>
      <vt:lpstr>最终选型：linux bridge/host/Calico</vt:lpstr>
      <vt:lpstr>Paas平台要实现的</vt:lpstr>
      <vt:lpstr>Docker PaaS的部件模块（devops各自组建） </vt:lpstr>
      <vt:lpstr>三种开发模式—DevOps （PaaS平台供应商做什么）</vt:lpstr>
      <vt:lpstr>传统开发环境的准备和PaaS应用环境准备</vt:lpstr>
      <vt:lpstr>持续交付三条主线（步骤）（左上角放开发环境）</vt:lpstr>
      <vt:lpstr>devops</vt:lpstr>
      <vt:lpstr>Devops如何分工</vt:lpstr>
      <vt:lpstr>开发测试到生产环境</vt:lpstr>
      <vt:lpstr>PCF一体化的PaaS和Docker生态圈的对比</vt:lpstr>
      <vt:lpstr>cloudfoundry能实现，现在不好实现的功能</vt:lpstr>
      <vt:lpstr>施工计划(平台构建，平台维护，项目搭建，项目运维 各自的工作内容)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Barrett, Li,  Connext China</dc:creator>
  <cp:lastModifiedBy>Barrett, Li,  Connext China</cp:lastModifiedBy>
  <cp:revision>52</cp:revision>
  <dcterms:created xsi:type="dcterms:W3CDTF">2017-05-16T01:38:34Z</dcterms:created>
  <dcterms:modified xsi:type="dcterms:W3CDTF">2017-05-17T03:47:41Z</dcterms:modified>
</cp:coreProperties>
</file>