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4" r:id="rId4"/>
    <p:sldId id="278" r:id="rId5"/>
    <p:sldId id="275" r:id="rId6"/>
    <p:sldId id="258" r:id="rId7"/>
    <p:sldId id="270" r:id="rId8"/>
    <p:sldId id="272" r:id="rId9"/>
    <p:sldId id="271" r:id="rId10"/>
    <p:sldId id="277" r:id="rId11"/>
    <p:sldId id="260" r:id="rId12"/>
    <p:sldId id="266" r:id="rId13"/>
    <p:sldId id="265" r:id="rId14"/>
    <p:sldId id="264" r:id="rId15"/>
    <p:sldId id="273" r:id="rId16"/>
    <p:sldId id="276" r:id="rId17"/>
    <p:sldId id="267" r:id="rId18"/>
    <p:sldId id="261" r:id="rId19"/>
    <p:sldId id="279" r:id="rId20"/>
    <p:sldId id="268" r:id="rId21"/>
    <p:sldId id="269" r:id="rId22"/>
    <p:sldId id="262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B701-68B8-4BB5-9AF9-53DB2BF5914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8559-7C5B-4FBE-AB0C-B877842C7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6981" y="8757301"/>
            <a:ext cx="3005619" cy="461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BE6322-8F0C-4D0D-BB19-423A7DE4BE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6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diagram</a:t>
            </a:r>
            <a:r>
              <a:rPr lang="en-US" baseline="0" dirty="0" smtClean="0"/>
              <a:t> notes from Intel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LIMITED AGILITY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Today, the process to build and host a custom application is lengthy and complex, often taking several months after an application is initially developed to fully deploy it into production.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application follows its own path to production process, which includes source code development, test, and production phases.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phase of the path to production requires a dedicated environment to be provisioned, compounding the complexity of application setup and deployment.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typical application lifecycle includes 75 individual steps, only 9 percent of which are fully automated. The entire process can take 130 to 140 days for new custom applications, and 30 to 40 days for version updates.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Other milestones in the application lifecycle, such as maintenance, new releases, and end-of-life, are also characterized by multiple steps and minimal automation, as illustrated RHS diagram.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 By the time the application is landed, </a:t>
            </a:r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it could be out of date or no longer relevant, resulting in lost revenue opportunities.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1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3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459317" y="990600"/>
            <a:ext cx="11176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18" y="1219201"/>
            <a:ext cx="11203516" cy="456776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317" y="228600"/>
            <a:ext cx="11224683" cy="842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71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6" y="274639"/>
            <a:ext cx="10910277" cy="11430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33048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40E585D5-A832-46BC-8F29-6B9FFF8E83C1}" type="datetime1">
              <a:rPr lang="zh-CN" altLang="en-US"/>
              <a:pPr>
                <a:defRPr/>
              </a:pPr>
              <a:t>2017/5/16</a:t>
            </a:fld>
            <a:endParaRPr lang="en-US" altLang="zh-CN" sz="200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5509" y="6245225"/>
            <a:ext cx="3839308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35817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C515778C-FD86-4527-B7EC-BB3CD248C726}" type="slidenum">
              <a:rPr lang="zh-CN" altLang="en-US"/>
              <a:pPr>
                <a:defRPr/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7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56C-3D62-4237-B5D3-DFB2CA43FF5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docker&amp;VM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平台要实现的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权限开通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健康监测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20918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对开发流程的支持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8166" y="1098694"/>
            <a:ext cx="4402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Docker PaaS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编排引擎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consul,etcd,zookeeper,doozerd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服务自动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graylog+Elasticsearch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/Jenkins/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Jfrog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Artifactory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构建包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02166" y="217109"/>
            <a:ext cx="11385553" cy="333375"/>
          </a:xfrm>
          <a:prstGeom prst="rect">
            <a:avLst/>
          </a:prstGeom>
          <a:ln/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000" b="1" kern="0" dirty="0">
              <a:solidFill>
                <a:srgbClr val="1082C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Docker PaaS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000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部件模块</a:t>
            </a:r>
            <a: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en-US" dirty="0">
              <a:solidFill>
                <a:srgbClr val="2C95DD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3629" y="1158031"/>
            <a:ext cx="6558238" cy="5312540"/>
            <a:chOff x="295221" y="868523"/>
            <a:chExt cx="4918679" cy="3984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95221" y="868523"/>
              <a:ext cx="4918679" cy="3984405"/>
              <a:chOff x="2285451" y="748465"/>
              <a:chExt cx="4918679" cy="3984405"/>
            </a:xfrm>
          </p:grpSpPr>
          <p:sp>
            <p:nvSpPr>
              <p:cNvPr id="129" name="Rounded Rectangle 128"/>
              <p:cNvSpPr/>
              <p:nvPr/>
            </p:nvSpPr>
            <p:spPr bwMode="auto">
              <a:xfrm>
                <a:off x="2291851" y="1179688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consul(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etcd,zookeeper,doozerd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2312458" y="748465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Router(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nginx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/F5)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762470" y="2054548"/>
                <a:ext cx="2401858" cy="1543861"/>
              </a:xfrm>
              <a:prstGeom prst="roundRect">
                <a:avLst>
                  <a:gd name="adj" fmla="val 7751"/>
                </a:avLst>
              </a:prstGeom>
              <a:solidFill>
                <a:srgbClr val="0A1831"/>
              </a:solidFill>
              <a:ln w="12700" cmpd="sng">
                <a:noFill/>
                <a:round/>
                <a:headEnd/>
                <a:tailEnd/>
              </a:ln>
            </p:spPr>
            <p:txBody>
              <a:bodyPr wrap="none" lIns="0" tIns="0" rIns="243840" bIns="60960" rtlCol="0" anchor="b"/>
              <a:lstStyle/>
              <a:p>
                <a:pPr algn="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2312458" y="2054548"/>
                <a:ext cx="2388275" cy="624621"/>
              </a:xfrm>
              <a:prstGeom prst="roundRect">
                <a:avLst>
                  <a:gd name="adj" fmla="val 9514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pPr algn="ctr"/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registrator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5114561" y="2090833"/>
                <a:ext cx="1777280" cy="581923"/>
              </a:xfrm>
              <a:prstGeom prst="roundRect">
                <a:avLst>
                  <a:gd name="adj" fmla="val 10428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r>
                  <a: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Apps</a:t>
                </a:r>
              </a:p>
            </p:txBody>
          </p:sp>
          <p:pic>
            <p:nvPicPr>
              <p:cNvPr id="69" name="Picture 68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38472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2291851" y="2693749"/>
                <a:ext cx="2415282" cy="484309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121920" bIns="0" rtlCol="0" anchor="ctr"/>
              <a:lstStyle/>
              <a:p>
                <a:pPr algn="r"/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71" name="Picture 7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5986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72" name="Picture 71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75409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81" name="Picture 8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54832" y="2321299"/>
                <a:ext cx="452642" cy="383384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 bwMode="auto">
              <a:xfrm>
                <a:off x="4773399" y="1593200"/>
                <a:ext cx="2410123" cy="430334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Cadvisor</a:t>
                </a:r>
                <a:r>
                  <a:rPr lang="en-US" altLang="zh-CN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&amp;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influxdb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98" name="Picture 97" descr="CF_architecture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49488" y="1680399"/>
                <a:ext cx="490362" cy="328963"/>
              </a:xfrm>
              <a:prstGeom prst="rect">
                <a:avLst/>
              </a:prstGeom>
            </p:spPr>
          </p:pic>
          <p:sp>
            <p:nvSpPr>
              <p:cNvPr id="99" name="Rounded Rectangle 98"/>
              <p:cNvSpPr/>
              <p:nvPr/>
            </p:nvSpPr>
            <p:spPr bwMode="auto">
              <a:xfrm>
                <a:off x="2285451" y="3204635"/>
                <a:ext cx="2415282" cy="400862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 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GitLab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Jfrog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Artifactory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0" name="Picture 99" descr="Chat active 128x128.png"/>
              <p:cNvPicPr>
                <a:picLocks noChangeAspect="1"/>
              </p:cNvPicPr>
              <p:nvPr/>
            </p:nvPicPr>
            <p:blipFill>
              <a:blip r:embed="rId6" cstate="screen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7595" y="1201313"/>
                <a:ext cx="462041" cy="346531"/>
              </a:xfrm>
              <a:prstGeom prst="rect">
                <a:avLst/>
              </a:prstGeom>
            </p:spPr>
          </p:pic>
          <p:pic>
            <p:nvPicPr>
              <p:cNvPr id="101" name="Picture 100" descr="Equalizer 128x128.png"/>
              <p:cNvPicPr>
                <a:picLocks noChangeAspect="1"/>
              </p:cNvPicPr>
              <p:nvPr/>
            </p:nvPicPr>
            <p:blipFill>
              <a:blip r:embed="rId7" cstate="screen">
                <a:lum bright="70000" contrast="-70000"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2696"/>
                        </a14:imgEffect>
                        <a14:imgEffect>
                          <a14:saturation sat="0"/>
                        </a14:imgEffect>
                        <a14:imgEffect>
                          <a14:brightnessContrast bright="-17000" contrast="-5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97951" y="2752030"/>
                <a:ext cx="443382" cy="332536"/>
              </a:xfrm>
              <a:prstGeom prst="rect">
                <a:avLst/>
              </a:prstGeom>
            </p:spPr>
          </p:pic>
          <p:sp>
            <p:nvSpPr>
              <p:cNvPr id="102" name="Rounded Rectangle 101"/>
              <p:cNvSpPr/>
              <p:nvPr/>
            </p:nvSpPr>
            <p:spPr bwMode="auto">
              <a:xfrm>
                <a:off x="2304218" y="1593199"/>
                <a:ext cx="2402915" cy="438802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altLang="zh-CN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Rancher/shipyard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3" name="Picture 102" descr="CF_architecture.png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92353" y="1603580"/>
                <a:ext cx="610104" cy="337989"/>
              </a:xfrm>
              <a:prstGeom prst="rect">
                <a:avLst/>
              </a:prstGeom>
            </p:spPr>
          </p:pic>
          <p:grpSp>
            <p:nvGrpSpPr>
              <p:cNvPr id="104" name="Group 21"/>
              <p:cNvGrpSpPr/>
              <p:nvPr/>
            </p:nvGrpSpPr>
            <p:grpSpPr>
              <a:xfrm>
                <a:off x="5114561" y="2780125"/>
                <a:ext cx="1777279" cy="504220"/>
                <a:chOff x="3307260" y="3813784"/>
                <a:chExt cx="1777279" cy="672293"/>
              </a:xfrm>
            </p:grpSpPr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3307260" y="3813784"/>
                  <a:ext cx="1777279" cy="672293"/>
                </a:xfrm>
                <a:prstGeom prst="roundRect">
                  <a:avLst>
                    <a:gd name="adj" fmla="val 9012"/>
                  </a:avLst>
                </a:prstGeom>
                <a:solidFill>
                  <a:srgbClr val="0A1831"/>
                </a:solidFill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t"/>
                <a:lstStyle/>
                <a:p>
                  <a:r>
                    <a:rPr lang="en-US" altLang="zh-CN" sz="2133" dirty="0" smtClean="0">
                      <a:solidFill>
                        <a:prstClr val="white">
                          <a:lumMod val="95000"/>
                        </a:prstClr>
                      </a:solidFill>
                      <a:latin typeface="Calibri"/>
                    </a:rPr>
                    <a:t>Docker image</a:t>
                  </a:r>
                  <a:endPara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endParaRPr>
                </a:p>
              </p:txBody>
            </p:sp>
            <p:pic>
              <p:nvPicPr>
                <p:cNvPr id="125" name="Picture 124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633577" y="4051923"/>
                  <a:ext cx="502751" cy="409964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315464" y="4051923"/>
                  <a:ext cx="502751" cy="409964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05924" y="2290631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6" name="Picture 105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10598" y="2296950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7" name="Picture 106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8313" y="3329702"/>
                <a:ext cx="358488" cy="236799"/>
              </a:xfrm>
              <a:prstGeom prst="rect">
                <a:avLst/>
              </a:prstGeom>
            </p:spPr>
          </p:pic>
          <p:pic>
            <p:nvPicPr>
              <p:cNvPr id="108" name="Picture 107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153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109" name="Rounded Rectangle 108"/>
              <p:cNvSpPr/>
              <p:nvPr/>
            </p:nvSpPr>
            <p:spPr bwMode="auto">
              <a:xfrm>
                <a:off x="2304217" y="3651373"/>
                <a:ext cx="4805332" cy="374030"/>
              </a:xfrm>
              <a:prstGeom prst="roundRect">
                <a:avLst>
                  <a:gd name="adj" fmla="val 21984"/>
                </a:avLst>
              </a:prstGeom>
              <a:noFill/>
              <a:ln w="412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750306" y="3714174"/>
                <a:ext cx="2235736" cy="21584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400" b="1" dirty="0" smtClean="0">
                    <a:solidFill>
                      <a:srgbClr val="000033"/>
                    </a:solidFill>
                    <a:latin typeface="Calibri"/>
                  </a:rPr>
                  <a:t>Kubernetes</a:t>
                </a:r>
                <a:endParaRPr lang="en-US" sz="2400" b="1" dirty="0">
                  <a:solidFill>
                    <a:srgbClr val="000033"/>
                  </a:solidFill>
                  <a:latin typeface="Calibri"/>
                </a:endParaRPr>
              </a:p>
            </p:txBody>
          </p:sp>
          <p:pic>
            <p:nvPicPr>
              <p:cNvPr id="111" name="Picture 110" descr="Settings 128x128.png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rgbClr val="00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3551" y="3648257"/>
                <a:ext cx="490766" cy="368075"/>
              </a:xfrm>
              <a:prstGeom prst="rect">
                <a:avLst/>
              </a:prstGeom>
            </p:spPr>
          </p:pic>
          <p:grpSp>
            <p:nvGrpSpPr>
              <p:cNvPr id="112" name="Group 4"/>
              <p:cNvGrpSpPr/>
              <p:nvPr/>
            </p:nvGrpSpPr>
            <p:grpSpPr>
              <a:xfrm>
                <a:off x="2904397" y="4119056"/>
                <a:ext cx="3580693" cy="613814"/>
                <a:chOff x="1109463" y="5969034"/>
                <a:chExt cx="3580693" cy="818418"/>
              </a:xfrm>
            </p:grpSpPr>
            <p:grpSp>
              <p:nvGrpSpPr>
                <p:cNvPr id="113" name="Group 13"/>
                <p:cNvGrpSpPr>
                  <a:grpSpLocks/>
                </p:cNvGrpSpPr>
                <p:nvPr/>
              </p:nvGrpSpPr>
              <p:grpSpPr bwMode="auto">
                <a:xfrm>
                  <a:off x="3645248" y="6142416"/>
                  <a:ext cx="1044908" cy="645028"/>
                  <a:chOff x="4844618" y="4924037"/>
                  <a:chExt cx="1847850" cy="1744755"/>
                </a:xfrm>
              </p:grpSpPr>
              <p:pic>
                <p:nvPicPr>
                  <p:cNvPr id="122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7"/>
                    <a:ext cx="1847850" cy="17447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3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4975799"/>
                    <a:ext cx="940163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Micro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2346960" y="6127116"/>
                  <a:ext cx="1044908" cy="615175"/>
                  <a:chOff x="4844618" y="4924033"/>
                  <a:chExt cx="1847850" cy="1664005"/>
                </a:xfrm>
              </p:grpSpPr>
              <p:pic>
                <p:nvPicPr>
                  <p:cNvPr id="120" name="Picture 3"/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3"/>
                    <a:ext cx="1847850" cy="1664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1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7345" y="5009636"/>
                    <a:ext cx="973671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Private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5" name="Group 13"/>
                <p:cNvGrpSpPr>
                  <a:grpSpLocks/>
                </p:cNvGrpSpPr>
                <p:nvPr/>
              </p:nvGrpSpPr>
              <p:grpSpPr bwMode="auto">
                <a:xfrm>
                  <a:off x="1109463" y="6142413"/>
                  <a:ext cx="1044908" cy="645039"/>
                  <a:chOff x="4844618" y="4924029"/>
                  <a:chExt cx="1847850" cy="1744785"/>
                </a:xfrm>
              </p:grpSpPr>
              <p:pic>
                <p:nvPicPr>
                  <p:cNvPr id="118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29"/>
                    <a:ext cx="1847850" cy="17447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9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5043479"/>
                    <a:ext cx="940163" cy="14711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Public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sp>
              <p:nvSpPr>
                <p:cNvPr id="116" name="Up-Down Arrow 115"/>
                <p:cNvSpPr/>
                <p:nvPr/>
              </p:nvSpPr>
              <p:spPr bwMode="auto">
                <a:xfrm>
                  <a:off x="2173041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Up-Down Arrow 116"/>
                <p:cNvSpPr/>
                <p:nvPr/>
              </p:nvSpPr>
              <p:spPr bwMode="auto">
                <a:xfrm>
                  <a:off x="3416514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62" name="Rounded Rectangle 61"/>
            <p:cNvSpPr/>
            <p:nvPr/>
          </p:nvSpPr>
          <p:spPr bwMode="auto">
            <a:xfrm>
              <a:off x="1699591" y="2466020"/>
              <a:ext cx="979322" cy="301613"/>
            </a:xfrm>
            <a:prstGeom prst="roundRect">
              <a:avLst>
                <a:gd name="adj" fmla="val 9514"/>
              </a:avLst>
            </a:prstGeom>
            <a:solidFill>
              <a:srgbClr val="0A1831"/>
            </a:solidFill>
            <a:ln w="41275">
              <a:noFill/>
              <a:round/>
              <a:headEnd/>
              <a:tailEnd/>
            </a:ln>
          </p:spPr>
          <p:txBody>
            <a:bodyPr wrap="none" lIns="0" tIns="0" rIns="0" bIns="0" rtlCol="0" anchor="t"/>
            <a:lstStyle/>
            <a:p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pic>
          <p:nvPicPr>
            <p:cNvPr id="63" name="Picture 62" descr="CF_architecture.png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086" y="2405119"/>
              <a:ext cx="352055" cy="339521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527262" y="4585633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Saltstack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750" y="388347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graylog+Elasticsearch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78" y="419828"/>
            <a:ext cx="11214100" cy="613833"/>
          </a:xfrm>
        </p:spPr>
        <p:txBody>
          <a:bodyPr/>
          <a:lstStyle/>
          <a:p>
            <a:r>
              <a:rPr lang="zh-CN" altLang="en-US" dirty="0" smtClean="0"/>
              <a:t>三种开发模式</a:t>
            </a:r>
            <a:r>
              <a:rPr lang="en-US" altLang="zh-CN" dirty="0" smtClean="0"/>
              <a:t>--DevOps</a:t>
            </a:r>
            <a:endParaRPr lang="zh-CN" altLang="en-US" dirty="0"/>
          </a:p>
        </p:txBody>
      </p:sp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1" y="5068174"/>
            <a:ext cx="70231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07830" y="4394193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76769" y="34829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Iaas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8216925" y="5202953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Paas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12" name="Rectangle 7"/>
          <p:cNvSpPr/>
          <p:nvPr/>
        </p:nvSpPr>
        <p:spPr>
          <a:xfrm>
            <a:off x="9684685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5" y="1197549"/>
            <a:ext cx="7339228" cy="31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5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传统开发环境的准备和</a:t>
            </a:r>
            <a:r>
              <a:rPr kumimoji="1" lang="en-US" altLang="zh-CN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应用环境准备</a:t>
            </a:r>
            <a:endParaRPr kumimoji="1"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7659705" y="1290662"/>
            <a:ext cx="3133230" cy="98488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dirty="0" smtClean="0"/>
              <a:t>PaaS:</a:t>
            </a:r>
            <a:endParaRPr lang="en-US" sz="3200" b="1" dirty="0"/>
          </a:p>
          <a:p>
            <a:pPr algn="ctr"/>
            <a:r>
              <a:rPr lang="zh-CN" altLang="en-US" sz="2400" dirty="0"/>
              <a:t>应用部署以分钟</a:t>
            </a:r>
            <a:r>
              <a:rPr lang="en-US" altLang="zh-CN" sz="2400" dirty="0"/>
              <a:t>/</a:t>
            </a:r>
            <a:r>
              <a:rPr lang="zh-CN" altLang="en-US" sz="2400" dirty="0"/>
              <a:t>秒计</a:t>
            </a:r>
            <a:endParaRPr lang="en-US" sz="3200" dirty="0"/>
          </a:p>
        </p:txBody>
      </p:sp>
      <p:pic>
        <p:nvPicPr>
          <p:cNvPr id="59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2" y="1187701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72" y="1175589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16673" y="1917701"/>
            <a:ext cx="3131023" cy="59107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装操作系统</a:t>
            </a:r>
            <a:r>
              <a:rPr lang="en-US" altLang="zh-CN" sz="2133" dirty="0"/>
              <a:t>-</a:t>
            </a:r>
            <a:r>
              <a:rPr lang="zh-CN" altLang="en-US" sz="2133" dirty="0"/>
              <a:t>半小时 需专业技能</a:t>
            </a:r>
          </a:p>
        </p:txBody>
      </p:sp>
      <p:sp>
        <p:nvSpPr>
          <p:cNvPr id="62" name="矩形 61"/>
          <p:cNvSpPr/>
          <p:nvPr/>
        </p:nvSpPr>
        <p:spPr>
          <a:xfrm>
            <a:off x="1742073" y="2875093"/>
            <a:ext cx="3131023" cy="53807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dirty="0"/>
              <a:t>装应用服务器</a:t>
            </a:r>
            <a:r>
              <a:rPr lang="en-US" altLang="zh-CN" sz="1867" dirty="0"/>
              <a:t>-</a:t>
            </a:r>
            <a:r>
              <a:rPr lang="zh-CN" altLang="en-US" sz="1867" dirty="0"/>
              <a:t>半小时 需专业技能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716673" y="3892603"/>
            <a:ext cx="3131023" cy="48602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配置应用服务器</a:t>
            </a:r>
            <a:r>
              <a:rPr lang="en-US" altLang="zh-CN" sz="1600" dirty="0"/>
              <a:t>-</a:t>
            </a:r>
            <a:r>
              <a:rPr lang="zh-CN" altLang="en-US" sz="1600" dirty="0"/>
              <a:t>两小时 需专业技能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708981" y="4748862"/>
            <a:ext cx="3131023" cy="52122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手工或脚本部署应用</a:t>
            </a:r>
            <a:r>
              <a:rPr lang="en-US" altLang="zh-CN" sz="1400" dirty="0"/>
              <a:t>—1</a:t>
            </a:r>
            <a:r>
              <a:rPr lang="zh-CN" altLang="en-US" sz="1400" dirty="0"/>
              <a:t>小时，专业技能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708978" y="5492035"/>
            <a:ext cx="3131023" cy="5161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修改配置和设置各种参数</a:t>
            </a:r>
            <a:r>
              <a:rPr lang="en-US" altLang="zh-CN" sz="1400" dirty="0"/>
              <a:t>---</a:t>
            </a:r>
            <a:r>
              <a:rPr lang="zh-CN" altLang="en-US" sz="1400" dirty="0"/>
              <a:t>数小时，专业技能</a:t>
            </a:r>
          </a:p>
        </p:txBody>
      </p:sp>
      <p:pic>
        <p:nvPicPr>
          <p:cNvPr id="1026" name="Picture 2" descr="http://a2.att.hudong.com/88/48/193000013183901311514819231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1699893"/>
            <a:ext cx="91408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AutoShape 8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AutoShape 10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817033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AutoShape 12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020233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AutoShape 1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223433" y="8233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AutoShape 1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121428" y="1026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42" name="Picture 18" descr="http://www.grabsun.com/uploads/images/201206-1/102230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9" y="1699892"/>
            <a:ext cx="866195" cy="5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inereporthelp.com/help/4/0/3/0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25" y="4545717"/>
            <a:ext cx="1893916" cy="9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fanz.cn/uploads/jpg/2013/07/14/14/5QHd26R1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" y="2477043"/>
            <a:ext cx="1678039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uml.org.cn/zjjs/images/imafgge0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3484658"/>
            <a:ext cx="1914788" cy="13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Screen Shot 2014-01-09 at 11.25.24 A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4944815" y="5063077"/>
            <a:ext cx="2281485" cy="173709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895714" y="3049187"/>
            <a:ext cx="589935" cy="3399349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8778405" y="3239717"/>
            <a:ext cx="3131023" cy="317031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在一个</a:t>
            </a:r>
            <a:r>
              <a:rPr lang="en-US" altLang="zh-CN" sz="2133" dirty="0"/>
              <a:t>Web</a:t>
            </a:r>
            <a:r>
              <a:rPr lang="zh-CN" altLang="en-US" sz="2133" dirty="0"/>
              <a:t>界面中选择资源大小、平台、服务</a:t>
            </a:r>
            <a:endParaRPr lang="en-US" altLang="zh-CN" sz="2133" dirty="0"/>
          </a:p>
          <a:p>
            <a:pPr algn="ctr"/>
            <a:endParaRPr lang="en-US" altLang="zh-CN" sz="2133" b="1" dirty="0"/>
          </a:p>
          <a:p>
            <a:pPr algn="ctr"/>
            <a:r>
              <a:rPr lang="zh-CN" altLang="en-US" sz="2133" b="1" dirty="0"/>
              <a:t>一键部署</a:t>
            </a:r>
            <a:endParaRPr lang="en-US" altLang="zh-CN" sz="2133" b="1" dirty="0"/>
          </a:p>
          <a:p>
            <a:pPr algn="ctr"/>
            <a:endParaRPr lang="en-US" altLang="zh-CN" sz="2133" b="1" dirty="0"/>
          </a:p>
          <a:p>
            <a:r>
              <a:rPr lang="zh-CN" altLang="en-US" sz="1600" dirty="0"/>
              <a:t>无需申请资源、</a:t>
            </a:r>
            <a:endParaRPr lang="en-US" altLang="zh-CN" sz="1600" dirty="0"/>
          </a:p>
          <a:p>
            <a:r>
              <a:rPr lang="zh-CN" altLang="en-US" sz="1600" dirty="0"/>
              <a:t>无需安装操作系统、</a:t>
            </a:r>
            <a:endParaRPr lang="en-US" altLang="zh-CN" sz="1600" dirty="0"/>
          </a:p>
          <a:p>
            <a:r>
              <a:rPr lang="zh-CN" altLang="en-US" sz="1600" dirty="0"/>
              <a:t>无需装应用平台、</a:t>
            </a:r>
            <a:endParaRPr lang="en-US" altLang="zh-CN" sz="1600" dirty="0"/>
          </a:p>
          <a:p>
            <a:r>
              <a:rPr lang="zh-CN" altLang="en-US" sz="1600" dirty="0"/>
              <a:t>无需装数据库，</a:t>
            </a:r>
            <a:endParaRPr lang="en-US" altLang="zh-CN" sz="1600" dirty="0"/>
          </a:p>
          <a:p>
            <a:r>
              <a:rPr lang="zh-CN" altLang="en-US" sz="1600" dirty="0"/>
              <a:t>无需麻烦运维人员</a:t>
            </a:r>
            <a:endParaRPr lang="en-US" altLang="zh-CN" sz="1600" dirty="0"/>
          </a:p>
          <a:p>
            <a:pPr algn="ctr"/>
            <a:endParaRPr lang="zh-CN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82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持续交付三条主线（步骤）</a:t>
            </a:r>
            <a:endParaRPr lang="zh-CN" altLang="en-US" dirty="0"/>
          </a:p>
        </p:txBody>
      </p:sp>
      <p:sp>
        <p:nvSpPr>
          <p:cNvPr id="6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8" name="Shape 162"/>
          <p:cNvSpPr/>
          <p:nvPr/>
        </p:nvSpPr>
        <p:spPr>
          <a:xfrm>
            <a:off x="1711535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/>
              <a:t>版本控制服务</a:t>
            </a:r>
          </a:p>
        </p:txBody>
      </p:sp>
      <p:sp>
        <p:nvSpPr>
          <p:cNvPr id="9" name="Shape 163"/>
          <p:cNvSpPr/>
          <p:nvPr/>
        </p:nvSpPr>
        <p:spPr>
          <a:xfrm>
            <a:off x="3740097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/>
              <a:t>CI Server</a:t>
            </a:r>
          </a:p>
        </p:txBody>
      </p:sp>
      <p:sp>
        <p:nvSpPr>
          <p:cNvPr id="10" name="Shape 164"/>
          <p:cNvSpPr/>
          <p:nvPr/>
        </p:nvSpPr>
        <p:spPr>
          <a:xfrm>
            <a:off x="9266422" y="4406189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err="1"/>
              <a:t>S</a:t>
            </a:r>
            <a:r>
              <a:rPr lang="en-US" altLang="zh-CN" sz="2400" dirty="0" err="1" smtClean="0"/>
              <a:t>altstack</a:t>
            </a:r>
            <a:endParaRPr lang="zh-CN" altLang="en-US" sz="2400" dirty="0"/>
          </a:p>
        </p:txBody>
      </p:sp>
      <p:pic>
        <p:nvPicPr>
          <p:cNvPr id="11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4194667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66"/>
          <p:cNvCxnSpPr>
            <a:stCxn id="11" idx="3"/>
            <a:endCxn id="8" idx="1"/>
          </p:cNvCxnSpPr>
          <p:nvPr/>
        </p:nvCxnSpPr>
        <p:spPr>
          <a:xfrm>
            <a:off x="1132517" y="4844633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7"/>
          <p:cNvCxnSpPr>
            <a:stCxn id="8" idx="3"/>
            <a:endCxn id="9" idx="1"/>
          </p:cNvCxnSpPr>
          <p:nvPr/>
        </p:nvCxnSpPr>
        <p:spPr>
          <a:xfrm>
            <a:off x="3160735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8"/>
          <p:cNvCxnSpPr>
            <a:stCxn id="9" idx="3"/>
            <a:endCxn id="10" idx="1"/>
          </p:cNvCxnSpPr>
          <p:nvPr/>
        </p:nvCxnSpPr>
        <p:spPr>
          <a:xfrm>
            <a:off x="5189297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开发环境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Dev</a:t>
            </a:r>
          </a:p>
        </p:txBody>
      </p:sp>
      <p:sp>
        <p:nvSpPr>
          <p:cNvPr id="16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18" name="Shape 172"/>
          <p:cNvSpPr/>
          <p:nvPr/>
        </p:nvSpPr>
        <p:spPr>
          <a:xfrm>
            <a:off x="9270698" y="5465532"/>
            <a:ext cx="1693199" cy="548392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9" name="Shape 173"/>
          <p:cNvCxnSpPr>
            <a:stCxn id="37" idx="3"/>
            <a:endCxn id="15" idx="1"/>
          </p:cNvCxnSpPr>
          <p:nvPr/>
        </p:nvCxnSpPr>
        <p:spPr>
          <a:xfrm flipV="1">
            <a:off x="7227860" y="2609745"/>
            <a:ext cx="2032093" cy="224141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74"/>
          <p:cNvCxnSpPr>
            <a:stCxn id="37" idx="3"/>
            <a:endCxn id="16" idx="1"/>
          </p:cNvCxnSpPr>
          <p:nvPr/>
        </p:nvCxnSpPr>
        <p:spPr>
          <a:xfrm flipV="1">
            <a:off x="7227860" y="3515538"/>
            <a:ext cx="2042838" cy="13356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5"/>
          <p:cNvCxnSpPr>
            <a:stCxn id="37" idx="3"/>
            <a:endCxn id="10" idx="1"/>
          </p:cNvCxnSpPr>
          <p:nvPr/>
        </p:nvCxnSpPr>
        <p:spPr>
          <a:xfrm flipV="1">
            <a:off x="7227860" y="4699727"/>
            <a:ext cx="2038562" cy="15143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76"/>
          <p:cNvCxnSpPr>
            <a:stCxn id="10" idx="2"/>
            <a:endCxn id="18" idx="0"/>
          </p:cNvCxnSpPr>
          <p:nvPr/>
        </p:nvCxnSpPr>
        <p:spPr>
          <a:xfrm>
            <a:off x="10095808" y="4993264"/>
            <a:ext cx="21490" cy="47226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77"/>
          <p:cNvCxnSpPr>
            <a:stCxn id="11" idx="2"/>
          </p:cNvCxnSpPr>
          <p:nvPr/>
        </p:nvCxnSpPr>
        <p:spPr>
          <a:xfrm rot="16200000" flipH="1">
            <a:off x="3315608" y="2897652"/>
            <a:ext cx="611305" cy="5805200"/>
          </a:xfrm>
          <a:prstGeom prst="bentConnector2">
            <a:avLst/>
          </a:prstGeom>
          <a:noFill/>
          <a:ln w="19050" cap="flat">
            <a:solidFill>
              <a:srgbClr val="1F497D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" name="Shape 178"/>
          <p:cNvCxnSpPr>
            <a:stCxn id="15" idx="2"/>
            <a:endCxn id="16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81"/>
          <p:cNvSpPr txBox="1"/>
          <p:nvPr/>
        </p:nvSpPr>
        <p:spPr>
          <a:xfrm>
            <a:off x="2138867" y="5367285"/>
            <a:ext cx="3175199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1. </a:t>
            </a:r>
            <a:r>
              <a:rPr lang="zh-CN" altLang="en-US" sz="2133" dirty="0"/>
              <a:t>从</a:t>
            </a:r>
            <a:r>
              <a:rPr lang="en-US" altLang="zh-CN" sz="2133" dirty="0"/>
              <a:t>Code</a:t>
            </a:r>
            <a:r>
              <a:rPr lang="zh-CN" altLang="en-US" sz="2133" dirty="0"/>
              <a:t>到</a:t>
            </a:r>
            <a:r>
              <a:rPr lang="en-US" altLang="zh-CN" sz="2133" dirty="0"/>
              <a:t>Artifact</a:t>
            </a:r>
            <a:r>
              <a:rPr lang="zh-CN" altLang="en-US" sz="2133" dirty="0" smtClean="0"/>
              <a:t>仓库</a:t>
            </a:r>
            <a:r>
              <a:rPr lang="en-US" altLang="zh-CN" sz="2133" dirty="0" smtClean="0"/>
              <a:t>(</a:t>
            </a:r>
            <a:r>
              <a:rPr lang="en-US" altLang="zh-CN" sz="2133" dirty="0" err="1" smtClean="0"/>
              <a:t>git</a:t>
            </a:r>
            <a:r>
              <a:rPr lang="en-US" altLang="zh-CN" sz="2133" dirty="0" smtClean="0"/>
              <a:t>/Jenkins/maven)</a:t>
            </a:r>
            <a:endParaRPr lang="zh-CN" altLang="en-US" sz="2133" dirty="0"/>
          </a:p>
        </p:txBody>
      </p:sp>
      <p:sp>
        <p:nvSpPr>
          <p:cNvPr id="28" name="Shape 182"/>
          <p:cNvSpPr txBox="1"/>
          <p:nvPr/>
        </p:nvSpPr>
        <p:spPr>
          <a:xfrm>
            <a:off x="3654400" y="2015567"/>
            <a:ext cx="4310800" cy="78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2. </a:t>
            </a:r>
            <a:r>
              <a:rPr lang="zh-CN" altLang="en-US" sz="2400" dirty="0"/>
              <a:t>从</a:t>
            </a:r>
            <a:r>
              <a:rPr lang="en-US" altLang="zh-CN" sz="2400" dirty="0"/>
              <a:t>Artifact</a:t>
            </a:r>
            <a:r>
              <a:rPr lang="zh-CN" altLang="en-US" sz="2400" dirty="0"/>
              <a:t>仓库</a:t>
            </a:r>
            <a:r>
              <a:rPr lang="zh-CN" altLang="en-US" sz="2400" dirty="0" smtClean="0"/>
              <a:t>到开发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测试环境</a:t>
            </a:r>
            <a:endParaRPr lang="zh-CN" altLang="en-US" sz="2400" dirty="0"/>
          </a:p>
        </p:txBody>
      </p:sp>
      <p:sp>
        <p:nvSpPr>
          <p:cNvPr id="29" name="Shape 183"/>
          <p:cNvSpPr txBox="1"/>
          <p:nvPr/>
        </p:nvSpPr>
        <p:spPr>
          <a:xfrm>
            <a:off x="7767666" y="352301"/>
            <a:ext cx="4424335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Artifact</a:t>
            </a:r>
            <a:r>
              <a:rPr lang="zh-CN" altLang="en-US" sz="2400" dirty="0" smtClean="0"/>
              <a:t>仓库准</a:t>
            </a:r>
            <a:r>
              <a:rPr lang="zh-CN" altLang="en-US" sz="2400" dirty="0"/>
              <a:t>生产、生产环境</a:t>
            </a:r>
          </a:p>
          <a:p>
            <a:pPr algn="ctr"/>
            <a:r>
              <a:rPr lang="zh-CN" altLang="en-US" sz="2400" dirty="0" smtClean="0"/>
              <a:t>（</a:t>
            </a:r>
            <a:r>
              <a:rPr lang="en-US" altLang="zh-CN" sz="2400" dirty="0" smtClean="0"/>
              <a:t>Push/Release</a:t>
            </a:r>
            <a:r>
              <a:rPr lang="zh-CN" altLang="en-US" sz="2400" dirty="0"/>
              <a:t>）</a:t>
            </a:r>
          </a:p>
        </p:txBody>
      </p:sp>
      <p:pic>
        <p:nvPicPr>
          <p:cNvPr id="30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67" y="3349267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98" y="3371783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98" y="3427007"/>
            <a:ext cx="2012799" cy="6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90"/>
          <p:cNvCxnSpPr>
            <a:endCxn id="10" idx="2"/>
          </p:cNvCxnSpPr>
          <p:nvPr/>
        </p:nvCxnSpPr>
        <p:spPr>
          <a:xfrm flipV="1">
            <a:off x="6493260" y="5494666"/>
            <a:ext cx="0" cy="65395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34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37" name="Shape 164"/>
          <p:cNvSpPr/>
          <p:nvPr/>
        </p:nvSpPr>
        <p:spPr>
          <a:xfrm>
            <a:off x="5778660" y="4201163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284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4" y="1884884"/>
            <a:ext cx="5715000" cy="3248025"/>
          </a:xfrm>
          <a:prstGeom prst="rect">
            <a:avLst/>
          </a:prstGeom>
        </p:spPr>
      </p:pic>
      <p:sp>
        <p:nvSpPr>
          <p:cNvPr id="6" name="Shape 182"/>
          <p:cNvSpPr txBox="1"/>
          <p:nvPr/>
        </p:nvSpPr>
        <p:spPr>
          <a:xfrm>
            <a:off x="635992" y="1669337"/>
            <a:ext cx="5223270" cy="48646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私有镜像托管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动态负载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分布式的代码版本管理，协调开发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自动的构建和测试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代码和构建包仓库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自动集成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回归测试，性能测试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灰度发布，在线升级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23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开发集成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在线调试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服务定制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基础镜像定制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Jenkins/Rational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自动测试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测试环境发布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1120" y="1825625"/>
            <a:ext cx="40977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平台自身在线升级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应用在线升级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生产环境同步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日志集中管理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圆角矩形 54"/>
          <p:cNvSpPr>
            <a:spLocks noChangeArrowheads="1"/>
          </p:cNvSpPr>
          <p:nvPr/>
        </p:nvSpPr>
        <p:spPr bwMode="auto">
          <a:xfrm>
            <a:off x="54425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87" name="矩形 96"/>
          <p:cNvSpPr>
            <a:spLocks noChangeArrowheads="1"/>
          </p:cNvSpPr>
          <p:nvPr/>
        </p:nvSpPr>
        <p:spPr bwMode="auto">
          <a:xfrm>
            <a:off x="473263" y="1733549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51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4568" y="236537"/>
            <a:ext cx="5272011" cy="6143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0" tIns="0" rIns="0" bIns="0" rtlCol="0" anchor="t" anchorCtr="0">
            <a:normAutofit/>
          </a:bodyPr>
          <a:lstStyle/>
          <a:p>
            <a:pPr defTabSz="1219170"/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开发</a:t>
            </a:r>
            <a:r>
              <a:rPr lang="zh-CN" altLang="en-US" sz="3733" dirty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测试到生产环境</a:t>
            </a:r>
            <a:endParaRPr lang="zh-CN" altLang="en-US" sz="3733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ounded Rectangle 22"/>
          <p:cNvSpPr>
            <a:spLocks noChangeArrowheads="1"/>
          </p:cNvSpPr>
          <p:nvPr/>
        </p:nvSpPr>
        <p:spPr bwMode="auto">
          <a:xfrm>
            <a:off x="43295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7" name="圆角矩形 92"/>
          <p:cNvSpPr>
            <a:spLocks noChangeArrowheads="1"/>
          </p:cNvSpPr>
          <p:nvPr/>
        </p:nvSpPr>
        <p:spPr bwMode="auto">
          <a:xfrm>
            <a:off x="90051" y="3634402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8" name="矩形 95"/>
          <p:cNvSpPr>
            <a:spLocks noChangeArrowheads="1"/>
          </p:cNvSpPr>
          <p:nvPr/>
        </p:nvSpPr>
        <p:spPr bwMode="auto">
          <a:xfrm>
            <a:off x="445708" y="3706244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179713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1420735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179713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3" name="Rounded Rectangle 22"/>
          <p:cNvSpPr>
            <a:spLocks noChangeArrowheads="1"/>
          </p:cNvSpPr>
          <p:nvPr/>
        </p:nvSpPr>
        <p:spPr bwMode="auto">
          <a:xfrm>
            <a:off x="1388565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5" name="Rounded Rectangle 22"/>
          <p:cNvSpPr>
            <a:spLocks noChangeArrowheads="1"/>
          </p:cNvSpPr>
          <p:nvPr/>
        </p:nvSpPr>
        <p:spPr bwMode="auto">
          <a:xfrm>
            <a:off x="3939707" y="412373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" name="Rounded Rectangle 22"/>
          <p:cNvSpPr>
            <a:spLocks noChangeArrowheads="1"/>
          </p:cNvSpPr>
          <p:nvPr/>
        </p:nvSpPr>
        <p:spPr bwMode="auto">
          <a:xfrm>
            <a:off x="2760421" y="408009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Rounded Rectangle 22"/>
          <p:cNvSpPr>
            <a:spLocks noChangeArrowheads="1"/>
          </p:cNvSpPr>
          <p:nvPr/>
        </p:nvSpPr>
        <p:spPr bwMode="auto">
          <a:xfrm>
            <a:off x="2735021" y="445127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0" name="Rounded Rectangle 22"/>
          <p:cNvSpPr>
            <a:spLocks noChangeArrowheads="1"/>
          </p:cNvSpPr>
          <p:nvPr/>
        </p:nvSpPr>
        <p:spPr bwMode="auto">
          <a:xfrm>
            <a:off x="1952318" y="3006222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" name="圆柱形 41"/>
          <p:cNvSpPr>
            <a:spLocks noChangeArrowheads="1"/>
          </p:cNvSpPr>
          <p:nvPr/>
        </p:nvSpPr>
        <p:spPr bwMode="auto">
          <a:xfrm>
            <a:off x="1664286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圆柱形 41"/>
          <p:cNvSpPr>
            <a:spLocks noChangeArrowheads="1"/>
          </p:cNvSpPr>
          <p:nvPr/>
        </p:nvSpPr>
        <p:spPr bwMode="auto">
          <a:xfrm>
            <a:off x="2923664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061" y="5149897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41"/>
          <p:cNvSpPr>
            <a:spLocks noChangeArrowheads="1"/>
          </p:cNvSpPr>
          <p:nvPr/>
        </p:nvSpPr>
        <p:spPr bwMode="auto">
          <a:xfrm>
            <a:off x="415520" y="5335441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>
            <a:stCxn id="40" idx="4"/>
            <a:endCxn id="35" idx="2"/>
          </p:cNvCxnSpPr>
          <p:nvPr/>
        </p:nvCxnSpPr>
        <p:spPr>
          <a:xfrm>
            <a:off x="1290008" y="5627105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31420" y="5627102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16299" y="5345716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0217" y="5345720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12" name="Rounded Rectangle 22"/>
          <p:cNvSpPr>
            <a:spLocks noChangeArrowheads="1"/>
          </p:cNvSpPr>
          <p:nvPr/>
        </p:nvSpPr>
        <p:spPr bwMode="auto">
          <a:xfrm>
            <a:off x="115811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3" name="Rounded Rectangle 22"/>
          <p:cNvSpPr>
            <a:spLocks noChangeArrowheads="1"/>
          </p:cNvSpPr>
          <p:nvPr/>
        </p:nvSpPr>
        <p:spPr bwMode="auto">
          <a:xfrm>
            <a:off x="1898133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4" name="Rounded Rectangle 22"/>
          <p:cNvSpPr>
            <a:spLocks noChangeArrowheads="1"/>
          </p:cNvSpPr>
          <p:nvPr/>
        </p:nvSpPr>
        <p:spPr bwMode="auto">
          <a:xfrm>
            <a:off x="2603689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5" name="Rounded Rectangle 22"/>
          <p:cNvSpPr>
            <a:spLocks noChangeArrowheads="1"/>
          </p:cNvSpPr>
          <p:nvPr/>
        </p:nvSpPr>
        <p:spPr bwMode="auto">
          <a:xfrm>
            <a:off x="331709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6" name="Rounded Rectangle 22"/>
          <p:cNvSpPr>
            <a:spLocks noChangeArrowheads="1"/>
          </p:cNvSpPr>
          <p:nvPr/>
        </p:nvSpPr>
        <p:spPr bwMode="auto">
          <a:xfrm>
            <a:off x="4030024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7" name="Rounded Rectangle 22"/>
          <p:cNvSpPr>
            <a:spLocks noChangeArrowheads="1"/>
          </p:cNvSpPr>
          <p:nvPr/>
        </p:nvSpPr>
        <p:spPr bwMode="auto">
          <a:xfrm>
            <a:off x="471037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1" name="Rounded Rectangle 22"/>
          <p:cNvSpPr>
            <a:spLocks noChangeArrowheads="1"/>
          </p:cNvSpPr>
          <p:nvPr/>
        </p:nvSpPr>
        <p:spPr bwMode="auto">
          <a:xfrm>
            <a:off x="2653326" y="3688558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" name="Rounded Rectangle 22"/>
          <p:cNvSpPr>
            <a:spLocks noChangeArrowheads="1"/>
          </p:cNvSpPr>
          <p:nvPr/>
        </p:nvSpPr>
        <p:spPr bwMode="auto">
          <a:xfrm>
            <a:off x="3683852" y="3701258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3" name="Rounded Rectangle 22"/>
          <p:cNvSpPr>
            <a:spLocks noChangeArrowheads="1"/>
          </p:cNvSpPr>
          <p:nvPr/>
        </p:nvSpPr>
        <p:spPr bwMode="auto">
          <a:xfrm>
            <a:off x="4359353" y="3701258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4" name="圆角矩形 54"/>
          <p:cNvSpPr>
            <a:spLocks noChangeArrowheads="1"/>
          </p:cNvSpPr>
          <p:nvPr/>
        </p:nvSpPr>
        <p:spPr bwMode="auto">
          <a:xfrm>
            <a:off x="5773213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5" name="矩形 96"/>
          <p:cNvSpPr>
            <a:spLocks noChangeArrowheads="1"/>
          </p:cNvSpPr>
          <p:nvPr/>
        </p:nvSpPr>
        <p:spPr bwMode="auto">
          <a:xfrm>
            <a:off x="8090095" y="1800621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159" name="Rounded Rectangle 22"/>
          <p:cNvSpPr>
            <a:spLocks noChangeArrowheads="1"/>
          </p:cNvSpPr>
          <p:nvPr/>
        </p:nvSpPr>
        <p:spPr bwMode="auto">
          <a:xfrm>
            <a:off x="179713" y="4828427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5663703" y="1197040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22"/>
          <p:cNvSpPr>
            <a:spLocks noChangeArrowheads="1"/>
          </p:cNvSpPr>
          <p:nvPr/>
        </p:nvSpPr>
        <p:spPr bwMode="auto">
          <a:xfrm>
            <a:off x="3186356" y="3006222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92" name="Rounded Rectangle 22"/>
          <p:cNvSpPr>
            <a:spLocks noChangeArrowheads="1"/>
          </p:cNvSpPr>
          <p:nvPr/>
        </p:nvSpPr>
        <p:spPr bwMode="auto">
          <a:xfrm>
            <a:off x="4237750" y="2996972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260" y="876301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0" idx="2"/>
            <a:endCxn id="90" idx="0"/>
          </p:cNvCxnSpPr>
          <p:nvPr/>
        </p:nvCxnSpPr>
        <p:spPr>
          <a:xfrm>
            <a:off x="3823702" y="1397000"/>
            <a:ext cx="886671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2"/>
          </p:cNvCxnSpPr>
          <p:nvPr/>
        </p:nvCxnSpPr>
        <p:spPr>
          <a:xfrm flipH="1">
            <a:off x="3683853" y="1397000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3"/>
            <a:endCxn id="91" idx="1"/>
          </p:cNvCxnSpPr>
          <p:nvPr/>
        </p:nvCxnSpPr>
        <p:spPr>
          <a:xfrm>
            <a:off x="2854494" y="3241705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92"/>
          <p:cNvSpPr>
            <a:spLocks noChangeArrowheads="1"/>
          </p:cNvSpPr>
          <p:nvPr/>
        </p:nvSpPr>
        <p:spPr bwMode="auto">
          <a:xfrm>
            <a:off x="5861454" y="3480115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04" name="矩形 95"/>
          <p:cNvSpPr>
            <a:spLocks noChangeArrowheads="1"/>
          </p:cNvSpPr>
          <p:nvPr/>
        </p:nvSpPr>
        <p:spPr bwMode="auto">
          <a:xfrm>
            <a:off x="6217111" y="3551957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5951116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7192137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5951116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7159968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9" name="Rounded Rectangle 22"/>
          <p:cNvSpPr>
            <a:spLocks noChangeArrowheads="1"/>
          </p:cNvSpPr>
          <p:nvPr/>
        </p:nvSpPr>
        <p:spPr bwMode="auto">
          <a:xfrm>
            <a:off x="7248549" y="467414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4" name="Rounded Rectangle 22"/>
          <p:cNvSpPr>
            <a:spLocks noChangeArrowheads="1"/>
          </p:cNvSpPr>
          <p:nvPr/>
        </p:nvSpPr>
        <p:spPr bwMode="auto">
          <a:xfrm>
            <a:off x="6031581" y="469290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5" name="圆柱形 41"/>
          <p:cNvSpPr>
            <a:spLocks noChangeArrowheads="1"/>
          </p:cNvSpPr>
          <p:nvPr/>
        </p:nvSpPr>
        <p:spPr bwMode="auto">
          <a:xfrm>
            <a:off x="7435689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6" name="圆柱形 41"/>
          <p:cNvSpPr>
            <a:spLocks noChangeArrowheads="1"/>
          </p:cNvSpPr>
          <p:nvPr/>
        </p:nvSpPr>
        <p:spPr bwMode="auto">
          <a:xfrm>
            <a:off x="8695066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996464" y="4995610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柱形 41"/>
          <p:cNvSpPr>
            <a:spLocks noChangeArrowheads="1"/>
          </p:cNvSpPr>
          <p:nvPr/>
        </p:nvSpPr>
        <p:spPr bwMode="auto">
          <a:xfrm>
            <a:off x="6186922" y="5181154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9" name="直接连接符 168"/>
          <p:cNvCxnSpPr>
            <a:stCxn id="168" idx="4"/>
            <a:endCxn id="165" idx="2"/>
          </p:cNvCxnSpPr>
          <p:nvPr/>
        </p:nvCxnSpPr>
        <p:spPr>
          <a:xfrm>
            <a:off x="7061411" y="5472818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8302823" y="547281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987701" y="5191429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261620" y="5191433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3" name="Rounded Rectangle 22"/>
          <p:cNvSpPr>
            <a:spLocks noChangeArrowheads="1"/>
          </p:cNvSpPr>
          <p:nvPr/>
        </p:nvSpPr>
        <p:spPr bwMode="auto">
          <a:xfrm>
            <a:off x="8463226" y="4667692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" name="Rounded Rectangle 22"/>
          <p:cNvSpPr>
            <a:spLocks noChangeArrowheads="1"/>
          </p:cNvSpPr>
          <p:nvPr/>
        </p:nvSpPr>
        <p:spPr bwMode="auto">
          <a:xfrm>
            <a:off x="9493752" y="4680392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5" name="Rounded Rectangle 22"/>
          <p:cNvSpPr>
            <a:spLocks noChangeArrowheads="1"/>
          </p:cNvSpPr>
          <p:nvPr/>
        </p:nvSpPr>
        <p:spPr bwMode="auto">
          <a:xfrm>
            <a:off x="10169253" y="4680392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7" name="Rounded Rectangle 22"/>
          <p:cNvSpPr>
            <a:spLocks noChangeArrowheads="1"/>
          </p:cNvSpPr>
          <p:nvPr/>
        </p:nvSpPr>
        <p:spPr bwMode="auto">
          <a:xfrm>
            <a:off x="8463225" y="4290543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646108" y="876299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79" name="Rounded Rectangle 22"/>
          <p:cNvSpPr>
            <a:spLocks noChangeArrowheads="1"/>
          </p:cNvSpPr>
          <p:nvPr/>
        </p:nvSpPr>
        <p:spPr bwMode="auto">
          <a:xfrm>
            <a:off x="617289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0" name="Rounded Rectangle 22"/>
          <p:cNvSpPr>
            <a:spLocks noChangeArrowheads="1"/>
          </p:cNvSpPr>
          <p:nvPr/>
        </p:nvSpPr>
        <p:spPr bwMode="auto">
          <a:xfrm>
            <a:off x="689805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1" name="Rounded Rectangle 22"/>
          <p:cNvSpPr>
            <a:spLocks noChangeArrowheads="1"/>
          </p:cNvSpPr>
          <p:nvPr/>
        </p:nvSpPr>
        <p:spPr bwMode="auto">
          <a:xfrm>
            <a:off x="763807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2" name="Rounded Rectangle 22"/>
          <p:cNvSpPr>
            <a:spLocks noChangeArrowheads="1"/>
          </p:cNvSpPr>
          <p:nvPr/>
        </p:nvSpPr>
        <p:spPr bwMode="auto">
          <a:xfrm>
            <a:off x="8343631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3" name="Rounded Rectangle 22"/>
          <p:cNvSpPr>
            <a:spLocks noChangeArrowheads="1"/>
          </p:cNvSpPr>
          <p:nvPr/>
        </p:nvSpPr>
        <p:spPr bwMode="auto">
          <a:xfrm>
            <a:off x="905703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" name="Rounded Rectangle 22"/>
          <p:cNvSpPr>
            <a:spLocks noChangeArrowheads="1"/>
          </p:cNvSpPr>
          <p:nvPr/>
        </p:nvSpPr>
        <p:spPr bwMode="auto">
          <a:xfrm>
            <a:off x="976996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5" name="Rounded Rectangle 22"/>
          <p:cNvSpPr>
            <a:spLocks noChangeArrowheads="1"/>
          </p:cNvSpPr>
          <p:nvPr/>
        </p:nvSpPr>
        <p:spPr bwMode="auto">
          <a:xfrm>
            <a:off x="1045031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6" name="Rounded Rectangle 22"/>
          <p:cNvSpPr>
            <a:spLocks noChangeArrowheads="1"/>
          </p:cNvSpPr>
          <p:nvPr/>
        </p:nvSpPr>
        <p:spPr bwMode="auto">
          <a:xfrm>
            <a:off x="8217081" y="353992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78" idx="2"/>
            <a:endCxn id="186" idx="0"/>
          </p:cNvCxnSpPr>
          <p:nvPr/>
        </p:nvCxnSpPr>
        <p:spPr>
          <a:xfrm>
            <a:off x="7483317" y="1396999"/>
            <a:ext cx="1297959" cy="2142923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6" idx="1"/>
          </p:cNvCxnSpPr>
          <p:nvPr/>
        </p:nvCxnSpPr>
        <p:spPr>
          <a:xfrm flipH="1" flipV="1">
            <a:off x="5161460" y="3241704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87039" y="3114041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87" name="矩形 186"/>
          <p:cNvSpPr/>
          <p:nvPr/>
        </p:nvSpPr>
        <p:spPr>
          <a:xfrm>
            <a:off x="7838231" y="2896665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88" name="直接箭头连接符 187"/>
          <p:cNvCxnSpPr>
            <a:stCxn id="186" idx="2"/>
            <a:endCxn id="177" idx="0"/>
          </p:cNvCxnSpPr>
          <p:nvPr/>
        </p:nvCxnSpPr>
        <p:spPr>
          <a:xfrm>
            <a:off x="8781275" y="3861391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892967" y="3823891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1998056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PCF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一体化的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PaaS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生态圈的对比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3009"/>
              </p:ext>
            </p:extLst>
          </p:nvPr>
        </p:nvGraphicFramePr>
        <p:xfrm>
          <a:off x="719403" y="772153"/>
          <a:ext cx="11041227" cy="6042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功能项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PCF</a:t>
                      </a:r>
                      <a:r>
                        <a:rPr lang="zh-CN" alt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支持</a:t>
                      </a:r>
                      <a:endParaRPr 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Docker</a:t>
                      </a:r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生态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常用应用服务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 smtClean="0">
                          <a:effectLst/>
                        </a:rPr>
                        <a:t>MySQL,Redis,RabbitMQ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MySQL,Redis,RabbitMQ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saltstack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自动安装配置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移动计算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消息推送、数据同步，</a:t>
                      </a:r>
                      <a:r>
                        <a:rPr lang="en-US" altLang="zh-CN" sz="1500" u="none" strike="noStrike">
                          <a:effectLst/>
                        </a:rPr>
                        <a:t>API-Gateway</a:t>
                      </a:r>
                      <a:r>
                        <a:rPr lang="zh-CN" altLang="en-US" sz="1500" u="none" strike="noStrike">
                          <a:effectLst/>
                        </a:rPr>
                        <a:t>、用户管理、应用分发、应用分析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应用支撑服务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APM,Session</a:t>
                      </a:r>
                      <a:r>
                        <a:rPr lang="zh-CN" altLang="en-US" sz="1500" u="none" strike="noStrike" dirty="0">
                          <a:effectLst/>
                        </a:rPr>
                        <a:t>共享</a:t>
                      </a:r>
                      <a:r>
                        <a:rPr lang="en-US" altLang="zh-CN" sz="1500" u="none" strike="noStrike" dirty="0">
                          <a:effectLst/>
                        </a:rPr>
                        <a:t>,</a:t>
                      </a:r>
                      <a:r>
                        <a:rPr lang="en-US" sz="1500" u="none" strike="noStrike" dirty="0">
                          <a:effectLst/>
                        </a:rPr>
                        <a:t>SSO、</a:t>
                      </a:r>
                      <a:r>
                        <a:rPr lang="zh-CN" altLang="en-US" sz="1500" u="none" strike="noStrike" dirty="0">
                          <a:effectLst/>
                        </a:rPr>
                        <a:t>远程文件服务、</a:t>
                      </a:r>
                      <a:r>
                        <a:rPr lang="en-US" sz="1500" u="none" strike="noStrike" dirty="0">
                          <a:effectLst/>
                        </a:rPr>
                        <a:t>API</a:t>
                      </a:r>
                      <a:r>
                        <a:rPr lang="zh-CN" altLang="en-US" sz="1500" u="none" strike="noStrike" dirty="0">
                          <a:effectLst/>
                        </a:rPr>
                        <a:t>管理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Spring Cloud, Spring Boot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dubbox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数据分析服务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Kafka、MongoDB、PHD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err="1" smtClean="0">
                          <a:effectLst/>
                        </a:rPr>
                        <a:t>Kafka、MongoDB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数据服务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GemFire、Neo4J、RiakCS、Cassandra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Cassandra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DevOps</a:t>
                      </a:r>
                      <a:r>
                        <a:rPr lang="zh-CN" altLang="en-US" sz="1500" u="none" strike="noStrike">
                          <a:effectLst/>
                        </a:rPr>
                        <a:t>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Jenkins、Git、Artifactory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Jenkins、Git、Artifactory</a:t>
                      </a:r>
                      <a:endParaRPr lang="en-US" altLang="zh-CN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平台服务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ELK、KLA、</a:t>
                      </a:r>
                      <a:r>
                        <a:rPr lang="zh-CN" altLang="en-US" sz="1500" u="none" strike="noStrike" dirty="0">
                          <a:effectLst/>
                        </a:rPr>
                        <a:t>平台自身监控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Graylog+ELK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用量计费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</a:rPr>
                        <a:t>内置，并包括</a:t>
                      </a:r>
                      <a:r>
                        <a:rPr lang="zh-CN" altLang="en-US" sz="1500" u="none" strike="noStrike" dirty="0">
                          <a:effectLst/>
                        </a:rPr>
                        <a:t>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自动弹性伸缩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业务</a:t>
                      </a:r>
                      <a:r>
                        <a:rPr lang="en-US" altLang="zh-CN" sz="1500" u="none" strike="noStrike" dirty="0">
                          <a:effectLst/>
                        </a:rPr>
                        <a:t>SLA</a:t>
                      </a:r>
                      <a:r>
                        <a:rPr lang="zh-CN" altLang="en-US" sz="1500" u="none" strike="noStrike" dirty="0">
                          <a:effectLst/>
                        </a:rPr>
                        <a:t>的全自动弹性伸缩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端口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组件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应用三层监测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故障恢复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应用级</a:t>
                      </a:r>
                      <a:r>
                        <a:rPr lang="en-US" altLang="zh-CN" sz="1500" u="none" strike="noStrike" dirty="0">
                          <a:effectLst/>
                        </a:rPr>
                        <a:t>+</a:t>
                      </a:r>
                      <a:r>
                        <a:rPr lang="zh-CN" altLang="en-US" sz="1500" u="none" strike="noStrike" dirty="0">
                          <a:effectLst/>
                        </a:rPr>
                        <a:t>系统级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多</a:t>
                      </a:r>
                      <a:r>
                        <a:rPr lang="en-US" sz="1500" u="none" strike="noStrike" dirty="0">
                          <a:effectLst/>
                        </a:rPr>
                        <a:t>IDC</a:t>
                      </a:r>
                      <a:r>
                        <a:rPr lang="zh-CN" altLang="en-US" sz="1500" u="none" strike="noStrike" dirty="0">
                          <a:effectLst/>
                        </a:rPr>
                        <a:t>的高可用性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内置支持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应用和配置解耦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Service Broker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应用和配置手工分离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路由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PCF </a:t>
                      </a:r>
                      <a:r>
                        <a:rPr lang="en-US" sz="1500" u="none" strike="noStrike" dirty="0" err="1">
                          <a:effectLst/>
                        </a:rPr>
                        <a:t>GoRouter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Nginx/F5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日志聚合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 Doppler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访问控制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UAA+Login</a:t>
                      </a:r>
                      <a:r>
                        <a:rPr lang="zh-CN" altLang="en-US" sz="1500" u="none" strike="noStrike">
                          <a:effectLst/>
                        </a:rPr>
                        <a:t>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应用构建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Buildpack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Dockerfile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集群管理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Kubernetes /</a:t>
                      </a:r>
                      <a:r>
                        <a:rPr lang="en-US" sz="1500" u="none" strike="noStrike" dirty="0" smtClean="0">
                          <a:effectLst/>
                        </a:rPr>
                        <a:t>Marathon/Docker </a:t>
                      </a:r>
                      <a:r>
                        <a:rPr lang="en-US" sz="1500" u="none" strike="noStrike" dirty="0">
                          <a:effectLst/>
                        </a:rPr>
                        <a:t>Swarm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调度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资源管理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多</a:t>
                      </a:r>
                      <a:r>
                        <a:rPr lang="en-US" altLang="zh-CN" sz="1500" u="none" strike="noStrike">
                          <a:effectLst/>
                        </a:rPr>
                        <a:t>OS</a:t>
                      </a:r>
                      <a:r>
                        <a:rPr lang="zh-CN" altLang="en-US" sz="1500" u="none" strike="noStrike">
                          <a:effectLst/>
                        </a:rPr>
                        <a:t>的应用支持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支持</a:t>
                      </a:r>
                      <a:r>
                        <a:rPr lang="en-US" sz="1500" u="none" strike="noStrike" dirty="0" err="1">
                          <a:effectLst/>
                        </a:rPr>
                        <a:t>Linux,.Net</a:t>
                      </a:r>
                      <a:r>
                        <a:rPr lang="en-US" sz="1500" u="none" strike="noStrike" dirty="0">
                          <a:effectLst/>
                        </a:rPr>
                        <a:t>/Win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Linux</a:t>
                      </a:r>
                      <a:r>
                        <a:rPr lang="zh-CN" altLang="en-US" sz="1500" u="none" strike="noStrike" dirty="0">
                          <a:effectLst/>
                        </a:rPr>
                        <a:t>应用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容器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Garden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Docker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和</a:t>
                      </a:r>
                      <a:r>
                        <a:rPr lang="en-US" sz="1500" u="none" strike="noStrike">
                          <a:effectLst/>
                        </a:rPr>
                        <a:t>IaaS</a:t>
                      </a:r>
                      <a:r>
                        <a:rPr lang="zh-CN" altLang="en-US" sz="1500" u="none" strike="noStrike">
                          <a:effectLst/>
                        </a:rPr>
                        <a:t>集成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BOSH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Kubernetes/</a:t>
                      </a:r>
                      <a:r>
                        <a:rPr lang="en-US" altLang="zh-CN" sz="1400" dirty="0" err="1" smtClean="0">
                          <a:effectLst/>
                        </a:rPr>
                        <a:t>saltstack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3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8510" y="1566149"/>
            <a:ext cx="11214100" cy="4510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1.service broker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应用与服务通过注册方式使用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天然对微服务的支持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多租户（鉴权）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有总控制器，提供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块存储服务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8.VM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对虚拟机的直接调用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个层级的高可用性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app,process,vm,az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26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解决了什么问题？</a:t>
            </a:r>
            <a:endParaRPr lang="zh-CN" altLang="en-US" dirty="0"/>
          </a:p>
        </p:txBody>
      </p:sp>
      <p:grpSp>
        <p:nvGrpSpPr>
          <p:cNvPr id="4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5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44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45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48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49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50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51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52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53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54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55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56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46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7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28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9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32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33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36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37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38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39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0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1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2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3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4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30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8" name="Picture 112" descr="IT_guy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12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13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16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17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20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21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22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23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24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25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27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18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14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239310" y="1066324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4511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140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基于开源</a:t>
            </a:r>
            <a:r>
              <a:rPr kumimoji="1" lang="en-US" altLang="zh-CN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CF</a:t>
            </a: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和商业版</a:t>
            </a:r>
            <a:r>
              <a:rPr kumimoji="1" lang="en-US" altLang="zh-CN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的对比分析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52401" y="712178"/>
          <a:ext cx="11772899" cy="5775743"/>
        </p:xfrm>
        <a:graphic>
          <a:graphicData uri="http://schemas.openxmlformats.org/drawingml/2006/table">
            <a:tbl>
              <a:tblPr/>
              <a:tblGrid>
                <a:gridCol w="161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对比项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开源版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商业版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影响分析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7*24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小时的商业支持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如果是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产品级故障，那开源版的故障解决和恢复是个大挑战。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补丁服务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产品功能缺陷和安全性补丁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(48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小时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无法及时补丁带来安全性风险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故障恢复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提供故障恢复的指导或是现场故障恢复服务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生产系统故障不能快速恢复带来巨大的业务影响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升级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很难在线升级，普通升级也很困难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在线升级，业务不停顿，经过严格测试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在线升级是互联网应用一个重要要求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跟随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的最新版本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很难，两周一个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Release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，距离越远越难追随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每次发布的版本都是最新版本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在持续进步，跟上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的发展非常重要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安装、配置、升级管理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手工从网上下载源代码编译安装，技术要求高，由于国际网络访问，安装很困难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提供了商业版安装包，图形化接口一键安装，提供了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API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，可以自己编程自动化安装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开源版安装技术要求高，网络要求高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应用、服务、组织管理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全身命令行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开源版管理工具太原始，管理效率低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8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内置商业级服务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Redis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mySQL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RabbitMQ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Hadoop,GemFire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Session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集中管理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,Spring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微服务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,APM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SSO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SSHFS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SpringXD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移动后端支持服务：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Push,API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 Gateway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DataSync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, Identity, App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分发，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App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配置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内置第三方商业服务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Broker</a:t>
                      </a: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ELK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Jenkins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Oracle 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DB,Weblogic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应用服务器，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Kafka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MongoDB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Cassandra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500" b="0" i="0" u="none" strike="noStrike" baseline="0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Neo4J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开源需要自己开发这些服务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04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582400" cy="7140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基于开源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和商业版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的对比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--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之</a:t>
            </a:r>
            <a:r>
              <a:rPr kumimoji="1" lang="en-US" altLang="zh-CN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PCF</a:t>
            </a:r>
            <a:r>
              <a:rPr kumimoji="1" lang="zh-CN" altLang="en-US" sz="3733" dirty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企业级功能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44501" y="801077"/>
          <a:ext cx="11125199" cy="5700456"/>
        </p:xfrm>
        <a:graphic>
          <a:graphicData uri="http://schemas.openxmlformats.org/drawingml/2006/table">
            <a:tbl>
              <a:tblPr/>
              <a:tblGrid>
                <a:gridCol w="143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对比项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开源版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商业版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影响分析</a:t>
                      </a:r>
                      <a:endParaRPr lang="zh-CN" alt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无法监控管理应用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应用性能管理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APM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，可以监控应用的并发量、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TPS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、平均反应时间、出错率，数据库的访问时间、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TPS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无法监控应用的性能状况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自弹性伸缩设置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接口实现弹性伸缩，比如按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，反应时间、错误率等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适应企业各种复杂需求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网络隔离</a:t>
                      </a:r>
                      <a:endParaRPr lang="en-US" altLang="zh-CN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自动实现对生产、管理、服务网络平面的隔离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商业版提供大量的企业级功能，确保商业版的企业级运行，包括网格隔离的安全性等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LDAP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系统级的开发要求对系统很熟悉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网管集成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无，需要大量开发，即使开发实现也是非常大的技术挑战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内置功能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商业版支持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SNMP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，确保和网管系统的集成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提醒服务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系统故障，弹性伸缩等会通过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Email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等方式提醒管理员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提供基于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Web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的图形化管理工具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开源版管理工具太原始，管理效率低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租户用量报告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无，需要大量开发，即使开发实现也是非常大的技术挑战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内置功能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商业版提供大量的企业级功能，为计费提供基础支持机制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多网络、多集群、多数据中心支持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一个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集群支持多个网络，多个数据存储，多个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IaaS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集群，多个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IaaS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数据中心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适应企业级的复杂环境和多活数据中心等。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自身的监控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P-Metrics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来监控自身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适应企业各种复杂需求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产品文档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提供数千页的产品文档和手册，包括安装、部署、运维和开发、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API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22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系统管理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提供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Ops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以图形化的方式管理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PCF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，查看各个虚机的状态、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、内存等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无法监控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CF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E26B0A"/>
                          </a:solidFill>
                          <a:effectLst/>
                          <a:latin typeface="宋体"/>
                        </a:rPr>
                        <a:t>系统</a:t>
                      </a:r>
                      <a:endParaRPr lang="zh-CN" altLang="en-US" sz="1500" b="0" i="0" u="none" strike="noStrike" dirty="0">
                        <a:solidFill>
                          <a:srgbClr val="E26B0A"/>
                        </a:solidFill>
                        <a:effectLst/>
                        <a:latin typeface="宋体"/>
                      </a:endParaRPr>
                    </a:p>
                  </a:txBody>
                  <a:tcPr marL="5232" marR="5232" marT="5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4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/>
          <p:cNvSpPr/>
          <p:nvPr/>
        </p:nvSpPr>
        <p:spPr>
          <a:xfrm>
            <a:off x="10061760" y="5001180"/>
            <a:ext cx="1995179" cy="6838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8710505" y="3702337"/>
            <a:ext cx="3279296" cy="1160888"/>
          </a:xfrm>
          <a:prstGeom prst="rect">
            <a:avLst/>
          </a:prstGeom>
          <a:solidFill>
            <a:srgbClr val="EEA320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5703" y="1491026"/>
            <a:ext cx="8561367" cy="422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下箭头 209"/>
          <p:cNvSpPr/>
          <p:nvPr/>
        </p:nvSpPr>
        <p:spPr bwMode="auto">
          <a:xfrm>
            <a:off x="6505687" y="1370229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Rectangle 10"/>
          <p:cNvSpPr>
            <a:spLocks noChangeArrowheads="1"/>
          </p:cNvSpPr>
          <p:nvPr/>
        </p:nvSpPr>
        <p:spPr bwMode="auto">
          <a:xfrm>
            <a:off x="1781153" y="3073125"/>
            <a:ext cx="697067" cy="62921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BBS</a:t>
            </a:r>
          </a:p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Rectangle 29"/>
          <p:cNvSpPr>
            <a:spLocks noChangeArrowheads="1"/>
          </p:cNvSpPr>
          <p:nvPr/>
        </p:nvSpPr>
        <p:spPr bwMode="auto">
          <a:xfrm>
            <a:off x="6369723" y="2437995"/>
            <a:ext cx="2106136" cy="174820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Rectangle 29"/>
          <p:cNvSpPr>
            <a:spLocks noChangeArrowheads="1"/>
          </p:cNvSpPr>
          <p:nvPr/>
        </p:nvSpPr>
        <p:spPr bwMode="auto">
          <a:xfrm>
            <a:off x="5235566" y="2439302"/>
            <a:ext cx="962692" cy="1735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Rectangle 29"/>
          <p:cNvSpPr>
            <a:spLocks noChangeArrowheads="1"/>
          </p:cNvSpPr>
          <p:nvPr/>
        </p:nvSpPr>
        <p:spPr bwMode="auto">
          <a:xfrm>
            <a:off x="2797607" y="2439301"/>
            <a:ext cx="2336800" cy="174820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Rectangle 29"/>
          <p:cNvSpPr>
            <a:spLocks noChangeArrowheads="1"/>
          </p:cNvSpPr>
          <p:nvPr/>
        </p:nvSpPr>
        <p:spPr bwMode="auto">
          <a:xfrm>
            <a:off x="5093703" y="2550822"/>
            <a:ext cx="962692" cy="1735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715576" y="2537820"/>
            <a:ext cx="2336800" cy="174820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33" dirty="0">
                <a:cs typeface="Arial" pitchFamily="34" charset="0"/>
              </a:rPr>
              <a:t>Cloud Foundry</a:t>
            </a:r>
            <a:r>
              <a:rPr lang="zh-CN" altLang="en-US" sz="3733" dirty="0">
                <a:cs typeface="Arial" pitchFamily="34" charset="0"/>
              </a:rPr>
              <a:t>逻辑视图</a:t>
            </a: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3984934" y="1089505"/>
            <a:ext cx="1553553" cy="258664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PC –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4480" y="1075828"/>
            <a:ext cx="1023144" cy="28354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命令行</a:t>
            </a: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688038" y="1089506"/>
            <a:ext cx="1819037" cy="270513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Mobile – App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1160071" y="1090197"/>
            <a:ext cx="1300940" cy="295396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453381" y="1872234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(Go Router)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97609" y="5165863"/>
            <a:ext cx="1672489" cy="3908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10505" y="1498114"/>
            <a:ext cx="3279296" cy="210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8557743" y="1483329"/>
            <a:ext cx="1701333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PCF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提供的服务</a:t>
            </a:r>
          </a:p>
        </p:txBody>
      </p:sp>
      <p:sp>
        <p:nvSpPr>
          <p:cNvPr id="139" name="圆角矩形 138"/>
          <p:cNvSpPr/>
          <p:nvPr/>
        </p:nvSpPr>
        <p:spPr>
          <a:xfrm>
            <a:off x="8861890" y="1872407"/>
            <a:ext cx="1132911" cy="256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RabbitMQ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43" name="流程图: 磁盘 142"/>
          <p:cNvSpPr/>
          <p:nvPr/>
        </p:nvSpPr>
        <p:spPr>
          <a:xfrm>
            <a:off x="228409" y="3288945"/>
            <a:ext cx="1016000" cy="508000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PCF DB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85705" y="4489604"/>
            <a:ext cx="1395448" cy="404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AuthN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29675" y="2475839"/>
            <a:ext cx="1251479" cy="3685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99651" y="2584539"/>
            <a:ext cx="1233723" cy="3916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2556111" y="2654329"/>
            <a:ext cx="2336800" cy="174820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 Box 11"/>
          <p:cNvSpPr txBox="1">
            <a:spLocks noChangeArrowheads="1"/>
          </p:cNvSpPr>
          <p:nvPr/>
        </p:nvSpPr>
        <p:spPr bwMode="auto">
          <a:xfrm>
            <a:off x="3685184" y="3475432"/>
            <a:ext cx="1334721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 Box 11"/>
          <p:cNvSpPr txBox="1">
            <a:spLocks noChangeArrowheads="1"/>
          </p:cNvSpPr>
          <p:nvPr/>
        </p:nvSpPr>
        <p:spPr bwMode="auto">
          <a:xfrm>
            <a:off x="3023723" y="2625110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86783" y="2929333"/>
            <a:ext cx="1008000" cy="11328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</a:p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镜像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41"/>
          <p:cNvSpPr>
            <a:spLocks noChangeArrowheads="1"/>
          </p:cNvSpPr>
          <p:nvPr/>
        </p:nvSpPr>
        <p:spPr bwMode="auto">
          <a:xfrm>
            <a:off x="4012699" y="3063363"/>
            <a:ext cx="673463" cy="5025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应用系统</a:t>
            </a:r>
          </a:p>
        </p:txBody>
      </p:sp>
      <p:sp>
        <p:nvSpPr>
          <p:cNvPr id="165" name="下箭头 164"/>
          <p:cNvSpPr/>
          <p:nvPr/>
        </p:nvSpPr>
        <p:spPr bwMode="auto">
          <a:xfrm>
            <a:off x="1454685" y="1450896"/>
            <a:ext cx="216000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下箭头 165"/>
          <p:cNvSpPr/>
          <p:nvPr/>
        </p:nvSpPr>
        <p:spPr bwMode="auto">
          <a:xfrm>
            <a:off x="4745804" y="1370229"/>
            <a:ext cx="267547" cy="1159532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下箭头 166"/>
          <p:cNvSpPr/>
          <p:nvPr/>
        </p:nvSpPr>
        <p:spPr bwMode="auto">
          <a:xfrm>
            <a:off x="800618" y="1381952"/>
            <a:ext cx="215641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8071943" y="3897059"/>
            <a:ext cx="0" cy="31200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1" name="矩形 190"/>
          <p:cNvSpPr/>
          <p:nvPr/>
        </p:nvSpPr>
        <p:spPr>
          <a:xfrm>
            <a:off x="6207543" y="4493180"/>
            <a:ext cx="1153888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6120633" y="4569897"/>
            <a:ext cx="1147256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BuildPack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应用构建包</a:t>
            </a:r>
          </a:p>
        </p:txBody>
      </p:sp>
      <p:sp>
        <p:nvSpPr>
          <p:cNvPr id="198" name="矩形 197"/>
          <p:cNvSpPr/>
          <p:nvPr/>
        </p:nvSpPr>
        <p:spPr>
          <a:xfrm>
            <a:off x="2735625" y="2920771"/>
            <a:ext cx="1008000" cy="10424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Warden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199" name="矩形 198"/>
          <p:cNvSpPr/>
          <p:nvPr/>
        </p:nvSpPr>
        <p:spPr>
          <a:xfrm>
            <a:off x="2651783" y="2980133"/>
            <a:ext cx="1008000" cy="1082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Garden</a:t>
            </a: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Rectangle 41"/>
          <p:cNvSpPr>
            <a:spLocks noChangeArrowheads="1"/>
          </p:cNvSpPr>
          <p:nvPr/>
        </p:nvSpPr>
        <p:spPr bwMode="auto">
          <a:xfrm>
            <a:off x="2853293" y="3069362"/>
            <a:ext cx="673463" cy="5025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应用系统</a:t>
            </a:r>
          </a:p>
        </p:txBody>
      </p:sp>
      <p:sp>
        <p:nvSpPr>
          <p:cNvPr id="217" name="矩形 216"/>
          <p:cNvSpPr/>
          <p:nvPr/>
        </p:nvSpPr>
        <p:spPr>
          <a:xfrm>
            <a:off x="367659" y="5756593"/>
            <a:ext cx="11622140" cy="354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Ops     PCF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和服务安装、在线升级</a:t>
            </a:r>
          </a:p>
        </p:txBody>
      </p:sp>
      <p:sp>
        <p:nvSpPr>
          <p:cNvPr id="221" name="矩形 220"/>
          <p:cNvSpPr/>
          <p:nvPr/>
        </p:nvSpPr>
        <p:spPr>
          <a:xfrm>
            <a:off x="8955932" y="101447"/>
            <a:ext cx="1397001" cy="59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商业版</a:t>
            </a:r>
            <a:r>
              <a:rPr lang="en-US" altLang="zh-CN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PCF</a:t>
            </a:r>
            <a:r>
              <a: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独有部件</a:t>
            </a:r>
          </a:p>
        </p:txBody>
      </p:sp>
      <p:sp>
        <p:nvSpPr>
          <p:cNvPr id="222" name="圆角矩形 221"/>
          <p:cNvSpPr/>
          <p:nvPr/>
        </p:nvSpPr>
        <p:spPr>
          <a:xfrm>
            <a:off x="231958" y="5259094"/>
            <a:ext cx="1642469" cy="3554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224" name="Rectangle 10"/>
          <p:cNvSpPr>
            <a:spLocks noChangeArrowheads="1"/>
          </p:cNvSpPr>
          <p:nvPr/>
        </p:nvSpPr>
        <p:spPr bwMode="auto">
          <a:xfrm>
            <a:off x="7967845" y="74788"/>
            <a:ext cx="851184" cy="95963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开源也提供的部件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Rectangle 10"/>
          <p:cNvSpPr>
            <a:spLocks noChangeArrowheads="1"/>
          </p:cNvSpPr>
          <p:nvPr/>
        </p:nvSpPr>
        <p:spPr bwMode="auto">
          <a:xfrm>
            <a:off x="10685541" y="139948"/>
            <a:ext cx="851184" cy="9596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开源也提供的部件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Rectangle 10"/>
          <p:cNvSpPr>
            <a:spLocks noChangeArrowheads="1"/>
          </p:cNvSpPr>
          <p:nvPr/>
        </p:nvSpPr>
        <p:spPr bwMode="auto">
          <a:xfrm>
            <a:off x="10520725" y="212848"/>
            <a:ext cx="851184" cy="9596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商业版提供的部件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5423" y="4570098"/>
            <a:ext cx="1395448" cy="4835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租户管理</a:t>
            </a: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546482" y="1063977"/>
            <a:ext cx="1157161" cy="28763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71" name="下箭头 70"/>
          <p:cNvSpPr/>
          <p:nvPr/>
        </p:nvSpPr>
        <p:spPr bwMode="auto">
          <a:xfrm>
            <a:off x="3017061" y="1348170"/>
            <a:ext cx="216000" cy="2114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4943711" y="2666772"/>
            <a:ext cx="962692" cy="1735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05983" y="3030933"/>
            <a:ext cx="855600" cy="10312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</a:t>
            </a:r>
          </a:p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Garden</a:t>
            </a: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5064037" y="3068544"/>
            <a:ext cx="673463" cy="5025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应用系统</a:t>
            </a: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4815743" y="2676289"/>
            <a:ext cx="1294944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3729" y="3940047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集中日志采集</a:t>
            </a:r>
          </a:p>
        </p:txBody>
      </p:sp>
      <p:sp>
        <p:nvSpPr>
          <p:cNvPr id="89" name="矩形 88"/>
          <p:cNvSpPr/>
          <p:nvPr/>
        </p:nvSpPr>
        <p:spPr>
          <a:xfrm>
            <a:off x="2586955" y="1533384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389026" y="1523316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861890" y="2204381"/>
            <a:ext cx="1132911" cy="390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GemFire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Session</a:t>
            </a:r>
            <a:r>
              <a:rPr lang="zh-CN" altLang="en-US" sz="1333" dirty="0">
                <a:solidFill>
                  <a:schemeClr val="bg2"/>
                </a:solidFill>
              </a:rPr>
              <a:t>共享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8839073" y="4525111"/>
            <a:ext cx="589272" cy="227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Neo4J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861890" y="2698656"/>
            <a:ext cx="887252" cy="1992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SpringXD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0135152" y="2217709"/>
            <a:ext cx="807256" cy="244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1105499" y="1559603"/>
            <a:ext cx="821237" cy="2922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Hadoop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8767372" y="4152790"/>
            <a:ext cx="981771" cy="2437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cassandra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1133098" y="2698656"/>
            <a:ext cx="733724" cy="232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SSHFS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10179307" y="2543272"/>
            <a:ext cx="669365" cy="222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APM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925188" y="4517284"/>
            <a:ext cx="866904" cy="2029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RiakCS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1059350" y="1898625"/>
            <a:ext cx="854797" cy="256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ELK</a:t>
            </a:r>
            <a:r>
              <a:rPr lang="zh-CN" altLang="en-US" sz="1333" dirty="0">
                <a:solidFill>
                  <a:schemeClr val="bg2"/>
                </a:solidFill>
              </a:rPr>
              <a:t>日志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0216054" y="5376901"/>
            <a:ext cx="871653" cy="25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Jenkins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987235" y="2805257"/>
            <a:ext cx="1093428" cy="25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API Gateway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08796" y="1897695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(Go Router)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325695" y="1895842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(Go Router)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3611" y="2682857"/>
            <a:ext cx="1241075" cy="45492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云控制器</a:t>
            </a:r>
          </a:p>
        </p:txBody>
      </p:sp>
      <p:sp>
        <p:nvSpPr>
          <p:cNvPr id="113" name="矩形 112"/>
          <p:cNvSpPr/>
          <p:nvPr/>
        </p:nvSpPr>
        <p:spPr>
          <a:xfrm>
            <a:off x="367660" y="6176423"/>
            <a:ext cx="11622139" cy="31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BOSH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0135150" y="1872407"/>
            <a:ext cx="807257" cy="2567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861890" y="3346119"/>
            <a:ext cx="887252" cy="2226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推送通知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9486813" y="4517285"/>
            <a:ext cx="648337" cy="2351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kafka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83030" y="5005205"/>
            <a:ext cx="1134873" cy="267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</a:p>
        </p:txBody>
      </p:sp>
      <p:sp>
        <p:nvSpPr>
          <p:cNvPr id="124" name="矩形 123"/>
          <p:cNvSpPr/>
          <p:nvPr/>
        </p:nvSpPr>
        <p:spPr>
          <a:xfrm>
            <a:off x="4053101" y="5306323"/>
            <a:ext cx="941403" cy="302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AZ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</a:p>
        </p:txBody>
      </p:sp>
      <p:sp>
        <p:nvSpPr>
          <p:cNvPr id="135" name="矩形 134"/>
          <p:cNvSpPr/>
          <p:nvPr/>
        </p:nvSpPr>
        <p:spPr>
          <a:xfrm>
            <a:off x="3287210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vSphere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296405" y="5343756"/>
            <a:ext cx="1234520" cy="275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SSO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689229" y="4969975"/>
            <a:ext cx="1289195" cy="2829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40" name="矩形 139"/>
          <p:cNvSpPr/>
          <p:nvPr/>
        </p:nvSpPr>
        <p:spPr>
          <a:xfrm>
            <a:off x="8689229" y="5361277"/>
            <a:ext cx="1289195" cy="2829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授权服务器</a:t>
            </a:r>
          </a:p>
        </p:txBody>
      </p:sp>
      <p:cxnSp>
        <p:nvCxnSpPr>
          <p:cNvPr id="141" name="直接箭头连接符 140"/>
          <p:cNvCxnSpPr>
            <a:endCxn id="140" idx="1"/>
          </p:cNvCxnSpPr>
          <p:nvPr/>
        </p:nvCxnSpPr>
        <p:spPr>
          <a:xfrm>
            <a:off x="8502799" y="5502750"/>
            <a:ext cx="186431" cy="1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2" name="直接箭头连接符 141"/>
          <p:cNvCxnSpPr/>
          <p:nvPr/>
        </p:nvCxnSpPr>
        <p:spPr>
          <a:xfrm>
            <a:off x="8502799" y="5152964"/>
            <a:ext cx="248115" cy="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1670685" y="3158394"/>
            <a:ext cx="689551" cy="62921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BBS</a:t>
            </a:r>
          </a:p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ectangle 10"/>
          <p:cNvSpPr>
            <a:spLocks noChangeArrowheads="1"/>
          </p:cNvSpPr>
          <p:nvPr/>
        </p:nvSpPr>
        <p:spPr bwMode="auto">
          <a:xfrm>
            <a:off x="1562685" y="3302919"/>
            <a:ext cx="719215" cy="57787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BBS</a:t>
            </a:r>
          </a:p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2368625" y="4493396"/>
            <a:ext cx="3638756" cy="72490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4943711" y="4795105"/>
            <a:ext cx="1006276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监控服务器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Rectangle 10"/>
          <p:cNvSpPr>
            <a:spLocks noChangeArrowheads="1"/>
          </p:cNvSpPr>
          <p:nvPr/>
        </p:nvSpPr>
        <p:spPr bwMode="auto">
          <a:xfrm>
            <a:off x="2483939" y="4795902"/>
            <a:ext cx="1482068" cy="3213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自动化策略逻辑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4051897" y="4781994"/>
            <a:ext cx="793985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85388" y="4472510"/>
            <a:ext cx="109998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Diego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大脑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854983" y="4120722"/>
            <a:ext cx="1831179" cy="2366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994504" y="4134330"/>
            <a:ext cx="874573" cy="223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781585" y="5306324"/>
            <a:ext cx="1196811" cy="32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PCF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187" name="流程图: 磁盘 186"/>
          <p:cNvSpPr/>
          <p:nvPr/>
        </p:nvSpPr>
        <p:spPr>
          <a:xfrm>
            <a:off x="6110687" y="5232821"/>
            <a:ext cx="1016000" cy="40537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S3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存储服务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68487" y="508137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Git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11100899" y="508137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Artifactory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0942408" y="4188008"/>
            <a:ext cx="984328" cy="2158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Cassandra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10216054" y="4525111"/>
            <a:ext cx="595873" cy="227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KLA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10456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93525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tangle 29"/>
          <p:cNvSpPr>
            <a:spLocks noChangeArrowheads="1"/>
          </p:cNvSpPr>
          <p:nvPr/>
        </p:nvSpPr>
        <p:spPr bwMode="auto">
          <a:xfrm>
            <a:off x="6283264" y="2589712"/>
            <a:ext cx="2106136" cy="183524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 Box 11"/>
          <p:cNvSpPr txBox="1">
            <a:spLocks noChangeArrowheads="1"/>
          </p:cNvSpPr>
          <p:nvPr/>
        </p:nvSpPr>
        <p:spPr bwMode="auto">
          <a:xfrm>
            <a:off x="6233190" y="2640697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335699" y="2958907"/>
            <a:ext cx="1122541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自动弹性伸缩</a:t>
            </a:r>
          </a:p>
        </p:txBody>
      </p:sp>
      <p:sp>
        <p:nvSpPr>
          <p:cNvPr id="95" name="矩形 94"/>
          <p:cNvSpPr/>
          <p:nvPr/>
        </p:nvSpPr>
        <p:spPr>
          <a:xfrm>
            <a:off x="7520369" y="2952342"/>
            <a:ext cx="786592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用量</a:t>
            </a: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计费</a:t>
            </a:r>
          </a:p>
        </p:txBody>
      </p:sp>
      <p:sp>
        <p:nvSpPr>
          <p:cNvPr id="119" name="矩形 118"/>
          <p:cNvSpPr/>
          <p:nvPr/>
        </p:nvSpPr>
        <p:spPr>
          <a:xfrm>
            <a:off x="6360528" y="3267221"/>
            <a:ext cx="751576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提醒服务</a:t>
            </a:r>
          </a:p>
        </p:txBody>
      </p:sp>
      <p:sp>
        <p:nvSpPr>
          <p:cNvPr id="218" name="矩形 217"/>
          <p:cNvSpPr/>
          <p:nvPr/>
        </p:nvSpPr>
        <p:spPr>
          <a:xfrm>
            <a:off x="7505828" y="3573117"/>
            <a:ext cx="778453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188840" y="3288166"/>
            <a:ext cx="1126549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126" name="矩形 125"/>
          <p:cNvSpPr/>
          <p:nvPr/>
        </p:nvSpPr>
        <p:spPr>
          <a:xfrm>
            <a:off x="7641841" y="2643277"/>
            <a:ext cx="652012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APM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339559" y="3904861"/>
            <a:ext cx="1042837" cy="4296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Stager</a:t>
            </a:r>
          </a:p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（组装器）</a:t>
            </a:r>
          </a:p>
        </p:txBody>
      </p:sp>
      <p:sp>
        <p:nvSpPr>
          <p:cNvPr id="202" name="矩形 201"/>
          <p:cNvSpPr/>
          <p:nvPr/>
        </p:nvSpPr>
        <p:spPr>
          <a:xfrm>
            <a:off x="6412966" y="3819997"/>
            <a:ext cx="1042837" cy="4296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Stager</a:t>
            </a:r>
          </a:p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（组装器）</a:t>
            </a:r>
          </a:p>
        </p:txBody>
      </p:sp>
      <p:sp>
        <p:nvSpPr>
          <p:cNvPr id="179" name="矩形 178"/>
          <p:cNvSpPr/>
          <p:nvPr/>
        </p:nvSpPr>
        <p:spPr>
          <a:xfrm>
            <a:off x="7505829" y="3844921"/>
            <a:ext cx="804473" cy="4296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service Broker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06416" y="3535967"/>
            <a:ext cx="751576" cy="2245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205" name="矩形 204"/>
          <p:cNvSpPr/>
          <p:nvPr/>
        </p:nvSpPr>
        <p:spPr>
          <a:xfrm>
            <a:off x="238376" y="4051678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集中日志采集</a:t>
            </a:r>
          </a:p>
        </p:txBody>
      </p:sp>
      <p:sp>
        <p:nvSpPr>
          <p:cNvPr id="206" name="流程图: 磁盘 205"/>
          <p:cNvSpPr/>
          <p:nvPr/>
        </p:nvSpPr>
        <p:spPr>
          <a:xfrm>
            <a:off x="425095" y="3213612"/>
            <a:ext cx="1016000" cy="508000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PCF DB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Text Box 11"/>
          <p:cNvSpPr txBox="1">
            <a:spLocks noChangeArrowheads="1"/>
          </p:cNvSpPr>
          <p:nvPr/>
        </p:nvSpPr>
        <p:spPr bwMode="auto">
          <a:xfrm>
            <a:off x="7112103" y="1502993"/>
            <a:ext cx="1450207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PCF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</a:p>
        </p:txBody>
      </p:sp>
      <p:sp>
        <p:nvSpPr>
          <p:cNvPr id="201" name="下箭头 200"/>
          <p:cNvSpPr/>
          <p:nvPr/>
        </p:nvSpPr>
        <p:spPr bwMode="auto">
          <a:xfrm>
            <a:off x="4003335" y="1448321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11133097" y="2227709"/>
            <a:ext cx="807256" cy="3926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Oauth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SSO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10131080" y="3091399"/>
            <a:ext cx="807256" cy="23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应用分发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11105499" y="3019551"/>
            <a:ext cx="807256" cy="23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数据同步</a:t>
            </a:r>
          </a:p>
        </p:txBody>
      </p:sp>
      <p:sp>
        <p:nvSpPr>
          <p:cNvPr id="214" name="圆角矩形 213"/>
          <p:cNvSpPr/>
          <p:nvPr/>
        </p:nvSpPr>
        <p:spPr>
          <a:xfrm>
            <a:off x="9874457" y="3328887"/>
            <a:ext cx="807256" cy="23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GemFire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15" name="圆角矩形 214"/>
          <p:cNvSpPr/>
          <p:nvPr/>
        </p:nvSpPr>
        <p:spPr>
          <a:xfrm>
            <a:off x="10889901" y="3300467"/>
            <a:ext cx="807256" cy="23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Tracker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9834459" y="4187504"/>
            <a:ext cx="887252" cy="2226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MongoDB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圆角矩形 242"/>
          <p:cNvSpPr/>
          <p:nvPr/>
        </p:nvSpPr>
        <p:spPr>
          <a:xfrm>
            <a:off x="8772300" y="3760540"/>
            <a:ext cx="1049720" cy="298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PostGreSQL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44" name="圆角矩形 243"/>
          <p:cNvSpPr/>
          <p:nvPr/>
        </p:nvSpPr>
        <p:spPr>
          <a:xfrm>
            <a:off x="9875222" y="3760540"/>
            <a:ext cx="936705" cy="3037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Apigee</a:t>
            </a:r>
            <a:r>
              <a:rPr lang="en-US" altLang="zh-CN" sz="1333" dirty="0">
                <a:solidFill>
                  <a:schemeClr val="bg2"/>
                </a:solidFill>
              </a:rPr>
              <a:t> API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10884028" y="3747901"/>
            <a:ext cx="1049720" cy="298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AppDynamic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cxnSp>
        <p:nvCxnSpPr>
          <p:cNvPr id="247" name="肘形连接符 246"/>
          <p:cNvCxnSpPr>
            <a:stCxn id="179" idx="3"/>
            <a:endCxn id="133" idx="1"/>
          </p:cNvCxnSpPr>
          <p:nvPr/>
        </p:nvCxnSpPr>
        <p:spPr>
          <a:xfrm flipV="1">
            <a:off x="8310302" y="2551130"/>
            <a:ext cx="400204" cy="1508669"/>
          </a:xfrm>
          <a:prstGeom prst="bentConnector3">
            <a:avLst>
              <a:gd name="adj1" fmla="val 6637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22" idx="3"/>
            <a:endCxn id="250" idx="1"/>
          </p:cNvCxnSpPr>
          <p:nvPr/>
        </p:nvCxnSpPr>
        <p:spPr>
          <a:xfrm flipV="1">
            <a:off x="8315389" y="3143476"/>
            <a:ext cx="559648" cy="2569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249"/>
          <p:cNvSpPr/>
          <p:nvPr/>
        </p:nvSpPr>
        <p:spPr>
          <a:xfrm>
            <a:off x="8875037" y="3030933"/>
            <a:ext cx="1103387" cy="2250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Spring</a:t>
            </a:r>
            <a:r>
              <a:rPr lang="zh-CN" altLang="en-US" sz="1333" dirty="0">
                <a:solidFill>
                  <a:schemeClr val="bg2"/>
                </a:solidFill>
              </a:rPr>
              <a:t>微服务</a:t>
            </a:r>
          </a:p>
        </p:txBody>
      </p:sp>
      <p:cxnSp>
        <p:nvCxnSpPr>
          <p:cNvPr id="253" name="肘形连接符 252"/>
          <p:cNvCxnSpPr>
            <a:stCxn id="126" idx="3"/>
            <a:endCxn id="103" idx="1"/>
          </p:cNvCxnSpPr>
          <p:nvPr/>
        </p:nvCxnSpPr>
        <p:spPr>
          <a:xfrm flipV="1">
            <a:off x="8293853" y="2654330"/>
            <a:ext cx="1885455" cy="1012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圆角矩形 255"/>
          <p:cNvSpPr/>
          <p:nvPr/>
        </p:nvSpPr>
        <p:spPr>
          <a:xfrm>
            <a:off x="10185936" y="1559603"/>
            <a:ext cx="847195" cy="2485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应用监控</a:t>
            </a:r>
          </a:p>
        </p:txBody>
      </p:sp>
      <p:cxnSp>
        <p:nvCxnSpPr>
          <p:cNvPr id="260" name="直接箭头连接符 259"/>
          <p:cNvCxnSpPr>
            <a:stCxn id="167" idx="0"/>
            <a:endCxn id="89" idx="1"/>
          </p:cNvCxnSpPr>
          <p:nvPr/>
        </p:nvCxnSpPr>
        <p:spPr>
          <a:xfrm>
            <a:off x="908439" y="1381953"/>
            <a:ext cx="1678516" cy="295447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89" idx="2"/>
          </p:cNvCxnSpPr>
          <p:nvPr/>
        </p:nvCxnSpPr>
        <p:spPr>
          <a:xfrm>
            <a:off x="3240935" y="1821414"/>
            <a:ext cx="0" cy="17935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94" idx="2"/>
            <a:endCxn id="149" idx="3"/>
          </p:cNvCxnSpPr>
          <p:nvPr/>
        </p:nvCxnSpPr>
        <p:spPr>
          <a:xfrm flipH="1">
            <a:off x="1633374" y="2253171"/>
            <a:ext cx="2455415" cy="52721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/>
          <p:cNvCxnSpPr>
            <a:stCxn id="112" idx="3"/>
            <a:endCxn id="202" idx="1"/>
          </p:cNvCxnSpPr>
          <p:nvPr/>
        </p:nvCxnSpPr>
        <p:spPr>
          <a:xfrm>
            <a:off x="1454685" y="2910322"/>
            <a:ext cx="4958280" cy="1124553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曲线连接符 271"/>
          <p:cNvCxnSpPr>
            <a:stCxn id="202" idx="3"/>
            <a:endCxn id="191" idx="3"/>
          </p:cNvCxnSpPr>
          <p:nvPr/>
        </p:nvCxnSpPr>
        <p:spPr>
          <a:xfrm flipH="1">
            <a:off x="7361431" y="4034876"/>
            <a:ext cx="94372" cy="712305"/>
          </a:xfrm>
          <a:prstGeom prst="curvedConnector3">
            <a:avLst>
              <a:gd name="adj1" fmla="val -322977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273"/>
          <p:cNvCxnSpPr>
            <a:stCxn id="112" idx="3"/>
            <a:endCxn id="187" idx="2"/>
          </p:cNvCxnSpPr>
          <p:nvPr/>
        </p:nvCxnSpPr>
        <p:spPr>
          <a:xfrm>
            <a:off x="1454686" y="2910322"/>
            <a:ext cx="4656001" cy="252518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曲线连接符 275"/>
          <p:cNvCxnSpPr>
            <a:stCxn id="202" idx="3"/>
            <a:endCxn id="187" idx="1"/>
          </p:cNvCxnSpPr>
          <p:nvPr/>
        </p:nvCxnSpPr>
        <p:spPr>
          <a:xfrm flipH="1">
            <a:off x="6618687" y="4034875"/>
            <a:ext cx="837116" cy="1197947"/>
          </a:xfrm>
          <a:prstGeom prst="curvedConnector4">
            <a:avLst>
              <a:gd name="adj1" fmla="val -36411"/>
              <a:gd name="adj2" fmla="val 5896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/>
          <p:cNvCxnSpPr>
            <a:stCxn id="202" idx="0"/>
            <a:endCxn id="112" idx="3"/>
          </p:cNvCxnSpPr>
          <p:nvPr/>
        </p:nvCxnSpPr>
        <p:spPr>
          <a:xfrm rot="16200000" flipV="1">
            <a:off x="3739697" y="625309"/>
            <a:ext cx="909675" cy="5479699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12" idx="3"/>
            <a:endCxn id="162" idx="0"/>
          </p:cNvCxnSpPr>
          <p:nvPr/>
        </p:nvCxnSpPr>
        <p:spPr>
          <a:xfrm flipV="1">
            <a:off x="1454685" y="2625110"/>
            <a:ext cx="2299288" cy="285212"/>
          </a:xfrm>
          <a:prstGeom prst="curvedConnector4">
            <a:avLst>
              <a:gd name="adj1" fmla="val 34120"/>
              <a:gd name="adj2" fmla="val 20686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曲线连接符 281"/>
          <p:cNvCxnSpPr>
            <a:stCxn id="199" idx="0"/>
            <a:endCxn id="94" idx="2"/>
          </p:cNvCxnSpPr>
          <p:nvPr/>
        </p:nvCxnSpPr>
        <p:spPr>
          <a:xfrm rot="5400000" flipH="1" flipV="1">
            <a:off x="3258806" y="2150150"/>
            <a:ext cx="726961" cy="9330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曲线连接符 285"/>
          <p:cNvCxnSpPr>
            <a:stCxn id="120" idx="2"/>
            <a:endCxn id="199" idx="0"/>
          </p:cNvCxnSpPr>
          <p:nvPr/>
        </p:nvCxnSpPr>
        <p:spPr>
          <a:xfrm rot="5400000">
            <a:off x="3142765" y="1361187"/>
            <a:ext cx="1631963" cy="1605928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57"/>
          <p:cNvSpPr>
            <a:spLocks noChangeArrowheads="1"/>
          </p:cNvSpPr>
          <p:nvPr/>
        </p:nvSpPr>
        <p:spPr bwMode="auto">
          <a:xfrm>
            <a:off x="599832" y="4797426"/>
            <a:ext cx="10668000" cy="59372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71" name="标题 1"/>
          <p:cNvSpPr>
            <a:spLocks noChangeArrowheads="1"/>
          </p:cNvSpPr>
          <p:nvPr/>
        </p:nvSpPr>
        <p:spPr bwMode="auto">
          <a:xfrm>
            <a:off x="248139" y="171449"/>
            <a:ext cx="9261231" cy="66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kumimoji="1" lang="en-US" altLang="zh-CN" sz="2667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Cloud Foundry</a:t>
            </a:r>
            <a:r>
              <a:rPr kumimoji="1" lang="zh-CN" altLang="en-US" sz="2667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的典型部署架构</a:t>
            </a:r>
            <a:endParaRPr lang="zh-CN" altLang="en-US" sz="2667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2" name="矩形 89"/>
          <p:cNvSpPr>
            <a:spLocks noChangeArrowheads="1"/>
          </p:cNvSpPr>
          <p:nvPr/>
        </p:nvSpPr>
        <p:spPr bwMode="auto">
          <a:xfrm>
            <a:off x="1131279" y="1125539"/>
            <a:ext cx="4779108" cy="33305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73" name="圆柱形 91"/>
          <p:cNvSpPr>
            <a:spLocks noChangeArrowheads="1"/>
          </p:cNvSpPr>
          <p:nvPr/>
        </p:nvSpPr>
        <p:spPr bwMode="auto">
          <a:xfrm>
            <a:off x="1596294" y="5783263"/>
            <a:ext cx="1354015" cy="86201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Arial" pitchFamily="34" charset="0"/>
              </a:rPr>
              <a:t>物理存储</a:t>
            </a:r>
            <a:endParaRPr lang="zh-CN" altLang="en-US" sz="2000">
              <a:latin typeface="Arial" pitchFamily="34" charset="0"/>
            </a:endParaRPr>
          </a:p>
        </p:txBody>
      </p:sp>
      <p:pic>
        <p:nvPicPr>
          <p:cNvPr id="7174" name="Picture 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2" y="5827714"/>
            <a:ext cx="793261" cy="71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7175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17" y="4994276"/>
            <a:ext cx="574431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cxnSp>
        <p:nvCxnSpPr>
          <p:cNvPr id="7176" name="直接箭头连接符 94"/>
          <p:cNvCxnSpPr>
            <a:cxnSpLocks noChangeShapeType="1"/>
          </p:cNvCxnSpPr>
          <p:nvPr/>
        </p:nvCxnSpPr>
        <p:spPr bwMode="auto">
          <a:xfrm flipV="1">
            <a:off x="4054233" y="5337175"/>
            <a:ext cx="1953" cy="687388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箭头连接符 95"/>
          <p:cNvCxnSpPr>
            <a:cxnSpLocks noChangeShapeType="1"/>
          </p:cNvCxnSpPr>
          <p:nvPr/>
        </p:nvCxnSpPr>
        <p:spPr bwMode="auto">
          <a:xfrm flipV="1">
            <a:off x="2178541" y="4303713"/>
            <a:ext cx="1953" cy="687387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圆柱形 96"/>
          <p:cNvSpPr>
            <a:spLocks noChangeArrowheads="1"/>
          </p:cNvSpPr>
          <p:nvPr/>
        </p:nvSpPr>
        <p:spPr bwMode="auto">
          <a:xfrm>
            <a:off x="646724" y="4902201"/>
            <a:ext cx="621323" cy="384175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DS1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7179" name="组合 97"/>
          <p:cNvGrpSpPr>
            <a:grpSpLocks/>
          </p:cNvGrpSpPr>
          <p:nvPr/>
        </p:nvGrpSpPr>
        <p:grpSpPr bwMode="auto">
          <a:xfrm>
            <a:off x="5113216" y="5519738"/>
            <a:ext cx="1461477" cy="1287463"/>
            <a:chOff x="0" y="0"/>
            <a:chExt cx="1186828" cy="1287775"/>
          </a:xfrm>
        </p:grpSpPr>
        <p:sp>
          <p:nvSpPr>
            <p:cNvPr id="7272" name="矩形 98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73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7180" name="矩形 106"/>
          <p:cNvSpPr>
            <a:spLocks noChangeArrowheads="1"/>
          </p:cNvSpPr>
          <p:nvPr/>
        </p:nvSpPr>
        <p:spPr bwMode="auto">
          <a:xfrm>
            <a:off x="2160955" y="1358900"/>
            <a:ext cx="976923" cy="36512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1200">
                <a:solidFill>
                  <a:srgbClr val="FFFFFF"/>
                </a:solidFill>
              </a:rPr>
              <a:t>A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10.150.43.200</a:t>
            </a:r>
            <a:endParaRPr lang="zh-CN" altLang="en-US" sz="2000">
              <a:latin typeface="Arial" pitchFamily="34" charset="0"/>
            </a:endParaRPr>
          </a:p>
        </p:txBody>
      </p:sp>
      <p:cxnSp>
        <p:nvCxnSpPr>
          <p:cNvPr id="7181" name="直接箭头连接符 130"/>
          <p:cNvCxnSpPr>
            <a:cxnSpLocks noChangeShapeType="1"/>
          </p:cNvCxnSpPr>
          <p:nvPr/>
        </p:nvCxnSpPr>
        <p:spPr bwMode="auto">
          <a:xfrm flipH="1">
            <a:off x="2549770" y="1724025"/>
            <a:ext cx="99645" cy="1524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直接箭头连接符 131"/>
          <p:cNvCxnSpPr>
            <a:cxnSpLocks noChangeShapeType="1"/>
          </p:cNvCxnSpPr>
          <p:nvPr/>
        </p:nvCxnSpPr>
        <p:spPr bwMode="auto">
          <a:xfrm>
            <a:off x="2649417" y="1724026"/>
            <a:ext cx="1395047" cy="2809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3" name="组合 148"/>
          <p:cNvGrpSpPr>
            <a:grpSpLocks/>
          </p:cNvGrpSpPr>
          <p:nvPr/>
        </p:nvGrpSpPr>
        <p:grpSpPr bwMode="auto">
          <a:xfrm>
            <a:off x="6674339" y="5518151"/>
            <a:ext cx="1461477" cy="1287463"/>
            <a:chOff x="0" y="0"/>
            <a:chExt cx="1186828" cy="1287775"/>
          </a:xfrm>
        </p:grpSpPr>
        <p:sp>
          <p:nvSpPr>
            <p:cNvPr id="7270" name="矩形 149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71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7184" name="组合 151"/>
          <p:cNvGrpSpPr>
            <a:grpSpLocks/>
          </p:cNvGrpSpPr>
          <p:nvPr/>
        </p:nvGrpSpPr>
        <p:grpSpPr bwMode="auto">
          <a:xfrm>
            <a:off x="8223739" y="5518151"/>
            <a:ext cx="1461477" cy="1287463"/>
            <a:chOff x="0" y="0"/>
            <a:chExt cx="1186828" cy="1287775"/>
          </a:xfrm>
        </p:grpSpPr>
        <p:sp>
          <p:nvSpPr>
            <p:cNvPr id="7268" name="矩形 152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69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7185" name="组合 154"/>
          <p:cNvGrpSpPr>
            <a:grpSpLocks/>
          </p:cNvGrpSpPr>
          <p:nvPr/>
        </p:nvGrpSpPr>
        <p:grpSpPr bwMode="auto">
          <a:xfrm>
            <a:off x="9749692" y="5519738"/>
            <a:ext cx="1461477" cy="1287463"/>
            <a:chOff x="0" y="0"/>
            <a:chExt cx="1186828" cy="1287775"/>
          </a:xfrm>
        </p:grpSpPr>
        <p:sp>
          <p:nvSpPr>
            <p:cNvPr id="7266" name="矩形 155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333">
                  <a:solidFill>
                    <a:srgbClr val="FFFFFF"/>
                  </a:solidFill>
                </a:rPr>
                <a:t>1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10.150.43.5</a:t>
              </a:r>
              <a:endParaRPr lang="zh-CN" altLang="en-US" sz="1333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333">
                  <a:solidFill>
                    <a:srgbClr val="FFFFFF"/>
                  </a:solidFill>
                </a:rPr>
                <a:t>60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333">
                  <a:solidFill>
                    <a:srgbClr val="FFFFFF"/>
                  </a:solidFill>
                </a:rPr>
                <a:t>1.7T</a:t>
              </a:r>
              <a:r>
                <a:rPr lang="zh-CN" altLang="en-US" sz="1333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2000">
                <a:latin typeface="Arial" pitchFamily="34" charset="0"/>
              </a:endParaRPr>
            </a:p>
          </p:txBody>
        </p:sp>
        <p:pic>
          <p:nvPicPr>
            <p:cNvPr id="7267" name="Picture 384" descr="ICON_Server_Rack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7186" name="矩形 109"/>
          <p:cNvSpPr>
            <a:spLocks noChangeArrowheads="1"/>
          </p:cNvSpPr>
          <p:nvPr/>
        </p:nvSpPr>
        <p:spPr bwMode="auto">
          <a:xfrm>
            <a:off x="3655647" y="4806952"/>
            <a:ext cx="758056" cy="26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latin typeface="Arial" pitchFamily="34" charset="0"/>
                <a:sym typeface="Arial" pitchFamily="34" charset="0"/>
              </a:rPr>
              <a:t>vSwitch0</a:t>
            </a:r>
            <a:endParaRPr lang="zh-CN" altLang="en-US" sz="1067">
              <a:latin typeface="Arial" pitchFamily="34" charset="0"/>
              <a:sym typeface="Arial" pitchFamily="34" charset="0"/>
            </a:endParaRPr>
          </a:p>
        </p:txBody>
      </p:sp>
      <p:sp>
        <p:nvSpPr>
          <p:cNvPr id="7187" name="圆柱形 158"/>
          <p:cNvSpPr>
            <a:spLocks noChangeArrowheads="1"/>
          </p:cNvSpPr>
          <p:nvPr/>
        </p:nvSpPr>
        <p:spPr bwMode="auto">
          <a:xfrm>
            <a:off x="1363786" y="4922839"/>
            <a:ext cx="529493" cy="384175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DS2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88" name="圆柱形 159"/>
          <p:cNvSpPr>
            <a:spLocks noChangeArrowheads="1"/>
          </p:cNvSpPr>
          <p:nvPr/>
        </p:nvSpPr>
        <p:spPr bwMode="auto">
          <a:xfrm>
            <a:off x="2059356" y="4932363"/>
            <a:ext cx="619369" cy="385763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DS3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189" name="圆柱形 160"/>
          <p:cNvSpPr>
            <a:spLocks noChangeArrowheads="1"/>
          </p:cNvSpPr>
          <p:nvPr/>
        </p:nvSpPr>
        <p:spPr bwMode="auto">
          <a:xfrm>
            <a:off x="2737340" y="4932363"/>
            <a:ext cx="619368" cy="385763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33">
                <a:solidFill>
                  <a:srgbClr val="FFFFFF"/>
                </a:solidFill>
              </a:rPr>
              <a:t>DS4</a:t>
            </a:r>
            <a:endParaRPr lang="zh-CN" altLang="en-US" sz="200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7190" name="直接箭头连接符 2"/>
          <p:cNvCxnSpPr>
            <a:cxnSpLocks noChangeShapeType="1"/>
            <a:stCxn id="7173" idx="1"/>
            <a:endCxn id="7178" idx="3"/>
          </p:cNvCxnSpPr>
          <p:nvPr/>
        </p:nvCxnSpPr>
        <p:spPr bwMode="auto">
          <a:xfrm flipH="1" flipV="1">
            <a:off x="957385" y="5286375"/>
            <a:ext cx="1314939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直接箭头连接符 6"/>
          <p:cNvCxnSpPr>
            <a:cxnSpLocks noChangeShapeType="1"/>
            <a:stCxn id="7173" idx="1"/>
            <a:endCxn id="7187" idx="3"/>
          </p:cNvCxnSpPr>
          <p:nvPr/>
        </p:nvCxnSpPr>
        <p:spPr bwMode="auto">
          <a:xfrm flipH="1" flipV="1">
            <a:off x="1629508" y="5307013"/>
            <a:ext cx="642816" cy="47625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直接箭头连接符 11"/>
          <p:cNvCxnSpPr>
            <a:cxnSpLocks noChangeShapeType="1"/>
            <a:stCxn id="7173" idx="1"/>
            <a:endCxn id="7188" idx="3"/>
          </p:cNvCxnSpPr>
          <p:nvPr/>
        </p:nvCxnSpPr>
        <p:spPr bwMode="auto">
          <a:xfrm flipV="1">
            <a:off x="2272325" y="5318125"/>
            <a:ext cx="95737" cy="46513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直接箭头连接符 13"/>
          <p:cNvCxnSpPr>
            <a:cxnSpLocks noChangeShapeType="1"/>
            <a:stCxn id="7173" idx="1"/>
            <a:endCxn id="7189" idx="3"/>
          </p:cNvCxnSpPr>
          <p:nvPr/>
        </p:nvCxnSpPr>
        <p:spPr bwMode="auto">
          <a:xfrm flipV="1">
            <a:off x="2272325" y="5318125"/>
            <a:ext cx="775676" cy="46513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4" name="矩形 26"/>
          <p:cNvSpPr>
            <a:spLocks noChangeArrowheads="1"/>
          </p:cNvSpPr>
          <p:nvPr/>
        </p:nvSpPr>
        <p:spPr bwMode="auto">
          <a:xfrm>
            <a:off x="5531339" y="4902201"/>
            <a:ext cx="1867877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103900" tIns="51951" rIns="103900" bIns="51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zh-CN" altLang="en-US" sz="20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195" name="矩形 182"/>
          <p:cNvSpPr>
            <a:spLocks noChangeArrowheads="1"/>
          </p:cNvSpPr>
          <p:nvPr/>
        </p:nvSpPr>
        <p:spPr bwMode="auto">
          <a:xfrm>
            <a:off x="8815754" y="4951414"/>
            <a:ext cx="1867877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103900" tIns="51951" rIns="103900" bIns="51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6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2</a:t>
            </a:r>
            <a:endParaRPr lang="zh-CN" altLang="en-US" sz="20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196" name="直接箭头连接符 183"/>
          <p:cNvCxnSpPr>
            <a:cxnSpLocks noChangeShapeType="1"/>
            <a:stCxn id="7272" idx="0"/>
            <a:endCxn id="7194" idx="2"/>
          </p:cNvCxnSpPr>
          <p:nvPr/>
        </p:nvCxnSpPr>
        <p:spPr bwMode="auto">
          <a:xfrm flipV="1">
            <a:off x="5843955" y="5248277"/>
            <a:ext cx="621323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直接箭头连接符 186"/>
          <p:cNvCxnSpPr>
            <a:cxnSpLocks noChangeShapeType="1"/>
            <a:stCxn id="7270" idx="0"/>
            <a:endCxn id="7194" idx="2"/>
          </p:cNvCxnSpPr>
          <p:nvPr/>
        </p:nvCxnSpPr>
        <p:spPr bwMode="auto">
          <a:xfrm flipH="1" flipV="1">
            <a:off x="6465277" y="5248276"/>
            <a:ext cx="93980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直接箭头连接符 189"/>
          <p:cNvCxnSpPr>
            <a:cxnSpLocks noChangeShapeType="1"/>
            <a:stCxn id="7268" idx="0"/>
            <a:endCxn id="7195" idx="2"/>
          </p:cNvCxnSpPr>
          <p:nvPr/>
        </p:nvCxnSpPr>
        <p:spPr bwMode="auto">
          <a:xfrm flipV="1">
            <a:off x="8954478" y="5299076"/>
            <a:ext cx="79521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直接箭头连接符 192"/>
          <p:cNvCxnSpPr>
            <a:cxnSpLocks noChangeShapeType="1"/>
            <a:stCxn id="7266" idx="0"/>
            <a:endCxn id="7195" idx="2"/>
          </p:cNvCxnSpPr>
          <p:nvPr/>
        </p:nvCxnSpPr>
        <p:spPr bwMode="auto">
          <a:xfrm flipH="1" flipV="1">
            <a:off x="9749693" y="5299077"/>
            <a:ext cx="730739" cy="2206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0" name="矩形 207"/>
          <p:cNvSpPr>
            <a:spLocks noChangeArrowheads="1"/>
          </p:cNvSpPr>
          <p:nvPr/>
        </p:nvSpPr>
        <p:spPr bwMode="auto">
          <a:xfrm>
            <a:off x="4198818" y="1311275"/>
            <a:ext cx="978876" cy="4127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1200" dirty="0">
                <a:solidFill>
                  <a:srgbClr val="FFFFFF"/>
                </a:solidFill>
              </a:rPr>
              <a:t>B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10.150.43.182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01" name="矩形 208"/>
          <p:cNvSpPr>
            <a:spLocks noChangeArrowheads="1"/>
          </p:cNvSpPr>
          <p:nvPr/>
        </p:nvSpPr>
        <p:spPr bwMode="auto">
          <a:xfrm>
            <a:off x="2159001" y="1851026"/>
            <a:ext cx="976923" cy="280988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2" name="矩形 209"/>
          <p:cNvSpPr>
            <a:spLocks noChangeArrowheads="1"/>
          </p:cNvSpPr>
          <p:nvPr/>
        </p:nvSpPr>
        <p:spPr bwMode="auto">
          <a:xfrm>
            <a:off x="4179279" y="1851026"/>
            <a:ext cx="978876" cy="37782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3" name="矩形 212"/>
          <p:cNvSpPr>
            <a:spLocks noChangeArrowheads="1"/>
          </p:cNvSpPr>
          <p:nvPr/>
        </p:nvSpPr>
        <p:spPr bwMode="auto">
          <a:xfrm>
            <a:off x="1541585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NATS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4" name="矩形 213"/>
          <p:cNvSpPr>
            <a:spLocks noChangeArrowheads="1"/>
          </p:cNvSpPr>
          <p:nvPr/>
        </p:nvSpPr>
        <p:spPr bwMode="auto">
          <a:xfrm>
            <a:off x="1520092" y="38544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etcd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5" name="矩形 214"/>
          <p:cNvSpPr>
            <a:spLocks noChangeArrowheads="1"/>
          </p:cNvSpPr>
          <p:nvPr/>
        </p:nvSpPr>
        <p:spPr bwMode="auto">
          <a:xfrm>
            <a:off x="1543539" y="258921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HM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6" name="矩形 215"/>
          <p:cNvSpPr>
            <a:spLocks noChangeArrowheads="1"/>
          </p:cNvSpPr>
          <p:nvPr/>
        </p:nvSpPr>
        <p:spPr bwMode="auto">
          <a:xfrm>
            <a:off x="1543539" y="2876550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10.150.43.190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7" name="矩形 216"/>
          <p:cNvSpPr>
            <a:spLocks noChangeArrowheads="1"/>
          </p:cNvSpPr>
          <p:nvPr/>
        </p:nvSpPr>
        <p:spPr bwMode="auto">
          <a:xfrm>
            <a:off x="1543539" y="3165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UAA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8" name="矩形 217"/>
          <p:cNvSpPr>
            <a:spLocks noChangeArrowheads="1"/>
          </p:cNvSpPr>
          <p:nvPr/>
        </p:nvSpPr>
        <p:spPr bwMode="auto">
          <a:xfrm>
            <a:off x="2592755" y="29178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10.150.43.202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09" name="矩形 219"/>
          <p:cNvSpPr>
            <a:spLocks noChangeArrowheads="1"/>
          </p:cNvSpPr>
          <p:nvPr/>
        </p:nvSpPr>
        <p:spPr bwMode="auto">
          <a:xfrm>
            <a:off x="2606431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0" name="矩形 220"/>
          <p:cNvSpPr>
            <a:spLocks noChangeArrowheads="1"/>
          </p:cNvSpPr>
          <p:nvPr/>
        </p:nvSpPr>
        <p:spPr bwMode="auto">
          <a:xfrm>
            <a:off x="2600571" y="26289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>
                <a:solidFill>
                  <a:srgbClr val="FFFFFF"/>
                </a:solidFill>
              </a:rPr>
              <a:t>CC Work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11" name="矩形 221"/>
          <p:cNvSpPr>
            <a:spLocks noChangeArrowheads="1"/>
          </p:cNvSpPr>
          <p:nvPr/>
        </p:nvSpPr>
        <p:spPr bwMode="auto">
          <a:xfrm>
            <a:off x="3819771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NATS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2" name="矩形 222"/>
          <p:cNvSpPr>
            <a:spLocks noChangeArrowheads="1"/>
          </p:cNvSpPr>
          <p:nvPr/>
        </p:nvSpPr>
        <p:spPr bwMode="auto">
          <a:xfrm>
            <a:off x="3821723" y="258921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HM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10.150.43.187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3" name="矩形 223"/>
          <p:cNvSpPr>
            <a:spLocks noChangeArrowheads="1"/>
          </p:cNvSpPr>
          <p:nvPr/>
        </p:nvSpPr>
        <p:spPr bwMode="auto">
          <a:xfrm>
            <a:off x="3821723" y="2876550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4" name="矩形 224"/>
          <p:cNvSpPr>
            <a:spLocks noChangeArrowheads="1"/>
          </p:cNvSpPr>
          <p:nvPr/>
        </p:nvSpPr>
        <p:spPr bwMode="auto">
          <a:xfrm>
            <a:off x="3821723" y="3165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UAA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10.150.43.199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5" name="矩形 225"/>
          <p:cNvSpPr>
            <a:spLocks noChangeArrowheads="1"/>
          </p:cNvSpPr>
          <p:nvPr/>
        </p:nvSpPr>
        <p:spPr bwMode="auto">
          <a:xfrm>
            <a:off x="4870939" y="29178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10.150.43.203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6" name="矩形 226"/>
          <p:cNvSpPr>
            <a:spLocks noChangeArrowheads="1"/>
          </p:cNvSpPr>
          <p:nvPr/>
        </p:nvSpPr>
        <p:spPr bwMode="auto">
          <a:xfrm>
            <a:off x="4884616" y="2300288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067" dirty="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10.150.43.215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7" name="矩形 227"/>
          <p:cNvSpPr>
            <a:spLocks noChangeArrowheads="1"/>
          </p:cNvSpPr>
          <p:nvPr/>
        </p:nvSpPr>
        <p:spPr bwMode="auto">
          <a:xfrm>
            <a:off x="4878755" y="26289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67" dirty="0">
                <a:solidFill>
                  <a:srgbClr val="FFFFFF"/>
                </a:solidFill>
              </a:rPr>
              <a:t>CC Work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10.150.43.194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18" name="矩形 228"/>
          <p:cNvSpPr>
            <a:spLocks noChangeArrowheads="1"/>
          </p:cNvSpPr>
          <p:nvPr/>
        </p:nvSpPr>
        <p:spPr bwMode="auto">
          <a:xfrm>
            <a:off x="2581032" y="38544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Console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10.150.43.204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19" name="矩形 229"/>
          <p:cNvSpPr>
            <a:spLocks noChangeArrowheads="1"/>
          </p:cNvSpPr>
          <p:nvPr/>
        </p:nvSpPr>
        <p:spPr bwMode="auto">
          <a:xfrm>
            <a:off x="1541585" y="4141788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UAA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10.150.43.197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0" name="矩形 230"/>
          <p:cNvSpPr>
            <a:spLocks noChangeArrowheads="1"/>
          </p:cNvSpPr>
          <p:nvPr/>
        </p:nvSpPr>
        <p:spPr bwMode="auto">
          <a:xfrm>
            <a:off x="2604477" y="4141788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NFS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1" name="矩形 231"/>
          <p:cNvSpPr>
            <a:spLocks noChangeArrowheads="1"/>
          </p:cNvSpPr>
          <p:nvPr/>
        </p:nvSpPr>
        <p:spPr bwMode="auto">
          <a:xfrm>
            <a:off x="2561494" y="3525837"/>
            <a:ext cx="978876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CC DB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22" name="直接连接符 80"/>
          <p:cNvSpPr>
            <a:spLocks noChangeShapeType="1"/>
          </p:cNvSpPr>
          <p:nvPr/>
        </p:nvSpPr>
        <p:spPr bwMode="auto">
          <a:xfrm>
            <a:off x="3710356" y="1355726"/>
            <a:ext cx="1953" cy="3033713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900" tIns="51951" rIns="103900" bIns="51951"/>
          <a:lstStyle/>
          <a:p>
            <a:endParaRPr lang="zh-CN" altLang="en-US" sz="2400"/>
          </a:p>
        </p:txBody>
      </p:sp>
      <p:sp>
        <p:nvSpPr>
          <p:cNvPr id="7223" name="矩形 81"/>
          <p:cNvSpPr>
            <a:spLocks noChangeArrowheads="1"/>
          </p:cNvSpPr>
          <p:nvPr/>
        </p:nvSpPr>
        <p:spPr bwMode="auto">
          <a:xfrm>
            <a:off x="1123463" y="1100139"/>
            <a:ext cx="149864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>
                <a:latin typeface="Arial" pitchFamily="34" charset="0"/>
                <a:sym typeface="Arial" pitchFamily="34" charset="0"/>
              </a:rPr>
              <a:t>PCF</a:t>
            </a:r>
            <a:r>
              <a:rPr lang="zh-CN" altLang="en-US" sz="2000" b="1">
                <a:latin typeface="Arial" pitchFamily="34" charset="0"/>
                <a:sym typeface="Arial" pitchFamily="34" charset="0"/>
              </a:rPr>
              <a:t>部件池</a:t>
            </a:r>
            <a:endParaRPr lang="en-US" altLang="zh-CN" sz="20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224" name="直接箭头连接符 235"/>
          <p:cNvCxnSpPr>
            <a:cxnSpLocks noChangeShapeType="1"/>
          </p:cNvCxnSpPr>
          <p:nvPr/>
        </p:nvCxnSpPr>
        <p:spPr bwMode="auto">
          <a:xfrm flipH="1" flipV="1">
            <a:off x="2606433" y="4456114"/>
            <a:ext cx="3858847" cy="4460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5" name="直接箭头连接符 238"/>
          <p:cNvCxnSpPr>
            <a:cxnSpLocks noChangeShapeType="1"/>
          </p:cNvCxnSpPr>
          <p:nvPr/>
        </p:nvCxnSpPr>
        <p:spPr bwMode="auto">
          <a:xfrm flipH="1" flipV="1">
            <a:off x="4687278" y="4456114"/>
            <a:ext cx="506241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6" name="矩形 241"/>
          <p:cNvSpPr>
            <a:spLocks noChangeArrowheads="1"/>
          </p:cNvSpPr>
          <p:nvPr/>
        </p:nvSpPr>
        <p:spPr bwMode="auto">
          <a:xfrm>
            <a:off x="6096000" y="1125539"/>
            <a:ext cx="2235200" cy="33051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227" name="矩形 243"/>
          <p:cNvSpPr>
            <a:spLocks noChangeArrowheads="1"/>
          </p:cNvSpPr>
          <p:nvPr/>
        </p:nvSpPr>
        <p:spPr bwMode="auto">
          <a:xfrm>
            <a:off x="6181969" y="15795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28" name="矩形 244"/>
          <p:cNvSpPr>
            <a:spLocks noChangeArrowheads="1"/>
          </p:cNvSpPr>
          <p:nvPr/>
        </p:nvSpPr>
        <p:spPr bwMode="auto">
          <a:xfrm>
            <a:off x="6193692" y="18875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2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10.150.43.207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29" name="矩形 245"/>
          <p:cNvSpPr>
            <a:spLocks noChangeArrowheads="1"/>
          </p:cNvSpPr>
          <p:nvPr/>
        </p:nvSpPr>
        <p:spPr bwMode="auto">
          <a:xfrm>
            <a:off x="6183924" y="22002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3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10.150.43.208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0" name="矩形 246"/>
          <p:cNvSpPr>
            <a:spLocks noChangeArrowheads="1"/>
          </p:cNvSpPr>
          <p:nvPr/>
        </p:nvSpPr>
        <p:spPr bwMode="auto">
          <a:xfrm>
            <a:off x="6195647" y="2509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4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10.150.43.152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1" name="矩形 247"/>
          <p:cNvSpPr>
            <a:spLocks noChangeArrowheads="1"/>
          </p:cNvSpPr>
          <p:nvPr/>
        </p:nvSpPr>
        <p:spPr bwMode="auto">
          <a:xfrm>
            <a:off x="6183924" y="2835275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5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2" name="矩形 248"/>
          <p:cNvSpPr>
            <a:spLocks noChangeArrowheads="1"/>
          </p:cNvSpPr>
          <p:nvPr/>
        </p:nvSpPr>
        <p:spPr bwMode="auto">
          <a:xfrm>
            <a:off x="6195647" y="3144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6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10.150.43.154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3" name="矩形 249"/>
          <p:cNvSpPr>
            <a:spLocks noChangeArrowheads="1"/>
          </p:cNvSpPr>
          <p:nvPr/>
        </p:nvSpPr>
        <p:spPr bwMode="auto">
          <a:xfrm>
            <a:off x="7244861" y="15795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10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10.150.43.209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4" name="矩形 250"/>
          <p:cNvSpPr>
            <a:spLocks noChangeArrowheads="1"/>
          </p:cNvSpPr>
          <p:nvPr/>
        </p:nvSpPr>
        <p:spPr bwMode="auto">
          <a:xfrm>
            <a:off x="7256585" y="18875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11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10.150.43.210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5" name="矩形 251"/>
          <p:cNvSpPr>
            <a:spLocks noChangeArrowheads="1"/>
          </p:cNvSpPr>
          <p:nvPr/>
        </p:nvSpPr>
        <p:spPr bwMode="auto">
          <a:xfrm>
            <a:off x="7246816" y="22002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12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10.150.43.211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6" name="矩形 252"/>
          <p:cNvSpPr>
            <a:spLocks noChangeArrowheads="1"/>
          </p:cNvSpPr>
          <p:nvPr/>
        </p:nvSpPr>
        <p:spPr bwMode="auto">
          <a:xfrm>
            <a:off x="7258539" y="2509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13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10.150.43.155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7" name="矩形 253"/>
          <p:cNvSpPr>
            <a:spLocks noChangeArrowheads="1"/>
          </p:cNvSpPr>
          <p:nvPr/>
        </p:nvSpPr>
        <p:spPr bwMode="auto">
          <a:xfrm>
            <a:off x="7246816" y="2835275"/>
            <a:ext cx="976923" cy="2492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DEA 14</a:t>
            </a:r>
            <a:endParaRPr lang="zh-CN" altLang="en-US" sz="12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 dirty="0">
                <a:solidFill>
                  <a:srgbClr val="FFFFFF"/>
                </a:solidFill>
              </a:rPr>
              <a:t>10.150.43.156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7238" name="矩形 254"/>
          <p:cNvSpPr>
            <a:spLocks noChangeArrowheads="1"/>
          </p:cNvSpPr>
          <p:nvPr/>
        </p:nvSpPr>
        <p:spPr bwMode="auto">
          <a:xfrm>
            <a:off x="7258539" y="31448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15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10.150.43.206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39" name="矩形 255"/>
          <p:cNvSpPr>
            <a:spLocks noChangeArrowheads="1"/>
          </p:cNvSpPr>
          <p:nvPr/>
        </p:nvSpPr>
        <p:spPr bwMode="auto">
          <a:xfrm>
            <a:off x="6129218" y="1114426"/>
            <a:ext cx="98087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sym typeface="Arial" pitchFamily="34" charset="0"/>
              </a:rPr>
              <a:t>应用</a:t>
            </a:r>
            <a:r>
              <a:rPr lang="zh-CN" altLang="en-US" sz="2000" b="1" dirty="0">
                <a:latin typeface="Arial" pitchFamily="34" charset="0"/>
                <a:sym typeface="Arial" pitchFamily="34" charset="0"/>
              </a:rPr>
              <a:t>池</a:t>
            </a:r>
            <a:endParaRPr lang="en-US" altLang="zh-CN" sz="20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7240" name="矩形 256"/>
          <p:cNvSpPr>
            <a:spLocks noChangeArrowheads="1"/>
          </p:cNvSpPr>
          <p:nvPr/>
        </p:nvSpPr>
        <p:spPr bwMode="auto">
          <a:xfrm>
            <a:off x="8579340" y="1125539"/>
            <a:ext cx="2393461" cy="333057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20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241" name="矩形 257"/>
          <p:cNvSpPr>
            <a:spLocks noChangeArrowheads="1"/>
          </p:cNvSpPr>
          <p:nvPr/>
        </p:nvSpPr>
        <p:spPr bwMode="auto">
          <a:xfrm>
            <a:off x="8602785" y="1114426"/>
            <a:ext cx="1922584" cy="41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03900" tIns="51951" rIns="103900" bIns="5195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>
                <a:latin typeface="Arial" pitchFamily="34" charset="0"/>
                <a:sym typeface="Arial" pitchFamily="34" charset="0"/>
              </a:rPr>
              <a:t>服务</a:t>
            </a:r>
            <a:r>
              <a:rPr lang="zh-CN" altLang="en-US" sz="20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20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7242" name="直接箭头连接符 262"/>
          <p:cNvCxnSpPr>
            <a:cxnSpLocks noChangeShapeType="1"/>
          </p:cNvCxnSpPr>
          <p:nvPr/>
        </p:nvCxnSpPr>
        <p:spPr bwMode="auto">
          <a:xfrm flipV="1">
            <a:off x="6273802" y="4389437"/>
            <a:ext cx="300892" cy="512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3" name="直接箭头连接符 265"/>
          <p:cNvCxnSpPr>
            <a:cxnSpLocks noChangeShapeType="1"/>
            <a:stCxn id="7195" idx="0"/>
            <a:endCxn id="7238" idx="2"/>
          </p:cNvCxnSpPr>
          <p:nvPr/>
        </p:nvCxnSpPr>
        <p:spPr bwMode="auto">
          <a:xfrm flipH="1" flipV="1">
            <a:off x="7747002" y="3392488"/>
            <a:ext cx="2002692" cy="155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4" name="矩形 268"/>
          <p:cNvSpPr>
            <a:spLocks noChangeArrowheads="1"/>
          </p:cNvSpPr>
          <p:nvPr/>
        </p:nvSpPr>
        <p:spPr bwMode="auto">
          <a:xfrm>
            <a:off x="8784492" y="2276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 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5" name="矩形 269"/>
          <p:cNvSpPr>
            <a:spLocks noChangeArrowheads="1"/>
          </p:cNvSpPr>
          <p:nvPr/>
        </p:nvSpPr>
        <p:spPr bwMode="auto">
          <a:xfrm>
            <a:off x="9847385" y="22764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6" name="矩形 270"/>
          <p:cNvSpPr>
            <a:spLocks noChangeArrowheads="1"/>
          </p:cNvSpPr>
          <p:nvPr/>
        </p:nvSpPr>
        <p:spPr bwMode="auto">
          <a:xfrm>
            <a:off x="8805985" y="26384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1200">
                <a:solidFill>
                  <a:srgbClr val="FFFFFF"/>
                </a:solidFill>
              </a:rPr>
              <a:t>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7" name="矩形 271"/>
          <p:cNvSpPr>
            <a:spLocks noChangeArrowheads="1"/>
          </p:cNvSpPr>
          <p:nvPr/>
        </p:nvSpPr>
        <p:spPr bwMode="auto">
          <a:xfrm>
            <a:off x="9868877" y="263842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1200">
                <a:solidFill>
                  <a:srgbClr val="FFFFFF"/>
                </a:solidFill>
              </a:rPr>
              <a:t>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8" name="矩形 272"/>
          <p:cNvSpPr>
            <a:spLocks noChangeArrowheads="1"/>
          </p:cNvSpPr>
          <p:nvPr/>
        </p:nvSpPr>
        <p:spPr bwMode="auto">
          <a:xfrm>
            <a:off x="8805985" y="2987675"/>
            <a:ext cx="976923" cy="4524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1200">
                <a:solidFill>
                  <a:srgbClr val="FFFFFF"/>
                </a:solidFill>
              </a:rPr>
              <a:t>1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49" name="矩形 273"/>
          <p:cNvSpPr>
            <a:spLocks noChangeArrowheads="1"/>
          </p:cNvSpPr>
          <p:nvPr/>
        </p:nvSpPr>
        <p:spPr bwMode="auto">
          <a:xfrm>
            <a:off x="9868877" y="2987675"/>
            <a:ext cx="976923" cy="45243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1200">
                <a:solidFill>
                  <a:srgbClr val="FFFFFF"/>
                </a:solidFill>
              </a:rPr>
              <a:t>2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0" name="矩形 274"/>
          <p:cNvSpPr>
            <a:spLocks noChangeArrowheads="1"/>
          </p:cNvSpPr>
          <p:nvPr/>
        </p:nvSpPr>
        <p:spPr bwMode="auto">
          <a:xfrm>
            <a:off x="8761047" y="34861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系统监控采集</a:t>
            </a:r>
            <a:r>
              <a:rPr lang="en-US" altLang="zh-CN" sz="933">
                <a:solidFill>
                  <a:srgbClr val="FFFFFF"/>
                </a:solidFill>
              </a:rPr>
              <a:t>10.150.43.236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1" name="矩形 275"/>
          <p:cNvSpPr>
            <a:spLocks noChangeArrowheads="1"/>
          </p:cNvSpPr>
          <p:nvPr/>
        </p:nvSpPr>
        <p:spPr bwMode="auto">
          <a:xfrm>
            <a:off x="8805985" y="38100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933">
                <a:solidFill>
                  <a:srgbClr val="FFFFFF"/>
                </a:solidFill>
              </a:rPr>
              <a:t>1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2" name="矩形 276"/>
          <p:cNvSpPr>
            <a:spLocks noChangeArrowheads="1"/>
          </p:cNvSpPr>
          <p:nvPr/>
        </p:nvSpPr>
        <p:spPr bwMode="auto">
          <a:xfrm>
            <a:off x="9892324" y="38100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33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933">
                <a:solidFill>
                  <a:srgbClr val="FFFFFF"/>
                </a:solidFill>
              </a:rPr>
              <a:t>2</a:t>
            </a:r>
            <a:endParaRPr lang="zh-CN" altLang="en-US" sz="933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10.150.43.185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3" name="矩形 277"/>
          <p:cNvSpPr>
            <a:spLocks noChangeArrowheads="1"/>
          </p:cNvSpPr>
          <p:nvPr/>
        </p:nvSpPr>
        <p:spPr bwMode="auto">
          <a:xfrm>
            <a:off x="9868877" y="3486149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Redis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10.150.43.51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4" name="矩形 279"/>
          <p:cNvSpPr>
            <a:spLocks noChangeArrowheads="1"/>
          </p:cNvSpPr>
          <p:nvPr/>
        </p:nvSpPr>
        <p:spPr bwMode="auto">
          <a:xfrm>
            <a:off x="8807939" y="40941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RabbitMQ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10.150.43.75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5" name="矩形 280"/>
          <p:cNvSpPr>
            <a:spLocks noChangeArrowheads="1"/>
          </p:cNvSpPr>
          <p:nvPr/>
        </p:nvSpPr>
        <p:spPr bwMode="auto">
          <a:xfrm>
            <a:off x="9863016" y="4097339"/>
            <a:ext cx="976923" cy="24923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RabbitMQ</a:t>
            </a: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10.150.43.76</a:t>
            </a:r>
            <a:endParaRPr lang="zh-CN" altLang="en-US" sz="2000">
              <a:latin typeface="Arial" pitchFamily="34" charset="0"/>
            </a:endParaRPr>
          </a:p>
        </p:txBody>
      </p:sp>
      <p:cxnSp>
        <p:nvCxnSpPr>
          <p:cNvPr id="7256" name="直接箭头连接符 285"/>
          <p:cNvCxnSpPr>
            <a:cxnSpLocks noChangeShapeType="1"/>
          </p:cNvCxnSpPr>
          <p:nvPr/>
        </p:nvCxnSpPr>
        <p:spPr bwMode="auto">
          <a:xfrm flipV="1">
            <a:off x="9749693" y="4389439"/>
            <a:ext cx="58615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57" name="直接箭头连接符 288"/>
          <p:cNvCxnSpPr>
            <a:cxnSpLocks noChangeShapeType="1"/>
            <a:stCxn id="7194" idx="0"/>
            <a:endCxn id="7254" idx="2"/>
          </p:cNvCxnSpPr>
          <p:nvPr/>
        </p:nvCxnSpPr>
        <p:spPr bwMode="auto">
          <a:xfrm flipV="1">
            <a:off x="6465279" y="4341813"/>
            <a:ext cx="2831123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8" name="矩形 291"/>
          <p:cNvSpPr>
            <a:spLocks noChangeArrowheads="1"/>
          </p:cNvSpPr>
          <p:nvPr/>
        </p:nvSpPr>
        <p:spPr bwMode="auto">
          <a:xfrm>
            <a:off x="1201616" y="3500439"/>
            <a:ext cx="976923" cy="29368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OPS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10.150.43.3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59" name="矩形 99"/>
          <p:cNvSpPr>
            <a:spLocks noChangeArrowheads="1"/>
          </p:cNvSpPr>
          <p:nvPr/>
        </p:nvSpPr>
        <p:spPr bwMode="auto">
          <a:xfrm>
            <a:off x="9837616" y="1981200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MySQL  3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10.150.43.58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0" name="矩形 100"/>
          <p:cNvSpPr>
            <a:spLocks noChangeArrowheads="1"/>
          </p:cNvSpPr>
          <p:nvPr/>
        </p:nvSpPr>
        <p:spPr bwMode="auto">
          <a:xfrm>
            <a:off x="6180016" y="34972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7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10.150.43.157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1" name="矩形 101"/>
          <p:cNvSpPr>
            <a:spLocks noChangeArrowheads="1"/>
          </p:cNvSpPr>
          <p:nvPr/>
        </p:nvSpPr>
        <p:spPr bwMode="auto">
          <a:xfrm>
            <a:off x="6191739" y="38052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8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10.150.43.158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2" name="矩形 102"/>
          <p:cNvSpPr>
            <a:spLocks noChangeArrowheads="1"/>
          </p:cNvSpPr>
          <p:nvPr/>
        </p:nvSpPr>
        <p:spPr bwMode="auto">
          <a:xfrm>
            <a:off x="6181969" y="41179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9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10.150.43.159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3" name="矩形 103"/>
          <p:cNvSpPr>
            <a:spLocks noChangeArrowheads="1"/>
          </p:cNvSpPr>
          <p:nvPr/>
        </p:nvSpPr>
        <p:spPr bwMode="auto">
          <a:xfrm>
            <a:off x="7242908" y="3497263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6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10.150.43.160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4" name="矩形 104"/>
          <p:cNvSpPr>
            <a:spLocks noChangeArrowheads="1"/>
          </p:cNvSpPr>
          <p:nvPr/>
        </p:nvSpPr>
        <p:spPr bwMode="auto">
          <a:xfrm>
            <a:off x="7254632" y="3805237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17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10.150.43.161</a:t>
            </a:r>
            <a:endParaRPr lang="zh-CN" altLang="en-US" sz="2000">
              <a:latin typeface="Arial" pitchFamily="34" charset="0"/>
            </a:endParaRPr>
          </a:p>
        </p:txBody>
      </p:sp>
      <p:sp>
        <p:nvSpPr>
          <p:cNvPr id="7265" name="矩形 105"/>
          <p:cNvSpPr>
            <a:spLocks noChangeArrowheads="1"/>
          </p:cNvSpPr>
          <p:nvPr/>
        </p:nvSpPr>
        <p:spPr bwMode="auto">
          <a:xfrm>
            <a:off x="7244861" y="4117975"/>
            <a:ext cx="976923" cy="247651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DEA 18</a:t>
            </a:r>
            <a:endParaRPr lang="zh-CN" altLang="en-US" sz="12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33">
                <a:solidFill>
                  <a:srgbClr val="FFFFFF"/>
                </a:solidFill>
              </a:rPr>
              <a:t>10.150.43.162</a:t>
            </a:r>
            <a:endParaRPr lang="zh-CN" altLang="en-US" sz="2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78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应用的趋势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可实现的内容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221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1.开发迭代速度快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2.移动APP，wechat，web多平台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3.灰度发布/升级蘋烦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4.弹性伸缩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5.底层无关性(私有云，公有云无关)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6.CICD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58775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底层解耦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在线升级，弹性扩容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数据为服务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分解应用程序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应用与配置分离，应用与服务分离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(CICD)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将更多的精力放在业务上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69347" y="4780789"/>
            <a:ext cx="5926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各部门独立建设系统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标准不一，数据分散，功能重复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供应商多，各自为政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接口不一，协调困难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上线周期长，扩容困难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运维人员多；预估容量大，浪费资源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典型的错误应用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中安装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中跑构建脚本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包一层一层的压下去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所有应用都使用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共享目录给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之间相互通讯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漂移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0" y="2277156"/>
            <a:ext cx="458170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1.docker中不跑脚本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10.要在镜像中存储证书及使用环境变量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13.容器监控自动发现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2277156"/>
            <a:ext cx="43818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必须先搞清楚的概念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资源与应用的区分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应用与数据区分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项目和产品的区别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47902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通过隧道，或者说Overlay Networking的方式：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Weave，UDP广播，本机建立新的BR，通过PCAP互通。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vSwitch（OVS），基于VxLAN和GRE协议，但是性能方面损失比较严重。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Flannel，UDP广播，VxLan。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隧道方案在IaaS层的网络中应用也比较多，大家共识是随着节点规模的增长复杂度会提升，而且出了网络问题跟踪起来比较麻烦，大规模集群情况下这是需要考虑的一个点。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还有另外一类方式是通过路由来实现，比较典型的代表有：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Calico，基于BGP协议的路由方案，支持很细致的ACL控制，对混合云亲和度比较高。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Macvlan，从逻辑和Kernel层来看隔离性和性能最优的方案，基于二层隔离，所以需要二层路由器支持，大多数云服务商不支持，所以混合云上比较难以实现。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449" y="2431633"/>
            <a:ext cx="47902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 smtClean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Flannel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网络方案性能对比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5840"/>
              </p:ext>
            </p:extLst>
          </p:nvPr>
        </p:nvGraphicFramePr>
        <p:xfrm>
          <a:off x="921798" y="2356262"/>
          <a:ext cx="5239305" cy="3236671"/>
        </p:xfrm>
        <a:graphic>
          <a:graphicData uri="http://schemas.openxmlformats.org/drawingml/2006/table">
            <a:tbl>
              <a:tblPr/>
              <a:tblGrid>
                <a:gridCol w="3019887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10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pic>
        <p:nvPicPr>
          <p:cNvPr id="2049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099"/>
            <a:ext cx="5181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网络要解决的问题：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跨主机通讯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跨主机迁移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独立业务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能否在公有云部署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访问控制和隔离性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性能保证和优化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对现有物理网络改动和影响较小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使用和调试都比较方便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是否必要使用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1825625"/>
            <a:ext cx="518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bridge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限制，最大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享有独立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控制权限；路由方案公有云也可部署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Fannel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包拆包封包影响速度和效率；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公有云部署困难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vSwitch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最终选型：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bridge/host/Calico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//Users/liba002/AppData/Local/YNote/data/lixin199036061@163.com/65401a42e0b0488e865eb49ad766b967/2-1692681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9" y="2797729"/>
            <a:ext cx="4937561" cy="37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//Users/liba002/AppData/Local/YNote/data/lixin199036061@163.com/e4947093a70e44e0936d1fb862707a67/9-18839137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1690688"/>
            <a:ext cx="4048217" cy="2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//Users/liba002/AppData/Local/YNote/data/lixin199036061@163.com/17c6600a02ee47c5a120a2a2afccfc88/-201304754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5922"/>
            <a:ext cx="4793942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3216</Words>
  <Application>Microsoft Office PowerPoint</Application>
  <PresentationFormat>宽屏</PresentationFormat>
  <Paragraphs>847</Paragraphs>
  <Slides>23</Slides>
  <Notes>4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Hiragino Sans GB W3</vt:lpstr>
      <vt:lpstr>MetaNormalLF-Roman</vt:lpstr>
      <vt:lpstr>ＭＳ Ｐゴシック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Verdana</vt:lpstr>
      <vt:lpstr>Wingdings</vt:lpstr>
      <vt:lpstr>Office 主题​​</vt:lpstr>
      <vt:lpstr>基于docker&amp;VM实现的PaaS</vt:lpstr>
      <vt:lpstr>Paas解决了什么问题？</vt:lpstr>
      <vt:lpstr>应用的趋势&amp;Paas可实现的内容</vt:lpstr>
      <vt:lpstr>典型的错误应用</vt:lpstr>
      <vt:lpstr>Docker方法论</vt:lpstr>
      <vt:lpstr>网络方案</vt:lpstr>
      <vt:lpstr>网络方案性能对比</vt:lpstr>
      <vt:lpstr>最终选型</vt:lpstr>
      <vt:lpstr>最终选型：linux bridge/host/Calico</vt:lpstr>
      <vt:lpstr>Paas平台要实现的</vt:lpstr>
      <vt:lpstr>Docker PaaS的部件模块 </vt:lpstr>
      <vt:lpstr>三种开发模式--DevOps</vt:lpstr>
      <vt:lpstr>传统开发环境的准备和PaaS应用环境准备</vt:lpstr>
      <vt:lpstr>持续交付三条主线（步骤）</vt:lpstr>
      <vt:lpstr>devops</vt:lpstr>
      <vt:lpstr>Devops如何分工</vt:lpstr>
      <vt:lpstr>开发测试到生产环境</vt:lpstr>
      <vt:lpstr>PCF一体化的PaaS和Docker生态圈的对比</vt:lpstr>
      <vt:lpstr>cloudfoundry能实现，现在不好实现的功能</vt:lpstr>
      <vt:lpstr>基于开源CF和商业版PCF的对比分析</vt:lpstr>
      <vt:lpstr>基于开源CF和商业版PCF的对比--之PCF企业级功能</vt:lpstr>
      <vt:lpstr>Cloud Foundry逻辑视图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Barrett, Li,  Connext China</dc:creator>
  <cp:lastModifiedBy>Barrett, Li,  Connext China</cp:lastModifiedBy>
  <cp:revision>39</cp:revision>
  <dcterms:created xsi:type="dcterms:W3CDTF">2017-05-16T01:38:34Z</dcterms:created>
  <dcterms:modified xsi:type="dcterms:W3CDTF">2017-05-16T11:53:14Z</dcterms:modified>
</cp:coreProperties>
</file>