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4" r:id="rId4"/>
    <p:sldId id="278" r:id="rId5"/>
    <p:sldId id="275" r:id="rId6"/>
    <p:sldId id="258" r:id="rId7"/>
    <p:sldId id="270" r:id="rId8"/>
    <p:sldId id="272" r:id="rId9"/>
    <p:sldId id="271" r:id="rId10"/>
    <p:sldId id="277" r:id="rId11"/>
    <p:sldId id="260" r:id="rId12"/>
    <p:sldId id="266" r:id="rId13"/>
    <p:sldId id="265" r:id="rId14"/>
    <p:sldId id="264" r:id="rId15"/>
    <p:sldId id="273" r:id="rId16"/>
    <p:sldId id="276" r:id="rId17"/>
    <p:sldId id="267" r:id="rId18"/>
    <p:sldId id="261" r:id="rId19"/>
    <p:sldId id="27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B701-68B8-4BB5-9AF9-53DB2BF59145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8559-7C5B-4FBE-AB0C-B877842C7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2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牺牲性能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6981" y="8757301"/>
            <a:ext cx="3005619" cy="461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BE6322-8F0C-4D0D-BB19-423A7DE4BE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Cloud Foundry </a:t>
            </a:r>
            <a:r>
              <a:rPr lang="en-US" sz="2800" b="1" dirty="0" err="1"/>
              <a:t>PaaS</a:t>
            </a:r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An application runs in a </a:t>
            </a:r>
            <a:r>
              <a:rPr lang="en-US" sz="2000" b="1" dirty="0" smtClean="0"/>
              <a:t>DEA, </a:t>
            </a:r>
            <a:r>
              <a:rPr lang="en-US" sz="2000" b="0" dirty="0" smtClean="0"/>
              <a:t>which is a droplet execution agent</a:t>
            </a:r>
            <a:r>
              <a:rPr lang="en-US" sz="2000" b="1" dirty="0" smtClean="0"/>
              <a:t>. </a:t>
            </a:r>
            <a:r>
              <a:rPr lang="en-US" sz="2000" dirty="0"/>
              <a:t>The</a:t>
            </a:r>
            <a:r>
              <a:rPr lang="en-US" sz="2000" b="1" dirty="0"/>
              <a:t> Cloud Controller </a:t>
            </a:r>
            <a:r>
              <a:rPr lang="en-US" sz="2000" dirty="0"/>
              <a:t>orchestrates the routing and lifecycle of all DEAs in the pool. </a:t>
            </a:r>
            <a:r>
              <a:rPr lang="en-US" sz="2000" b="1" dirty="0"/>
              <a:t>Routers</a:t>
            </a:r>
            <a:r>
              <a:rPr lang="en-US" sz="2000" dirty="0"/>
              <a:t> manage application traffic. </a:t>
            </a:r>
            <a:r>
              <a:rPr lang="en-US" sz="2000" b="1" dirty="0"/>
              <a:t>Health Manager </a:t>
            </a:r>
            <a:r>
              <a:rPr lang="en-US" sz="2000" dirty="0"/>
              <a:t>reports mismatched application states to the CC. A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  <a:r>
              <a:rPr lang="en-US" sz="2000" b="1" dirty="0"/>
              <a:t>gateway</a:t>
            </a:r>
            <a:r>
              <a:rPr lang="en-US" sz="2000" dirty="0"/>
              <a:t> provides an interface for services (native or external). A </a:t>
            </a:r>
            <a:r>
              <a:rPr lang="en-US" sz="2000" b="1" dirty="0"/>
              <a:t>messaging</a:t>
            </a:r>
            <a:r>
              <a:rPr lang="en-US" sz="2000" dirty="0"/>
              <a:t> bus manages all system communication. Apps are accessed directly through the router while web and CLI clients (e.g., </a:t>
            </a:r>
            <a:r>
              <a:rPr lang="en-US" sz="2000" dirty="0" err="1"/>
              <a:t>vmc</a:t>
            </a:r>
            <a:r>
              <a:rPr lang="en-US" sz="2000" dirty="0"/>
              <a:t>, STS) access Cloud Controller via </a:t>
            </a:r>
            <a:r>
              <a:rPr lang="en-US" sz="2000" dirty="0" err="1"/>
              <a:t>RESTful</a:t>
            </a:r>
            <a:r>
              <a:rPr lang="en-US" sz="2000" dirty="0"/>
              <a:t>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6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RHS diagram</a:t>
            </a:r>
            <a:r>
              <a:rPr lang="en-US" baseline="0" dirty="0" smtClean="0"/>
              <a:t> notes from Intel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LIMITED AGILITY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Today, the process to build and host a custom application is lengthy and complex, often taking several months after an application is initially developed to fully deploy it into production.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application follows its own path to production process, which includes source code development, test, and production phases.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phase of the path to production requires a dedicated environment to be provisioned, compounding the complexity of application setup and deployment.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The typical application lifecycle includes 75 individual steps, only 9 percent of which are fully automated. The entire process can take 130 to 140 days for new custom applications, and 30 to 40 days for version updates.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Other milestones in the application lifecycle, such as maintenance, new releases, and end-of-life, are also characterized by multiple steps and minimal automation, as illustrated RHS diagram.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 By the time the application is landed, </a:t>
            </a:r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it could be out of date or no longer relevant, resulting in lost revenue opportunities.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1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8559-7C5B-4FBE-AB0C-B877842C79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459317" y="990600"/>
            <a:ext cx="11176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18" y="1219201"/>
            <a:ext cx="11203516" cy="456776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317" y="228600"/>
            <a:ext cx="11224683" cy="842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71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46" y="274639"/>
            <a:ext cx="10910277" cy="11430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33048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40E585D5-A832-46BC-8F29-6B9FFF8E83C1}" type="datetime1">
              <a:rPr lang="zh-CN" altLang="en-US"/>
              <a:pPr>
                <a:defRPr/>
              </a:pPr>
              <a:t>2017/5/17</a:t>
            </a:fld>
            <a:endParaRPr lang="en-US" altLang="zh-CN" sz="200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915509" y="6245225"/>
            <a:ext cx="3839308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35817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C515778C-FD86-4527-B7EC-BB3CD248C726}" type="slidenum">
              <a:rPr lang="zh-CN" altLang="en-US"/>
              <a:pPr>
                <a:defRPr/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276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w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docker&amp;VM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平台要实现的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容器编排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权限开通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健康监测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20918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工程构建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工程发布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对开发流程的支持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0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8166" y="1098694"/>
            <a:ext cx="44026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Docker PaaS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编排引擎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consul,etcd,zookeeper,doozerd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服务自动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graylog+Elasticsearch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日志收集加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/Jenkins/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Jfrog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Artifactory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构建包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02166" y="217109"/>
            <a:ext cx="11385553" cy="333375"/>
          </a:xfrm>
          <a:prstGeom prst="rect">
            <a:avLst/>
          </a:prstGeom>
          <a:ln/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000" b="1" kern="0" dirty="0">
              <a:solidFill>
                <a:srgbClr val="1082C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Docker PaaS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zh-CN" altLang="en-US" sz="4000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部件模块</a:t>
            </a:r>
            <a: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endParaRPr lang="en-US" dirty="0">
              <a:solidFill>
                <a:srgbClr val="2C95DD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3629" y="1158031"/>
            <a:ext cx="6558238" cy="5312540"/>
            <a:chOff x="295221" y="868523"/>
            <a:chExt cx="4918679" cy="3984405"/>
          </a:xfrm>
        </p:grpSpPr>
        <p:grpSp>
          <p:nvGrpSpPr>
            <p:cNvPr id="61" name="Group 60"/>
            <p:cNvGrpSpPr/>
            <p:nvPr/>
          </p:nvGrpSpPr>
          <p:grpSpPr>
            <a:xfrm>
              <a:off x="295221" y="868523"/>
              <a:ext cx="4918679" cy="3984405"/>
              <a:chOff x="2285451" y="748465"/>
              <a:chExt cx="4918679" cy="3984405"/>
            </a:xfrm>
          </p:grpSpPr>
          <p:sp>
            <p:nvSpPr>
              <p:cNvPr id="129" name="Rounded Rectangle 128"/>
              <p:cNvSpPr/>
              <p:nvPr/>
            </p:nvSpPr>
            <p:spPr bwMode="auto">
              <a:xfrm>
                <a:off x="2291851" y="1179688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consul(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etcd,zookeeper,doozerd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2312458" y="748465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Router(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nginx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/F5)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4762470" y="2054548"/>
                <a:ext cx="2401858" cy="1543861"/>
              </a:xfrm>
              <a:prstGeom prst="roundRect">
                <a:avLst>
                  <a:gd name="adj" fmla="val 7751"/>
                </a:avLst>
              </a:prstGeom>
              <a:solidFill>
                <a:srgbClr val="0A1831"/>
              </a:solidFill>
              <a:ln w="12700" cmpd="sng">
                <a:noFill/>
                <a:round/>
                <a:headEnd/>
                <a:tailEnd/>
              </a:ln>
            </p:spPr>
            <p:txBody>
              <a:bodyPr wrap="none" lIns="0" tIns="0" rIns="243840" bIns="60960" rtlCol="0" anchor="b"/>
              <a:lstStyle/>
              <a:p>
                <a:pPr algn="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2312458" y="2054548"/>
                <a:ext cx="2388275" cy="624621"/>
              </a:xfrm>
              <a:prstGeom prst="roundRect">
                <a:avLst>
                  <a:gd name="adj" fmla="val 9514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pPr algn="ctr"/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registrator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5114561" y="2090833"/>
                <a:ext cx="1777280" cy="581923"/>
              </a:xfrm>
              <a:prstGeom prst="roundRect">
                <a:avLst>
                  <a:gd name="adj" fmla="val 10428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r>
                  <a: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Apps</a:t>
                </a:r>
              </a:p>
            </p:txBody>
          </p:sp>
          <p:pic>
            <p:nvPicPr>
              <p:cNvPr id="69" name="Picture 68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38472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2291851" y="2693749"/>
                <a:ext cx="2415282" cy="484309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121920" bIns="0" rtlCol="0" anchor="ctr"/>
              <a:lstStyle/>
              <a:p>
                <a:pPr algn="r"/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71" name="Picture 7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5986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72" name="Picture 71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75409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81" name="Picture 8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54832" y="2321299"/>
                <a:ext cx="452642" cy="383384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 bwMode="auto">
              <a:xfrm>
                <a:off x="4773399" y="1593200"/>
                <a:ext cx="2410123" cy="430334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Cadvisor</a:t>
                </a:r>
                <a:r>
                  <a:rPr lang="en-US" altLang="zh-CN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&amp;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influxdb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98" name="Picture 97" descr="CF_architecture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49488" y="1680399"/>
                <a:ext cx="490362" cy="328963"/>
              </a:xfrm>
              <a:prstGeom prst="rect">
                <a:avLst/>
              </a:prstGeom>
            </p:spPr>
          </p:pic>
          <p:sp>
            <p:nvSpPr>
              <p:cNvPr id="99" name="Rounded Rectangle 98"/>
              <p:cNvSpPr/>
              <p:nvPr/>
            </p:nvSpPr>
            <p:spPr bwMode="auto">
              <a:xfrm>
                <a:off x="2285451" y="3204635"/>
                <a:ext cx="2415282" cy="400862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 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GitLab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Jfrog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Artifactory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0" name="Picture 99" descr="Chat active 128x128.png"/>
              <p:cNvPicPr>
                <a:picLocks noChangeAspect="1"/>
              </p:cNvPicPr>
              <p:nvPr/>
            </p:nvPicPr>
            <p:blipFill>
              <a:blip r:embed="rId6" cstate="screen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7595" y="1201313"/>
                <a:ext cx="462041" cy="346531"/>
              </a:xfrm>
              <a:prstGeom prst="rect">
                <a:avLst/>
              </a:prstGeom>
            </p:spPr>
          </p:pic>
          <p:pic>
            <p:nvPicPr>
              <p:cNvPr id="101" name="Picture 100" descr="Equalizer 128x128.png"/>
              <p:cNvPicPr>
                <a:picLocks noChangeAspect="1"/>
              </p:cNvPicPr>
              <p:nvPr/>
            </p:nvPicPr>
            <p:blipFill>
              <a:blip r:embed="rId7" cstate="screen">
                <a:lum bright="70000" contrast="-70000"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2696"/>
                        </a14:imgEffect>
                        <a14:imgEffect>
                          <a14:saturation sat="0"/>
                        </a14:imgEffect>
                        <a14:imgEffect>
                          <a14:brightnessContrast bright="-17000" contrast="-5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97951" y="2752030"/>
                <a:ext cx="443382" cy="332536"/>
              </a:xfrm>
              <a:prstGeom prst="rect">
                <a:avLst/>
              </a:prstGeom>
            </p:spPr>
          </p:pic>
          <p:sp>
            <p:nvSpPr>
              <p:cNvPr id="102" name="Rounded Rectangle 101"/>
              <p:cNvSpPr/>
              <p:nvPr/>
            </p:nvSpPr>
            <p:spPr bwMode="auto">
              <a:xfrm>
                <a:off x="2304218" y="1593199"/>
                <a:ext cx="2402915" cy="438802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altLang="zh-CN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Rancher/shipyard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3" name="Picture 102" descr="CF_architecture.png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92353" y="1603580"/>
                <a:ext cx="610104" cy="337989"/>
              </a:xfrm>
              <a:prstGeom prst="rect">
                <a:avLst/>
              </a:prstGeom>
            </p:spPr>
          </p:pic>
          <p:grpSp>
            <p:nvGrpSpPr>
              <p:cNvPr id="104" name="Group 21"/>
              <p:cNvGrpSpPr/>
              <p:nvPr/>
            </p:nvGrpSpPr>
            <p:grpSpPr>
              <a:xfrm>
                <a:off x="5114561" y="2780125"/>
                <a:ext cx="1777279" cy="504220"/>
                <a:chOff x="3307260" y="3813784"/>
                <a:chExt cx="1777279" cy="672293"/>
              </a:xfrm>
            </p:grpSpPr>
            <p:sp>
              <p:nvSpPr>
                <p:cNvPr id="124" name="Rounded Rectangle 123"/>
                <p:cNvSpPr/>
                <p:nvPr/>
              </p:nvSpPr>
              <p:spPr bwMode="auto">
                <a:xfrm>
                  <a:off x="3307260" y="3813784"/>
                  <a:ext cx="1777279" cy="672293"/>
                </a:xfrm>
                <a:prstGeom prst="roundRect">
                  <a:avLst>
                    <a:gd name="adj" fmla="val 9012"/>
                  </a:avLst>
                </a:prstGeom>
                <a:solidFill>
                  <a:srgbClr val="0A1831"/>
                </a:solidFill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t"/>
                <a:lstStyle/>
                <a:p>
                  <a:r>
                    <a:rPr lang="en-US" altLang="zh-CN" sz="2133" dirty="0" smtClean="0">
                      <a:solidFill>
                        <a:prstClr val="white">
                          <a:lumMod val="95000"/>
                        </a:prstClr>
                      </a:solidFill>
                      <a:latin typeface="Calibri"/>
                    </a:rPr>
                    <a:t>Docker image</a:t>
                  </a:r>
                  <a:endPara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endParaRPr>
                </a:p>
              </p:txBody>
            </p:sp>
            <p:pic>
              <p:nvPicPr>
                <p:cNvPr id="125" name="Picture 124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633577" y="4051923"/>
                  <a:ext cx="502751" cy="409964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315464" y="4051923"/>
                  <a:ext cx="502751" cy="409964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05924" y="2290631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6" name="Picture 105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10598" y="2296950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7" name="Picture 106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8313" y="3329702"/>
                <a:ext cx="358488" cy="236799"/>
              </a:xfrm>
              <a:prstGeom prst="rect">
                <a:avLst/>
              </a:prstGeom>
            </p:spPr>
          </p:pic>
          <p:pic>
            <p:nvPicPr>
              <p:cNvPr id="108" name="Picture 107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658153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109" name="Rounded Rectangle 108"/>
              <p:cNvSpPr/>
              <p:nvPr/>
            </p:nvSpPr>
            <p:spPr bwMode="auto">
              <a:xfrm>
                <a:off x="2304217" y="3651373"/>
                <a:ext cx="4805332" cy="374030"/>
              </a:xfrm>
              <a:prstGeom prst="roundRect">
                <a:avLst>
                  <a:gd name="adj" fmla="val 21984"/>
                </a:avLst>
              </a:prstGeom>
              <a:noFill/>
              <a:ln w="412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750306" y="3714174"/>
                <a:ext cx="2235736" cy="21584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400" b="1" dirty="0" smtClean="0">
                    <a:solidFill>
                      <a:srgbClr val="000033"/>
                    </a:solidFill>
                    <a:latin typeface="Calibri"/>
                  </a:rPr>
                  <a:t>Kubernetes</a:t>
                </a:r>
                <a:endParaRPr lang="en-US" sz="2400" b="1" dirty="0">
                  <a:solidFill>
                    <a:srgbClr val="000033"/>
                  </a:solidFill>
                  <a:latin typeface="Calibri"/>
                </a:endParaRPr>
              </a:p>
            </p:txBody>
          </p:sp>
          <p:pic>
            <p:nvPicPr>
              <p:cNvPr id="111" name="Picture 110" descr="Settings 128x128.png"/>
              <p:cNvPicPr>
                <a:picLocks noChangeAspect="1"/>
              </p:cNvPicPr>
              <p:nvPr/>
            </p:nvPicPr>
            <p:blipFill>
              <a:blip r:embed="rId12" cstate="screen">
                <a:duotone>
                  <a:prstClr val="black"/>
                  <a:srgbClr val="00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83551" y="3648257"/>
                <a:ext cx="490766" cy="368075"/>
              </a:xfrm>
              <a:prstGeom prst="rect">
                <a:avLst/>
              </a:prstGeom>
            </p:spPr>
          </p:pic>
          <p:grpSp>
            <p:nvGrpSpPr>
              <p:cNvPr id="112" name="Group 4"/>
              <p:cNvGrpSpPr/>
              <p:nvPr/>
            </p:nvGrpSpPr>
            <p:grpSpPr>
              <a:xfrm>
                <a:off x="2904397" y="4119056"/>
                <a:ext cx="3580693" cy="613814"/>
                <a:chOff x="1109463" y="5969034"/>
                <a:chExt cx="3580693" cy="818418"/>
              </a:xfrm>
            </p:grpSpPr>
            <p:grpSp>
              <p:nvGrpSpPr>
                <p:cNvPr id="113" name="Group 13"/>
                <p:cNvGrpSpPr>
                  <a:grpSpLocks/>
                </p:cNvGrpSpPr>
                <p:nvPr/>
              </p:nvGrpSpPr>
              <p:grpSpPr bwMode="auto">
                <a:xfrm>
                  <a:off x="3645248" y="6142416"/>
                  <a:ext cx="1044908" cy="645028"/>
                  <a:chOff x="4844618" y="4924037"/>
                  <a:chExt cx="1847850" cy="1744755"/>
                </a:xfrm>
              </p:grpSpPr>
              <p:pic>
                <p:nvPicPr>
                  <p:cNvPr id="122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7"/>
                    <a:ext cx="1847850" cy="17447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3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4975799"/>
                    <a:ext cx="940163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Micro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4" name="Group 13"/>
                <p:cNvGrpSpPr>
                  <a:grpSpLocks/>
                </p:cNvGrpSpPr>
                <p:nvPr/>
              </p:nvGrpSpPr>
              <p:grpSpPr bwMode="auto">
                <a:xfrm>
                  <a:off x="2346960" y="6127116"/>
                  <a:ext cx="1044908" cy="615175"/>
                  <a:chOff x="4844618" y="4924033"/>
                  <a:chExt cx="1847850" cy="1664005"/>
                </a:xfrm>
              </p:grpSpPr>
              <p:pic>
                <p:nvPicPr>
                  <p:cNvPr id="120" name="Picture 3"/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3"/>
                    <a:ext cx="1847850" cy="16640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1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7345" y="5009636"/>
                    <a:ext cx="973671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Private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5" name="Group 13"/>
                <p:cNvGrpSpPr>
                  <a:grpSpLocks/>
                </p:cNvGrpSpPr>
                <p:nvPr/>
              </p:nvGrpSpPr>
              <p:grpSpPr bwMode="auto">
                <a:xfrm>
                  <a:off x="1109463" y="6142413"/>
                  <a:ext cx="1044908" cy="645039"/>
                  <a:chOff x="4844618" y="4924029"/>
                  <a:chExt cx="1847850" cy="1744785"/>
                </a:xfrm>
              </p:grpSpPr>
              <p:pic>
                <p:nvPicPr>
                  <p:cNvPr id="118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29"/>
                    <a:ext cx="1847850" cy="17447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9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5043479"/>
                    <a:ext cx="940163" cy="14711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Public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sp>
              <p:nvSpPr>
                <p:cNvPr id="116" name="Up-Down Arrow 115"/>
                <p:cNvSpPr/>
                <p:nvPr/>
              </p:nvSpPr>
              <p:spPr bwMode="auto">
                <a:xfrm>
                  <a:off x="2173041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7" name="Up-Down Arrow 116"/>
                <p:cNvSpPr/>
                <p:nvPr/>
              </p:nvSpPr>
              <p:spPr bwMode="auto">
                <a:xfrm>
                  <a:off x="3416514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62" name="Rounded Rectangle 61"/>
            <p:cNvSpPr/>
            <p:nvPr/>
          </p:nvSpPr>
          <p:spPr bwMode="auto">
            <a:xfrm>
              <a:off x="1699591" y="2466020"/>
              <a:ext cx="979322" cy="301613"/>
            </a:xfrm>
            <a:prstGeom prst="roundRect">
              <a:avLst>
                <a:gd name="adj" fmla="val 9514"/>
              </a:avLst>
            </a:prstGeom>
            <a:solidFill>
              <a:srgbClr val="0A1831"/>
            </a:solidFill>
            <a:ln w="41275">
              <a:noFill/>
              <a:round/>
              <a:headEnd/>
              <a:tailEnd/>
            </a:ln>
          </p:spPr>
          <p:txBody>
            <a:bodyPr wrap="none" lIns="0" tIns="0" rIns="0" bIns="0" rtlCol="0" anchor="t"/>
            <a:lstStyle/>
            <a:p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pic>
          <p:nvPicPr>
            <p:cNvPr id="63" name="Picture 62" descr="CF_architecture.png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086" y="2405119"/>
              <a:ext cx="352055" cy="339521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527262" y="4585633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Saltstack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750" y="3883473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graylog+Elasticsearch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478" y="419828"/>
            <a:ext cx="11214100" cy="613833"/>
          </a:xfrm>
        </p:spPr>
        <p:txBody>
          <a:bodyPr/>
          <a:lstStyle/>
          <a:p>
            <a:r>
              <a:rPr lang="zh-CN" altLang="en-US" dirty="0" smtClean="0"/>
              <a:t>三种开发模式</a:t>
            </a:r>
            <a:r>
              <a:rPr lang="en-US" altLang="zh-CN" dirty="0" smtClean="0"/>
              <a:t>--DevOps</a:t>
            </a:r>
            <a:endParaRPr lang="zh-CN" altLang="en-US" dirty="0"/>
          </a:p>
        </p:txBody>
      </p:sp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1" y="5068174"/>
            <a:ext cx="70231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4107830" y="4394193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76769" y="348297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Iaas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8216925" y="5202953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Paas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12" name="Rectangle 7"/>
          <p:cNvSpPr/>
          <p:nvPr/>
        </p:nvSpPr>
        <p:spPr>
          <a:xfrm>
            <a:off x="9684685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5" y="1197549"/>
            <a:ext cx="7339228" cy="31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5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传统开发环境的准备和</a:t>
            </a:r>
            <a:r>
              <a:rPr kumimoji="1" lang="en-US" altLang="zh-CN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PaaS</a:t>
            </a:r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应用环境准备</a:t>
            </a:r>
            <a:endParaRPr kumimoji="1"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4" name="Rectangle 3"/>
          <p:cNvSpPr/>
          <p:nvPr/>
        </p:nvSpPr>
        <p:spPr>
          <a:xfrm>
            <a:off x="7659705" y="1290662"/>
            <a:ext cx="3133230" cy="98488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dirty="0" smtClean="0"/>
              <a:t>PaaS:</a:t>
            </a:r>
            <a:endParaRPr lang="en-US" sz="3200" b="1" dirty="0"/>
          </a:p>
          <a:p>
            <a:pPr algn="ctr"/>
            <a:r>
              <a:rPr lang="zh-CN" altLang="en-US" sz="2400" dirty="0"/>
              <a:t>应用部署以分钟</a:t>
            </a:r>
            <a:r>
              <a:rPr lang="en-US" altLang="zh-CN" sz="2400" dirty="0"/>
              <a:t>/</a:t>
            </a:r>
            <a:r>
              <a:rPr lang="zh-CN" altLang="en-US" sz="2400" dirty="0"/>
              <a:t>秒计</a:t>
            </a:r>
            <a:endParaRPr lang="en-US" sz="3200" dirty="0"/>
          </a:p>
        </p:txBody>
      </p:sp>
      <p:pic>
        <p:nvPicPr>
          <p:cNvPr id="59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72" y="1187701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72" y="1175589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16673" y="1917701"/>
            <a:ext cx="3131023" cy="59107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装操作系统</a:t>
            </a:r>
            <a:r>
              <a:rPr lang="en-US" altLang="zh-CN" sz="2133" dirty="0"/>
              <a:t>-</a:t>
            </a:r>
            <a:r>
              <a:rPr lang="zh-CN" altLang="en-US" sz="2133" dirty="0"/>
              <a:t>半小时 需专业技能</a:t>
            </a:r>
          </a:p>
        </p:txBody>
      </p:sp>
      <p:sp>
        <p:nvSpPr>
          <p:cNvPr id="62" name="矩形 61"/>
          <p:cNvSpPr/>
          <p:nvPr/>
        </p:nvSpPr>
        <p:spPr>
          <a:xfrm>
            <a:off x="1742073" y="2875093"/>
            <a:ext cx="3131023" cy="53807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dirty="0"/>
              <a:t>装应用服务器</a:t>
            </a:r>
            <a:r>
              <a:rPr lang="en-US" altLang="zh-CN" sz="1867" dirty="0"/>
              <a:t>-</a:t>
            </a:r>
            <a:r>
              <a:rPr lang="zh-CN" altLang="en-US" sz="1867" dirty="0"/>
              <a:t>半小时 需专业技能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716673" y="3892603"/>
            <a:ext cx="3131023" cy="486028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配置应用服务器</a:t>
            </a:r>
            <a:r>
              <a:rPr lang="en-US" altLang="zh-CN" sz="1600" dirty="0"/>
              <a:t>-</a:t>
            </a:r>
            <a:r>
              <a:rPr lang="zh-CN" altLang="en-US" sz="1600" dirty="0"/>
              <a:t>两小时 需专业技能</a:t>
            </a:r>
          </a:p>
        </p:txBody>
      </p:sp>
      <p:sp>
        <p:nvSpPr>
          <p:cNvPr id="64" name="矩形 63"/>
          <p:cNvSpPr/>
          <p:nvPr/>
        </p:nvSpPr>
        <p:spPr>
          <a:xfrm>
            <a:off x="1708981" y="4748862"/>
            <a:ext cx="3131023" cy="52122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手工或脚本部署应用</a:t>
            </a:r>
            <a:r>
              <a:rPr lang="en-US" altLang="zh-CN" sz="1400" dirty="0"/>
              <a:t>—1</a:t>
            </a:r>
            <a:r>
              <a:rPr lang="zh-CN" altLang="en-US" sz="1400" dirty="0"/>
              <a:t>小时，专业技能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708978" y="5492035"/>
            <a:ext cx="3131023" cy="5161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修改配置和设置各种参数</a:t>
            </a:r>
            <a:r>
              <a:rPr lang="en-US" altLang="zh-CN" sz="1400" dirty="0"/>
              <a:t>---</a:t>
            </a:r>
            <a:r>
              <a:rPr lang="zh-CN" altLang="en-US" sz="1400" dirty="0"/>
              <a:t>数小时，专业技能</a:t>
            </a:r>
          </a:p>
        </p:txBody>
      </p:sp>
      <p:pic>
        <p:nvPicPr>
          <p:cNvPr id="1026" name="Picture 2" descr="http://a2.att.hudong.com/88/48/193000013183901311514819231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1699893"/>
            <a:ext cx="91408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AutoShape 8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613833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AutoShape 10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817033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AutoShape 12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020233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AutoShape 1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223433" y="8233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AutoShape 1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121428" y="1026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42" name="Picture 18" descr="http://www.grabsun.com/uploads/images/201206-1/102230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89" y="1699892"/>
            <a:ext cx="866195" cy="5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finereporthelp.com/help/4/0/3/0-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25" y="4545717"/>
            <a:ext cx="1893916" cy="9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fanz.cn/uploads/jpg/2013/07/14/14/5QHd26R1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" y="2477043"/>
            <a:ext cx="1678039" cy="11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uml.org.cn/zjjs/images/imafgge0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3484658"/>
            <a:ext cx="1914788" cy="13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Screen Shot 2014-01-09 at 11.25.24 AM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7357"/>
          <a:stretch/>
        </p:blipFill>
        <p:spPr>
          <a:xfrm>
            <a:off x="4944815" y="5063077"/>
            <a:ext cx="2281485" cy="173709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895714" y="3049187"/>
            <a:ext cx="589935" cy="3399349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8778405" y="3239717"/>
            <a:ext cx="3131023" cy="317031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在一个</a:t>
            </a:r>
            <a:r>
              <a:rPr lang="en-US" altLang="zh-CN" sz="2133" dirty="0"/>
              <a:t>Web</a:t>
            </a:r>
            <a:r>
              <a:rPr lang="zh-CN" altLang="en-US" sz="2133" dirty="0"/>
              <a:t>界面中选择资源大小、平台、服务</a:t>
            </a:r>
            <a:endParaRPr lang="en-US" altLang="zh-CN" sz="2133" dirty="0"/>
          </a:p>
          <a:p>
            <a:pPr algn="ctr"/>
            <a:endParaRPr lang="en-US" altLang="zh-CN" sz="2133" b="1" dirty="0"/>
          </a:p>
          <a:p>
            <a:pPr algn="ctr"/>
            <a:r>
              <a:rPr lang="zh-CN" altLang="en-US" sz="2133" b="1" dirty="0"/>
              <a:t>一键部署</a:t>
            </a:r>
            <a:endParaRPr lang="en-US" altLang="zh-CN" sz="2133" b="1" dirty="0"/>
          </a:p>
          <a:p>
            <a:pPr algn="ctr"/>
            <a:endParaRPr lang="en-US" altLang="zh-CN" sz="2133" b="1" dirty="0"/>
          </a:p>
          <a:p>
            <a:r>
              <a:rPr lang="zh-CN" altLang="en-US" sz="1600" dirty="0"/>
              <a:t>无需申请资源、</a:t>
            </a:r>
            <a:endParaRPr lang="en-US" altLang="zh-CN" sz="1600" dirty="0"/>
          </a:p>
          <a:p>
            <a:r>
              <a:rPr lang="zh-CN" altLang="en-US" sz="1600" dirty="0"/>
              <a:t>无需安装操作系统、</a:t>
            </a:r>
            <a:endParaRPr lang="en-US" altLang="zh-CN" sz="1600" dirty="0"/>
          </a:p>
          <a:p>
            <a:r>
              <a:rPr lang="zh-CN" altLang="en-US" sz="1600" dirty="0"/>
              <a:t>无需装应用平台、</a:t>
            </a:r>
            <a:endParaRPr lang="en-US" altLang="zh-CN" sz="1600" dirty="0"/>
          </a:p>
          <a:p>
            <a:r>
              <a:rPr lang="zh-CN" altLang="en-US" sz="1600" dirty="0"/>
              <a:t>无需装数据库，</a:t>
            </a:r>
            <a:endParaRPr lang="en-US" altLang="zh-CN" sz="1600" dirty="0"/>
          </a:p>
          <a:p>
            <a:r>
              <a:rPr lang="zh-CN" altLang="en-US" sz="1600" dirty="0"/>
              <a:t>无需麻烦运维人员</a:t>
            </a:r>
            <a:endParaRPr lang="en-US" altLang="zh-CN" sz="1600" dirty="0"/>
          </a:p>
          <a:p>
            <a:pPr algn="ctr"/>
            <a:endParaRPr lang="zh-CN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982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持续交付三条主线（步骤）</a:t>
            </a:r>
            <a:endParaRPr lang="zh-CN" altLang="en-US" dirty="0"/>
          </a:p>
        </p:txBody>
      </p:sp>
      <p:sp>
        <p:nvSpPr>
          <p:cNvPr id="6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8" name="Shape 162"/>
          <p:cNvSpPr/>
          <p:nvPr/>
        </p:nvSpPr>
        <p:spPr>
          <a:xfrm>
            <a:off x="1711535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/>
              <a:t>版本控制服务</a:t>
            </a:r>
          </a:p>
        </p:txBody>
      </p:sp>
      <p:sp>
        <p:nvSpPr>
          <p:cNvPr id="9" name="Shape 163"/>
          <p:cNvSpPr/>
          <p:nvPr/>
        </p:nvSpPr>
        <p:spPr>
          <a:xfrm>
            <a:off x="3740097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/>
              <a:t>CI Server</a:t>
            </a:r>
          </a:p>
        </p:txBody>
      </p:sp>
      <p:sp>
        <p:nvSpPr>
          <p:cNvPr id="10" name="Shape 164"/>
          <p:cNvSpPr/>
          <p:nvPr/>
        </p:nvSpPr>
        <p:spPr>
          <a:xfrm>
            <a:off x="9266422" y="4406189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err="1"/>
              <a:t>S</a:t>
            </a:r>
            <a:r>
              <a:rPr lang="en-US" altLang="zh-CN" sz="2400" dirty="0" err="1" smtClean="0"/>
              <a:t>altstack</a:t>
            </a:r>
            <a:endParaRPr lang="zh-CN" altLang="en-US" sz="2400" dirty="0"/>
          </a:p>
        </p:txBody>
      </p:sp>
      <p:pic>
        <p:nvPicPr>
          <p:cNvPr id="11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4194667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66"/>
          <p:cNvCxnSpPr>
            <a:stCxn id="11" idx="3"/>
            <a:endCxn id="8" idx="1"/>
          </p:cNvCxnSpPr>
          <p:nvPr/>
        </p:nvCxnSpPr>
        <p:spPr>
          <a:xfrm>
            <a:off x="1132517" y="4844633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7"/>
          <p:cNvCxnSpPr>
            <a:stCxn id="8" idx="3"/>
            <a:endCxn id="9" idx="1"/>
          </p:cNvCxnSpPr>
          <p:nvPr/>
        </p:nvCxnSpPr>
        <p:spPr>
          <a:xfrm>
            <a:off x="3160735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8"/>
          <p:cNvCxnSpPr>
            <a:stCxn id="9" idx="3"/>
            <a:endCxn id="10" idx="1"/>
          </p:cNvCxnSpPr>
          <p:nvPr/>
        </p:nvCxnSpPr>
        <p:spPr>
          <a:xfrm>
            <a:off x="5189297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开发环境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Dev</a:t>
            </a:r>
          </a:p>
        </p:txBody>
      </p:sp>
      <p:sp>
        <p:nvSpPr>
          <p:cNvPr id="16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18" name="Shape 172"/>
          <p:cNvSpPr/>
          <p:nvPr/>
        </p:nvSpPr>
        <p:spPr>
          <a:xfrm>
            <a:off x="9270698" y="5465532"/>
            <a:ext cx="1693199" cy="548392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9" name="Shape 173"/>
          <p:cNvCxnSpPr>
            <a:stCxn id="37" idx="3"/>
            <a:endCxn id="15" idx="1"/>
          </p:cNvCxnSpPr>
          <p:nvPr/>
        </p:nvCxnSpPr>
        <p:spPr>
          <a:xfrm flipV="1">
            <a:off x="7227860" y="2609745"/>
            <a:ext cx="2032093" cy="224141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74"/>
          <p:cNvCxnSpPr>
            <a:stCxn id="37" idx="3"/>
            <a:endCxn id="16" idx="1"/>
          </p:cNvCxnSpPr>
          <p:nvPr/>
        </p:nvCxnSpPr>
        <p:spPr>
          <a:xfrm flipV="1">
            <a:off x="7227860" y="3515538"/>
            <a:ext cx="2042838" cy="13356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5"/>
          <p:cNvCxnSpPr>
            <a:stCxn id="37" idx="3"/>
            <a:endCxn id="10" idx="1"/>
          </p:cNvCxnSpPr>
          <p:nvPr/>
        </p:nvCxnSpPr>
        <p:spPr>
          <a:xfrm flipV="1">
            <a:off x="7227860" y="4699727"/>
            <a:ext cx="2038562" cy="15143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76"/>
          <p:cNvCxnSpPr>
            <a:stCxn id="10" idx="2"/>
            <a:endCxn id="18" idx="0"/>
          </p:cNvCxnSpPr>
          <p:nvPr/>
        </p:nvCxnSpPr>
        <p:spPr>
          <a:xfrm>
            <a:off x="10095808" y="4993264"/>
            <a:ext cx="21490" cy="47226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77"/>
          <p:cNvCxnSpPr>
            <a:stCxn id="11" idx="2"/>
          </p:cNvCxnSpPr>
          <p:nvPr/>
        </p:nvCxnSpPr>
        <p:spPr>
          <a:xfrm rot="16200000" flipH="1">
            <a:off x="3315608" y="2897652"/>
            <a:ext cx="611305" cy="5805200"/>
          </a:xfrm>
          <a:prstGeom prst="bentConnector2">
            <a:avLst/>
          </a:prstGeom>
          <a:noFill/>
          <a:ln w="19050" cap="flat">
            <a:solidFill>
              <a:srgbClr val="1F497D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" name="Shape 178"/>
          <p:cNvCxnSpPr>
            <a:stCxn id="15" idx="2"/>
            <a:endCxn id="16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181"/>
          <p:cNvSpPr txBox="1"/>
          <p:nvPr/>
        </p:nvSpPr>
        <p:spPr>
          <a:xfrm>
            <a:off x="2138867" y="5367285"/>
            <a:ext cx="3175199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1. </a:t>
            </a:r>
            <a:r>
              <a:rPr lang="zh-CN" altLang="en-US" sz="2133" dirty="0"/>
              <a:t>从</a:t>
            </a:r>
            <a:r>
              <a:rPr lang="en-US" altLang="zh-CN" sz="2133" dirty="0"/>
              <a:t>Code</a:t>
            </a:r>
            <a:r>
              <a:rPr lang="zh-CN" altLang="en-US" sz="2133" dirty="0"/>
              <a:t>到</a:t>
            </a:r>
            <a:r>
              <a:rPr lang="en-US" altLang="zh-CN" sz="2133" dirty="0"/>
              <a:t>Artifact</a:t>
            </a:r>
            <a:r>
              <a:rPr lang="zh-CN" altLang="en-US" sz="2133" dirty="0" smtClean="0"/>
              <a:t>仓库</a:t>
            </a:r>
            <a:r>
              <a:rPr lang="en-US" altLang="zh-CN" sz="2133" dirty="0" smtClean="0"/>
              <a:t>(</a:t>
            </a:r>
            <a:r>
              <a:rPr lang="en-US" altLang="zh-CN" sz="2133" dirty="0" err="1" smtClean="0"/>
              <a:t>git</a:t>
            </a:r>
            <a:r>
              <a:rPr lang="en-US" altLang="zh-CN" sz="2133" dirty="0" smtClean="0"/>
              <a:t>/Jenkins/maven)</a:t>
            </a:r>
            <a:endParaRPr lang="zh-CN" altLang="en-US" sz="2133" dirty="0"/>
          </a:p>
        </p:txBody>
      </p:sp>
      <p:sp>
        <p:nvSpPr>
          <p:cNvPr id="28" name="Shape 182"/>
          <p:cNvSpPr txBox="1"/>
          <p:nvPr/>
        </p:nvSpPr>
        <p:spPr>
          <a:xfrm>
            <a:off x="3654400" y="2015567"/>
            <a:ext cx="4310800" cy="78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2. </a:t>
            </a:r>
            <a:r>
              <a:rPr lang="zh-CN" altLang="en-US" sz="2400" dirty="0"/>
              <a:t>从</a:t>
            </a:r>
            <a:r>
              <a:rPr lang="en-US" altLang="zh-CN" sz="2400" dirty="0"/>
              <a:t>Artifact</a:t>
            </a:r>
            <a:r>
              <a:rPr lang="zh-CN" altLang="en-US" sz="2400" dirty="0"/>
              <a:t>仓库</a:t>
            </a:r>
            <a:r>
              <a:rPr lang="zh-CN" altLang="en-US" sz="2400" dirty="0" smtClean="0"/>
              <a:t>到开发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测试环境</a:t>
            </a:r>
            <a:endParaRPr lang="zh-CN" altLang="en-US" sz="2400" dirty="0"/>
          </a:p>
        </p:txBody>
      </p:sp>
      <p:sp>
        <p:nvSpPr>
          <p:cNvPr id="29" name="Shape 183"/>
          <p:cNvSpPr txBox="1"/>
          <p:nvPr/>
        </p:nvSpPr>
        <p:spPr>
          <a:xfrm>
            <a:off x="7767666" y="352301"/>
            <a:ext cx="4424335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Artifact</a:t>
            </a:r>
            <a:r>
              <a:rPr lang="zh-CN" altLang="en-US" sz="2400" dirty="0" smtClean="0"/>
              <a:t>仓库准</a:t>
            </a:r>
            <a:r>
              <a:rPr lang="zh-CN" altLang="en-US" sz="2400" dirty="0"/>
              <a:t>生产、生产环境</a:t>
            </a:r>
          </a:p>
          <a:p>
            <a:pPr algn="ctr"/>
            <a:r>
              <a:rPr lang="zh-CN" altLang="en-US" sz="2400" dirty="0" smtClean="0"/>
              <a:t>（</a:t>
            </a:r>
            <a:r>
              <a:rPr lang="en-US" altLang="zh-CN" sz="2400" dirty="0" smtClean="0"/>
              <a:t>Push/Release</a:t>
            </a:r>
            <a:r>
              <a:rPr lang="zh-CN" altLang="en-US" sz="2400" dirty="0"/>
              <a:t>）</a:t>
            </a:r>
          </a:p>
        </p:txBody>
      </p:sp>
      <p:pic>
        <p:nvPicPr>
          <p:cNvPr id="30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67" y="3349267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898" y="3371783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898" y="3427007"/>
            <a:ext cx="2012799" cy="6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190"/>
          <p:cNvCxnSpPr>
            <a:endCxn id="10" idx="2"/>
          </p:cNvCxnSpPr>
          <p:nvPr/>
        </p:nvCxnSpPr>
        <p:spPr>
          <a:xfrm flipV="1">
            <a:off x="6493260" y="5494666"/>
            <a:ext cx="0" cy="65395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34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37" name="Shape 164"/>
          <p:cNvSpPr/>
          <p:nvPr/>
        </p:nvSpPr>
        <p:spPr>
          <a:xfrm>
            <a:off x="5778660" y="4201163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22849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4" y="1884884"/>
            <a:ext cx="5715000" cy="3248025"/>
          </a:xfrm>
          <a:prstGeom prst="rect">
            <a:avLst/>
          </a:prstGeom>
        </p:spPr>
      </p:pic>
      <p:sp>
        <p:nvSpPr>
          <p:cNvPr id="6" name="Shape 182"/>
          <p:cNvSpPr txBox="1"/>
          <p:nvPr/>
        </p:nvSpPr>
        <p:spPr>
          <a:xfrm>
            <a:off x="635992" y="1669337"/>
            <a:ext cx="5223270" cy="486462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私有镜像托管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容器创建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动态负载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</a:p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分布式的代码版本管理，协调开发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自动的构建和测试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代码和构建包仓库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自动集成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回归测试，性能测试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灰度发布，在线升级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23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7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dev: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开发集成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在线调试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服务定制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基础镜像定制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Jenkins/Rational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自动测试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测试环境发布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61120" y="1825625"/>
            <a:ext cx="40977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平台自身在线升级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应用在线升级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自动配置部署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平台监控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自动注册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应用监控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生产环境同步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日志集中管理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圆角矩形 54"/>
          <p:cNvSpPr>
            <a:spLocks noChangeArrowheads="1"/>
          </p:cNvSpPr>
          <p:nvPr/>
        </p:nvSpPr>
        <p:spPr bwMode="auto">
          <a:xfrm>
            <a:off x="54425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87" name="矩形 96"/>
          <p:cNvSpPr>
            <a:spLocks noChangeArrowheads="1"/>
          </p:cNvSpPr>
          <p:nvPr/>
        </p:nvSpPr>
        <p:spPr bwMode="auto">
          <a:xfrm>
            <a:off x="473263" y="1733549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51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4568" y="236537"/>
            <a:ext cx="5272011" cy="6143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lIns="0" tIns="0" rIns="0" bIns="0" rtlCol="0" anchor="t" anchorCtr="0">
            <a:normAutofit/>
          </a:bodyPr>
          <a:lstStyle/>
          <a:p>
            <a:pPr defTabSz="1219170"/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开发</a:t>
            </a:r>
            <a:r>
              <a:rPr lang="zh-CN" altLang="en-US" sz="3733" dirty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测试到生产环境</a:t>
            </a:r>
            <a:endParaRPr lang="zh-CN" altLang="en-US" sz="3733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Rounded Rectangle 22"/>
          <p:cNvSpPr>
            <a:spLocks noChangeArrowheads="1"/>
          </p:cNvSpPr>
          <p:nvPr/>
        </p:nvSpPr>
        <p:spPr bwMode="auto">
          <a:xfrm>
            <a:off x="43295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7" name="圆角矩形 92"/>
          <p:cNvSpPr>
            <a:spLocks noChangeArrowheads="1"/>
          </p:cNvSpPr>
          <p:nvPr/>
        </p:nvSpPr>
        <p:spPr bwMode="auto">
          <a:xfrm>
            <a:off x="90051" y="3634402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8" name="矩形 95"/>
          <p:cNvSpPr>
            <a:spLocks noChangeArrowheads="1"/>
          </p:cNvSpPr>
          <p:nvPr/>
        </p:nvSpPr>
        <p:spPr bwMode="auto">
          <a:xfrm>
            <a:off x="445708" y="3706244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179713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1420735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179713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3" name="Rounded Rectangle 22"/>
          <p:cNvSpPr>
            <a:spLocks noChangeArrowheads="1"/>
          </p:cNvSpPr>
          <p:nvPr/>
        </p:nvSpPr>
        <p:spPr bwMode="auto">
          <a:xfrm>
            <a:off x="1388565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5" name="Rounded Rectangle 22"/>
          <p:cNvSpPr>
            <a:spLocks noChangeArrowheads="1"/>
          </p:cNvSpPr>
          <p:nvPr/>
        </p:nvSpPr>
        <p:spPr bwMode="auto">
          <a:xfrm>
            <a:off x="3939707" y="412373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" name="Rounded Rectangle 22"/>
          <p:cNvSpPr>
            <a:spLocks noChangeArrowheads="1"/>
          </p:cNvSpPr>
          <p:nvPr/>
        </p:nvSpPr>
        <p:spPr bwMode="auto">
          <a:xfrm>
            <a:off x="2760421" y="408009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Rounded Rectangle 22"/>
          <p:cNvSpPr>
            <a:spLocks noChangeArrowheads="1"/>
          </p:cNvSpPr>
          <p:nvPr/>
        </p:nvSpPr>
        <p:spPr bwMode="auto">
          <a:xfrm>
            <a:off x="2735021" y="445127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0" name="Rounded Rectangle 22"/>
          <p:cNvSpPr>
            <a:spLocks noChangeArrowheads="1"/>
          </p:cNvSpPr>
          <p:nvPr/>
        </p:nvSpPr>
        <p:spPr bwMode="auto">
          <a:xfrm>
            <a:off x="1952318" y="3006222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" name="圆柱形 41"/>
          <p:cNvSpPr>
            <a:spLocks noChangeArrowheads="1"/>
          </p:cNvSpPr>
          <p:nvPr/>
        </p:nvSpPr>
        <p:spPr bwMode="auto">
          <a:xfrm>
            <a:off x="1664286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圆柱形 41"/>
          <p:cNvSpPr>
            <a:spLocks noChangeArrowheads="1"/>
          </p:cNvSpPr>
          <p:nvPr/>
        </p:nvSpPr>
        <p:spPr bwMode="auto">
          <a:xfrm>
            <a:off x="2923664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061" y="5149897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41"/>
          <p:cNvSpPr>
            <a:spLocks noChangeArrowheads="1"/>
          </p:cNvSpPr>
          <p:nvPr/>
        </p:nvSpPr>
        <p:spPr bwMode="auto">
          <a:xfrm>
            <a:off x="415520" y="5335441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>
            <a:stCxn id="40" idx="4"/>
            <a:endCxn id="35" idx="2"/>
          </p:cNvCxnSpPr>
          <p:nvPr/>
        </p:nvCxnSpPr>
        <p:spPr>
          <a:xfrm>
            <a:off x="1290008" y="5627105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31420" y="5627102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16299" y="5345716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0217" y="5345720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12" name="Rounded Rectangle 22"/>
          <p:cNvSpPr>
            <a:spLocks noChangeArrowheads="1"/>
          </p:cNvSpPr>
          <p:nvPr/>
        </p:nvSpPr>
        <p:spPr bwMode="auto">
          <a:xfrm>
            <a:off x="115811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3" name="Rounded Rectangle 22"/>
          <p:cNvSpPr>
            <a:spLocks noChangeArrowheads="1"/>
          </p:cNvSpPr>
          <p:nvPr/>
        </p:nvSpPr>
        <p:spPr bwMode="auto">
          <a:xfrm>
            <a:off x="1898133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4" name="Rounded Rectangle 22"/>
          <p:cNvSpPr>
            <a:spLocks noChangeArrowheads="1"/>
          </p:cNvSpPr>
          <p:nvPr/>
        </p:nvSpPr>
        <p:spPr bwMode="auto">
          <a:xfrm>
            <a:off x="2603689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5" name="Rounded Rectangle 22"/>
          <p:cNvSpPr>
            <a:spLocks noChangeArrowheads="1"/>
          </p:cNvSpPr>
          <p:nvPr/>
        </p:nvSpPr>
        <p:spPr bwMode="auto">
          <a:xfrm>
            <a:off x="331709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6" name="Rounded Rectangle 22"/>
          <p:cNvSpPr>
            <a:spLocks noChangeArrowheads="1"/>
          </p:cNvSpPr>
          <p:nvPr/>
        </p:nvSpPr>
        <p:spPr bwMode="auto">
          <a:xfrm>
            <a:off x="4030024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7" name="Rounded Rectangle 22"/>
          <p:cNvSpPr>
            <a:spLocks noChangeArrowheads="1"/>
          </p:cNvSpPr>
          <p:nvPr/>
        </p:nvSpPr>
        <p:spPr bwMode="auto">
          <a:xfrm>
            <a:off x="471037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1" name="Rounded Rectangle 22"/>
          <p:cNvSpPr>
            <a:spLocks noChangeArrowheads="1"/>
          </p:cNvSpPr>
          <p:nvPr/>
        </p:nvSpPr>
        <p:spPr bwMode="auto">
          <a:xfrm>
            <a:off x="2653326" y="3688558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" name="Rounded Rectangle 22"/>
          <p:cNvSpPr>
            <a:spLocks noChangeArrowheads="1"/>
          </p:cNvSpPr>
          <p:nvPr/>
        </p:nvSpPr>
        <p:spPr bwMode="auto">
          <a:xfrm>
            <a:off x="3683852" y="3701258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3" name="Rounded Rectangle 22"/>
          <p:cNvSpPr>
            <a:spLocks noChangeArrowheads="1"/>
          </p:cNvSpPr>
          <p:nvPr/>
        </p:nvSpPr>
        <p:spPr bwMode="auto">
          <a:xfrm>
            <a:off x="4359353" y="3701258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4" name="圆角矩形 54"/>
          <p:cNvSpPr>
            <a:spLocks noChangeArrowheads="1"/>
          </p:cNvSpPr>
          <p:nvPr/>
        </p:nvSpPr>
        <p:spPr bwMode="auto">
          <a:xfrm>
            <a:off x="5773213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25" name="矩形 96"/>
          <p:cNvSpPr>
            <a:spLocks noChangeArrowheads="1"/>
          </p:cNvSpPr>
          <p:nvPr/>
        </p:nvSpPr>
        <p:spPr bwMode="auto">
          <a:xfrm>
            <a:off x="8090095" y="1800621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159" name="Rounded Rectangle 22"/>
          <p:cNvSpPr>
            <a:spLocks noChangeArrowheads="1"/>
          </p:cNvSpPr>
          <p:nvPr/>
        </p:nvSpPr>
        <p:spPr bwMode="auto">
          <a:xfrm>
            <a:off x="179713" y="4828427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5663703" y="1197040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22"/>
          <p:cNvSpPr>
            <a:spLocks noChangeArrowheads="1"/>
          </p:cNvSpPr>
          <p:nvPr/>
        </p:nvSpPr>
        <p:spPr bwMode="auto">
          <a:xfrm>
            <a:off x="3186356" y="3006222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92" name="Rounded Rectangle 22"/>
          <p:cNvSpPr>
            <a:spLocks noChangeArrowheads="1"/>
          </p:cNvSpPr>
          <p:nvPr/>
        </p:nvSpPr>
        <p:spPr bwMode="auto">
          <a:xfrm>
            <a:off x="4237750" y="2996972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1260" y="876301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0" idx="2"/>
            <a:endCxn id="90" idx="0"/>
          </p:cNvCxnSpPr>
          <p:nvPr/>
        </p:nvCxnSpPr>
        <p:spPr>
          <a:xfrm>
            <a:off x="3823702" y="1397000"/>
            <a:ext cx="886671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2"/>
          </p:cNvCxnSpPr>
          <p:nvPr/>
        </p:nvCxnSpPr>
        <p:spPr>
          <a:xfrm flipH="1">
            <a:off x="3683853" y="1397000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0" idx="3"/>
            <a:endCxn id="91" idx="1"/>
          </p:cNvCxnSpPr>
          <p:nvPr/>
        </p:nvCxnSpPr>
        <p:spPr>
          <a:xfrm>
            <a:off x="2854494" y="3241705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92"/>
          <p:cNvSpPr>
            <a:spLocks noChangeArrowheads="1"/>
          </p:cNvSpPr>
          <p:nvPr/>
        </p:nvSpPr>
        <p:spPr bwMode="auto">
          <a:xfrm>
            <a:off x="5861454" y="3480115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04" name="矩形 95"/>
          <p:cNvSpPr>
            <a:spLocks noChangeArrowheads="1"/>
          </p:cNvSpPr>
          <p:nvPr/>
        </p:nvSpPr>
        <p:spPr bwMode="auto">
          <a:xfrm>
            <a:off x="6217111" y="3551957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5951116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7192137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5951116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7159968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9" name="Rounded Rectangle 22"/>
          <p:cNvSpPr>
            <a:spLocks noChangeArrowheads="1"/>
          </p:cNvSpPr>
          <p:nvPr/>
        </p:nvSpPr>
        <p:spPr bwMode="auto">
          <a:xfrm>
            <a:off x="7248549" y="467414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4" name="Rounded Rectangle 22"/>
          <p:cNvSpPr>
            <a:spLocks noChangeArrowheads="1"/>
          </p:cNvSpPr>
          <p:nvPr/>
        </p:nvSpPr>
        <p:spPr bwMode="auto">
          <a:xfrm>
            <a:off x="6031581" y="469290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5" name="圆柱形 41"/>
          <p:cNvSpPr>
            <a:spLocks noChangeArrowheads="1"/>
          </p:cNvSpPr>
          <p:nvPr/>
        </p:nvSpPr>
        <p:spPr bwMode="auto">
          <a:xfrm>
            <a:off x="7435689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6" name="圆柱形 41"/>
          <p:cNvSpPr>
            <a:spLocks noChangeArrowheads="1"/>
          </p:cNvSpPr>
          <p:nvPr/>
        </p:nvSpPr>
        <p:spPr bwMode="auto">
          <a:xfrm>
            <a:off x="8695066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996464" y="4995610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柱形 41"/>
          <p:cNvSpPr>
            <a:spLocks noChangeArrowheads="1"/>
          </p:cNvSpPr>
          <p:nvPr/>
        </p:nvSpPr>
        <p:spPr bwMode="auto">
          <a:xfrm>
            <a:off x="6186922" y="5181154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9" name="直接连接符 168"/>
          <p:cNvCxnSpPr>
            <a:stCxn id="168" idx="4"/>
            <a:endCxn id="165" idx="2"/>
          </p:cNvCxnSpPr>
          <p:nvPr/>
        </p:nvCxnSpPr>
        <p:spPr>
          <a:xfrm>
            <a:off x="7061411" y="5472818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8302823" y="547281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6987701" y="5191429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261620" y="5191433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3" name="Rounded Rectangle 22"/>
          <p:cNvSpPr>
            <a:spLocks noChangeArrowheads="1"/>
          </p:cNvSpPr>
          <p:nvPr/>
        </p:nvSpPr>
        <p:spPr bwMode="auto">
          <a:xfrm>
            <a:off x="8463226" y="4667692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" name="Rounded Rectangle 22"/>
          <p:cNvSpPr>
            <a:spLocks noChangeArrowheads="1"/>
          </p:cNvSpPr>
          <p:nvPr/>
        </p:nvSpPr>
        <p:spPr bwMode="auto">
          <a:xfrm>
            <a:off x="9493752" y="4680392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5" name="Rounded Rectangle 22"/>
          <p:cNvSpPr>
            <a:spLocks noChangeArrowheads="1"/>
          </p:cNvSpPr>
          <p:nvPr/>
        </p:nvSpPr>
        <p:spPr bwMode="auto">
          <a:xfrm>
            <a:off x="10169253" y="4680392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7" name="Rounded Rectangle 22"/>
          <p:cNvSpPr>
            <a:spLocks noChangeArrowheads="1"/>
          </p:cNvSpPr>
          <p:nvPr/>
        </p:nvSpPr>
        <p:spPr bwMode="auto">
          <a:xfrm>
            <a:off x="8463225" y="4290543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646108" y="876299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79" name="Rounded Rectangle 22"/>
          <p:cNvSpPr>
            <a:spLocks noChangeArrowheads="1"/>
          </p:cNvSpPr>
          <p:nvPr/>
        </p:nvSpPr>
        <p:spPr bwMode="auto">
          <a:xfrm>
            <a:off x="617289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0" name="Rounded Rectangle 22"/>
          <p:cNvSpPr>
            <a:spLocks noChangeArrowheads="1"/>
          </p:cNvSpPr>
          <p:nvPr/>
        </p:nvSpPr>
        <p:spPr bwMode="auto">
          <a:xfrm>
            <a:off x="689805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1" name="Rounded Rectangle 22"/>
          <p:cNvSpPr>
            <a:spLocks noChangeArrowheads="1"/>
          </p:cNvSpPr>
          <p:nvPr/>
        </p:nvSpPr>
        <p:spPr bwMode="auto">
          <a:xfrm>
            <a:off x="763807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2" name="Rounded Rectangle 22"/>
          <p:cNvSpPr>
            <a:spLocks noChangeArrowheads="1"/>
          </p:cNvSpPr>
          <p:nvPr/>
        </p:nvSpPr>
        <p:spPr bwMode="auto">
          <a:xfrm>
            <a:off x="8343631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3" name="Rounded Rectangle 22"/>
          <p:cNvSpPr>
            <a:spLocks noChangeArrowheads="1"/>
          </p:cNvSpPr>
          <p:nvPr/>
        </p:nvSpPr>
        <p:spPr bwMode="auto">
          <a:xfrm>
            <a:off x="905703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" name="Rounded Rectangle 22"/>
          <p:cNvSpPr>
            <a:spLocks noChangeArrowheads="1"/>
          </p:cNvSpPr>
          <p:nvPr/>
        </p:nvSpPr>
        <p:spPr bwMode="auto">
          <a:xfrm>
            <a:off x="976996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5" name="Rounded Rectangle 22"/>
          <p:cNvSpPr>
            <a:spLocks noChangeArrowheads="1"/>
          </p:cNvSpPr>
          <p:nvPr/>
        </p:nvSpPr>
        <p:spPr bwMode="auto">
          <a:xfrm>
            <a:off x="1045031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6" name="Rounded Rectangle 22"/>
          <p:cNvSpPr>
            <a:spLocks noChangeArrowheads="1"/>
          </p:cNvSpPr>
          <p:nvPr/>
        </p:nvSpPr>
        <p:spPr bwMode="auto">
          <a:xfrm>
            <a:off x="8217081" y="353992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5" name="直接箭头连接符 24"/>
          <p:cNvCxnSpPr>
            <a:stCxn id="178" idx="2"/>
            <a:endCxn id="186" idx="0"/>
          </p:cNvCxnSpPr>
          <p:nvPr/>
        </p:nvCxnSpPr>
        <p:spPr>
          <a:xfrm>
            <a:off x="7483317" y="1396999"/>
            <a:ext cx="1297959" cy="2142923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6" idx="1"/>
          </p:cNvCxnSpPr>
          <p:nvPr/>
        </p:nvCxnSpPr>
        <p:spPr>
          <a:xfrm flipH="1" flipV="1">
            <a:off x="5161460" y="3241704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87039" y="3114041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87" name="矩形 186"/>
          <p:cNvSpPr/>
          <p:nvPr/>
        </p:nvSpPr>
        <p:spPr>
          <a:xfrm>
            <a:off x="7838231" y="2896665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88" name="直接箭头连接符 187"/>
          <p:cNvCxnSpPr>
            <a:stCxn id="186" idx="2"/>
            <a:endCxn id="177" idx="0"/>
          </p:cNvCxnSpPr>
          <p:nvPr/>
        </p:nvCxnSpPr>
        <p:spPr>
          <a:xfrm>
            <a:off x="8781275" y="3861391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8892967" y="3823891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1998056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PCF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一体化的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PaaS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Docker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生态圈的对比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73009"/>
              </p:ext>
            </p:extLst>
          </p:nvPr>
        </p:nvGraphicFramePr>
        <p:xfrm>
          <a:off x="719403" y="772153"/>
          <a:ext cx="11041227" cy="6042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功能项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PCF</a:t>
                      </a:r>
                      <a:r>
                        <a:rPr lang="zh-CN" alt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支持</a:t>
                      </a:r>
                      <a:endParaRPr 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Docker</a:t>
                      </a:r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生态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常用应用服务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 smtClean="0">
                          <a:effectLst/>
                        </a:rPr>
                        <a:t>MySQL,Redis,RabbitMQ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MySQL,Redis,RabbitMQ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saltstack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自动安装配置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移动计算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消息推送、数据同步，</a:t>
                      </a:r>
                      <a:r>
                        <a:rPr lang="en-US" altLang="zh-CN" sz="1500" u="none" strike="noStrike">
                          <a:effectLst/>
                        </a:rPr>
                        <a:t>API-Gateway</a:t>
                      </a:r>
                      <a:r>
                        <a:rPr lang="zh-CN" altLang="en-US" sz="1500" u="none" strike="noStrike">
                          <a:effectLst/>
                        </a:rPr>
                        <a:t>、用户管理、应用分发、应用分析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应用支撑服务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APM,Session</a:t>
                      </a:r>
                      <a:r>
                        <a:rPr lang="zh-CN" altLang="en-US" sz="1500" u="none" strike="noStrike" dirty="0">
                          <a:effectLst/>
                        </a:rPr>
                        <a:t>共享</a:t>
                      </a:r>
                      <a:r>
                        <a:rPr lang="en-US" altLang="zh-CN" sz="1500" u="none" strike="noStrike" dirty="0">
                          <a:effectLst/>
                        </a:rPr>
                        <a:t>,</a:t>
                      </a:r>
                      <a:r>
                        <a:rPr lang="en-US" sz="1500" u="none" strike="noStrike" dirty="0">
                          <a:effectLst/>
                        </a:rPr>
                        <a:t>SSO、</a:t>
                      </a:r>
                      <a:r>
                        <a:rPr lang="zh-CN" altLang="en-US" sz="1500" u="none" strike="noStrike" dirty="0">
                          <a:effectLst/>
                        </a:rPr>
                        <a:t>远程文件服务、</a:t>
                      </a:r>
                      <a:r>
                        <a:rPr lang="en-US" sz="1500" u="none" strike="noStrike" dirty="0">
                          <a:effectLst/>
                        </a:rPr>
                        <a:t>API</a:t>
                      </a:r>
                      <a:r>
                        <a:rPr lang="zh-CN" altLang="en-US" sz="1500" u="none" strike="noStrike" dirty="0">
                          <a:effectLst/>
                        </a:rPr>
                        <a:t>管理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Spring Cloud, Spring Boot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dubbox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数据分析服务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Kafka、MongoDB、PHD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 err="1" smtClean="0">
                          <a:effectLst/>
                        </a:rPr>
                        <a:t>Kafka、MongoDB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数据服务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GemFire、Neo4J、RiakCS、Cassandra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Cassandra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DevOps</a:t>
                      </a:r>
                      <a:r>
                        <a:rPr lang="zh-CN" altLang="en-US" sz="1500" u="none" strike="noStrike">
                          <a:effectLst/>
                        </a:rPr>
                        <a:t>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Jenkins、Git、Artifactory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Jenkins、Git、Artifactory</a:t>
                      </a:r>
                      <a:endParaRPr lang="en-US" altLang="zh-CN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平台服务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ELK、KLA、</a:t>
                      </a:r>
                      <a:r>
                        <a:rPr lang="zh-CN" altLang="en-US" sz="1500" u="none" strike="noStrike" dirty="0">
                          <a:effectLst/>
                        </a:rPr>
                        <a:t>平台自身监控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Graylog+ELK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用量计费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</a:rPr>
                        <a:t>内置，并包括</a:t>
                      </a:r>
                      <a:r>
                        <a:rPr lang="zh-CN" altLang="en-US" sz="1500" u="none" strike="noStrike" dirty="0">
                          <a:effectLst/>
                        </a:rPr>
                        <a:t>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自动弹性伸缩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业务</a:t>
                      </a:r>
                      <a:r>
                        <a:rPr lang="en-US" altLang="zh-CN" sz="1500" u="none" strike="noStrike" dirty="0">
                          <a:effectLst/>
                        </a:rPr>
                        <a:t>SLA</a:t>
                      </a:r>
                      <a:r>
                        <a:rPr lang="zh-CN" altLang="en-US" sz="1500" u="none" strike="noStrike" dirty="0">
                          <a:effectLst/>
                        </a:rPr>
                        <a:t>的全自动弹性伸缩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端口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组件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应用三层监测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故障恢复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应用级</a:t>
                      </a:r>
                      <a:r>
                        <a:rPr lang="en-US" altLang="zh-CN" sz="1500" u="none" strike="noStrike" dirty="0">
                          <a:effectLst/>
                        </a:rPr>
                        <a:t>+</a:t>
                      </a:r>
                      <a:r>
                        <a:rPr lang="zh-CN" altLang="en-US" sz="1500" u="none" strike="noStrike" dirty="0">
                          <a:effectLst/>
                        </a:rPr>
                        <a:t>系统级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docker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多</a:t>
                      </a:r>
                      <a:r>
                        <a:rPr lang="en-US" sz="1500" u="none" strike="noStrike" dirty="0">
                          <a:effectLst/>
                        </a:rPr>
                        <a:t>IDC</a:t>
                      </a:r>
                      <a:r>
                        <a:rPr lang="zh-CN" altLang="en-US" sz="1500" u="none" strike="noStrike" dirty="0">
                          <a:effectLst/>
                        </a:rPr>
                        <a:t>的高可用性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内置支持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应用和配置解耦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Service Broker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应用和配置手工分离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路由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PCF </a:t>
                      </a:r>
                      <a:r>
                        <a:rPr lang="en-US" sz="1500" u="none" strike="noStrike" dirty="0" err="1">
                          <a:effectLst/>
                        </a:rPr>
                        <a:t>GoRouter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Nginx/F5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日志聚合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 Doppler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访问控制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UAA+Login</a:t>
                      </a:r>
                      <a:r>
                        <a:rPr lang="zh-CN" altLang="en-US" sz="1500" u="none" strike="noStrike">
                          <a:effectLst/>
                        </a:rPr>
                        <a:t>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应用构建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Buildpack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Dockerfile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集群管理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Kubernetes /</a:t>
                      </a:r>
                      <a:r>
                        <a:rPr lang="en-US" sz="1500" u="none" strike="noStrike" dirty="0" smtClean="0">
                          <a:effectLst/>
                        </a:rPr>
                        <a:t>Marathon/Docker </a:t>
                      </a:r>
                      <a:r>
                        <a:rPr lang="en-US" sz="1500" u="none" strike="noStrike" dirty="0">
                          <a:effectLst/>
                        </a:rPr>
                        <a:t>Swarm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调度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资源管理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多</a:t>
                      </a:r>
                      <a:r>
                        <a:rPr lang="en-US" altLang="zh-CN" sz="1500" u="none" strike="noStrike">
                          <a:effectLst/>
                        </a:rPr>
                        <a:t>OS</a:t>
                      </a:r>
                      <a:r>
                        <a:rPr lang="zh-CN" altLang="en-US" sz="1500" u="none" strike="noStrike">
                          <a:effectLst/>
                        </a:rPr>
                        <a:t>的应用支持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支持</a:t>
                      </a:r>
                      <a:r>
                        <a:rPr lang="en-US" sz="1500" u="none" strike="noStrike" dirty="0" err="1">
                          <a:effectLst/>
                        </a:rPr>
                        <a:t>Linux,.Net</a:t>
                      </a:r>
                      <a:r>
                        <a:rPr lang="en-US" sz="1500" u="none" strike="noStrike" dirty="0">
                          <a:effectLst/>
                        </a:rPr>
                        <a:t>/Win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Linux</a:t>
                      </a:r>
                      <a:r>
                        <a:rPr lang="zh-CN" altLang="en-US" sz="1500" u="none" strike="noStrike" dirty="0">
                          <a:effectLst/>
                        </a:rPr>
                        <a:t>应用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容器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Garden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Docker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和</a:t>
                      </a:r>
                      <a:r>
                        <a:rPr lang="en-US" sz="1500" u="none" strike="noStrike">
                          <a:effectLst/>
                        </a:rPr>
                        <a:t>IaaS</a:t>
                      </a:r>
                      <a:r>
                        <a:rPr lang="zh-CN" altLang="en-US" sz="1500" u="none" strike="noStrike">
                          <a:effectLst/>
                        </a:rPr>
                        <a:t>集成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BOSH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Kubernetes/</a:t>
                      </a:r>
                      <a:r>
                        <a:rPr lang="en-US" altLang="zh-CN" sz="1400" dirty="0" err="1" smtClean="0">
                          <a:effectLst/>
                        </a:rPr>
                        <a:t>saltstack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33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8510" y="1566149"/>
            <a:ext cx="11214100" cy="4510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1.service broker 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应用与服务通过注册方式使用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天然对微服务的支持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多租户（鉴权）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开发工具插件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有总控制器，提供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块存储服务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8.VM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统一管理平台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对虚拟机的直接调用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个层级的高可用性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app,process,vm,az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268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解决了什么问题？</a:t>
            </a:r>
            <a:endParaRPr lang="zh-CN" altLang="en-US" dirty="0"/>
          </a:p>
        </p:txBody>
      </p:sp>
      <p:grpSp>
        <p:nvGrpSpPr>
          <p:cNvPr id="4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5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44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45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48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49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50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51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52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53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54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55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56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46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7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28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9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32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33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36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37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38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39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0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1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2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3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4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30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8" name="Picture 112" descr="IT_guy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12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13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16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17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20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21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22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23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24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25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27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18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14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239310" y="1066324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4511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施工计划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88951" y="2254201"/>
            <a:ext cx="191590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1.配置管理docker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2.容器编排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.权限开通(自动配置)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.负载均衡(自动配置)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.监控(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.日志收集(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.镜像/代码统一管理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.工程构建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.工程发布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.网络方案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.对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流程的支持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081231" y="2658929"/>
            <a:ext cx="178766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(UI)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伸缩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478202" y="2966705"/>
            <a:ext cx="1787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01301" y="2889761"/>
            <a:ext cx="13163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6762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应用的趋势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可实现的内容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9221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1.开发迭代速度快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2.移动APP，wechat，web多平台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3.灰度发布/升级蘋烦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4.弹性伸缩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5.底层无关性(私有云，公有云无关)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6.CICD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658775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底层解耦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在线升级，弹性扩容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数据为服务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分解应用程序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应用与配置分离，应用与服务分离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(CICD)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将更多的精力放在业务上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69347" y="4780789"/>
            <a:ext cx="59265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各部门独立建设系统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标准不一，数据分散，功能重复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供应商多，各自为政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接口不一，协调困难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上线周期长，扩容困难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运维人员多；预估容量大，浪费资源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典型的错误应用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中安装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中跑构建脚本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包一层一层的压下去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所有应用都使用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共享目录给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之间相互通讯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漂移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0" y="2277156"/>
            <a:ext cx="458170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1.docker中不跑脚本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2.docker中不放数据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3.APP的基础运行环境和war包要分开维护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4.应用的程序包和配置文件分开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4.docker之间不能相互直接通讯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5.不要分两部分传送应用程序(构建，发布，运行要分清)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6.不要创建大尺寸镜像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7.不要使用单层镜像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8.不要从正在运行的容器中创建镜像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9.不要在单个容器中运行一个以上进程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10.要在镜像中存储证书及使用环境变量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11.不要以 root 权限运行进程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12.不要依赖 IP 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13.容器监控自动发现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14.应用与服务分开(内置服务or第三方外置服务)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2277156"/>
            <a:ext cx="43818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必须先搞清楚的概念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资源与应用的区分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应用与数据区分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项目和产品的区别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3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47902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通过隧道，或者说Overlay Networking的方式：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Weave，UDP广播，本机建立新的BR，通过PCAP互通。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vSwitch（OVS），基于VxLAN和GRE协议，但是性能方面损失比较严重。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Flannel，UDP广播，VxLan。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隧道方案在IaaS层的网络中应用也比较多，大家共识是随着节点规模的增长复杂度会提升，而且出了网络问题跟踪起来比较麻烦，大规模集群情况下这是需要考虑的一个点。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路由方案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还有另外一类方式是通过路由来实现，比较典型的代表有：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Calico，基于BGP协议的路由方案，支持很细致的ACL控制，对混合云亲和度比较高。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Macvlan，从逻辑和Kernel层来看隔离性和性能最优的方案，基于二层隔离，所以需要二层路由器支持，大多数云服务商不支持，所以混合云上比较难以实现。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449" y="2431633"/>
            <a:ext cx="479024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 smtClean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Flannel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网络方案性能对比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5840"/>
              </p:ext>
            </p:extLst>
          </p:nvPr>
        </p:nvGraphicFramePr>
        <p:xfrm>
          <a:off x="921798" y="2356262"/>
          <a:ext cx="5239305" cy="3236671"/>
        </p:xfrm>
        <a:graphic>
          <a:graphicData uri="http://schemas.openxmlformats.org/drawingml/2006/table">
            <a:tbl>
              <a:tblPr/>
              <a:tblGrid>
                <a:gridCol w="3019887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10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pic>
        <p:nvPicPr>
          <p:cNvPr id="2049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3099"/>
            <a:ext cx="5181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网络要解决的问题：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跨主机通讯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跨主机迁移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独立业务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能否在公有云部署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访问控制和隔离性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性能保证和优化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对现有物理网络改动和影响较小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使用和调试都比较方便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是否必要使用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1825625"/>
            <a:ext cx="5189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bridge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限制，最大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享有独立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控制权限；路由方案公有云也可部署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Fannel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隧道方案，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包拆包封包影响速度和效率；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公有云部署困难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vSwitch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最终选型：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bridge/host/Calico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//Users/liba002/AppData/Local/YNote/data/lixin199036061@163.com/65401a42e0b0488e865eb49ad766b967/2-16926812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9" y="2797729"/>
            <a:ext cx="4937561" cy="37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//Users/liba002/AppData/Local/YNote/data/lixin199036061@163.com/e4947093a70e44e0936d1fb862707a67/9-18839137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1690688"/>
            <a:ext cx="4048217" cy="22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//Users/liba002/AppData/Local/YNote/data/lixin199036061@163.com/17c6600a02ee47c5a120a2a2afccfc88/-201304754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5922"/>
            <a:ext cx="4793942" cy="23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2219</Words>
  <Application>Microsoft Office PowerPoint</Application>
  <PresentationFormat>宽屏</PresentationFormat>
  <Paragraphs>494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Hiragino Sans GB W3</vt:lpstr>
      <vt:lpstr>MetaNormalLF-Roman</vt:lpstr>
      <vt:lpstr>ＭＳ Ｐゴシック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Verdana</vt:lpstr>
      <vt:lpstr>Wingdings</vt:lpstr>
      <vt:lpstr>Office 主题​​</vt:lpstr>
      <vt:lpstr>基于docker&amp;VM实现的PaaS</vt:lpstr>
      <vt:lpstr>Paas解决了什么问题？</vt:lpstr>
      <vt:lpstr>应用的趋势&amp;Paas可实现的内容</vt:lpstr>
      <vt:lpstr>典型的错误应用</vt:lpstr>
      <vt:lpstr>Docker方法论</vt:lpstr>
      <vt:lpstr>网络方案</vt:lpstr>
      <vt:lpstr>网络方案性能对比</vt:lpstr>
      <vt:lpstr>最终选型</vt:lpstr>
      <vt:lpstr>最终选型：linux bridge/host/Calico</vt:lpstr>
      <vt:lpstr>Paas平台要实现的</vt:lpstr>
      <vt:lpstr>Docker PaaS的部件模块 </vt:lpstr>
      <vt:lpstr>三种开发模式--DevOps</vt:lpstr>
      <vt:lpstr>传统开发环境的准备和PaaS应用环境准备</vt:lpstr>
      <vt:lpstr>持续交付三条主线（步骤）</vt:lpstr>
      <vt:lpstr>devops</vt:lpstr>
      <vt:lpstr>Devops如何分工</vt:lpstr>
      <vt:lpstr>开发测试到生产环境</vt:lpstr>
      <vt:lpstr>PCF一体化的PaaS和Docker生态圈的对比</vt:lpstr>
      <vt:lpstr>cloudfoundry能实现，现在不好实现的功能</vt:lpstr>
      <vt:lpstr>施工计划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Barrett, Li,  Connext China</dc:creator>
  <cp:lastModifiedBy>Barrett, Li,  Connext China</cp:lastModifiedBy>
  <cp:revision>43</cp:revision>
  <dcterms:created xsi:type="dcterms:W3CDTF">2017-05-16T01:38:34Z</dcterms:created>
  <dcterms:modified xsi:type="dcterms:W3CDTF">2017-05-17T02:14:14Z</dcterms:modified>
</cp:coreProperties>
</file>