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9" r:id="rId3"/>
    <p:sldMasterId id="2147483701" r:id="rId4"/>
  </p:sldMasterIdLst>
  <p:notesMasterIdLst>
    <p:notesMasterId r:id="rId38"/>
  </p:notesMasterIdLst>
  <p:sldIdLst>
    <p:sldId id="268" r:id="rId5"/>
    <p:sldId id="320" r:id="rId6"/>
    <p:sldId id="310" r:id="rId7"/>
    <p:sldId id="321" r:id="rId8"/>
    <p:sldId id="309" r:id="rId9"/>
    <p:sldId id="345" r:id="rId10"/>
    <p:sldId id="31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47" r:id="rId19"/>
    <p:sldId id="348" r:id="rId20"/>
    <p:sldId id="331" r:id="rId21"/>
    <p:sldId id="329" r:id="rId22"/>
    <p:sldId id="339" r:id="rId23"/>
    <p:sldId id="340" r:id="rId24"/>
    <p:sldId id="338" r:id="rId25"/>
    <p:sldId id="341" r:id="rId26"/>
    <p:sldId id="333" r:id="rId27"/>
    <p:sldId id="334" r:id="rId28"/>
    <p:sldId id="336" r:id="rId29"/>
    <p:sldId id="337" r:id="rId30"/>
    <p:sldId id="342" r:id="rId31"/>
    <p:sldId id="343" r:id="rId32"/>
    <p:sldId id="332" r:id="rId33"/>
    <p:sldId id="344" r:id="rId34"/>
    <p:sldId id="346" r:id="rId35"/>
    <p:sldId id="330" r:id="rId36"/>
    <p:sldId id="264" r:id="rId37"/>
  </p:sldIdLst>
  <p:sldSz cx="12198350" cy="6858000"/>
  <p:notesSz cx="9144000" cy="6858000"/>
  <p:defaultTextStyle>
    <a:defPPr>
      <a:defRPr lang="zh-CN"/>
    </a:defPPr>
    <a:lvl1pPr marL="0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49775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D51C1E"/>
    <a:srgbClr val="D51929"/>
    <a:srgbClr val="97DDF8"/>
    <a:srgbClr val="F25F27"/>
    <a:srgbClr val="F8E52C"/>
    <a:srgbClr val="F6C7BB"/>
    <a:srgbClr val="7F7F7F"/>
    <a:srgbClr val="E57C67"/>
    <a:srgbClr val="5C5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364" autoAdjust="0"/>
  </p:normalViewPr>
  <p:slideViewPr>
    <p:cSldViewPr snapToGrid="0" snapToObjects="1">
      <p:cViewPr varScale="1">
        <p:scale>
          <a:sx n="76" d="100"/>
          <a:sy n="76" d="100"/>
        </p:scale>
        <p:origin x="306" y="42"/>
      </p:cViewPr>
      <p:guideLst>
        <p:guide orient="horz" pos="2160"/>
        <p:guide pos="38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DFE52-8767-4C60-97BB-29700777B0B6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3013" y="857250"/>
            <a:ext cx="41179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5E567-989D-43D8-8DF0-092CEDE2B0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3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1B49-AFE9-47DE-9A99-F84057FCDD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32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99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6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70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1B49-AFE9-47DE-9A99-F84057FCDDF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90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31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073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0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29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9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30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88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02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10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45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18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1B49-AFE9-47DE-9A99-F84057FCDDF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28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46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2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142037" cy="34544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661" y="4379130"/>
            <a:ext cx="5544879" cy="4148876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Before we get into the qualitative assessment of what iWD can do for you, we should mention that we offer a free service to make this benefit statement more quantitative.  We can do an assessment of your business, based on an interview with your staff, and create a view representing the savings you could achieve by adopting WebSphere CloudBurst Appliance.  We should mention again that this service is </a:t>
            </a:r>
            <a:r>
              <a:rPr lang="en-US" altLang="zh-CN" b="1" smtClean="0"/>
              <a:t>free!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1399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5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6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1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37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1B49-AFE9-47DE-9A99-F84057FCDD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04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E567-989D-43D8-8DF0-092CEDE2B0D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9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slideMaster" Target="../slideMasters/slideMaster2.xml"/><Relationship Id="rId12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image" Target="../media/image3.png"/><Relationship Id="rId5" Type="http://schemas.openxmlformats.org/officeDocument/2006/relationships/tags" Target="../tags/tag8.xml"/><Relationship Id="rId10" Type="http://schemas.openxmlformats.org/officeDocument/2006/relationships/image" Target="../media/image4.jpeg"/><Relationship Id="rId4" Type="http://schemas.openxmlformats.org/officeDocument/2006/relationships/tags" Target="../tags/tag7.xml"/><Relationship Id="rId9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tags" Target="../tags/tag14.xml"/><Relationship Id="rId11" Type="http://schemas.openxmlformats.org/officeDocument/2006/relationships/image" Target="../media/image3.png"/><Relationship Id="rId5" Type="http://schemas.openxmlformats.org/officeDocument/2006/relationships/tags" Target="../tags/tag13.xml"/><Relationship Id="rId10" Type="http://schemas.openxmlformats.org/officeDocument/2006/relationships/image" Target="../media/image6.jpeg"/><Relationship Id="rId4" Type="http://schemas.openxmlformats.org/officeDocument/2006/relationships/tags" Target="../tags/tag12.xml"/><Relationship Id="rId9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tags" Target="../tags/tag19.xml"/><Relationship Id="rId11" Type="http://schemas.openxmlformats.org/officeDocument/2006/relationships/image" Target="../media/image3.png"/><Relationship Id="rId5" Type="http://schemas.openxmlformats.org/officeDocument/2006/relationships/tags" Target="../tags/tag18.xml"/><Relationship Id="rId10" Type="http://schemas.openxmlformats.org/officeDocument/2006/relationships/image" Target="../media/image7.jpeg"/><Relationship Id="rId4" Type="http://schemas.openxmlformats.org/officeDocument/2006/relationships/tags" Target="../tags/tag17.xml"/><Relationship Id="rId9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1.xml"/><Relationship Id="rId7" Type="http://schemas.openxmlformats.org/officeDocument/2006/relationships/oleObject" Target="../embeddings/oleObject5.bin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3.xml"/><Relationship Id="rId10" Type="http://schemas.openxmlformats.org/officeDocument/2006/relationships/image" Target="../media/image3.png"/><Relationship Id="rId4" Type="http://schemas.openxmlformats.org/officeDocument/2006/relationships/tags" Target="../tags/tag22.xml"/><Relationship Id="rId9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tags" Target="../tags/tag29.xml"/><Relationship Id="rId11" Type="http://schemas.openxmlformats.org/officeDocument/2006/relationships/image" Target="../media/image3.png"/><Relationship Id="rId5" Type="http://schemas.openxmlformats.org/officeDocument/2006/relationships/tags" Target="../tags/tag28.xml"/><Relationship Id="rId10" Type="http://schemas.openxmlformats.org/officeDocument/2006/relationships/image" Target="../media/image11.jpeg"/><Relationship Id="rId4" Type="http://schemas.openxmlformats.org/officeDocument/2006/relationships/tags" Target="../tags/tag27.xml"/><Relationship Id="rId9" Type="http://schemas.openxmlformats.org/officeDocument/2006/relationships/image" Target="../media/image2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9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44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3.xml"/><Relationship Id="rId1" Type="http://schemas.openxmlformats.org/officeDocument/2006/relationships/vmlDrawing" Target="../drawings/vmlDrawing10.vml"/><Relationship Id="rId6" Type="http://schemas.openxmlformats.org/officeDocument/2006/relationships/slideMaster" Target="../slideMasters/slideMaster4.xml"/><Relationship Id="rId11" Type="http://schemas.openxmlformats.org/officeDocument/2006/relationships/image" Target="../media/image17.png"/><Relationship Id="rId5" Type="http://schemas.openxmlformats.org/officeDocument/2006/relationships/tags" Target="../tags/tag46.xml"/><Relationship Id="rId10" Type="http://schemas.openxmlformats.org/officeDocument/2006/relationships/image" Target="../media/image16.png"/><Relationship Id="rId4" Type="http://schemas.openxmlformats.org/officeDocument/2006/relationships/tags" Target="../tags/tag45.xml"/><Relationship Id="rId9" Type="http://schemas.openxmlformats.org/officeDocument/2006/relationships/image" Target="../media/image15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1"/>
            <a:ext cx="12198350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6962" y="236621"/>
            <a:ext cx="1346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6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202"/>
            <a:ext cx="1097851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99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0787" y="274639"/>
            <a:ext cx="2973348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60745" y="274639"/>
            <a:ext cx="8716738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63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9206" y="433919"/>
            <a:ext cx="11219941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78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426" y="808037"/>
            <a:ext cx="11296180" cy="47625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448556" y="1776414"/>
            <a:ext cx="10069993" cy="467042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526827" y="6517027"/>
            <a:ext cx="609918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A61A8-5512-4A15-81A3-C705B6C2F9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83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mp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21177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think-cell Slide" r:id="rId8" imgW="12700" imgH="12700" progId="">
                  <p:embed/>
                </p:oleObj>
              </mc:Choice>
              <mc:Fallback>
                <p:oleObj name="think-cell Slide" r:id="rId8" imgW="12700" imgH="12700" progId="">
                  <p:embed/>
                  <p:pic>
                    <p:nvPicPr>
                      <p:cNvPr id="15" name="Objek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77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4725146"/>
            <a:ext cx="11573609" cy="648071"/>
          </a:xfrm>
        </p:spPr>
        <p:txBody>
          <a:bodyPr lIns="540000" anchor="t" anchorCtr="0">
            <a:normAutofit/>
          </a:bodyPr>
          <a:lstStyle>
            <a:lvl1pPr algn="l">
              <a:defRPr sz="3200" b="0"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0" y="5373216"/>
            <a:ext cx="11573609" cy="720080"/>
          </a:xfrm>
        </p:spPr>
        <p:txBody>
          <a:bodyPr lIns="540000"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75781" name="Picture 5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717" y="371476"/>
            <a:ext cx="10950917" cy="405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16"/>
          <p:cNvCxnSpPr/>
          <p:nvPr userDrawn="1">
            <p:custDataLst>
              <p:tags r:id="rId6"/>
            </p:custDataLst>
          </p:nvPr>
        </p:nvCxnSpPr>
        <p:spPr>
          <a:xfrm>
            <a:off x="0" y="4437112"/>
            <a:ext cx="121983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41" y="6232694"/>
            <a:ext cx="1555423" cy="485908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>
          <a:xfrm>
            <a:off x="623717" y="6238980"/>
            <a:ext cx="1517550" cy="4322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68820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21177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think-cell Slide" r:id="rId8" imgW="12700" imgH="12700" progId="">
                  <p:embed/>
                </p:oleObj>
              </mc:Choice>
              <mc:Fallback>
                <p:oleObj name="think-cell Slide" r:id="rId8" imgW="12700" imgH="12700" progId="">
                  <p:embed/>
                  <p:pic>
                    <p:nvPicPr>
                      <p:cNvPr id="15" name="Objek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77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4725146"/>
            <a:ext cx="11573609" cy="648071"/>
          </a:xfrm>
        </p:spPr>
        <p:txBody>
          <a:bodyPr lIns="540000" anchor="t" anchorCtr="0">
            <a:normAutofit/>
          </a:bodyPr>
          <a:lstStyle>
            <a:lvl1pPr algn="l">
              <a:defRPr sz="3200" b="0"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0" y="5373216"/>
            <a:ext cx="11573609" cy="720080"/>
          </a:xfrm>
        </p:spPr>
        <p:txBody>
          <a:bodyPr lIns="540000"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4850386" y="764704"/>
            <a:ext cx="643606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PLEASE USE YOUR INDIVIDUAL PICTURE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Grafik 9" descr="Header in PPT Erfahren breit mit Grafik.jpg"/>
          <p:cNvPicPr>
            <a:picLocks noChangeAspect="1"/>
          </p:cNvPicPr>
          <p:nvPr userDrawn="1"/>
        </p:nvPicPr>
        <p:blipFill>
          <a:blip r:embed="rId10" cstate="print"/>
          <a:srcRect r="8" b="1764"/>
          <a:stretch>
            <a:fillRect/>
          </a:stretch>
        </p:blipFill>
        <p:spPr>
          <a:xfrm>
            <a:off x="624743" y="476250"/>
            <a:ext cx="10948866" cy="3960862"/>
          </a:xfrm>
          <a:prstGeom prst="rect">
            <a:avLst/>
          </a:prstGeom>
        </p:spPr>
      </p:pic>
      <p:cxnSp>
        <p:nvCxnSpPr>
          <p:cNvPr id="17" name="Gerade Verbindung 16"/>
          <p:cNvCxnSpPr/>
          <p:nvPr userDrawn="1">
            <p:custDataLst>
              <p:tags r:id="rId6"/>
            </p:custDataLst>
          </p:nvPr>
        </p:nvCxnSpPr>
        <p:spPr>
          <a:xfrm>
            <a:off x="0" y="4437112"/>
            <a:ext cx="121983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41" y="6232694"/>
            <a:ext cx="1555423" cy="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29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21177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think-cell Slide" r:id="rId8" imgW="12700" imgH="12700" progId="">
                  <p:embed/>
                </p:oleObj>
              </mc:Choice>
              <mc:Fallback>
                <p:oleObj name="think-cell Slide" r:id="rId8" imgW="12700" imgH="12700" progId="">
                  <p:embed/>
                  <p:pic>
                    <p:nvPicPr>
                      <p:cNvPr id="15" name="Objek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77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Grafik 8" descr="Element_Cover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0" cstate="screen"/>
          <a:srcRect l="5295" t="8849" r="5274" b="17450"/>
          <a:stretch>
            <a:fillRect/>
          </a:stretch>
        </p:blipFill>
        <p:spPr>
          <a:xfrm>
            <a:off x="624743" y="476250"/>
            <a:ext cx="10948866" cy="5230542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>
            <p:custDataLst>
              <p:tags r:id="rId5"/>
            </p:custDataLst>
          </p:nvPr>
        </p:nvCxnSpPr>
        <p:spPr>
          <a:xfrm>
            <a:off x="0" y="476250"/>
            <a:ext cx="121983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24742" y="1844824"/>
            <a:ext cx="10948866" cy="1656184"/>
          </a:xfrm>
        </p:spPr>
        <p:txBody>
          <a:bodyPr lIns="540000" anchor="t" anchorCtr="0">
            <a:normAutofit/>
          </a:bodyPr>
          <a:lstStyle>
            <a:lvl1pPr algn="l">
              <a:defRPr sz="3600" b="0"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Titelmasterformat durch </a:t>
            </a:r>
            <a:br>
              <a:rPr lang="de-DE" dirty="0" smtClean="0"/>
            </a:br>
            <a:r>
              <a:rPr lang="de-DE" dirty="0" smtClean="0"/>
              <a:t>Klicken bearbeiten</a:t>
            </a:r>
            <a:endParaRPr lang="de-DE" dirty="0"/>
          </a:p>
        </p:txBody>
      </p:sp>
      <p:pic>
        <p:nvPicPr>
          <p:cNvPr id="8" name="Grafik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41" y="6232694"/>
            <a:ext cx="1555423" cy="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pic>
        <p:nvPicPr>
          <p:cNvPr id="4" name="Grafik 3" descr="Schriftzug_A_Verlauf_NEU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9461299" y="4362600"/>
            <a:ext cx="2737051" cy="2495401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624743" y="1484314"/>
            <a:ext cx="8120419" cy="4897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4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530" marR="0" lvl="0" indent="-17653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de-DE" sz="1200" b="0" i="0" u="none" strike="noStrike" kern="120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02803" y="1476830"/>
            <a:ext cx="5387605" cy="2074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 marL="720090" indent="-179705">
              <a:defRPr sz="1400"/>
            </a:lvl3pPr>
            <a:lvl4pPr marL="1080135">
              <a:defRPr sz="1400"/>
            </a:lvl4pPr>
            <a:lvl5pPr marL="1440180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539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key 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21177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think-cell Slide" r:id="rId7" imgW="12700" imgH="12700" progId="">
                  <p:embed/>
                </p:oleObj>
              </mc:Choice>
              <mc:Fallback>
                <p:oleObj name="think-cell Slide" r:id="rId7" imgW="12700" imgH="12700" progId="">
                  <p:embed/>
                  <p:pic>
                    <p:nvPicPr>
                      <p:cNvPr id="15" name="Objek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77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Grafik 9" descr="Element_Verlauf_Cover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9" cstate="screen"/>
          <a:srcRect l="3717" t="12201" r="3717" b="12343"/>
          <a:stretch>
            <a:fillRect/>
          </a:stretch>
        </p:blipFill>
        <p:spPr>
          <a:xfrm>
            <a:off x="624742" y="476250"/>
            <a:ext cx="10948868" cy="5214976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>
            <p:custDataLst>
              <p:tags r:id="rId5"/>
            </p:custDataLst>
          </p:nvPr>
        </p:nvCxnSpPr>
        <p:spPr>
          <a:xfrm>
            <a:off x="0" y="476250"/>
            <a:ext cx="121983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41" y="6232694"/>
            <a:ext cx="1555423" cy="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8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quot;arvato&quo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8A9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pic>
        <p:nvPicPr>
          <p:cNvPr id="7" name="Grafik 6" descr="Schriftzug_Arvato_Verlauf_NEU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6752083" y="5935838"/>
            <a:ext cx="5446267" cy="9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9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918" y="1600202"/>
            <a:ext cx="1097851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96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quot;a&quo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8A9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pic>
        <p:nvPicPr>
          <p:cNvPr id="4" name="Grafik 3" descr="Schriftzug_A_Verlauf_NEU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9461299" y="4362600"/>
            <a:ext cx="2737051" cy="24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94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3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717" y="1484313"/>
            <a:ext cx="10949892" cy="4897437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037663" y="6094226"/>
            <a:ext cx="1720388" cy="490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19266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3717" y="1484313"/>
            <a:ext cx="10949892" cy="4897437"/>
          </a:xfrm>
        </p:spPr>
        <p:txBody>
          <a:bodyPr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3196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8A9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hteck 2"/>
          <p:cNvSpPr/>
          <p:nvPr userDrawn="1"/>
        </p:nvSpPr>
        <p:spPr>
          <a:xfrm>
            <a:off x="527656" y="6597352"/>
            <a:ext cx="509121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037663" y="6094226"/>
            <a:ext cx="1720388" cy="490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87937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3010695"/>
            <a:ext cx="12198350" cy="836613"/>
          </a:xfrm>
          <a:prstGeom prst="rect">
            <a:avLst/>
          </a:prstGeom>
          <a:solidFill>
            <a:srgbClr val="0068A9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530" marR="0" lvl="0" indent="-17653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zh-CN" altLang="en-US" sz="1200" b="0" i="0" u="none" strike="noStrike" kern="120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" y="3276600"/>
            <a:ext cx="497506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7D31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38714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Comp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21177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think-cell Slide" r:id="rId8" imgW="12700" imgH="12700" progId="">
                  <p:embed/>
                </p:oleObj>
              </mc:Choice>
              <mc:Fallback>
                <p:oleObj name="think-cell Slide" r:id="rId8" imgW="12700" imgH="12700" progId="">
                  <p:embed/>
                  <p:pic>
                    <p:nvPicPr>
                      <p:cNvPr id="15" name="Objek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77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4725146"/>
            <a:ext cx="11573609" cy="648071"/>
          </a:xfrm>
        </p:spPr>
        <p:txBody>
          <a:bodyPr lIns="540000" anchor="t" anchorCtr="0">
            <a:normAutofit/>
          </a:bodyPr>
          <a:lstStyle>
            <a:lvl1pPr algn="l">
              <a:defRPr sz="3200" b="0">
                <a:solidFill>
                  <a:srgbClr val="0068A9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0" y="5373216"/>
            <a:ext cx="11573609" cy="720080"/>
          </a:xfrm>
        </p:spPr>
        <p:txBody>
          <a:bodyPr lIns="540000"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75781" name="Picture 5" descr="S:\NM_WORK\NMK_MARKETING_BU\01_Corporate\Präsentationen\2012\Titel Composing DE.jpg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"/>
          <a:stretch>
            <a:fillRect/>
          </a:stretch>
        </p:blipFill>
        <p:spPr bwMode="auto">
          <a:xfrm>
            <a:off x="624743" y="476250"/>
            <a:ext cx="10948866" cy="396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 Verbindung 16"/>
          <p:cNvCxnSpPr/>
          <p:nvPr userDrawn="1">
            <p:custDataLst>
              <p:tags r:id="rId6"/>
            </p:custDataLst>
          </p:nvPr>
        </p:nvCxnSpPr>
        <p:spPr>
          <a:xfrm>
            <a:off x="0" y="4437112"/>
            <a:ext cx="121983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541" y="6232694"/>
            <a:ext cx="1555423" cy="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18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 rot="5400000">
            <a:off x="5788279" y="-7717706"/>
            <a:ext cx="621792" cy="16264467"/>
          </a:xfrm>
          <a:prstGeom prst="rect">
            <a:avLst/>
          </a:prstGeom>
          <a:gradFill>
            <a:gsLst>
              <a:gs pos="0">
                <a:srgbClr val="0069A4"/>
              </a:gs>
              <a:gs pos="100000">
                <a:srgbClr val="00436D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7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7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0" y="827012"/>
            <a:ext cx="12198350" cy="48768"/>
            <a:chOff x="0" y="1907562"/>
            <a:chExt cx="7816580" cy="4571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907562"/>
              <a:ext cx="1566505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561190" y="1907562"/>
              <a:ext cx="1566505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122380" y="1907562"/>
              <a:ext cx="1566505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4683570" y="1907562"/>
              <a:ext cx="1566505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250075" y="1907562"/>
              <a:ext cx="1566505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52770" y="36773"/>
            <a:ext cx="11080168" cy="797997"/>
          </a:xfrm>
        </p:spPr>
        <p:txBody>
          <a:bodyPr wrap="square" lIns="0" rIns="0" anchor="ctr" anchorCtr="0">
            <a:noAutofit/>
          </a:bodyPr>
          <a:lstStyle>
            <a:lvl1pPr algn="l">
              <a:lnSpc>
                <a:spcPts val="2200"/>
              </a:lnSpc>
              <a:spcAft>
                <a:spcPts val="0"/>
              </a:spcAft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2770" y="1144975"/>
            <a:ext cx="11080168" cy="1590179"/>
          </a:xfrm>
        </p:spPr>
        <p:txBody>
          <a:bodyPr wrap="square" lIns="0" tIns="0" rIns="0" bIns="0" anchor="t">
            <a:spAutoFit/>
          </a:bodyPr>
          <a:lstStyle>
            <a:lvl1pPr marL="182880" indent="-182880" defTabSz="457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5000"/>
              <a:buFont typeface="Wingdings" panose="05000000000000000000" pitchFamily="2" charset="2"/>
              <a:buChar char="§"/>
              <a:defRPr sz="1800" b="0" baseline="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384175" indent="-18288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5000"/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621665" indent="-20129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Tw Cen MT" panose="020B0602020104020603" pitchFamily="34" charset="0"/>
              <a:buChar char="–"/>
              <a:defRPr sz="1800">
                <a:solidFill>
                  <a:srgbClr val="5F5F5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850265" indent="-20129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Tw Cen MT" panose="020B0602020104020603" pitchFamily="34" charset="0"/>
              <a:buChar char="–"/>
              <a:defRPr sz="1800">
                <a:solidFill>
                  <a:srgbClr val="5F5F5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1078865" indent="-201295" defTabSz="-63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Tw Cen MT" panose="020B0602020104020603" pitchFamily="34" charset="0"/>
              <a:buChar char="–"/>
              <a:tabLst>
                <a:tab pos="3489325" algn="l"/>
              </a:tabLst>
              <a:defRPr sz="1800">
                <a:solidFill>
                  <a:srgbClr val="5F5F5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bullets – keep it concise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pic>
        <p:nvPicPr>
          <p:cNvPr id="13" name="Bild 8" descr="arvato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80" y="6289758"/>
            <a:ext cx="1117750" cy="4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67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8350" cy="3465203"/>
          </a:xfrm>
          <a:prstGeom prst="rect">
            <a:avLst/>
          </a:prstGeom>
          <a:gradFill>
            <a:gsLst>
              <a:gs pos="0">
                <a:srgbClr val="0069A4"/>
              </a:gs>
              <a:gs pos="50000">
                <a:srgbClr val="00436D"/>
              </a:gs>
              <a:gs pos="100000">
                <a:srgbClr val="002642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7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7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091" y="1268417"/>
            <a:ext cx="11080168" cy="1925135"/>
          </a:xfrm>
        </p:spPr>
        <p:txBody>
          <a:bodyPr wrap="square" lIns="0" tIns="0" rIns="0" bIns="0" anchor="b" anchorCtr="0">
            <a:normAutofit/>
          </a:bodyPr>
          <a:lstStyle>
            <a:lvl1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/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section title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48926" y="3840053"/>
            <a:ext cx="11100499" cy="437727"/>
          </a:xfrm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baseline="3000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</a:t>
            </a:r>
            <a:r>
              <a:rPr lang="en-US"/>
              <a:t>add 2nd level title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0" y="3406930"/>
            <a:ext cx="12198350" cy="60959"/>
            <a:chOff x="0" y="1907562"/>
            <a:chExt cx="7816580" cy="45719"/>
          </a:xfrm>
        </p:grpSpPr>
        <p:sp>
          <p:nvSpPr>
            <p:cNvPr id="22" name="Rectangle 21"/>
            <p:cNvSpPr/>
            <p:nvPr userDrawn="1"/>
          </p:nvSpPr>
          <p:spPr>
            <a:xfrm>
              <a:off x="0" y="1907562"/>
              <a:ext cx="1566505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561190" y="1907562"/>
              <a:ext cx="1566505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122380" y="1907562"/>
              <a:ext cx="1566505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683570" y="1907562"/>
              <a:ext cx="1566505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250075" y="1907562"/>
              <a:ext cx="1566505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4" name="Bild 8" descr="arvato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80" y="6289758"/>
            <a:ext cx="1117750" cy="4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66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34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586" y="4406901"/>
            <a:ext cx="1036859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586" y="2906714"/>
            <a:ext cx="1036859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5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0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7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5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2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0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9327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5400000">
            <a:off x="5788279" y="-7717706"/>
            <a:ext cx="621792" cy="16264467"/>
          </a:xfrm>
          <a:prstGeom prst="rect">
            <a:avLst/>
          </a:prstGeom>
          <a:gradFill>
            <a:gsLst>
              <a:gs pos="0">
                <a:srgbClr val="0069A4"/>
              </a:gs>
              <a:gs pos="100000">
                <a:srgbClr val="00436D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2117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7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2770" y="36773"/>
            <a:ext cx="11080168" cy="797997"/>
          </a:xfrm>
        </p:spPr>
        <p:txBody>
          <a:bodyPr wrap="square" lIns="0" rIns="0" anchor="ctr" anchorCtr="0">
            <a:noAutofit/>
          </a:bodyPr>
          <a:lstStyle>
            <a:lvl1pPr algn="l">
              <a:lnSpc>
                <a:spcPts val="2200"/>
              </a:lnSpc>
              <a:spcAft>
                <a:spcPts val="0"/>
              </a:spcAft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2770" y="1144975"/>
            <a:ext cx="11080168" cy="1590179"/>
          </a:xfrm>
        </p:spPr>
        <p:txBody>
          <a:bodyPr wrap="square" lIns="0" tIns="0" rIns="0" bIns="0" anchor="t">
            <a:spAutoFit/>
          </a:bodyPr>
          <a:lstStyle>
            <a:lvl1pPr marL="182880" indent="-182880" defTabSz="4572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5000"/>
              <a:buFont typeface="Wingdings" panose="05000000000000000000" pitchFamily="2" charset="2"/>
              <a:buChar char="§"/>
              <a:defRPr sz="1800" b="0" baseline="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384175" indent="-18288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5000"/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621665" indent="-20129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Tw Cen MT" panose="020B0602020104020603" pitchFamily="34" charset="0"/>
              <a:buChar char="–"/>
              <a:defRPr sz="1800">
                <a:solidFill>
                  <a:srgbClr val="5F5F5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850265" indent="-20129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Tw Cen MT" panose="020B0602020104020603" pitchFamily="34" charset="0"/>
              <a:buChar char="–"/>
              <a:defRPr sz="1800">
                <a:solidFill>
                  <a:srgbClr val="5F5F5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1078865" indent="-201295" defTabSz="-63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Tw Cen MT" panose="020B0602020104020603" pitchFamily="34" charset="0"/>
              <a:buChar char="–"/>
              <a:tabLst>
                <a:tab pos="3489325" algn="l"/>
              </a:tabLst>
              <a:defRPr sz="1800">
                <a:solidFill>
                  <a:srgbClr val="5F5F5F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bullets – keep it concise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pic>
        <p:nvPicPr>
          <p:cNvPr id="7" name="Bild 8" descr="arvato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80" y="6289758"/>
            <a:ext cx="1117750" cy="4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43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226041" y="6581259"/>
            <a:ext cx="821380" cy="184666"/>
          </a:xfrm>
          <a:prstGeom prst="rect">
            <a:avLst/>
          </a:prstGeom>
        </p:spPr>
        <p:txBody>
          <a:bodyPr/>
          <a:lstStyle/>
          <a:p>
            <a:pPr defTabSz="914400"/>
            <a:fld id="{71F47D9D-8D60-4698-A495-89D102E182A2}" type="slidenum">
              <a:rPr lang="en-US" sz="1800" smtClean="0">
                <a:solidFill>
                  <a:srgbClr val="292929"/>
                </a:solidFill>
              </a:rPr>
              <a:pPr defTabSz="914400"/>
              <a:t>‹#›</a:t>
            </a:fld>
            <a:endParaRPr lang="en-US" sz="180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495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21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1"/>
          <a:lstStyle>
            <a:lvl1pPr marL="0" indent="0">
              <a:buNone/>
              <a:defRPr sz="1763" b="1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0103" y="1251641"/>
            <a:ext cx="10913573" cy="650965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4230" b="1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4975" y="2001415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20">
                <a:solidFill>
                  <a:schemeClr val="accent1"/>
                </a:solidFill>
                <a:latin typeface="Arial" pitchFamily="34" charset="0"/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>
            <a:off x="0" y="6635920"/>
            <a:ext cx="12198350" cy="222081"/>
          </a:xfrm>
          <a:prstGeom prst="rect">
            <a:avLst/>
          </a:prstGeom>
          <a:solidFill>
            <a:srgbClr val="FAFAFA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296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o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21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t" anchorCtr="1"/>
          <a:lstStyle>
            <a:lvl1pPr marL="0" indent="0">
              <a:buNone/>
              <a:defRPr sz="1763" b="1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40103" y="2972952"/>
            <a:ext cx="10916746" cy="650965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ctr">
              <a:lnSpc>
                <a:spcPct val="100000"/>
              </a:lnSpc>
              <a:defRPr sz="4230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4975" y="3690717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820">
                <a:solidFill>
                  <a:schemeClr val="bg2"/>
                </a:solidFill>
                <a:latin typeface="Arial" pitchFamily="34" charset="0"/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7" name="Rechteck 6"/>
          <p:cNvSpPr>
            <a:spLocks/>
          </p:cNvSpPr>
          <p:nvPr userDrawn="1"/>
        </p:nvSpPr>
        <p:spPr>
          <a:xfrm>
            <a:off x="0" y="6635920"/>
            <a:ext cx="12198350" cy="222081"/>
          </a:xfrm>
          <a:prstGeom prst="rect">
            <a:avLst/>
          </a:prstGeom>
          <a:solidFill>
            <a:srgbClr val="FAFAFA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215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09594" y="369059"/>
            <a:ext cx="10913573" cy="43397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2820" b="1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19359" y="1451399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586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4" name="Rechteck 3"/>
          <p:cNvSpPr>
            <a:spLocks/>
          </p:cNvSpPr>
          <p:nvPr userDrawn="1"/>
        </p:nvSpPr>
        <p:spPr>
          <a:xfrm>
            <a:off x="0" y="6635920"/>
            <a:ext cx="12198350" cy="222081"/>
          </a:xfrm>
          <a:prstGeom prst="rect">
            <a:avLst/>
          </a:prstGeom>
          <a:solidFill>
            <a:srgbClr val="FAFAFA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137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&amp; figures left +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21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1"/>
          <a:lstStyle>
            <a:lvl1pPr marL="0" indent="0">
              <a:buNone/>
              <a:defRPr sz="1763" b="1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0103" y="1251642"/>
            <a:ext cx="5458372" cy="542470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40103" y="4908843"/>
            <a:ext cx="5458371" cy="130840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216000" tIns="72000" rIns="216000" bIns="108000">
            <a:spAutoFit/>
          </a:bodyPr>
          <a:lstStyle>
            <a:lvl1pPr marL="190361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763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586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40103" y="4351657"/>
            <a:ext cx="5458372" cy="507232"/>
          </a:xfrm>
          <a:prstGeom prst="rect">
            <a:avLst/>
          </a:prstGeom>
          <a:solidFill>
            <a:schemeClr val="tx2"/>
          </a:solidFill>
        </p:spPr>
        <p:txBody>
          <a:bodyPr vert="horz" lIns="216000" tIns="72000" rIns="216000" bIns="108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115" cap="all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282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&amp; figures right +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21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1"/>
          <a:lstStyle>
            <a:lvl1pPr marL="0" indent="0">
              <a:buNone/>
              <a:defRPr sz="1763" b="1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091473" y="1251642"/>
            <a:ext cx="5458372" cy="542470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algn="just">
              <a:lnSpc>
                <a:spcPct val="100000"/>
              </a:lnSpc>
              <a:defRPr sz="3525" b="1" baseline="0">
                <a:solidFill>
                  <a:srgbClr val="002749"/>
                </a:solidFill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098477" y="4908843"/>
            <a:ext cx="5458371" cy="130840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216000" tIns="72000" rIns="216000" bIns="108000">
            <a:spAutoFit/>
          </a:bodyPr>
          <a:lstStyle>
            <a:lvl1pPr marL="190361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763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586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098476" y="4351657"/>
            <a:ext cx="5458372" cy="507232"/>
          </a:xfrm>
          <a:prstGeom prst="rect">
            <a:avLst/>
          </a:prstGeom>
          <a:solidFill>
            <a:schemeClr val="tx2"/>
          </a:solidFill>
        </p:spPr>
        <p:txBody>
          <a:bodyPr vert="horz" lIns="216000" tIns="72000" rIns="216000" bIns="108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115" cap="all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135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906246" y="5899432"/>
            <a:ext cx="806780" cy="805836"/>
          </a:xfrm>
          <a:prstGeom prst="rect">
            <a:avLst/>
          </a:prstGeom>
          <a:noFill/>
        </p:spPr>
        <p:txBody>
          <a:bodyPr vert="horz" wrap="none" lIns="63452" tIns="63452" rIns="63452" bIns="63452" rtlCol="0" anchor="ctr" anchorCtr="1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9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40103" y="2972952"/>
            <a:ext cx="10916746" cy="650965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ctr">
              <a:lnSpc>
                <a:spcPct val="100000"/>
              </a:lnSpc>
              <a:defRPr sz="4230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4975" y="3690717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820">
                <a:solidFill>
                  <a:schemeClr val="bg2"/>
                </a:solidFill>
                <a:latin typeface="Arial" pitchFamily="34" charset="0"/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11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box (bullets)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220808"/>
            <a:ext cx="10926473" cy="3869956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468">
                <a:solidFill>
                  <a:srgbClr val="002749"/>
                </a:solidFill>
                <a:latin typeface="Arial" pitchFamily="34" charset="0"/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115">
                <a:solidFill>
                  <a:srgbClr val="002749"/>
                </a:solidFill>
                <a:latin typeface="Arial" pitchFamily="34" charset="0"/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rgbClr val="002749"/>
                </a:solidFill>
                <a:latin typeface="Arial" pitchFamily="34" charset="0"/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  <a:latin typeface="Arial" pitchFamily="34" charset="0"/>
              </a:defRPr>
            </a:lvl4pPr>
            <a:lvl5pPr marL="1045001" indent="-251831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163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box (bullets)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220810"/>
            <a:ext cx="10926473" cy="3869955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302198" indent="-302198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763">
                <a:solidFill>
                  <a:schemeClr val="tx1"/>
                </a:solidFill>
                <a:latin typeface="Arial" pitchFamily="34" charset="0"/>
              </a:defRPr>
            </a:lvl1pPr>
            <a:lvl2pPr marL="442192" indent="-25183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586">
                <a:solidFill>
                  <a:schemeClr val="tx1"/>
                </a:solidFill>
                <a:latin typeface="Arial" pitchFamily="34" charset="0"/>
              </a:defRPr>
            </a:lvl2pPr>
            <a:lvl3pPr marL="632553" indent="-25183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234">
                <a:solidFill>
                  <a:schemeClr val="tx1"/>
                </a:solidFill>
                <a:latin typeface="Arial" pitchFamily="34" charset="0"/>
              </a:defRPr>
            </a:lvl3pPr>
            <a:lvl4pPr marL="690454" indent="-151099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058">
                <a:solidFill>
                  <a:schemeClr val="tx1"/>
                </a:solidFill>
                <a:latin typeface="Arial" pitchFamily="34" charset="0"/>
              </a:defRPr>
            </a:lvl4pPr>
            <a:lvl5pPr marL="833225" indent="-151099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058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853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0744" y="1600202"/>
            <a:ext cx="5845043" cy="45259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09093" y="1600202"/>
            <a:ext cx="5845043" cy="45259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5375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box (numbering)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220808"/>
            <a:ext cx="10926473" cy="3869956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468">
                <a:solidFill>
                  <a:srgbClr val="002749"/>
                </a:solidFill>
                <a:latin typeface="Arial" pitchFamily="34" charset="0"/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115">
                <a:solidFill>
                  <a:srgbClr val="002749"/>
                </a:solidFill>
                <a:latin typeface="Arial" pitchFamily="34" charset="0"/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586">
                <a:solidFill>
                  <a:srgbClr val="002749"/>
                </a:solidFill>
                <a:latin typeface="Arial" pitchFamily="34" charset="0"/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  <a:latin typeface="Arial" pitchFamily="34" charset="0"/>
              </a:defRPr>
            </a:lvl4pPr>
            <a:lvl5pPr marL="1015258" indent="-22208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061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27164" y="2153310"/>
            <a:ext cx="5272659" cy="3949234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7164" y="2153312"/>
            <a:ext cx="5272659" cy="481095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27164" y="2655923"/>
            <a:ext cx="5272659" cy="3442410"/>
          </a:xfrm>
          <a:prstGeom prst="rect">
            <a:avLst/>
          </a:prstGeom>
          <a:noFill/>
          <a:ln w="3175" cmpd="sng">
            <a:noFill/>
          </a:ln>
        </p:spPr>
        <p:txBody>
          <a:bodyPr vert="horz" wrap="square" lIns="144000" tIns="144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763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6296732" y="2153310"/>
            <a:ext cx="5272659" cy="3949234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53312"/>
            <a:ext cx="5272659" cy="481095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6296732" y="2655923"/>
            <a:ext cx="5272659" cy="3442410"/>
          </a:xfrm>
          <a:prstGeom prst="rect">
            <a:avLst/>
          </a:prstGeom>
          <a:noFill/>
          <a:ln w="3175" cmpd="sng">
            <a:noFill/>
          </a:ln>
        </p:spPr>
        <p:txBody>
          <a:bodyPr vert="horz" wrap="square" lIns="144000" tIns="144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763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201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627164" y="2153310"/>
            <a:ext cx="5272659" cy="3949234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7164" y="2153311"/>
            <a:ext cx="5272659" cy="485541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27164" y="2655924"/>
            <a:ext cx="5272659" cy="3446621"/>
          </a:xfrm>
          <a:prstGeom prst="rect">
            <a:avLst/>
          </a:prstGeom>
          <a:noFill/>
          <a:ln w="3175" cmpd="sng">
            <a:noFill/>
          </a:ln>
        </p:spPr>
        <p:txBody>
          <a:bodyPr vert="horz" wrap="square" lIns="144000" tIns="144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763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53311"/>
            <a:ext cx="5272659" cy="485541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271646" y="2664274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 userDrawn="1"/>
        </p:nvSpPr>
        <p:spPr>
          <a:xfrm>
            <a:off x="6296732" y="2153310"/>
            <a:ext cx="5272659" cy="3945022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159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51125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925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6293348" y="251125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925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635260" y="458673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925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9"/>
          </p:nvPr>
        </p:nvSpPr>
        <p:spPr>
          <a:xfrm>
            <a:off x="6293348" y="458673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  <a:latin typeface="Arial" pitchFamily="34" charset="0"/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  <a:latin typeface="Arial" pitchFamily="34" charset="0"/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925">
                <a:solidFill>
                  <a:schemeClr val="tx1"/>
                </a:solidFill>
                <a:latin typeface="Arial" pitchFamily="34" charset="0"/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633926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296732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9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633926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627164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 userDrawn="1"/>
        </p:nvSpPr>
        <p:spPr>
          <a:xfrm>
            <a:off x="627164" y="4235055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" name="Rechteck 21"/>
          <p:cNvSpPr/>
          <p:nvPr userDrawn="1"/>
        </p:nvSpPr>
        <p:spPr>
          <a:xfrm>
            <a:off x="6296732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6296732" y="4235055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312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Heading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25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6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633926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296732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633926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  <a:latin typeface="Arial" pitchFamily="34" charset="0"/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cxnSp>
        <p:nvCxnSpPr>
          <p:cNvPr id="29" name="Gerade Verbindung 28"/>
          <p:cNvCxnSpPr/>
          <p:nvPr userDrawn="1"/>
        </p:nvCxnSpPr>
        <p:spPr>
          <a:xfrm>
            <a:off x="6271646" y="2497235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 userDrawn="1"/>
        </p:nvCxnSpPr>
        <p:spPr>
          <a:xfrm>
            <a:off x="610439" y="2497235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 userDrawn="1"/>
        </p:nvCxnSpPr>
        <p:spPr>
          <a:xfrm>
            <a:off x="6271646" y="4587329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 userDrawn="1"/>
        </p:nvCxnSpPr>
        <p:spPr>
          <a:xfrm>
            <a:off x="610439" y="4587329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 userDrawn="1"/>
        </p:nvSpPr>
        <p:spPr>
          <a:xfrm>
            <a:off x="627164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6300268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627164" y="4238544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6300268" y="4238544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110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box (numbering) + emotional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906246" y="5899432"/>
            <a:ext cx="806780" cy="805836"/>
          </a:xfrm>
          <a:prstGeom prst="rect">
            <a:avLst/>
          </a:prstGeom>
          <a:noFill/>
        </p:spPr>
        <p:txBody>
          <a:bodyPr vert="horz" wrap="none" lIns="63452" tIns="63452" rIns="63452" bIns="63452" rtlCol="0" anchor="ctr" anchorCtr="1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9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0"/>
          </p:nvPr>
        </p:nvSpPr>
        <p:spPr>
          <a:xfrm>
            <a:off x="7370273" y="1397622"/>
            <a:ext cx="4192717" cy="4695422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None/>
              <a:defRPr sz="1763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662338"/>
            <a:ext cx="6479453" cy="1947521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468">
                <a:solidFill>
                  <a:srgbClr val="002749"/>
                </a:solidFill>
                <a:latin typeface="Arial" pitchFamily="34" charset="0"/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115">
                <a:solidFill>
                  <a:srgbClr val="002749"/>
                </a:solidFill>
                <a:latin typeface="Arial" pitchFamily="34" charset="0"/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586">
                <a:solidFill>
                  <a:srgbClr val="002749"/>
                </a:solidFill>
                <a:latin typeface="Arial" pitchFamily="34" charset="0"/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  <a:latin typeface="Arial" pitchFamily="34" charset="0"/>
              </a:defRPr>
            </a:lvl4pPr>
            <a:lvl5pPr marL="1015258" indent="-22208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760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box (bullets) + emotional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/>
          </p:nvPr>
        </p:nvSpPr>
        <p:spPr>
          <a:xfrm>
            <a:off x="7370273" y="1397622"/>
            <a:ext cx="4192717" cy="4695422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None/>
              <a:defRPr sz="1763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662338"/>
            <a:ext cx="6479453" cy="1947521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468">
                <a:solidFill>
                  <a:srgbClr val="002749"/>
                </a:solidFill>
                <a:latin typeface="Arial" pitchFamily="34" charset="0"/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115">
                <a:solidFill>
                  <a:srgbClr val="002749"/>
                </a:solidFill>
                <a:latin typeface="Arial" pitchFamily="34" charset="0"/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rgbClr val="002749"/>
                </a:solidFill>
                <a:latin typeface="Arial" pitchFamily="34" charset="0"/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  <a:latin typeface="Arial" pitchFamily="34" charset="0"/>
              </a:defRPr>
            </a:lvl4pPr>
            <a:lvl5pPr marL="1045001" indent="-251831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  <a:latin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651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404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015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906246" y="5899432"/>
            <a:ext cx="806780" cy="805836"/>
          </a:xfrm>
          <a:prstGeom prst="rect">
            <a:avLst/>
          </a:prstGeom>
          <a:noFill/>
        </p:spPr>
        <p:txBody>
          <a:bodyPr vert="horz" wrap="none" lIns="63452" tIns="63452" rIns="63452" bIns="63452" rtlCol="0" anchor="ctr" anchorCtr="1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9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Rechteck 7"/>
          <p:cNvSpPr>
            <a:spLocks/>
          </p:cNvSpPr>
          <p:nvPr userDrawn="1"/>
        </p:nvSpPr>
        <p:spPr>
          <a:xfrm>
            <a:off x="254105" y="253808"/>
            <a:ext cx="11687443" cy="6345165"/>
          </a:xfrm>
          <a:prstGeom prst="rect">
            <a:avLst/>
          </a:prstGeom>
          <a:solidFill>
            <a:schemeClr val="bg1"/>
          </a:solidFill>
          <a:ln w="3175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873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918" y="1535114"/>
            <a:ext cx="538972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 b="1"/>
            </a:lvl1pPr>
            <a:lvl2pPr marL="497754" indent="0">
              <a:buNone/>
              <a:defRPr sz="2200" b="1"/>
            </a:lvl2pPr>
            <a:lvl3pPr marL="995507" indent="0">
              <a:buNone/>
              <a:defRPr sz="2000" b="1"/>
            </a:lvl3pPr>
            <a:lvl4pPr marL="1493261" indent="0">
              <a:buNone/>
              <a:defRPr sz="1700" b="1"/>
            </a:lvl4pPr>
            <a:lvl5pPr marL="1991015" indent="0">
              <a:buNone/>
              <a:defRPr sz="1700" b="1"/>
            </a:lvl5pPr>
            <a:lvl6pPr marL="2488768" indent="0">
              <a:buNone/>
              <a:defRPr sz="1700" b="1"/>
            </a:lvl6pPr>
            <a:lvl7pPr marL="2986522" indent="0">
              <a:buNone/>
              <a:defRPr sz="1700" b="1"/>
            </a:lvl7pPr>
            <a:lvl8pPr marL="3484275" indent="0">
              <a:buNone/>
              <a:defRPr sz="1700" b="1"/>
            </a:lvl8pPr>
            <a:lvl9pPr marL="3982029" indent="0">
              <a:buNone/>
              <a:defRPr sz="1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918" y="2174876"/>
            <a:ext cx="5389723" cy="3951288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593" y="1535114"/>
            <a:ext cx="539184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 b="1"/>
            </a:lvl1pPr>
            <a:lvl2pPr marL="497754" indent="0">
              <a:buNone/>
              <a:defRPr sz="2200" b="1"/>
            </a:lvl2pPr>
            <a:lvl3pPr marL="995507" indent="0">
              <a:buNone/>
              <a:defRPr sz="2000" b="1"/>
            </a:lvl3pPr>
            <a:lvl4pPr marL="1493261" indent="0">
              <a:buNone/>
              <a:defRPr sz="1700" b="1"/>
            </a:lvl4pPr>
            <a:lvl5pPr marL="1991015" indent="0">
              <a:buNone/>
              <a:defRPr sz="1700" b="1"/>
            </a:lvl5pPr>
            <a:lvl6pPr marL="2488768" indent="0">
              <a:buNone/>
              <a:defRPr sz="1700" b="1"/>
            </a:lvl6pPr>
            <a:lvl7pPr marL="2986522" indent="0">
              <a:buNone/>
              <a:defRPr sz="1700" b="1"/>
            </a:lvl7pPr>
            <a:lvl8pPr marL="3484275" indent="0">
              <a:buNone/>
              <a:defRPr sz="1700" b="1"/>
            </a:lvl8pPr>
            <a:lvl9pPr marL="3982029" indent="0">
              <a:buNone/>
              <a:defRPr sz="17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593" y="2174876"/>
            <a:ext cx="5391841" cy="3951288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5863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&amp;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0"/>
          </p:nvPr>
        </p:nvSpPr>
        <p:spPr>
          <a:xfrm>
            <a:off x="7370273" y="1399109"/>
            <a:ext cx="4192717" cy="4695422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None/>
              <a:defRPr sz="1763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31235" y="2954209"/>
            <a:ext cx="5695447" cy="3149971"/>
          </a:xfrm>
          <a:prstGeom prst="rect">
            <a:avLst/>
          </a:prstGeom>
          <a:solidFill>
            <a:schemeClr val="bg1"/>
          </a:solidFill>
          <a:ln w="3175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222" tIns="80610" rIns="161222" bIns="806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2" name="Textplatzhalter 26"/>
          <p:cNvSpPr>
            <a:spLocks noGrp="1"/>
          </p:cNvSpPr>
          <p:nvPr>
            <p:ph type="body" sz="quarter" idx="15"/>
          </p:nvPr>
        </p:nvSpPr>
        <p:spPr>
          <a:xfrm>
            <a:off x="708023" y="3019188"/>
            <a:ext cx="1810491" cy="3013953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72000" rIns="72000" bIns="72000"/>
          <a:lstStyle>
            <a:lvl1pPr marL="0" indent="0">
              <a:spcBef>
                <a:spcPts val="0"/>
              </a:spcBef>
              <a:buNone/>
              <a:defRPr sz="1763" cap="all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2577276" y="3019188"/>
            <a:ext cx="1810491" cy="3013953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72000" rIns="72000" bIns="72000"/>
          <a:lstStyle>
            <a:lvl1pPr marL="0" indent="0">
              <a:spcBef>
                <a:spcPts val="0"/>
              </a:spcBef>
              <a:buNone/>
              <a:defRPr sz="1763" cap="all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/>
          </p:nvPr>
        </p:nvSpPr>
        <p:spPr>
          <a:xfrm>
            <a:off x="4446528" y="3019188"/>
            <a:ext cx="1810491" cy="3013953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72000" rIns="72000" bIns="72000"/>
          <a:lstStyle>
            <a:lvl1pPr marL="0" indent="0">
              <a:spcBef>
                <a:spcPts val="0"/>
              </a:spcBef>
              <a:buNone/>
              <a:defRPr sz="1763" cap="all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843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21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1"/>
          <a:lstStyle>
            <a:lvl1pPr marL="0" indent="0">
              <a:buNone/>
              <a:defRPr sz="1763" b="1"/>
            </a:lvl1pPr>
          </a:lstStyle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0103" y="1251641"/>
            <a:ext cx="10913573" cy="650965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423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4975" y="2001415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20">
                <a:solidFill>
                  <a:schemeClr val="accent1"/>
                </a:solidFill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9" name="Rechteck 8"/>
          <p:cNvSpPr>
            <a:spLocks/>
          </p:cNvSpPr>
          <p:nvPr userDrawn="1"/>
        </p:nvSpPr>
        <p:spPr>
          <a:xfrm>
            <a:off x="0" y="6635920"/>
            <a:ext cx="12198350" cy="222081"/>
          </a:xfrm>
          <a:prstGeom prst="rect">
            <a:avLst/>
          </a:prstGeom>
          <a:solidFill>
            <a:srgbClr val="FAFAFA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817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o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21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t" anchorCtr="1"/>
          <a:lstStyle>
            <a:lvl1pPr marL="0" indent="0">
              <a:buNone/>
              <a:defRPr sz="1763" b="1"/>
            </a:lvl1pPr>
          </a:lstStyle>
          <a:p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40103" y="2972952"/>
            <a:ext cx="10916746" cy="650965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ctr">
              <a:lnSpc>
                <a:spcPct val="100000"/>
              </a:lnSpc>
              <a:defRPr sz="423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4975" y="3690717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820">
                <a:solidFill>
                  <a:schemeClr val="bg2"/>
                </a:solidFill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7" name="Rechteck 6"/>
          <p:cNvSpPr>
            <a:spLocks/>
          </p:cNvSpPr>
          <p:nvPr userDrawn="1"/>
        </p:nvSpPr>
        <p:spPr>
          <a:xfrm>
            <a:off x="0" y="6635920"/>
            <a:ext cx="12198350" cy="222081"/>
          </a:xfrm>
          <a:prstGeom prst="rect">
            <a:avLst/>
          </a:prstGeom>
          <a:solidFill>
            <a:srgbClr val="FAFAFA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48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0103" y="1251641"/>
            <a:ext cx="10913573" cy="650965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4230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4975" y="2001415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20">
                <a:solidFill>
                  <a:schemeClr val="bg2"/>
                </a:solidFill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4" name="Rechteck 3"/>
          <p:cNvSpPr>
            <a:spLocks/>
          </p:cNvSpPr>
          <p:nvPr userDrawn="1"/>
        </p:nvSpPr>
        <p:spPr>
          <a:xfrm>
            <a:off x="0" y="6635920"/>
            <a:ext cx="12198350" cy="222081"/>
          </a:xfrm>
          <a:prstGeom prst="rect">
            <a:avLst/>
          </a:prstGeom>
          <a:solidFill>
            <a:srgbClr val="FAFAFA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9298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&amp; figures left +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35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1"/>
          <a:lstStyle>
            <a:lvl1pPr marL="0" indent="0">
              <a:buNone/>
              <a:defRPr sz="1763" b="1"/>
            </a:lvl1pPr>
          </a:lstStyle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0103" y="1251642"/>
            <a:ext cx="5458372" cy="542470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40103" y="4908843"/>
            <a:ext cx="5458371" cy="130840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216000" tIns="72000" rIns="216000" bIns="108000">
            <a:spAutoFit/>
          </a:bodyPr>
          <a:lstStyle>
            <a:lvl1pPr marL="190361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763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586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234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40103" y="4351657"/>
            <a:ext cx="5458372" cy="507232"/>
          </a:xfrm>
          <a:prstGeom prst="rect">
            <a:avLst/>
          </a:prstGeom>
          <a:solidFill>
            <a:schemeClr val="tx2"/>
          </a:solidFill>
        </p:spPr>
        <p:txBody>
          <a:bodyPr vert="horz" lIns="216000" tIns="72000" rIns="216000" bIns="108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115" cap="all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216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&amp; figures right + Emo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0"/>
          </p:nvPr>
        </p:nvSpPr>
        <p:spPr>
          <a:xfrm>
            <a:off x="252120" y="1014292"/>
            <a:ext cx="11689910" cy="5583745"/>
          </a:xfrm>
          <a:prstGeom prst="rect">
            <a:avLst/>
          </a:prstGeom>
          <a:solidFill>
            <a:schemeClr val="bg1"/>
          </a:solidFill>
        </p:spPr>
        <p:txBody>
          <a:bodyPr vert="horz" anchor="ctr" anchorCtr="1"/>
          <a:lstStyle>
            <a:lvl1pPr marL="0" indent="0">
              <a:buNone/>
              <a:defRPr sz="1763" b="1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6091473" y="1251642"/>
            <a:ext cx="5458372" cy="542470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algn="just">
              <a:lnSpc>
                <a:spcPct val="100000"/>
              </a:lnSpc>
              <a:defRPr sz="3525" b="1" baseline="0">
                <a:solidFill>
                  <a:srgbClr val="002749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098477" y="4908843"/>
            <a:ext cx="5458371" cy="130840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216000" tIns="72000" rIns="216000" bIns="108000">
            <a:spAutoFit/>
          </a:bodyPr>
          <a:lstStyle>
            <a:lvl1pPr marL="190361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763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586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234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176"/>
              </a:spcBef>
              <a:buSzPct val="80000"/>
              <a:buFont typeface="Arial"/>
              <a:buChar char="•"/>
              <a:defRPr sz="1058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6098476" y="4351657"/>
            <a:ext cx="5458372" cy="507232"/>
          </a:xfrm>
          <a:prstGeom prst="rect">
            <a:avLst/>
          </a:prstGeom>
          <a:solidFill>
            <a:schemeClr val="tx2"/>
          </a:solidFill>
        </p:spPr>
        <p:txBody>
          <a:bodyPr vert="horz" lIns="216000" tIns="72000" rIns="216000" bIns="10800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115" cap="all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454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906246" y="5899432"/>
            <a:ext cx="806780" cy="805836"/>
          </a:xfrm>
          <a:prstGeom prst="rect">
            <a:avLst/>
          </a:prstGeom>
          <a:noFill/>
        </p:spPr>
        <p:txBody>
          <a:bodyPr vert="horz" wrap="none" lIns="63452" tIns="63452" rIns="63452" bIns="63452" rtlCol="0" anchor="ctr" anchorCtr="1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9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640103" y="2972952"/>
            <a:ext cx="10916746" cy="650965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ctr">
              <a:lnSpc>
                <a:spcPct val="100000"/>
              </a:lnSpc>
              <a:defRPr sz="4230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34975" y="3690717"/>
            <a:ext cx="10919063" cy="634587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2820">
                <a:solidFill>
                  <a:schemeClr val="bg2"/>
                </a:solidFill>
              </a:defRPr>
            </a:lvl1pPr>
            <a:lvl2pPr marL="4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393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box (bullets)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220808"/>
            <a:ext cx="10926473" cy="3869956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468">
                <a:solidFill>
                  <a:srgbClr val="002749"/>
                </a:solidFill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115">
                <a:solidFill>
                  <a:srgbClr val="002749"/>
                </a:solidFill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rgbClr val="002749"/>
                </a:solidFill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</a:defRPr>
            </a:lvl4pPr>
            <a:lvl5pPr marL="1045001" indent="-251831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5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box (bullets)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220810"/>
            <a:ext cx="10926473" cy="3869955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302198" indent="-302198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763">
                <a:solidFill>
                  <a:schemeClr val="tx1"/>
                </a:solidFill>
              </a:defRPr>
            </a:lvl1pPr>
            <a:lvl2pPr marL="442192" indent="-25183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586">
                <a:solidFill>
                  <a:schemeClr val="tx1"/>
                </a:solidFill>
              </a:defRPr>
            </a:lvl2pPr>
            <a:lvl3pPr marL="632553" indent="-25183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234">
                <a:solidFill>
                  <a:schemeClr val="tx1"/>
                </a:solidFill>
              </a:defRPr>
            </a:lvl3pPr>
            <a:lvl4pPr marL="690454" indent="-151099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058">
                <a:solidFill>
                  <a:schemeClr val="tx1"/>
                </a:solidFill>
              </a:defRPr>
            </a:lvl4pPr>
            <a:lvl5pPr marL="833225" indent="-151099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Lucida Grande"/>
              <a:buChar char="-"/>
              <a:defRPr sz="1058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70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ext box (numbering)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220808"/>
            <a:ext cx="10926473" cy="3869956"/>
          </a:xfrm>
          <a:prstGeom prst="rect">
            <a:avLst/>
          </a:prstGeom>
          <a:noFill/>
        </p:spPr>
        <p:txBody>
          <a:bodyPr vert="horz" wrap="square" lIns="0" tIns="0" rIns="0" bIns="0">
            <a:no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468">
                <a:solidFill>
                  <a:srgbClr val="002749"/>
                </a:solidFill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115">
                <a:solidFill>
                  <a:srgbClr val="002749"/>
                </a:solidFill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586">
                <a:solidFill>
                  <a:srgbClr val="002749"/>
                </a:solidFill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</a:defRPr>
            </a:lvl4pPr>
            <a:lvl5pPr marL="1015258" indent="-22208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617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9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7546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627164" y="2153310"/>
            <a:ext cx="5272659" cy="3949234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7164" y="2153312"/>
            <a:ext cx="5272659" cy="481095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27164" y="2655923"/>
            <a:ext cx="5272659" cy="3442410"/>
          </a:xfrm>
          <a:prstGeom prst="rect">
            <a:avLst/>
          </a:prstGeom>
          <a:noFill/>
          <a:ln w="3175" cmpd="sng">
            <a:noFill/>
          </a:ln>
        </p:spPr>
        <p:txBody>
          <a:bodyPr vert="horz" wrap="square" lIns="144000" tIns="144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763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6296732" y="2153310"/>
            <a:ext cx="5272659" cy="3949234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53312"/>
            <a:ext cx="5272659" cy="481095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6296732" y="2655923"/>
            <a:ext cx="5272659" cy="3442410"/>
          </a:xfrm>
          <a:prstGeom prst="rect">
            <a:avLst/>
          </a:prstGeom>
          <a:noFill/>
          <a:ln w="3175" cmpd="sng">
            <a:noFill/>
          </a:ln>
        </p:spPr>
        <p:txBody>
          <a:bodyPr vert="horz" wrap="square" lIns="144000" tIns="144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763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7519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627164" y="2153310"/>
            <a:ext cx="5272659" cy="3949234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7164" y="2153311"/>
            <a:ext cx="5272659" cy="485541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27164" y="2655924"/>
            <a:ext cx="5272659" cy="3446621"/>
          </a:xfrm>
          <a:prstGeom prst="rect">
            <a:avLst/>
          </a:prstGeom>
          <a:noFill/>
          <a:ln w="3175" cmpd="sng">
            <a:noFill/>
          </a:ln>
        </p:spPr>
        <p:txBody>
          <a:bodyPr vert="horz" wrap="square" lIns="144000" tIns="144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763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53311"/>
            <a:ext cx="5272659" cy="485541"/>
          </a:xfrm>
          <a:prstGeom prst="rect">
            <a:avLst/>
          </a:prstGeom>
        </p:spPr>
        <p:txBody>
          <a:bodyPr vert="horz" lIns="144000" tIns="144000" rIns="144000" bIns="14400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15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6271646" y="2664274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 userDrawn="1"/>
        </p:nvSpPr>
        <p:spPr>
          <a:xfrm>
            <a:off x="6296732" y="2153310"/>
            <a:ext cx="5272659" cy="3945022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645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51125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1058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925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881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SzPct val="80000"/>
              <a:buFont typeface="Arial"/>
              <a:buChar char="•"/>
              <a:defRPr sz="88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6293348" y="251125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925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635260" y="458673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925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9"/>
          </p:nvPr>
        </p:nvSpPr>
        <p:spPr>
          <a:xfrm>
            <a:off x="6293348" y="4586730"/>
            <a:ext cx="5272659" cy="1512301"/>
          </a:xfrm>
          <a:prstGeom prst="rect">
            <a:avLst/>
          </a:prstGeom>
          <a:noFill/>
          <a:ln w="3175">
            <a:noFill/>
          </a:ln>
        </p:spPr>
        <p:txBody>
          <a:bodyPr vert="horz" wrap="square" lIns="144000" tIns="72000" rIns="144000" bIns="144000">
            <a:noAutofit/>
          </a:bodyPr>
          <a:lstStyle>
            <a:lvl1pPr marL="190361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234">
                <a:solidFill>
                  <a:schemeClr val="tx1"/>
                </a:solidFill>
              </a:defRPr>
            </a:lvl1pPr>
            <a:lvl2pPr marL="380722" indent="-190361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1058">
                <a:solidFill>
                  <a:schemeClr val="tx1"/>
                </a:solidFill>
              </a:defRPr>
            </a:lvl2pPr>
            <a:lvl3pPr marL="539356" indent="-15863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925">
                <a:solidFill>
                  <a:schemeClr val="tx1"/>
                </a:solidFill>
              </a:defRPr>
            </a:lvl3pPr>
            <a:lvl4pPr marL="666263" indent="-126907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</a:defRPr>
            </a:lvl4pPr>
            <a:lvl5pPr marL="793170" indent="-111044">
              <a:lnSpc>
                <a:spcPct val="100000"/>
              </a:lnSpc>
              <a:spcBef>
                <a:spcPts val="0"/>
              </a:spcBef>
              <a:spcAft>
                <a:spcPts val="705"/>
              </a:spcAft>
              <a:buClr>
                <a:schemeClr val="bg2"/>
              </a:buClr>
              <a:buSzPct val="100000"/>
              <a:buFont typeface="Arial"/>
              <a:buChar char="•"/>
              <a:defRPr sz="881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633926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296732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19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633926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0" name="Rechteck 19"/>
          <p:cNvSpPr/>
          <p:nvPr userDrawn="1"/>
        </p:nvSpPr>
        <p:spPr>
          <a:xfrm>
            <a:off x="627164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 userDrawn="1"/>
        </p:nvSpPr>
        <p:spPr>
          <a:xfrm>
            <a:off x="627164" y="4235055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hteck 21"/>
          <p:cNvSpPr/>
          <p:nvPr userDrawn="1"/>
        </p:nvSpPr>
        <p:spPr>
          <a:xfrm>
            <a:off x="6296732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6296732" y="4235055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196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ted + Heading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25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296732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6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633926" y="2166664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296732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sp>
        <p:nvSpPr>
          <p:cNvPr id="2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633926" y="4256233"/>
            <a:ext cx="5272659" cy="330571"/>
          </a:xfrm>
          <a:prstGeom prst="rect">
            <a:avLst/>
          </a:prstGeom>
        </p:spPr>
        <p:txBody>
          <a:bodyPr vert="horz" lIns="144000" tIns="0" rIns="144000" bIns="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63" cap="all">
                <a:solidFill>
                  <a:srgbClr val="0068A9"/>
                </a:solidFill>
              </a:defRPr>
            </a:lvl1pPr>
            <a:lvl2pPr marL="609274" indent="0">
              <a:buNone/>
              <a:defRPr sz="2820"/>
            </a:lvl2pPr>
            <a:lvl3pPr marL="1218547" indent="0">
              <a:buNone/>
              <a:defRPr sz="2115"/>
            </a:lvl3pPr>
            <a:lvl4pPr marL="1827823" indent="0">
              <a:buNone/>
              <a:defRPr sz="1763"/>
            </a:lvl4pPr>
            <a:lvl5pPr marL="2437097" indent="0">
              <a:buNone/>
              <a:defRPr sz="1763"/>
            </a:lvl5pPr>
          </a:lstStyle>
          <a:p>
            <a:pPr lvl="0"/>
            <a:endParaRPr lang="de-DE" dirty="0"/>
          </a:p>
        </p:txBody>
      </p:sp>
      <p:cxnSp>
        <p:nvCxnSpPr>
          <p:cNvPr id="29" name="Gerade Verbindung 28"/>
          <p:cNvCxnSpPr/>
          <p:nvPr userDrawn="1"/>
        </p:nvCxnSpPr>
        <p:spPr>
          <a:xfrm>
            <a:off x="6271646" y="2497235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 userDrawn="1"/>
        </p:nvCxnSpPr>
        <p:spPr>
          <a:xfrm>
            <a:off x="610439" y="2497235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 userDrawn="1"/>
        </p:nvCxnSpPr>
        <p:spPr>
          <a:xfrm>
            <a:off x="6271646" y="4587329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 userDrawn="1"/>
        </p:nvCxnSpPr>
        <p:spPr>
          <a:xfrm>
            <a:off x="610439" y="4587329"/>
            <a:ext cx="5318355" cy="0"/>
          </a:xfrm>
          <a:prstGeom prst="line">
            <a:avLst/>
          </a:prstGeom>
          <a:ln w="3175" cmpd="sng">
            <a:solidFill>
              <a:srgbClr val="BFC9D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 userDrawn="1"/>
        </p:nvSpPr>
        <p:spPr>
          <a:xfrm>
            <a:off x="627164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6300268" y="2153312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627164" y="4238544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 userDrawn="1"/>
        </p:nvSpPr>
        <p:spPr>
          <a:xfrm>
            <a:off x="6300268" y="4238544"/>
            <a:ext cx="5272659" cy="1880685"/>
          </a:xfrm>
          <a:prstGeom prst="rect">
            <a:avLst/>
          </a:prstGeom>
          <a:noFill/>
          <a:ln w="3175" cmpd="sng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726" tIns="31726" rIns="31726" bIns="317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5" b="0" i="0" u="none" strike="noStrike" kern="1200" cap="all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77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box (numbering) + emotional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906246" y="5899432"/>
            <a:ext cx="806780" cy="805836"/>
          </a:xfrm>
          <a:prstGeom prst="rect">
            <a:avLst/>
          </a:prstGeom>
          <a:noFill/>
        </p:spPr>
        <p:txBody>
          <a:bodyPr vert="horz" wrap="none" lIns="63452" tIns="63452" rIns="63452" bIns="63452" rtlCol="0" anchor="ctr" anchorCtr="1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9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0"/>
          </p:nvPr>
        </p:nvSpPr>
        <p:spPr>
          <a:xfrm>
            <a:off x="7370273" y="1397622"/>
            <a:ext cx="4192717" cy="4695422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None/>
              <a:defRPr sz="1763"/>
            </a:lvl1pPr>
          </a:lstStyle>
          <a:p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662338"/>
            <a:ext cx="6479453" cy="1947521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468">
                <a:solidFill>
                  <a:srgbClr val="002749"/>
                </a:solidFill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115">
                <a:solidFill>
                  <a:srgbClr val="002749"/>
                </a:solidFill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586">
                <a:solidFill>
                  <a:srgbClr val="002749"/>
                </a:solidFill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</a:defRPr>
            </a:lvl4pPr>
            <a:lvl5pPr marL="1015258" indent="-22208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1410">
                <a:solidFill>
                  <a:srgbClr val="002749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98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box (bullets) + emotional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4"/>
          <p:cNvSpPr>
            <a:spLocks noGrp="1"/>
          </p:cNvSpPr>
          <p:nvPr>
            <p:ph type="pic" sz="quarter" idx="10"/>
          </p:nvPr>
        </p:nvSpPr>
        <p:spPr>
          <a:xfrm>
            <a:off x="7370273" y="1397622"/>
            <a:ext cx="4192717" cy="4695422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None/>
              <a:defRPr sz="1763"/>
            </a:lvl1pPr>
          </a:lstStyle>
          <a:p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635260" y="2662338"/>
            <a:ext cx="6479453" cy="1947521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marL="444175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468">
                <a:solidFill>
                  <a:srgbClr val="002749"/>
                </a:solidFill>
              </a:defRPr>
            </a:lvl1pPr>
            <a:lvl2pPr marL="634536" indent="-444175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2115">
                <a:solidFill>
                  <a:srgbClr val="002749"/>
                </a:solidFill>
              </a:defRPr>
            </a:lvl2pPr>
            <a:lvl3pPr marL="761443" indent="-317268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586">
                <a:solidFill>
                  <a:srgbClr val="002749"/>
                </a:solidFill>
              </a:defRPr>
            </a:lvl3pPr>
            <a:lvl4pPr marL="888350" indent="-253814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</a:defRPr>
            </a:lvl4pPr>
            <a:lvl5pPr marL="1045001" indent="-251831">
              <a:lnSpc>
                <a:spcPct val="100000"/>
              </a:lnSpc>
              <a:spcBef>
                <a:spcPts val="0"/>
              </a:spcBef>
              <a:spcAft>
                <a:spcPts val="1058"/>
              </a:spcAft>
              <a:buClr>
                <a:schemeClr val="bg2"/>
              </a:buClr>
              <a:buSzPct val="100000"/>
              <a:buFont typeface="Arial"/>
              <a:buChar char="•"/>
              <a:defRPr sz="1410">
                <a:solidFill>
                  <a:srgbClr val="002749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97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428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78" y="313704"/>
            <a:ext cx="8681778" cy="542470"/>
          </a:xfrm>
          <a:prstGeom prst="rect">
            <a:avLst/>
          </a:prstGeom>
        </p:spPr>
        <p:txBody>
          <a:bodyPr/>
          <a:lstStyle>
            <a:lvl1pPr algn="l">
              <a:defRPr sz="3173" b="1">
                <a:solidFill>
                  <a:schemeClr val="tx2"/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4417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5906246" y="5899432"/>
            <a:ext cx="806780" cy="805836"/>
          </a:xfrm>
          <a:prstGeom prst="rect">
            <a:avLst/>
          </a:prstGeom>
          <a:noFill/>
        </p:spPr>
        <p:txBody>
          <a:bodyPr vert="horz" wrap="none" lIns="63452" tIns="63452" rIns="63452" bIns="63452" rtlCol="0" anchor="ctr" anchorCtr="1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969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hteck 7"/>
          <p:cNvSpPr>
            <a:spLocks/>
          </p:cNvSpPr>
          <p:nvPr userDrawn="1"/>
        </p:nvSpPr>
        <p:spPr>
          <a:xfrm>
            <a:off x="254105" y="253808"/>
            <a:ext cx="11687443" cy="6345165"/>
          </a:xfrm>
          <a:prstGeom prst="rect">
            <a:avLst/>
          </a:prstGeom>
          <a:solidFill>
            <a:schemeClr val="bg1"/>
          </a:solidFill>
          <a:ln w="3175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977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 &amp;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0"/>
          </p:nvPr>
        </p:nvSpPr>
        <p:spPr>
          <a:xfrm>
            <a:off x="7370273" y="1399109"/>
            <a:ext cx="4192717" cy="4695422"/>
          </a:xfrm>
          <a:prstGeom prst="rect">
            <a:avLst/>
          </a:prstGeom>
        </p:spPr>
        <p:txBody>
          <a:bodyPr vert="horz" anchor="ctr" anchorCtr="1"/>
          <a:lstStyle>
            <a:lvl1pPr marL="0" indent="0">
              <a:buNone/>
              <a:defRPr sz="1763"/>
            </a:lvl1pPr>
          </a:lstStyle>
          <a:p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35261" y="1251642"/>
            <a:ext cx="6479454" cy="542470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525" b="1" baseline="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31235" y="2954209"/>
            <a:ext cx="5695447" cy="3149971"/>
          </a:xfrm>
          <a:prstGeom prst="rect">
            <a:avLst/>
          </a:prstGeom>
          <a:solidFill>
            <a:schemeClr val="bg1"/>
          </a:solidFill>
          <a:ln w="3175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222" tIns="80610" rIns="161222" bIns="806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platzhalter 26"/>
          <p:cNvSpPr>
            <a:spLocks noGrp="1"/>
          </p:cNvSpPr>
          <p:nvPr>
            <p:ph type="body" sz="quarter" idx="15"/>
          </p:nvPr>
        </p:nvSpPr>
        <p:spPr>
          <a:xfrm>
            <a:off x="708023" y="3019188"/>
            <a:ext cx="1810491" cy="3013953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72000" rIns="72000" bIns="72000"/>
          <a:lstStyle>
            <a:lvl1pPr marL="0" indent="0">
              <a:spcBef>
                <a:spcPts val="0"/>
              </a:spcBef>
              <a:buNone/>
              <a:defRPr sz="1763" cap="all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3" name="Textplatzhalter 26"/>
          <p:cNvSpPr>
            <a:spLocks noGrp="1"/>
          </p:cNvSpPr>
          <p:nvPr>
            <p:ph type="body" sz="quarter" idx="16"/>
          </p:nvPr>
        </p:nvSpPr>
        <p:spPr>
          <a:xfrm>
            <a:off x="2577276" y="3019188"/>
            <a:ext cx="1810491" cy="3013953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72000" rIns="72000" bIns="72000"/>
          <a:lstStyle>
            <a:lvl1pPr marL="0" indent="0">
              <a:spcBef>
                <a:spcPts val="0"/>
              </a:spcBef>
              <a:buNone/>
              <a:defRPr sz="1763" cap="all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7"/>
          </p:nvPr>
        </p:nvSpPr>
        <p:spPr>
          <a:xfrm>
            <a:off x="4446528" y="3019188"/>
            <a:ext cx="1810491" cy="3013953"/>
          </a:xfrm>
          <a:prstGeom prst="rect">
            <a:avLst/>
          </a:prstGeom>
          <a:solidFill>
            <a:schemeClr val="tx2"/>
          </a:solidFill>
        </p:spPr>
        <p:txBody>
          <a:bodyPr vert="horz" lIns="72000" tIns="72000" rIns="72000" bIns="72000"/>
          <a:lstStyle>
            <a:lvl1pPr marL="0" indent="0">
              <a:spcBef>
                <a:spcPts val="0"/>
              </a:spcBef>
              <a:buNone/>
              <a:defRPr sz="1763" cap="all"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89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2439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21177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3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21177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Gerade Verbindung 8"/>
          <p:cNvCxnSpPr/>
          <p:nvPr>
            <p:custDataLst>
              <p:tags r:id="rId3"/>
            </p:custDataLst>
          </p:nvPr>
        </p:nvCxnSpPr>
        <p:spPr>
          <a:xfrm>
            <a:off x="0" y="1060450"/>
            <a:ext cx="121983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1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3567" y="6597651"/>
            <a:ext cx="4923812" cy="18466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90AD4F-FDE5-4F8A-AD32-5061D311DDF3}" type="slidenum">
              <a:rPr kumimoji="0" lang="de-DE" altLang="zh-CN" sz="600" b="0" i="0" u="none" strike="noStrike" kern="1200" cap="none" spc="0" normalizeH="0" baseline="0" noProof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092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altLang="zh-CN" sz="600" b="0" i="0" u="none" strike="noStrike" kern="1200" cap="none" spc="0" normalizeH="0" baseline="0" noProof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| Denis Mierheim, Stephan Müller | M-IT | </a:t>
            </a:r>
            <a:r>
              <a:rPr kumimoji="0" lang="en-US" altLang="zh-CN" sz="600" b="0" i="0" u="none" strike="noStrike" kern="1200" cap="none" spc="0" normalizeH="0" baseline="0" noProof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17.01.2012</a:t>
            </a:r>
            <a:endParaRPr kumimoji="0" lang="de-DE" altLang="zh-CN" sz="600" b="0" i="0" u="none" strike="noStrike" kern="1200" cap="none" spc="0" normalizeH="0" baseline="0" noProof="0" smtClean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6" name="Grafik 8" descr="Logo_Arvato.pn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627" y="369888"/>
            <a:ext cx="182340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12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8" name="Picture 6" descr="C:\Users\MOENN05\AppData\Local\Temp\ARC4E\ZP_MAB_2013_Logo_L07_Signet_RH.gif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8" y="130175"/>
            <a:ext cx="59085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等腰三角形 8"/>
          <p:cNvSpPr/>
          <p:nvPr userDrawn="1"/>
        </p:nvSpPr>
        <p:spPr>
          <a:xfrm>
            <a:off x="0" y="5589589"/>
            <a:ext cx="1584092" cy="1268412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6215" marR="0" lvl="0" indent="-176215" algn="ctr" defTabSz="6092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74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flipH="1" flipV="1">
            <a:off x="10518961" y="2"/>
            <a:ext cx="1679390" cy="1268413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76215" marR="0" lvl="0" indent="-176215" algn="ctr" defTabSz="60927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74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图片 17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527" y="6076952"/>
            <a:ext cx="1848811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9093" y="260650"/>
            <a:ext cx="9722510" cy="407987"/>
          </a:xfrm>
          <a:prstGeom prst="rect">
            <a:avLst/>
          </a:prstGeom>
        </p:spPr>
        <p:txBody>
          <a:bodyPr anchor="t"/>
          <a:lstStyle>
            <a:lvl1pPr>
              <a:defRPr sz="200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174501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5946" y="245379"/>
            <a:ext cx="9941602" cy="778098"/>
          </a:xfrm>
          <a:prstGeom prst="rect">
            <a:avLst/>
          </a:prstGeom>
        </p:spPr>
        <p:txBody>
          <a:bodyPr lIns="123462" tIns="61731" rIns="123462" bIns="61731">
            <a:normAutofit/>
          </a:bodyPr>
          <a:lstStyle>
            <a:lvl1pPr algn="l">
              <a:defRPr sz="3173"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6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166" y="1259709"/>
            <a:ext cx="9842439" cy="443095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77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3050"/>
            <a:ext cx="4013174" cy="1162050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7" y="273052"/>
            <a:ext cx="6819216" cy="5853113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18" y="1435101"/>
            <a:ext cx="401317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34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8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/>
            </a:lvl1pPr>
            <a:lvl2pPr marL="497754" indent="0">
              <a:buNone/>
              <a:defRPr sz="3000"/>
            </a:lvl2pPr>
            <a:lvl3pPr marL="995507" indent="0">
              <a:buNone/>
              <a:defRPr sz="2600"/>
            </a:lvl3pPr>
            <a:lvl4pPr marL="1493261" indent="0">
              <a:buNone/>
              <a:defRPr sz="2200"/>
            </a:lvl4pPr>
            <a:lvl5pPr marL="1991015" indent="0">
              <a:buNone/>
              <a:defRPr sz="2200"/>
            </a:lvl5pPr>
            <a:lvl6pPr marL="2488768" indent="0">
              <a:buNone/>
              <a:defRPr sz="2200"/>
            </a:lvl6pPr>
            <a:lvl7pPr marL="2986522" indent="0">
              <a:buNone/>
              <a:defRPr sz="2200"/>
            </a:lvl7pPr>
            <a:lvl8pPr marL="3484275" indent="0">
              <a:buNone/>
              <a:defRPr sz="2200"/>
            </a:lvl8pPr>
            <a:lvl9pPr marL="3982029" indent="0">
              <a:buNone/>
              <a:defRPr sz="22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8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9B8FDA45-3D1E-4F4D-9612-F1D6E51F4BEC}" type="datetimeFigureOut">
              <a:rPr kumimoji="1" lang="zh-CN" altLang="en-US" smtClean="0"/>
              <a:pPr/>
              <a:t>2017/5/22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1" y="6356351"/>
            <a:ext cx="386281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0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CFB07BAB-1DE5-E141-8B73-24BC34611D7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27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16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ags" Target="../tags/tag2.xml"/><Relationship Id="rId27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tags" Target="../tags/tag33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image" Target="../media/image1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38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6962" y="236621"/>
            <a:ext cx="1346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5" r:id="rId12"/>
    <p:sldLayoutId id="2147483726" r:id="rId13"/>
  </p:sldLayoutIdLst>
  <p:txStyles>
    <p:titleStyle>
      <a:lvl1pPr algn="ctr" defTabSz="49775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15" indent="-373315" algn="l" defTabSz="497754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850" indent="-311096" algn="l" defTabSz="497754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384" indent="-248877" algn="l" defTabSz="497754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138" indent="-248877" algn="l" defTabSz="497754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891" indent="-248877" algn="l" defTabSz="497754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645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99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152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906" indent="-248877" algn="l" defTabSz="49775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54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07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61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1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768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522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75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29" algn="l" defTabSz="49775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0" y="0"/>
          <a:ext cx="21177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think-cell Slide" r:id="rId25" imgW="12700" imgH="12700" progId="">
                  <p:embed/>
                </p:oleObj>
              </mc:Choice>
              <mc:Fallback>
                <p:oleObj name="think-cell Slide" r:id="rId25" imgW="12700" imgH="12700" progId="">
                  <p:embed/>
                  <p:pic>
                    <p:nvPicPr>
                      <p:cNvPr id="8" name="Objek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77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0" y="245378"/>
            <a:ext cx="9845541" cy="778098"/>
          </a:xfrm>
          <a:prstGeom prst="rect">
            <a:avLst/>
          </a:prstGeom>
        </p:spPr>
        <p:txBody>
          <a:bodyPr vert="horz" lIns="54000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1" name="Gerade Verbindung 10"/>
          <p:cNvCxnSpPr/>
          <p:nvPr>
            <p:custDataLst>
              <p:tags r:id="rId23"/>
            </p:custDataLst>
          </p:nvPr>
        </p:nvCxnSpPr>
        <p:spPr>
          <a:xfrm>
            <a:off x="0" y="1060051"/>
            <a:ext cx="1219835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>
          <a:xfrm>
            <a:off x="624742" y="1484314"/>
            <a:ext cx="10948868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pic>
        <p:nvPicPr>
          <p:cNvPr id="9" name="Grafik 6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188" y="332656"/>
            <a:ext cx="1555423" cy="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2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rgbClr val="0068A9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53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>
            <a:alpha val="9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254074" y="1014292"/>
            <a:ext cx="11687443" cy="5583745"/>
          </a:xfrm>
          <a:prstGeom prst="rect">
            <a:avLst/>
          </a:prstGeom>
          <a:solidFill>
            <a:schemeClr val="bg1"/>
          </a:solidFill>
          <a:ln w="3175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 userDrawn="1">
            <p:custDataLst>
              <p:tags r:id="rId21"/>
            </p:custDataLst>
          </p:nvPr>
        </p:nvSpPr>
        <p:spPr>
          <a:xfrm>
            <a:off x="634499" y="6607605"/>
            <a:ext cx="4530779" cy="2503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D8F7B3-8807-43DF-8382-B5B5589A6B05}" type="slidenum">
              <a:rPr kumimoji="0" lang="de-DE" sz="793" b="0" i="0" u="none" strike="noStrike" kern="1200" cap="none" spc="0" normalizeH="0" baseline="0" noProof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6092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Name | Company | Customer | </a:t>
            </a:r>
            <a:fld id="{BE837064-F7DD-0247-8FD5-80E7336ECB9E}" type="datetime4">
              <a:rPr kumimoji="0" lang="de-DE" sz="793" b="1" i="0" u="none" strike="noStrike" kern="1200" cap="none" spc="0" normalizeH="0" baseline="0" noProof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6092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 Mai 2017</a:t>
            </a:fld>
            <a:endParaRPr kumimoji="0" lang="de-DE" sz="793" b="1" i="0" u="none" strike="noStrike" kern="1200" cap="none" spc="0" normalizeH="0" baseline="0" noProof="0" dirty="0">
              <a:ln>
                <a:noFill/>
              </a:ln>
              <a:solidFill>
                <a:srgbClr val="002749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9" name="Bild 8" descr="arvato.png"/>
          <p:cNvPicPr>
            <a:picLocks noChangeAspect="1"/>
          </p:cNvPicPr>
          <p:nvPr userDrawn="1"/>
        </p:nvPicPr>
        <p:blipFill>
          <a:blip r:embed="rId2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14" y="378460"/>
            <a:ext cx="1070030" cy="44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6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609274" rtl="0" eaLnBrk="1" latinLnBrk="0" hangingPunct="1">
        <a:spcBef>
          <a:spcPct val="0"/>
        </a:spcBef>
        <a:buNone/>
        <a:defRPr sz="58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55" indent="-456955" algn="l" defTabSz="609274" rtl="0" eaLnBrk="1" latinLnBrk="0" hangingPunct="1">
        <a:spcBef>
          <a:spcPct val="20000"/>
        </a:spcBef>
        <a:buFont typeface="Arial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1pPr>
      <a:lvl2pPr marL="990071" indent="-380797" algn="l" defTabSz="609274" rtl="0" eaLnBrk="1" latinLnBrk="0" hangingPunct="1">
        <a:spcBef>
          <a:spcPct val="20000"/>
        </a:spcBef>
        <a:buFont typeface="Arial"/>
        <a:buChar char="–"/>
        <a:defRPr sz="370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85" indent="-304638" algn="l" defTabSz="609274" rtl="0" eaLnBrk="1" latinLnBrk="0" hangingPunct="1">
        <a:spcBef>
          <a:spcPct val="20000"/>
        </a:spcBef>
        <a:buFont typeface="Arial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3pPr>
      <a:lvl4pPr marL="2132461" indent="-304638" algn="l" defTabSz="609274" rtl="0" eaLnBrk="1" latinLnBrk="0" hangingPunct="1">
        <a:spcBef>
          <a:spcPct val="20000"/>
        </a:spcBef>
        <a:buFont typeface="Arial"/>
        <a:buChar char="–"/>
        <a:defRPr sz="2644" kern="1200">
          <a:solidFill>
            <a:schemeClr val="tx1"/>
          </a:solidFill>
          <a:latin typeface="+mn-lt"/>
          <a:ea typeface="+mn-ea"/>
          <a:cs typeface="+mn-cs"/>
        </a:defRPr>
      </a:lvl4pPr>
      <a:lvl5pPr marL="2741735" indent="-304638" algn="l" defTabSz="609274" rtl="0" eaLnBrk="1" latinLnBrk="0" hangingPunct="1">
        <a:spcBef>
          <a:spcPct val="20000"/>
        </a:spcBef>
        <a:buFont typeface="Arial"/>
        <a:buChar char="»"/>
        <a:defRPr sz="2644" kern="1200">
          <a:solidFill>
            <a:schemeClr val="tx1"/>
          </a:solidFill>
          <a:latin typeface="+mn-lt"/>
          <a:ea typeface="+mn-ea"/>
          <a:cs typeface="+mn-cs"/>
        </a:defRPr>
      </a:lvl5pPr>
      <a:lvl6pPr marL="3351009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6pPr>
      <a:lvl7pPr marL="3960284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7pPr>
      <a:lvl8pPr marL="4569558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8pPr>
      <a:lvl9pPr marL="5178833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1pPr>
      <a:lvl2pPr marL="609274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51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3pPr>
      <a:lvl4pPr marL="1827823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99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73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6pPr>
      <a:lvl7pPr marL="3655647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7pPr>
      <a:lvl8pPr marL="4264922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96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>
            <a:alpha val="9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>
          <a:xfrm>
            <a:off x="254074" y="1014292"/>
            <a:ext cx="11687443" cy="5583745"/>
          </a:xfrm>
          <a:prstGeom prst="rect">
            <a:avLst/>
          </a:prstGeom>
          <a:solidFill>
            <a:schemeClr val="bg1"/>
          </a:solidFill>
          <a:ln w="3175">
            <a:solidFill>
              <a:srgbClr val="BFC9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1222" tIns="80610" rIns="161222" bIns="80610"/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 userDrawn="1">
            <p:custDataLst>
              <p:tags r:id="rId24"/>
            </p:custDataLst>
          </p:nvPr>
        </p:nvSpPr>
        <p:spPr>
          <a:xfrm>
            <a:off x="634499" y="6607605"/>
            <a:ext cx="4530779" cy="2503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6092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D8F7B3-8807-43DF-8382-B5B5589A6B05}" type="slidenum">
              <a:rPr kumimoji="0" lang="de-DE" sz="793" b="0" i="0" u="none" strike="noStrike" kern="1200" cap="none" spc="0" normalizeH="0" baseline="0" noProof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092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| </a:t>
            </a:r>
            <a:r>
              <a:rPr kumimoji="0" lang="en-US" altLang="zh-CN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Dennis Hu</a:t>
            </a:r>
            <a:r>
              <a:rPr kumimoji="0" lang="de-DE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| </a:t>
            </a:r>
            <a:r>
              <a:rPr kumimoji="0" lang="en-US" altLang="zh-CN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SG IT China</a:t>
            </a:r>
            <a:r>
              <a:rPr kumimoji="0" lang="de-DE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| </a:t>
            </a:r>
            <a:r>
              <a:rPr kumimoji="0" lang="en-US" altLang="zh-CN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Business Overview</a:t>
            </a:r>
            <a:r>
              <a:rPr kumimoji="0" lang="de-DE" sz="793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| </a:t>
            </a:r>
            <a:fld id="{BE837064-F7DD-0247-8FD5-80E7336ECB9E}" type="datetime4">
              <a:rPr kumimoji="0" lang="de-DE" sz="793" b="1" i="0" u="none" strike="noStrike" kern="1200" cap="none" spc="0" normalizeH="0" baseline="0" noProof="0" smtClean="0">
                <a:ln>
                  <a:noFill/>
                </a:ln>
                <a:solidFill>
                  <a:srgbClr val="00274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092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 Mai 2017</a:t>
            </a:fld>
            <a:endParaRPr kumimoji="0" lang="de-DE" sz="793" b="1" i="0" u="none" strike="noStrike" kern="1200" cap="none" spc="0" normalizeH="0" baseline="0" noProof="0" dirty="0">
              <a:ln>
                <a:noFill/>
              </a:ln>
              <a:solidFill>
                <a:srgbClr val="00274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60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3" r:id="rId21"/>
    <p:sldLayoutId id="2147483724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609274" rtl="0" eaLnBrk="1" latinLnBrk="0" hangingPunct="1">
        <a:spcBef>
          <a:spcPct val="0"/>
        </a:spcBef>
        <a:buNone/>
        <a:defRPr sz="58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55" indent="-456955" algn="l" defTabSz="609274" rtl="0" eaLnBrk="1" latinLnBrk="0" hangingPunct="1">
        <a:spcBef>
          <a:spcPct val="20000"/>
        </a:spcBef>
        <a:buFont typeface="Arial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1pPr>
      <a:lvl2pPr marL="990071" indent="-380797" algn="l" defTabSz="609274" rtl="0" eaLnBrk="1" latinLnBrk="0" hangingPunct="1">
        <a:spcBef>
          <a:spcPct val="20000"/>
        </a:spcBef>
        <a:buFont typeface="Arial"/>
        <a:buChar char="–"/>
        <a:defRPr sz="370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85" indent="-304638" algn="l" defTabSz="609274" rtl="0" eaLnBrk="1" latinLnBrk="0" hangingPunct="1">
        <a:spcBef>
          <a:spcPct val="20000"/>
        </a:spcBef>
        <a:buFont typeface="Arial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3pPr>
      <a:lvl4pPr marL="2132461" indent="-304638" algn="l" defTabSz="609274" rtl="0" eaLnBrk="1" latinLnBrk="0" hangingPunct="1">
        <a:spcBef>
          <a:spcPct val="20000"/>
        </a:spcBef>
        <a:buFont typeface="Arial"/>
        <a:buChar char="–"/>
        <a:defRPr sz="2644" kern="1200">
          <a:solidFill>
            <a:schemeClr val="tx1"/>
          </a:solidFill>
          <a:latin typeface="+mn-lt"/>
          <a:ea typeface="+mn-ea"/>
          <a:cs typeface="+mn-cs"/>
        </a:defRPr>
      </a:lvl4pPr>
      <a:lvl5pPr marL="2741735" indent="-304638" algn="l" defTabSz="609274" rtl="0" eaLnBrk="1" latinLnBrk="0" hangingPunct="1">
        <a:spcBef>
          <a:spcPct val="20000"/>
        </a:spcBef>
        <a:buFont typeface="Arial"/>
        <a:buChar char="»"/>
        <a:defRPr sz="2644" kern="1200">
          <a:solidFill>
            <a:schemeClr val="tx1"/>
          </a:solidFill>
          <a:latin typeface="+mn-lt"/>
          <a:ea typeface="+mn-ea"/>
          <a:cs typeface="+mn-cs"/>
        </a:defRPr>
      </a:lvl5pPr>
      <a:lvl6pPr marL="3351009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6pPr>
      <a:lvl7pPr marL="3960284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7pPr>
      <a:lvl8pPr marL="4569558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8pPr>
      <a:lvl9pPr marL="5178833" indent="-304638" algn="l" defTabSz="609274" rtl="0" eaLnBrk="1" latinLnBrk="0" hangingPunct="1">
        <a:spcBef>
          <a:spcPct val="20000"/>
        </a:spcBef>
        <a:buFont typeface="Arial"/>
        <a:buChar char="•"/>
        <a:defRPr sz="26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1pPr>
      <a:lvl2pPr marL="609274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51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3pPr>
      <a:lvl4pPr marL="1827823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99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73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6pPr>
      <a:lvl7pPr marL="3655647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7pPr>
      <a:lvl8pPr marL="4264922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96" algn="l" defTabSz="609274" rtl="0" eaLnBrk="1" latinLnBrk="0" hangingPunct="1">
        <a:defRPr sz="24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yestone_HD_D8108918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 b="9204"/>
          <a:stretch/>
        </p:blipFill>
        <p:spPr>
          <a:xfrm>
            <a:off x="416714" y="941820"/>
            <a:ext cx="11383200" cy="532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16714" y="6388524"/>
            <a:ext cx="1138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"/>
              </a:rPr>
              <a:t>2017 Version </a:t>
            </a:r>
            <a:r>
              <a: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"/>
              </a:rPr>
              <a:t>| </a:t>
            </a:r>
            <a:r>
              <a:rPr kumimoji="1"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riad Pro"/>
              </a:rPr>
              <a:t>Connext Introduction</a:t>
            </a:r>
            <a:endParaRPr kumimoji="1"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riad Pro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90023" y="2583126"/>
            <a:ext cx="9005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基于</a:t>
            </a:r>
            <a:r>
              <a:rPr kumimoji="1" lang="zh-CN" altLang="en-US" sz="4000" b="1" spc="300" dirty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容器</a:t>
            </a:r>
            <a:r>
              <a:rPr kumimoji="1" lang="en-US" altLang="zh-CN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+</a:t>
            </a:r>
            <a:r>
              <a:rPr kumimoji="1" lang="zh-CN" altLang="en-US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虚机的下一代</a:t>
            </a:r>
            <a:r>
              <a:rPr kumimoji="1" lang="en-US" altLang="zh-CN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PAAS</a:t>
            </a:r>
            <a:r>
              <a:rPr kumimoji="1" lang="zh-CN" altLang="en-US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云基础架构 </a:t>
            </a:r>
            <a:r>
              <a:rPr kumimoji="1" lang="en-US" altLang="zh-CN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-- </a:t>
            </a:r>
            <a:r>
              <a:rPr kumimoji="1" lang="zh-CN" altLang="en-US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联蔚 </a:t>
            </a:r>
            <a:r>
              <a:rPr kumimoji="1" lang="en-US" altLang="zh-CN" sz="4000" b="1" spc="300" dirty="0" smtClean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PAAS 1.0</a:t>
            </a:r>
            <a:endParaRPr kumimoji="1" lang="zh-CN" altLang="en-US" sz="4000" b="1" spc="300" dirty="0">
              <a:solidFill>
                <a:srgbClr val="D51C1E"/>
              </a:solidFill>
              <a:latin typeface="Noto Sans S Chinese Black Bold"/>
              <a:ea typeface="Microsoft YaHei"/>
              <a:cs typeface="Noto Sans S Chinese Black Bold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38919" y="4286951"/>
            <a:ext cx="4425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pc="300" dirty="0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Docker + VM + </a:t>
            </a:r>
            <a:r>
              <a:rPr kumimoji="1" lang="en-US" altLang="zh-CN" spc="300" dirty="0" err="1" smtClean="0"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Devops</a:t>
            </a:r>
            <a:endParaRPr kumimoji="1" lang="zh-CN" altLang="en-US" spc="300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4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3378" y="296415"/>
            <a:ext cx="96391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Docker</a:t>
            </a:r>
            <a:r>
              <a:rPr lang="zh-CN" altLang="en-US" dirty="0" smtClean="0">
                <a:latin typeface="Impact" panose="020B0806030902050204" pitchFamily="34" charset="0"/>
              </a:rPr>
              <a:t>不是万能的，</a:t>
            </a:r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也不仅仅只有</a:t>
            </a:r>
            <a:r>
              <a:rPr lang="en-US" altLang="zh-CN" dirty="0" smtClean="0">
                <a:latin typeface="Impact" panose="020B0806030902050204" pitchFamily="34" charset="0"/>
              </a:rPr>
              <a:t>Docker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07985" y="1545810"/>
            <a:ext cx="100244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技术体系中的核心技术，是当下云技术中的“当红炸子鸡”，有号称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取代一切之说。但是任何技术都有其局限性，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不是万能的；以下列举典型的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错误使用方式</a:t>
            </a:r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2938693" y="2480786"/>
            <a:ext cx="5079938" cy="3103855"/>
            <a:chOff x="1017" y="1152"/>
            <a:chExt cx="3735" cy="2486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2132" y="1152"/>
              <a:ext cx="1487" cy="1247"/>
              <a:chOff x="2057" y="862"/>
              <a:chExt cx="1549" cy="1351"/>
            </a:xfrm>
          </p:grpSpPr>
          <p:sp>
            <p:nvSpPr>
              <p:cNvPr id="34" name="AutoShape 4"/>
              <p:cNvSpPr>
                <a:spLocks noChangeArrowheads="1"/>
              </p:cNvSpPr>
              <p:nvPr/>
            </p:nvSpPr>
            <p:spPr bwMode="gray">
              <a:xfrm>
                <a:off x="2070" y="885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5"/>
              <p:cNvSpPr>
                <a:spLocks noChangeArrowheads="1"/>
              </p:cNvSpPr>
              <p:nvPr/>
            </p:nvSpPr>
            <p:spPr bwMode="gray">
              <a:xfrm>
                <a:off x="2057" y="862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6"/>
              <p:cNvSpPr>
                <a:spLocks noChangeArrowheads="1"/>
              </p:cNvSpPr>
              <p:nvPr/>
            </p:nvSpPr>
            <p:spPr bwMode="gray">
              <a:xfrm>
                <a:off x="2147" y="942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7262EC"/>
                  </a:gs>
                  <a:gs pos="100000">
                    <a:srgbClr val="2614AA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1017" y="1773"/>
              <a:ext cx="1488" cy="1247"/>
              <a:chOff x="1110" y="2656"/>
              <a:chExt cx="1549" cy="1351"/>
            </a:xfrm>
          </p:grpSpPr>
          <p:sp>
            <p:nvSpPr>
              <p:cNvPr id="31" name="AutoShape 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1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4B443"/>
                  </a:gs>
                  <a:gs pos="100000">
                    <a:srgbClr val="115D16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" name="Text Box 11"/>
            <p:cNvSpPr txBox="1">
              <a:spLocks noChangeArrowheads="1"/>
            </p:cNvSpPr>
            <p:nvPr/>
          </p:nvSpPr>
          <p:spPr bwMode="gray">
            <a:xfrm>
              <a:off x="2317" y="1366"/>
              <a:ext cx="109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作为虚拟机使用</a:t>
              </a:r>
              <a:endPara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gray">
            <a:xfrm>
              <a:off x="1179" y="2091"/>
              <a:ext cx="116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内应用有状态</a:t>
              </a:r>
              <a:endParaRPr lang="en-US" altLang="zh-CN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3264" y="1776"/>
              <a:ext cx="1488" cy="1247"/>
              <a:chOff x="3174" y="2656"/>
              <a:chExt cx="1549" cy="1351"/>
            </a:xfrm>
          </p:grpSpPr>
          <p:sp>
            <p:nvSpPr>
              <p:cNvPr id="28" name="AutoShape 14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AutoShape 15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16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C941E">
                      <a:gamma/>
                      <a:shade val="46275"/>
                      <a:invGamma/>
                    </a:srgbClr>
                  </a:gs>
                  <a:gs pos="100000">
                    <a:srgbClr val="EC941E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" name="Text Box 17"/>
            <p:cNvSpPr txBox="1">
              <a:spLocks noChangeArrowheads="1"/>
            </p:cNvSpPr>
            <p:nvPr/>
          </p:nvSpPr>
          <p:spPr bwMode="gray">
            <a:xfrm>
              <a:off x="3479" y="2067"/>
              <a:ext cx="103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r>
                <a:rPr lang="zh-CN" altLang="en-US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内部署服务</a:t>
              </a:r>
              <a:endParaRPr lang="en-US" altLang="zh-CN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8"/>
            <p:cNvGrpSpPr>
              <a:grpSpLocks/>
            </p:cNvGrpSpPr>
            <p:nvPr/>
          </p:nvGrpSpPr>
          <p:grpSpPr bwMode="auto">
            <a:xfrm>
              <a:off x="2142" y="2391"/>
              <a:ext cx="1488" cy="1247"/>
              <a:chOff x="3174" y="2656"/>
              <a:chExt cx="1549" cy="1351"/>
            </a:xfrm>
          </p:grpSpPr>
          <p:sp>
            <p:nvSpPr>
              <p:cNvPr id="25" name="AutoShape 1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2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21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66CC"/>
                  </a:gs>
                  <a:gs pos="100000">
                    <a:srgbClr val="0066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8" name="矩形标注 37"/>
          <p:cNvSpPr/>
          <p:nvPr/>
        </p:nvSpPr>
        <p:spPr>
          <a:xfrm>
            <a:off x="8274943" y="2107869"/>
            <a:ext cx="2397034" cy="1450347"/>
          </a:xfrm>
          <a:prstGeom prst="wedgeRectCallout">
            <a:avLst>
              <a:gd name="adj1" fmla="val -142811"/>
              <a:gd name="adj2" fmla="val -228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共享</a:t>
            </a:r>
            <a:r>
              <a:rPr lang="zh-CN" altLang="en-US" sz="1600" dirty="0"/>
              <a:t>目录</a:t>
            </a:r>
            <a:r>
              <a:rPr lang="zh-CN" altLang="en-US" sz="1600" dirty="0" smtClean="0"/>
              <a:t>给</a:t>
            </a:r>
            <a:r>
              <a:rPr lang="en-US" altLang="zh-CN" sz="1600" dirty="0" smtClean="0"/>
              <a:t>Docker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/>
              <a:t>Docker</a:t>
            </a:r>
            <a:r>
              <a:rPr lang="zh-CN" altLang="en-US" sz="1600" dirty="0" smtClean="0"/>
              <a:t>之间无限制进行通讯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Docker</a:t>
            </a:r>
            <a:r>
              <a:rPr lang="zh-CN" altLang="en-US" sz="1600" dirty="0" smtClean="0"/>
              <a:t>进行漂移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使用单层且大尺寸</a:t>
            </a:r>
            <a:r>
              <a:rPr lang="en-US" altLang="zh-CN" sz="1600" dirty="0" smtClean="0"/>
              <a:t>Docker</a:t>
            </a:r>
            <a:r>
              <a:rPr lang="zh-CN" altLang="en-US" sz="1600" dirty="0" smtClean="0"/>
              <a:t>镜像</a:t>
            </a:r>
            <a:endParaRPr lang="zh-CN" altLang="en-US" sz="1600" dirty="0"/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gray">
          <a:xfrm>
            <a:off x="4664036" y="4459034"/>
            <a:ext cx="16462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内存储数据</a:t>
            </a:r>
            <a:endParaRPr lang="en-US" altLang="zh-CN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8274943" y="4263542"/>
            <a:ext cx="2397034" cy="1450347"/>
          </a:xfrm>
          <a:prstGeom prst="wedgeRectCallout">
            <a:avLst>
              <a:gd name="adj1" fmla="val -61285"/>
              <a:gd name="adj2" fmla="val -654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Docker</a:t>
            </a:r>
            <a:r>
              <a:rPr lang="zh-CN" altLang="en-US" sz="1600" dirty="0"/>
              <a:t>中安装</a:t>
            </a:r>
            <a:r>
              <a:rPr lang="en-US" altLang="zh-CN" sz="1600" dirty="0" err="1"/>
              <a:t>mysql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/>
              <a:t>Docker</a:t>
            </a:r>
            <a:r>
              <a:rPr lang="zh-CN" altLang="en-US" sz="1600" dirty="0"/>
              <a:t>中</a:t>
            </a:r>
            <a:r>
              <a:rPr lang="zh-CN" altLang="en-US" sz="1600" dirty="0" smtClean="0"/>
              <a:t>安装</a:t>
            </a:r>
            <a:r>
              <a:rPr lang="en-US" altLang="zh-CN" sz="1600" dirty="0" smtClean="0"/>
              <a:t>Vanish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Docker</a:t>
            </a:r>
            <a:r>
              <a:rPr lang="zh-CN" altLang="en-US" sz="1600" dirty="0" smtClean="0"/>
              <a:t>中安装</a:t>
            </a:r>
            <a:r>
              <a:rPr lang="en-US" altLang="zh-CN" sz="1600" dirty="0" err="1" smtClean="0"/>
              <a:t>Redis</a:t>
            </a:r>
            <a:endParaRPr lang="en-US" altLang="zh-CN" sz="1600" dirty="0" smtClean="0"/>
          </a:p>
        </p:txBody>
      </p:sp>
      <p:sp>
        <p:nvSpPr>
          <p:cNvPr id="41" name="矩形标注 40"/>
          <p:cNvSpPr/>
          <p:nvPr/>
        </p:nvSpPr>
        <p:spPr>
          <a:xfrm>
            <a:off x="385950" y="4287679"/>
            <a:ext cx="2397034" cy="1450347"/>
          </a:xfrm>
          <a:prstGeom prst="wedgeRectCallout">
            <a:avLst>
              <a:gd name="adj1" fmla="val 141009"/>
              <a:gd name="adj2" fmla="val 383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Docker</a:t>
            </a:r>
            <a:r>
              <a:rPr lang="zh-CN" altLang="en-US" sz="1600" dirty="0"/>
              <a:t>中跑构建</a:t>
            </a:r>
            <a:r>
              <a:rPr lang="zh-CN" altLang="en-US" sz="1600" dirty="0" smtClean="0"/>
              <a:t>脚本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Docker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War</a:t>
            </a:r>
            <a:r>
              <a:rPr lang="zh-CN" altLang="en-US" sz="1600" dirty="0"/>
              <a:t>包一层一层的压</a:t>
            </a:r>
            <a:r>
              <a:rPr lang="zh-CN" altLang="en-US" sz="1600" dirty="0" smtClean="0"/>
              <a:t>下去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每次发布不进行</a:t>
            </a:r>
            <a:r>
              <a:rPr lang="en-US" altLang="zh-CN" sz="1600" dirty="0" smtClean="0"/>
              <a:t>Docker</a:t>
            </a:r>
            <a:r>
              <a:rPr lang="zh-CN" altLang="en-US" sz="1600" dirty="0" smtClean="0"/>
              <a:t>销毁重建</a:t>
            </a:r>
            <a:endParaRPr lang="en-US" altLang="zh-CN" sz="1600" dirty="0" smtClean="0"/>
          </a:p>
        </p:txBody>
      </p:sp>
      <p:sp>
        <p:nvSpPr>
          <p:cNvPr id="42" name="矩形标注 41"/>
          <p:cNvSpPr/>
          <p:nvPr/>
        </p:nvSpPr>
        <p:spPr>
          <a:xfrm>
            <a:off x="469364" y="2384662"/>
            <a:ext cx="2397034" cy="1142746"/>
          </a:xfrm>
          <a:prstGeom prst="wedgeRectCallout">
            <a:avLst>
              <a:gd name="adj1" fmla="val 53420"/>
              <a:gd name="adj2" fmla="val 932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所有</a:t>
            </a:r>
            <a:r>
              <a:rPr lang="zh-CN" altLang="en-US" sz="1600" dirty="0"/>
              <a:t>应用都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Docker</a:t>
            </a:r>
            <a:r>
              <a:rPr lang="zh-CN" altLang="en-US" sz="1600" dirty="0" smtClean="0"/>
              <a:t>实现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 smtClean="0"/>
              <a:t>Docker</a:t>
            </a:r>
            <a:r>
              <a:rPr lang="zh-CN" altLang="en-US" sz="1600" dirty="0" smtClean="0"/>
              <a:t>中部署有状态应用</a:t>
            </a:r>
            <a:endParaRPr lang="en-US" altLang="zh-CN" sz="1600" dirty="0"/>
          </a:p>
        </p:txBody>
      </p:sp>
      <p:sp>
        <p:nvSpPr>
          <p:cNvPr id="44" name="Rectangle 1"/>
          <p:cNvSpPr txBox="1">
            <a:spLocks noChangeArrowheads="1"/>
          </p:cNvSpPr>
          <p:nvPr/>
        </p:nvSpPr>
        <p:spPr bwMode="auto">
          <a:xfrm>
            <a:off x="385950" y="6176120"/>
            <a:ext cx="100244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正是由于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存在的局限性，下一代的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平台将构建在容器加虚拟机的混合架构上。</a:t>
            </a:r>
          </a:p>
        </p:txBody>
      </p:sp>
    </p:spTree>
    <p:extLst>
      <p:ext uri="{BB962C8B-B14F-4D97-AF65-F5344CB8AC3E}">
        <p14:creationId xmlns:p14="http://schemas.microsoft.com/office/powerpoint/2010/main" val="35250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75329" y="1225210"/>
            <a:ext cx="10847692" cy="0"/>
          </a:xfrm>
          <a:prstGeom prst="line">
            <a:avLst/>
          </a:prstGeom>
          <a:ln w="12700">
            <a:solidFill>
              <a:srgbClr val="5C5D5F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6441" y="715723"/>
            <a:ext cx="23899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25" y="233761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92161" y="233761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40777" y="2076006"/>
            <a:ext cx="424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0" spc="3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趋势和概念</a:t>
            </a:r>
          </a:p>
        </p:txBody>
      </p:sp>
      <p:sp>
        <p:nvSpPr>
          <p:cNvPr id="21" name="矩形 20"/>
          <p:cNvSpPr/>
          <p:nvPr/>
        </p:nvSpPr>
        <p:spPr>
          <a:xfrm>
            <a:off x="3047925" y="3220836"/>
            <a:ext cx="360000" cy="360000"/>
          </a:xfrm>
          <a:prstGeom prst="rect">
            <a:avLst/>
          </a:prstGeom>
          <a:solidFill>
            <a:srgbClr val="D51C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92161" y="3220836"/>
            <a:ext cx="475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40776" y="2959226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1" spc="300">
                <a:solidFill>
                  <a:srgbClr val="D51C1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解决方案概述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3047925" y="403253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92161" y="4032531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40776" y="3770921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sz="2800" b="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解决方案详情</a:t>
            </a: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47925" y="484422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92161" y="484422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40776" y="4582616"/>
            <a:ext cx="482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sz="2800" b="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PAAS</a:t>
            </a:r>
            <a:r>
              <a:rPr lang="zh-CN" altLang="en-US" sz="2800" b="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平台特性和业务价值</a:t>
            </a:r>
          </a:p>
        </p:txBody>
      </p:sp>
    </p:spTree>
    <p:extLst>
      <p:ext uri="{BB962C8B-B14F-4D97-AF65-F5344CB8AC3E}">
        <p14:creationId xmlns:p14="http://schemas.microsoft.com/office/powerpoint/2010/main" val="417779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3378" y="296415"/>
            <a:ext cx="67446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联蔚</a:t>
            </a:r>
            <a:r>
              <a:rPr lang="en-US" altLang="zh-CN" dirty="0" smtClean="0">
                <a:latin typeface="Impact" panose="020B0806030902050204" pitchFamily="34" charset="0"/>
              </a:rPr>
              <a:t>PAAS 1.0</a:t>
            </a:r>
            <a:r>
              <a:rPr lang="zh-CN" altLang="en-US" dirty="0" smtClean="0">
                <a:latin typeface="Impact" panose="020B0806030902050204" pitchFamily="34" charset="0"/>
              </a:rPr>
              <a:t>平台概述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pic>
        <p:nvPicPr>
          <p:cNvPr id="37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013"/>
          <a:stretch>
            <a:fillRect/>
          </a:stretch>
        </p:blipFill>
        <p:spPr bwMode="auto">
          <a:xfrm>
            <a:off x="7139924" y="5592278"/>
            <a:ext cx="3424269" cy="8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8144122" y="5741469"/>
            <a:ext cx="1094251" cy="54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09585"/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Private</a:t>
            </a:r>
            <a:br>
              <a:rPr lang="en-US" sz="1467" b="1" dirty="0">
                <a:solidFill>
                  <a:srgbClr val="1082CD"/>
                </a:solidFill>
                <a:latin typeface="Calibri" pitchFamily="34" charset="0"/>
              </a:rPr>
            </a:br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Clouds</a:t>
            </a:r>
          </a:p>
        </p:txBody>
      </p:sp>
      <p:pic>
        <p:nvPicPr>
          <p:cNvPr id="44" name="Pictur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013"/>
          <a:stretch>
            <a:fillRect/>
          </a:stretch>
        </p:blipFill>
        <p:spPr bwMode="auto">
          <a:xfrm>
            <a:off x="3123365" y="5592278"/>
            <a:ext cx="3372028" cy="103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2"/>
          <p:cNvSpPr txBox="1">
            <a:spLocks noChangeArrowheads="1"/>
          </p:cNvSpPr>
          <p:nvPr/>
        </p:nvSpPr>
        <p:spPr bwMode="auto">
          <a:xfrm>
            <a:off x="3796881" y="5839636"/>
            <a:ext cx="708848" cy="54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609585"/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Public</a:t>
            </a:r>
            <a:br>
              <a:rPr lang="en-US" sz="1467" b="1" dirty="0">
                <a:solidFill>
                  <a:srgbClr val="1082CD"/>
                </a:solidFill>
                <a:latin typeface="Calibri" pitchFamily="34" charset="0"/>
              </a:rPr>
            </a:br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Clouds</a:t>
            </a:r>
          </a:p>
        </p:txBody>
      </p:sp>
      <p:sp>
        <p:nvSpPr>
          <p:cNvPr id="46" name="矩形 45"/>
          <p:cNvSpPr/>
          <p:nvPr/>
        </p:nvSpPr>
        <p:spPr>
          <a:xfrm>
            <a:off x="588150" y="5839636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基础资源层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75906" y="5034566"/>
            <a:ext cx="7495094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虚拟机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3301131" y="3814565"/>
            <a:ext cx="80054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容器</a:t>
            </a:r>
            <a:endParaRPr lang="zh-CN" altLang="en-US" sz="1800" dirty="0"/>
          </a:p>
        </p:txBody>
      </p:sp>
      <p:sp>
        <p:nvSpPr>
          <p:cNvPr id="49" name="矩形 48"/>
          <p:cNvSpPr/>
          <p:nvPr/>
        </p:nvSpPr>
        <p:spPr>
          <a:xfrm>
            <a:off x="3301130" y="2951305"/>
            <a:ext cx="1727562" cy="730524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应用</a:t>
            </a:r>
            <a:r>
              <a:rPr lang="en-US" altLang="zh-CN" sz="1800" dirty="0" smtClean="0"/>
              <a:t>1</a:t>
            </a:r>
            <a:endParaRPr lang="zh-CN" altLang="en-US" sz="1800" dirty="0"/>
          </a:p>
        </p:txBody>
      </p:sp>
      <p:sp>
        <p:nvSpPr>
          <p:cNvPr id="50" name="矩形 49"/>
          <p:cNvSpPr/>
          <p:nvPr/>
        </p:nvSpPr>
        <p:spPr>
          <a:xfrm>
            <a:off x="5077501" y="2951305"/>
            <a:ext cx="1757810" cy="71791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应用</a:t>
            </a:r>
            <a:r>
              <a:rPr lang="en-US" altLang="zh-CN" sz="1800" dirty="0" smtClean="0"/>
              <a:t>2</a:t>
            </a:r>
            <a:endParaRPr lang="zh-CN" altLang="en-US" sz="1800" dirty="0"/>
          </a:p>
        </p:txBody>
      </p:sp>
      <p:sp>
        <p:nvSpPr>
          <p:cNvPr id="53" name="矩形 52"/>
          <p:cNvSpPr/>
          <p:nvPr/>
        </p:nvSpPr>
        <p:spPr>
          <a:xfrm>
            <a:off x="588150" y="2865100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应用服务层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7000" y="2053350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PAAS</a:t>
            </a:r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服务层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66563" y="3814565"/>
            <a:ext cx="86212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容器</a:t>
            </a:r>
            <a:endParaRPr lang="zh-CN" altLang="en-US" sz="1800" dirty="0"/>
          </a:p>
        </p:txBody>
      </p:sp>
      <p:sp>
        <p:nvSpPr>
          <p:cNvPr id="61" name="矩形 60"/>
          <p:cNvSpPr/>
          <p:nvPr/>
        </p:nvSpPr>
        <p:spPr>
          <a:xfrm>
            <a:off x="5988439" y="3808158"/>
            <a:ext cx="86212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容器</a:t>
            </a:r>
            <a:endParaRPr lang="zh-CN" altLang="en-US" sz="1800" dirty="0"/>
          </a:p>
        </p:txBody>
      </p:sp>
      <p:sp>
        <p:nvSpPr>
          <p:cNvPr id="62" name="矩形 61"/>
          <p:cNvSpPr/>
          <p:nvPr/>
        </p:nvSpPr>
        <p:spPr>
          <a:xfrm>
            <a:off x="5077501" y="3808158"/>
            <a:ext cx="86212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容器</a:t>
            </a:r>
            <a:endParaRPr lang="zh-CN" altLang="en-US" sz="1800" dirty="0"/>
          </a:p>
        </p:txBody>
      </p:sp>
      <p:sp>
        <p:nvSpPr>
          <p:cNvPr id="63" name="矩形 62"/>
          <p:cNvSpPr/>
          <p:nvPr/>
        </p:nvSpPr>
        <p:spPr>
          <a:xfrm>
            <a:off x="7014800" y="2951305"/>
            <a:ext cx="1723236" cy="1210815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服务</a:t>
            </a:r>
            <a:r>
              <a:rPr lang="en-US" altLang="zh-CN" sz="1800" dirty="0" smtClean="0"/>
              <a:t>1</a:t>
            </a:r>
            <a:endParaRPr lang="zh-CN" altLang="en-US" sz="1800" dirty="0"/>
          </a:p>
        </p:txBody>
      </p:sp>
      <p:sp>
        <p:nvSpPr>
          <p:cNvPr id="64" name="矩形 63"/>
          <p:cNvSpPr/>
          <p:nvPr/>
        </p:nvSpPr>
        <p:spPr>
          <a:xfrm>
            <a:off x="8836675" y="2951305"/>
            <a:ext cx="1934325" cy="1210814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服务</a:t>
            </a:r>
            <a:r>
              <a:rPr lang="en-US" altLang="zh-CN" sz="1800" dirty="0" smtClean="0"/>
              <a:t>2</a:t>
            </a:r>
            <a:endParaRPr lang="zh-CN" altLang="en-US" sz="1800" dirty="0"/>
          </a:p>
        </p:txBody>
      </p:sp>
      <p:sp>
        <p:nvSpPr>
          <p:cNvPr id="65" name="矩形 64"/>
          <p:cNvSpPr/>
          <p:nvPr/>
        </p:nvSpPr>
        <p:spPr>
          <a:xfrm>
            <a:off x="8403064" y="4252208"/>
            <a:ext cx="2367937" cy="67233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基于虚拟机级服务故障转移，集群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3268302" y="4278553"/>
            <a:ext cx="3567009" cy="665924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容器管理平台：容器配置管理，容器编排，弹性伸缩</a:t>
            </a:r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3307982" y="2066130"/>
            <a:ext cx="696459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健康检查</a:t>
            </a:r>
            <a:endParaRPr lang="zh-CN" altLang="en-US" sz="1600" dirty="0"/>
          </a:p>
        </p:txBody>
      </p:sp>
      <p:sp>
        <p:nvSpPr>
          <p:cNvPr id="68" name="矩形 67"/>
          <p:cNvSpPr/>
          <p:nvPr/>
        </p:nvSpPr>
        <p:spPr>
          <a:xfrm>
            <a:off x="4063240" y="2053350"/>
            <a:ext cx="651266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统一监控</a:t>
            </a:r>
            <a:endParaRPr lang="zh-CN" altLang="en-US" sz="1600" dirty="0"/>
          </a:p>
        </p:txBody>
      </p:sp>
      <p:sp>
        <p:nvSpPr>
          <p:cNvPr id="69" name="矩形 68"/>
          <p:cNvSpPr/>
          <p:nvPr/>
        </p:nvSpPr>
        <p:spPr>
          <a:xfrm>
            <a:off x="4777812" y="2059824"/>
            <a:ext cx="1465334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容器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服务发现和配置共享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6306452" y="2066130"/>
            <a:ext cx="690198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日志管理</a:t>
            </a:r>
            <a:endParaRPr lang="zh-CN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7059956" y="2047708"/>
            <a:ext cx="873252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容器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服务注册</a:t>
            </a:r>
            <a:endParaRPr lang="zh-CN" altLang="en-US" sz="1600" dirty="0"/>
          </a:p>
        </p:txBody>
      </p:sp>
      <p:sp>
        <p:nvSpPr>
          <p:cNvPr id="72" name="矩形 71"/>
          <p:cNvSpPr/>
          <p:nvPr/>
        </p:nvSpPr>
        <p:spPr>
          <a:xfrm>
            <a:off x="544066" y="1146999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PAAS</a:t>
            </a:r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管理层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844503" y="2023828"/>
            <a:ext cx="1037323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容器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虚机镜像库</a:t>
            </a:r>
            <a:endParaRPr lang="zh-CN" altLang="en-US" sz="1600" dirty="0"/>
          </a:p>
        </p:txBody>
      </p:sp>
      <p:sp>
        <p:nvSpPr>
          <p:cNvPr id="74" name="矩形 73"/>
          <p:cNvSpPr/>
          <p:nvPr/>
        </p:nvSpPr>
        <p:spPr>
          <a:xfrm>
            <a:off x="3307982" y="1195317"/>
            <a:ext cx="965900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可视化展现</a:t>
            </a:r>
            <a:endParaRPr lang="zh-CN" altLang="en-US" sz="1800" dirty="0"/>
          </a:p>
        </p:txBody>
      </p:sp>
      <p:sp>
        <p:nvSpPr>
          <p:cNvPr id="75" name="矩形 74"/>
          <p:cNvSpPr/>
          <p:nvPr/>
        </p:nvSpPr>
        <p:spPr>
          <a:xfrm>
            <a:off x="4326429" y="1202878"/>
            <a:ext cx="1298708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自动化运维和管理</a:t>
            </a:r>
            <a:endParaRPr lang="zh-CN" altLang="en-US" sz="1800" dirty="0"/>
          </a:p>
        </p:txBody>
      </p:sp>
      <p:sp>
        <p:nvSpPr>
          <p:cNvPr id="76" name="矩形 75"/>
          <p:cNvSpPr/>
          <p:nvPr/>
        </p:nvSpPr>
        <p:spPr>
          <a:xfrm>
            <a:off x="5715393" y="1195317"/>
            <a:ext cx="1298708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代码管理和构建</a:t>
            </a:r>
            <a:endParaRPr lang="zh-CN" altLang="en-US" sz="1800" dirty="0"/>
          </a:p>
        </p:txBody>
      </p:sp>
      <p:sp>
        <p:nvSpPr>
          <p:cNvPr id="77" name="矩形 76"/>
          <p:cNvSpPr/>
          <p:nvPr/>
        </p:nvSpPr>
        <p:spPr>
          <a:xfrm>
            <a:off x="7104357" y="1195317"/>
            <a:ext cx="1298708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发布管理工具</a:t>
            </a:r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8473079" y="1195506"/>
            <a:ext cx="916863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管理门户</a:t>
            </a:r>
            <a:endParaRPr lang="zh-CN" altLang="en-US" sz="1800" dirty="0"/>
          </a:p>
        </p:txBody>
      </p:sp>
      <p:sp>
        <p:nvSpPr>
          <p:cNvPr id="79" name="矩形 78"/>
          <p:cNvSpPr/>
          <p:nvPr/>
        </p:nvSpPr>
        <p:spPr>
          <a:xfrm>
            <a:off x="7996514" y="2031826"/>
            <a:ext cx="788729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负载均衡</a:t>
            </a:r>
            <a:endParaRPr lang="zh-CN" altLang="en-US" sz="1600" dirty="0"/>
          </a:p>
        </p:txBody>
      </p:sp>
      <p:sp>
        <p:nvSpPr>
          <p:cNvPr id="80" name="矩形 79"/>
          <p:cNvSpPr/>
          <p:nvPr/>
        </p:nvSpPr>
        <p:spPr>
          <a:xfrm>
            <a:off x="7020554" y="4262177"/>
            <a:ext cx="1286552" cy="67233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服务绑定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9473860" y="1190685"/>
            <a:ext cx="1297141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多租户和计费</a:t>
            </a:r>
            <a:endParaRPr lang="zh-CN" altLang="en-US" sz="1800" dirty="0"/>
          </a:p>
        </p:txBody>
      </p:sp>
      <p:sp>
        <p:nvSpPr>
          <p:cNvPr id="82" name="矩形 81"/>
          <p:cNvSpPr/>
          <p:nvPr/>
        </p:nvSpPr>
        <p:spPr>
          <a:xfrm>
            <a:off x="9941086" y="2036552"/>
            <a:ext cx="829915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权限管理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277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3378" y="296415"/>
            <a:ext cx="67446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联蔚</a:t>
            </a:r>
            <a:r>
              <a:rPr lang="en-US" altLang="zh-CN" dirty="0" smtClean="0">
                <a:latin typeface="Impact" panose="020B0806030902050204" pitchFamily="34" charset="0"/>
              </a:rPr>
              <a:t>PAAS 1.0</a:t>
            </a:r>
            <a:r>
              <a:rPr lang="zh-CN" altLang="en-US" dirty="0" smtClean="0">
                <a:latin typeface="Impact" panose="020B0806030902050204" pitchFamily="34" charset="0"/>
              </a:rPr>
              <a:t>平台的技术实现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pic>
        <p:nvPicPr>
          <p:cNvPr id="37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013"/>
          <a:stretch>
            <a:fillRect/>
          </a:stretch>
        </p:blipFill>
        <p:spPr bwMode="auto">
          <a:xfrm>
            <a:off x="7288501" y="5592278"/>
            <a:ext cx="3424269" cy="8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2"/>
          <p:cNvSpPr txBox="1">
            <a:spLocks noChangeArrowheads="1"/>
          </p:cNvSpPr>
          <p:nvPr/>
        </p:nvSpPr>
        <p:spPr bwMode="auto">
          <a:xfrm>
            <a:off x="7837259" y="5716017"/>
            <a:ext cx="1094251" cy="54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09585"/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Private</a:t>
            </a:r>
            <a:br>
              <a:rPr lang="en-US" sz="1467" b="1" dirty="0">
                <a:solidFill>
                  <a:srgbClr val="1082CD"/>
                </a:solidFill>
                <a:latin typeface="Calibri" pitchFamily="34" charset="0"/>
              </a:rPr>
            </a:br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Clouds</a:t>
            </a:r>
          </a:p>
        </p:txBody>
      </p:sp>
      <p:pic>
        <p:nvPicPr>
          <p:cNvPr id="44" name="Pictur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013"/>
          <a:stretch>
            <a:fillRect/>
          </a:stretch>
        </p:blipFill>
        <p:spPr bwMode="auto">
          <a:xfrm>
            <a:off x="3123365" y="5592278"/>
            <a:ext cx="3372028" cy="103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2"/>
          <p:cNvSpPr txBox="1">
            <a:spLocks noChangeArrowheads="1"/>
          </p:cNvSpPr>
          <p:nvPr/>
        </p:nvSpPr>
        <p:spPr bwMode="auto">
          <a:xfrm>
            <a:off x="3796881" y="5839636"/>
            <a:ext cx="708848" cy="54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609585"/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Public</a:t>
            </a:r>
            <a:br>
              <a:rPr lang="en-US" sz="1467" b="1" dirty="0">
                <a:solidFill>
                  <a:srgbClr val="1082CD"/>
                </a:solidFill>
                <a:latin typeface="Calibri" pitchFamily="34" charset="0"/>
              </a:rPr>
            </a:br>
            <a:r>
              <a:rPr lang="en-US" sz="1467" b="1" dirty="0">
                <a:solidFill>
                  <a:srgbClr val="1082CD"/>
                </a:solidFill>
                <a:latin typeface="Calibri" pitchFamily="34" charset="0"/>
              </a:rPr>
              <a:t>Clouds</a:t>
            </a:r>
          </a:p>
        </p:txBody>
      </p:sp>
      <p:sp>
        <p:nvSpPr>
          <p:cNvPr id="46" name="矩形 45"/>
          <p:cNvSpPr/>
          <p:nvPr/>
        </p:nvSpPr>
        <p:spPr>
          <a:xfrm>
            <a:off x="588150" y="5839636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基础资源层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75906" y="5034566"/>
            <a:ext cx="7495094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/>
              <a:t>Vmware</a:t>
            </a:r>
            <a:r>
              <a:rPr lang="en-US" altLang="zh-CN" sz="1800" dirty="0" smtClean="0"/>
              <a:t>/KVM</a:t>
            </a:r>
            <a:endParaRPr lang="zh-CN" altLang="en-US" sz="1800" dirty="0"/>
          </a:p>
        </p:txBody>
      </p:sp>
      <p:sp>
        <p:nvSpPr>
          <p:cNvPr id="48" name="矩形 47"/>
          <p:cNvSpPr/>
          <p:nvPr/>
        </p:nvSpPr>
        <p:spPr>
          <a:xfrm>
            <a:off x="3301131" y="3814565"/>
            <a:ext cx="80054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Docker</a:t>
            </a:r>
            <a:endParaRPr lang="zh-CN" altLang="en-US" sz="1600" dirty="0"/>
          </a:p>
        </p:txBody>
      </p:sp>
      <p:sp>
        <p:nvSpPr>
          <p:cNvPr id="49" name="矩形 48"/>
          <p:cNvSpPr/>
          <p:nvPr/>
        </p:nvSpPr>
        <p:spPr>
          <a:xfrm>
            <a:off x="3301130" y="2951305"/>
            <a:ext cx="1727562" cy="730524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应用</a:t>
            </a:r>
            <a:r>
              <a:rPr lang="en-US" altLang="zh-CN" sz="1800" dirty="0" smtClean="0"/>
              <a:t>1</a:t>
            </a:r>
            <a:endParaRPr lang="zh-CN" altLang="en-US" sz="1800" dirty="0"/>
          </a:p>
        </p:txBody>
      </p:sp>
      <p:sp>
        <p:nvSpPr>
          <p:cNvPr id="50" name="矩形 49"/>
          <p:cNvSpPr/>
          <p:nvPr/>
        </p:nvSpPr>
        <p:spPr>
          <a:xfrm>
            <a:off x="5077501" y="2951305"/>
            <a:ext cx="1757810" cy="71791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应用</a:t>
            </a:r>
            <a:r>
              <a:rPr lang="en-US" altLang="zh-CN" sz="1800" dirty="0" smtClean="0"/>
              <a:t>2</a:t>
            </a:r>
            <a:endParaRPr lang="zh-CN" altLang="en-US" sz="1800" dirty="0"/>
          </a:p>
        </p:txBody>
      </p:sp>
      <p:sp>
        <p:nvSpPr>
          <p:cNvPr id="53" name="矩形 52"/>
          <p:cNvSpPr/>
          <p:nvPr/>
        </p:nvSpPr>
        <p:spPr>
          <a:xfrm>
            <a:off x="588150" y="2865100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应用服务层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7000" y="2053350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PAAS</a:t>
            </a:r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服务层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66563" y="3814565"/>
            <a:ext cx="86212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Docker</a:t>
            </a:r>
            <a:endParaRPr lang="zh-CN" altLang="en-US" sz="1800" dirty="0"/>
          </a:p>
        </p:txBody>
      </p:sp>
      <p:sp>
        <p:nvSpPr>
          <p:cNvPr id="61" name="矩形 60"/>
          <p:cNvSpPr/>
          <p:nvPr/>
        </p:nvSpPr>
        <p:spPr>
          <a:xfrm>
            <a:off x="5988439" y="3808158"/>
            <a:ext cx="86212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Docker</a:t>
            </a:r>
            <a:endParaRPr lang="zh-CN" altLang="en-US" sz="1800" dirty="0"/>
          </a:p>
        </p:txBody>
      </p:sp>
      <p:sp>
        <p:nvSpPr>
          <p:cNvPr id="62" name="矩形 61"/>
          <p:cNvSpPr/>
          <p:nvPr/>
        </p:nvSpPr>
        <p:spPr>
          <a:xfrm>
            <a:off x="5077501" y="3808158"/>
            <a:ext cx="862129" cy="35396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Docker</a:t>
            </a:r>
            <a:endParaRPr lang="zh-CN" altLang="en-US" sz="1800" dirty="0"/>
          </a:p>
        </p:txBody>
      </p:sp>
      <p:sp>
        <p:nvSpPr>
          <p:cNvPr id="63" name="矩形 62"/>
          <p:cNvSpPr/>
          <p:nvPr/>
        </p:nvSpPr>
        <p:spPr>
          <a:xfrm>
            <a:off x="7014800" y="2951305"/>
            <a:ext cx="1723236" cy="1210815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服务</a:t>
            </a:r>
            <a:r>
              <a:rPr lang="en-US" altLang="zh-CN" sz="1800" dirty="0" smtClean="0"/>
              <a:t>1</a:t>
            </a:r>
            <a:endParaRPr lang="zh-CN" altLang="en-US" sz="1800" dirty="0"/>
          </a:p>
        </p:txBody>
      </p:sp>
      <p:sp>
        <p:nvSpPr>
          <p:cNvPr id="64" name="矩形 63"/>
          <p:cNvSpPr/>
          <p:nvPr/>
        </p:nvSpPr>
        <p:spPr>
          <a:xfrm>
            <a:off x="8836675" y="2951305"/>
            <a:ext cx="1934325" cy="1210814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/>
              <a:t>服务</a:t>
            </a:r>
            <a:r>
              <a:rPr lang="en-US" altLang="zh-CN" sz="1800" dirty="0" smtClean="0"/>
              <a:t>2</a:t>
            </a:r>
            <a:endParaRPr lang="zh-CN" altLang="en-US" sz="1800" dirty="0"/>
          </a:p>
        </p:txBody>
      </p:sp>
      <p:sp>
        <p:nvSpPr>
          <p:cNvPr id="65" name="矩形 64"/>
          <p:cNvSpPr/>
          <p:nvPr/>
        </p:nvSpPr>
        <p:spPr>
          <a:xfrm>
            <a:off x="8403064" y="4252208"/>
            <a:ext cx="2367937" cy="67233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基于虚拟机级服务故障转移，集群</a:t>
            </a:r>
            <a:endParaRPr lang="zh-CN" altLang="en-US" sz="1400" dirty="0"/>
          </a:p>
        </p:txBody>
      </p:sp>
      <p:sp>
        <p:nvSpPr>
          <p:cNvPr id="66" name="矩形 65"/>
          <p:cNvSpPr/>
          <p:nvPr/>
        </p:nvSpPr>
        <p:spPr>
          <a:xfrm>
            <a:off x="3268302" y="4278553"/>
            <a:ext cx="3567009" cy="665924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容器管理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-Kubernetes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07982" y="2066130"/>
            <a:ext cx="965900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Cadvisor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Influxdb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Heapster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313929" y="2053350"/>
            <a:ext cx="511630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Zabbix</a:t>
            </a:r>
            <a:endParaRPr lang="zh-CN" altLang="en-US" sz="1600" dirty="0"/>
          </a:p>
        </p:txBody>
      </p:sp>
      <p:sp>
        <p:nvSpPr>
          <p:cNvPr id="69" name="矩形 68"/>
          <p:cNvSpPr/>
          <p:nvPr/>
        </p:nvSpPr>
        <p:spPr>
          <a:xfrm>
            <a:off x="4877400" y="2066129"/>
            <a:ext cx="1214454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etcd,zookeeper,doozerd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76536" y="2053350"/>
            <a:ext cx="820114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graylog+ELK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059956" y="2047708"/>
            <a:ext cx="873252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Registrator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44066" y="1146999"/>
            <a:ext cx="2004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PAAS</a:t>
            </a:r>
            <a:r>
              <a:rPr kumimoji="1" lang="zh-CN" altLang="en-US" sz="24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管理层</a:t>
            </a:r>
            <a:endParaRPr kumimoji="1" lang="zh-CN" altLang="en-US" sz="24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844503" y="2023828"/>
            <a:ext cx="1037323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Git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Lab/</a:t>
            </a:r>
            <a:r>
              <a:rPr lang="en-US" altLang="zh-CN" sz="1600" dirty="0" err="1" smtClean="0"/>
              <a:t>Vmware</a:t>
            </a:r>
            <a:endParaRPr lang="zh-CN" altLang="en-US" sz="1600" dirty="0"/>
          </a:p>
        </p:txBody>
      </p:sp>
      <p:sp>
        <p:nvSpPr>
          <p:cNvPr id="74" name="矩形 73"/>
          <p:cNvSpPr/>
          <p:nvPr/>
        </p:nvSpPr>
        <p:spPr>
          <a:xfrm>
            <a:off x="3307982" y="1195317"/>
            <a:ext cx="965900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Rancher/shipyard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26429" y="1202878"/>
            <a:ext cx="1298708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/>
              <a:t>Salt Stack</a:t>
            </a:r>
            <a:endParaRPr lang="zh-CN" altLang="en-US" sz="1800" dirty="0"/>
          </a:p>
        </p:txBody>
      </p:sp>
      <p:sp>
        <p:nvSpPr>
          <p:cNvPr id="76" name="矩形 75"/>
          <p:cNvSpPr/>
          <p:nvPr/>
        </p:nvSpPr>
        <p:spPr>
          <a:xfrm>
            <a:off x="5715393" y="1195317"/>
            <a:ext cx="1298708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/Artifact</a:t>
            </a:r>
            <a:endParaRPr lang="en-US" altLang="zh-CN" sz="1800" dirty="0"/>
          </a:p>
          <a:p>
            <a:pPr algn="ctr"/>
            <a:r>
              <a:rPr lang="en-US" altLang="zh-CN" sz="1800" dirty="0" smtClean="0"/>
              <a:t>/</a:t>
            </a:r>
            <a:r>
              <a:rPr lang="en-US" altLang="zh-CN" sz="1800" dirty="0"/>
              <a:t>maven</a:t>
            </a:r>
            <a:endParaRPr lang="zh-CN" altLang="en-US" sz="1800" dirty="0"/>
          </a:p>
        </p:txBody>
      </p:sp>
      <p:sp>
        <p:nvSpPr>
          <p:cNvPr id="77" name="矩形 76"/>
          <p:cNvSpPr/>
          <p:nvPr/>
        </p:nvSpPr>
        <p:spPr>
          <a:xfrm>
            <a:off x="7104357" y="1195317"/>
            <a:ext cx="1298708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473079" y="1195506"/>
            <a:ext cx="916863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管理门户</a:t>
            </a:r>
            <a:r>
              <a:rPr lang="en-US" altLang="zh-CN" sz="1600" dirty="0" smtClean="0"/>
              <a:t>-</a:t>
            </a:r>
            <a:r>
              <a:rPr lang="zh-CN" altLang="en-US" sz="1600" dirty="0" smtClean="0"/>
              <a:t>自建</a:t>
            </a:r>
            <a:endParaRPr lang="zh-CN" altLang="en-US" sz="1600" dirty="0"/>
          </a:p>
        </p:txBody>
      </p:sp>
      <p:sp>
        <p:nvSpPr>
          <p:cNvPr id="79" name="矩形 78"/>
          <p:cNvSpPr/>
          <p:nvPr/>
        </p:nvSpPr>
        <p:spPr>
          <a:xfrm>
            <a:off x="7996514" y="2031826"/>
            <a:ext cx="788729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HA Proxy</a:t>
            </a:r>
            <a:endParaRPr lang="zh-CN" altLang="en-US" sz="1600" dirty="0"/>
          </a:p>
        </p:txBody>
      </p:sp>
      <p:sp>
        <p:nvSpPr>
          <p:cNvPr id="80" name="矩形 79"/>
          <p:cNvSpPr/>
          <p:nvPr/>
        </p:nvSpPr>
        <p:spPr>
          <a:xfrm>
            <a:off x="7020554" y="4262177"/>
            <a:ext cx="1286552" cy="672332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服务绑定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自建</a:t>
            </a:r>
            <a:endParaRPr lang="zh-CN" altLang="en-US" sz="1400" dirty="0"/>
          </a:p>
        </p:txBody>
      </p:sp>
      <p:sp>
        <p:nvSpPr>
          <p:cNvPr id="81" name="矩形 80"/>
          <p:cNvSpPr/>
          <p:nvPr/>
        </p:nvSpPr>
        <p:spPr>
          <a:xfrm>
            <a:off x="9473860" y="1190685"/>
            <a:ext cx="1297141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</a:rPr>
              <a:t>多租户和计费</a:t>
            </a:r>
            <a:r>
              <a:rPr lang="en-US" altLang="zh-CN" sz="1600" dirty="0" smtClean="0">
                <a:solidFill>
                  <a:schemeClr val="bg1"/>
                </a:solidFill>
              </a:rPr>
              <a:t>-</a:t>
            </a:r>
            <a:r>
              <a:rPr lang="zh-CN" altLang="en-US" sz="1600" dirty="0" smtClean="0">
                <a:solidFill>
                  <a:schemeClr val="bg1"/>
                </a:solidFill>
              </a:rPr>
              <a:t>自建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941086" y="2036552"/>
            <a:ext cx="829915" cy="75243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en-US" altLang="zh-CN" sz="1400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Oauth</a:t>
            </a:r>
            <a:r>
              <a:rPr lang="en-US" altLang="zh-CN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SSO/LDAP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4967" y="5615728"/>
            <a:ext cx="1539051" cy="49000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744" y="6159934"/>
            <a:ext cx="1504274" cy="5961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6552" y="5625336"/>
            <a:ext cx="1707431" cy="38688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8036" y="6097597"/>
            <a:ext cx="986200" cy="5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3378" y="296415"/>
            <a:ext cx="67446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联蔚</a:t>
            </a:r>
            <a:r>
              <a:rPr lang="en-US" altLang="zh-CN" dirty="0" smtClean="0">
                <a:latin typeface="Impact" panose="020B0806030902050204" pitchFamily="34" charset="0"/>
              </a:rPr>
              <a:t>PAAS 1.0</a:t>
            </a:r>
            <a:r>
              <a:rPr lang="zh-CN" altLang="en-US" dirty="0" smtClean="0">
                <a:latin typeface="Impact" panose="020B0806030902050204" pitchFamily="34" charset="0"/>
              </a:rPr>
              <a:t>平台的逻辑视图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61760" y="5001180"/>
            <a:ext cx="1995179" cy="68384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10505" y="3702337"/>
            <a:ext cx="3279296" cy="1160888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3" y="1491026"/>
            <a:ext cx="8561367" cy="42262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6505687" y="1370229"/>
            <a:ext cx="346524" cy="1119284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6369723" y="2437995"/>
            <a:ext cx="2106136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235566" y="2439302"/>
            <a:ext cx="962692" cy="173576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2797607" y="2439301"/>
            <a:ext cx="2336800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5093703" y="2550822"/>
            <a:ext cx="962692" cy="173576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2715576" y="2537820"/>
            <a:ext cx="2336800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984934" y="1089505"/>
            <a:ext cx="1553553" cy="258664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PC –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浏览器访问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4480" y="1075828"/>
            <a:ext cx="1023144" cy="283545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Ops</a:t>
            </a:r>
            <a:r>
              <a:rPr lang="zh-CN" altLang="en-US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endParaRPr lang="zh-CN" altLang="en-US" sz="1467" b="1" kern="0" dirty="0">
              <a:solidFill>
                <a:srgbClr val="9900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688038" y="1089506"/>
            <a:ext cx="1819037" cy="270513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Mobile – App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160071" y="1090197"/>
            <a:ext cx="1300940" cy="295396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endParaRPr lang="zh-CN" altLang="en-US" sz="1467" b="1" kern="0" dirty="0">
              <a:solidFill>
                <a:srgbClr val="9900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53381" y="1872234"/>
            <a:ext cx="2359984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动态路由器  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nginx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97609" y="5165863"/>
            <a:ext cx="2084818" cy="390828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NATS 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消息总线</a:t>
            </a:r>
          </a:p>
        </p:txBody>
      </p:sp>
      <p:sp>
        <p:nvSpPr>
          <p:cNvPr id="22" name="矩形 21"/>
          <p:cNvSpPr/>
          <p:nvPr/>
        </p:nvSpPr>
        <p:spPr>
          <a:xfrm>
            <a:off x="8710505" y="1498114"/>
            <a:ext cx="3279296" cy="210603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8557743" y="1483329"/>
            <a:ext cx="1701333" cy="3181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67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861890" y="1872407"/>
            <a:ext cx="1132911" cy="2567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RabbitMQ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5705" y="4489604"/>
            <a:ext cx="1395448" cy="40433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uaa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AuthN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9675" y="2475839"/>
            <a:ext cx="1251479" cy="368524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9651" y="2584539"/>
            <a:ext cx="1233723" cy="391684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2556111" y="2654329"/>
            <a:ext cx="2336800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685184" y="3475432"/>
            <a:ext cx="1334721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023723" y="2625110"/>
            <a:ext cx="1460500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虚机</a:t>
            </a:r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/Cell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86783" y="2929333"/>
            <a:ext cx="1008000" cy="11328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333" kern="0" dirty="0" smtClean="0">
                <a:latin typeface="微软雅黑" pitchFamily="34" charset="-122"/>
                <a:ea typeface="微软雅黑" pitchFamily="34" charset="-122"/>
              </a:rPr>
              <a:t>Docker</a:t>
            </a:r>
            <a:endParaRPr lang="en-US" altLang="zh-CN" sz="1333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41"/>
          <p:cNvSpPr>
            <a:spLocks noChangeArrowheads="1"/>
          </p:cNvSpPr>
          <p:nvPr/>
        </p:nvSpPr>
        <p:spPr bwMode="auto">
          <a:xfrm>
            <a:off x="4012699" y="3063363"/>
            <a:ext cx="673463" cy="2974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下箭头 32"/>
          <p:cNvSpPr/>
          <p:nvPr/>
        </p:nvSpPr>
        <p:spPr bwMode="auto">
          <a:xfrm>
            <a:off x="1454685" y="1450896"/>
            <a:ext cx="216000" cy="1152000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下箭头 33"/>
          <p:cNvSpPr/>
          <p:nvPr/>
        </p:nvSpPr>
        <p:spPr bwMode="auto">
          <a:xfrm>
            <a:off x="4745804" y="1370229"/>
            <a:ext cx="267547" cy="1159532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下箭头 34"/>
          <p:cNvSpPr/>
          <p:nvPr/>
        </p:nvSpPr>
        <p:spPr bwMode="auto">
          <a:xfrm>
            <a:off x="800618" y="1381952"/>
            <a:ext cx="215641" cy="1152000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071943" y="3897059"/>
            <a:ext cx="0" cy="312000"/>
          </a:xfrm>
          <a:prstGeom prst="straightConnector1">
            <a:avLst/>
          </a:prstGeom>
          <a:noFill/>
          <a:ln w="25400" cap="flat" cmpd="sng" algn="ctr">
            <a:solidFill>
              <a:srgbClr val="4D4D4D">
                <a:lumMod val="95000"/>
                <a:lumOff val="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矩形 36"/>
          <p:cNvSpPr/>
          <p:nvPr/>
        </p:nvSpPr>
        <p:spPr>
          <a:xfrm>
            <a:off x="6207543" y="4493180"/>
            <a:ext cx="1153888" cy="50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81531" y="4569897"/>
            <a:ext cx="986358" cy="5080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rIns="24000" anchor="ctr"/>
          <a:lstStyle/>
          <a:p>
            <a:pPr algn="ctr"/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镜像包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35625" y="2920771"/>
            <a:ext cx="1008000" cy="10424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Warden</a:t>
            </a:r>
          </a:p>
          <a:p>
            <a:pPr algn="ctr" defTabSz="1219170">
              <a:defRPr/>
            </a:pPr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container</a:t>
            </a:r>
          </a:p>
        </p:txBody>
      </p:sp>
      <p:sp>
        <p:nvSpPr>
          <p:cNvPr id="40" name="矩形 39"/>
          <p:cNvSpPr/>
          <p:nvPr/>
        </p:nvSpPr>
        <p:spPr>
          <a:xfrm>
            <a:off x="2651783" y="2980133"/>
            <a:ext cx="1008000" cy="10820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333" kern="0" dirty="0" smtClean="0">
                <a:latin typeface="微软雅黑" pitchFamily="34" charset="-122"/>
                <a:ea typeface="微软雅黑" pitchFamily="34" charset="-122"/>
              </a:rPr>
              <a:t>Docker</a:t>
            </a:r>
            <a:endParaRPr lang="en-US" altLang="zh-CN" sz="1333" kern="0" dirty="0"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2853293" y="3069362"/>
            <a:ext cx="673463" cy="2974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7659" y="5756593"/>
            <a:ext cx="11622140" cy="354284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600" dirty="0" smtClean="0"/>
              <a:t>PaaS </a:t>
            </a:r>
            <a:r>
              <a:rPr lang="zh-CN" altLang="en-US" sz="1600" dirty="0" smtClean="0"/>
              <a:t>服务</a:t>
            </a:r>
            <a:r>
              <a:rPr lang="zh-CN" altLang="en-US" sz="1600" dirty="0"/>
              <a:t>安装、在线升级</a:t>
            </a:r>
          </a:p>
        </p:txBody>
      </p:sp>
      <p:sp>
        <p:nvSpPr>
          <p:cNvPr id="43" name="矩形 42"/>
          <p:cNvSpPr/>
          <p:nvPr/>
        </p:nvSpPr>
        <p:spPr>
          <a:xfrm>
            <a:off x="9217218" y="944469"/>
            <a:ext cx="1105828" cy="4039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sz="1400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团队使用组件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31958" y="5259094"/>
            <a:ext cx="1960826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cadvisor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influxdb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heapster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7936199" y="925948"/>
            <a:ext cx="1105728" cy="40399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zh-CN" altLang="en-US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0458984" y="951015"/>
            <a:ext cx="1444734" cy="409004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zh-CN" altLang="en-US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运行环境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95423" y="4570098"/>
            <a:ext cx="1395448" cy="48356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00" dirty="0" err="1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Registrator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2546482" y="1063977"/>
            <a:ext cx="1157161" cy="287635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sp>
        <p:nvSpPr>
          <p:cNvPr id="49" name="下箭头 48"/>
          <p:cNvSpPr/>
          <p:nvPr/>
        </p:nvSpPr>
        <p:spPr bwMode="auto">
          <a:xfrm>
            <a:off x="3017061" y="1348170"/>
            <a:ext cx="216000" cy="21143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4943711" y="2666772"/>
            <a:ext cx="962692" cy="173576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05983" y="3030933"/>
            <a:ext cx="855600" cy="10312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200" kern="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200" kern="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200" kern="0" dirty="0" smtClean="0">
                <a:latin typeface="微软雅黑" pitchFamily="34" charset="-122"/>
                <a:ea typeface="微软雅黑" pitchFamily="34" charset="-122"/>
              </a:rPr>
              <a:t>ocker</a:t>
            </a: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41"/>
          <p:cNvSpPr>
            <a:spLocks noChangeArrowheads="1"/>
          </p:cNvSpPr>
          <p:nvPr/>
        </p:nvSpPr>
        <p:spPr bwMode="auto">
          <a:xfrm>
            <a:off x="5064037" y="3068544"/>
            <a:ext cx="673463" cy="2974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4815743" y="2676289"/>
            <a:ext cx="1294944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虚机</a:t>
            </a:r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Cell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66912" y="3549668"/>
            <a:ext cx="1367376" cy="3522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Graylog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/ELK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86955" y="1533384"/>
            <a:ext cx="1307959" cy="2880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HA Proxy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89026" y="1523316"/>
            <a:ext cx="1307959" cy="2880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HA Proxy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861890" y="2204381"/>
            <a:ext cx="1132911" cy="39007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Redis</a:t>
            </a:r>
            <a:endParaRPr lang="en-US" altLang="zh-CN" sz="1333" dirty="0">
              <a:solidFill>
                <a:schemeClr val="bg2"/>
              </a:solidFill>
            </a:endParaRPr>
          </a:p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Session</a:t>
            </a:r>
            <a:r>
              <a:rPr lang="zh-CN" altLang="en-US" sz="1333" dirty="0">
                <a:solidFill>
                  <a:schemeClr val="bg2"/>
                </a:solidFill>
              </a:rPr>
              <a:t>共享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8873067" y="4497747"/>
            <a:ext cx="589272" cy="22736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GitLab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8861890" y="2698656"/>
            <a:ext cx="887252" cy="199257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SpringXD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0135152" y="2217709"/>
            <a:ext cx="807256" cy="244337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mySQL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1105499" y="1559603"/>
            <a:ext cx="821237" cy="29220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Hadoop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1133098" y="2698656"/>
            <a:ext cx="733724" cy="23289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SSHFS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0179307" y="2543272"/>
            <a:ext cx="669365" cy="222115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zabbix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0925188" y="4517284"/>
            <a:ext cx="866904" cy="202987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Redis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1059350" y="1898625"/>
            <a:ext cx="854797" cy="2567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ELK</a:t>
            </a:r>
            <a:r>
              <a:rPr lang="zh-CN" altLang="en-US" sz="1333" dirty="0">
                <a:solidFill>
                  <a:schemeClr val="bg2"/>
                </a:solidFill>
              </a:rPr>
              <a:t>日志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10161478" y="5216602"/>
            <a:ext cx="871653" cy="253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Jenkins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9987235" y="2805257"/>
            <a:ext cx="1093428" cy="2543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API Gateway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908796" y="1897695"/>
            <a:ext cx="2359984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动态路由器  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nginx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5325695" y="1895842"/>
            <a:ext cx="2359984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动态路由器  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nginx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13611" y="2682857"/>
            <a:ext cx="1241075" cy="454928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Rancher/shipyard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67660" y="6176423"/>
            <a:ext cx="11622139" cy="3120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10135150" y="1872407"/>
            <a:ext cx="807257" cy="2567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Redis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8861890" y="3346119"/>
            <a:ext cx="887252" cy="22265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推送通知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9883702" y="4042535"/>
            <a:ext cx="648337" cy="235185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kafka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83030" y="5005205"/>
            <a:ext cx="1134873" cy="26719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LDAP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</a:p>
        </p:txBody>
      </p:sp>
      <p:sp>
        <p:nvSpPr>
          <p:cNvPr id="76" name="矩形 75"/>
          <p:cNvSpPr/>
          <p:nvPr/>
        </p:nvSpPr>
        <p:spPr>
          <a:xfrm>
            <a:off x="3287210" y="6523115"/>
            <a:ext cx="1753973" cy="280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IaaS/</a:t>
            </a:r>
            <a:r>
              <a:rPr lang="en-US" altLang="zh-CN" sz="1333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vSphere</a:t>
            </a:r>
            <a:endParaRPr lang="zh-CN" altLang="en-US" sz="1333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296405" y="5343756"/>
            <a:ext cx="1234520" cy="275629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Oauth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SSO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689229" y="4969975"/>
            <a:ext cx="1289195" cy="28294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LDAP</a:t>
            </a: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79" name="矩形 78"/>
          <p:cNvSpPr/>
          <p:nvPr/>
        </p:nvSpPr>
        <p:spPr>
          <a:xfrm>
            <a:off x="8689229" y="5361277"/>
            <a:ext cx="1289195" cy="28294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授权服务器</a:t>
            </a:r>
          </a:p>
        </p:txBody>
      </p:sp>
      <p:cxnSp>
        <p:nvCxnSpPr>
          <p:cNvPr id="80" name="直接箭头连接符 79"/>
          <p:cNvCxnSpPr>
            <a:endCxn id="79" idx="1"/>
          </p:cNvCxnSpPr>
          <p:nvPr/>
        </p:nvCxnSpPr>
        <p:spPr>
          <a:xfrm>
            <a:off x="8502799" y="5502750"/>
            <a:ext cx="186431" cy="1"/>
          </a:xfrm>
          <a:prstGeom prst="straightConnector1">
            <a:avLst/>
          </a:prstGeom>
          <a:noFill/>
          <a:ln w="25400" cap="flat" cmpd="sng" algn="ctr">
            <a:solidFill>
              <a:srgbClr val="4D4D4D">
                <a:lumMod val="95000"/>
                <a:lumOff val="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1" name="直接箭头连接符 80"/>
          <p:cNvCxnSpPr/>
          <p:nvPr/>
        </p:nvCxnSpPr>
        <p:spPr>
          <a:xfrm>
            <a:off x="8502799" y="5152964"/>
            <a:ext cx="248115" cy="0"/>
          </a:xfrm>
          <a:prstGeom prst="straightConnector1">
            <a:avLst/>
          </a:prstGeom>
          <a:noFill/>
          <a:ln w="25400" cap="flat" cmpd="sng" algn="ctr">
            <a:solidFill>
              <a:srgbClr val="4D4D4D">
                <a:lumMod val="95000"/>
                <a:lumOff val="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2" name="Rectangle 10"/>
          <p:cNvSpPr>
            <a:spLocks noChangeArrowheads="1"/>
          </p:cNvSpPr>
          <p:nvPr/>
        </p:nvSpPr>
        <p:spPr bwMode="auto">
          <a:xfrm>
            <a:off x="2545919" y="4535938"/>
            <a:ext cx="3638756" cy="72490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4064262" y="4767149"/>
            <a:ext cx="1896886" cy="341692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600" tIns="14400" rIns="9600" bIns="14400" anchor="ctr"/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服务发现和配置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2877717" y="4772788"/>
            <a:ext cx="793985" cy="341692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600" tIns="14400" rIns="9600" bIns="14400"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资源调度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651783" y="4499270"/>
            <a:ext cx="2839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consul(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etcd,zookeeper,doozerd</a:t>
            </a:r>
            <a:r>
              <a:rPr lang="en-US" altLang="zh-CN" sz="16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)</a:t>
            </a:r>
          </a:p>
        </p:txBody>
      </p:sp>
      <p:sp>
        <p:nvSpPr>
          <p:cNvPr id="86" name="矩形 85"/>
          <p:cNvSpPr/>
          <p:nvPr/>
        </p:nvSpPr>
        <p:spPr>
          <a:xfrm>
            <a:off x="2854983" y="4120722"/>
            <a:ext cx="1831179" cy="23669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zh-CN" altLang="en-US" sz="1333" kern="0" dirty="0">
                <a:latin typeface="微软雅黑" pitchFamily="34" charset="-122"/>
                <a:ea typeface="微软雅黑" pitchFamily="34" charset="-122"/>
              </a:rPr>
              <a:t>监控代理</a:t>
            </a:r>
            <a:endParaRPr lang="en-US" altLang="zh-CN" sz="1333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994504" y="4134330"/>
            <a:ext cx="874573" cy="2230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zh-CN" altLang="en-US" sz="1200" kern="0" dirty="0">
                <a:latin typeface="微软雅黑" pitchFamily="34" charset="-122"/>
                <a:ea typeface="微软雅黑" pitchFamily="34" charset="-122"/>
              </a:rPr>
              <a:t>监控代理</a:t>
            </a:r>
            <a:endParaRPr lang="en-US" altLang="zh-CN" sz="1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流程图: 磁盘 87"/>
          <p:cNvSpPr/>
          <p:nvPr/>
        </p:nvSpPr>
        <p:spPr>
          <a:xfrm>
            <a:off x="6110687" y="5232821"/>
            <a:ext cx="1016000" cy="405371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67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Ceph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存储服务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1105499" y="5115838"/>
            <a:ext cx="871653" cy="191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Git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9791738" y="4489604"/>
            <a:ext cx="871653" cy="19102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Artifactory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104566" y="6523115"/>
            <a:ext cx="1753973" cy="280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IaaS/</a:t>
            </a:r>
            <a:r>
              <a:rPr lang="en-US" altLang="zh-CN" sz="1333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OpenStack</a:t>
            </a:r>
            <a:endParaRPr lang="zh-CN" altLang="en-US" sz="1333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935256" y="6523115"/>
            <a:ext cx="1753973" cy="280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IaaS/</a:t>
            </a:r>
            <a:r>
              <a:rPr lang="en-US" altLang="zh-CN" sz="1333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AWS</a:t>
            </a:r>
            <a:endParaRPr lang="zh-CN" altLang="en-US" sz="1333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6283264" y="2589712"/>
            <a:ext cx="2106136" cy="183524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 Box 11"/>
          <p:cNvSpPr txBox="1">
            <a:spLocks noChangeArrowheads="1"/>
          </p:cNvSpPr>
          <p:nvPr/>
        </p:nvSpPr>
        <p:spPr bwMode="auto">
          <a:xfrm>
            <a:off x="6233190" y="2640697"/>
            <a:ext cx="1460500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虚机</a:t>
            </a:r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/Cell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335699" y="2958907"/>
            <a:ext cx="1122541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自动弹性伸缩</a:t>
            </a:r>
          </a:p>
        </p:txBody>
      </p:sp>
      <p:sp>
        <p:nvSpPr>
          <p:cNvPr id="96" name="矩形 95"/>
          <p:cNvSpPr/>
          <p:nvPr/>
        </p:nvSpPr>
        <p:spPr>
          <a:xfrm>
            <a:off x="6360528" y="3267221"/>
            <a:ext cx="751576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提醒服务</a:t>
            </a:r>
          </a:p>
        </p:txBody>
      </p:sp>
      <p:sp>
        <p:nvSpPr>
          <p:cNvPr id="97" name="矩形 96"/>
          <p:cNvSpPr/>
          <p:nvPr/>
        </p:nvSpPr>
        <p:spPr>
          <a:xfrm>
            <a:off x="7505828" y="3573117"/>
            <a:ext cx="778453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88840" y="3288166"/>
            <a:ext cx="1126549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99" name="矩形 98"/>
          <p:cNvSpPr/>
          <p:nvPr/>
        </p:nvSpPr>
        <p:spPr>
          <a:xfrm>
            <a:off x="7641841" y="2643277"/>
            <a:ext cx="652012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zabbix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468130" y="4556293"/>
            <a:ext cx="1042837" cy="2245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SaltStack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860538" y="3878959"/>
            <a:ext cx="804473" cy="429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service Broker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406416" y="3535967"/>
            <a:ext cx="751576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应用监控</a:t>
            </a:r>
          </a:p>
        </p:txBody>
      </p:sp>
      <p:sp>
        <p:nvSpPr>
          <p:cNvPr id="103" name="矩形 102"/>
          <p:cNvSpPr/>
          <p:nvPr/>
        </p:nvSpPr>
        <p:spPr>
          <a:xfrm>
            <a:off x="265353" y="3661864"/>
            <a:ext cx="1367376" cy="3522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Graylog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/ELK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下箭头 103"/>
          <p:cNvSpPr/>
          <p:nvPr/>
        </p:nvSpPr>
        <p:spPr bwMode="auto">
          <a:xfrm>
            <a:off x="4003335" y="1448321"/>
            <a:ext cx="346524" cy="1119284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 defTabSz="1219170">
              <a:defRPr/>
            </a:pPr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11133097" y="2227709"/>
            <a:ext cx="807256" cy="392624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Oauth</a:t>
            </a:r>
            <a:endParaRPr lang="en-US" altLang="zh-CN" sz="1333" dirty="0">
              <a:solidFill>
                <a:schemeClr val="bg2"/>
              </a:solidFill>
            </a:endParaRPr>
          </a:p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SSO</a:t>
            </a:r>
            <a:r>
              <a:rPr lang="zh-CN" altLang="en-US" sz="1333" dirty="0">
                <a:solidFill>
                  <a:schemeClr val="bg2"/>
                </a:solidFill>
              </a:rPr>
              <a:t>服务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10131080" y="3091399"/>
            <a:ext cx="807256" cy="236468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dirty="0">
                <a:solidFill>
                  <a:schemeClr val="bg2"/>
                </a:solidFill>
              </a:rPr>
              <a:t>应用分发</a:t>
            </a:r>
          </a:p>
        </p:txBody>
      </p:sp>
      <p:sp>
        <p:nvSpPr>
          <p:cNvPr id="107" name="圆角矩形 106"/>
          <p:cNvSpPr/>
          <p:nvPr/>
        </p:nvSpPr>
        <p:spPr>
          <a:xfrm>
            <a:off x="11105499" y="3019551"/>
            <a:ext cx="807256" cy="236468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dirty="0">
                <a:solidFill>
                  <a:schemeClr val="bg2"/>
                </a:solidFill>
              </a:rPr>
              <a:t>数据同步</a:t>
            </a:r>
          </a:p>
        </p:txBody>
      </p:sp>
      <p:sp>
        <p:nvSpPr>
          <p:cNvPr id="108" name="圆角矩形 107"/>
          <p:cNvSpPr/>
          <p:nvPr/>
        </p:nvSpPr>
        <p:spPr>
          <a:xfrm>
            <a:off x="10904840" y="4038060"/>
            <a:ext cx="887252" cy="222653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MongoDB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9" name="肘形连接符 108"/>
          <p:cNvCxnSpPr>
            <a:endCxn id="22" idx="1"/>
          </p:cNvCxnSpPr>
          <p:nvPr/>
        </p:nvCxnSpPr>
        <p:spPr>
          <a:xfrm rot="5400000" flipH="1" flipV="1">
            <a:off x="8092479" y="2872156"/>
            <a:ext cx="939051" cy="297001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98" idx="3"/>
            <a:endCxn id="111" idx="1"/>
          </p:cNvCxnSpPr>
          <p:nvPr/>
        </p:nvCxnSpPr>
        <p:spPr>
          <a:xfrm flipV="1">
            <a:off x="8315389" y="3143476"/>
            <a:ext cx="559648" cy="2569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圆角矩形 110"/>
          <p:cNvSpPr/>
          <p:nvPr/>
        </p:nvSpPr>
        <p:spPr>
          <a:xfrm>
            <a:off x="8875037" y="3030933"/>
            <a:ext cx="1103387" cy="225087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dubbo</a:t>
            </a:r>
            <a:r>
              <a:rPr lang="zh-CN" altLang="en-US" sz="1333" dirty="0" smtClean="0">
                <a:solidFill>
                  <a:schemeClr val="bg2"/>
                </a:solidFill>
              </a:rPr>
              <a:t>微</a:t>
            </a:r>
            <a:r>
              <a:rPr lang="zh-CN" altLang="en-US" sz="1333" dirty="0">
                <a:solidFill>
                  <a:schemeClr val="bg2"/>
                </a:solidFill>
              </a:rPr>
              <a:t>服务</a:t>
            </a:r>
          </a:p>
        </p:txBody>
      </p:sp>
      <p:cxnSp>
        <p:nvCxnSpPr>
          <p:cNvPr id="112" name="肘形连接符 111"/>
          <p:cNvCxnSpPr>
            <a:stCxn id="99" idx="3"/>
            <a:endCxn id="63" idx="1"/>
          </p:cNvCxnSpPr>
          <p:nvPr/>
        </p:nvCxnSpPr>
        <p:spPr>
          <a:xfrm flipV="1">
            <a:off x="8293853" y="2654330"/>
            <a:ext cx="1885455" cy="10123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圆角矩形 112"/>
          <p:cNvSpPr/>
          <p:nvPr/>
        </p:nvSpPr>
        <p:spPr>
          <a:xfrm>
            <a:off x="10185936" y="1559603"/>
            <a:ext cx="847195" cy="248539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dirty="0">
                <a:solidFill>
                  <a:schemeClr val="bg2"/>
                </a:solidFill>
              </a:rPr>
              <a:t>应用监控</a:t>
            </a:r>
          </a:p>
        </p:txBody>
      </p:sp>
      <p:cxnSp>
        <p:nvCxnSpPr>
          <p:cNvPr id="114" name="直接箭头连接符 113"/>
          <p:cNvCxnSpPr>
            <a:stCxn id="55" idx="2"/>
          </p:cNvCxnSpPr>
          <p:nvPr/>
        </p:nvCxnSpPr>
        <p:spPr>
          <a:xfrm>
            <a:off x="3240935" y="1821414"/>
            <a:ext cx="0" cy="179353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68" idx="2"/>
            <a:endCxn id="27" idx="3"/>
          </p:cNvCxnSpPr>
          <p:nvPr/>
        </p:nvCxnSpPr>
        <p:spPr>
          <a:xfrm flipH="1">
            <a:off x="1633374" y="2253171"/>
            <a:ext cx="2455415" cy="527211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115"/>
          <p:cNvCxnSpPr>
            <a:stCxn id="70" idx="3"/>
            <a:endCxn id="100" idx="1"/>
          </p:cNvCxnSpPr>
          <p:nvPr/>
        </p:nvCxnSpPr>
        <p:spPr>
          <a:xfrm>
            <a:off x="1454686" y="2910321"/>
            <a:ext cx="6013444" cy="1758226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100" idx="3"/>
            <a:endCxn id="37" idx="3"/>
          </p:cNvCxnSpPr>
          <p:nvPr/>
        </p:nvCxnSpPr>
        <p:spPr>
          <a:xfrm flipH="1">
            <a:off x="7361431" y="4668547"/>
            <a:ext cx="1149536" cy="78633"/>
          </a:xfrm>
          <a:prstGeom prst="curvedConnector5">
            <a:avLst>
              <a:gd name="adj1" fmla="val -19886"/>
              <a:gd name="adj2" fmla="val 433474"/>
              <a:gd name="adj3" fmla="val 95359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stCxn id="70" idx="3"/>
            <a:endCxn id="88" idx="2"/>
          </p:cNvCxnSpPr>
          <p:nvPr/>
        </p:nvCxnSpPr>
        <p:spPr>
          <a:xfrm>
            <a:off x="1454686" y="2910322"/>
            <a:ext cx="4656001" cy="2525185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线连接符 118"/>
          <p:cNvCxnSpPr>
            <a:stCxn id="100" idx="3"/>
            <a:endCxn id="88" idx="1"/>
          </p:cNvCxnSpPr>
          <p:nvPr/>
        </p:nvCxnSpPr>
        <p:spPr>
          <a:xfrm flipH="1">
            <a:off x="6618687" y="4668547"/>
            <a:ext cx="1892280" cy="564274"/>
          </a:xfrm>
          <a:prstGeom prst="curvedConnector4">
            <a:avLst>
              <a:gd name="adj1" fmla="val -12081"/>
              <a:gd name="adj2" fmla="val 193677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100" idx="0"/>
            <a:endCxn id="70" idx="3"/>
          </p:cNvCxnSpPr>
          <p:nvPr/>
        </p:nvCxnSpPr>
        <p:spPr>
          <a:xfrm rot="16200000" flipV="1">
            <a:off x="3899132" y="465875"/>
            <a:ext cx="1645972" cy="6534863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70" idx="3"/>
            <a:endCxn id="30" idx="0"/>
          </p:cNvCxnSpPr>
          <p:nvPr/>
        </p:nvCxnSpPr>
        <p:spPr>
          <a:xfrm flipV="1">
            <a:off x="1454685" y="2625110"/>
            <a:ext cx="2299288" cy="285212"/>
          </a:xfrm>
          <a:prstGeom prst="curvedConnector4">
            <a:avLst>
              <a:gd name="adj1" fmla="val 34120"/>
              <a:gd name="adj2" fmla="val 206868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40" idx="0"/>
            <a:endCxn id="68" idx="2"/>
          </p:cNvCxnSpPr>
          <p:nvPr/>
        </p:nvCxnSpPr>
        <p:spPr>
          <a:xfrm rot="5400000" flipH="1" flipV="1">
            <a:off x="3258806" y="2150150"/>
            <a:ext cx="726961" cy="933005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16" idx="2"/>
            <a:endCxn id="40" idx="0"/>
          </p:cNvCxnSpPr>
          <p:nvPr/>
        </p:nvCxnSpPr>
        <p:spPr>
          <a:xfrm rot="5400000">
            <a:off x="3142765" y="1361187"/>
            <a:ext cx="1631963" cy="1605928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8848660" y="4037958"/>
            <a:ext cx="807256" cy="244337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mySQL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1105499" y="5400431"/>
            <a:ext cx="871653" cy="191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smtClean="0">
                <a:solidFill>
                  <a:schemeClr val="bg2"/>
                </a:solidFill>
              </a:rPr>
              <a:t>maven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cxnSp>
        <p:nvCxnSpPr>
          <p:cNvPr id="126" name="曲线连接符 125"/>
          <p:cNvCxnSpPr>
            <a:stCxn id="66" idx="0"/>
            <a:endCxn id="58" idx="3"/>
          </p:cNvCxnSpPr>
          <p:nvPr/>
        </p:nvCxnSpPr>
        <p:spPr>
          <a:xfrm rot="16200000" flipV="1">
            <a:off x="9727235" y="4346532"/>
            <a:ext cx="605175" cy="1134966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66" idx="0"/>
          </p:cNvCxnSpPr>
          <p:nvPr/>
        </p:nvCxnSpPr>
        <p:spPr>
          <a:xfrm rot="5400000" flipH="1" flipV="1">
            <a:off x="10381161" y="4907914"/>
            <a:ext cx="524833" cy="92544"/>
          </a:xfrm>
          <a:prstGeom prst="curvedConnector3">
            <a:avLst>
              <a:gd name="adj1" fmla="val 41542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47" idx="3"/>
            <a:endCxn id="40" idx="2"/>
          </p:cNvCxnSpPr>
          <p:nvPr/>
        </p:nvCxnSpPr>
        <p:spPr>
          <a:xfrm flipV="1">
            <a:off x="1690871" y="4062220"/>
            <a:ext cx="1464912" cy="749663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44" idx="3"/>
            <a:endCxn id="40" idx="2"/>
          </p:cNvCxnSpPr>
          <p:nvPr/>
        </p:nvCxnSpPr>
        <p:spPr>
          <a:xfrm flipV="1">
            <a:off x="2192784" y="4062220"/>
            <a:ext cx="962999" cy="1374612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103" idx="3"/>
            <a:endCxn id="40" idx="2"/>
          </p:cNvCxnSpPr>
          <p:nvPr/>
        </p:nvCxnSpPr>
        <p:spPr>
          <a:xfrm>
            <a:off x="1632729" y="3837979"/>
            <a:ext cx="1523054" cy="224241"/>
          </a:xfrm>
          <a:prstGeom prst="curvedConnector4">
            <a:avLst>
              <a:gd name="adj1" fmla="val 33454"/>
              <a:gd name="adj2" fmla="val 201944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endCxn id="40" idx="2"/>
          </p:cNvCxnSpPr>
          <p:nvPr/>
        </p:nvCxnSpPr>
        <p:spPr>
          <a:xfrm rot="10800000">
            <a:off x="3155784" y="4062220"/>
            <a:ext cx="1205313" cy="527460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693" y="269906"/>
            <a:ext cx="103520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联蔚</a:t>
            </a:r>
            <a:r>
              <a:rPr lang="en-US" altLang="zh-CN" dirty="0" smtClean="0">
                <a:latin typeface="Impact" panose="020B0806030902050204" pitchFamily="34" charset="0"/>
              </a:rPr>
              <a:t>PAAS 1.0</a:t>
            </a:r>
            <a:r>
              <a:rPr lang="zh-CN" altLang="en-US" dirty="0" smtClean="0">
                <a:latin typeface="Impact" panose="020B0806030902050204" pitchFamily="34" charset="0"/>
              </a:rPr>
              <a:t>平台的典型部署</a:t>
            </a:r>
            <a:r>
              <a:rPr lang="zh-CN" altLang="en-US" dirty="0" smtClean="0">
                <a:latin typeface="Impact" panose="020B0806030902050204" pitchFamily="34" charset="0"/>
              </a:rPr>
              <a:t>视图</a:t>
            </a:r>
            <a:r>
              <a:rPr lang="en-US" altLang="zh-CN" dirty="0" smtClean="0">
                <a:latin typeface="Impact" panose="020B0806030902050204" pitchFamily="34" charset="0"/>
              </a:rPr>
              <a:t>—AWS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32" name="矩形 157"/>
          <p:cNvSpPr>
            <a:spLocks noChangeArrowheads="1"/>
          </p:cNvSpPr>
          <p:nvPr/>
        </p:nvSpPr>
        <p:spPr bwMode="auto">
          <a:xfrm>
            <a:off x="1198112" y="5154516"/>
            <a:ext cx="8567785" cy="577309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15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33" name="矩形 89"/>
          <p:cNvSpPr>
            <a:spLocks noChangeArrowheads="1"/>
          </p:cNvSpPr>
          <p:nvPr/>
        </p:nvSpPr>
        <p:spPr bwMode="auto">
          <a:xfrm>
            <a:off x="1780441" y="1801417"/>
            <a:ext cx="3584331" cy="3344782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150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36" name="Picture 6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05" y="5302159"/>
            <a:ext cx="430823" cy="36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139" name="圆柱形 96"/>
          <p:cNvSpPr>
            <a:spLocks noChangeArrowheads="1"/>
          </p:cNvSpPr>
          <p:nvPr/>
        </p:nvSpPr>
        <p:spPr bwMode="auto">
          <a:xfrm>
            <a:off x="1339171" y="5226475"/>
            <a:ext cx="465992" cy="373552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 dirty="0" smtClean="0">
                <a:solidFill>
                  <a:srgbClr val="FFFFFF"/>
                </a:solidFill>
              </a:rPr>
              <a:t>S3</a:t>
            </a:r>
            <a:endParaRPr lang="zh-CN" altLang="en-US" sz="15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43" name="矩形 106"/>
          <p:cNvSpPr>
            <a:spLocks noChangeArrowheads="1"/>
          </p:cNvSpPr>
          <p:nvPr/>
        </p:nvSpPr>
        <p:spPr bwMode="auto">
          <a:xfrm>
            <a:off x="2178549" y="2538673"/>
            <a:ext cx="1098529" cy="355030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 dirty="0">
                <a:solidFill>
                  <a:srgbClr val="FFFFFF"/>
                </a:solidFill>
                <a:latin typeface="Arial" pitchFamily="34" charset="0"/>
              </a:rPr>
              <a:t>负载</a:t>
            </a:r>
            <a:r>
              <a:rPr lang="zh-CN" altLang="en-US" sz="900" dirty="0" smtClean="0">
                <a:solidFill>
                  <a:srgbClr val="FFFFFF"/>
                </a:solidFill>
                <a:latin typeface="Arial" pitchFamily="34" charset="0"/>
              </a:rPr>
              <a:t>均衡</a:t>
            </a:r>
            <a:r>
              <a:rPr lang="zh-CN" altLang="en-US" sz="900" dirty="0" smtClean="0">
                <a:solidFill>
                  <a:srgbClr val="FFFFFF"/>
                </a:solidFill>
              </a:rPr>
              <a:t>服务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10.150.43.200</a:t>
            </a:r>
            <a:endParaRPr lang="zh-CN" altLang="en-US" sz="1500" dirty="0">
              <a:latin typeface="Arial" pitchFamily="34" charset="0"/>
            </a:endParaRPr>
          </a:p>
        </p:txBody>
      </p:sp>
      <p:cxnSp>
        <p:nvCxnSpPr>
          <p:cNvPr id="144" name="直接箭头连接符 130"/>
          <p:cNvCxnSpPr>
            <a:cxnSpLocks noChangeShapeType="1"/>
          </p:cNvCxnSpPr>
          <p:nvPr/>
        </p:nvCxnSpPr>
        <p:spPr bwMode="auto">
          <a:xfrm>
            <a:off x="2805845" y="2812517"/>
            <a:ext cx="0" cy="14818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5" name="矩形 109"/>
          <p:cNvSpPr>
            <a:spLocks noChangeArrowheads="1"/>
          </p:cNvSpPr>
          <p:nvPr/>
        </p:nvSpPr>
        <p:spPr bwMode="auto">
          <a:xfrm>
            <a:off x="4849162" y="5344892"/>
            <a:ext cx="635270" cy="20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 dirty="0" smtClean="0">
                <a:latin typeface="Arial" pitchFamily="34" charset="0"/>
                <a:sym typeface="Arial" pitchFamily="34" charset="0"/>
              </a:rPr>
              <a:t>VPC</a:t>
            </a:r>
            <a:endParaRPr lang="zh-CN" altLang="en-US" sz="800" dirty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156" name="圆柱形 158"/>
          <p:cNvSpPr>
            <a:spLocks noChangeArrowheads="1"/>
          </p:cNvSpPr>
          <p:nvPr/>
        </p:nvSpPr>
        <p:spPr bwMode="auto">
          <a:xfrm>
            <a:off x="1907931" y="5222999"/>
            <a:ext cx="397120" cy="373552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 dirty="0" smtClean="0">
                <a:solidFill>
                  <a:srgbClr val="FFFFFF"/>
                </a:solidFill>
              </a:rPr>
              <a:t>S3</a:t>
            </a:r>
            <a:endParaRPr lang="zh-CN" altLang="en-US" sz="15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7" name="圆柱形 159"/>
          <p:cNvSpPr>
            <a:spLocks noChangeArrowheads="1"/>
          </p:cNvSpPr>
          <p:nvPr/>
        </p:nvSpPr>
        <p:spPr bwMode="auto">
          <a:xfrm>
            <a:off x="2429608" y="5214148"/>
            <a:ext cx="464527" cy="375097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 dirty="0" smtClean="0">
                <a:solidFill>
                  <a:srgbClr val="FFFFFF"/>
                </a:solidFill>
              </a:rPr>
              <a:t>S3</a:t>
            </a:r>
            <a:endParaRPr lang="zh-CN" altLang="en-US" sz="15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8" name="圆柱形 160"/>
          <p:cNvSpPr>
            <a:spLocks noChangeArrowheads="1"/>
          </p:cNvSpPr>
          <p:nvPr/>
        </p:nvSpPr>
        <p:spPr bwMode="auto">
          <a:xfrm>
            <a:off x="3004327" y="5214148"/>
            <a:ext cx="464526" cy="375097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 dirty="0" smtClean="0">
                <a:solidFill>
                  <a:srgbClr val="FFFFFF"/>
                </a:solidFill>
              </a:rPr>
              <a:t>S3</a:t>
            </a:r>
            <a:endParaRPr lang="zh-CN" altLang="en-US" sz="15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69" name="矩形 207"/>
          <p:cNvSpPr>
            <a:spLocks noChangeArrowheads="1"/>
          </p:cNvSpPr>
          <p:nvPr/>
        </p:nvSpPr>
        <p:spPr bwMode="auto">
          <a:xfrm>
            <a:off x="3934673" y="2533754"/>
            <a:ext cx="984168" cy="401338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 dirty="0">
                <a:solidFill>
                  <a:srgbClr val="FFFFFF"/>
                </a:solidFill>
                <a:latin typeface="Arial" pitchFamily="34" charset="0"/>
              </a:rPr>
              <a:t>负载</a:t>
            </a:r>
            <a:r>
              <a:rPr lang="zh-CN" altLang="en-US" sz="900" dirty="0" smtClean="0">
                <a:solidFill>
                  <a:srgbClr val="FFFFFF"/>
                </a:solidFill>
                <a:latin typeface="Arial" pitchFamily="34" charset="0"/>
              </a:rPr>
              <a:t>均衡</a:t>
            </a:r>
            <a:r>
              <a:rPr lang="zh-CN" altLang="en-US" sz="900" dirty="0">
                <a:solidFill>
                  <a:srgbClr val="FFFFFF"/>
                </a:solidFill>
              </a:rPr>
              <a:t>服务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10.150.43.182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70" name="矩形 208"/>
          <p:cNvSpPr>
            <a:spLocks noChangeArrowheads="1"/>
          </p:cNvSpPr>
          <p:nvPr/>
        </p:nvSpPr>
        <p:spPr bwMode="auto">
          <a:xfrm>
            <a:off x="2438035" y="2907767"/>
            <a:ext cx="732692" cy="27321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动态路由器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1" name="矩形 209"/>
          <p:cNvSpPr>
            <a:spLocks noChangeArrowheads="1"/>
          </p:cNvSpPr>
          <p:nvPr/>
        </p:nvSpPr>
        <p:spPr bwMode="auto">
          <a:xfrm>
            <a:off x="4060103" y="2938567"/>
            <a:ext cx="734157" cy="36737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动态路由器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10.150.43.196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2" name="矩形 212"/>
          <p:cNvSpPr>
            <a:spLocks noChangeArrowheads="1"/>
          </p:cNvSpPr>
          <p:nvPr/>
        </p:nvSpPr>
        <p:spPr bwMode="auto">
          <a:xfrm>
            <a:off x="1985230" y="3200606"/>
            <a:ext cx="732692" cy="24234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NATS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10.150.43.183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3" name="矩形 213"/>
          <p:cNvSpPr>
            <a:spLocks noChangeArrowheads="1"/>
          </p:cNvSpPr>
          <p:nvPr/>
        </p:nvSpPr>
        <p:spPr bwMode="auto">
          <a:xfrm>
            <a:off x="1958853" y="4410334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etcd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4" name="矩形 214"/>
          <p:cNvSpPr>
            <a:spLocks noChangeArrowheads="1"/>
          </p:cNvSpPr>
          <p:nvPr/>
        </p:nvSpPr>
        <p:spPr bwMode="auto">
          <a:xfrm>
            <a:off x="1976438" y="3461407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HM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10.150.43.186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5" name="矩形 215"/>
          <p:cNvSpPr>
            <a:spLocks noChangeArrowheads="1"/>
          </p:cNvSpPr>
          <p:nvPr/>
        </p:nvSpPr>
        <p:spPr bwMode="auto">
          <a:xfrm>
            <a:off x="1976438" y="3676910"/>
            <a:ext cx="732692" cy="24234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云控制器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10.150.43.190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6" name="矩形 216"/>
          <p:cNvSpPr>
            <a:spLocks noChangeArrowheads="1"/>
          </p:cNvSpPr>
          <p:nvPr/>
        </p:nvSpPr>
        <p:spPr bwMode="auto">
          <a:xfrm>
            <a:off x="1976438" y="389360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UAA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10.150.43.198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7" name="矩形 217"/>
          <p:cNvSpPr>
            <a:spLocks noChangeArrowheads="1"/>
          </p:cNvSpPr>
          <p:nvPr/>
        </p:nvSpPr>
        <p:spPr bwMode="auto">
          <a:xfrm>
            <a:off x="2754558" y="3840388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 dirty="0">
                <a:solidFill>
                  <a:srgbClr val="FFFFFF"/>
                </a:solidFill>
                <a:latin typeface="Arial" pitchFamily="34" charset="0"/>
              </a:rPr>
              <a:t>登录</a:t>
            </a:r>
            <a:endParaRPr lang="en-US" altLang="zh-CN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10.150.43.202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78" name="矩形 219"/>
          <p:cNvSpPr>
            <a:spLocks noChangeArrowheads="1"/>
          </p:cNvSpPr>
          <p:nvPr/>
        </p:nvSpPr>
        <p:spPr bwMode="auto">
          <a:xfrm>
            <a:off x="2773607" y="3244714"/>
            <a:ext cx="732692" cy="24234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日志采集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10.150.43.214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9" name="矩形 220"/>
          <p:cNvSpPr>
            <a:spLocks noChangeArrowheads="1"/>
          </p:cNvSpPr>
          <p:nvPr/>
        </p:nvSpPr>
        <p:spPr bwMode="auto">
          <a:xfrm>
            <a:off x="2769212" y="349117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CC Work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10.150.43.193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0" name="矩形 221"/>
          <p:cNvSpPr>
            <a:spLocks noChangeArrowheads="1"/>
          </p:cNvSpPr>
          <p:nvPr/>
        </p:nvSpPr>
        <p:spPr bwMode="auto">
          <a:xfrm>
            <a:off x="3790472" y="3275514"/>
            <a:ext cx="732692" cy="24234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NATS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10.150.43.184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1" name="矩形 222"/>
          <p:cNvSpPr>
            <a:spLocks noChangeArrowheads="1"/>
          </p:cNvSpPr>
          <p:nvPr/>
        </p:nvSpPr>
        <p:spPr bwMode="auto">
          <a:xfrm>
            <a:off x="3791936" y="3492207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HM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10.150.43.187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2" name="矩形 223"/>
          <p:cNvSpPr>
            <a:spLocks noChangeArrowheads="1"/>
          </p:cNvSpPr>
          <p:nvPr/>
        </p:nvSpPr>
        <p:spPr bwMode="auto">
          <a:xfrm>
            <a:off x="3791936" y="3707710"/>
            <a:ext cx="732692" cy="24234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云控制器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10.150.43.191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3" name="矩形 224"/>
          <p:cNvSpPr>
            <a:spLocks noChangeArrowheads="1"/>
          </p:cNvSpPr>
          <p:nvPr/>
        </p:nvSpPr>
        <p:spPr bwMode="auto">
          <a:xfrm>
            <a:off x="3791936" y="392440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 dirty="0">
                <a:solidFill>
                  <a:srgbClr val="FFFFFF"/>
                </a:solidFill>
              </a:rPr>
              <a:t>UAA</a:t>
            </a:r>
            <a:endParaRPr lang="en-US" altLang="zh-CN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10.150.43.199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84" name="矩形 225"/>
          <p:cNvSpPr>
            <a:spLocks noChangeArrowheads="1"/>
          </p:cNvSpPr>
          <p:nvPr/>
        </p:nvSpPr>
        <p:spPr bwMode="auto">
          <a:xfrm>
            <a:off x="4578848" y="3738666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登录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10.150.43.203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5" name="矩形 226"/>
          <p:cNvSpPr>
            <a:spLocks noChangeArrowheads="1"/>
          </p:cNvSpPr>
          <p:nvPr/>
        </p:nvSpPr>
        <p:spPr bwMode="auto">
          <a:xfrm>
            <a:off x="4589106" y="3275514"/>
            <a:ext cx="732692" cy="24234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日志采集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10.150.43.215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6" name="矩形 227"/>
          <p:cNvSpPr>
            <a:spLocks noChangeArrowheads="1"/>
          </p:cNvSpPr>
          <p:nvPr/>
        </p:nvSpPr>
        <p:spPr bwMode="auto">
          <a:xfrm>
            <a:off x="4584710" y="352197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CC Work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10.150.43.194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7" name="矩形 228"/>
          <p:cNvSpPr>
            <a:spLocks noChangeArrowheads="1"/>
          </p:cNvSpPr>
          <p:nvPr/>
        </p:nvSpPr>
        <p:spPr bwMode="auto">
          <a:xfrm>
            <a:off x="2754558" y="4410334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Console DB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10.150.43.204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8" name="矩形 229"/>
          <p:cNvSpPr>
            <a:spLocks noChangeArrowheads="1"/>
          </p:cNvSpPr>
          <p:nvPr/>
        </p:nvSpPr>
        <p:spPr bwMode="auto">
          <a:xfrm>
            <a:off x="1974973" y="4625838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>
                <a:solidFill>
                  <a:srgbClr val="FFFFFF"/>
                </a:solidFill>
              </a:rPr>
              <a:t>UAA DB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10.150.43.197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89" name="矩形 230"/>
          <p:cNvSpPr>
            <a:spLocks noChangeArrowheads="1"/>
          </p:cNvSpPr>
          <p:nvPr/>
        </p:nvSpPr>
        <p:spPr bwMode="auto">
          <a:xfrm>
            <a:off x="2772142" y="4625838"/>
            <a:ext cx="732692" cy="30451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NFS</a:t>
            </a:r>
            <a:endParaRPr lang="zh-CN" altLang="en-US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10.150.43.188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90" name="矩形 231"/>
          <p:cNvSpPr>
            <a:spLocks noChangeArrowheads="1"/>
          </p:cNvSpPr>
          <p:nvPr/>
        </p:nvSpPr>
        <p:spPr bwMode="auto">
          <a:xfrm>
            <a:off x="2739904" y="4163875"/>
            <a:ext cx="734157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>
                <a:solidFill>
                  <a:srgbClr val="FFFFFF"/>
                </a:solidFill>
              </a:rPr>
              <a:t>CC DB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10.150.43.189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91" name="直接连接符 80"/>
          <p:cNvSpPr>
            <a:spLocks noChangeShapeType="1"/>
          </p:cNvSpPr>
          <p:nvPr/>
        </p:nvSpPr>
        <p:spPr bwMode="auto">
          <a:xfrm>
            <a:off x="3667858" y="1983401"/>
            <a:ext cx="1465" cy="2949833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925" tIns="38963" rIns="77925" bIns="38963"/>
          <a:lstStyle/>
          <a:p>
            <a:endParaRPr lang="zh-CN" altLang="en-US"/>
          </a:p>
        </p:txBody>
      </p:sp>
      <p:sp>
        <p:nvSpPr>
          <p:cNvPr id="192" name="矩形 81"/>
          <p:cNvSpPr>
            <a:spLocks noChangeArrowheads="1"/>
          </p:cNvSpPr>
          <p:nvPr/>
        </p:nvSpPr>
        <p:spPr bwMode="auto">
          <a:xfrm>
            <a:off x="1984310" y="1837041"/>
            <a:ext cx="1502940" cy="30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00" dirty="0" smtClean="0">
                <a:latin typeface="Arial" pitchFamily="34" charset="0"/>
                <a:sym typeface="Arial" pitchFamily="34" charset="0"/>
              </a:rPr>
              <a:t>PAAS</a:t>
            </a:r>
            <a:r>
              <a:rPr lang="zh-CN" altLang="en-US" sz="1500" b="1" dirty="0" smtClean="0">
                <a:latin typeface="Arial" pitchFamily="34" charset="0"/>
                <a:sym typeface="Arial" pitchFamily="34" charset="0"/>
              </a:rPr>
              <a:t>组件</a:t>
            </a:r>
            <a:r>
              <a:rPr lang="zh-CN" altLang="en-US" sz="1500" b="1" dirty="0">
                <a:latin typeface="Arial" pitchFamily="34" charset="0"/>
                <a:sym typeface="Arial" pitchFamily="34" charset="0"/>
              </a:rPr>
              <a:t>池</a:t>
            </a:r>
            <a:endParaRPr lang="en-US" altLang="zh-CN" sz="1500" dirty="0">
              <a:latin typeface="Arial" pitchFamily="34" charset="0"/>
              <a:sym typeface="Arial" pitchFamily="34" charset="0"/>
            </a:endParaRPr>
          </a:p>
        </p:txBody>
      </p:sp>
      <p:cxnSp>
        <p:nvCxnSpPr>
          <p:cNvPr id="194" name="直接箭头连接符 238"/>
          <p:cNvCxnSpPr>
            <a:cxnSpLocks noChangeShapeType="1"/>
            <a:stCxn id="223" idx="2"/>
            <a:endCxn id="164" idx="0"/>
          </p:cNvCxnSpPr>
          <p:nvPr/>
        </p:nvCxnSpPr>
        <p:spPr bwMode="auto">
          <a:xfrm>
            <a:off x="7839026" y="4586736"/>
            <a:ext cx="366346" cy="73590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" name="矩形 241"/>
          <p:cNvSpPr>
            <a:spLocks noChangeArrowheads="1"/>
          </p:cNvSpPr>
          <p:nvPr/>
        </p:nvSpPr>
        <p:spPr bwMode="auto">
          <a:xfrm>
            <a:off x="5511311" y="1802426"/>
            <a:ext cx="1676400" cy="3326440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15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96" name="矩形 243"/>
          <p:cNvSpPr>
            <a:spLocks noChangeArrowheads="1"/>
          </p:cNvSpPr>
          <p:nvPr/>
        </p:nvSpPr>
        <p:spPr bwMode="auto">
          <a:xfrm>
            <a:off x="5521569" y="2151278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10.150.43.151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97" name="矩形 244"/>
          <p:cNvSpPr>
            <a:spLocks noChangeArrowheads="1"/>
          </p:cNvSpPr>
          <p:nvPr/>
        </p:nvSpPr>
        <p:spPr bwMode="auto">
          <a:xfrm>
            <a:off x="5530361" y="2382259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2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10.150.43.207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98" name="矩形 245"/>
          <p:cNvSpPr>
            <a:spLocks noChangeArrowheads="1"/>
          </p:cNvSpPr>
          <p:nvPr/>
        </p:nvSpPr>
        <p:spPr bwMode="auto">
          <a:xfrm>
            <a:off x="5523035" y="261681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3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10.150.43.208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99" name="矩形 246"/>
          <p:cNvSpPr>
            <a:spLocks noChangeArrowheads="1"/>
          </p:cNvSpPr>
          <p:nvPr/>
        </p:nvSpPr>
        <p:spPr bwMode="auto">
          <a:xfrm>
            <a:off x="5531827" y="2848984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4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10.150.43.152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0" name="矩形 247"/>
          <p:cNvSpPr>
            <a:spLocks noChangeArrowheads="1"/>
          </p:cNvSpPr>
          <p:nvPr/>
        </p:nvSpPr>
        <p:spPr bwMode="auto">
          <a:xfrm>
            <a:off x="5523035" y="3093063"/>
            <a:ext cx="732692" cy="24234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5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10.150.43.153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1" name="矩形 248"/>
          <p:cNvSpPr>
            <a:spLocks noChangeArrowheads="1"/>
          </p:cNvSpPr>
          <p:nvPr/>
        </p:nvSpPr>
        <p:spPr bwMode="auto">
          <a:xfrm>
            <a:off x="5531827" y="3325234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6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10.150.43.154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2" name="矩形 249"/>
          <p:cNvSpPr>
            <a:spLocks noChangeArrowheads="1"/>
          </p:cNvSpPr>
          <p:nvPr/>
        </p:nvSpPr>
        <p:spPr bwMode="auto">
          <a:xfrm>
            <a:off x="6318738" y="2151278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10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10.150.43.209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3" name="矩形 250"/>
          <p:cNvSpPr>
            <a:spLocks noChangeArrowheads="1"/>
          </p:cNvSpPr>
          <p:nvPr/>
        </p:nvSpPr>
        <p:spPr bwMode="auto">
          <a:xfrm>
            <a:off x="6327531" y="2382259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11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10.150.43.210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4" name="矩形 251"/>
          <p:cNvSpPr>
            <a:spLocks noChangeArrowheads="1"/>
          </p:cNvSpPr>
          <p:nvPr/>
        </p:nvSpPr>
        <p:spPr bwMode="auto">
          <a:xfrm>
            <a:off x="6320204" y="261681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12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10.150.43.211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5" name="矩形 252"/>
          <p:cNvSpPr>
            <a:spLocks noChangeArrowheads="1"/>
          </p:cNvSpPr>
          <p:nvPr/>
        </p:nvSpPr>
        <p:spPr bwMode="auto">
          <a:xfrm>
            <a:off x="6328996" y="2848984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13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6" name="矩形 253"/>
          <p:cNvSpPr>
            <a:spLocks noChangeArrowheads="1"/>
          </p:cNvSpPr>
          <p:nvPr/>
        </p:nvSpPr>
        <p:spPr bwMode="auto">
          <a:xfrm>
            <a:off x="6320204" y="3093063"/>
            <a:ext cx="732692" cy="24234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14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10.150.43.156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7" name="矩形 254"/>
          <p:cNvSpPr>
            <a:spLocks noChangeArrowheads="1"/>
          </p:cNvSpPr>
          <p:nvPr/>
        </p:nvSpPr>
        <p:spPr bwMode="auto">
          <a:xfrm>
            <a:off x="6328996" y="3325234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15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10.150.43.206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8" name="矩形 255"/>
          <p:cNvSpPr>
            <a:spLocks noChangeArrowheads="1"/>
          </p:cNvSpPr>
          <p:nvPr/>
        </p:nvSpPr>
        <p:spPr bwMode="auto">
          <a:xfrm>
            <a:off x="5482005" y="1802426"/>
            <a:ext cx="734453" cy="30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500">
                <a:latin typeface="Arial" pitchFamily="34" charset="0"/>
                <a:sym typeface="Arial" pitchFamily="34" charset="0"/>
              </a:rPr>
              <a:t>应用</a:t>
            </a:r>
            <a:r>
              <a:rPr lang="zh-CN" altLang="en-US" sz="1500" b="1">
                <a:latin typeface="Arial" pitchFamily="34" charset="0"/>
                <a:sym typeface="Arial" pitchFamily="34" charset="0"/>
              </a:rPr>
              <a:t>池</a:t>
            </a:r>
            <a:endParaRPr lang="en-US" altLang="zh-CN" sz="1500">
              <a:latin typeface="Arial" pitchFamily="34" charset="0"/>
              <a:sym typeface="Arial" pitchFamily="34" charset="0"/>
            </a:endParaRPr>
          </a:p>
        </p:txBody>
      </p:sp>
      <p:sp>
        <p:nvSpPr>
          <p:cNvPr id="209" name="矩形 256"/>
          <p:cNvSpPr>
            <a:spLocks noChangeArrowheads="1"/>
          </p:cNvSpPr>
          <p:nvPr/>
        </p:nvSpPr>
        <p:spPr bwMode="auto">
          <a:xfrm>
            <a:off x="7260980" y="1802426"/>
            <a:ext cx="1795096" cy="3334677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15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10" name="矩形 257"/>
          <p:cNvSpPr>
            <a:spLocks noChangeArrowheads="1"/>
          </p:cNvSpPr>
          <p:nvPr/>
        </p:nvSpPr>
        <p:spPr bwMode="auto">
          <a:xfrm>
            <a:off x="7337181" y="1802426"/>
            <a:ext cx="1441938" cy="30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500">
                <a:latin typeface="Arial" pitchFamily="34" charset="0"/>
                <a:sym typeface="Arial" pitchFamily="34" charset="0"/>
              </a:rPr>
              <a:t>服务</a:t>
            </a:r>
            <a:r>
              <a:rPr lang="zh-CN" altLang="en-US" sz="1500" b="1">
                <a:latin typeface="Arial" pitchFamily="34" charset="0"/>
                <a:sym typeface="Arial" pitchFamily="34" charset="0"/>
              </a:rPr>
              <a:t>池</a:t>
            </a:r>
            <a:endParaRPr lang="en-US" altLang="zh-CN" sz="1500">
              <a:latin typeface="Arial" pitchFamily="34" charset="0"/>
              <a:sym typeface="Arial" pitchFamily="34" charset="0"/>
            </a:endParaRPr>
          </a:p>
        </p:txBody>
      </p:sp>
      <p:cxnSp>
        <p:nvCxnSpPr>
          <p:cNvPr id="211" name="直接箭头连接符 262"/>
          <p:cNvCxnSpPr>
            <a:cxnSpLocks noChangeShapeType="1"/>
            <a:stCxn id="231" idx="2"/>
            <a:endCxn id="163" idx="0"/>
          </p:cNvCxnSpPr>
          <p:nvPr/>
        </p:nvCxnSpPr>
        <p:spPr bwMode="auto">
          <a:xfrm>
            <a:off x="5887915" y="4295890"/>
            <a:ext cx="456179" cy="10135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2" name="直接箭头连接符 265"/>
          <p:cNvCxnSpPr>
            <a:cxnSpLocks noChangeShapeType="1"/>
            <a:stCxn id="164" idx="0"/>
            <a:endCxn id="207" idx="2"/>
          </p:cNvCxnSpPr>
          <p:nvPr/>
        </p:nvCxnSpPr>
        <p:spPr bwMode="auto">
          <a:xfrm flipH="1" flipV="1">
            <a:off x="6695342" y="3566037"/>
            <a:ext cx="1510030" cy="1756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3" name="矩形 268"/>
          <p:cNvSpPr>
            <a:spLocks noChangeArrowheads="1"/>
          </p:cNvSpPr>
          <p:nvPr/>
        </p:nvSpPr>
        <p:spPr bwMode="auto">
          <a:xfrm>
            <a:off x="7497641" y="2623183"/>
            <a:ext cx="716572" cy="205055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>
                <a:solidFill>
                  <a:srgbClr val="FFFFFF"/>
                </a:solidFill>
              </a:rPr>
              <a:t>MySQL  1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10.150.43.57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14" name="矩形 269"/>
          <p:cNvSpPr>
            <a:spLocks noChangeArrowheads="1"/>
          </p:cNvSpPr>
          <p:nvPr/>
        </p:nvSpPr>
        <p:spPr bwMode="auto">
          <a:xfrm>
            <a:off x="8270631" y="267396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MySQL 2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10.150.43.59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15" name="矩形 270"/>
          <p:cNvSpPr>
            <a:spLocks noChangeArrowheads="1"/>
          </p:cNvSpPr>
          <p:nvPr/>
        </p:nvSpPr>
        <p:spPr bwMode="auto">
          <a:xfrm>
            <a:off x="7497641" y="289958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 dirty="0">
                <a:solidFill>
                  <a:srgbClr val="FFFFFF"/>
                </a:solidFill>
                <a:latin typeface="Arial" pitchFamily="34" charset="0"/>
              </a:rPr>
              <a:t>应用监控</a:t>
            </a:r>
            <a:r>
              <a:rPr lang="en-US" altLang="zh-CN" sz="900" dirty="0">
                <a:solidFill>
                  <a:srgbClr val="FFFFFF"/>
                </a:solidFill>
              </a:rPr>
              <a:t>1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16" name="矩形 271"/>
          <p:cNvSpPr>
            <a:spLocks noChangeArrowheads="1"/>
          </p:cNvSpPr>
          <p:nvPr/>
        </p:nvSpPr>
        <p:spPr bwMode="auto">
          <a:xfrm>
            <a:off x="8286750" y="2945425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rgbClr val="FFFFFF"/>
                </a:solidFill>
                <a:latin typeface="Arial" pitchFamily="34" charset="0"/>
              </a:rPr>
              <a:t>应用监控</a:t>
            </a:r>
            <a:r>
              <a:rPr lang="en-US" altLang="zh-CN" sz="900">
                <a:solidFill>
                  <a:srgbClr val="FFFFFF"/>
                </a:solidFill>
              </a:rPr>
              <a:t>2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17" name="矩形 272"/>
          <p:cNvSpPr>
            <a:spLocks noChangeArrowheads="1"/>
          </p:cNvSpPr>
          <p:nvPr/>
        </p:nvSpPr>
        <p:spPr bwMode="auto">
          <a:xfrm>
            <a:off x="7489581" y="3207363"/>
            <a:ext cx="732692" cy="43992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rgbClr val="FFFFFF"/>
                </a:solidFill>
                <a:latin typeface="Arial" pitchFamily="34" charset="0"/>
              </a:rPr>
              <a:t>自动弹性伸缩</a:t>
            </a:r>
            <a:r>
              <a:rPr lang="en-US" altLang="zh-CN" sz="900">
                <a:solidFill>
                  <a:srgbClr val="FFFFFF"/>
                </a:solidFill>
              </a:rPr>
              <a:t>1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18" name="矩形 273"/>
          <p:cNvSpPr>
            <a:spLocks noChangeArrowheads="1"/>
          </p:cNvSpPr>
          <p:nvPr/>
        </p:nvSpPr>
        <p:spPr bwMode="auto">
          <a:xfrm>
            <a:off x="8286750" y="3250652"/>
            <a:ext cx="732692" cy="43992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 dirty="0">
                <a:solidFill>
                  <a:srgbClr val="FFFFFF"/>
                </a:solidFill>
                <a:latin typeface="Arial" pitchFamily="34" charset="0"/>
              </a:rPr>
              <a:t>自动弹性伸缩</a:t>
            </a:r>
            <a:r>
              <a:rPr lang="en-US" altLang="zh-CN" sz="900" dirty="0">
                <a:solidFill>
                  <a:srgbClr val="FFFFFF"/>
                </a:solidFill>
              </a:rPr>
              <a:t>2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19" name="矩形 274"/>
          <p:cNvSpPr>
            <a:spLocks noChangeArrowheads="1"/>
          </p:cNvSpPr>
          <p:nvPr/>
        </p:nvSpPr>
        <p:spPr bwMode="auto">
          <a:xfrm>
            <a:off x="7455877" y="3686571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700" dirty="0">
                <a:solidFill>
                  <a:srgbClr val="FFFFFF"/>
                </a:solidFill>
                <a:latin typeface="Arial" pitchFamily="34" charset="0"/>
              </a:rPr>
              <a:t>系统监控采集</a:t>
            </a:r>
            <a:r>
              <a:rPr lang="en-US" altLang="zh-CN" sz="700" dirty="0">
                <a:solidFill>
                  <a:srgbClr val="FFFFFF"/>
                </a:solidFill>
              </a:rPr>
              <a:t>10.150.43.236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0" name="矩形 275"/>
          <p:cNvSpPr>
            <a:spLocks noChangeArrowheads="1"/>
          </p:cNvSpPr>
          <p:nvPr/>
        </p:nvSpPr>
        <p:spPr bwMode="auto">
          <a:xfrm>
            <a:off x="7467967" y="4001851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700" dirty="0">
                <a:solidFill>
                  <a:srgbClr val="FFFFFF"/>
                </a:solidFill>
                <a:latin typeface="Arial" pitchFamily="34" charset="0"/>
              </a:rPr>
              <a:t>系统监控</a:t>
            </a:r>
            <a:r>
              <a:rPr lang="en-US" altLang="zh-CN" sz="700" dirty="0">
                <a:solidFill>
                  <a:srgbClr val="FFFFFF"/>
                </a:solidFill>
              </a:rPr>
              <a:t>1</a:t>
            </a:r>
            <a:endParaRPr lang="zh-CN" altLang="en-US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1" name="矩形 276"/>
          <p:cNvSpPr>
            <a:spLocks noChangeArrowheads="1"/>
          </p:cNvSpPr>
          <p:nvPr/>
        </p:nvSpPr>
        <p:spPr bwMode="auto">
          <a:xfrm>
            <a:off x="8264799" y="4075474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700" dirty="0">
                <a:solidFill>
                  <a:srgbClr val="FFFFFF"/>
                </a:solidFill>
                <a:latin typeface="Arial" pitchFamily="34" charset="0"/>
              </a:rPr>
              <a:t>系统监控</a:t>
            </a:r>
            <a:r>
              <a:rPr lang="en-US" altLang="zh-CN" sz="700" dirty="0">
                <a:solidFill>
                  <a:srgbClr val="FFFFFF"/>
                </a:solidFill>
              </a:rPr>
              <a:t>2</a:t>
            </a:r>
            <a:endParaRPr lang="zh-CN" altLang="en-US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2" name="矩形 277"/>
          <p:cNvSpPr>
            <a:spLocks noChangeArrowheads="1"/>
          </p:cNvSpPr>
          <p:nvPr/>
        </p:nvSpPr>
        <p:spPr bwMode="auto">
          <a:xfrm>
            <a:off x="8285091" y="3747285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 err="1">
                <a:solidFill>
                  <a:srgbClr val="FFFFFF"/>
                </a:solidFill>
              </a:rPr>
              <a:t>Redis</a:t>
            </a:r>
            <a:endParaRPr lang="en-US" altLang="zh-CN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10.150.43.51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3" name="矩形 279"/>
          <p:cNvSpPr>
            <a:spLocks noChangeArrowheads="1"/>
          </p:cNvSpPr>
          <p:nvPr/>
        </p:nvSpPr>
        <p:spPr bwMode="auto">
          <a:xfrm>
            <a:off x="7472680" y="434593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 err="1">
                <a:solidFill>
                  <a:srgbClr val="FFFFFF"/>
                </a:solidFill>
              </a:rPr>
              <a:t>RabbitMQ</a:t>
            </a:r>
            <a:endParaRPr lang="en-US" altLang="zh-CN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10.150.43.75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4" name="矩形 280"/>
          <p:cNvSpPr>
            <a:spLocks noChangeArrowheads="1"/>
          </p:cNvSpPr>
          <p:nvPr/>
        </p:nvSpPr>
        <p:spPr bwMode="auto">
          <a:xfrm>
            <a:off x="8257673" y="4357868"/>
            <a:ext cx="732692" cy="24234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 err="1">
                <a:solidFill>
                  <a:srgbClr val="FFFFFF"/>
                </a:solidFill>
              </a:rPr>
              <a:t>RabbitMQ</a:t>
            </a:r>
            <a:endParaRPr lang="en-US" altLang="zh-CN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10.150.43.76</a:t>
            </a:r>
            <a:endParaRPr lang="zh-CN" altLang="en-US" sz="1500" dirty="0">
              <a:latin typeface="Arial" pitchFamily="34" charset="0"/>
            </a:endParaRPr>
          </a:p>
        </p:txBody>
      </p:sp>
      <p:cxnSp>
        <p:nvCxnSpPr>
          <p:cNvPr id="225" name="直接箭头连接符 285"/>
          <p:cNvCxnSpPr>
            <a:cxnSpLocks noChangeShapeType="1"/>
            <a:stCxn id="224" idx="2"/>
            <a:endCxn id="164" idx="0"/>
          </p:cNvCxnSpPr>
          <p:nvPr/>
        </p:nvCxnSpPr>
        <p:spPr bwMode="auto">
          <a:xfrm flipH="1">
            <a:off x="8205372" y="4600214"/>
            <a:ext cx="418647" cy="72242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" name="直接箭头连接符 288"/>
          <p:cNvCxnSpPr>
            <a:cxnSpLocks noChangeShapeType="1"/>
            <a:stCxn id="163" idx="0"/>
            <a:endCxn id="223" idx="2"/>
          </p:cNvCxnSpPr>
          <p:nvPr/>
        </p:nvCxnSpPr>
        <p:spPr bwMode="auto">
          <a:xfrm flipV="1">
            <a:off x="6344094" y="4586736"/>
            <a:ext cx="1494932" cy="72272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7" name="矩形 291"/>
          <p:cNvSpPr>
            <a:spLocks noChangeArrowheads="1"/>
          </p:cNvSpPr>
          <p:nvPr/>
        </p:nvSpPr>
        <p:spPr bwMode="auto">
          <a:xfrm>
            <a:off x="1973277" y="4144827"/>
            <a:ext cx="732692" cy="28556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>
                <a:solidFill>
                  <a:srgbClr val="FFFFFF"/>
                </a:solidFill>
              </a:rPr>
              <a:t>OPS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10.150.43.3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8" name="矩形 99"/>
          <p:cNvSpPr>
            <a:spLocks noChangeArrowheads="1"/>
          </p:cNvSpPr>
          <p:nvPr/>
        </p:nvSpPr>
        <p:spPr bwMode="auto">
          <a:xfrm>
            <a:off x="8263304" y="2452506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MySQL  3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10.150.43.58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29" name="矩形 100"/>
          <p:cNvSpPr>
            <a:spLocks noChangeArrowheads="1"/>
          </p:cNvSpPr>
          <p:nvPr/>
        </p:nvSpPr>
        <p:spPr bwMode="auto">
          <a:xfrm>
            <a:off x="5520104" y="358955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7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10.150.43.157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30" name="矩形 101"/>
          <p:cNvSpPr>
            <a:spLocks noChangeArrowheads="1"/>
          </p:cNvSpPr>
          <p:nvPr/>
        </p:nvSpPr>
        <p:spPr bwMode="auto">
          <a:xfrm>
            <a:off x="5528896" y="3820534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8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10.150.43.158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31" name="矩形 102"/>
          <p:cNvSpPr>
            <a:spLocks noChangeArrowheads="1"/>
          </p:cNvSpPr>
          <p:nvPr/>
        </p:nvSpPr>
        <p:spPr bwMode="auto">
          <a:xfrm>
            <a:off x="5521569" y="4055087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9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10.150.43.159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32" name="矩形 103"/>
          <p:cNvSpPr>
            <a:spLocks noChangeArrowheads="1"/>
          </p:cNvSpPr>
          <p:nvPr/>
        </p:nvSpPr>
        <p:spPr bwMode="auto">
          <a:xfrm>
            <a:off x="6317273" y="358955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6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10.150.43.160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33" name="矩形 104"/>
          <p:cNvSpPr>
            <a:spLocks noChangeArrowheads="1"/>
          </p:cNvSpPr>
          <p:nvPr/>
        </p:nvSpPr>
        <p:spPr bwMode="auto">
          <a:xfrm>
            <a:off x="6326066" y="3820534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17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10.150.43.161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34" name="矩形 105"/>
          <p:cNvSpPr>
            <a:spLocks noChangeArrowheads="1"/>
          </p:cNvSpPr>
          <p:nvPr/>
        </p:nvSpPr>
        <p:spPr bwMode="auto">
          <a:xfrm>
            <a:off x="6318738" y="4055087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18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10.150.43.162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64" name="矩形 182"/>
          <p:cNvSpPr>
            <a:spLocks noChangeArrowheads="1"/>
          </p:cNvSpPr>
          <p:nvPr/>
        </p:nvSpPr>
        <p:spPr bwMode="auto">
          <a:xfrm>
            <a:off x="7504918" y="5322637"/>
            <a:ext cx="1400908" cy="338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lIns="77925" tIns="38963" rIns="77925" bIns="38963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EC2</a:t>
            </a:r>
            <a:endParaRPr lang="zh-CN" altLang="en-US" sz="15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63" name="矩形 26"/>
          <p:cNvSpPr>
            <a:spLocks noChangeArrowheads="1"/>
          </p:cNvSpPr>
          <p:nvPr/>
        </p:nvSpPr>
        <p:spPr bwMode="auto">
          <a:xfrm>
            <a:off x="5643640" y="5309465"/>
            <a:ext cx="1400908" cy="3365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lIns="77925" tIns="38963" rIns="77925" bIns="38963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EC2</a:t>
            </a:r>
            <a:endParaRPr lang="zh-CN" altLang="en-US" sz="15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693" y="269906"/>
            <a:ext cx="103520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联蔚</a:t>
            </a:r>
            <a:r>
              <a:rPr lang="en-US" altLang="zh-CN" dirty="0" smtClean="0">
                <a:latin typeface="Impact" panose="020B0806030902050204" pitchFamily="34" charset="0"/>
              </a:rPr>
              <a:t>PAAS 1.0</a:t>
            </a:r>
            <a:r>
              <a:rPr lang="zh-CN" altLang="en-US" dirty="0" smtClean="0">
                <a:latin typeface="Impact" panose="020B0806030902050204" pitchFamily="34" charset="0"/>
              </a:rPr>
              <a:t>平台的典型部署</a:t>
            </a:r>
            <a:r>
              <a:rPr lang="zh-CN" altLang="en-US" dirty="0" smtClean="0">
                <a:latin typeface="Impact" panose="020B0806030902050204" pitchFamily="34" charset="0"/>
              </a:rPr>
              <a:t>视图</a:t>
            </a:r>
            <a:r>
              <a:rPr lang="en-US" altLang="zh-CN" dirty="0" smtClean="0">
                <a:latin typeface="Impact" panose="020B0806030902050204" pitchFamily="34" charset="0"/>
              </a:rPr>
              <a:t>—</a:t>
            </a:r>
            <a:r>
              <a:rPr lang="zh-CN" altLang="en-US" dirty="0" smtClean="0">
                <a:latin typeface="Impact" panose="020B0806030902050204" pitchFamily="34" charset="0"/>
              </a:rPr>
              <a:t>私有环境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132" name="矩形 157"/>
          <p:cNvSpPr>
            <a:spLocks noChangeArrowheads="1"/>
          </p:cNvSpPr>
          <p:nvPr/>
        </p:nvSpPr>
        <p:spPr bwMode="auto">
          <a:xfrm>
            <a:off x="828261" y="4878307"/>
            <a:ext cx="8567785" cy="577309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15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33" name="矩形 89"/>
          <p:cNvSpPr>
            <a:spLocks noChangeArrowheads="1"/>
          </p:cNvSpPr>
          <p:nvPr/>
        </p:nvSpPr>
        <p:spPr bwMode="auto">
          <a:xfrm>
            <a:off x="1585544" y="1532516"/>
            <a:ext cx="3584331" cy="3344782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15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34" name="圆柱形 91"/>
          <p:cNvSpPr>
            <a:spLocks noChangeArrowheads="1"/>
          </p:cNvSpPr>
          <p:nvPr/>
        </p:nvSpPr>
        <p:spPr bwMode="auto">
          <a:xfrm>
            <a:off x="1992858" y="5739238"/>
            <a:ext cx="1015511" cy="838178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500">
                <a:solidFill>
                  <a:srgbClr val="FFFFFF"/>
                </a:solidFill>
                <a:latin typeface="Arial" pitchFamily="34" charset="0"/>
              </a:rPr>
              <a:t>物理存储</a:t>
            </a:r>
            <a:endParaRPr lang="zh-CN" altLang="en-US" sz="1500">
              <a:latin typeface="Arial" pitchFamily="34" charset="0"/>
            </a:endParaRPr>
          </a:p>
        </p:txBody>
      </p:sp>
      <p:pic>
        <p:nvPicPr>
          <p:cNvPr id="135" name="Picture 6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233" y="5739238"/>
            <a:ext cx="594946" cy="69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136" name="Picture 6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973" y="4933301"/>
            <a:ext cx="430823" cy="36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cxnSp>
        <p:nvCxnSpPr>
          <p:cNvPr id="137" name="直接箭头连接符 94"/>
          <p:cNvCxnSpPr>
            <a:cxnSpLocks noChangeShapeType="1"/>
            <a:stCxn id="136" idx="2"/>
            <a:endCxn id="135" idx="0"/>
          </p:cNvCxnSpPr>
          <p:nvPr/>
        </p:nvCxnSpPr>
        <p:spPr bwMode="auto">
          <a:xfrm>
            <a:off x="3963385" y="5302224"/>
            <a:ext cx="28321" cy="437014"/>
          </a:xfrm>
          <a:prstGeom prst="straightConnector1">
            <a:avLst/>
          </a:prstGeom>
          <a:noFill/>
          <a:ln w="9525">
            <a:solidFill>
              <a:srgbClr val="7030A0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圆柱形 96"/>
          <p:cNvSpPr>
            <a:spLocks noChangeArrowheads="1"/>
          </p:cNvSpPr>
          <p:nvPr/>
        </p:nvSpPr>
        <p:spPr bwMode="auto">
          <a:xfrm>
            <a:off x="1144274" y="4957574"/>
            <a:ext cx="465992" cy="373552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>
                <a:solidFill>
                  <a:srgbClr val="FFFFFF"/>
                </a:solidFill>
              </a:rPr>
              <a:t>DS1</a:t>
            </a:r>
            <a:endParaRPr lang="zh-CN" altLang="en-US" sz="15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40" name="组合 97"/>
          <p:cNvGrpSpPr>
            <a:grpSpLocks/>
          </p:cNvGrpSpPr>
          <p:nvPr/>
        </p:nvGrpSpPr>
        <p:grpSpPr bwMode="auto">
          <a:xfrm>
            <a:off x="4659730" y="5269365"/>
            <a:ext cx="1096108" cy="1251865"/>
            <a:chOff x="0" y="0"/>
            <a:chExt cx="1186828" cy="1287775"/>
          </a:xfrm>
        </p:grpSpPr>
        <p:sp>
          <p:nvSpPr>
            <p:cNvPr id="141" name="矩形 98"/>
            <p:cNvSpPr>
              <a:spLocks noChangeArrowheads="1"/>
            </p:cNvSpPr>
            <p:nvPr/>
          </p:nvSpPr>
          <p:spPr bwMode="auto">
            <a:xfrm>
              <a:off x="0" y="0"/>
              <a:ext cx="1186828" cy="670088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000">
                  <a:solidFill>
                    <a:srgbClr val="FFFFFF"/>
                  </a:solidFill>
                </a:rPr>
                <a:t>1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10.150.43.5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60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000">
                  <a:solidFill>
                    <a:srgbClr val="FFFFFF"/>
                  </a:solidFill>
                </a:rPr>
                <a:t>1.7T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1500">
                <a:latin typeface="Arial" pitchFamily="34" charset="0"/>
              </a:endParaRPr>
            </a:p>
          </p:txBody>
        </p:sp>
        <p:pic>
          <p:nvPicPr>
            <p:cNvPr id="142" name="Picture 384" descr="ICON_Server_Rack_Q30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sp>
        <p:nvSpPr>
          <p:cNvPr id="143" name="矩形 106"/>
          <p:cNvSpPr>
            <a:spLocks noChangeArrowheads="1"/>
          </p:cNvSpPr>
          <p:nvPr/>
        </p:nvSpPr>
        <p:spPr bwMode="auto">
          <a:xfrm>
            <a:off x="2244603" y="2269772"/>
            <a:ext cx="732692" cy="355030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rgbClr val="FFFFFF"/>
                </a:solidFill>
                <a:latin typeface="Arial" pitchFamily="34" charset="0"/>
              </a:rPr>
              <a:t>负载均衡</a:t>
            </a:r>
            <a:r>
              <a:rPr lang="en-US" altLang="zh-CN" sz="900">
                <a:solidFill>
                  <a:srgbClr val="FFFFFF"/>
                </a:solidFill>
              </a:rPr>
              <a:t>A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10.150.43.200</a:t>
            </a:r>
            <a:endParaRPr lang="zh-CN" altLang="en-US" sz="1500">
              <a:latin typeface="Arial" pitchFamily="34" charset="0"/>
            </a:endParaRPr>
          </a:p>
        </p:txBody>
      </p:sp>
      <p:cxnSp>
        <p:nvCxnSpPr>
          <p:cNvPr id="144" name="直接箭头连接符 130"/>
          <p:cNvCxnSpPr>
            <a:cxnSpLocks noChangeShapeType="1"/>
          </p:cNvCxnSpPr>
          <p:nvPr/>
        </p:nvCxnSpPr>
        <p:spPr bwMode="auto">
          <a:xfrm>
            <a:off x="2610948" y="2543616"/>
            <a:ext cx="0" cy="14818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6" name="组合 148"/>
          <p:cNvGrpSpPr>
            <a:grpSpLocks/>
          </p:cNvGrpSpPr>
          <p:nvPr/>
        </p:nvGrpSpPr>
        <p:grpSpPr bwMode="auto">
          <a:xfrm>
            <a:off x="5830572" y="5268175"/>
            <a:ext cx="1096108" cy="1251865"/>
            <a:chOff x="0" y="0"/>
            <a:chExt cx="1186828" cy="1287775"/>
          </a:xfrm>
        </p:grpSpPr>
        <p:sp>
          <p:nvSpPr>
            <p:cNvPr id="147" name="矩形 149"/>
            <p:cNvSpPr>
              <a:spLocks noChangeArrowheads="1"/>
            </p:cNvSpPr>
            <p:nvPr/>
          </p:nvSpPr>
          <p:spPr bwMode="auto">
            <a:xfrm>
              <a:off x="0" y="0"/>
              <a:ext cx="1186828" cy="670087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000">
                  <a:solidFill>
                    <a:srgbClr val="FFFFFF"/>
                  </a:solidFill>
                </a:rPr>
                <a:t>1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10.150.43.5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60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000">
                  <a:solidFill>
                    <a:srgbClr val="FFFFFF"/>
                  </a:solidFill>
                </a:rPr>
                <a:t>1.7T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1500">
                <a:latin typeface="Arial" pitchFamily="34" charset="0"/>
              </a:endParaRPr>
            </a:p>
          </p:txBody>
        </p:sp>
        <p:pic>
          <p:nvPicPr>
            <p:cNvPr id="148" name="Picture 384" descr="ICON_Server_Rack_Q30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149" name="组合 151"/>
          <p:cNvGrpSpPr>
            <a:grpSpLocks/>
          </p:cNvGrpSpPr>
          <p:nvPr/>
        </p:nvGrpSpPr>
        <p:grpSpPr bwMode="auto">
          <a:xfrm>
            <a:off x="6992622" y="5268175"/>
            <a:ext cx="1096108" cy="1251865"/>
            <a:chOff x="0" y="0"/>
            <a:chExt cx="1186828" cy="1287775"/>
          </a:xfrm>
        </p:grpSpPr>
        <p:sp>
          <p:nvSpPr>
            <p:cNvPr id="150" name="矩形 152"/>
            <p:cNvSpPr>
              <a:spLocks noChangeArrowheads="1"/>
            </p:cNvSpPr>
            <p:nvPr/>
          </p:nvSpPr>
          <p:spPr bwMode="auto">
            <a:xfrm>
              <a:off x="0" y="0"/>
              <a:ext cx="1186828" cy="670087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000">
                  <a:solidFill>
                    <a:srgbClr val="FFFFFF"/>
                  </a:solidFill>
                </a:rPr>
                <a:t>1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10.150.43.5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60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000">
                  <a:solidFill>
                    <a:srgbClr val="FFFFFF"/>
                  </a:solidFill>
                </a:rPr>
                <a:t>1.7T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1500">
                <a:latin typeface="Arial" pitchFamily="34" charset="0"/>
              </a:endParaRPr>
            </a:p>
          </p:txBody>
        </p:sp>
        <p:pic>
          <p:nvPicPr>
            <p:cNvPr id="151" name="Picture 384" descr="ICON_Server_Rack_Q30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grpSp>
        <p:nvGrpSpPr>
          <p:cNvPr id="152" name="组合 154"/>
          <p:cNvGrpSpPr>
            <a:grpSpLocks/>
          </p:cNvGrpSpPr>
          <p:nvPr/>
        </p:nvGrpSpPr>
        <p:grpSpPr bwMode="auto">
          <a:xfrm>
            <a:off x="8137087" y="5269365"/>
            <a:ext cx="1096108" cy="1251865"/>
            <a:chOff x="0" y="0"/>
            <a:chExt cx="1186828" cy="1287775"/>
          </a:xfrm>
        </p:grpSpPr>
        <p:sp>
          <p:nvSpPr>
            <p:cNvPr id="153" name="矩形 155"/>
            <p:cNvSpPr>
              <a:spLocks noChangeArrowheads="1"/>
            </p:cNvSpPr>
            <p:nvPr/>
          </p:nvSpPr>
          <p:spPr bwMode="auto">
            <a:xfrm>
              <a:off x="0" y="0"/>
              <a:ext cx="1186828" cy="670088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395E8A"/>
              </a:solidFill>
              <a:bevel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物理服务器</a:t>
              </a:r>
              <a:r>
                <a:rPr lang="en-US" altLang="zh-CN" sz="1000">
                  <a:solidFill>
                    <a:srgbClr val="FFFFFF"/>
                  </a:solidFill>
                </a:rPr>
                <a:t>1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10.150.43.5</a:t>
              </a:r>
              <a:endParaRPr lang="zh-CN" altLang="en-US" sz="1000">
                <a:solidFill>
                  <a:srgbClr val="FFFFFF"/>
                </a:solidFill>
              </a:endParaRPr>
            </a:p>
            <a:p>
              <a:pPr algn="ctr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000">
                  <a:solidFill>
                    <a:srgbClr val="FFFFFF"/>
                  </a:solidFill>
                </a:rPr>
                <a:t>60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核</a:t>
              </a:r>
              <a:r>
                <a:rPr lang="en-US" altLang="zh-CN" sz="1000">
                  <a:solidFill>
                    <a:srgbClr val="FFFFFF"/>
                  </a:solidFill>
                </a:rPr>
                <a:t>1.7T</a:t>
              </a:r>
              <a:r>
                <a:rPr lang="zh-CN" altLang="en-US" sz="1000">
                  <a:solidFill>
                    <a:srgbClr val="FFFFFF"/>
                  </a:solidFill>
                  <a:latin typeface="Arial" pitchFamily="34" charset="0"/>
                </a:rPr>
                <a:t>内存</a:t>
              </a:r>
              <a:endParaRPr lang="zh-CN" altLang="en-US" sz="1500">
                <a:latin typeface="Arial" pitchFamily="34" charset="0"/>
              </a:endParaRPr>
            </a:p>
          </p:txBody>
        </p:sp>
        <p:pic>
          <p:nvPicPr>
            <p:cNvPr id="154" name="Picture 384" descr="ICON_Server_Rack_Q30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162" y="668429"/>
              <a:ext cx="786471" cy="619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sp>
        <p:nvSpPr>
          <p:cNvPr id="155" name="矩形 109"/>
          <p:cNvSpPr>
            <a:spLocks noChangeArrowheads="1"/>
          </p:cNvSpPr>
          <p:nvPr/>
        </p:nvSpPr>
        <p:spPr bwMode="auto">
          <a:xfrm>
            <a:off x="4128356" y="4858456"/>
            <a:ext cx="569344" cy="20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 dirty="0">
                <a:latin typeface="Arial" pitchFamily="34" charset="0"/>
                <a:sym typeface="Arial" pitchFamily="34" charset="0"/>
              </a:rPr>
              <a:t>vSwitch0</a:t>
            </a:r>
            <a:endParaRPr lang="zh-CN" altLang="en-US" sz="800" dirty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156" name="圆柱形 158"/>
          <p:cNvSpPr>
            <a:spLocks noChangeArrowheads="1"/>
          </p:cNvSpPr>
          <p:nvPr/>
        </p:nvSpPr>
        <p:spPr bwMode="auto">
          <a:xfrm>
            <a:off x="1713034" y="4954098"/>
            <a:ext cx="397120" cy="373552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 dirty="0">
                <a:solidFill>
                  <a:srgbClr val="FFFFFF"/>
                </a:solidFill>
              </a:rPr>
              <a:t>DS2</a:t>
            </a:r>
            <a:endParaRPr lang="zh-CN" altLang="en-US" sz="15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7" name="圆柱形 159"/>
          <p:cNvSpPr>
            <a:spLocks noChangeArrowheads="1"/>
          </p:cNvSpPr>
          <p:nvPr/>
        </p:nvSpPr>
        <p:spPr bwMode="auto">
          <a:xfrm>
            <a:off x="2234711" y="4945247"/>
            <a:ext cx="464527" cy="375097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>
                <a:solidFill>
                  <a:srgbClr val="FFFFFF"/>
                </a:solidFill>
              </a:rPr>
              <a:t>DS3</a:t>
            </a:r>
            <a:endParaRPr lang="zh-CN" altLang="en-US" sz="15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58" name="圆柱形 160"/>
          <p:cNvSpPr>
            <a:spLocks noChangeArrowheads="1"/>
          </p:cNvSpPr>
          <p:nvPr/>
        </p:nvSpPr>
        <p:spPr bwMode="auto">
          <a:xfrm>
            <a:off x="2809430" y="4945247"/>
            <a:ext cx="464526" cy="375097"/>
          </a:xfrm>
          <a:prstGeom prst="can">
            <a:avLst>
              <a:gd name="adj" fmla="val 25000"/>
            </a:avLst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000">
                <a:solidFill>
                  <a:srgbClr val="FFFFFF"/>
                </a:solidFill>
              </a:rPr>
              <a:t>DS4</a:t>
            </a:r>
            <a:endParaRPr lang="zh-CN" altLang="en-US" sz="1500">
              <a:solidFill>
                <a:srgbClr val="FFFFFF"/>
              </a:solidFill>
              <a:latin typeface="Arial" pitchFamily="34" charset="0"/>
            </a:endParaRPr>
          </a:p>
        </p:txBody>
      </p:sp>
      <p:cxnSp>
        <p:nvCxnSpPr>
          <p:cNvPr id="159" name="直接箭头连接符 2"/>
          <p:cNvCxnSpPr>
            <a:cxnSpLocks noChangeShapeType="1"/>
            <a:stCxn id="134" idx="1"/>
            <a:endCxn id="139" idx="3"/>
          </p:cNvCxnSpPr>
          <p:nvPr/>
        </p:nvCxnSpPr>
        <p:spPr bwMode="auto">
          <a:xfrm flipH="1" flipV="1">
            <a:off x="1377270" y="5331126"/>
            <a:ext cx="1123344" cy="4081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0" name="直接箭头连接符 6"/>
          <p:cNvCxnSpPr>
            <a:cxnSpLocks noChangeShapeType="1"/>
            <a:stCxn id="134" idx="1"/>
            <a:endCxn id="156" idx="3"/>
          </p:cNvCxnSpPr>
          <p:nvPr/>
        </p:nvCxnSpPr>
        <p:spPr bwMode="auto">
          <a:xfrm flipH="1" flipV="1">
            <a:off x="1911594" y="5327650"/>
            <a:ext cx="589020" cy="41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直接箭头连接符 11"/>
          <p:cNvCxnSpPr>
            <a:cxnSpLocks noChangeShapeType="1"/>
            <a:stCxn id="134" idx="1"/>
            <a:endCxn id="157" idx="3"/>
          </p:cNvCxnSpPr>
          <p:nvPr/>
        </p:nvCxnSpPr>
        <p:spPr bwMode="auto">
          <a:xfrm flipH="1" flipV="1">
            <a:off x="2466975" y="5320344"/>
            <a:ext cx="33639" cy="41889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直接箭头连接符 13"/>
          <p:cNvCxnSpPr>
            <a:cxnSpLocks noChangeShapeType="1"/>
            <a:stCxn id="134" idx="1"/>
            <a:endCxn id="158" idx="3"/>
          </p:cNvCxnSpPr>
          <p:nvPr/>
        </p:nvCxnSpPr>
        <p:spPr bwMode="auto">
          <a:xfrm flipV="1">
            <a:off x="2500614" y="5320344"/>
            <a:ext cx="541079" cy="41889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直接箭头连接符 183"/>
          <p:cNvCxnSpPr>
            <a:cxnSpLocks noChangeShapeType="1"/>
            <a:stCxn id="141" idx="0"/>
            <a:endCxn id="163" idx="2"/>
          </p:cNvCxnSpPr>
          <p:nvPr/>
        </p:nvCxnSpPr>
        <p:spPr bwMode="auto">
          <a:xfrm flipV="1">
            <a:off x="5207784" y="5013574"/>
            <a:ext cx="946830" cy="25579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直接箭头连接符 186"/>
          <p:cNvCxnSpPr>
            <a:cxnSpLocks noChangeShapeType="1"/>
            <a:stCxn id="147" idx="0"/>
            <a:endCxn id="163" idx="2"/>
          </p:cNvCxnSpPr>
          <p:nvPr/>
        </p:nvCxnSpPr>
        <p:spPr bwMode="auto">
          <a:xfrm flipH="1" flipV="1">
            <a:off x="6154614" y="5013574"/>
            <a:ext cx="224012" cy="25460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直接箭头连接符 189"/>
          <p:cNvCxnSpPr>
            <a:cxnSpLocks noChangeShapeType="1"/>
            <a:stCxn id="150" idx="0"/>
            <a:endCxn id="164" idx="2"/>
          </p:cNvCxnSpPr>
          <p:nvPr/>
        </p:nvCxnSpPr>
        <p:spPr bwMode="auto">
          <a:xfrm flipV="1">
            <a:off x="7540676" y="5027481"/>
            <a:ext cx="488165" cy="24069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直接箭头连接符 192"/>
          <p:cNvCxnSpPr>
            <a:cxnSpLocks noChangeShapeType="1"/>
            <a:stCxn id="153" idx="0"/>
            <a:endCxn id="164" idx="2"/>
          </p:cNvCxnSpPr>
          <p:nvPr/>
        </p:nvCxnSpPr>
        <p:spPr bwMode="auto">
          <a:xfrm flipH="1" flipV="1">
            <a:off x="8028841" y="5027481"/>
            <a:ext cx="656300" cy="24188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9" name="矩形 207"/>
          <p:cNvSpPr>
            <a:spLocks noChangeArrowheads="1"/>
          </p:cNvSpPr>
          <p:nvPr/>
        </p:nvSpPr>
        <p:spPr bwMode="auto">
          <a:xfrm>
            <a:off x="3879860" y="2264853"/>
            <a:ext cx="734157" cy="401338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rgbClr val="FFFFFF"/>
                </a:solidFill>
                <a:latin typeface="Arial" pitchFamily="34" charset="0"/>
              </a:rPr>
              <a:t>负载均衡</a:t>
            </a:r>
            <a:r>
              <a:rPr lang="en-US" altLang="zh-CN" sz="900">
                <a:solidFill>
                  <a:srgbClr val="FFFFFF"/>
                </a:solidFill>
              </a:rPr>
              <a:t>B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10.150.43.182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0" name="矩形 208"/>
          <p:cNvSpPr>
            <a:spLocks noChangeArrowheads="1"/>
          </p:cNvSpPr>
          <p:nvPr/>
        </p:nvSpPr>
        <p:spPr bwMode="auto">
          <a:xfrm>
            <a:off x="2243138" y="2638866"/>
            <a:ext cx="732692" cy="27321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动态路由器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1" name="矩形 209"/>
          <p:cNvSpPr>
            <a:spLocks noChangeArrowheads="1"/>
          </p:cNvSpPr>
          <p:nvPr/>
        </p:nvSpPr>
        <p:spPr bwMode="auto">
          <a:xfrm>
            <a:off x="3865206" y="2669666"/>
            <a:ext cx="734157" cy="36737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动态路由器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10.150.43.196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2" name="矩形 212"/>
          <p:cNvSpPr>
            <a:spLocks noChangeArrowheads="1"/>
          </p:cNvSpPr>
          <p:nvPr/>
        </p:nvSpPr>
        <p:spPr bwMode="auto">
          <a:xfrm>
            <a:off x="1780076" y="2975813"/>
            <a:ext cx="732692" cy="24234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NATS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10.150.43.183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3" name="矩形 213"/>
          <p:cNvSpPr>
            <a:spLocks noChangeArrowheads="1"/>
          </p:cNvSpPr>
          <p:nvPr/>
        </p:nvSpPr>
        <p:spPr bwMode="auto">
          <a:xfrm>
            <a:off x="1763956" y="414143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etcd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4" name="矩形 214"/>
          <p:cNvSpPr>
            <a:spLocks noChangeArrowheads="1"/>
          </p:cNvSpPr>
          <p:nvPr/>
        </p:nvSpPr>
        <p:spPr bwMode="auto">
          <a:xfrm>
            <a:off x="1781541" y="3192506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HM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10.150.43.186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5" name="矩形 215"/>
          <p:cNvSpPr>
            <a:spLocks noChangeArrowheads="1"/>
          </p:cNvSpPr>
          <p:nvPr/>
        </p:nvSpPr>
        <p:spPr bwMode="auto">
          <a:xfrm>
            <a:off x="1781541" y="3408009"/>
            <a:ext cx="732692" cy="24234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云控制器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10.150.43.190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6" name="矩形 216"/>
          <p:cNvSpPr>
            <a:spLocks noChangeArrowheads="1"/>
          </p:cNvSpPr>
          <p:nvPr/>
        </p:nvSpPr>
        <p:spPr bwMode="auto">
          <a:xfrm>
            <a:off x="1781541" y="362470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UAA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10.150.43.198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7" name="矩形 217"/>
          <p:cNvSpPr>
            <a:spLocks noChangeArrowheads="1"/>
          </p:cNvSpPr>
          <p:nvPr/>
        </p:nvSpPr>
        <p:spPr bwMode="auto">
          <a:xfrm>
            <a:off x="2568453" y="3438965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登录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10.150.43.202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8" name="矩形 219"/>
          <p:cNvSpPr>
            <a:spLocks noChangeArrowheads="1"/>
          </p:cNvSpPr>
          <p:nvPr/>
        </p:nvSpPr>
        <p:spPr bwMode="auto">
          <a:xfrm>
            <a:off x="2578710" y="2975813"/>
            <a:ext cx="732692" cy="24234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日志采集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10.150.43.214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79" name="矩形 220"/>
          <p:cNvSpPr>
            <a:spLocks noChangeArrowheads="1"/>
          </p:cNvSpPr>
          <p:nvPr/>
        </p:nvSpPr>
        <p:spPr bwMode="auto">
          <a:xfrm>
            <a:off x="2574315" y="3222271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CC Work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10.150.43.193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0" name="矩形 221"/>
          <p:cNvSpPr>
            <a:spLocks noChangeArrowheads="1"/>
          </p:cNvSpPr>
          <p:nvPr/>
        </p:nvSpPr>
        <p:spPr bwMode="auto">
          <a:xfrm>
            <a:off x="3595575" y="3006613"/>
            <a:ext cx="732692" cy="24234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NATS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10.150.43.184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1" name="矩形 222"/>
          <p:cNvSpPr>
            <a:spLocks noChangeArrowheads="1"/>
          </p:cNvSpPr>
          <p:nvPr/>
        </p:nvSpPr>
        <p:spPr bwMode="auto">
          <a:xfrm>
            <a:off x="3597039" y="3223306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HM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10.150.43.187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2" name="矩形 223"/>
          <p:cNvSpPr>
            <a:spLocks noChangeArrowheads="1"/>
          </p:cNvSpPr>
          <p:nvPr/>
        </p:nvSpPr>
        <p:spPr bwMode="auto">
          <a:xfrm>
            <a:off x="3597039" y="3438809"/>
            <a:ext cx="732692" cy="24234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云控制器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10.150.43.191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3" name="矩形 224"/>
          <p:cNvSpPr>
            <a:spLocks noChangeArrowheads="1"/>
          </p:cNvSpPr>
          <p:nvPr/>
        </p:nvSpPr>
        <p:spPr bwMode="auto">
          <a:xfrm>
            <a:off x="3597039" y="365550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 dirty="0">
                <a:solidFill>
                  <a:srgbClr val="FFFFFF"/>
                </a:solidFill>
              </a:rPr>
              <a:t>UAA</a:t>
            </a:r>
            <a:endParaRPr lang="en-US" altLang="zh-CN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10.150.43.199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84" name="矩形 225"/>
          <p:cNvSpPr>
            <a:spLocks noChangeArrowheads="1"/>
          </p:cNvSpPr>
          <p:nvPr/>
        </p:nvSpPr>
        <p:spPr bwMode="auto">
          <a:xfrm>
            <a:off x="4383951" y="3469765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登录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10.150.43.203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5" name="矩形 226"/>
          <p:cNvSpPr>
            <a:spLocks noChangeArrowheads="1"/>
          </p:cNvSpPr>
          <p:nvPr/>
        </p:nvSpPr>
        <p:spPr bwMode="auto">
          <a:xfrm>
            <a:off x="4394209" y="3006613"/>
            <a:ext cx="732692" cy="24234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800">
                <a:solidFill>
                  <a:srgbClr val="FFFFFF"/>
                </a:solidFill>
                <a:latin typeface="Arial" pitchFamily="34" charset="0"/>
              </a:rPr>
              <a:t>日志采集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10.150.43.215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6" name="矩形 227"/>
          <p:cNvSpPr>
            <a:spLocks noChangeArrowheads="1"/>
          </p:cNvSpPr>
          <p:nvPr/>
        </p:nvSpPr>
        <p:spPr bwMode="auto">
          <a:xfrm>
            <a:off x="4389813" y="3253071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800">
                <a:solidFill>
                  <a:srgbClr val="FFFFFF"/>
                </a:solidFill>
              </a:rPr>
              <a:t>CC Work</a:t>
            </a:r>
            <a:endParaRPr lang="en-US" altLang="zh-CN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10.150.43.194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7" name="矩形 228"/>
          <p:cNvSpPr>
            <a:spLocks noChangeArrowheads="1"/>
          </p:cNvSpPr>
          <p:nvPr/>
        </p:nvSpPr>
        <p:spPr bwMode="auto">
          <a:xfrm>
            <a:off x="2559661" y="414143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Console DB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10.150.43.204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188" name="矩形 229"/>
          <p:cNvSpPr>
            <a:spLocks noChangeArrowheads="1"/>
          </p:cNvSpPr>
          <p:nvPr/>
        </p:nvSpPr>
        <p:spPr bwMode="auto">
          <a:xfrm>
            <a:off x="1780076" y="4356937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>
                <a:solidFill>
                  <a:srgbClr val="FFFFFF"/>
                </a:solidFill>
              </a:rPr>
              <a:t>UAA DB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10.150.43.197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89" name="矩形 230"/>
          <p:cNvSpPr>
            <a:spLocks noChangeArrowheads="1"/>
          </p:cNvSpPr>
          <p:nvPr/>
        </p:nvSpPr>
        <p:spPr bwMode="auto">
          <a:xfrm>
            <a:off x="2577245" y="4356937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NFS</a:t>
            </a:r>
            <a:endParaRPr lang="zh-CN" altLang="en-US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10.150.43.188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90" name="矩形 231"/>
          <p:cNvSpPr>
            <a:spLocks noChangeArrowheads="1"/>
          </p:cNvSpPr>
          <p:nvPr/>
        </p:nvSpPr>
        <p:spPr bwMode="auto">
          <a:xfrm>
            <a:off x="2545007" y="3894974"/>
            <a:ext cx="734157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>
                <a:solidFill>
                  <a:srgbClr val="FFFFFF"/>
                </a:solidFill>
              </a:rPr>
              <a:t>CC DB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10.150.43.189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91" name="直接连接符 80"/>
          <p:cNvSpPr>
            <a:spLocks noChangeShapeType="1"/>
          </p:cNvSpPr>
          <p:nvPr/>
        </p:nvSpPr>
        <p:spPr bwMode="auto">
          <a:xfrm>
            <a:off x="3472961" y="1714500"/>
            <a:ext cx="1465" cy="2949833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7925" tIns="38963" rIns="77925" bIns="38963"/>
          <a:lstStyle/>
          <a:p>
            <a:endParaRPr lang="zh-CN" altLang="en-US"/>
          </a:p>
        </p:txBody>
      </p:sp>
      <p:sp>
        <p:nvSpPr>
          <p:cNvPr id="192" name="矩形 81"/>
          <p:cNvSpPr>
            <a:spLocks noChangeArrowheads="1"/>
          </p:cNvSpPr>
          <p:nvPr/>
        </p:nvSpPr>
        <p:spPr bwMode="auto">
          <a:xfrm>
            <a:off x="1789413" y="1568140"/>
            <a:ext cx="1502940" cy="30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77925" tIns="38963" rIns="77925" bIns="38963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500" dirty="0" smtClean="0">
                <a:latin typeface="Arial" pitchFamily="34" charset="0"/>
                <a:sym typeface="Arial" pitchFamily="34" charset="0"/>
              </a:rPr>
              <a:t>PAAS</a:t>
            </a:r>
            <a:r>
              <a:rPr lang="zh-CN" altLang="en-US" sz="1500" b="1" dirty="0" smtClean="0">
                <a:latin typeface="Arial" pitchFamily="34" charset="0"/>
                <a:sym typeface="Arial" pitchFamily="34" charset="0"/>
              </a:rPr>
              <a:t>组件</a:t>
            </a:r>
            <a:r>
              <a:rPr lang="zh-CN" altLang="en-US" sz="1500" b="1" dirty="0">
                <a:latin typeface="Arial" pitchFamily="34" charset="0"/>
                <a:sym typeface="Arial" pitchFamily="34" charset="0"/>
              </a:rPr>
              <a:t>池</a:t>
            </a:r>
            <a:endParaRPr lang="en-US" altLang="zh-CN" sz="1500" dirty="0">
              <a:latin typeface="Arial" pitchFamily="34" charset="0"/>
              <a:sym typeface="Arial" pitchFamily="34" charset="0"/>
            </a:endParaRPr>
          </a:p>
        </p:txBody>
      </p:sp>
      <p:cxnSp>
        <p:nvCxnSpPr>
          <p:cNvPr id="194" name="直接箭头连接符 238"/>
          <p:cNvCxnSpPr>
            <a:cxnSpLocks noChangeShapeType="1"/>
            <a:stCxn id="223" idx="2"/>
            <a:endCxn id="164" idx="0"/>
          </p:cNvCxnSpPr>
          <p:nvPr/>
        </p:nvCxnSpPr>
        <p:spPr bwMode="auto">
          <a:xfrm>
            <a:off x="7644129" y="4317835"/>
            <a:ext cx="384712" cy="37159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" name="矩形 241"/>
          <p:cNvSpPr>
            <a:spLocks noChangeArrowheads="1"/>
          </p:cNvSpPr>
          <p:nvPr/>
        </p:nvSpPr>
        <p:spPr bwMode="auto">
          <a:xfrm>
            <a:off x="5316414" y="1533525"/>
            <a:ext cx="1676400" cy="3326440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15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96" name="矩形 243"/>
          <p:cNvSpPr>
            <a:spLocks noChangeArrowheads="1"/>
          </p:cNvSpPr>
          <p:nvPr/>
        </p:nvSpPr>
        <p:spPr bwMode="auto">
          <a:xfrm>
            <a:off x="5326672" y="1882377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10.150.43.151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97" name="矩形 244"/>
          <p:cNvSpPr>
            <a:spLocks noChangeArrowheads="1"/>
          </p:cNvSpPr>
          <p:nvPr/>
        </p:nvSpPr>
        <p:spPr bwMode="auto">
          <a:xfrm>
            <a:off x="5335464" y="2113358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2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10.150.43.207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98" name="矩形 245"/>
          <p:cNvSpPr>
            <a:spLocks noChangeArrowheads="1"/>
          </p:cNvSpPr>
          <p:nvPr/>
        </p:nvSpPr>
        <p:spPr bwMode="auto">
          <a:xfrm>
            <a:off x="5328138" y="2347911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3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10.150.43.208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99" name="矩形 246"/>
          <p:cNvSpPr>
            <a:spLocks noChangeArrowheads="1"/>
          </p:cNvSpPr>
          <p:nvPr/>
        </p:nvSpPr>
        <p:spPr bwMode="auto">
          <a:xfrm>
            <a:off x="5336930" y="258008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4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10.150.43.152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0" name="矩形 247"/>
          <p:cNvSpPr>
            <a:spLocks noChangeArrowheads="1"/>
          </p:cNvSpPr>
          <p:nvPr/>
        </p:nvSpPr>
        <p:spPr bwMode="auto">
          <a:xfrm>
            <a:off x="5328138" y="2824162"/>
            <a:ext cx="732692" cy="24234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5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10.150.43.153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1" name="矩形 248"/>
          <p:cNvSpPr>
            <a:spLocks noChangeArrowheads="1"/>
          </p:cNvSpPr>
          <p:nvPr/>
        </p:nvSpPr>
        <p:spPr bwMode="auto">
          <a:xfrm>
            <a:off x="5336930" y="305633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6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10.150.43.154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2" name="矩形 249"/>
          <p:cNvSpPr>
            <a:spLocks noChangeArrowheads="1"/>
          </p:cNvSpPr>
          <p:nvPr/>
        </p:nvSpPr>
        <p:spPr bwMode="auto">
          <a:xfrm>
            <a:off x="6123841" y="1882377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10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10.150.43.209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3" name="矩形 250"/>
          <p:cNvSpPr>
            <a:spLocks noChangeArrowheads="1"/>
          </p:cNvSpPr>
          <p:nvPr/>
        </p:nvSpPr>
        <p:spPr bwMode="auto">
          <a:xfrm>
            <a:off x="6132634" y="2113358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11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10.150.43.210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4" name="矩形 251"/>
          <p:cNvSpPr>
            <a:spLocks noChangeArrowheads="1"/>
          </p:cNvSpPr>
          <p:nvPr/>
        </p:nvSpPr>
        <p:spPr bwMode="auto">
          <a:xfrm>
            <a:off x="6125307" y="2347911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12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10.150.43.211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5" name="矩形 252"/>
          <p:cNvSpPr>
            <a:spLocks noChangeArrowheads="1"/>
          </p:cNvSpPr>
          <p:nvPr/>
        </p:nvSpPr>
        <p:spPr bwMode="auto">
          <a:xfrm>
            <a:off x="6134099" y="258008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13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6" name="矩形 253"/>
          <p:cNvSpPr>
            <a:spLocks noChangeArrowheads="1"/>
          </p:cNvSpPr>
          <p:nvPr/>
        </p:nvSpPr>
        <p:spPr bwMode="auto">
          <a:xfrm>
            <a:off x="6125307" y="2824162"/>
            <a:ext cx="732692" cy="242347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14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10.150.43.156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7" name="矩形 254"/>
          <p:cNvSpPr>
            <a:spLocks noChangeArrowheads="1"/>
          </p:cNvSpPr>
          <p:nvPr/>
        </p:nvSpPr>
        <p:spPr bwMode="auto">
          <a:xfrm>
            <a:off x="6134099" y="305633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15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10.150.43.206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08" name="矩形 255"/>
          <p:cNvSpPr>
            <a:spLocks noChangeArrowheads="1"/>
          </p:cNvSpPr>
          <p:nvPr/>
        </p:nvSpPr>
        <p:spPr bwMode="auto">
          <a:xfrm>
            <a:off x="5287108" y="1533525"/>
            <a:ext cx="734453" cy="30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77925" tIns="38963" rIns="77925" bIns="38963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500">
                <a:latin typeface="Arial" pitchFamily="34" charset="0"/>
                <a:sym typeface="Arial" pitchFamily="34" charset="0"/>
              </a:rPr>
              <a:t>应用</a:t>
            </a:r>
            <a:r>
              <a:rPr lang="zh-CN" altLang="en-US" sz="1500" b="1">
                <a:latin typeface="Arial" pitchFamily="34" charset="0"/>
                <a:sym typeface="Arial" pitchFamily="34" charset="0"/>
              </a:rPr>
              <a:t>池</a:t>
            </a:r>
            <a:endParaRPr lang="en-US" altLang="zh-CN" sz="1500">
              <a:latin typeface="Arial" pitchFamily="34" charset="0"/>
              <a:sym typeface="Arial" pitchFamily="34" charset="0"/>
            </a:endParaRPr>
          </a:p>
        </p:txBody>
      </p:sp>
      <p:sp>
        <p:nvSpPr>
          <p:cNvPr id="209" name="矩形 256"/>
          <p:cNvSpPr>
            <a:spLocks noChangeArrowheads="1"/>
          </p:cNvSpPr>
          <p:nvPr/>
        </p:nvSpPr>
        <p:spPr bwMode="auto">
          <a:xfrm>
            <a:off x="7066083" y="1533525"/>
            <a:ext cx="1795096" cy="3334677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endParaRPr lang="zh-CN" altLang="zh-CN" sz="15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10" name="矩形 257"/>
          <p:cNvSpPr>
            <a:spLocks noChangeArrowheads="1"/>
          </p:cNvSpPr>
          <p:nvPr/>
        </p:nvSpPr>
        <p:spPr bwMode="auto">
          <a:xfrm>
            <a:off x="7142284" y="1533525"/>
            <a:ext cx="1441938" cy="30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77925" tIns="38963" rIns="77925" bIns="38963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500">
                <a:latin typeface="Arial" pitchFamily="34" charset="0"/>
                <a:sym typeface="Arial" pitchFamily="34" charset="0"/>
              </a:rPr>
              <a:t>服务</a:t>
            </a:r>
            <a:r>
              <a:rPr lang="zh-CN" altLang="en-US" sz="1500" b="1">
                <a:latin typeface="Arial" pitchFamily="34" charset="0"/>
                <a:sym typeface="Arial" pitchFamily="34" charset="0"/>
              </a:rPr>
              <a:t>池</a:t>
            </a:r>
            <a:endParaRPr lang="en-US" altLang="zh-CN" sz="1500">
              <a:latin typeface="Arial" pitchFamily="34" charset="0"/>
              <a:sym typeface="Arial" pitchFamily="34" charset="0"/>
            </a:endParaRPr>
          </a:p>
        </p:txBody>
      </p:sp>
      <p:cxnSp>
        <p:nvCxnSpPr>
          <p:cNvPr id="211" name="直接箭头连接符 262"/>
          <p:cNvCxnSpPr>
            <a:cxnSpLocks noChangeShapeType="1"/>
            <a:stCxn id="231" idx="2"/>
            <a:endCxn id="163" idx="0"/>
          </p:cNvCxnSpPr>
          <p:nvPr/>
        </p:nvCxnSpPr>
        <p:spPr bwMode="auto">
          <a:xfrm>
            <a:off x="5693018" y="4026989"/>
            <a:ext cx="461596" cy="65007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2" name="直接箭头连接符 265"/>
          <p:cNvCxnSpPr>
            <a:cxnSpLocks noChangeShapeType="1"/>
            <a:stCxn id="164" idx="0"/>
            <a:endCxn id="207" idx="2"/>
          </p:cNvCxnSpPr>
          <p:nvPr/>
        </p:nvCxnSpPr>
        <p:spPr bwMode="auto">
          <a:xfrm flipH="1" flipV="1">
            <a:off x="6500445" y="3297136"/>
            <a:ext cx="1528396" cy="139229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3" name="矩形 268"/>
          <p:cNvSpPr>
            <a:spLocks noChangeArrowheads="1"/>
          </p:cNvSpPr>
          <p:nvPr/>
        </p:nvSpPr>
        <p:spPr bwMode="auto">
          <a:xfrm>
            <a:off x="7302744" y="2354282"/>
            <a:ext cx="716572" cy="205055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>
                <a:solidFill>
                  <a:srgbClr val="FFFFFF"/>
                </a:solidFill>
              </a:rPr>
              <a:t>MySQL  1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10.150.43.57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14" name="矩形 269"/>
          <p:cNvSpPr>
            <a:spLocks noChangeArrowheads="1"/>
          </p:cNvSpPr>
          <p:nvPr/>
        </p:nvSpPr>
        <p:spPr bwMode="auto">
          <a:xfrm>
            <a:off x="8075734" y="2405061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MySQL 2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10.150.43.59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15" name="矩形 270"/>
          <p:cNvSpPr>
            <a:spLocks noChangeArrowheads="1"/>
          </p:cNvSpPr>
          <p:nvPr/>
        </p:nvSpPr>
        <p:spPr bwMode="auto">
          <a:xfrm>
            <a:off x="7302744" y="263068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 dirty="0">
                <a:solidFill>
                  <a:srgbClr val="FFFFFF"/>
                </a:solidFill>
                <a:latin typeface="Arial" pitchFamily="34" charset="0"/>
              </a:rPr>
              <a:t>应用监控</a:t>
            </a:r>
            <a:r>
              <a:rPr lang="en-US" altLang="zh-CN" sz="900" dirty="0">
                <a:solidFill>
                  <a:srgbClr val="FFFFFF"/>
                </a:solidFill>
              </a:rPr>
              <a:t>1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16" name="矩形 271"/>
          <p:cNvSpPr>
            <a:spLocks noChangeArrowheads="1"/>
          </p:cNvSpPr>
          <p:nvPr/>
        </p:nvSpPr>
        <p:spPr bwMode="auto">
          <a:xfrm>
            <a:off x="8091853" y="2676524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rgbClr val="FFFFFF"/>
                </a:solidFill>
                <a:latin typeface="Arial" pitchFamily="34" charset="0"/>
              </a:rPr>
              <a:t>应用监控</a:t>
            </a:r>
            <a:r>
              <a:rPr lang="en-US" altLang="zh-CN" sz="900">
                <a:solidFill>
                  <a:srgbClr val="FFFFFF"/>
                </a:solidFill>
              </a:rPr>
              <a:t>2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17" name="矩形 272"/>
          <p:cNvSpPr>
            <a:spLocks noChangeArrowheads="1"/>
          </p:cNvSpPr>
          <p:nvPr/>
        </p:nvSpPr>
        <p:spPr bwMode="auto">
          <a:xfrm>
            <a:off x="7294684" y="2938462"/>
            <a:ext cx="732692" cy="43992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rgbClr val="FFFFFF"/>
                </a:solidFill>
                <a:latin typeface="Arial" pitchFamily="34" charset="0"/>
              </a:rPr>
              <a:t>自动弹性伸缩</a:t>
            </a:r>
            <a:r>
              <a:rPr lang="en-US" altLang="zh-CN" sz="900">
                <a:solidFill>
                  <a:srgbClr val="FFFFFF"/>
                </a:solidFill>
              </a:rPr>
              <a:t>1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10.150.43.185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18" name="矩形 273"/>
          <p:cNvSpPr>
            <a:spLocks noChangeArrowheads="1"/>
          </p:cNvSpPr>
          <p:nvPr/>
        </p:nvSpPr>
        <p:spPr bwMode="auto">
          <a:xfrm>
            <a:off x="8091853" y="2981751"/>
            <a:ext cx="732692" cy="439929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900" dirty="0">
                <a:solidFill>
                  <a:srgbClr val="FFFFFF"/>
                </a:solidFill>
                <a:latin typeface="Arial" pitchFamily="34" charset="0"/>
              </a:rPr>
              <a:t>自动弹性伸缩</a:t>
            </a:r>
            <a:r>
              <a:rPr lang="en-US" altLang="zh-CN" sz="900" dirty="0">
                <a:solidFill>
                  <a:srgbClr val="FFFFFF"/>
                </a:solidFill>
              </a:rPr>
              <a:t>2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19" name="矩形 274"/>
          <p:cNvSpPr>
            <a:spLocks noChangeArrowheads="1"/>
          </p:cNvSpPr>
          <p:nvPr/>
        </p:nvSpPr>
        <p:spPr bwMode="auto">
          <a:xfrm>
            <a:off x="7260980" y="3417670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700" dirty="0">
                <a:solidFill>
                  <a:srgbClr val="FFFFFF"/>
                </a:solidFill>
                <a:latin typeface="Arial" pitchFamily="34" charset="0"/>
              </a:rPr>
              <a:t>系统监控采集</a:t>
            </a:r>
            <a:r>
              <a:rPr lang="en-US" altLang="zh-CN" sz="700" dirty="0">
                <a:solidFill>
                  <a:srgbClr val="FFFFFF"/>
                </a:solidFill>
              </a:rPr>
              <a:t>10.150.43.236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0" name="矩形 275"/>
          <p:cNvSpPr>
            <a:spLocks noChangeArrowheads="1"/>
          </p:cNvSpPr>
          <p:nvPr/>
        </p:nvSpPr>
        <p:spPr bwMode="auto">
          <a:xfrm>
            <a:off x="7273070" y="3732950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700" dirty="0">
                <a:solidFill>
                  <a:srgbClr val="FFFFFF"/>
                </a:solidFill>
                <a:latin typeface="Arial" pitchFamily="34" charset="0"/>
              </a:rPr>
              <a:t>系统监控</a:t>
            </a:r>
            <a:r>
              <a:rPr lang="en-US" altLang="zh-CN" sz="700" dirty="0">
                <a:solidFill>
                  <a:srgbClr val="FFFFFF"/>
                </a:solidFill>
              </a:rPr>
              <a:t>1</a:t>
            </a:r>
            <a:endParaRPr lang="zh-CN" altLang="en-US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1" name="矩形 276"/>
          <p:cNvSpPr>
            <a:spLocks noChangeArrowheads="1"/>
          </p:cNvSpPr>
          <p:nvPr/>
        </p:nvSpPr>
        <p:spPr bwMode="auto">
          <a:xfrm>
            <a:off x="8069902" y="380657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700" dirty="0">
                <a:solidFill>
                  <a:srgbClr val="FFFFFF"/>
                </a:solidFill>
                <a:latin typeface="Arial" pitchFamily="34" charset="0"/>
              </a:rPr>
              <a:t>系统监控</a:t>
            </a:r>
            <a:r>
              <a:rPr lang="en-US" altLang="zh-CN" sz="700" dirty="0">
                <a:solidFill>
                  <a:srgbClr val="FFFFFF"/>
                </a:solidFill>
              </a:rPr>
              <a:t>2</a:t>
            </a:r>
            <a:endParaRPr lang="zh-CN" altLang="en-US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10.150.43.185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2" name="矩形 277"/>
          <p:cNvSpPr>
            <a:spLocks noChangeArrowheads="1"/>
          </p:cNvSpPr>
          <p:nvPr/>
        </p:nvSpPr>
        <p:spPr bwMode="auto">
          <a:xfrm>
            <a:off x="8090194" y="3478384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 err="1">
                <a:solidFill>
                  <a:srgbClr val="FFFFFF"/>
                </a:solidFill>
              </a:rPr>
              <a:t>Redis</a:t>
            </a:r>
            <a:endParaRPr lang="en-US" altLang="zh-CN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10.150.43.51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3" name="矩形 279"/>
          <p:cNvSpPr>
            <a:spLocks noChangeArrowheads="1"/>
          </p:cNvSpPr>
          <p:nvPr/>
        </p:nvSpPr>
        <p:spPr bwMode="auto">
          <a:xfrm>
            <a:off x="7277783" y="407703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 err="1">
                <a:solidFill>
                  <a:srgbClr val="FFFFFF"/>
                </a:solidFill>
              </a:rPr>
              <a:t>RabbitMQ</a:t>
            </a:r>
            <a:endParaRPr lang="en-US" altLang="zh-CN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10.150.43.75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4" name="矩形 280"/>
          <p:cNvSpPr>
            <a:spLocks noChangeArrowheads="1"/>
          </p:cNvSpPr>
          <p:nvPr/>
        </p:nvSpPr>
        <p:spPr bwMode="auto">
          <a:xfrm>
            <a:off x="8062776" y="4088967"/>
            <a:ext cx="732692" cy="24234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 err="1">
                <a:solidFill>
                  <a:srgbClr val="FFFFFF"/>
                </a:solidFill>
              </a:rPr>
              <a:t>RabbitMQ</a:t>
            </a:r>
            <a:endParaRPr lang="en-US" altLang="zh-CN" sz="7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10.150.43.76</a:t>
            </a:r>
            <a:endParaRPr lang="zh-CN" altLang="en-US" sz="1500" dirty="0">
              <a:latin typeface="Arial" pitchFamily="34" charset="0"/>
            </a:endParaRPr>
          </a:p>
        </p:txBody>
      </p:sp>
      <p:cxnSp>
        <p:nvCxnSpPr>
          <p:cNvPr id="225" name="直接箭头连接符 285"/>
          <p:cNvCxnSpPr>
            <a:cxnSpLocks noChangeShapeType="1"/>
            <a:stCxn id="224" idx="2"/>
            <a:endCxn id="164" idx="0"/>
          </p:cNvCxnSpPr>
          <p:nvPr/>
        </p:nvCxnSpPr>
        <p:spPr bwMode="auto">
          <a:xfrm flipH="1">
            <a:off x="8028841" y="4331313"/>
            <a:ext cx="400281" cy="35811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" name="直接箭头连接符 288"/>
          <p:cNvCxnSpPr>
            <a:cxnSpLocks noChangeShapeType="1"/>
            <a:stCxn id="163" idx="0"/>
            <a:endCxn id="223" idx="2"/>
          </p:cNvCxnSpPr>
          <p:nvPr/>
        </p:nvCxnSpPr>
        <p:spPr bwMode="auto">
          <a:xfrm flipV="1">
            <a:off x="6154614" y="4317835"/>
            <a:ext cx="1489515" cy="35923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bevel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7" name="矩形 291"/>
          <p:cNvSpPr>
            <a:spLocks noChangeArrowheads="1"/>
          </p:cNvSpPr>
          <p:nvPr/>
        </p:nvSpPr>
        <p:spPr bwMode="auto">
          <a:xfrm>
            <a:off x="1778380" y="3875926"/>
            <a:ext cx="732692" cy="285566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>
                <a:solidFill>
                  <a:srgbClr val="FFFFFF"/>
                </a:solidFill>
              </a:rPr>
              <a:t>OPS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10.150.43.3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28" name="矩形 99"/>
          <p:cNvSpPr>
            <a:spLocks noChangeArrowheads="1"/>
          </p:cNvSpPr>
          <p:nvPr/>
        </p:nvSpPr>
        <p:spPr bwMode="auto">
          <a:xfrm>
            <a:off x="8068407" y="2183605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>
                <a:solidFill>
                  <a:srgbClr val="FFFFFF"/>
                </a:solidFill>
              </a:rPr>
              <a:t>MySQL  3</a:t>
            </a:r>
            <a:endParaRPr lang="zh-CN" altLang="en-US" sz="90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>
                <a:solidFill>
                  <a:srgbClr val="FFFFFF"/>
                </a:solidFill>
              </a:rPr>
              <a:t>10.150.43.58</a:t>
            </a:r>
            <a:endParaRPr lang="zh-CN" altLang="en-US" sz="1500">
              <a:latin typeface="Arial" pitchFamily="34" charset="0"/>
            </a:endParaRPr>
          </a:p>
        </p:txBody>
      </p:sp>
      <p:sp>
        <p:nvSpPr>
          <p:cNvPr id="229" name="矩形 100"/>
          <p:cNvSpPr>
            <a:spLocks noChangeArrowheads="1"/>
          </p:cNvSpPr>
          <p:nvPr/>
        </p:nvSpPr>
        <p:spPr bwMode="auto">
          <a:xfrm>
            <a:off x="5325207" y="332065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7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10.150.43.157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30" name="矩形 101"/>
          <p:cNvSpPr>
            <a:spLocks noChangeArrowheads="1"/>
          </p:cNvSpPr>
          <p:nvPr/>
        </p:nvSpPr>
        <p:spPr bwMode="auto">
          <a:xfrm>
            <a:off x="5333999" y="355163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8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10.150.43.158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31" name="矩形 102"/>
          <p:cNvSpPr>
            <a:spLocks noChangeArrowheads="1"/>
          </p:cNvSpPr>
          <p:nvPr/>
        </p:nvSpPr>
        <p:spPr bwMode="auto">
          <a:xfrm>
            <a:off x="5326672" y="3786186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9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10.150.43.159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32" name="矩形 103"/>
          <p:cNvSpPr>
            <a:spLocks noChangeArrowheads="1"/>
          </p:cNvSpPr>
          <p:nvPr/>
        </p:nvSpPr>
        <p:spPr bwMode="auto">
          <a:xfrm>
            <a:off x="6122376" y="3320652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6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10.150.43.160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33" name="矩形 104"/>
          <p:cNvSpPr>
            <a:spLocks noChangeArrowheads="1"/>
          </p:cNvSpPr>
          <p:nvPr/>
        </p:nvSpPr>
        <p:spPr bwMode="auto">
          <a:xfrm>
            <a:off x="6131169" y="3551633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17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10.150.43.161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234" name="矩形 105"/>
          <p:cNvSpPr>
            <a:spLocks noChangeArrowheads="1"/>
          </p:cNvSpPr>
          <p:nvPr/>
        </p:nvSpPr>
        <p:spPr bwMode="auto">
          <a:xfrm>
            <a:off x="6123841" y="3786186"/>
            <a:ext cx="732692" cy="240803"/>
          </a:xfrm>
          <a:prstGeom prst="rect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lIns="77925" tIns="38963" rIns="77925" bIns="38963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900" dirty="0" smtClean="0">
                <a:solidFill>
                  <a:srgbClr val="FFFFFF"/>
                </a:solidFill>
              </a:rPr>
              <a:t>Docker </a:t>
            </a:r>
            <a:r>
              <a:rPr lang="en-US" altLang="zh-CN" sz="900" dirty="0">
                <a:solidFill>
                  <a:srgbClr val="FFFFFF"/>
                </a:solidFill>
              </a:rPr>
              <a:t>18</a:t>
            </a:r>
            <a:endParaRPr lang="zh-CN" altLang="en-US" sz="900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700" dirty="0">
                <a:solidFill>
                  <a:srgbClr val="FFFFFF"/>
                </a:solidFill>
              </a:rPr>
              <a:t>10.150.43.162</a:t>
            </a:r>
            <a:endParaRPr lang="zh-CN" altLang="en-US" sz="1500" dirty="0">
              <a:latin typeface="Arial" pitchFamily="34" charset="0"/>
            </a:endParaRPr>
          </a:p>
        </p:txBody>
      </p:sp>
      <p:sp>
        <p:nvSpPr>
          <p:cNvPr id="164" name="矩形 182"/>
          <p:cNvSpPr>
            <a:spLocks noChangeArrowheads="1"/>
          </p:cNvSpPr>
          <p:nvPr/>
        </p:nvSpPr>
        <p:spPr bwMode="auto">
          <a:xfrm>
            <a:off x="7328387" y="4689431"/>
            <a:ext cx="1400908" cy="338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lIns="77925" tIns="38963" rIns="77925" bIns="38963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vSphere</a:t>
            </a:r>
            <a:r>
              <a:rPr lang="zh-CN" altLang="en-US" sz="12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120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2</a:t>
            </a:r>
            <a:endParaRPr lang="zh-CN" altLang="en-US" sz="150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63" name="矩形 26"/>
          <p:cNvSpPr>
            <a:spLocks noChangeArrowheads="1"/>
          </p:cNvSpPr>
          <p:nvPr/>
        </p:nvSpPr>
        <p:spPr bwMode="auto">
          <a:xfrm>
            <a:off x="5454160" y="4677068"/>
            <a:ext cx="1400908" cy="3365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</p:spPr>
        <p:txBody>
          <a:bodyPr lIns="77925" tIns="38963" rIns="77925" bIns="38963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vSphere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1</a:t>
            </a:r>
            <a:endParaRPr lang="zh-CN" altLang="en-US" sz="15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75329" y="1225210"/>
            <a:ext cx="10847692" cy="0"/>
          </a:xfrm>
          <a:prstGeom prst="line">
            <a:avLst/>
          </a:prstGeom>
          <a:ln w="12700">
            <a:solidFill>
              <a:srgbClr val="5C5D5F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6441" y="715723"/>
            <a:ext cx="23899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25" y="233761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92161" y="233761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40777" y="2076006"/>
            <a:ext cx="424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0" spc="3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趋势和概念</a:t>
            </a:r>
          </a:p>
        </p:txBody>
      </p:sp>
      <p:sp>
        <p:nvSpPr>
          <p:cNvPr id="21" name="矩形 20"/>
          <p:cNvSpPr/>
          <p:nvPr/>
        </p:nvSpPr>
        <p:spPr>
          <a:xfrm>
            <a:off x="3047925" y="322083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92161" y="322083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40776" y="2959226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0" spc="3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解决方案概述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3047925" y="4032531"/>
            <a:ext cx="360000" cy="360000"/>
          </a:xfrm>
          <a:prstGeom prst="rect">
            <a:avLst/>
          </a:prstGeom>
          <a:solidFill>
            <a:srgbClr val="D51C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92161" y="4032531"/>
            <a:ext cx="475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40776" y="3770921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1" spc="300">
                <a:solidFill>
                  <a:srgbClr val="D51C1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解决方案详情</a:t>
            </a:r>
          </a:p>
        </p:txBody>
      </p:sp>
      <p:sp>
        <p:nvSpPr>
          <p:cNvPr id="27" name="矩形 26"/>
          <p:cNvSpPr/>
          <p:nvPr/>
        </p:nvSpPr>
        <p:spPr>
          <a:xfrm>
            <a:off x="3047925" y="484422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92161" y="484422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40776" y="4582616"/>
            <a:ext cx="482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sz="2800" b="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PAAS</a:t>
            </a:r>
            <a:r>
              <a:rPr lang="zh-CN" altLang="en-US" sz="2800" b="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</a:t>
            </a:r>
            <a:r>
              <a:rPr lang="zh-CN" altLang="en-US" sz="2800" b="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特性和业务价值</a:t>
            </a:r>
          </a:p>
        </p:txBody>
      </p:sp>
    </p:spTree>
    <p:extLst>
      <p:ext uri="{BB962C8B-B14F-4D97-AF65-F5344CB8AC3E}">
        <p14:creationId xmlns:p14="http://schemas.microsoft.com/office/powerpoint/2010/main" val="15208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73815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核心技术</a:t>
            </a:r>
            <a:r>
              <a:rPr lang="en-US" altLang="zh-CN" dirty="0" smtClean="0">
                <a:latin typeface="Impact" panose="020B0806030902050204" pitchFamily="34" charset="0"/>
              </a:rPr>
              <a:t>Docker</a:t>
            </a:r>
            <a:r>
              <a:rPr lang="zh-CN" altLang="en-US" dirty="0" smtClean="0">
                <a:latin typeface="Impact" panose="020B0806030902050204" pitchFamily="34" charset="0"/>
              </a:rPr>
              <a:t>使用方法论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463377" y="1212572"/>
            <a:ext cx="100244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前面提及由于“泛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主义”的泛滥，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目前在使用过程中存在种种问题，所以为了更好使用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平台，必须从规范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使用做起。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02624" y="4747978"/>
            <a:ext cx="435034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不要依赖 IP 地址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，而应依赖服务注册和域名，避免影响灵活扩展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indent="-1714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应使用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容器监控自动发现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机制，无自动发现的监控配置不利于维护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indent="-1714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应用与服务分开(内置服务or第三方外置服务)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，应用应部署在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，服务应部署在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 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尽可能小影响原有格局，推动部署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不要在单个容器中运行一个以上进程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，方便问题定位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不要以 root 权限运行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，避免安全风险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3674668" y="4304414"/>
            <a:ext cx="614363" cy="799706"/>
          </a:xfrm>
          <a:prstGeom prst="cube">
            <a:avLst>
              <a:gd name="adj" fmla="val 28912"/>
            </a:avLst>
          </a:prstGeom>
          <a:solidFill>
            <a:srgbClr val="00D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8000">
                    <a:alpha val="80000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4350943" y="411232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60001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4779568" y="411232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60001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5208193" y="411232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60001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3866756" y="3605914"/>
            <a:ext cx="614362" cy="799706"/>
          </a:xfrm>
          <a:prstGeom prst="cube">
            <a:avLst>
              <a:gd name="adj" fmla="val 28912"/>
            </a:avLst>
          </a:prstGeom>
          <a:solidFill>
            <a:schemeClr val="tx2">
              <a:alpha val="84000"/>
            </a:scheme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">
          <a:xfrm>
            <a:off x="3866756" y="3167764"/>
            <a:ext cx="614362" cy="799706"/>
          </a:xfrm>
          <a:prstGeom prst="cube">
            <a:avLst>
              <a:gd name="adj" fmla="val 28912"/>
            </a:avLst>
          </a:prstGeom>
          <a:solidFill>
            <a:schemeClr val="tx2">
              <a:alpha val="72000"/>
            </a:scheme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">
          <a:xfrm>
            <a:off x="3866756" y="2729614"/>
            <a:ext cx="614362" cy="799706"/>
          </a:xfrm>
          <a:prstGeom prst="cube">
            <a:avLst>
              <a:gd name="adj" fmla="val 28912"/>
            </a:avLst>
          </a:prstGeom>
          <a:solidFill>
            <a:schemeClr val="tx2">
              <a:alpha val="39999"/>
            </a:scheme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4430318" y="359797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84000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gray">
          <a:xfrm>
            <a:off x="4858943" y="359797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84000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gray">
          <a:xfrm>
            <a:off x="5287568" y="359797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84000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gray">
          <a:xfrm>
            <a:off x="4430318" y="3159826"/>
            <a:ext cx="1465263" cy="799707"/>
          </a:xfrm>
          <a:prstGeom prst="cube">
            <a:avLst>
              <a:gd name="adj" fmla="val 28912"/>
            </a:avLst>
          </a:prstGeom>
          <a:solidFill>
            <a:srgbClr val="F8F8F8"/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gray">
          <a:xfrm>
            <a:off x="4430318" y="272167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39999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gray">
          <a:xfrm>
            <a:off x="5287568" y="272167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39999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gray">
          <a:xfrm>
            <a:off x="5825731" y="4299651"/>
            <a:ext cx="614362" cy="805906"/>
          </a:xfrm>
          <a:prstGeom prst="cube">
            <a:avLst>
              <a:gd name="adj" fmla="val 28912"/>
            </a:avLst>
          </a:prstGeom>
          <a:solidFill>
            <a:srgbClr val="337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1C1C1C">
                    <a:alpha val="80000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1166417" y="4586989"/>
            <a:ext cx="270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063856" y="4590164"/>
            <a:ext cx="294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gray">
          <a:xfrm>
            <a:off x="4858943" y="2721676"/>
            <a:ext cx="614363" cy="799707"/>
          </a:xfrm>
          <a:prstGeom prst="cube">
            <a:avLst>
              <a:gd name="adj" fmla="val 28912"/>
            </a:avLst>
          </a:prstGeom>
          <a:solidFill>
            <a:srgbClr val="C0C0C0">
              <a:alpha val="39999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gray">
          <a:xfrm>
            <a:off x="3790556" y="2077151"/>
            <a:ext cx="614362" cy="799707"/>
          </a:xfrm>
          <a:prstGeom prst="cube">
            <a:avLst>
              <a:gd name="adj" fmla="val 28912"/>
            </a:avLst>
          </a:prstGeom>
          <a:solidFill>
            <a:srgbClr val="FFC00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>
                    <a:alpha val="80000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1269606" y="2377189"/>
            <a:ext cx="270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gray">
          <a:xfrm>
            <a:off x="5825731" y="3605914"/>
            <a:ext cx="614362" cy="785242"/>
          </a:xfrm>
          <a:prstGeom prst="cube">
            <a:avLst>
              <a:gd name="adj" fmla="val 28912"/>
            </a:avLst>
          </a:prstGeom>
          <a:solidFill>
            <a:schemeClr val="tx2">
              <a:alpha val="84000"/>
            </a:scheme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gray">
          <a:xfrm>
            <a:off x="5825731" y="3167764"/>
            <a:ext cx="614362" cy="785242"/>
          </a:xfrm>
          <a:prstGeom prst="cube">
            <a:avLst>
              <a:gd name="adj" fmla="val 28912"/>
            </a:avLst>
          </a:prstGeom>
          <a:solidFill>
            <a:schemeClr val="tx2">
              <a:alpha val="72000"/>
            </a:scheme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gray">
          <a:xfrm>
            <a:off x="5825731" y="2729614"/>
            <a:ext cx="614362" cy="785242"/>
          </a:xfrm>
          <a:prstGeom prst="cube">
            <a:avLst>
              <a:gd name="adj" fmla="val 28912"/>
            </a:avLst>
          </a:prstGeom>
          <a:solidFill>
            <a:schemeClr val="tx2">
              <a:alpha val="39999"/>
            </a:scheme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gray">
          <a:xfrm>
            <a:off x="4431906" y="2196214"/>
            <a:ext cx="614362" cy="799706"/>
          </a:xfrm>
          <a:prstGeom prst="cube">
            <a:avLst>
              <a:gd name="adj" fmla="val 28912"/>
            </a:avLst>
          </a:prstGeom>
          <a:solidFill>
            <a:srgbClr val="C0C0C0">
              <a:alpha val="70000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gray">
          <a:xfrm>
            <a:off x="4847831" y="2193039"/>
            <a:ext cx="614362" cy="799706"/>
          </a:xfrm>
          <a:prstGeom prst="cube">
            <a:avLst>
              <a:gd name="adj" fmla="val 28912"/>
            </a:avLst>
          </a:prstGeom>
          <a:solidFill>
            <a:srgbClr val="C0C0C0">
              <a:alpha val="70000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0" name="AutoShape 28"/>
          <p:cNvSpPr>
            <a:spLocks noChangeArrowheads="1"/>
          </p:cNvSpPr>
          <p:nvPr/>
        </p:nvSpPr>
        <p:spPr bwMode="gray">
          <a:xfrm>
            <a:off x="5289156" y="2196214"/>
            <a:ext cx="614362" cy="799706"/>
          </a:xfrm>
          <a:prstGeom prst="cube">
            <a:avLst>
              <a:gd name="adj" fmla="val 28912"/>
            </a:avLst>
          </a:prstGeom>
          <a:solidFill>
            <a:srgbClr val="C0C0C0">
              <a:alpha val="70000"/>
            </a:srgbClr>
          </a:solidFill>
          <a:ln w="9525">
            <a:solidFill>
              <a:srgbClr val="FFFFFF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1" name="AutoShape 29"/>
          <p:cNvSpPr>
            <a:spLocks noChangeArrowheads="1"/>
          </p:cNvSpPr>
          <p:nvPr/>
        </p:nvSpPr>
        <p:spPr bwMode="gray">
          <a:xfrm>
            <a:off x="5941618" y="2077151"/>
            <a:ext cx="614363" cy="799707"/>
          </a:xfrm>
          <a:prstGeom prst="cube">
            <a:avLst>
              <a:gd name="adj" fmla="val 28912"/>
            </a:avLst>
          </a:prstGeom>
          <a:solidFill>
            <a:srgbClr val="FF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0000">
                    <a:alpha val="80000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6163868" y="2377189"/>
            <a:ext cx="294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gray">
          <a:xfrm>
            <a:off x="4423968" y="3333749"/>
            <a:ext cx="12623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663300"/>
                </a:solidFill>
              </a:rPr>
              <a:t>Docker</a:t>
            </a:r>
            <a:r>
              <a:rPr lang="zh-CN" altLang="en-US" b="1" dirty="0" smtClean="0">
                <a:solidFill>
                  <a:srgbClr val="663300"/>
                </a:solidFill>
              </a:rPr>
              <a:t>使用方法论</a:t>
            </a:r>
            <a:endParaRPr lang="en-US" altLang="zh-CN" b="1" dirty="0" smtClean="0">
              <a:solidFill>
                <a:srgbClr val="663300"/>
              </a:solidFill>
            </a:endParaRP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908094" y="2031176"/>
            <a:ext cx="26452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zh-CN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 </a:t>
            </a:r>
            <a:r>
              <a:rPr kumimoji="1" lang="zh-CN" altLang="en-US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别当</a:t>
            </a:r>
            <a:r>
              <a:rPr kumimoji="1" lang="en-US" altLang="zh-CN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Docker</a:t>
            </a:r>
            <a:r>
              <a:rPr kumimoji="1" lang="zh-CN" altLang="en-US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是虚拟机</a:t>
            </a:r>
            <a:endParaRPr kumimoji="1" lang="en-US" altLang="zh-CN" sz="16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7202624" y="2020463"/>
            <a:ext cx="28889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zh-CN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 Docker</a:t>
            </a:r>
            <a:r>
              <a:rPr kumimoji="1" lang="zh-CN" altLang="en-US" sz="1600" b="1" spc="300" dirty="0" smtClean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构建</a:t>
            </a:r>
            <a:r>
              <a:rPr kumimoji="1" lang="zh-CN" altLang="en-US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和发布规则</a:t>
            </a:r>
            <a:endParaRPr kumimoji="1" lang="en-US" altLang="zh-CN" sz="16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965758" y="4289085"/>
            <a:ext cx="18165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zh-CN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 </a:t>
            </a:r>
            <a:r>
              <a:rPr kumimoji="1" lang="zh-CN" altLang="en-US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镜像管理规范</a:t>
            </a:r>
            <a:endParaRPr kumimoji="1" lang="en-US" altLang="zh-CN" sz="16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7202624" y="4280161"/>
            <a:ext cx="23519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77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3377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en-US" altLang="zh-CN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 Docker</a:t>
            </a:r>
            <a:r>
              <a:rPr kumimoji="1" lang="zh-CN" altLang="en-US" sz="1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平台规划</a:t>
            </a:r>
            <a:endParaRPr kumimoji="1" lang="en-US" altLang="zh-CN" sz="16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54379" y="2362575"/>
            <a:ext cx="27964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ocker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内禁止存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会导致镜像越来越大，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aufs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的层越积越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ocker之间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禁止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相互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直接通讯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应用避免使用同一组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禁止在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中安装数据库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202624" y="2350093"/>
            <a:ext cx="3207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ocker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，避免构建结果的不一致性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基础运行环境和war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分开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方便执行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把运行环境对发布结果的影响降到最低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的程序包和配置文件分开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通过配置文件的更换管理不同环境的发布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分两部分传送应用程序(构建，发布，运行要分清)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容量变大，造成问题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叠加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00225" y="4642557"/>
            <a:ext cx="27506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使用单层镜像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不利于镜像的分层管理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从正在运行的容器中创建镜像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防止携带运行信息，影响后续使用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在镜像中存储证书及使用环境变量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不应限定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特定环境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不要创建大尺寸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弹性扩展占用带宽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9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mmbiz.qpic.cn/mmbiz/ia1Ch2ChxNCyAib0goE7MxZetJ1yz7WrWed2TNE5xS8TWMJDQuPmxRenhqtiaOea7YmzhAtxZ6Sqa2e0Own3VwzwQ/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72" y="4082053"/>
            <a:ext cx="5531733" cy="6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下箭头 2"/>
          <p:cNvSpPr/>
          <p:nvPr/>
        </p:nvSpPr>
        <p:spPr>
          <a:xfrm>
            <a:off x="3020032" y="3362377"/>
            <a:ext cx="878957" cy="582377"/>
          </a:xfrm>
          <a:prstGeom prst="down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3930520" y="3499677"/>
            <a:ext cx="23000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开发模式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9687861" y="7552536"/>
            <a:ext cx="1723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Always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Production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Ready</a:t>
            </a:r>
          </a:p>
        </p:txBody>
      </p:sp>
      <p:pic>
        <p:nvPicPr>
          <p:cNvPr id="3074" name="Picture 2" descr="传统开发模式 Vs IaaS开发模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70" y="831791"/>
            <a:ext cx="5810016" cy="25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463377" y="296415"/>
            <a:ext cx="73815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平台服务商服务范围和职责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1961230" y="4758949"/>
            <a:ext cx="327922" cy="3342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2769476" y="4758949"/>
            <a:ext cx="327922" cy="3342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564760" y="4758949"/>
            <a:ext cx="327922" cy="3342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07803" y="5224359"/>
            <a:ext cx="2922717" cy="5612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717043" y="5220756"/>
            <a:ext cx="1317997" cy="5612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5281100" y="4784384"/>
            <a:ext cx="327922" cy="3342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194095" y="5220756"/>
            <a:ext cx="2502164" cy="5612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右箭头 8"/>
          <p:cNvSpPr/>
          <p:nvPr/>
        </p:nvSpPr>
        <p:spPr>
          <a:xfrm rot="5400000">
            <a:off x="6520581" y="4441049"/>
            <a:ext cx="725214" cy="63805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892681" y="5890986"/>
            <a:ext cx="4803577" cy="5612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12910" y="5301327"/>
            <a:ext cx="17256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平台的搭建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4717043" y="5296500"/>
            <a:ext cx="1331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94470" y="5314459"/>
            <a:ext cx="2013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应用的持续运维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965221" y="5988496"/>
            <a:ext cx="3161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平台的功能更新和持续运维</a:t>
            </a:r>
            <a:endParaRPr lang="zh-CN" altLang="en-US" sz="1600" dirty="0"/>
          </a:p>
        </p:txBody>
      </p:sp>
      <p:sp>
        <p:nvSpPr>
          <p:cNvPr id="26" name="Rectangle 1"/>
          <p:cNvSpPr txBox="1">
            <a:spLocks noChangeArrowheads="1"/>
          </p:cNvSpPr>
          <p:nvPr/>
        </p:nvSpPr>
        <p:spPr bwMode="auto">
          <a:xfrm>
            <a:off x="8248519" y="1247604"/>
            <a:ext cx="24550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在激进的想法中，认为采用了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开发模式后，将不再需要传统运维和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Infra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事实上只是发生了转化，大量传统运维和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Infra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运维都将转换为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平台服务商的工作</a:t>
            </a:r>
          </a:p>
        </p:txBody>
      </p:sp>
    </p:spTree>
    <p:extLst>
      <p:ext uri="{BB962C8B-B14F-4D97-AF65-F5344CB8AC3E}">
        <p14:creationId xmlns:p14="http://schemas.microsoft.com/office/powerpoint/2010/main" val="2244813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75329" y="1225210"/>
            <a:ext cx="10847692" cy="0"/>
          </a:xfrm>
          <a:prstGeom prst="line">
            <a:avLst/>
          </a:prstGeom>
          <a:ln w="12700">
            <a:solidFill>
              <a:srgbClr val="5C5D5F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6441" y="715723"/>
            <a:ext cx="23899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25" y="2337616"/>
            <a:ext cx="360000" cy="360000"/>
          </a:xfrm>
          <a:prstGeom prst="rect">
            <a:avLst/>
          </a:prstGeom>
          <a:solidFill>
            <a:srgbClr val="D51C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92161" y="2337616"/>
            <a:ext cx="475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40777" y="2076006"/>
            <a:ext cx="424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趋势和概念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47925" y="322083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92161" y="322083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40776" y="2959226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sz="2800" b="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解决方案概述</a:t>
            </a: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47925" y="403253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92161" y="4032531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40776" y="3770921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sz="2800" b="0" dirty="0" smtClean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解决方案详情</a:t>
            </a: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47925" y="484422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92161" y="484422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40776" y="4582616"/>
            <a:ext cx="4823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sz="2800" b="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PAAS</a:t>
            </a:r>
            <a:r>
              <a:rPr lang="zh-CN" altLang="en-US" sz="2800" b="0" dirty="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平台特性和业务价值</a:t>
            </a:r>
          </a:p>
        </p:txBody>
      </p:sp>
    </p:spTree>
    <p:extLst>
      <p:ext uri="{BB962C8B-B14F-4D97-AF65-F5344CB8AC3E}">
        <p14:creationId xmlns:p14="http://schemas.microsoft.com/office/powerpoint/2010/main" val="35720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/>
          <p:nvPr/>
        </p:nvSpPr>
        <p:spPr>
          <a:xfrm>
            <a:off x="9687861" y="7552536"/>
            <a:ext cx="1723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Always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Production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Ready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3377" y="296415"/>
            <a:ext cx="73815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平台服务商服务范围和职责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58" name="AutoShape 2"/>
          <p:cNvSpPr>
            <a:spLocks noChangeArrowheads="1"/>
          </p:cNvSpPr>
          <p:nvPr/>
        </p:nvSpPr>
        <p:spPr bwMode="auto">
          <a:xfrm>
            <a:off x="8234197" y="2604424"/>
            <a:ext cx="1976362" cy="3965148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9" name="AutoShape 3"/>
          <p:cNvSpPr>
            <a:spLocks noChangeArrowheads="1"/>
          </p:cNvSpPr>
          <p:nvPr/>
        </p:nvSpPr>
        <p:spPr bwMode="auto">
          <a:xfrm>
            <a:off x="5824791" y="2604424"/>
            <a:ext cx="2019237" cy="3965148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0" name="AutoShape 4"/>
          <p:cNvSpPr>
            <a:spLocks noChangeArrowheads="1"/>
          </p:cNvSpPr>
          <p:nvPr/>
        </p:nvSpPr>
        <p:spPr bwMode="auto">
          <a:xfrm>
            <a:off x="3494428" y="2575961"/>
            <a:ext cx="2004584" cy="3965148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1004622" y="2604424"/>
            <a:ext cx="2065481" cy="3965148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62" name="Group 6"/>
          <p:cNvGrpSpPr>
            <a:grpSpLocks/>
          </p:cNvGrpSpPr>
          <p:nvPr/>
        </p:nvGrpSpPr>
        <p:grpSpPr bwMode="auto">
          <a:xfrm>
            <a:off x="1264010" y="1419689"/>
            <a:ext cx="8162647" cy="861745"/>
            <a:chOff x="588" y="1080"/>
            <a:chExt cx="4193" cy="756"/>
          </a:xfrm>
        </p:grpSpPr>
        <p:sp>
          <p:nvSpPr>
            <p:cNvPr id="63" name="Rectangle 7"/>
            <p:cNvSpPr>
              <a:spLocks noChangeArrowheads="1"/>
            </p:cNvSpPr>
            <p:nvPr/>
          </p:nvSpPr>
          <p:spPr bwMode="gray">
            <a:xfrm rot="3419336">
              <a:off x="588" y="1164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64" name="Group 8"/>
            <p:cNvGrpSpPr>
              <a:grpSpLocks/>
            </p:cNvGrpSpPr>
            <p:nvPr/>
          </p:nvGrpSpPr>
          <p:grpSpPr bwMode="auto">
            <a:xfrm>
              <a:off x="1297" y="1296"/>
              <a:ext cx="747" cy="96"/>
              <a:chOff x="2003" y="3439"/>
              <a:chExt cx="560" cy="244"/>
            </a:xfrm>
          </p:grpSpPr>
          <p:sp>
            <p:nvSpPr>
              <p:cNvPr id="78" name="Oval 9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gray">
              <a:xfrm>
                <a:off x="2048" y="3439"/>
                <a:ext cx="515" cy="244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0" name="Oval 11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81" name="Oval 12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65" name="Rectangle 13"/>
            <p:cNvSpPr>
              <a:spLocks noChangeArrowheads="1"/>
            </p:cNvSpPr>
            <p:nvPr/>
          </p:nvSpPr>
          <p:spPr bwMode="gray">
            <a:xfrm rot="3419336">
              <a:off x="1678" y="1136"/>
              <a:ext cx="672" cy="672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66" name="Group 14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74" name="Oval 15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5" name="Rectangle 16"/>
              <p:cNvSpPr>
                <a:spLocks noChangeArrowheads="1"/>
              </p:cNvSpPr>
              <p:nvPr/>
            </p:nvSpPr>
            <p:spPr bwMode="gray">
              <a:xfrm>
                <a:off x="2031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6" name="Oval 17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7" name="Oval 18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67" name="Rectangle 19"/>
            <p:cNvSpPr>
              <a:spLocks noChangeArrowheads="1"/>
            </p:cNvSpPr>
            <p:nvPr/>
          </p:nvSpPr>
          <p:spPr bwMode="gray">
            <a:xfrm rot="3419336">
              <a:off x="2825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68" name="Group 20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70" name="Oval 21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1" name="Rectangle 22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2" name="Oval 23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3" name="Oval 24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69" name="Rectangle 25"/>
            <p:cNvSpPr>
              <a:spLocks noChangeArrowheads="1"/>
            </p:cNvSpPr>
            <p:nvPr/>
          </p:nvSpPr>
          <p:spPr bwMode="gray">
            <a:xfrm rot="3419336">
              <a:off x="4109" y="1080"/>
              <a:ext cx="672" cy="672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BBE0E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2" name="Rectangle 26"/>
          <p:cNvSpPr>
            <a:spLocks noChangeArrowheads="1"/>
          </p:cNvSpPr>
          <p:nvPr/>
        </p:nvSpPr>
        <p:spPr bwMode="gray">
          <a:xfrm>
            <a:off x="1417516" y="1606272"/>
            <a:ext cx="15304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平台搭建 </a:t>
            </a:r>
          </a:p>
        </p:txBody>
      </p:sp>
      <p:sp>
        <p:nvSpPr>
          <p:cNvPr id="90" name="Rectangle 26"/>
          <p:cNvSpPr>
            <a:spLocks noChangeArrowheads="1"/>
          </p:cNvSpPr>
          <p:nvPr/>
        </p:nvSpPr>
        <p:spPr bwMode="gray">
          <a:xfrm>
            <a:off x="3528008" y="1596719"/>
            <a:ext cx="15304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平台运维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26"/>
          <p:cNvSpPr>
            <a:spLocks noChangeArrowheads="1"/>
          </p:cNvSpPr>
          <p:nvPr/>
        </p:nvSpPr>
        <p:spPr bwMode="gray">
          <a:xfrm>
            <a:off x="5779950" y="1604308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应用实施发布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Rectangle 26"/>
          <p:cNvSpPr>
            <a:spLocks noChangeArrowheads="1"/>
          </p:cNvSpPr>
          <p:nvPr/>
        </p:nvSpPr>
        <p:spPr bwMode="gray">
          <a:xfrm>
            <a:off x="8209793" y="1621043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应用运维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4215" y="2694172"/>
            <a:ext cx="192588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需求调研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功能选型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硬件选型</a:t>
            </a:r>
            <a:r>
              <a:rPr lang="en-US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采购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IDC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网络设备上架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子网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8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Vsphere</a:t>
            </a:r>
            <a:r>
              <a:rPr lang="en-US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/OpenStack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化平台子网规划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转移集群配置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K8S/MESOS/Swarm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节点安装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容器管理平台构建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编排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引擎安装配置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管理平台安装配置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</a:t>
            </a:r>
            <a:r>
              <a:rPr lang="zh-CN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均衡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发现及注册功能模块配置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平台搭建</a:t>
            </a:r>
            <a:r>
              <a:rPr lang="zh-CN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发现并配置)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平台搭建</a:t>
            </a:r>
            <a:r>
              <a:rPr lang="zh-CN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动发现并配置)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zh-CN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zh-CN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/代码统一管理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平台搭建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计费功能模块搭建及配置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8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sz="8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管理平台构建</a:t>
            </a:r>
            <a:endParaRPr lang="en-US" altLang="zh-CN" sz="8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6926" y="2602986"/>
            <a:ext cx="188423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日常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日志分析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监控分析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硬件故障巡查及处理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硬件资源扩容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网络资源扩容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网络平台级故障处理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存储平台级故障处理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容器平台级故障处理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虚拟机平台级故障处理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服务连接器维护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安全管理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服务发现平台维护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日志和监控平台管理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业务环境编排脚本编写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新服务上线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新功能模块配置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各类运维报表生成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现有功能使用情况汇总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结合业务及监控信息进行系统性能调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平台级备份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24792" y="2694172"/>
            <a:ext cx="188139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参与业务系统调研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参与业务系统设计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对业务系统设计按平台要求提出建议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资源（容器和服务）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Sizing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网络规划和实施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容器弹性上限规划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容器和服务之间连接设计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相关服务（数据库）资源管理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Sizing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数据库实施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开发测试环境准备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基础镜像生成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软件依赖源搭建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生产环境准备并确保与开发测试环境一致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生产环境镜像生成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生产环环境部署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291968" y="2702967"/>
            <a:ext cx="18608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日常日志分析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监控分析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依业务需求进行平台级性能调优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业务需要按规则对环境进行自动伸缩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参与业务故障排除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业务系统运维报表生成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业务系统调优建议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生产环境发布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故障处理，销毁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应用所使用的服务管理，尤其是数据库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数据备份服务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850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803739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使用</a:t>
            </a:r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平台组件进行</a:t>
            </a:r>
            <a:r>
              <a:rPr lang="en-US" altLang="zh-CN" dirty="0" err="1" smtClean="0">
                <a:latin typeface="Impact" panose="020B0806030902050204" pitchFamily="34" charset="0"/>
              </a:rPr>
              <a:t>Devops</a:t>
            </a:r>
            <a:r>
              <a:rPr lang="zh-CN" altLang="en-US" dirty="0" smtClean="0">
                <a:latin typeface="Impact" panose="020B0806030902050204" pitchFamily="34" charset="0"/>
              </a:rPr>
              <a:t>发布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4" name="Shape 159"/>
          <p:cNvSpPr/>
          <p:nvPr/>
        </p:nvSpPr>
        <p:spPr>
          <a:xfrm>
            <a:off x="188001" y="997601"/>
            <a:ext cx="11815999" cy="5316764"/>
          </a:xfrm>
          <a:prstGeom prst="rect">
            <a:avLst/>
          </a:prstGeom>
          <a:noFill/>
          <a:ln w="9525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Shape 160"/>
          <p:cNvSpPr/>
          <p:nvPr/>
        </p:nvSpPr>
        <p:spPr>
          <a:xfrm>
            <a:off x="8386588" y="1763111"/>
            <a:ext cx="3288473" cy="2186427"/>
          </a:xfrm>
          <a:prstGeom prst="rect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 smtClean="0"/>
              <a:t>Dev</a:t>
            </a:r>
            <a:r>
              <a:rPr lang="zh-CN" altLang="en-US" sz="2133" dirty="0" smtClean="0"/>
              <a:t>执行</a:t>
            </a:r>
            <a:endParaRPr lang="zh-CN" altLang="en-US" sz="2133" dirty="0"/>
          </a:p>
        </p:txBody>
      </p:sp>
      <p:sp>
        <p:nvSpPr>
          <p:cNvPr id="6" name="Shape 162"/>
          <p:cNvSpPr/>
          <p:nvPr/>
        </p:nvSpPr>
        <p:spPr>
          <a:xfrm>
            <a:off x="1819573" y="3391572"/>
            <a:ext cx="1350807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2400" dirty="0"/>
              <a:t>版本控制服务</a:t>
            </a:r>
          </a:p>
        </p:txBody>
      </p:sp>
      <p:sp>
        <p:nvSpPr>
          <p:cNvPr id="7" name="Shape 163"/>
          <p:cNvSpPr/>
          <p:nvPr/>
        </p:nvSpPr>
        <p:spPr>
          <a:xfrm>
            <a:off x="3828554" y="3391572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dirty="0"/>
              <a:t>CI </a:t>
            </a:r>
            <a:r>
              <a:rPr lang="en-US" altLang="zh-CN" dirty="0" smtClean="0"/>
              <a:t>Server</a:t>
            </a:r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8" name="Shape 164"/>
          <p:cNvSpPr/>
          <p:nvPr/>
        </p:nvSpPr>
        <p:spPr>
          <a:xfrm>
            <a:off x="5694848" y="5382927"/>
            <a:ext cx="1658771" cy="587075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 dirty="0" smtClean="0"/>
              <a:t>Salt stack</a:t>
            </a:r>
            <a:endParaRPr lang="zh-CN" altLang="en-US" sz="2400" dirty="0"/>
          </a:p>
        </p:txBody>
      </p:sp>
      <p:pic>
        <p:nvPicPr>
          <p:cNvPr id="9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47" y="2295180"/>
            <a:ext cx="827717" cy="12999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hape 166"/>
          <p:cNvCxnSpPr>
            <a:stCxn id="9" idx="3"/>
            <a:endCxn id="6" idx="1"/>
          </p:cNvCxnSpPr>
          <p:nvPr/>
        </p:nvCxnSpPr>
        <p:spPr>
          <a:xfrm>
            <a:off x="1148264" y="2945147"/>
            <a:ext cx="671309" cy="1096425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167"/>
          <p:cNvCxnSpPr>
            <a:stCxn id="6" idx="3"/>
            <a:endCxn id="7" idx="1"/>
          </p:cNvCxnSpPr>
          <p:nvPr/>
        </p:nvCxnSpPr>
        <p:spPr>
          <a:xfrm>
            <a:off x="3170380" y="4041572"/>
            <a:ext cx="658174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169"/>
          <p:cNvSpPr/>
          <p:nvPr/>
        </p:nvSpPr>
        <p:spPr>
          <a:xfrm>
            <a:off x="9259953" y="2301033"/>
            <a:ext cx="1693199" cy="617423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 smtClean="0">
                <a:solidFill>
                  <a:srgbClr val="FFFFFF"/>
                </a:solidFill>
              </a:rPr>
              <a:t>集成测试环境</a:t>
            </a:r>
            <a:r>
              <a:rPr lang="en-US" altLang="zh-CN" sz="1867" dirty="0" smtClean="0">
                <a:solidFill>
                  <a:srgbClr val="FFFFFF"/>
                </a:solidFill>
              </a:rPr>
              <a:t>SIT</a:t>
            </a:r>
            <a:endParaRPr lang="en-US" altLang="zh-CN" sz="1867" dirty="0">
              <a:solidFill>
                <a:srgbClr val="FFFFFF"/>
              </a:solidFill>
            </a:endParaRPr>
          </a:p>
        </p:txBody>
      </p:sp>
      <p:sp>
        <p:nvSpPr>
          <p:cNvPr id="14" name="Shape 170"/>
          <p:cNvSpPr/>
          <p:nvPr/>
        </p:nvSpPr>
        <p:spPr>
          <a:xfrm>
            <a:off x="9270698" y="3243984"/>
            <a:ext cx="1693199" cy="543107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>
                <a:solidFill>
                  <a:srgbClr val="FFFFFF"/>
                </a:solidFill>
              </a:rPr>
              <a:t>测试环境</a:t>
            </a:r>
          </a:p>
          <a:p>
            <a:pPr algn="ctr"/>
            <a:r>
              <a:rPr lang="en-US" altLang="zh-CN" sz="1867" dirty="0" smtClean="0">
                <a:solidFill>
                  <a:srgbClr val="FFFFFF"/>
                </a:solidFill>
              </a:rPr>
              <a:t>UAT</a:t>
            </a:r>
            <a:endParaRPr lang="en-US" altLang="zh-CN" sz="1867" dirty="0">
              <a:solidFill>
                <a:srgbClr val="FFFFFF"/>
              </a:solidFill>
            </a:endParaRPr>
          </a:p>
        </p:txBody>
      </p:sp>
      <p:sp>
        <p:nvSpPr>
          <p:cNvPr id="15" name="Shape 172"/>
          <p:cNvSpPr/>
          <p:nvPr/>
        </p:nvSpPr>
        <p:spPr>
          <a:xfrm>
            <a:off x="9365291" y="4666346"/>
            <a:ext cx="1693199" cy="597094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2133" dirty="0">
                <a:solidFill>
                  <a:srgbClr val="FFFFFF"/>
                </a:solidFill>
              </a:rPr>
              <a:t>生产环境</a:t>
            </a:r>
          </a:p>
          <a:p>
            <a:pPr algn="ctr"/>
            <a:r>
              <a:rPr lang="en-US" altLang="zh-CN" sz="2133" dirty="0">
                <a:solidFill>
                  <a:srgbClr val="FFFFFF"/>
                </a:solidFill>
              </a:rPr>
              <a:t>Production</a:t>
            </a:r>
          </a:p>
        </p:txBody>
      </p:sp>
      <p:cxnSp>
        <p:nvCxnSpPr>
          <p:cNvPr id="16" name="Shape 173"/>
          <p:cNvCxnSpPr>
            <a:stCxn id="29" idx="3"/>
            <a:endCxn id="13" idx="1"/>
          </p:cNvCxnSpPr>
          <p:nvPr/>
        </p:nvCxnSpPr>
        <p:spPr>
          <a:xfrm flipV="1">
            <a:off x="7248833" y="2609745"/>
            <a:ext cx="2011120" cy="1431826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74"/>
          <p:cNvCxnSpPr>
            <a:stCxn id="29" idx="3"/>
            <a:endCxn id="14" idx="1"/>
          </p:cNvCxnSpPr>
          <p:nvPr/>
        </p:nvCxnSpPr>
        <p:spPr>
          <a:xfrm flipV="1">
            <a:off x="7248833" y="3515538"/>
            <a:ext cx="2021865" cy="526033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175"/>
          <p:cNvCxnSpPr>
            <a:stCxn id="29" idx="3"/>
            <a:endCxn id="15" idx="1"/>
          </p:cNvCxnSpPr>
          <p:nvPr/>
        </p:nvCxnSpPr>
        <p:spPr>
          <a:xfrm>
            <a:off x="7248833" y="4041571"/>
            <a:ext cx="2116458" cy="923322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176"/>
          <p:cNvCxnSpPr>
            <a:stCxn id="8" idx="3"/>
            <a:endCxn id="15" idx="1"/>
          </p:cNvCxnSpPr>
          <p:nvPr/>
        </p:nvCxnSpPr>
        <p:spPr>
          <a:xfrm flipV="1">
            <a:off x="7353619" y="4964893"/>
            <a:ext cx="2011672" cy="711572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178"/>
          <p:cNvCxnSpPr>
            <a:stCxn id="13" idx="2"/>
            <a:endCxn id="14" idx="0"/>
          </p:cNvCxnSpPr>
          <p:nvPr/>
        </p:nvCxnSpPr>
        <p:spPr>
          <a:xfrm>
            <a:off x="10106553" y="2918456"/>
            <a:ext cx="10745" cy="32552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973" y="3110049"/>
            <a:ext cx="717600" cy="7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155" y="3304906"/>
            <a:ext cx="717599" cy="71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3638" y="2846354"/>
            <a:ext cx="2012799" cy="6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160"/>
          <p:cNvSpPr/>
          <p:nvPr/>
        </p:nvSpPr>
        <p:spPr>
          <a:xfrm>
            <a:off x="8407054" y="3949538"/>
            <a:ext cx="3268007" cy="2207351"/>
          </a:xfrm>
          <a:prstGeom prst="rect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/>
              <a:t>ops</a:t>
            </a:r>
            <a:r>
              <a:rPr lang="zh-CN" altLang="en-US" sz="2133" dirty="0" smtClean="0"/>
              <a:t>执行</a:t>
            </a:r>
            <a:endParaRPr lang="zh-CN" altLang="en-US" sz="2133" dirty="0"/>
          </a:p>
        </p:txBody>
      </p:sp>
      <p:sp>
        <p:nvSpPr>
          <p:cNvPr id="29" name="Shape 164"/>
          <p:cNvSpPr/>
          <p:nvPr/>
        </p:nvSpPr>
        <p:spPr>
          <a:xfrm>
            <a:off x="5799633" y="3391571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 dirty="0"/>
              <a:t>Artifact</a:t>
            </a:r>
          </a:p>
          <a:p>
            <a:pPr algn="ctr"/>
            <a:r>
              <a:rPr lang="zh-CN" altLang="en-US" sz="2400" dirty="0"/>
              <a:t>仓库</a:t>
            </a:r>
          </a:p>
        </p:txBody>
      </p:sp>
      <p:sp>
        <p:nvSpPr>
          <p:cNvPr id="30" name="Shape 169"/>
          <p:cNvSpPr/>
          <p:nvPr/>
        </p:nvSpPr>
        <p:spPr>
          <a:xfrm>
            <a:off x="1171485" y="1692762"/>
            <a:ext cx="2627691" cy="916983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 smtClean="0">
                <a:solidFill>
                  <a:srgbClr val="FFFFFF"/>
                </a:solidFill>
              </a:rPr>
              <a:t>开发</a:t>
            </a:r>
            <a:endParaRPr lang="en-US" altLang="zh-CN" sz="1867" dirty="0" smtClean="0">
              <a:solidFill>
                <a:srgbClr val="FFFFFF"/>
              </a:solidFill>
            </a:endParaRPr>
          </a:p>
          <a:p>
            <a:pPr algn="ctr"/>
            <a:r>
              <a:rPr lang="en-US" altLang="zh-CN" sz="1867" dirty="0" smtClean="0">
                <a:solidFill>
                  <a:srgbClr val="FFFFFF"/>
                </a:solidFill>
              </a:rPr>
              <a:t>Dev Desktop</a:t>
            </a:r>
            <a:endParaRPr lang="en-US" altLang="zh-CN" sz="1867" dirty="0">
              <a:solidFill>
                <a:srgbClr val="FFFFFF"/>
              </a:solidFill>
            </a:endParaRPr>
          </a:p>
        </p:txBody>
      </p:sp>
      <p:cxnSp>
        <p:nvCxnSpPr>
          <p:cNvPr id="31" name="Shape 166"/>
          <p:cNvCxnSpPr>
            <a:stCxn id="30" idx="2"/>
            <a:endCxn id="6" idx="0"/>
          </p:cNvCxnSpPr>
          <p:nvPr/>
        </p:nvCxnSpPr>
        <p:spPr>
          <a:xfrm>
            <a:off x="2485331" y="2609745"/>
            <a:ext cx="9646" cy="781827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" name="Shape 176"/>
          <p:cNvCxnSpPr>
            <a:stCxn id="8" idx="0"/>
            <a:endCxn id="29" idx="2"/>
          </p:cNvCxnSpPr>
          <p:nvPr/>
        </p:nvCxnSpPr>
        <p:spPr>
          <a:xfrm flipH="1" flipV="1">
            <a:off x="6524233" y="4691570"/>
            <a:ext cx="1" cy="691357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167"/>
          <p:cNvCxnSpPr>
            <a:stCxn id="7" idx="3"/>
            <a:endCxn id="29" idx="1"/>
          </p:cNvCxnSpPr>
          <p:nvPr/>
        </p:nvCxnSpPr>
        <p:spPr>
          <a:xfrm flipV="1">
            <a:off x="5277754" y="4041571"/>
            <a:ext cx="521879" cy="1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矩形 82"/>
          <p:cNvSpPr/>
          <p:nvPr/>
        </p:nvSpPr>
        <p:spPr>
          <a:xfrm>
            <a:off x="419312" y="4045025"/>
            <a:ext cx="941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Jenkins</a:t>
            </a:r>
            <a:endParaRPr lang="en-US" altLang="zh-CN" dirty="0"/>
          </a:p>
        </p:txBody>
      </p:sp>
      <p:sp>
        <p:nvSpPr>
          <p:cNvPr id="84" name="矩形 83"/>
          <p:cNvSpPr/>
          <p:nvPr/>
        </p:nvSpPr>
        <p:spPr>
          <a:xfrm>
            <a:off x="371288" y="2102317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DEV</a:t>
            </a:r>
            <a:endParaRPr lang="en-US" altLang="zh-CN" dirty="0"/>
          </a:p>
        </p:txBody>
      </p:sp>
      <p:pic>
        <p:nvPicPr>
          <p:cNvPr id="8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555" y="5014432"/>
            <a:ext cx="827717" cy="129993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矩形 85"/>
          <p:cNvSpPr/>
          <p:nvPr/>
        </p:nvSpPr>
        <p:spPr>
          <a:xfrm>
            <a:off x="3198370" y="5569892"/>
            <a:ext cx="588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Ops</a:t>
            </a:r>
            <a:endParaRPr lang="en-US" altLang="zh-CN" dirty="0"/>
          </a:p>
        </p:txBody>
      </p:sp>
      <p:cxnSp>
        <p:nvCxnSpPr>
          <p:cNvPr id="87" name="Shape 176"/>
          <p:cNvCxnSpPr>
            <a:stCxn id="85" idx="3"/>
            <a:endCxn id="8" idx="1"/>
          </p:cNvCxnSpPr>
          <p:nvPr/>
        </p:nvCxnSpPr>
        <p:spPr>
          <a:xfrm>
            <a:off x="4754272" y="5664399"/>
            <a:ext cx="940576" cy="12066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141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803739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使用</a:t>
            </a:r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平台组件进行</a:t>
            </a:r>
            <a:r>
              <a:rPr lang="en-US" altLang="zh-CN" dirty="0" err="1" smtClean="0">
                <a:latin typeface="Impact" panose="020B0806030902050204" pitchFamily="34" charset="0"/>
              </a:rPr>
              <a:t>Devops</a:t>
            </a:r>
            <a:r>
              <a:rPr lang="zh-CN" altLang="en-US" dirty="0" smtClean="0">
                <a:latin typeface="Impact" panose="020B0806030902050204" pitchFamily="34" charset="0"/>
              </a:rPr>
              <a:t>发布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3" name="圆角矩形 54"/>
          <p:cNvSpPr>
            <a:spLocks noChangeArrowheads="1"/>
          </p:cNvSpPr>
          <p:nvPr/>
        </p:nvSpPr>
        <p:spPr bwMode="auto">
          <a:xfrm>
            <a:off x="570833" y="2379839"/>
            <a:ext cx="5444676" cy="4237173"/>
          </a:xfrm>
          <a:prstGeom prst="roundRect">
            <a:avLst>
              <a:gd name="adj" fmla="val 16667"/>
            </a:avLst>
          </a:prstGeom>
          <a:solidFill>
            <a:srgbClr val="4F81BD">
              <a:alpha val="41176"/>
            </a:srgbClr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4" name="矩形 96"/>
          <p:cNvSpPr>
            <a:spLocks noChangeArrowheads="1"/>
          </p:cNvSpPr>
          <p:nvPr/>
        </p:nvSpPr>
        <p:spPr bwMode="auto">
          <a:xfrm>
            <a:off x="989671" y="2379837"/>
            <a:ext cx="2747997" cy="400110"/>
          </a:xfrm>
          <a:prstGeom prst="rect">
            <a:avLst/>
          </a:prstGeom>
          <a:solidFill>
            <a:srgbClr val="4F81BD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开发测试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A)</a:t>
            </a:r>
          </a:p>
        </p:txBody>
      </p:sp>
      <p:sp>
        <p:nvSpPr>
          <p:cNvPr id="35" name="Rounded Rectangle 22"/>
          <p:cNvSpPr>
            <a:spLocks noChangeArrowheads="1"/>
          </p:cNvSpPr>
          <p:nvPr/>
        </p:nvSpPr>
        <p:spPr bwMode="auto">
          <a:xfrm>
            <a:off x="949360" y="2986679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6" name="圆角矩形 92"/>
          <p:cNvSpPr>
            <a:spLocks noChangeArrowheads="1"/>
          </p:cNvSpPr>
          <p:nvPr/>
        </p:nvSpPr>
        <p:spPr bwMode="auto">
          <a:xfrm>
            <a:off x="606459" y="4280690"/>
            <a:ext cx="5268191" cy="16087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37" name="矩形 95"/>
          <p:cNvSpPr>
            <a:spLocks noChangeArrowheads="1"/>
          </p:cNvSpPr>
          <p:nvPr/>
        </p:nvSpPr>
        <p:spPr bwMode="auto">
          <a:xfrm>
            <a:off x="962116" y="4352532"/>
            <a:ext cx="1696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PaaS service</a:t>
            </a:r>
            <a:endParaRPr lang="en-US" altLang="zh-CN" sz="20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38" name="Rounded Rectangle 22"/>
          <p:cNvSpPr>
            <a:spLocks noChangeArrowheads="1"/>
          </p:cNvSpPr>
          <p:nvPr/>
        </p:nvSpPr>
        <p:spPr bwMode="auto">
          <a:xfrm>
            <a:off x="696121" y="471674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平台定时伸缩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9" name="Rounded Rectangle 22"/>
          <p:cNvSpPr>
            <a:spLocks noChangeArrowheads="1"/>
          </p:cNvSpPr>
          <p:nvPr/>
        </p:nvSpPr>
        <p:spPr bwMode="auto">
          <a:xfrm>
            <a:off x="1937143" y="471674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应用弹性伸缩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" name="Rounded Rectangle 22"/>
          <p:cNvSpPr>
            <a:spLocks noChangeArrowheads="1"/>
          </p:cNvSpPr>
          <p:nvPr/>
        </p:nvSpPr>
        <p:spPr bwMode="auto">
          <a:xfrm>
            <a:off x="696121" y="5080680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提醒服务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1" name="Rounded Rectangle 22"/>
          <p:cNvSpPr>
            <a:spLocks noChangeArrowheads="1"/>
          </p:cNvSpPr>
          <p:nvPr/>
        </p:nvSpPr>
        <p:spPr bwMode="auto">
          <a:xfrm>
            <a:off x="1904973" y="5080680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服务监管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2" name="Rounded Rectangle 22"/>
          <p:cNvSpPr>
            <a:spLocks noChangeArrowheads="1"/>
          </p:cNvSpPr>
          <p:nvPr/>
        </p:nvSpPr>
        <p:spPr bwMode="auto">
          <a:xfrm>
            <a:off x="4456115" y="4770024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控制台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3" name="Rounded Rectangle 22"/>
          <p:cNvSpPr>
            <a:spLocks noChangeArrowheads="1"/>
          </p:cNvSpPr>
          <p:nvPr/>
        </p:nvSpPr>
        <p:spPr bwMode="auto">
          <a:xfrm>
            <a:off x="3276829" y="472638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集中日志管理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" name="Rounded Rectangle 22"/>
          <p:cNvSpPr>
            <a:spLocks noChangeArrowheads="1"/>
          </p:cNvSpPr>
          <p:nvPr/>
        </p:nvSpPr>
        <p:spPr bwMode="auto">
          <a:xfrm>
            <a:off x="3251429" y="509756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5" name="Rounded Rectangle 22"/>
          <p:cNvSpPr>
            <a:spLocks noChangeArrowheads="1"/>
          </p:cNvSpPr>
          <p:nvPr/>
        </p:nvSpPr>
        <p:spPr bwMode="auto">
          <a:xfrm>
            <a:off x="2468726" y="3652510"/>
            <a:ext cx="902176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代码管理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Git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6" name="圆柱形 41"/>
          <p:cNvSpPr>
            <a:spLocks noChangeArrowheads="1"/>
          </p:cNvSpPr>
          <p:nvPr/>
        </p:nvSpPr>
        <p:spPr bwMode="auto">
          <a:xfrm>
            <a:off x="2180694" y="5981730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47" name="圆柱形 41"/>
          <p:cNvSpPr>
            <a:spLocks noChangeArrowheads="1"/>
          </p:cNvSpPr>
          <p:nvPr/>
        </p:nvSpPr>
        <p:spPr bwMode="auto">
          <a:xfrm>
            <a:off x="3440072" y="5981730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741469" y="5796185"/>
            <a:ext cx="1" cy="209732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柱形 41"/>
          <p:cNvSpPr>
            <a:spLocks noChangeArrowheads="1"/>
          </p:cNvSpPr>
          <p:nvPr/>
        </p:nvSpPr>
        <p:spPr bwMode="auto">
          <a:xfrm>
            <a:off x="931928" y="5981729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50" name="直接连接符 49"/>
          <p:cNvCxnSpPr>
            <a:stCxn id="49" idx="4"/>
            <a:endCxn id="46" idx="2"/>
          </p:cNvCxnSpPr>
          <p:nvPr/>
        </p:nvCxnSpPr>
        <p:spPr>
          <a:xfrm>
            <a:off x="1806416" y="6273393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047828" y="6273390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732707" y="5992004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006625" y="5992008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54" name="Rounded Rectangle 22"/>
          <p:cNvSpPr>
            <a:spLocks noChangeArrowheads="1"/>
          </p:cNvSpPr>
          <p:nvPr/>
        </p:nvSpPr>
        <p:spPr bwMode="auto">
          <a:xfrm>
            <a:off x="1674524" y="2986679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5" name="Rounded Rectangle 22"/>
          <p:cNvSpPr>
            <a:spLocks noChangeArrowheads="1"/>
          </p:cNvSpPr>
          <p:nvPr/>
        </p:nvSpPr>
        <p:spPr bwMode="auto">
          <a:xfrm>
            <a:off x="2414541" y="2986679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7" name="Rounded Rectangle 22"/>
          <p:cNvSpPr>
            <a:spLocks noChangeArrowheads="1"/>
          </p:cNvSpPr>
          <p:nvPr/>
        </p:nvSpPr>
        <p:spPr bwMode="auto">
          <a:xfrm>
            <a:off x="3120097" y="2986679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8" name="Rounded Rectangle 22"/>
          <p:cNvSpPr>
            <a:spLocks noChangeArrowheads="1"/>
          </p:cNvSpPr>
          <p:nvPr/>
        </p:nvSpPr>
        <p:spPr bwMode="auto">
          <a:xfrm>
            <a:off x="3833504" y="2986679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59" name="Rounded Rectangle 22"/>
          <p:cNvSpPr>
            <a:spLocks noChangeArrowheads="1"/>
          </p:cNvSpPr>
          <p:nvPr/>
        </p:nvSpPr>
        <p:spPr bwMode="auto">
          <a:xfrm>
            <a:off x="4546432" y="2986679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0" name="Rounded Rectangle 22"/>
          <p:cNvSpPr>
            <a:spLocks noChangeArrowheads="1"/>
          </p:cNvSpPr>
          <p:nvPr/>
        </p:nvSpPr>
        <p:spPr bwMode="auto">
          <a:xfrm>
            <a:off x="5226780" y="2986679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1" name="Rounded Rectangle 22"/>
          <p:cNvSpPr>
            <a:spLocks noChangeArrowheads="1"/>
          </p:cNvSpPr>
          <p:nvPr/>
        </p:nvSpPr>
        <p:spPr bwMode="auto">
          <a:xfrm>
            <a:off x="3169734" y="4334846"/>
            <a:ext cx="92074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ServiceBroker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3" name="Rounded Rectangle 22"/>
          <p:cNvSpPr>
            <a:spLocks noChangeArrowheads="1"/>
          </p:cNvSpPr>
          <p:nvPr/>
        </p:nvSpPr>
        <p:spPr bwMode="auto">
          <a:xfrm>
            <a:off x="4200260" y="4347546"/>
            <a:ext cx="638075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Redis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4" name="Rounded Rectangle 22"/>
          <p:cNvSpPr>
            <a:spLocks noChangeArrowheads="1"/>
          </p:cNvSpPr>
          <p:nvPr/>
        </p:nvSpPr>
        <p:spPr bwMode="auto">
          <a:xfrm>
            <a:off x="4875761" y="4347546"/>
            <a:ext cx="78740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RabbitMQ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65" name="圆角矩形 54"/>
          <p:cNvSpPr>
            <a:spLocks noChangeArrowheads="1"/>
          </p:cNvSpPr>
          <p:nvPr/>
        </p:nvSpPr>
        <p:spPr bwMode="auto">
          <a:xfrm>
            <a:off x="6289621" y="2379839"/>
            <a:ext cx="5444676" cy="4237173"/>
          </a:xfrm>
          <a:prstGeom prst="roundRect">
            <a:avLst>
              <a:gd name="adj" fmla="val 16667"/>
            </a:avLst>
          </a:prstGeom>
          <a:solidFill>
            <a:srgbClr val="4F81BD">
              <a:alpha val="41176"/>
            </a:srgbClr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66" name="矩形 96"/>
          <p:cNvSpPr>
            <a:spLocks noChangeArrowheads="1"/>
          </p:cNvSpPr>
          <p:nvPr/>
        </p:nvSpPr>
        <p:spPr bwMode="auto">
          <a:xfrm>
            <a:off x="8606503" y="2446909"/>
            <a:ext cx="2742501" cy="400110"/>
          </a:xfrm>
          <a:prstGeom prst="rect">
            <a:avLst/>
          </a:prstGeom>
          <a:solidFill>
            <a:srgbClr val="4F81BD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生产环境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B)</a:t>
            </a:r>
          </a:p>
        </p:txBody>
      </p:sp>
      <p:sp>
        <p:nvSpPr>
          <p:cNvPr id="67" name="Rounded Rectangle 22"/>
          <p:cNvSpPr>
            <a:spLocks noChangeArrowheads="1"/>
          </p:cNvSpPr>
          <p:nvPr/>
        </p:nvSpPr>
        <p:spPr bwMode="auto">
          <a:xfrm>
            <a:off x="696121" y="5474715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应用运行时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6180111" y="1843328"/>
            <a:ext cx="0" cy="506717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22"/>
          <p:cNvSpPr>
            <a:spLocks noChangeArrowheads="1"/>
          </p:cNvSpPr>
          <p:nvPr/>
        </p:nvSpPr>
        <p:spPr bwMode="auto">
          <a:xfrm>
            <a:off x="3702764" y="3652510"/>
            <a:ext cx="960216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持续集成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Jenkins</a:t>
            </a:r>
          </a:p>
        </p:txBody>
      </p:sp>
      <p:sp>
        <p:nvSpPr>
          <p:cNvPr id="70" name="Rounded Rectangle 22"/>
          <p:cNvSpPr>
            <a:spLocks noChangeArrowheads="1"/>
          </p:cNvSpPr>
          <p:nvPr/>
        </p:nvSpPr>
        <p:spPr bwMode="auto">
          <a:xfrm>
            <a:off x="4754158" y="3643260"/>
            <a:ext cx="1093548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库管理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Artifactory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649919" y="1567579"/>
            <a:ext cx="1204883" cy="520700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dev</a:t>
            </a:r>
            <a:endParaRPr lang="zh-CN" altLang="en-US" sz="2400" dirty="0"/>
          </a:p>
        </p:txBody>
      </p:sp>
      <p:cxnSp>
        <p:nvCxnSpPr>
          <p:cNvPr id="72" name="直接箭头连接符 71"/>
          <p:cNvCxnSpPr>
            <a:stCxn id="71" idx="2"/>
            <a:endCxn id="45" idx="0"/>
          </p:cNvCxnSpPr>
          <p:nvPr/>
        </p:nvCxnSpPr>
        <p:spPr>
          <a:xfrm flipH="1">
            <a:off x="2919814" y="2088279"/>
            <a:ext cx="1332547" cy="156423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71" idx="2"/>
          </p:cNvCxnSpPr>
          <p:nvPr/>
        </p:nvCxnSpPr>
        <p:spPr>
          <a:xfrm flipH="1">
            <a:off x="4112512" y="2088278"/>
            <a:ext cx="139849" cy="160922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45" idx="3"/>
            <a:endCxn id="69" idx="1"/>
          </p:cNvCxnSpPr>
          <p:nvPr/>
        </p:nvCxnSpPr>
        <p:spPr>
          <a:xfrm>
            <a:off x="3370902" y="3887993"/>
            <a:ext cx="331862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92"/>
          <p:cNvSpPr>
            <a:spLocks noChangeArrowheads="1"/>
          </p:cNvSpPr>
          <p:nvPr/>
        </p:nvSpPr>
        <p:spPr bwMode="auto">
          <a:xfrm>
            <a:off x="6377862" y="4126403"/>
            <a:ext cx="5268191" cy="16087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76" name="矩形 95"/>
          <p:cNvSpPr>
            <a:spLocks noChangeArrowheads="1"/>
          </p:cNvSpPr>
          <p:nvPr/>
        </p:nvSpPr>
        <p:spPr bwMode="auto">
          <a:xfrm>
            <a:off x="6733519" y="4198245"/>
            <a:ext cx="16962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PaaS service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en-US" altLang="zh-CN" sz="20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77" name="Rounded Rectangle 22"/>
          <p:cNvSpPr>
            <a:spLocks noChangeArrowheads="1"/>
          </p:cNvSpPr>
          <p:nvPr/>
        </p:nvSpPr>
        <p:spPr bwMode="auto">
          <a:xfrm>
            <a:off x="6467524" y="4562459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平台定时伸缩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8" name="Rounded Rectangle 22"/>
          <p:cNvSpPr>
            <a:spLocks noChangeArrowheads="1"/>
          </p:cNvSpPr>
          <p:nvPr/>
        </p:nvSpPr>
        <p:spPr bwMode="auto">
          <a:xfrm>
            <a:off x="7708545" y="4562459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应用弹性伸缩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9" name="Rounded Rectangle 22"/>
          <p:cNvSpPr>
            <a:spLocks noChangeArrowheads="1"/>
          </p:cNvSpPr>
          <p:nvPr/>
        </p:nvSpPr>
        <p:spPr bwMode="auto">
          <a:xfrm>
            <a:off x="6467524" y="4926394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提醒服务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0" name="Rounded Rectangle 22"/>
          <p:cNvSpPr>
            <a:spLocks noChangeArrowheads="1"/>
          </p:cNvSpPr>
          <p:nvPr/>
        </p:nvSpPr>
        <p:spPr bwMode="auto">
          <a:xfrm>
            <a:off x="7676376" y="4926394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服务监管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1" name="Rounded Rectangle 22"/>
          <p:cNvSpPr>
            <a:spLocks noChangeArrowheads="1"/>
          </p:cNvSpPr>
          <p:nvPr/>
        </p:nvSpPr>
        <p:spPr bwMode="auto">
          <a:xfrm>
            <a:off x="7764957" y="532042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集中日志管理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2" name="Rounded Rectangle 22"/>
          <p:cNvSpPr>
            <a:spLocks noChangeArrowheads="1"/>
          </p:cNvSpPr>
          <p:nvPr/>
        </p:nvSpPr>
        <p:spPr bwMode="auto">
          <a:xfrm>
            <a:off x="6547989" y="5339190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8" name="圆柱形 41"/>
          <p:cNvSpPr>
            <a:spLocks noChangeArrowheads="1"/>
          </p:cNvSpPr>
          <p:nvPr/>
        </p:nvSpPr>
        <p:spPr bwMode="auto">
          <a:xfrm>
            <a:off x="7952097" y="5827443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89" name="圆柱形 41"/>
          <p:cNvSpPr>
            <a:spLocks noChangeArrowheads="1"/>
          </p:cNvSpPr>
          <p:nvPr/>
        </p:nvSpPr>
        <p:spPr bwMode="auto">
          <a:xfrm>
            <a:off x="9211474" y="5827443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8512872" y="5641898"/>
            <a:ext cx="1" cy="209732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柱形 41"/>
          <p:cNvSpPr>
            <a:spLocks noChangeArrowheads="1"/>
          </p:cNvSpPr>
          <p:nvPr/>
        </p:nvSpPr>
        <p:spPr bwMode="auto">
          <a:xfrm>
            <a:off x="6703330" y="5827442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92" name="直接连接符 91"/>
          <p:cNvCxnSpPr>
            <a:stCxn id="91" idx="4"/>
            <a:endCxn id="88" idx="2"/>
          </p:cNvCxnSpPr>
          <p:nvPr/>
        </p:nvCxnSpPr>
        <p:spPr>
          <a:xfrm>
            <a:off x="7577819" y="6119106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8819231" y="6119104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504109" y="5837717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778028" y="5837721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96" name="Rounded Rectangle 22"/>
          <p:cNvSpPr>
            <a:spLocks noChangeArrowheads="1"/>
          </p:cNvSpPr>
          <p:nvPr/>
        </p:nvSpPr>
        <p:spPr bwMode="auto">
          <a:xfrm>
            <a:off x="8979634" y="5313980"/>
            <a:ext cx="92074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ServiceBroker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7" name="Rounded Rectangle 22"/>
          <p:cNvSpPr>
            <a:spLocks noChangeArrowheads="1"/>
          </p:cNvSpPr>
          <p:nvPr/>
        </p:nvSpPr>
        <p:spPr bwMode="auto">
          <a:xfrm>
            <a:off x="10010160" y="5326680"/>
            <a:ext cx="638075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Redis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8" name="Rounded Rectangle 22"/>
          <p:cNvSpPr>
            <a:spLocks noChangeArrowheads="1"/>
          </p:cNvSpPr>
          <p:nvPr/>
        </p:nvSpPr>
        <p:spPr bwMode="auto">
          <a:xfrm>
            <a:off x="10685661" y="5326680"/>
            <a:ext cx="78740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RabbitMQ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9" name="Rounded Rectangle 22"/>
          <p:cNvSpPr>
            <a:spLocks noChangeArrowheads="1"/>
          </p:cNvSpPr>
          <p:nvPr/>
        </p:nvSpPr>
        <p:spPr bwMode="auto">
          <a:xfrm>
            <a:off x="8979633" y="4936831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应用运行时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444484" y="1562113"/>
            <a:ext cx="1674416" cy="520700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ops</a:t>
            </a:r>
            <a:endParaRPr lang="zh-CN" altLang="en-US" sz="2400" dirty="0"/>
          </a:p>
        </p:txBody>
      </p:sp>
      <p:sp>
        <p:nvSpPr>
          <p:cNvPr id="101" name="Rounded Rectangle 22"/>
          <p:cNvSpPr>
            <a:spLocks noChangeArrowheads="1"/>
          </p:cNvSpPr>
          <p:nvPr/>
        </p:nvSpPr>
        <p:spPr bwMode="auto">
          <a:xfrm>
            <a:off x="6689301" y="3104570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2" name="Rounded Rectangle 22"/>
          <p:cNvSpPr>
            <a:spLocks noChangeArrowheads="1"/>
          </p:cNvSpPr>
          <p:nvPr/>
        </p:nvSpPr>
        <p:spPr bwMode="auto">
          <a:xfrm>
            <a:off x="7414465" y="3104570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3" name="Rounded Rectangle 22"/>
          <p:cNvSpPr>
            <a:spLocks noChangeArrowheads="1"/>
          </p:cNvSpPr>
          <p:nvPr/>
        </p:nvSpPr>
        <p:spPr bwMode="auto">
          <a:xfrm>
            <a:off x="8154483" y="3104570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4" name="Rounded Rectangle 22"/>
          <p:cNvSpPr>
            <a:spLocks noChangeArrowheads="1"/>
          </p:cNvSpPr>
          <p:nvPr/>
        </p:nvSpPr>
        <p:spPr bwMode="auto">
          <a:xfrm>
            <a:off x="8860039" y="3104570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5" name="Rounded Rectangle 22"/>
          <p:cNvSpPr>
            <a:spLocks noChangeArrowheads="1"/>
          </p:cNvSpPr>
          <p:nvPr/>
        </p:nvSpPr>
        <p:spPr bwMode="auto">
          <a:xfrm>
            <a:off x="9573445" y="3104570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6" name="Rounded Rectangle 22"/>
          <p:cNvSpPr>
            <a:spLocks noChangeArrowheads="1"/>
          </p:cNvSpPr>
          <p:nvPr/>
        </p:nvSpPr>
        <p:spPr bwMode="auto">
          <a:xfrm>
            <a:off x="10286373" y="3104570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7" name="Rounded Rectangle 22"/>
          <p:cNvSpPr>
            <a:spLocks noChangeArrowheads="1"/>
          </p:cNvSpPr>
          <p:nvPr/>
        </p:nvSpPr>
        <p:spPr bwMode="auto">
          <a:xfrm>
            <a:off x="10966721" y="3104570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8" name="Rounded Rectangle 22"/>
          <p:cNvSpPr>
            <a:spLocks noChangeArrowheads="1"/>
          </p:cNvSpPr>
          <p:nvPr/>
        </p:nvSpPr>
        <p:spPr bwMode="auto">
          <a:xfrm>
            <a:off x="8733489" y="4186210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运维门户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109" name="直接箭头连接符 108"/>
          <p:cNvCxnSpPr>
            <a:stCxn id="100" idx="2"/>
            <a:endCxn id="108" idx="0"/>
          </p:cNvCxnSpPr>
          <p:nvPr/>
        </p:nvCxnSpPr>
        <p:spPr>
          <a:xfrm>
            <a:off x="9281692" y="2082813"/>
            <a:ext cx="15991" cy="2103397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8" idx="1"/>
          </p:cNvCxnSpPr>
          <p:nvPr/>
        </p:nvCxnSpPr>
        <p:spPr>
          <a:xfrm flipH="1" flipV="1">
            <a:off x="5677868" y="3887992"/>
            <a:ext cx="3055621" cy="458952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6103447" y="3760329"/>
            <a:ext cx="150723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2</a:t>
            </a:r>
            <a:r>
              <a:rPr lang="zh-CN" altLang="en-US" sz="1333" dirty="0">
                <a:solidFill>
                  <a:srgbClr val="C00000"/>
                </a:solidFill>
              </a:rPr>
              <a:t>、根据标签获取部署应用包</a:t>
            </a:r>
          </a:p>
        </p:txBody>
      </p:sp>
      <p:sp>
        <p:nvSpPr>
          <p:cNvPr id="112" name="矩形 111"/>
          <p:cNvSpPr/>
          <p:nvPr/>
        </p:nvSpPr>
        <p:spPr>
          <a:xfrm>
            <a:off x="8354639" y="3542953"/>
            <a:ext cx="1159256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1</a:t>
            </a:r>
            <a:r>
              <a:rPr lang="zh-CN" altLang="en-US" sz="1333" dirty="0">
                <a:solidFill>
                  <a:srgbClr val="C00000"/>
                </a:solidFill>
              </a:rPr>
              <a:t>、应用部署流程</a:t>
            </a:r>
          </a:p>
        </p:txBody>
      </p:sp>
      <p:cxnSp>
        <p:nvCxnSpPr>
          <p:cNvPr id="113" name="直接箭头连接符 112"/>
          <p:cNvCxnSpPr>
            <a:stCxn id="108" idx="2"/>
            <a:endCxn id="99" idx="0"/>
          </p:cNvCxnSpPr>
          <p:nvPr/>
        </p:nvCxnSpPr>
        <p:spPr>
          <a:xfrm>
            <a:off x="9297683" y="4507679"/>
            <a:ext cx="246144" cy="429152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9409375" y="4470179"/>
            <a:ext cx="1480175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3</a:t>
            </a:r>
            <a:r>
              <a:rPr lang="zh-CN" altLang="en-US" sz="1333" dirty="0">
                <a:solidFill>
                  <a:srgbClr val="C00000"/>
                </a:solidFill>
              </a:rPr>
              <a:t>、自动部署应用、灰度发布</a:t>
            </a:r>
          </a:p>
        </p:txBody>
      </p:sp>
    </p:spTree>
    <p:extLst>
      <p:ext uri="{BB962C8B-B14F-4D97-AF65-F5344CB8AC3E}">
        <p14:creationId xmlns:p14="http://schemas.microsoft.com/office/powerpoint/2010/main" val="7557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73815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平台核心组件</a:t>
            </a:r>
            <a:r>
              <a:rPr lang="en-US" altLang="zh-CN" dirty="0" smtClean="0">
                <a:latin typeface="Impact" panose="020B0806030902050204" pitchFamily="34" charset="0"/>
              </a:rPr>
              <a:t>--Kubernetes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5396" y="1238555"/>
            <a:ext cx="1099171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Kubernetes是Google开源的容器集群管理系统，其提供应用部署、维护、 扩展机制等功能，利用Kubernetes能方便地管理跨机器运行容器化的应用，其主要功能如下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Docker对应用程序包装(package)、实例化(instantiate)、运行(run)。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集群的方式运行、管理跨机器的容器。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Docker跨机器容器之间的通讯问题。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的自我修复机制使得容器集群总是运行在用户期望的状态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70" y="1644315"/>
            <a:ext cx="4639696" cy="50471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8213" y="3290704"/>
            <a:ext cx="639084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两部分组件构成，其中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Server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等组成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Master/API Server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的主要声明，包括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 Registry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 Registry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 Registry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Endpoint Registry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Minion Registry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Binding Registry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RESTStorage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Kubecfg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 API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，管理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主要构件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Minions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、容器的入口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集群中每个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 API Server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的连接点，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运行在每个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 API Server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之间的桥梁，接收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 API Server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分配给它的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，与持久性键值存储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进行交互，读取配置信息。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的主要工作是管理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和容器的生命周期，其包括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Client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Directory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 Workers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Client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Cadvisor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Client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Health Checker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组件，具体工作如下：</a:t>
            </a: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6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73815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平台核心组件</a:t>
            </a:r>
            <a:r>
              <a:rPr lang="en-US" altLang="zh-CN" dirty="0" smtClean="0">
                <a:latin typeface="Impact" panose="020B0806030902050204" pitchFamily="34" charset="0"/>
              </a:rPr>
              <a:t>--</a:t>
            </a:r>
            <a:r>
              <a:rPr lang="en-US" altLang="zh-CN" dirty="0">
                <a:latin typeface="Impact" panose="020B0806030902050204" pitchFamily="34" charset="0"/>
              </a:rPr>
              <a:t>Rancher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pic>
        <p:nvPicPr>
          <p:cNvPr id="3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911" y="942746"/>
            <a:ext cx="5406506" cy="5754133"/>
          </a:xfrm>
        </p:spPr>
      </p:pic>
      <p:sp>
        <p:nvSpPr>
          <p:cNvPr id="4" name="矩形 3"/>
          <p:cNvSpPr/>
          <p:nvPr/>
        </p:nvSpPr>
        <p:spPr>
          <a:xfrm>
            <a:off x="728587" y="1073499"/>
            <a:ext cx="422509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Rancher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平台管理的可视化组件；通过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Rancher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和Kubernetes的结合使用可以实现对容器的全面管理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Rancher来运行Kubernetes有很多优势。大多数情况下能使用户和IT团队部署和管理工作更加方便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Rancher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自动在Kubernetes后端实现etcd 的HA，并且将所需要的服务部署到此环境下的任何主机中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Rancher在设置访问控制，可以轻易连接到现有的LDAP和AD基础构架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Rancher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还可以自动实现容器联网以及为Kubernetes提供负载均衡服务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Rancher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了日志展现和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访问，使得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管理更人性化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7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6" y="296415"/>
            <a:ext cx="921665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平台核心组件</a:t>
            </a:r>
            <a:r>
              <a:rPr lang="en-US" altLang="zh-CN" dirty="0" smtClean="0">
                <a:latin typeface="Impact" panose="020B0806030902050204" pitchFamily="34" charset="0"/>
              </a:rPr>
              <a:t>—</a:t>
            </a:r>
            <a:r>
              <a:rPr lang="en-US" altLang="zh-CN" dirty="0" err="1" smtClean="0">
                <a:latin typeface="Impact" panose="020B0806030902050204" pitchFamily="34" charset="0"/>
              </a:rPr>
              <a:t>etcd</a:t>
            </a:r>
            <a:r>
              <a:rPr lang="en-US" altLang="zh-CN" dirty="0" smtClean="0">
                <a:latin typeface="Impact" panose="020B0806030902050204" pitchFamily="34" charset="0"/>
              </a:rPr>
              <a:t> &amp; </a:t>
            </a:r>
            <a:r>
              <a:rPr lang="en-US" altLang="zh-CN" dirty="0" err="1">
                <a:latin typeface="Impact" panose="020B0806030902050204" pitchFamily="34" charset="0"/>
              </a:rPr>
              <a:t>Registrator</a:t>
            </a:r>
            <a:endParaRPr lang="zh-CN" altLang="en-US" dirty="0">
              <a:latin typeface="Impact" panose="020B0806030902050204" pitchFamily="34" charset="0"/>
            </a:endParaRPr>
          </a:p>
          <a:p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74355" y="1423060"/>
            <a:ext cx="9649346" cy="8522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是一个采用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值对存储系统，它是一个分布式和功能层次配置系统，可用于构建服务发现系统。其很容易部署、安装和使用，提供了可靠的数据持久化特性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Registrator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通过检查容器在线或者停止运行状态自动注册和去注册服务，它目前支持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84" y="2991572"/>
            <a:ext cx="9001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1108959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平台核心组件</a:t>
            </a:r>
            <a:r>
              <a:rPr lang="en-US" altLang="zh-CN" dirty="0" smtClean="0">
                <a:latin typeface="Impact" panose="020B0806030902050204" pitchFamily="34" charset="0"/>
              </a:rPr>
              <a:t>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Impact" panose="020B0806030902050204" pitchFamily="34" charset="0"/>
              </a:rPr>
              <a:t>cAdvisor&amp;InfluxDB&amp;Grafana</a:t>
            </a:r>
            <a:r>
              <a:rPr lang="en-US" altLang="zh-CN" dirty="0" smtClean="0">
                <a:latin typeface="Impact" panose="020B0806030902050204" pitchFamily="34" charset="0"/>
              </a:rPr>
              <a:t> 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8950" y="1300348"/>
            <a:ext cx="494418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Google的cAdvisor（Container Advisor）“为容器用户提供了了解运行时容器资源使用和性能特征的方法”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cAdvisor的容器抽象基于Google的lmctfy容器栈，因此原生支持Docker容器并能够“开箱即用”地支持其他的容器类型。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cAdvisor部署为一个运行中的daemon，它会收集、聚集、处理并导出运行中容器的信息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。这些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信息能够包含容器级别的资源隔离参数、资源的历史使用状况、反映资源使用和网络统计数据完整历史状况的柱状图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cAdvisor能够与InfluxDB和Grafana联合起来使用，它们分别是时间序列（time series）的数据库和指标的仪表盘（metrics dashboard），借助它们来存储和展现信息。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35" y="1391175"/>
            <a:ext cx="4694800" cy="4510087"/>
          </a:xfrm>
        </p:spPr>
      </p:pic>
    </p:spTree>
    <p:extLst>
      <p:ext uri="{BB962C8B-B14F-4D97-AF65-F5344CB8AC3E}">
        <p14:creationId xmlns:p14="http://schemas.microsoft.com/office/powerpoint/2010/main" val="30217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97589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平台核心组件</a:t>
            </a:r>
            <a:r>
              <a:rPr lang="en-US" altLang="zh-CN" dirty="0" smtClean="0">
                <a:latin typeface="Impact" panose="020B0806030902050204" pitchFamily="34" charset="0"/>
              </a:rPr>
              <a:t>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latin typeface="Impact" panose="020B0806030902050204" pitchFamily="34" charset="0"/>
              </a:rPr>
              <a:t>Zabbix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5396" y="1238555"/>
            <a:ext cx="1099171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Zabbix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是一套开源的监控系统，通过它的部署可以在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平台中实现对容器，虚机，服务，资源及应用的统一监控。并通过定制组件的配合，实现容器监控的自动发现。经过联蔚的研发，目前可以实现近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种不同类型监控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主要功能如下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容器性能监控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容器可用性监控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容器自动发现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虚拟机性能及可用性监控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网络资源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性能及可用性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主机资源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性能及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资源性能及可用性监控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资源性能及可用性监控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资源性能及可用性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各组件及服务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配合业务可以从应用角度监控资源使用情况及服务状态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应用业务流程监控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1" y="5267470"/>
            <a:ext cx="3019846" cy="7912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422259" y="1942312"/>
            <a:ext cx="4350058" cy="35525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06344" y="2130028"/>
            <a:ext cx="1038687" cy="106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Container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7966973" y="2130028"/>
            <a:ext cx="1038687" cy="106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Container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9227602" y="2130028"/>
            <a:ext cx="1038687" cy="106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Container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136911" y="3426263"/>
            <a:ext cx="1979721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 Daemon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6471086" y="5725766"/>
            <a:ext cx="4252404" cy="530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Zabbix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2"/>
          </p:cNvCxnSpPr>
          <p:nvPr/>
        </p:nvCxnSpPr>
        <p:spPr>
          <a:xfrm flipH="1">
            <a:off x="8646115" y="3195349"/>
            <a:ext cx="1100831" cy="257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486317" y="3195348"/>
            <a:ext cx="159798" cy="257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</p:cNvCxnSpPr>
          <p:nvPr/>
        </p:nvCxnSpPr>
        <p:spPr>
          <a:xfrm>
            <a:off x="7225688" y="3195349"/>
            <a:ext cx="1420427" cy="257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>
            <a:off x="8126772" y="3941168"/>
            <a:ext cx="519343" cy="1828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597288" y="4100869"/>
            <a:ext cx="1979721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Etcd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55423" y="4545937"/>
            <a:ext cx="1260629" cy="36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8646115" y="4615774"/>
            <a:ext cx="941034" cy="115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</p:cNvCxnSpPr>
          <p:nvPr/>
        </p:nvCxnSpPr>
        <p:spPr>
          <a:xfrm>
            <a:off x="7185738" y="4908741"/>
            <a:ext cx="1460377" cy="861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8224426" y="4837718"/>
            <a:ext cx="2352583" cy="443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</a:t>
            </a:r>
            <a:r>
              <a:rPr lang="en-US" altLang="zh-CN" dirty="0" smtClean="0"/>
              <a:t>components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8646115" y="5281602"/>
            <a:ext cx="767920" cy="488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27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97589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平台核心组件</a:t>
            </a:r>
            <a:r>
              <a:rPr lang="en-US" altLang="zh-CN" dirty="0" smtClean="0">
                <a:latin typeface="Impact" panose="020B0806030902050204" pitchFamily="34" charset="0"/>
              </a:rPr>
              <a:t>–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Impact" panose="020B0806030902050204" pitchFamily="34" charset="0"/>
              </a:rPr>
              <a:t>Salt Stack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1" y="2062080"/>
            <a:ext cx="2081796" cy="13037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6613" y="1104199"/>
            <a:ext cx="109917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Salt Stack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平台中运维人员的核心工作平台，通过它实现整个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平台部署，软件安装，系统配置，用户管理和验证，平台级调优和平台级运维工作。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5204197" y="2188254"/>
            <a:ext cx="5486400" cy="682242"/>
          </a:xfrm>
          <a:prstGeom prst="roundRect">
            <a:avLst>
              <a:gd name="adj" fmla="val 28750"/>
            </a:avLst>
          </a:prstGeom>
          <a:gradFill rotWithShape="1">
            <a:gsLst>
              <a:gs pos="0">
                <a:schemeClr val="folHlink">
                  <a:gamma/>
                  <a:tint val="75686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5686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scene3d>
            <a:camera prst="legacyObliqueTopRight"/>
            <a:lightRig rig="legacyFlat3" dir="b"/>
          </a:scene3d>
          <a:sp3d extrusionH="3032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Salt Stack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832597" y="2870496"/>
            <a:ext cx="5943600" cy="990600"/>
            <a:chOff x="1008" y="1632"/>
            <a:chExt cx="3696" cy="624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401" y="1962"/>
              <a:ext cx="32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008" y="1968"/>
              <a:ext cx="400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756" y="1632"/>
              <a:ext cx="7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4404" y="1968"/>
              <a:ext cx="3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AutoShape 10"/>
          <p:cNvSpPr>
            <a:spLocks noChangeArrowheads="1"/>
          </p:cNvSpPr>
          <p:nvPr/>
        </p:nvSpPr>
        <p:spPr bwMode="gray">
          <a:xfrm>
            <a:off x="2689597" y="4332584"/>
            <a:ext cx="1957388" cy="2279650"/>
          </a:xfrm>
          <a:prstGeom prst="roundRect">
            <a:avLst>
              <a:gd name="adj" fmla="val 469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69804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540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25400" dir="10800000" sy="50000" kx="-2453608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">
          <a:xfrm>
            <a:off x="2765797" y="3840459"/>
            <a:ext cx="2079625" cy="387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gray">
          <a:xfrm>
            <a:off x="5401521" y="4343696"/>
            <a:ext cx="2005013" cy="2279650"/>
          </a:xfrm>
          <a:prstGeom prst="roundRect">
            <a:avLst>
              <a:gd name="adj" fmla="val 469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69804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25400" dir="10800000" sy="50000" kx="-2453608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gray">
          <a:xfrm>
            <a:off x="2674209" y="3861096"/>
            <a:ext cx="21732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平台搭建和运维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gray">
          <a:xfrm>
            <a:off x="2689597" y="4364033"/>
            <a:ext cx="18192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平台级组件的安装部署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级软件的配置管理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网络配置调优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主机配置调优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存储配置调优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新服务上线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gray">
          <a:xfrm>
            <a:off x="5413974" y="3851571"/>
            <a:ext cx="2128837" cy="387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gray">
          <a:xfrm>
            <a:off x="5943147" y="3872208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gray">
          <a:xfrm>
            <a:off x="8145835" y="4332584"/>
            <a:ext cx="1957387" cy="2279650"/>
          </a:xfrm>
          <a:prstGeom prst="roundRect">
            <a:avLst>
              <a:gd name="adj" fmla="val 469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9804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25400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25400" dir="10800000" sy="50000" kx="-2453608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gray">
          <a:xfrm>
            <a:off x="8229972" y="3840459"/>
            <a:ext cx="2079625" cy="387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gray">
          <a:xfrm>
            <a:off x="8738508" y="3861096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应用运维</a:t>
            </a:r>
            <a:endParaRPr lang="en-US" altLang="zh-CN" sz="16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gray">
          <a:xfrm>
            <a:off x="5453435" y="4384971"/>
            <a:ext cx="181927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开发，测试，生产环境准备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基础镜像生产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软件依赖源搭建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生产环境镜像生成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生产环境部署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gray">
          <a:xfrm>
            <a:off x="8229972" y="4394496"/>
            <a:ext cx="18192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应用运维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应用配置管理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生产环境弹性伸缩管理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报表生成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应用系统级调优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应用关联服务管理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0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73815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网络方案的选型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gray">
          <a:xfrm>
            <a:off x="934146" y="1469808"/>
            <a:ext cx="2743200" cy="4419600"/>
          </a:xfrm>
          <a:prstGeom prst="rightArrow">
            <a:avLst>
              <a:gd name="adj1" fmla="val 62787"/>
              <a:gd name="adj2" fmla="val 41259"/>
            </a:avLst>
          </a:prstGeom>
          <a:gradFill rotWithShape="1">
            <a:gsLst>
              <a:gs pos="0">
                <a:schemeClr val="bg2">
                  <a:gamma/>
                  <a:tint val="0"/>
                  <a:invGamma/>
                  <a:alpha val="0"/>
                </a:schemeClr>
              </a:gs>
              <a:gs pos="100000">
                <a:schemeClr val="bg2">
                  <a:alpha val="50000"/>
                </a:schemeClr>
              </a:gs>
            </a:gsLst>
            <a:lin ang="0" scaled="1"/>
          </a:gradFill>
          <a:ln w="19050" cap="rnd" algn="ctr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b="1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black">
          <a:xfrm>
            <a:off x="934146" y="2191783"/>
            <a:ext cx="22098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indent="0">
              <a:buNone/>
            </a:pPr>
            <a:r>
              <a:rPr lang="en-US" altLang="zh-CN" sz="1400" b="1" dirty="0" smtClean="0">
                <a:solidFill>
                  <a:srgbClr val="C00000"/>
                </a:solidFill>
              </a:rPr>
              <a:t>PAAS</a:t>
            </a: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要解决的问题：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主机通讯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主机迁移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在公有云部署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控制和隔离性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保证和优化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现有物理网络改动和影响较小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和调试都比较方便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必要使用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overlay(</a:t>
            </a:r>
            <a:r>
              <a:rPr lang="en-US" altLang="zh-CN" sz="1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VxLAN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829745" y="1546008"/>
            <a:ext cx="7158595" cy="4949136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944804" y="1698408"/>
            <a:ext cx="6740837" cy="1260475"/>
            <a:chOff x="2330" y="1200"/>
            <a:chExt cx="3076" cy="794"/>
          </a:xfrm>
        </p:grpSpPr>
        <p:sp>
          <p:nvSpPr>
            <p:cNvPr id="7" name="AutoShape 8"/>
            <p:cNvSpPr>
              <a:spLocks noChangeArrowheads="1"/>
            </p:cNvSpPr>
            <p:nvPr/>
          </p:nvSpPr>
          <p:spPr bwMode="gray">
            <a:xfrm>
              <a:off x="2330" y="1200"/>
              <a:ext cx="307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2117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gray">
            <a:xfrm rot="5400000">
              <a:off x="3718" y="1706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3924126" y="2989008"/>
            <a:ext cx="6740838" cy="2370979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21176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35003" dir="2928844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953570" y="5506033"/>
            <a:ext cx="6732071" cy="934058"/>
            <a:chOff x="2304" y="2880"/>
            <a:chExt cx="3102" cy="774"/>
          </a:xfrm>
        </p:grpSpPr>
        <p:sp>
          <p:nvSpPr>
            <p:cNvPr id="13" name="AutoShape 14"/>
            <p:cNvSpPr>
              <a:spLocks noChangeArrowheads="1"/>
            </p:cNvSpPr>
            <p:nvPr/>
          </p:nvSpPr>
          <p:spPr bwMode="gray">
            <a:xfrm>
              <a:off x="2334" y="288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21176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gray">
            <a:xfrm>
              <a:off x="2304" y="316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 Box 18"/>
          <p:cNvSpPr txBox="1">
            <a:spLocks noChangeArrowheads="1"/>
          </p:cNvSpPr>
          <p:nvPr/>
        </p:nvSpPr>
        <p:spPr bwMode="gray">
          <a:xfrm>
            <a:off x="6080011" y="1694231"/>
            <a:ext cx="30473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C00000"/>
                </a:solidFill>
              </a:rPr>
              <a:t>隧道方案和路由方案的选择</a:t>
            </a:r>
            <a:endParaRPr lang="en-US" altLang="zh-CN" sz="1600" dirty="0" smtClean="0">
              <a:solidFill>
                <a:srgbClr val="C00000"/>
              </a:solidFill>
            </a:endParaRPr>
          </a:p>
        </p:txBody>
      </p:sp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759984" y="1207454"/>
            <a:ext cx="95243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网络是基础架构的核心，网络的选型将决定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平台的核心性能是否满足业务需求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7660258" y="1965017"/>
            <a:ext cx="275714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Interface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CNI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）阵营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Weave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Macvlan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smtClean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Flannel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40807" y="1973345"/>
            <a:ext cx="353221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en-US" altLang="zh-CN" sz="9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Libnetwork</a:t>
            </a: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Container Network Model</a:t>
            </a:r>
            <a:r>
              <a:rPr lang="zh-CN" altLang="en-US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CNM</a:t>
            </a:r>
            <a:r>
              <a:rPr lang="zh-CN" altLang="en-US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）阵营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Swarm overlay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9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Macvlan</a:t>
            </a: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IP network drivers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Calico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9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Contiv</a:t>
            </a:r>
            <a:r>
              <a:rPr lang="zh-CN" altLang="en-US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Cisco</a:t>
            </a:r>
            <a:r>
              <a:rPr lang="zh-CN" altLang="en-US" sz="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8880476" y="2127234"/>
            <a:ext cx="121087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Calico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Contiv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Mesos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CNI</a:t>
            </a:r>
            <a:endParaRPr lang="zh-CN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gray">
          <a:xfrm rot="5400000">
            <a:off x="7007284" y="4879605"/>
            <a:ext cx="533400" cy="519538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pic>
        <p:nvPicPr>
          <p:cNvPr id="25" name="Picture 1" descr="C://Users/liba002/AppData/Local/YNote/data/lixin199036061@163.com/b534f244d97c40d3a4aba449fc230628/-1538421698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260" y="3622395"/>
            <a:ext cx="2921241" cy="133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890380"/>
              </p:ext>
            </p:extLst>
          </p:nvPr>
        </p:nvGraphicFramePr>
        <p:xfrm>
          <a:off x="4013672" y="3127896"/>
          <a:ext cx="3533740" cy="2081265"/>
        </p:xfrm>
        <a:graphic>
          <a:graphicData uri="http://schemas.openxmlformats.org/drawingml/2006/table">
            <a:tbl>
              <a:tblPr/>
              <a:tblGrid>
                <a:gridCol w="2036815">
                  <a:extLst>
                    <a:ext uri="{9D8B030D-6E8A-4147-A177-3AD203B41FA5}">
                      <a16:colId xmlns:a16="http://schemas.microsoft.com/office/drawing/2014/main" val="2105032934"/>
                    </a:ext>
                  </a:extLst>
                </a:gridCol>
                <a:gridCol w="736488">
                  <a:extLst>
                    <a:ext uri="{9D8B030D-6E8A-4147-A177-3AD203B41FA5}">
                      <a16:colId xmlns:a16="http://schemas.microsoft.com/office/drawing/2014/main" val="2042055322"/>
                    </a:ext>
                  </a:extLst>
                </a:gridCol>
                <a:gridCol w="760437">
                  <a:extLst>
                    <a:ext uri="{9D8B030D-6E8A-4147-A177-3AD203B41FA5}">
                      <a16:colId xmlns:a16="http://schemas.microsoft.com/office/drawing/2014/main" val="3796977614"/>
                    </a:ext>
                  </a:extLst>
                </a:gridCol>
              </a:tblGrid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UDP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654537"/>
                  </a:ext>
                </a:extLst>
              </a:tr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 </a:t>
                      </a:r>
                      <a:r>
                        <a:rPr lang="zh-CN" alt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网络中的两个容器之间 </a:t>
                      </a:r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913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20236"/>
                  </a:ext>
                </a:extLst>
              </a:tr>
              <a:tr h="297323">
                <a:tc>
                  <a:txBody>
                    <a:bodyPr/>
                    <a:lstStyle/>
                    <a:p>
                      <a:pPr fontAlgn="ctr"/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Bridge/NAT </a:t>
                      </a:r>
                      <a:r>
                        <a:rPr lang="zh-CN" alt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网络中的两个容器之间 </a:t>
                      </a:r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1.73 </a:t>
                      </a:r>
                      <a:r>
                        <a:rPr lang="en-US" sz="8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  <a:endParaRPr 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49620"/>
                  </a:ext>
                </a:extLst>
              </a:tr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主机间 </a:t>
                      </a:r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2.06 Gbits/sec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618741"/>
                  </a:ext>
                </a:extLst>
              </a:tr>
              <a:tr h="297323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主机到另一个主机上的 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bridge </a:t>
                      </a:r>
                      <a:r>
                        <a:rPr lang="zh-CN" alt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网络模式的容器 </a:t>
                      </a:r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1.88 </a:t>
                      </a:r>
                      <a:r>
                        <a:rPr lang="en-US" sz="8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651302"/>
                  </a:ext>
                </a:extLst>
              </a:tr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主机到本主机上的容器 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20.5 </a:t>
                      </a:r>
                      <a:r>
                        <a:rPr lang="en-US" sz="8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45833"/>
                  </a:ext>
                </a:extLst>
              </a:tr>
              <a:tr h="297323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主机到另一个主机上的 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 </a:t>
                      </a:r>
                      <a:r>
                        <a:rPr lang="zh-CN" alt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网络模式的容器 </a:t>
                      </a:r>
                      <a:r>
                        <a:rPr lang="en-US" altLang="zh-CN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2.02 </a:t>
                      </a:r>
                      <a:r>
                        <a:rPr lang="en-US" sz="8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870598"/>
                  </a:ext>
                </a:extLst>
              </a:tr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 </a:t>
                      </a:r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 </a:t>
                      </a:r>
                      <a:r>
                        <a:rPr lang="zh-CN" alt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en-US" altLang="zh-CN" sz="8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796231"/>
                  </a:ext>
                </a:extLst>
              </a:tr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 </a:t>
                      </a:r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 </a:t>
                      </a:r>
                      <a:r>
                        <a:rPr lang="zh-CN" alt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871694"/>
                  </a:ext>
                </a:extLst>
              </a:tr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 </a:t>
                      </a:r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 </a:t>
                      </a:r>
                      <a:r>
                        <a:rPr lang="zh-CN" alt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8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72025"/>
                  </a:ext>
                </a:extLst>
              </a:tr>
              <a:tr h="148662">
                <a:tc>
                  <a:txBody>
                    <a:bodyPr/>
                    <a:lstStyle/>
                    <a:p>
                      <a:pPr fontAlgn="ctr"/>
                      <a:r>
                        <a:rPr lang="en-US" sz="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 </a:t>
                      </a:r>
                      <a:r>
                        <a:rPr lang="zh-CN" altLang="en-US" sz="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网络模式效率 </a:t>
                      </a:r>
                      <a:r>
                        <a:rPr lang="en-US" altLang="zh-CN" sz="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8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8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86276"/>
                  </a:ext>
                </a:extLst>
              </a:tr>
            </a:tbl>
          </a:graphicData>
        </a:graphic>
      </p:graphicFrame>
      <p:sp>
        <p:nvSpPr>
          <p:cNvPr id="27" name="Text Box 18"/>
          <p:cNvSpPr txBox="1">
            <a:spLocks noChangeArrowheads="1"/>
          </p:cNvSpPr>
          <p:nvPr/>
        </p:nvSpPr>
        <p:spPr bwMode="gray">
          <a:xfrm>
            <a:off x="7636958" y="3076584"/>
            <a:ext cx="30473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C00000"/>
                </a:solidFill>
              </a:rPr>
              <a:t>详实的测试</a:t>
            </a:r>
            <a:endParaRPr lang="en-US" altLang="zh-CN" sz="1600" dirty="0" smtClean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82212" y="5850574"/>
            <a:ext cx="2209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最终选型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Calico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39" y="273763"/>
            <a:ext cx="99923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数字化趋势下面临的新问题和新需求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grpSp>
        <p:nvGrpSpPr>
          <p:cNvPr id="78" name="Group 2"/>
          <p:cNvGrpSpPr>
            <a:grpSpLocks/>
          </p:cNvGrpSpPr>
          <p:nvPr/>
        </p:nvGrpSpPr>
        <p:grpSpPr bwMode="auto">
          <a:xfrm>
            <a:off x="1232923" y="1234661"/>
            <a:ext cx="8643708" cy="5379600"/>
            <a:chOff x="768" y="1248"/>
            <a:chExt cx="4272" cy="2727"/>
          </a:xfrm>
        </p:grpSpPr>
        <p:sp>
          <p:nvSpPr>
            <p:cNvPr id="79" name="AutoShape 3"/>
            <p:cNvSpPr>
              <a:spLocks noChangeArrowheads="1"/>
            </p:cNvSpPr>
            <p:nvPr/>
          </p:nvSpPr>
          <p:spPr bwMode="auto">
            <a:xfrm>
              <a:off x="2345" y="2400"/>
              <a:ext cx="1159" cy="1575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迭代速度快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大量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移动APP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wechat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，web多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的开发需求</a:t>
              </a:r>
              <a:endPara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灰度发布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频繁，版本迭代快</a:t>
              </a:r>
              <a:endPara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业务模式变化导致的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弹性伸缩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endPara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应用系统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</a:t>
              </a:r>
              <a:r>
                <a: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无关性(私有云，公有云无关)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实现应用的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CI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CD</a:t>
              </a:r>
              <a:endPara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AutoShape 4"/>
            <p:cNvSpPr>
              <a:spLocks noChangeArrowheads="1"/>
            </p:cNvSpPr>
            <p:nvPr/>
          </p:nvSpPr>
          <p:spPr bwMode="auto">
            <a:xfrm>
              <a:off x="768" y="2400"/>
              <a:ext cx="1152" cy="1575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数字化业务需求日新月异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大量数字化系统快速产生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部门独立建设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不一，数据分散，功能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重复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商多，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各自为政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不一，协调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困难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周期长，扩容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困难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维人员多；预估容量大，浪费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AutoShape 5"/>
            <p:cNvSpPr>
              <a:spLocks noChangeArrowheads="1"/>
            </p:cNvSpPr>
            <p:nvPr/>
          </p:nvSpPr>
          <p:spPr bwMode="auto">
            <a:xfrm>
              <a:off x="3936" y="2400"/>
              <a:ext cx="1104" cy="1575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31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尽可能理解业务需求设计弹性基础架构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实现基础架构解耦 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升级，弹性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扩容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提供数据服务（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DAAS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应用程序分离部署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应用与配置分离，应用与服务分离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marL="28575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实现基础架构维护自动化</a:t>
              </a: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CI/CD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AutoShape 6"/>
            <p:cNvSpPr>
              <a:spLocks noChangeArrowheads="1"/>
            </p:cNvSpPr>
            <p:nvPr/>
          </p:nvSpPr>
          <p:spPr bwMode="gray">
            <a:xfrm>
              <a:off x="1985" y="1641"/>
              <a:ext cx="252" cy="283"/>
            </a:xfrm>
            <a:prstGeom prst="chevron">
              <a:avLst>
                <a:gd name="adj" fmla="val 52514"/>
              </a:avLst>
            </a:pr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3" name="AutoShape 7"/>
            <p:cNvSpPr>
              <a:spLocks noChangeArrowheads="1"/>
            </p:cNvSpPr>
            <p:nvPr/>
          </p:nvSpPr>
          <p:spPr bwMode="gray">
            <a:xfrm>
              <a:off x="3536" y="1641"/>
              <a:ext cx="251" cy="283"/>
            </a:xfrm>
            <a:prstGeom prst="chevron">
              <a:avLst>
                <a:gd name="adj" fmla="val 52514"/>
              </a:avLst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4" name="Oval 8"/>
            <p:cNvSpPr>
              <a:spLocks noChangeArrowheads="1"/>
            </p:cNvSpPr>
            <p:nvPr/>
          </p:nvSpPr>
          <p:spPr bwMode="gray">
            <a:xfrm>
              <a:off x="3919" y="125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009999">
                    <a:gamma/>
                    <a:tint val="0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5" name="Oval 9"/>
            <p:cNvSpPr>
              <a:spLocks noChangeArrowheads="1"/>
            </p:cNvSpPr>
            <p:nvPr/>
          </p:nvSpPr>
          <p:spPr bwMode="gray">
            <a:xfrm>
              <a:off x="3919" y="125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009999">
                    <a:alpha val="32001"/>
                  </a:srgbClr>
                </a:gs>
                <a:gs pos="100000">
                  <a:srgbClr val="009999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6" name="Oval 10"/>
            <p:cNvSpPr>
              <a:spLocks noChangeArrowheads="1"/>
            </p:cNvSpPr>
            <p:nvPr/>
          </p:nvSpPr>
          <p:spPr bwMode="gray">
            <a:xfrm>
              <a:off x="3989" y="1321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009999">
                    <a:gamma/>
                    <a:shade val="54118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Oval 11"/>
            <p:cNvSpPr>
              <a:spLocks noChangeArrowheads="1"/>
            </p:cNvSpPr>
            <p:nvPr/>
          </p:nvSpPr>
          <p:spPr bwMode="gray">
            <a:xfrm>
              <a:off x="4005" y="132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009999">
                    <a:gamma/>
                    <a:shade val="63529"/>
                    <a:invGamma/>
                  </a:srgbClr>
                </a:gs>
                <a:gs pos="100000">
                  <a:srgbClr val="009999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8" name="Oval 12"/>
            <p:cNvSpPr>
              <a:spLocks noChangeArrowheads="1"/>
            </p:cNvSpPr>
            <p:nvPr/>
          </p:nvSpPr>
          <p:spPr bwMode="gray">
            <a:xfrm>
              <a:off x="4039" y="1366"/>
              <a:ext cx="841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9" name="Oval 13"/>
            <p:cNvSpPr>
              <a:spLocks noChangeArrowheads="1"/>
            </p:cNvSpPr>
            <p:nvPr/>
          </p:nvSpPr>
          <p:spPr bwMode="gray">
            <a:xfrm>
              <a:off x="816" y="1248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99CC00">
                    <a:gamma/>
                    <a:tint val="0"/>
                    <a:invGamma/>
                  </a:srgbClr>
                </a:gs>
                <a:gs pos="50000">
                  <a:srgbClr val="99CC00"/>
                </a:gs>
                <a:gs pos="100000">
                  <a:srgbClr val="99CC00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0" name="Oval 14"/>
            <p:cNvSpPr>
              <a:spLocks noChangeArrowheads="1"/>
            </p:cNvSpPr>
            <p:nvPr/>
          </p:nvSpPr>
          <p:spPr bwMode="gray">
            <a:xfrm>
              <a:off x="816" y="1248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99CC00">
                    <a:alpha val="32001"/>
                  </a:srgbClr>
                </a:gs>
                <a:gs pos="100000">
                  <a:srgbClr val="99CC00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1" name="Oval 15"/>
            <p:cNvSpPr>
              <a:spLocks noChangeArrowheads="1"/>
            </p:cNvSpPr>
            <p:nvPr/>
          </p:nvSpPr>
          <p:spPr bwMode="gray">
            <a:xfrm>
              <a:off x="886" y="1317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99CC00">
                    <a:gamma/>
                    <a:shade val="54118"/>
                    <a:invGamma/>
                  </a:srgbClr>
                </a:gs>
                <a:gs pos="50000">
                  <a:srgbClr val="99CC00"/>
                </a:gs>
                <a:gs pos="100000">
                  <a:srgbClr val="99CC00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2" name="Oval 16"/>
            <p:cNvSpPr>
              <a:spLocks noChangeArrowheads="1"/>
            </p:cNvSpPr>
            <p:nvPr/>
          </p:nvSpPr>
          <p:spPr bwMode="gray">
            <a:xfrm>
              <a:off x="887" y="1319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99CC00">
                    <a:gamma/>
                    <a:shade val="63529"/>
                    <a:invGamma/>
                  </a:srgbClr>
                </a:gs>
                <a:gs pos="100000">
                  <a:srgbClr val="99CC00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3" name="Oval 17"/>
            <p:cNvSpPr>
              <a:spLocks noChangeArrowheads="1"/>
            </p:cNvSpPr>
            <p:nvPr/>
          </p:nvSpPr>
          <p:spPr bwMode="gray">
            <a:xfrm>
              <a:off x="933" y="1364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94" name="Group 18"/>
            <p:cNvGrpSpPr>
              <a:grpSpLocks/>
            </p:cNvGrpSpPr>
            <p:nvPr/>
          </p:nvGrpSpPr>
          <p:grpSpPr bwMode="auto">
            <a:xfrm>
              <a:off x="946" y="1376"/>
              <a:ext cx="813" cy="805"/>
              <a:chOff x="4166" y="1706"/>
              <a:chExt cx="1252" cy="1252"/>
            </a:xfrm>
          </p:grpSpPr>
          <p:sp>
            <p:nvSpPr>
              <p:cNvPr id="113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4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5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6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95" name="Oval 23"/>
            <p:cNvSpPr>
              <a:spLocks noChangeArrowheads="1"/>
            </p:cNvSpPr>
            <p:nvPr/>
          </p:nvSpPr>
          <p:spPr bwMode="gray">
            <a:xfrm>
              <a:off x="2368" y="125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gamma/>
                    <a:tint val="0"/>
                    <a:invGamma/>
                  </a:srgbClr>
                </a:gs>
                <a:gs pos="50000">
                  <a:srgbClr val="BBE0E3"/>
                </a:gs>
                <a:gs pos="100000">
                  <a:srgbClr val="BBE0E3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6" name="Oval 24"/>
            <p:cNvSpPr>
              <a:spLocks noChangeArrowheads="1"/>
            </p:cNvSpPr>
            <p:nvPr/>
          </p:nvSpPr>
          <p:spPr bwMode="gray">
            <a:xfrm>
              <a:off x="2368" y="1251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alpha val="32001"/>
                  </a:srgbClr>
                </a:gs>
                <a:gs pos="100000">
                  <a:srgbClr val="BBE0E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7" name="Oval 25"/>
            <p:cNvSpPr>
              <a:spLocks noChangeArrowheads="1"/>
            </p:cNvSpPr>
            <p:nvPr/>
          </p:nvSpPr>
          <p:spPr bwMode="gray">
            <a:xfrm>
              <a:off x="2438" y="1321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gamma/>
                    <a:shade val="54118"/>
                    <a:invGamma/>
                  </a:srgbClr>
                </a:gs>
                <a:gs pos="50000">
                  <a:srgbClr val="BBE0E3"/>
                </a:gs>
                <a:gs pos="100000">
                  <a:srgbClr val="BBE0E3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8" name="Oval 26"/>
            <p:cNvSpPr>
              <a:spLocks noChangeArrowheads="1"/>
            </p:cNvSpPr>
            <p:nvPr/>
          </p:nvSpPr>
          <p:spPr bwMode="gray">
            <a:xfrm>
              <a:off x="2439" y="1322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gamma/>
                    <a:shade val="63529"/>
                    <a:invGamma/>
                  </a:srgbClr>
                </a:gs>
                <a:gs pos="100000">
                  <a:srgbClr val="BBE0E3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9" name="Oval 27"/>
            <p:cNvSpPr>
              <a:spLocks noChangeArrowheads="1"/>
            </p:cNvSpPr>
            <p:nvPr/>
          </p:nvSpPr>
          <p:spPr bwMode="gray">
            <a:xfrm>
              <a:off x="2484" y="1366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00" name="Group 28"/>
            <p:cNvGrpSpPr>
              <a:grpSpLocks/>
            </p:cNvGrpSpPr>
            <p:nvPr/>
          </p:nvGrpSpPr>
          <p:grpSpPr bwMode="auto">
            <a:xfrm>
              <a:off x="2498" y="1376"/>
              <a:ext cx="813" cy="805"/>
              <a:chOff x="4166" y="1706"/>
              <a:chExt cx="1252" cy="1252"/>
            </a:xfrm>
          </p:grpSpPr>
          <p:sp>
            <p:nvSpPr>
              <p:cNvPr id="109" name="Oval 2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0" name="Oval 3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1" name="Oval 3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12" name="Oval 3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101" name="Group 33"/>
            <p:cNvGrpSpPr>
              <a:grpSpLocks/>
            </p:cNvGrpSpPr>
            <p:nvPr/>
          </p:nvGrpSpPr>
          <p:grpSpPr bwMode="auto">
            <a:xfrm>
              <a:off x="4054" y="1376"/>
              <a:ext cx="814" cy="805"/>
              <a:chOff x="4166" y="1706"/>
              <a:chExt cx="1252" cy="1252"/>
            </a:xfrm>
          </p:grpSpPr>
          <p:sp>
            <p:nvSpPr>
              <p:cNvPr id="105" name="Oval 3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6" name="Oval 3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7" name="Oval 3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08" name="Oval 3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102" name="Text Box 38"/>
            <p:cNvSpPr txBox="1">
              <a:spLocks noChangeArrowheads="1"/>
            </p:cNvSpPr>
            <p:nvPr/>
          </p:nvSpPr>
          <p:spPr bwMode="gray">
            <a:xfrm>
              <a:off x="1158" y="1674"/>
              <a:ext cx="39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Text Box 39"/>
            <p:cNvSpPr txBox="1">
              <a:spLocks noChangeArrowheads="1"/>
            </p:cNvSpPr>
            <p:nvPr/>
          </p:nvSpPr>
          <p:spPr bwMode="gray">
            <a:xfrm>
              <a:off x="2713" y="1674"/>
              <a:ext cx="39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Text Box 40"/>
            <p:cNvSpPr txBox="1">
              <a:spLocks noChangeArrowheads="1"/>
            </p:cNvSpPr>
            <p:nvPr/>
          </p:nvSpPr>
          <p:spPr bwMode="gray">
            <a:xfrm>
              <a:off x="4237" y="1674"/>
              <a:ext cx="45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Infra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9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75329" y="1225210"/>
            <a:ext cx="10847692" cy="0"/>
          </a:xfrm>
          <a:prstGeom prst="line">
            <a:avLst/>
          </a:prstGeom>
          <a:ln w="12700">
            <a:solidFill>
              <a:srgbClr val="5C5D5F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6441" y="715723"/>
            <a:ext cx="238994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25" y="233761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92161" y="233761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40777" y="2076006"/>
            <a:ext cx="424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0" spc="3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趋势和概念</a:t>
            </a:r>
          </a:p>
        </p:txBody>
      </p:sp>
      <p:sp>
        <p:nvSpPr>
          <p:cNvPr id="21" name="矩形 20"/>
          <p:cNvSpPr/>
          <p:nvPr/>
        </p:nvSpPr>
        <p:spPr>
          <a:xfrm>
            <a:off x="3047925" y="3220836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92161" y="3220836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40776" y="2959226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0" spc="3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解决方案概述</a:t>
            </a:r>
          </a:p>
        </p:txBody>
      </p:sp>
      <p:sp>
        <p:nvSpPr>
          <p:cNvPr id="24" name="矩形 23"/>
          <p:cNvSpPr/>
          <p:nvPr/>
        </p:nvSpPr>
        <p:spPr>
          <a:xfrm>
            <a:off x="3047925" y="403253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92161" y="4032531"/>
            <a:ext cx="4752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40776" y="3770921"/>
            <a:ext cx="4243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0" spc="3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zh-CN" altLang="en-US" dirty="0"/>
              <a:t>解决方案详情</a:t>
            </a:r>
          </a:p>
        </p:txBody>
      </p:sp>
      <p:sp>
        <p:nvSpPr>
          <p:cNvPr id="27" name="矩形 26"/>
          <p:cNvSpPr/>
          <p:nvPr/>
        </p:nvSpPr>
        <p:spPr>
          <a:xfrm>
            <a:off x="3047925" y="4844226"/>
            <a:ext cx="360000" cy="360000"/>
          </a:xfrm>
          <a:prstGeom prst="rect">
            <a:avLst/>
          </a:prstGeom>
          <a:solidFill>
            <a:srgbClr val="D51C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92161" y="4844226"/>
            <a:ext cx="4752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40775" y="4582616"/>
            <a:ext cx="4766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2800" b="1" spc="300">
                <a:solidFill>
                  <a:srgbClr val="D51C1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Noto Sans S Chinese Black Bold"/>
              </a:defRPr>
            </a:lvl1pPr>
          </a:lstStyle>
          <a:p>
            <a:r>
              <a:rPr lang="en-US" altLang="zh-CN" dirty="0"/>
              <a:t>PAAS</a:t>
            </a:r>
            <a:r>
              <a:rPr lang="zh-CN" altLang="en-US" dirty="0" smtClean="0"/>
              <a:t>平台特性和业务价值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0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97589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平台所具备的功能和特性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637554" y="1352008"/>
            <a:ext cx="9871420" cy="3425825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语言和中间件的中立性，支持丰富的语言和中间件，不能只支持几种语言，而且提供定制的方式支持特定语言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支持容器技术，应用在容器中运行，通过容器实现应用运行环境的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隔离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应用运维的自动化，包括应用一键部署、故障自动恢复、自动弹性伸缩，不依赖于脚本实现，而且平台本身就支持这些功能，当然可以定制各种策略。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应用和配置分离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通过自建的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 Broker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和配置的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分离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通过服务绑定的方式实现。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自身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在线成长，支持多重、多级别的高可用性，系统本身能够在线升级，系统扩容缩容不影响业务运行，无论是应用、服务还是系统本身升级，均不会导致业务停顿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支持应用运行，还要提供产品级的丰富的应用所需的服务支撑，如数据库服务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服务，消息中间件服务，缓存服务，云存储服务等。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对开发、测试者来说，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的全生命周期，从代码版本管理、代码自动构建、库管理，到自动测试、自动部署等持续交付的全流程支撑。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或支持通用的应用服务，如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APM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服务、日志聚合分析服务，通知提醒服务。对于应用都需要的功能，不需要每个应用都去开发一次。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1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3377" y="296415"/>
            <a:ext cx="97589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平台业务价值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37970" y="1617856"/>
            <a:ext cx="4358100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维自动化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，大规模运维需要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平台标准化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，提升对应用开发商的技术掌控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，开发环境自动化供应，无配置修改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迁移，提高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ITIL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流程的自动化程度，继续实现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ITIL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的管控点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屏蔽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差别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多云环境下屏蔽</a:t>
            </a:r>
            <a:r>
              <a:rPr lang="en-US" altLang="zh-CN" dirty="0" err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IaaS</a:t>
            </a:r>
            <a:r>
              <a:rPr lang="zh-CN" altLang="en-US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平台的差异性，并避免技术锁定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60517" y="1617856"/>
            <a:ext cx="5278543" cy="45243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技术创新带来业务创新和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技术创新，从</a:t>
            </a:r>
            <a:r>
              <a:rPr lang="en-US" altLang="zh-CN" sz="1600" dirty="0" err="1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r>
              <a:rPr lang="zh-CN" altLang="en-US" sz="16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600" dirty="0" err="1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endParaRPr lang="en-US" altLang="zh-CN" sz="16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支持业务敏捷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硬件资源从虚机到容器，缩小颗粒度，降低硬件成本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通过对开源中间件的商业支持，降低软件成本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维自动化降低运维成本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运维自动化提供更强大的运维支撑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运维自动化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一键部署、故障自动恢复、根据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的资源自动分配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平台标准化减少运维工作量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平台自升级、灰度发布保证业务连续性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通过多重的高可用性机制，提升系统的高可用性。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开发部门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持续集成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持续交付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支持敏捷开发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支持微服务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6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 descr="yestone_HD_D8108918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 b="9204"/>
          <a:stretch/>
        </p:blipFill>
        <p:spPr>
          <a:xfrm>
            <a:off x="361665" y="1003788"/>
            <a:ext cx="11383200" cy="532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2509" y="5285348"/>
            <a:ext cx="214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r="9991"/>
          <a:stretch>
            <a:fillRect/>
          </a:stretch>
        </p:blipFill>
        <p:spPr bwMode="auto">
          <a:xfrm>
            <a:off x="1092531" y="4215174"/>
            <a:ext cx="2341449" cy="9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41" y="273763"/>
            <a:ext cx="981573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/>
              <a:t>传统</a:t>
            </a:r>
            <a:r>
              <a:rPr lang="zh-CN" altLang="en-US" dirty="0"/>
              <a:t>应用</a:t>
            </a:r>
            <a:r>
              <a:rPr lang="zh-CN" altLang="en-US" dirty="0" smtClean="0"/>
              <a:t>和数字化应用</a:t>
            </a:r>
            <a:r>
              <a:rPr lang="zh-CN" altLang="en-US" dirty="0"/>
              <a:t>的需求</a:t>
            </a:r>
            <a:r>
              <a:rPr lang="zh-CN" altLang="en-US" dirty="0" smtClean="0"/>
              <a:t>不同导致技术要求的变化</a:t>
            </a:r>
            <a:endParaRPr lang="en-US" altLang="zh-CN" dirty="0"/>
          </a:p>
          <a:p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287676" y="2008308"/>
            <a:ext cx="2723675" cy="32417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需求是持续发展的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是一个产品，持续发展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用户访问量难以预测，而且一般是持续增长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用户访问的</a:t>
            </a:r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并发量是万级、十万、百万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在线业务，业务不能停顿，互联网应用</a:t>
            </a:r>
            <a:r>
              <a:rPr lang="en-US" altLang="zh-CN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24</a:t>
            </a:r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小时服务，任何时候中断服务都是事故。</a:t>
            </a:r>
            <a:endParaRPr lang="en-US" altLang="zh-CN" sz="1400" dirty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416" y="1701080"/>
            <a:ext cx="2694640" cy="387964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</a:rPr>
              <a:t>传统应用特征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7676" y="1708273"/>
            <a:ext cx="2723675" cy="30479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</a:rPr>
              <a:t>数字化应用特征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656416" y="2010640"/>
            <a:ext cx="2694640" cy="3237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需求比较固定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是个项目，完成以后就是运维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用户访问量可以预测，较为固定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用户访问的并发量在百级、千级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非在线业务，允许一定时间的业务停顿</a:t>
            </a:r>
            <a:r>
              <a:rPr lang="en-US" altLang="zh-CN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(</a:t>
            </a:r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比如夜间停机</a:t>
            </a:r>
            <a:r>
              <a:rPr lang="en-US" altLang="zh-CN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)</a:t>
            </a:r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，包括系统维护等，</a:t>
            </a:r>
            <a:endParaRPr lang="en-US" altLang="zh-CN" sz="1400" dirty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7139463" y="3346528"/>
            <a:ext cx="381000" cy="438150"/>
          </a:xfrm>
          <a:prstGeom prst="right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7672958" y="2008308"/>
            <a:ext cx="2774473" cy="32417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敏捷业务，敏捷开发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持续集成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应用平台的弹性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支持海量并发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endParaRPr lang="en-US" altLang="zh-CN" sz="1400" dirty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r>
              <a:rPr lang="zh-CN" altLang="en-US" sz="1400" dirty="0" smtClean="0">
                <a:solidFill>
                  <a:srgbClr val="007CA2"/>
                </a:solidFill>
                <a:latin typeface="Arial Narrow" pitchFamily="34" charset="0"/>
                <a:ea typeface="仿宋_GB2312" pitchFamily="49" charset="-122"/>
              </a:rPr>
              <a:t>业务不停顿，灰度发布，发布回滚，系统在线升级。</a:t>
            </a:r>
            <a:endParaRPr lang="en-US" altLang="zh-CN" sz="1400" dirty="0" smtClean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endParaRPr lang="en-US" altLang="zh-CN" sz="1400" dirty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1400" dirty="0">
              <a:solidFill>
                <a:srgbClr val="007CA2"/>
              </a:solidFill>
              <a:latin typeface="Arial Narrow" pitchFamily="34" charset="0"/>
              <a:ea typeface="仿宋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72957" y="1696728"/>
            <a:ext cx="2774473" cy="316343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FF"/>
                </a:solidFill>
              </a:rPr>
              <a:t>数字化</a:t>
            </a:r>
            <a:r>
              <a:rPr lang="zh-CN" altLang="en-US" dirty="0" smtClean="0">
                <a:solidFill>
                  <a:srgbClr val="FFFFFF"/>
                </a:solidFill>
              </a:rPr>
              <a:t>应用技术要求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8220075" y="5446624"/>
            <a:ext cx="1190625" cy="381000"/>
          </a:xfrm>
          <a:prstGeom prst="down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07949" y="5888443"/>
            <a:ext cx="3339481" cy="660623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FF00"/>
                </a:solidFill>
              </a:rPr>
              <a:t>数字化应用架构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10800000">
            <a:off x="6435079" y="6130316"/>
            <a:ext cx="504056" cy="33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04452" y="5821982"/>
            <a:ext cx="2852132" cy="286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云原生应用开发框架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04452" y="6186390"/>
            <a:ext cx="2852132" cy="39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下一代云基础架构平台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15112" y="3116583"/>
            <a:ext cx="726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spc="300" dirty="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rPr>
              <a:t>VS</a:t>
            </a:r>
            <a:endParaRPr kumimoji="1" lang="zh-CN" altLang="en-US" sz="3600" b="1" spc="300" dirty="0">
              <a:solidFill>
                <a:srgbClr val="D51C1E"/>
              </a:solidFill>
              <a:latin typeface="Noto Sans S Chinese Black Bold"/>
              <a:ea typeface="Microsoft YaHei"/>
              <a:cs typeface="Noto Sans S Chinese Black Bold"/>
            </a:endParaRPr>
          </a:p>
        </p:txBody>
      </p:sp>
    </p:spTree>
    <p:extLst>
      <p:ext uri="{BB962C8B-B14F-4D97-AF65-F5344CB8AC3E}">
        <p14:creationId xmlns:p14="http://schemas.microsoft.com/office/powerpoint/2010/main" val="27365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40" y="273763"/>
            <a:ext cx="84914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可以解决数字化应用的技术挑战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82811" y="2597957"/>
            <a:ext cx="4450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帮助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企业运用数字化作为核心手段达成业务变革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Help Enterprise Use  Digital As The Core To Transform</a:t>
            </a:r>
          </a:p>
          <a:p>
            <a:pPr algn="ctr"/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13959" y="2209800"/>
            <a:ext cx="3759200" cy="4368800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7" name="Group 65"/>
          <p:cNvGrpSpPr/>
          <p:nvPr/>
        </p:nvGrpSpPr>
        <p:grpSpPr>
          <a:xfrm>
            <a:off x="304800" y="2262352"/>
            <a:ext cx="11379200" cy="4106709"/>
            <a:chOff x="76200" y="2057400"/>
            <a:chExt cx="8686800" cy="3080032"/>
          </a:xfrm>
        </p:grpSpPr>
        <p:sp>
          <p:nvSpPr>
            <p:cNvPr id="18" name="Right Triangle 109"/>
            <p:cNvSpPr/>
            <p:nvPr/>
          </p:nvSpPr>
          <p:spPr>
            <a:xfrm flipH="1">
              <a:off x="600132" y="2615918"/>
              <a:ext cx="8162868" cy="2413095"/>
            </a:xfrm>
            <a:prstGeom prst="rtTriangle">
              <a:avLst/>
            </a:prstGeom>
            <a:solidFill>
              <a:srgbClr val="3993D0">
                <a:alpha val="3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794"/>
              <a:endParaRPr lang="en-US" sz="2400" kern="0" dirty="0">
                <a:solidFill>
                  <a:srgbClr val="FFFFFF"/>
                </a:solidFill>
                <a:latin typeface="MetaNormalLF-Roman"/>
              </a:endParaRPr>
            </a:p>
          </p:txBody>
        </p:sp>
        <p:grpSp>
          <p:nvGrpSpPr>
            <p:cNvPr id="19" name="Group 10"/>
            <p:cNvGrpSpPr>
              <a:grpSpLocks noChangeAspect="1"/>
            </p:cNvGrpSpPr>
            <p:nvPr/>
          </p:nvGrpSpPr>
          <p:grpSpPr>
            <a:xfrm>
              <a:off x="895289" y="2078282"/>
              <a:ext cx="2381310" cy="2806605"/>
              <a:chOff x="660984" y="2856832"/>
              <a:chExt cx="2267913" cy="3563942"/>
            </a:xfrm>
          </p:grpSpPr>
          <p:sp>
            <p:nvSpPr>
              <p:cNvPr id="65" name="Rounded Rectangle 148"/>
              <p:cNvSpPr/>
              <p:nvPr/>
            </p:nvSpPr>
            <p:spPr>
              <a:xfrm>
                <a:off x="688216" y="2856832"/>
                <a:ext cx="2240681" cy="3563942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94">
                  <a:defRPr/>
                </a:pPr>
                <a:r>
                  <a:rPr lang="en-US" sz="2400" b="1" dirty="0">
                    <a:solidFill>
                      <a:srgbClr val="AFFAFA">
                        <a:lumMod val="10000"/>
                      </a:srgbClr>
                    </a:solidFill>
                    <a:latin typeface="MetaNormalLF-Roman"/>
                    <a:ea typeface="Segoe UI" pitchFamily="34" charset="0"/>
                    <a:cs typeface="Segoe UI" pitchFamily="34" charset="0"/>
                  </a:rPr>
                  <a:t>   </a:t>
                </a:r>
                <a:r>
                  <a:rPr lang="en-US" sz="2133" b="1" dirty="0">
                    <a:solidFill>
                      <a:srgbClr val="AFFAFA">
                        <a:lumMod val="10000"/>
                      </a:srgbClr>
                    </a:solidFill>
                    <a:latin typeface="Arial" pitchFamily="34" charset="0"/>
                    <a:ea typeface="Segoe UI" pitchFamily="34" charset="0"/>
                    <a:cs typeface="Arial" pitchFamily="34" charset="0"/>
                  </a:rPr>
                  <a:t>Traditional IT</a:t>
                </a:r>
              </a:p>
            </p:txBody>
          </p:sp>
          <p:grpSp>
            <p:nvGrpSpPr>
              <p:cNvPr id="66" name="Group 56"/>
              <p:cNvGrpSpPr/>
              <p:nvPr/>
            </p:nvGrpSpPr>
            <p:grpSpPr>
              <a:xfrm>
                <a:off x="1186926" y="3515609"/>
                <a:ext cx="1451282" cy="2873828"/>
                <a:chOff x="637640" y="3495636"/>
                <a:chExt cx="1371600" cy="2873828"/>
              </a:xfrm>
            </p:grpSpPr>
            <p:sp>
              <p:nvSpPr>
                <p:cNvPr id="70" name="Rounded Rectangle 152"/>
                <p:cNvSpPr/>
                <p:nvPr/>
              </p:nvSpPr>
              <p:spPr>
                <a:xfrm>
                  <a:off x="637640" y="5781636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sp>
              <p:nvSpPr>
                <p:cNvPr id="71" name="Rounded Rectangle 153"/>
                <p:cNvSpPr/>
                <p:nvPr/>
              </p:nvSpPr>
              <p:spPr>
                <a:xfrm>
                  <a:off x="637640" y="5455064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Servers</a:t>
                  </a:r>
                </a:p>
              </p:txBody>
            </p:sp>
            <p:sp>
              <p:nvSpPr>
                <p:cNvPr id="72" name="Rounded Rectangle 154"/>
                <p:cNvSpPr/>
                <p:nvPr/>
              </p:nvSpPr>
              <p:spPr>
                <a:xfrm>
                  <a:off x="637640" y="6108207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Networking</a:t>
                  </a:r>
                </a:p>
              </p:txBody>
            </p:sp>
            <p:sp>
              <p:nvSpPr>
                <p:cNvPr id="73" name="Rounded Rectangle 155"/>
                <p:cNvSpPr/>
                <p:nvPr/>
              </p:nvSpPr>
              <p:spPr>
                <a:xfrm>
                  <a:off x="637640" y="4801921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O/S</a:t>
                  </a:r>
                </a:p>
              </p:txBody>
            </p:sp>
            <p:sp>
              <p:nvSpPr>
                <p:cNvPr id="74" name="Rounded Rectangle 156"/>
                <p:cNvSpPr/>
                <p:nvPr/>
              </p:nvSpPr>
              <p:spPr>
                <a:xfrm>
                  <a:off x="637640" y="4475350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Middleware</a:t>
                  </a:r>
                </a:p>
              </p:txBody>
            </p:sp>
            <p:sp>
              <p:nvSpPr>
                <p:cNvPr id="75" name="Rounded Rectangle 157"/>
                <p:cNvSpPr/>
                <p:nvPr/>
              </p:nvSpPr>
              <p:spPr>
                <a:xfrm>
                  <a:off x="637640" y="5128493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Virtualization</a:t>
                  </a:r>
                </a:p>
              </p:txBody>
            </p:sp>
            <p:sp>
              <p:nvSpPr>
                <p:cNvPr id="76" name="Rounded Rectangle 158"/>
                <p:cNvSpPr/>
                <p:nvPr/>
              </p:nvSpPr>
              <p:spPr>
                <a:xfrm>
                  <a:off x="637640" y="3822207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Data</a:t>
                  </a:r>
                </a:p>
              </p:txBody>
            </p:sp>
            <p:sp>
              <p:nvSpPr>
                <p:cNvPr id="77" name="Rounded Rectangle 159"/>
                <p:cNvSpPr/>
                <p:nvPr/>
              </p:nvSpPr>
              <p:spPr>
                <a:xfrm>
                  <a:off x="637640" y="3495636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160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Applications</a:t>
                  </a:r>
                </a:p>
              </p:txBody>
            </p:sp>
            <p:sp>
              <p:nvSpPr>
                <p:cNvPr id="78" name="Rounded Rectangle 160"/>
                <p:cNvSpPr/>
                <p:nvPr/>
              </p:nvSpPr>
              <p:spPr>
                <a:xfrm>
                  <a:off x="637640" y="4148779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Runtime</a:t>
                  </a:r>
                </a:p>
              </p:txBody>
            </p:sp>
          </p:grpSp>
          <p:sp>
            <p:nvSpPr>
              <p:cNvPr id="67" name="Left Brace 14"/>
              <p:cNvSpPr/>
              <p:nvPr/>
            </p:nvSpPr>
            <p:spPr>
              <a:xfrm>
                <a:off x="988436" y="3456019"/>
                <a:ext cx="198489" cy="296475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94">
                  <a:defRPr/>
                </a:pPr>
                <a:endParaRPr lang="en-US" sz="2400" dirty="0">
                  <a:solidFill>
                    <a:srgbClr val="000000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9" name="TextBox 52"/>
              <p:cNvSpPr txBox="1"/>
              <p:nvPr/>
            </p:nvSpPr>
            <p:spPr>
              <a:xfrm>
                <a:off x="660984" y="4160028"/>
                <a:ext cx="343155" cy="135855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794">
                  <a:defRPr/>
                </a:pPr>
                <a:r>
                  <a:rPr lang="en-US" sz="1867" dirty="0">
                    <a:solidFill>
                      <a:srgbClr val="000000"/>
                    </a:solidFill>
                    <a:latin typeface="Arial" pitchFamily="34" charset="0"/>
                    <a:ea typeface="Segoe UI" pitchFamily="34" charset="0"/>
                    <a:cs typeface="Arial" pitchFamily="34" charset="0"/>
                  </a:rPr>
                  <a:t>You Manage</a:t>
                </a:r>
              </a:p>
            </p:txBody>
          </p:sp>
        </p:grpSp>
        <p:grpSp>
          <p:nvGrpSpPr>
            <p:cNvPr id="20" name="Group 26"/>
            <p:cNvGrpSpPr/>
            <p:nvPr/>
          </p:nvGrpSpPr>
          <p:grpSpPr>
            <a:xfrm>
              <a:off x="6057779" y="2078282"/>
              <a:ext cx="2590616" cy="2830310"/>
              <a:chOff x="2154246" y="2277660"/>
              <a:chExt cx="2590616" cy="3773747"/>
            </a:xfrm>
          </p:grpSpPr>
          <p:sp>
            <p:nvSpPr>
              <p:cNvPr id="49" name="Rounded Rectangle 132"/>
              <p:cNvSpPr/>
              <p:nvPr/>
            </p:nvSpPr>
            <p:spPr>
              <a:xfrm>
                <a:off x="2680867" y="4345788"/>
                <a:ext cx="1523846" cy="274320"/>
              </a:xfrm>
              <a:prstGeom prst="roundRect">
                <a:avLst/>
              </a:prstGeom>
              <a:gradFill rotWithShape="1">
                <a:gsLst>
                  <a:gs pos="0">
                    <a:srgbClr val="49A942">
                      <a:shade val="51000"/>
                      <a:satMod val="130000"/>
                    </a:srgbClr>
                  </a:gs>
                  <a:gs pos="80000">
                    <a:srgbClr val="49A942">
                      <a:shade val="93000"/>
                      <a:satMod val="130000"/>
                    </a:srgbClr>
                  </a:gs>
                  <a:gs pos="100000">
                    <a:srgbClr val="49A942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9A94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t" anchorCtr="0"/>
              <a:lstStyle/>
              <a:p>
                <a:pPr algn="ctr" defTabSz="1218794">
                  <a:defRPr/>
                </a:pPr>
                <a:r>
                  <a:rPr lang="en-US" sz="1600" kern="0" dirty="0">
                    <a:solidFill>
                      <a:srgbClr val="000000"/>
                    </a:solidFill>
                    <a:latin typeface="MetaNormalLF-Roman"/>
                    <a:ea typeface="Segoe UI" pitchFamily="34" charset="0"/>
                    <a:cs typeface="Segoe UI" pitchFamily="34" charset="0"/>
                  </a:rPr>
                  <a:t>O/S</a:t>
                </a:r>
              </a:p>
            </p:txBody>
          </p:sp>
          <p:grpSp>
            <p:nvGrpSpPr>
              <p:cNvPr id="50" name="Group 87"/>
              <p:cNvGrpSpPr>
                <a:grpSpLocks noChangeAspect="1"/>
              </p:cNvGrpSpPr>
              <p:nvPr/>
            </p:nvGrpSpPr>
            <p:grpSpPr>
              <a:xfrm>
                <a:off x="2154246" y="2277660"/>
                <a:ext cx="2354710" cy="3742140"/>
                <a:chOff x="686317" y="2856832"/>
                <a:chExt cx="2242580" cy="3563942"/>
              </a:xfrm>
            </p:grpSpPr>
            <p:sp>
              <p:nvSpPr>
                <p:cNvPr id="53" name="Rounded Rectangle 136"/>
                <p:cNvSpPr/>
                <p:nvPr/>
              </p:nvSpPr>
              <p:spPr>
                <a:xfrm>
                  <a:off x="688216" y="2856832"/>
                  <a:ext cx="2240681" cy="3563942"/>
                </a:xfrm>
                <a:prstGeom prst="roundRect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2400" b="1" dirty="0">
                      <a:solidFill>
                        <a:srgbClr val="AFFAFA">
                          <a:lumMod val="10000"/>
                        </a:srgbClr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   </a:t>
                  </a:r>
                  <a:r>
                    <a:rPr lang="en-US" sz="2133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PaaS</a:t>
                  </a:r>
                </a:p>
              </p:txBody>
            </p:sp>
            <p:grpSp>
              <p:nvGrpSpPr>
                <p:cNvPr id="54" name="Group 91"/>
                <p:cNvGrpSpPr/>
                <p:nvPr/>
              </p:nvGrpSpPr>
              <p:grpSpPr>
                <a:xfrm>
                  <a:off x="1186926" y="3515609"/>
                  <a:ext cx="1452216" cy="2873828"/>
                  <a:chOff x="637640" y="3495636"/>
                  <a:chExt cx="1372483" cy="2873828"/>
                </a:xfrm>
              </p:grpSpPr>
              <p:sp>
                <p:nvSpPr>
                  <p:cNvPr id="57" name="Rounded Rectangle 140"/>
                  <p:cNvSpPr/>
                  <p:nvPr/>
                </p:nvSpPr>
                <p:spPr>
                  <a:xfrm>
                    <a:off x="637640" y="5781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Storage</a:t>
                    </a:r>
                  </a:p>
                </p:txBody>
              </p:sp>
              <p:sp>
                <p:nvSpPr>
                  <p:cNvPr id="58" name="Rounded Rectangle 141"/>
                  <p:cNvSpPr/>
                  <p:nvPr/>
                </p:nvSpPr>
                <p:spPr>
                  <a:xfrm>
                    <a:off x="637640" y="5455064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Servers</a:t>
                    </a:r>
                  </a:p>
                </p:txBody>
              </p:sp>
              <p:sp>
                <p:nvSpPr>
                  <p:cNvPr id="59" name="Rounded Rectangle 142"/>
                  <p:cNvSpPr/>
                  <p:nvPr/>
                </p:nvSpPr>
                <p:spPr>
                  <a:xfrm>
                    <a:off x="637640" y="6108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Networking</a:t>
                    </a:r>
                  </a:p>
                </p:txBody>
              </p:sp>
              <p:sp>
                <p:nvSpPr>
                  <p:cNvPr id="60" name="Rounded Rectangle 143"/>
                  <p:cNvSpPr/>
                  <p:nvPr/>
                </p:nvSpPr>
                <p:spPr>
                  <a:xfrm>
                    <a:off x="638523" y="4487190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Middleware</a:t>
                    </a:r>
                  </a:p>
                </p:txBody>
              </p:sp>
              <p:sp>
                <p:nvSpPr>
                  <p:cNvPr id="61" name="Rounded Rectangle 144"/>
                  <p:cNvSpPr/>
                  <p:nvPr/>
                </p:nvSpPr>
                <p:spPr>
                  <a:xfrm>
                    <a:off x="637640" y="5128493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Virtualization</a:t>
                    </a:r>
                  </a:p>
                </p:txBody>
              </p:sp>
              <p:sp>
                <p:nvSpPr>
                  <p:cNvPr id="62" name="Rounded Rectangle 145"/>
                  <p:cNvSpPr/>
                  <p:nvPr/>
                </p:nvSpPr>
                <p:spPr>
                  <a:xfrm>
                    <a:off x="637640" y="3822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63" name="Rounded Rectangle 146"/>
                  <p:cNvSpPr/>
                  <p:nvPr/>
                </p:nvSpPr>
                <p:spPr>
                  <a:xfrm>
                    <a:off x="637640" y="3495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218794">
                      <a:defRPr/>
                    </a:pPr>
                    <a:r>
                      <a:rPr lang="en-US" sz="160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Applications</a:t>
                    </a:r>
                  </a:p>
                </p:txBody>
              </p:sp>
              <p:sp>
                <p:nvSpPr>
                  <p:cNvPr id="64" name="Rounded Rectangle 147"/>
                  <p:cNvSpPr/>
                  <p:nvPr/>
                </p:nvSpPr>
                <p:spPr>
                  <a:xfrm>
                    <a:off x="637640" y="4148779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Runtime</a:t>
                    </a:r>
                  </a:p>
                </p:txBody>
              </p:sp>
            </p:grpSp>
            <p:sp>
              <p:nvSpPr>
                <p:cNvPr id="55" name="Left Brace 138"/>
                <p:cNvSpPr/>
                <p:nvPr/>
              </p:nvSpPr>
              <p:spPr>
                <a:xfrm>
                  <a:off x="988436" y="3456019"/>
                  <a:ext cx="198489" cy="647990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6" name="TextBox 52"/>
                <p:cNvSpPr txBox="1"/>
                <p:nvPr/>
              </p:nvSpPr>
              <p:spPr>
                <a:xfrm>
                  <a:off x="686317" y="2958874"/>
                  <a:ext cx="343155" cy="1411437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794">
                    <a:defRPr/>
                  </a:pPr>
                  <a:r>
                    <a:rPr lang="en-US" sz="1867" b="1" dirty="0">
                      <a:solidFill>
                        <a:srgbClr val="000000"/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You Manage</a:t>
                  </a:r>
                </a:p>
              </p:txBody>
            </p:sp>
          </p:grpSp>
          <p:sp>
            <p:nvSpPr>
              <p:cNvPr id="51" name="Left Brace 134"/>
              <p:cNvSpPr/>
              <p:nvPr/>
            </p:nvSpPr>
            <p:spPr>
              <a:xfrm flipH="1">
                <a:off x="4187564" y="3655176"/>
                <a:ext cx="212677" cy="2396231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794">
                  <a:defRPr/>
                </a:pPr>
                <a:endParaRPr lang="en-US" sz="2400" kern="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TextBox 56"/>
              <p:cNvSpPr txBox="1"/>
              <p:nvPr/>
            </p:nvSpPr>
            <p:spPr>
              <a:xfrm flipH="1">
                <a:off x="4384549" y="4091924"/>
                <a:ext cx="360313" cy="128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defTabSz="1218794">
                  <a:defRPr/>
                </a:pPr>
                <a:r>
                  <a:rPr lang="zh-CN" altLang="en-US" sz="1867" b="1" kern="0" dirty="0">
                    <a:solidFill>
                      <a:sysClr val="windowText" lastClr="000000"/>
                    </a:solidFill>
                    <a:latin typeface="MetaNormalLF-Roman"/>
                  </a:rPr>
                  <a:t>由平台管理</a:t>
                </a:r>
                <a:endParaRPr lang="en-US" sz="1867" b="1" kern="0" dirty="0">
                  <a:solidFill>
                    <a:sysClr val="windowText" lastClr="000000"/>
                  </a:solidFill>
                  <a:latin typeface="MetaNormalLF-Roman"/>
                </a:endParaRPr>
              </a:p>
            </p:txBody>
          </p:sp>
        </p:grpSp>
        <p:pic>
          <p:nvPicPr>
            <p:cNvPr id="21" name="Picture 112" descr="IT_guy.pn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 bwMode="gray">
            <a:xfrm>
              <a:off x="76200" y="4441111"/>
              <a:ext cx="523932" cy="69632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" name="Straight Arrow Connector 113"/>
            <p:cNvCxnSpPr/>
            <p:nvPr/>
          </p:nvCxnSpPr>
          <p:spPr bwMode="gray">
            <a:xfrm flipH="1" flipV="1">
              <a:off x="581957" y="3422933"/>
              <a:ext cx="2360" cy="1639085"/>
            </a:xfrm>
            <a:prstGeom prst="straightConnector1">
              <a:avLst/>
            </a:prstGeom>
            <a:solidFill>
              <a:srgbClr val="007DC3"/>
            </a:solidFill>
            <a:ln w="38100" cap="flat" cmpd="sng" algn="ctr">
              <a:solidFill>
                <a:srgbClr val="2C95DD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9"/>
            <p:cNvSpPr txBox="1"/>
            <p:nvPr/>
          </p:nvSpPr>
          <p:spPr bwMode="gray">
            <a:xfrm>
              <a:off x="105785" y="2978177"/>
              <a:ext cx="913438" cy="377430"/>
            </a:xfrm>
            <a:prstGeom prst="rect">
              <a:avLst/>
            </a:prstGeom>
            <a:noFill/>
          </p:spPr>
          <p:txBody>
            <a:bodyPr wrap="square" lIns="51207" tIns="25603" rIns="51207" bIns="25603" rtlCol="0">
              <a:spAutoFit/>
            </a:bodyPr>
            <a:lstStyle/>
            <a:p>
              <a:pPr algn="ctr" defTabSz="511898">
                <a:defRPr/>
              </a:pPr>
              <a:r>
                <a:rPr lang="zh-CN" altLang="en-US" sz="1467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业务敏捷性和节省成本</a:t>
              </a:r>
              <a:endParaRPr lang="en-US" sz="1467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" name="Group 47"/>
            <p:cNvGrpSpPr/>
            <p:nvPr/>
          </p:nvGrpSpPr>
          <p:grpSpPr>
            <a:xfrm>
              <a:off x="3299240" y="2057400"/>
              <a:ext cx="2516342" cy="2830311"/>
              <a:chOff x="2156241" y="2277660"/>
              <a:chExt cx="2516342" cy="3773747"/>
            </a:xfrm>
          </p:grpSpPr>
          <p:sp>
            <p:nvSpPr>
              <p:cNvPr id="25" name="Rounded Rectangle 116"/>
              <p:cNvSpPr/>
              <p:nvPr/>
            </p:nvSpPr>
            <p:spPr>
              <a:xfrm>
                <a:off x="2663719" y="4345508"/>
                <a:ext cx="1523846" cy="274320"/>
              </a:xfrm>
              <a:prstGeom prst="roundRect">
                <a:avLst/>
              </a:prstGeom>
              <a:gradFill rotWithShape="1">
                <a:gsLst>
                  <a:gs pos="0">
                    <a:srgbClr val="3993D0">
                      <a:tint val="50000"/>
                      <a:satMod val="300000"/>
                    </a:srgbClr>
                  </a:gs>
                  <a:gs pos="35000">
                    <a:srgbClr val="3993D0">
                      <a:tint val="37000"/>
                      <a:satMod val="300000"/>
                    </a:srgbClr>
                  </a:gs>
                  <a:gs pos="100000">
                    <a:srgbClr val="3993D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3993D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 anchorCtr="0"/>
              <a:lstStyle/>
              <a:p>
                <a:pPr algn="ctr" defTabSz="1218794">
                  <a:defRPr/>
                </a:pPr>
                <a:r>
                  <a:rPr lang="en-US" sz="1600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etaNormalLF-Roman"/>
                    <a:ea typeface="Segoe UI" pitchFamily="34" charset="0"/>
                    <a:cs typeface="Segoe UI" pitchFamily="34" charset="0"/>
                  </a:rPr>
                  <a:t>O/S</a:t>
                </a:r>
              </a:p>
            </p:txBody>
          </p:sp>
          <p:grpSp>
            <p:nvGrpSpPr>
              <p:cNvPr id="26" name="Group 70"/>
              <p:cNvGrpSpPr>
                <a:grpSpLocks noChangeAspect="1"/>
              </p:cNvGrpSpPr>
              <p:nvPr/>
            </p:nvGrpSpPr>
            <p:grpSpPr>
              <a:xfrm>
                <a:off x="2156241" y="2277660"/>
                <a:ext cx="2352717" cy="3742140"/>
                <a:chOff x="688216" y="2856832"/>
                <a:chExt cx="2240681" cy="3563942"/>
              </a:xfrm>
            </p:grpSpPr>
            <p:sp>
              <p:nvSpPr>
                <p:cNvPr id="31" name="Rounded Rectangle 120"/>
                <p:cNvSpPr/>
                <p:nvPr/>
              </p:nvSpPr>
              <p:spPr>
                <a:xfrm>
                  <a:off x="688216" y="2856832"/>
                  <a:ext cx="2240681" cy="3563942"/>
                </a:xfrm>
                <a:prstGeom prst="roundRect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2400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   </a:t>
                  </a:r>
                  <a:r>
                    <a:rPr lang="en-US" sz="2133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IaaS</a:t>
                  </a:r>
                </a:p>
              </p:txBody>
            </p:sp>
            <p:grpSp>
              <p:nvGrpSpPr>
                <p:cNvPr id="33" name="Group 74"/>
                <p:cNvGrpSpPr/>
                <p:nvPr/>
              </p:nvGrpSpPr>
              <p:grpSpPr>
                <a:xfrm>
                  <a:off x="1186926" y="3515609"/>
                  <a:ext cx="1451282" cy="2873828"/>
                  <a:chOff x="637640" y="3495636"/>
                  <a:chExt cx="1371600" cy="2873828"/>
                </a:xfrm>
              </p:grpSpPr>
              <p:sp>
                <p:nvSpPr>
                  <p:cNvPr id="38" name="Rounded Rectangle 124"/>
                  <p:cNvSpPr/>
                  <p:nvPr/>
                </p:nvSpPr>
                <p:spPr>
                  <a:xfrm>
                    <a:off x="637640" y="5781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Storage</a:t>
                    </a:r>
                  </a:p>
                </p:txBody>
              </p:sp>
              <p:sp>
                <p:nvSpPr>
                  <p:cNvPr id="42" name="Rounded Rectangle 125"/>
                  <p:cNvSpPr/>
                  <p:nvPr/>
                </p:nvSpPr>
                <p:spPr>
                  <a:xfrm>
                    <a:off x="637640" y="5455064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Servers</a:t>
                    </a:r>
                  </a:p>
                </p:txBody>
              </p:sp>
              <p:sp>
                <p:nvSpPr>
                  <p:cNvPr id="43" name="Rounded Rectangle 126"/>
                  <p:cNvSpPr/>
                  <p:nvPr/>
                </p:nvSpPr>
                <p:spPr>
                  <a:xfrm>
                    <a:off x="637640" y="6108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Networking</a:t>
                    </a:r>
                  </a:p>
                </p:txBody>
              </p:sp>
              <p:sp>
                <p:nvSpPr>
                  <p:cNvPr id="44" name="Rounded Rectangle 127"/>
                  <p:cNvSpPr/>
                  <p:nvPr/>
                </p:nvSpPr>
                <p:spPr>
                  <a:xfrm>
                    <a:off x="637640" y="4475350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Middleware</a:t>
                    </a:r>
                  </a:p>
                </p:txBody>
              </p:sp>
              <p:sp>
                <p:nvSpPr>
                  <p:cNvPr id="45" name="Rounded Rectangle 128"/>
                  <p:cNvSpPr/>
                  <p:nvPr/>
                </p:nvSpPr>
                <p:spPr>
                  <a:xfrm>
                    <a:off x="637640" y="5128493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Virtualization</a:t>
                    </a:r>
                  </a:p>
                </p:txBody>
              </p:sp>
              <p:sp>
                <p:nvSpPr>
                  <p:cNvPr id="46" name="Rounded Rectangle 129"/>
                  <p:cNvSpPr/>
                  <p:nvPr/>
                </p:nvSpPr>
                <p:spPr>
                  <a:xfrm>
                    <a:off x="637640" y="3822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47" name="Rounded Rectangle 130"/>
                  <p:cNvSpPr/>
                  <p:nvPr/>
                </p:nvSpPr>
                <p:spPr>
                  <a:xfrm>
                    <a:off x="637640" y="3495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218794">
                      <a:defRPr/>
                    </a:pPr>
                    <a:r>
                      <a:rPr lang="en-US" sz="160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Applications</a:t>
                    </a:r>
                  </a:p>
                </p:txBody>
              </p:sp>
              <p:sp>
                <p:nvSpPr>
                  <p:cNvPr id="48" name="Rounded Rectangle 131"/>
                  <p:cNvSpPr/>
                  <p:nvPr/>
                </p:nvSpPr>
                <p:spPr>
                  <a:xfrm>
                    <a:off x="637640" y="4148779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Runtime</a:t>
                    </a:r>
                  </a:p>
                </p:txBody>
              </p:sp>
            </p:grpSp>
            <p:sp>
              <p:nvSpPr>
                <p:cNvPr id="36" name="Left Brace 122"/>
                <p:cNvSpPr/>
                <p:nvPr/>
              </p:nvSpPr>
              <p:spPr>
                <a:xfrm>
                  <a:off x="988436" y="3456019"/>
                  <a:ext cx="198489" cy="1541676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TextBox 52"/>
                <p:cNvSpPr txBox="1"/>
                <p:nvPr/>
              </p:nvSpPr>
              <p:spPr>
                <a:xfrm>
                  <a:off x="721024" y="3447188"/>
                  <a:ext cx="343155" cy="1358553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794">
                    <a:defRPr/>
                  </a:pPr>
                  <a:r>
                    <a:rPr lang="en-US" sz="1867" dirty="0">
                      <a:solidFill>
                        <a:srgbClr val="000000"/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You Manage</a:t>
                  </a:r>
                </a:p>
              </p:txBody>
            </p:sp>
          </p:grpSp>
          <p:sp>
            <p:nvSpPr>
              <p:cNvPr id="27" name="Left Brace 118"/>
              <p:cNvSpPr/>
              <p:nvPr/>
            </p:nvSpPr>
            <p:spPr>
              <a:xfrm flipH="1">
                <a:off x="4187565" y="4449312"/>
                <a:ext cx="212677" cy="1602095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794">
                  <a:defRPr/>
                </a:pPr>
                <a:endParaRPr lang="en-US" sz="2400" kern="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TextBox 56"/>
              <p:cNvSpPr txBox="1"/>
              <p:nvPr/>
            </p:nvSpPr>
            <p:spPr>
              <a:xfrm flipH="1">
                <a:off x="4312270" y="4506546"/>
                <a:ext cx="360313" cy="128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defTabSz="1218794">
                  <a:defRPr/>
                </a:pPr>
                <a:r>
                  <a:rPr lang="zh-CN" altLang="en-US" sz="1867" kern="0" dirty="0">
                    <a:solidFill>
                      <a:sysClr val="windowText" lastClr="000000"/>
                    </a:solidFill>
                    <a:latin typeface="MetaNormalLF-Roman"/>
                  </a:rPr>
                  <a:t>由平台管理</a:t>
                </a:r>
                <a:endParaRPr lang="en-US" sz="1867" kern="0" dirty="0">
                  <a:solidFill>
                    <a:sysClr val="windowText" lastClr="000000"/>
                  </a:solidFill>
                  <a:latin typeface="MetaNormalLF-Roman"/>
                </a:endParaRPr>
              </a:p>
            </p:txBody>
          </p:sp>
        </p:grpSp>
      </p:grpSp>
      <p:sp>
        <p:nvSpPr>
          <p:cNvPr id="79" name="灯片编号占位符 57"/>
          <p:cNvSpPr>
            <a:spLocks noGrp="1"/>
          </p:cNvSpPr>
          <p:nvPr>
            <p:ph type="sldNum" sz="quarter" idx="10"/>
          </p:nvPr>
        </p:nvSpPr>
        <p:spPr>
          <a:xfrm>
            <a:off x="11647056" y="6464685"/>
            <a:ext cx="508000" cy="381000"/>
          </a:xfrm>
        </p:spPr>
        <p:txBody>
          <a:bodyPr/>
          <a:lstStyle/>
          <a:p>
            <a:pPr>
              <a:defRPr/>
            </a:pPr>
            <a:fld id="{76ED1C7B-0CD9-4688-8F46-F81567B6741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0" name="矩形 79"/>
          <p:cNvSpPr/>
          <p:nvPr/>
        </p:nvSpPr>
        <p:spPr>
          <a:xfrm>
            <a:off x="554654" y="1270589"/>
            <a:ext cx="9316169" cy="666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67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IaaS</a:t>
            </a:r>
            <a:r>
              <a:rPr lang="en-US" altLang="zh-CN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硬件的自动化管理，人与机器的解耦合</a:t>
            </a:r>
            <a:r>
              <a:rPr lang="en-US" altLang="zh-CN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67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获得效率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提高资源利用率</a:t>
            </a:r>
            <a:endParaRPr lang="en-US" altLang="zh-CN" sz="1867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PaaS: 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应用的自动化管理，应用与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的解耦合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获得弹性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简化运维</a:t>
            </a:r>
          </a:p>
        </p:txBody>
      </p:sp>
    </p:spTree>
    <p:extLst>
      <p:ext uri="{BB962C8B-B14F-4D97-AF65-F5344CB8AC3E}">
        <p14:creationId xmlns:p14="http://schemas.microsoft.com/office/powerpoint/2010/main" val="34484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3"/>
          <p:cNvSpPr>
            <a:spLocks noChangeArrowheads="1"/>
          </p:cNvSpPr>
          <p:nvPr/>
        </p:nvSpPr>
        <p:spPr bwMode="auto">
          <a:xfrm>
            <a:off x="859250" y="2284560"/>
            <a:ext cx="2097616" cy="512763"/>
          </a:xfrm>
          <a:prstGeom prst="wedgeRectCallout">
            <a:avLst>
              <a:gd name="adj1" fmla="val -44755"/>
              <a:gd name="adj2" fmla="val -42880"/>
            </a:avLst>
          </a:prstGeom>
          <a:gradFill rotWithShape="1">
            <a:gsLst>
              <a:gs pos="0">
                <a:srgbClr val="669900"/>
              </a:gs>
              <a:gs pos="100000">
                <a:srgbClr val="85AD33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系统安装和应用部署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7" y="0"/>
            <a:ext cx="9598024" cy="476251"/>
          </a:xfrm>
        </p:spPr>
        <p:txBody>
          <a:bodyPr/>
          <a:lstStyle/>
          <a:p>
            <a:pPr algn="l"/>
            <a:r>
              <a:rPr kumimoji="1" lang="en-US" altLang="zh-CN" sz="3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PaaS</a:t>
            </a:r>
            <a:r>
              <a:rPr kumimoji="1" lang="zh-CN" altLang="en-US" sz="36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云计算的业务价值分析</a:t>
            </a:r>
            <a:endParaRPr kumimoji="1" lang="en-US" altLang="zh-CN" sz="3600" b="1" spc="300" dirty="0">
              <a:solidFill>
                <a:srgbClr val="D51C1E"/>
              </a:solidFill>
              <a:latin typeface="Impact" panose="020B0806030902050204" pitchFamily="34" charset="0"/>
              <a:ea typeface="Microsoft YaHei"/>
              <a:cs typeface="Noto Sans S Chinese Black Bold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461005" y="3233778"/>
            <a:ext cx="184731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109424" y="6427936"/>
            <a:ext cx="624205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104775" y="1743223"/>
            <a:ext cx="8331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677217" y="1386036"/>
            <a:ext cx="22436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目前的</a:t>
            </a:r>
            <a:r>
              <a:rPr lang="en-US" altLang="zh-CN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IT</a:t>
            </a:r>
            <a:r>
              <a:rPr lang="zh-CN" altLang="en-US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模式</a:t>
            </a:r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920635" y="5623074"/>
            <a:ext cx="17568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133" i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21" name="AutoShape 11"/>
          <p:cNvSpPr>
            <a:spLocks noChangeArrowheads="1"/>
          </p:cNvSpPr>
          <p:nvPr/>
        </p:nvSpPr>
        <p:spPr bwMode="auto">
          <a:xfrm>
            <a:off x="871950" y="4270523"/>
            <a:ext cx="2097616" cy="1060451"/>
          </a:xfrm>
          <a:prstGeom prst="wedgeRectCallout">
            <a:avLst>
              <a:gd name="adj1" fmla="val -28606"/>
              <a:gd name="adj2" fmla="val 13921"/>
            </a:avLst>
          </a:prstGeom>
          <a:gradFill rotWithShape="1">
            <a:gsLst>
              <a:gs pos="0">
                <a:srgbClr val="3366CC"/>
              </a:gs>
              <a:gs pos="100000">
                <a:srgbClr val="5C85D6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劳动力成本</a:t>
            </a:r>
            <a:r>
              <a:rPr lang="en-US" altLang="zh-CN" sz="1467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 (</a:t>
            </a:r>
            <a:r>
              <a:rPr lang="zh-CN" altLang="en-US" sz="1467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运维</a:t>
            </a:r>
            <a:r>
              <a:rPr lang="en-US" altLang="zh-CN" sz="1467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)</a:t>
            </a:r>
          </a:p>
        </p:txBody>
      </p:sp>
      <p:sp>
        <p:nvSpPr>
          <p:cNvPr id="13322" name="AutoShape 12"/>
          <p:cNvSpPr>
            <a:spLocks noChangeArrowheads="1"/>
          </p:cNvSpPr>
          <p:nvPr/>
        </p:nvSpPr>
        <p:spPr bwMode="auto">
          <a:xfrm>
            <a:off x="871950" y="5343674"/>
            <a:ext cx="2097616" cy="1084263"/>
          </a:xfrm>
          <a:prstGeom prst="wedgeRectCallout">
            <a:avLst>
              <a:gd name="adj1" fmla="val -39606"/>
              <a:gd name="adj2" fmla="val 3880"/>
            </a:avLst>
          </a:prstGeom>
          <a:gradFill rotWithShape="1">
            <a:gsLst>
              <a:gs pos="0">
                <a:srgbClr val="993300"/>
              </a:gs>
              <a:gs pos="100000">
                <a:srgbClr val="AD5C33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硬件成本</a:t>
            </a:r>
            <a:endParaRPr lang="en-US" altLang="zh-CN" sz="1467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23" name="AutoShape 13"/>
          <p:cNvSpPr>
            <a:spLocks noChangeArrowheads="1"/>
          </p:cNvSpPr>
          <p:nvPr/>
        </p:nvSpPr>
        <p:spPr bwMode="auto">
          <a:xfrm>
            <a:off x="859250" y="1806723"/>
            <a:ext cx="2097616" cy="476251"/>
          </a:xfrm>
          <a:prstGeom prst="wedgeRectCallout">
            <a:avLst>
              <a:gd name="adj1" fmla="val -47074"/>
              <a:gd name="adj2" fmla="val -28000"/>
            </a:avLst>
          </a:prstGeom>
          <a:gradFill rotWithShape="1">
            <a:gsLst>
              <a:gs pos="0">
                <a:srgbClr val="003399"/>
              </a:gs>
              <a:gs pos="100000">
                <a:srgbClr val="335CAD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新的应用开发</a:t>
            </a:r>
          </a:p>
        </p:txBody>
      </p:sp>
      <p:sp>
        <p:nvSpPr>
          <p:cNvPr id="13324" name="AutoShape 14"/>
          <p:cNvSpPr>
            <a:spLocks noChangeArrowheads="1"/>
          </p:cNvSpPr>
          <p:nvPr/>
        </p:nvSpPr>
        <p:spPr bwMode="auto">
          <a:xfrm>
            <a:off x="871950" y="2806849"/>
            <a:ext cx="2097616" cy="657225"/>
          </a:xfrm>
          <a:prstGeom prst="wedgeRectCallout">
            <a:avLst>
              <a:gd name="adj1" fmla="val -44755"/>
              <a:gd name="adj2" fmla="val -22463"/>
            </a:avLst>
          </a:prstGeom>
          <a:solidFill>
            <a:srgbClr val="FFCC00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软件成本</a:t>
            </a:r>
            <a:endParaRPr lang="en-US" altLang="zh-CN" sz="1467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25" name="AutoShape 15"/>
          <p:cNvSpPr>
            <a:spLocks noChangeArrowheads="1"/>
          </p:cNvSpPr>
          <p:nvPr/>
        </p:nvSpPr>
        <p:spPr bwMode="auto">
          <a:xfrm>
            <a:off x="871950" y="3464074"/>
            <a:ext cx="2097616" cy="804863"/>
          </a:xfrm>
          <a:prstGeom prst="wedgeRectCallout">
            <a:avLst>
              <a:gd name="adj1" fmla="val -31532"/>
              <a:gd name="adj2" fmla="val -7792"/>
            </a:avLst>
          </a:prstGeom>
          <a:solidFill>
            <a:srgbClr val="FF0000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电力成本</a:t>
            </a:r>
            <a:endParaRPr lang="en-US" altLang="zh-CN" sz="1467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400867" y="6186567"/>
            <a:ext cx="878417" cy="42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067" i="0" dirty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Current IT Spend</a:t>
            </a:r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104547" y="2076728"/>
            <a:ext cx="8784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400" i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100%</a:t>
            </a:r>
          </a:p>
        </p:txBody>
      </p:sp>
      <p:sp>
        <p:nvSpPr>
          <p:cNvPr id="13328" name="Line 18"/>
          <p:cNvSpPr>
            <a:spLocks noChangeShapeType="1"/>
          </p:cNvSpPr>
          <p:nvPr/>
        </p:nvSpPr>
        <p:spPr bwMode="auto">
          <a:xfrm flipV="1">
            <a:off x="581493" y="2330598"/>
            <a:ext cx="0" cy="40973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29" name="Text Box 19"/>
          <p:cNvSpPr txBox="1">
            <a:spLocks noChangeArrowheads="1"/>
          </p:cNvSpPr>
          <p:nvPr/>
        </p:nvSpPr>
        <p:spPr bwMode="auto">
          <a:xfrm>
            <a:off x="3562235" y="5623074"/>
            <a:ext cx="17568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133" i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30" name="AutoShape 20"/>
          <p:cNvSpPr>
            <a:spLocks noChangeArrowheads="1"/>
          </p:cNvSpPr>
          <p:nvPr/>
        </p:nvSpPr>
        <p:spPr bwMode="auto">
          <a:xfrm>
            <a:off x="3513551" y="5404000"/>
            <a:ext cx="2097617" cy="474663"/>
          </a:xfrm>
          <a:prstGeom prst="wedgeRectCallout">
            <a:avLst>
              <a:gd name="adj1" fmla="val -28606"/>
              <a:gd name="adj2" fmla="val -30602"/>
            </a:avLst>
          </a:prstGeom>
          <a:gradFill rotWithShape="1">
            <a:gsLst>
              <a:gs pos="0">
                <a:srgbClr val="3366CC"/>
              </a:gs>
              <a:gs pos="100000">
                <a:srgbClr val="5C85D6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劳动力成本</a:t>
            </a:r>
            <a:b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</a:b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 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31" name="AutoShape 21"/>
          <p:cNvSpPr>
            <a:spLocks noChangeArrowheads="1"/>
          </p:cNvSpPr>
          <p:nvPr/>
        </p:nvSpPr>
        <p:spPr bwMode="auto">
          <a:xfrm>
            <a:off x="3513551" y="5878662"/>
            <a:ext cx="2097617" cy="549275"/>
          </a:xfrm>
          <a:prstGeom prst="wedgeRectCallout">
            <a:avLst>
              <a:gd name="adj1" fmla="val -39606"/>
              <a:gd name="adj2" fmla="val -41042"/>
            </a:avLst>
          </a:prstGeom>
          <a:gradFill rotWithShape="1">
            <a:gsLst>
              <a:gs pos="0">
                <a:srgbClr val="993300"/>
              </a:gs>
              <a:gs pos="100000">
                <a:srgbClr val="AD5C33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硬件成本</a:t>
            </a:r>
            <a:b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</a:b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32" name="AutoShape 22"/>
          <p:cNvSpPr>
            <a:spLocks noChangeArrowheads="1"/>
          </p:cNvSpPr>
          <p:nvPr/>
        </p:nvSpPr>
        <p:spPr bwMode="auto">
          <a:xfrm>
            <a:off x="3503083" y="1826475"/>
            <a:ext cx="2097616" cy="2133600"/>
          </a:xfrm>
          <a:prstGeom prst="wedgeRectCallout">
            <a:avLst>
              <a:gd name="adj1" fmla="val -47074"/>
              <a:gd name="adj2" fmla="val -43181"/>
            </a:avLst>
          </a:prstGeom>
          <a:gradFill rotWithShape="1">
            <a:gsLst>
              <a:gs pos="0">
                <a:srgbClr val="003399"/>
              </a:gs>
              <a:gs pos="100000">
                <a:srgbClr val="335CAD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新的开发</a:t>
            </a:r>
          </a:p>
        </p:txBody>
      </p:sp>
      <p:sp>
        <p:nvSpPr>
          <p:cNvPr id="13333" name="AutoShape 23"/>
          <p:cNvSpPr>
            <a:spLocks noChangeArrowheads="1"/>
          </p:cNvSpPr>
          <p:nvPr/>
        </p:nvSpPr>
        <p:spPr bwMode="auto">
          <a:xfrm>
            <a:off x="3513551" y="3940324"/>
            <a:ext cx="2097617" cy="438151"/>
          </a:xfrm>
          <a:prstGeom prst="wedgeRectCallout">
            <a:avLst>
              <a:gd name="adj1" fmla="val -44755"/>
              <a:gd name="adj2" fmla="val -42880"/>
            </a:avLst>
          </a:prstGeom>
          <a:gradFill rotWithShape="1">
            <a:gsLst>
              <a:gs pos="0">
                <a:srgbClr val="669900"/>
              </a:gs>
              <a:gs pos="100000">
                <a:srgbClr val="85AD33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1467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基于虚机的部署</a:t>
            </a:r>
          </a:p>
        </p:txBody>
      </p:sp>
      <p:sp>
        <p:nvSpPr>
          <p:cNvPr id="13334" name="AutoShape 24"/>
          <p:cNvSpPr>
            <a:spLocks noChangeArrowheads="1"/>
          </p:cNvSpPr>
          <p:nvPr/>
        </p:nvSpPr>
        <p:spPr bwMode="auto">
          <a:xfrm>
            <a:off x="3513551" y="4378474"/>
            <a:ext cx="2097617" cy="512763"/>
          </a:xfrm>
          <a:prstGeom prst="wedgeRectCallout">
            <a:avLst>
              <a:gd name="adj1" fmla="val -44755"/>
              <a:gd name="adj2" fmla="val -42880"/>
            </a:avLst>
          </a:prstGeom>
          <a:solidFill>
            <a:srgbClr val="FFCC00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软件成本</a:t>
            </a:r>
            <a:endParaRPr lang="en-US" altLang="zh-CN" sz="1467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35" name="AutoShape 25"/>
          <p:cNvSpPr>
            <a:spLocks noChangeArrowheads="1"/>
          </p:cNvSpPr>
          <p:nvPr/>
        </p:nvSpPr>
        <p:spPr bwMode="auto">
          <a:xfrm>
            <a:off x="3513551" y="4891236"/>
            <a:ext cx="2097617" cy="512763"/>
          </a:xfrm>
          <a:prstGeom prst="wedgeRectCallout">
            <a:avLst>
              <a:gd name="adj1" fmla="val -31532"/>
              <a:gd name="adj2" fmla="val -40713"/>
            </a:avLst>
          </a:prstGeom>
          <a:solidFill>
            <a:srgbClr val="FF0000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电力成本</a:t>
            </a:r>
            <a:endParaRPr lang="en-US" altLang="zh-CN" sz="1467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36" name="Line 28"/>
          <p:cNvSpPr>
            <a:spLocks noChangeShapeType="1"/>
          </p:cNvSpPr>
          <p:nvPr/>
        </p:nvSpPr>
        <p:spPr bwMode="auto">
          <a:xfrm flipH="1" flipV="1">
            <a:off x="5781671" y="2330597"/>
            <a:ext cx="12705" cy="1622425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37" name="Line 29"/>
          <p:cNvSpPr>
            <a:spLocks noChangeShapeType="1"/>
          </p:cNvSpPr>
          <p:nvPr/>
        </p:nvSpPr>
        <p:spPr bwMode="auto">
          <a:xfrm>
            <a:off x="5801787" y="4001003"/>
            <a:ext cx="25400" cy="2398713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38" name="Line 32"/>
          <p:cNvSpPr>
            <a:spLocks noChangeShapeType="1"/>
          </p:cNvSpPr>
          <p:nvPr/>
        </p:nvSpPr>
        <p:spPr bwMode="auto">
          <a:xfrm>
            <a:off x="2454275" y="5330974"/>
            <a:ext cx="1024467" cy="5842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39" name="Line 33"/>
          <p:cNvSpPr>
            <a:spLocks noChangeShapeType="1"/>
          </p:cNvSpPr>
          <p:nvPr/>
        </p:nvSpPr>
        <p:spPr bwMode="auto">
          <a:xfrm>
            <a:off x="2454275" y="4268937"/>
            <a:ext cx="1024467" cy="1135063"/>
          </a:xfrm>
          <a:prstGeom prst="line">
            <a:avLst/>
          </a:prstGeom>
          <a:noFill/>
          <a:ln w="9525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40" name="Line 34"/>
          <p:cNvSpPr>
            <a:spLocks noChangeShapeType="1"/>
          </p:cNvSpPr>
          <p:nvPr/>
        </p:nvSpPr>
        <p:spPr bwMode="auto">
          <a:xfrm>
            <a:off x="2454275" y="3464072"/>
            <a:ext cx="975784" cy="1390651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41" name="Line 35"/>
          <p:cNvSpPr>
            <a:spLocks noChangeShapeType="1"/>
          </p:cNvSpPr>
          <p:nvPr/>
        </p:nvSpPr>
        <p:spPr bwMode="auto">
          <a:xfrm>
            <a:off x="2454275" y="2843362"/>
            <a:ext cx="975784" cy="1573212"/>
          </a:xfrm>
          <a:prstGeom prst="line">
            <a:avLst/>
          </a:prstGeom>
          <a:noFill/>
          <a:ln w="9525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42" name="Text Box 36"/>
          <p:cNvSpPr txBox="1">
            <a:spLocks noChangeArrowheads="1"/>
          </p:cNvSpPr>
          <p:nvPr/>
        </p:nvSpPr>
        <p:spPr bwMode="auto">
          <a:xfrm>
            <a:off x="3152775" y="1349524"/>
            <a:ext cx="264160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基于</a:t>
            </a:r>
            <a:r>
              <a:rPr lang="en-US" altLang="zh-CN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IaaS</a:t>
            </a:r>
            <a:r>
              <a:rPr lang="zh-CN" altLang="en-US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的云计算</a:t>
            </a:r>
          </a:p>
        </p:txBody>
      </p:sp>
      <p:sp>
        <p:nvSpPr>
          <p:cNvPr id="13343" name="Text Box 19"/>
          <p:cNvSpPr txBox="1">
            <a:spLocks noChangeArrowheads="1"/>
          </p:cNvSpPr>
          <p:nvPr/>
        </p:nvSpPr>
        <p:spPr bwMode="auto">
          <a:xfrm>
            <a:off x="6236638" y="5632431"/>
            <a:ext cx="17568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133" i="0">
              <a:solidFill>
                <a:srgbClr val="FFFFFF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44" name="AutoShape 20"/>
          <p:cNvSpPr>
            <a:spLocks noChangeArrowheads="1"/>
          </p:cNvSpPr>
          <p:nvPr/>
        </p:nvSpPr>
        <p:spPr bwMode="auto">
          <a:xfrm>
            <a:off x="6187954" y="5599092"/>
            <a:ext cx="2097617" cy="381000"/>
          </a:xfrm>
          <a:prstGeom prst="wedgeRectCallout">
            <a:avLst>
              <a:gd name="adj1" fmla="val -28606"/>
              <a:gd name="adj2" fmla="val -30602"/>
            </a:avLst>
          </a:prstGeom>
          <a:gradFill rotWithShape="1">
            <a:gsLst>
              <a:gs pos="0">
                <a:srgbClr val="3366CC"/>
              </a:gs>
              <a:gs pos="100000">
                <a:srgbClr val="5C85D6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劳动力成本</a:t>
            </a:r>
            <a:b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</a:b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 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45" name="AutoShape 21"/>
          <p:cNvSpPr>
            <a:spLocks noChangeArrowheads="1"/>
          </p:cNvSpPr>
          <p:nvPr/>
        </p:nvSpPr>
        <p:spPr bwMode="auto">
          <a:xfrm>
            <a:off x="6187954" y="5980092"/>
            <a:ext cx="2097617" cy="457200"/>
          </a:xfrm>
          <a:prstGeom prst="wedgeRectCallout">
            <a:avLst>
              <a:gd name="adj1" fmla="val -39606"/>
              <a:gd name="adj2" fmla="val -41042"/>
            </a:avLst>
          </a:prstGeom>
          <a:gradFill rotWithShape="1">
            <a:gsLst>
              <a:gs pos="0">
                <a:srgbClr val="993300"/>
              </a:gs>
              <a:gs pos="100000">
                <a:srgbClr val="AD5C33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硬件成本</a:t>
            </a:r>
            <a:b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</a:b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46" name="AutoShape 22"/>
          <p:cNvSpPr>
            <a:spLocks noChangeArrowheads="1"/>
          </p:cNvSpPr>
          <p:nvPr/>
        </p:nvSpPr>
        <p:spPr bwMode="auto">
          <a:xfrm>
            <a:off x="6187954" y="1826474"/>
            <a:ext cx="2097617" cy="2553417"/>
          </a:xfrm>
          <a:prstGeom prst="wedgeRectCallout">
            <a:avLst>
              <a:gd name="adj1" fmla="val -47074"/>
              <a:gd name="adj2" fmla="val -43181"/>
            </a:avLst>
          </a:prstGeom>
          <a:gradFill rotWithShape="1">
            <a:gsLst>
              <a:gs pos="0">
                <a:srgbClr val="003399"/>
              </a:gs>
              <a:gs pos="100000">
                <a:srgbClr val="335CAD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spcBef>
                <a:spcPct val="50000"/>
              </a:spcBef>
            </a:pPr>
            <a:r>
              <a:rPr lang="zh-CN" altLang="en-US" sz="1467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新的开发</a:t>
            </a:r>
          </a:p>
        </p:txBody>
      </p:sp>
      <p:sp>
        <p:nvSpPr>
          <p:cNvPr id="13347" name="AutoShape 23"/>
          <p:cNvSpPr>
            <a:spLocks noChangeArrowheads="1"/>
          </p:cNvSpPr>
          <p:nvPr/>
        </p:nvSpPr>
        <p:spPr bwMode="auto">
          <a:xfrm>
            <a:off x="6187954" y="4379892"/>
            <a:ext cx="2097617" cy="236539"/>
          </a:xfrm>
          <a:prstGeom prst="wedgeRectCallout">
            <a:avLst>
              <a:gd name="adj1" fmla="val -44755"/>
              <a:gd name="adj2" fmla="val -42880"/>
            </a:avLst>
          </a:prstGeom>
          <a:gradFill rotWithShape="1">
            <a:gsLst>
              <a:gs pos="0">
                <a:srgbClr val="669900"/>
              </a:gs>
              <a:gs pos="100000">
                <a:srgbClr val="85AD33"/>
              </a:gs>
            </a:gsLst>
            <a:lin ang="5400000" scaled="1"/>
          </a:gra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1467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rPr>
              <a:t>自动化部署</a:t>
            </a:r>
          </a:p>
        </p:txBody>
      </p:sp>
      <p:sp>
        <p:nvSpPr>
          <p:cNvPr id="13348" name="AutoShape 24"/>
          <p:cNvSpPr>
            <a:spLocks noChangeArrowheads="1"/>
          </p:cNvSpPr>
          <p:nvPr/>
        </p:nvSpPr>
        <p:spPr bwMode="auto">
          <a:xfrm>
            <a:off x="6187954" y="4629129"/>
            <a:ext cx="2097617" cy="512763"/>
          </a:xfrm>
          <a:prstGeom prst="wedgeRectCallout">
            <a:avLst>
              <a:gd name="adj1" fmla="val -44755"/>
              <a:gd name="adj2" fmla="val -42880"/>
            </a:avLst>
          </a:prstGeom>
          <a:solidFill>
            <a:srgbClr val="FFCC00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软件成本</a:t>
            </a:r>
            <a:endParaRPr lang="en-US" altLang="zh-CN" sz="1467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49" name="AutoShape 25"/>
          <p:cNvSpPr>
            <a:spLocks noChangeArrowheads="1"/>
          </p:cNvSpPr>
          <p:nvPr/>
        </p:nvSpPr>
        <p:spPr bwMode="auto">
          <a:xfrm>
            <a:off x="6187954" y="5141892"/>
            <a:ext cx="2097617" cy="457200"/>
          </a:xfrm>
          <a:prstGeom prst="wedgeRectCallout">
            <a:avLst>
              <a:gd name="adj1" fmla="val -31532"/>
              <a:gd name="adj2" fmla="val -40713"/>
            </a:avLst>
          </a:prstGeom>
          <a:solidFill>
            <a:srgbClr val="FF0000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243840" rIns="243840" anchor="ctr" anchorCtr="1"/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电力成本</a:t>
            </a:r>
            <a:endParaRPr lang="en-US" altLang="zh-CN" sz="1467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降低</a:t>
            </a:r>
            <a:r>
              <a:rPr lang="en-US" altLang="zh-CN" sz="1467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xx%)</a:t>
            </a:r>
          </a:p>
        </p:txBody>
      </p:sp>
      <p:sp>
        <p:nvSpPr>
          <p:cNvPr id="13350" name="Line 26"/>
          <p:cNvSpPr>
            <a:spLocks noChangeShapeType="1"/>
          </p:cNvSpPr>
          <p:nvPr/>
        </p:nvSpPr>
        <p:spPr bwMode="auto">
          <a:xfrm>
            <a:off x="8232777" y="4334023"/>
            <a:ext cx="112183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1" name="Line 28"/>
          <p:cNvSpPr>
            <a:spLocks noChangeShapeType="1"/>
          </p:cNvSpPr>
          <p:nvPr/>
        </p:nvSpPr>
        <p:spPr bwMode="auto">
          <a:xfrm flipH="1" flipV="1">
            <a:off x="8577668" y="2376465"/>
            <a:ext cx="20877" cy="1909007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2" name="Line 29"/>
          <p:cNvSpPr>
            <a:spLocks noChangeShapeType="1"/>
          </p:cNvSpPr>
          <p:nvPr/>
        </p:nvSpPr>
        <p:spPr bwMode="auto">
          <a:xfrm>
            <a:off x="8577671" y="4387830"/>
            <a:ext cx="2116" cy="2049463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3" name="Text Box 30"/>
          <p:cNvSpPr txBox="1">
            <a:spLocks noChangeArrowheads="1"/>
          </p:cNvSpPr>
          <p:nvPr/>
        </p:nvSpPr>
        <p:spPr bwMode="auto">
          <a:xfrm>
            <a:off x="8232777" y="2873524"/>
            <a:ext cx="1121833" cy="54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67" i="0">
                <a:solidFill>
                  <a:srgbClr val="666699"/>
                </a:solidFill>
                <a:latin typeface="Hiragino Sans GB W3"/>
                <a:ea typeface="Hiragino Sans GB W3"/>
                <a:cs typeface="Hiragino Sans GB W3"/>
              </a:rPr>
              <a:t>提升业务能力</a:t>
            </a:r>
            <a:endParaRPr lang="en-US" altLang="zh-CN" sz="1467" i="0">
              <a:solidFill>
                <a:srgbClr val="666699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4" name="Text Box 31"/>
          <p:cNvSpPr txBox="1">
            <a:spLocks noChangeArrowheads="1"/>
          </p:cNvSpPr>
          <p:nvPr/>
        </p:nvSpPr>
        <p:spPr bwMode="auto">
          <a:xfrm>
            <a:off x="8334375" y="4930923"/>
            <a:ext cx="711200" cy="122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67" i="0">
                <a:solidFill>
                  <a:srgbClr val="CC3300"/>
                </a:solidFill>
                <a:latin typeface="Hiragino Sans GB W3"/>
                <a:ea typeface="Hiragino Sans GB W3"/>
                <a:cs typeface="Hiragino Sans GB W3"/>
              </a:rPr>
              <a:t>降低每年的运作成本到</a:t>
            </a:r>
            <a:endParaRPr lang="en-US" altLang="zh-CN" sz="1467" i="0">
              <a:solidFill>
                <a:srgbClr val="CC33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5" name="Text Box 36"/>
          <p:cNvSpPr txBox="1">
            <a:spLocks noChangeArrowheads="1"/>
          </p:cNvSpPr>
          <p:nvPr/>
        </p:nvSpPr>
        <p:spPr bwMode="auto">
          <a:xfrm>
            <a:off x="5794375" y="1362224"/>
            <a:ext cx="274320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基于</a:t>
            </a:r>
            <a:r>
              <a:rPr lang="en-US" altLang="zh-CN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PaaS</a:t>
            </a:r>
            <a:r>
              <a:rPr lang="zh-CN" altLang="en-US" sz="1867" i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的云计算</a:t>
            </a:r>
          </a:p>
        </p:txBody>
      </p:sp>
      <p:sp>
        <p:nvSpPr>
          <p:cNvPr id="13356" name="Line 32"/>
          <p:cNvSpPr>
            <a:spLocks noChangeShapeType="1"/>
          </p:cNvSpPr>
          <p:nvPr/>
        </p:nvSpPr>
        <p:spPr bwMode="auto">
          <a:xfrm>
            <a:off x="5489575" y="5858023"/>
            <a:ext cx="711200" cy="1524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7" name="Line 33"/>
          <p:cNvSpPr>
            <a:spLocks noChangeShapeType="1"/>
          </p:cNvSpPr>
          <p:nvPr/>
        </p:nvSpPr>
        <p:spPr bwMode="auto">
          <a:xfrm>
            <a:off x="5489575" y="5400823"/>
            <a:ext cx="711200" cy="304800"/>
          </a:xfrm>
          <a:prstGeom prst="line">
            <a:avLst/>
          </a:prstGeom>
          <a:noFill/>
          <a:ln w="9525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8" name="Line 34"/>
          <p:cNvSpPr>
            <a:spLocks noChangeShapeType="1"/>
          </p:cNvSpPr>
          <p:nvPr/>
        </p:nvSpPr>
        <p:spPr bwMode="auto">
          <a:xfrm>
            <a:off x="5489575" y="4943623"/>
            <a:ext cx="711200" cy="304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59" name="Line 35"/>
          <p:cNvSpPr>
            <a:spLocks noChangeShapeType="1"/>
          </p:cNvSpPr>
          <p:nvPr/>
        </p:nvSpPr>
        <p:spPr bwMode="auto">
          <a:xfrm>
            <a:off x="2441575" y="2276623"/>
            <a:ext cx="1016000" cy="1752600"/>
          </a:xfrm>
          <a:prstGeom prst="line">
            <a:avLst/>
          </a:prstGeom>
          <a:noFill/>
          <a:ln w="9525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60" name="Line 35"/>
          <p:cNvSpPr>
            <a:spLocks noChangeShapeType="1"/>
          </p:cNvSpPr>
          <p:nvPr/>
        </p:nvSpPr>
        <p:spPr bwMode="auto">
          <a:xfrm>
            <a:off x="5489575" y="3953023"/>
            <a:ext cx="711200" cy="457200"/>
          </a:xfrm>
          <a:prstGeom prst="line">
            <a:avLst/>
          </a:prstGeom>
          <a:noFill/>
          <a:ln w="9525">
            <a:solidFill>
              <a:srgbClr val="92D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61" name="Line 35"/>
          <p:cNvSpPr>
            <a:spLocks noChangeShapeType="1"/>
          </p:cNvSpPr>
          <p:nvPr/>
        </p:nvSpPr>
        <p:spPr bwMode="auto">
          <a:xfrm>
            <a:off x="5489575" y="4410223"/>
            <a:ext cx="711200" cy="304800"/>
          </a:xfrm>
          <a:prstGeom prst="line">
            <a:avLst/>
          </a:prstGeom>
          <a:noFill/>
          <a:ln w="9525">
            <a:solidFill>
              <a:srgbClr val="FF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362" name="Line 26"/>
          <p:cNvSpPr>
            <a:spLocks noChangeShapeType="1"/>
          </p:cNvSpPr>
          <p:nvPr/>
        </p:nvSpPr>
        <p:spPr bwMode="auto">
          <a:xfrm>
            <a:off x="5489575" y="3953023"/>
            <a:ext cx="609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2133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3" name="Rectangle 4"/>
          <p:cNvSpPr txBox="1">
            <a:spLocks noChangeArrowheads="1"/>
          </p:cNvSpPr>
          <p:nvPr/>
        </p:nvSpPr>
        <p:spPr bwMode="auto">
          <a:xfrm>
            <a:off x="9045575" y="1273323"/>
            <a:ext cx="2621488" cy="533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lIns="60960" rIns="60960"/>
          <a:lstStyle/>
          <a:p>
            <a:pPr marL="256111" indent="-256111">
              <a:spcBef>
                <a:spcPct val="25000"/>
              </a:spcBef>
              <a:spcAft>
                <a:spcPct val="15000"/>
              </a:spcAft>
              <a:buClr>
                <a:srgbClr val="33928A"/>
              </a:buClr>
              <a:defRPr/>
            </a:pPr>
            <a:r>
              <a:rPr lang="en-US" altLang="zh-CN" sz="1467" kern="0" dirty="0" err="1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PaaS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的业务价值</a:t>
            </a:r>
            <a:endParaRPr lang="en-US" altLang="zh-CN" sz="1467" kern="0" dirty="0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56111" indent="-256111">
              <a:spcBef>
                <a:spcPct val="25000"/>
              </a:spcBef>
              <a:spcAft>
                <a:spcPct val="15000"/>
              </a:spcAft>
              <a:buClr>
                <a:srgbClr val="33928A"/>
              </a:buClr>
              <a:defRPr/>
            </a:pPr>
            <a:r>
              <a:rPr lang="en-US" altLang="zh-CN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	•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在</a:t>
            </a:r>
            <a:r>
              <a:rPr lang="en-US" altLang="zh-CN" sz="1467" kern="0" dirty="0" err="1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IaaS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基础上共享虚机计算资源，进一步挖掘</a:t>
            </a:r>
            <a:r>
              <a:rPr lang="en-US" altLang="zh-CN" sz="1467" kern="0" dirty="0" err="1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IaaS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虚机的计算能力，再一步提高硬件资源利用率，从而降低硬件成本。</a:t>
            </a:r>
            <a:endParaRPr lang="en-US" altLang="zh-CN" sz="1467" kern="0" dirty="0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56111" indent="-256111">
              <a:spcBef>
                <a:spcPct val="25000"/>
              </a:spcBef>
              <a:spcAft>
                <a:spcPct val="15000"/>
              </a:spcAft>
              <a:buClr>
                <a:srgbClr val="33928A"/>
              </a:buClr>
              <a:defRPr/>
            </a:pPr>
            <a:r>
              <a:rPr lang="en-US" altLang="zh-CN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	•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在</a:t>
            </a:r>
            <a:r>
              <a:rPr lang="en-US" altLang="zh-CN" sz="1467" kern="0" dirty="0" err="1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IaaS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基础上直接提供应用运行平台，降低应用平台的运维需求，系统自动化的打补丁、应用升级等，降低运维的劳动力成本。</a:t>
            </a:r>
            <a:endParaRPr lang="en-US" altLang="zh-CN" sz="1467" kern="0" dirty="0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56111" indent="-256111">
              <a:spcBef>
                <a:spcPct val="25000"/>
              </a:spcBef>
              <a:spcAft>
                <a:spcPct val="15000"/>
              </a:spcAft>
              <a:buClr>
                <a:srgbClr val="33928A"/>
              </a:buClr>
              <a:defRPr/>
            </a:pPr>
            <a:r>
              <a:rPr lang="en-US" altLang="zh-CN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	•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在</a:t>
            </a:r>
            <a:r>
              <a:rPr lang="en-US" altLang="zh-CN" sz="1467" kern="0" dirty="0" err="1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IaaS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基础上动态的精确计算业务资源，在业务空闲时自动释放并回收平台资源以及与之相关的硬件资源，降低电力成本。</a:t>
            </a:r>
            <a:endParaRPr lang="en-US" altLang="zh-CN" sz="1467" kern="0" dirty="0">
              <a:solidFill>
                <a:srgbClr val="4D4D4D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256111" indent="-256111">
              <a:spcBef>
                <a:spcPct val="25000"/>
              </a:spcBef>
              <a:spcAft>
                <a:spcPct val="15000"/>
              </a:spcAft>
              <a:buClr>
                <a:srgbClr val="33928A"/>
              </a:buClr>
              <a:defRPr/>
            </a:pPr>
            <a:r>
              <a:rPr lang="en-US" altLang="zh-CN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	•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通过</a:t>
            </a:r>
            <a:r>
              <a:rPr lang="en-US" altLang="zh-CN" sz="1467" kern="0" dirty="0" err="1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PaaS</a:t>
            </a:r>
            <a:r>
              <a:rPr lang="zh-CN" altLang="en-US" sz="1467" kern="0" dirty="0">
                <a:solidFill>
                  <a:srgbClr val="4D4D4D"/>
                </a:solidFill>
                <a:latin typeface="Hiragino Sans GB W3"/>
                <a:ea typeface="Hiragino Sans GB W3"/>
                <a:cs typeface="Hiragino Sans GB W3"/>
              </a:rPr>
              <a:t>自动化的供应系统平台和应用平台，对业务应用自动化的部署，降低应用系统上线的部署工作量，加快业务上线时间。</a:t>
            </a:r>
          </a:p>
        </p:txBody>
      </p:sp>
    </p:spTree>
    <p:extLst>
      <p:ext uri="{BB962C8B-B14F-4D97-AF65-F5344CB8AC3E}">
        <p14:creationId xmlns:p14="http://schemas.microsoft.com/office/powerpoint/2010/main" val="3391019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40" y="273763"/>
            <a:ext cx="67130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谈</a:t>
            </a:r>
            <a:r>
              <a:rPr lang="en-US" altLang="zh-CN" dirty="0" smtClean="0">
                <a:latin typeface="Impact" panose="020B0806030902050204" pitchFamily="34" charset="0"/>
              </a:rPr>
              <a:t>PAAS</a:t>
            </a:r>
            <a:r>
              <a:rPr lang="zh-CN" altLang="en-US" dirty="0" smtClean="0">
                <a:latin typeface="Impact" panose="020B0806030902050204" pitchFamily="34" charset="0"/>
              </a:rPr>
              <a:t>前需要搞清楚的概念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61" name="AutoShape 4"/>
          <p:cNvSpPr>
            <a:spLocks noChangeArrowheads="1"/>
          </p:cNvSpPr>
          <p:nvPr/>
        </p:nvSpPr>
        <p:spPr bwMode="gray">
          <a:xfrm>
            <a:off x="1421606" y="5592763"/>
            <a:ext cx="8424863" cy="503237"/>
          </a:xfrm>
          <a:custGeom>
            <a:avLst/>
            <a:gdLst>
              <a:gd name="G0" fmla="+- 20102 0 0"/>
              <a:gd name="G1" fmla="+- 4838 0 0"/>
              <a:gd name="G2" fmla="+- 21600 0 4838"/>
              <a:gd name="G3" fmla="+- 10800 0 4838"/>
              <a:gd name="G4" fmla="+- 21600 0 20102"/>
              <a:gd name="G5" fmla="*/ G4 G3 10800"/>
              <a:gd name="G6" fmla="+- 21600 0 G5"/>
              <a:gd name="T0" fmla="*/ 20102 w 21600"/>
              <a:gd name="T1" fmla="*/ 0 h 21600"/>
              <a:gd name="T2" fmla="*/ 0 w 21600"/>
              <a:gd name="T3" fmla="*/ 10800 h 21600"/>
              <a:gd name="T4" fmla="*/ 2010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0102" y="0"/>
                </a:moveTo>
                <a:lnTo>
                  <a:pt x="20102" y="4838"/>
                </a:lnTo>
                <a:lnTo>
                  <a:pt x="3375" y="4838"/>
                </a:lnTo>
                <a:lnTo>
                  <a:pt x="3375" y="16762"/>
                </a:lnTo>
                <a:lnTo>
                  <a:pt x="20102" y="16762"/>
                </a:lnTo>
                <a:lnTo>
                  <a:pt x="2010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838"/>
                </a:moveTo>
                <a:lnTo>
                  <a:pt x="1350" y="16762"/>
                </a:lnTo>
                <a:lnTo>
                  <a:pt x="2700" y="16762"/>
                </a:lnTo>
                <a:lnTo>
                  <a:pt x="2700" y="4838"/>
                </a:lnTo>
                <a:close/>
              </a:path>
              <a:path w="21600" h="21600">
                <a:moveTo>
                  <a:pt x="0" y="4838"/>
                </a:moveTo>
                <a:lnTo>
                  <a:pt x="0" y="16762"/>
                </a:lnTo>
                <a:lnTo>
                  <a:pt x="675" y="16762"/>
                </a:lnTo>
                <a:lnTo>
                  <a:pt x="675" y="483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cxnSp>
        <p:nvCxnSpPr>
          <p:cNvPr id="62" name="AutoShape 5"/>
          <p:cNvCxnSpPr>
            <a:cxnSpLocks noChangeShapeType="1"/>
            <a:stCxn id="75" idx="3"/>
            <a:endCxn id="73" idx="1"/>
          </p:cNvCxnSpPr>
          <p:nvPr/>
        </p:nvCxnSpPr>
        <p:spPr bwMode="gray">
          <a:xfrm flipV="1">
            <a:off x="2864644" y="3506788"/>
            <a:ext cx="338137" cy="504825"/>
          </a:xfrm>
          <a:prstGeom prst="bentConnector3">
            <a:avLst>
              <a:gd name="adj1" fmla="val 49764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6"/>
          <p:cNvCxnSpPr>
            <a:cxnSpLocks noChangeShapeType="1"/>
            <a:stCxn id="71" idx="3"/>
            <a:endCxn id="69" idx="1"/>
          </p:cNvCxnSpPr>
          <p:nvPr/>
        </p:nvCxnSpPr>
        <p:spPr bwMode="gray">
          <a:xfrm flipV="1">
            <a:off x="6338094" y="2571750"/>
            <a:ext cx="358775" cy="5032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7"/>
          <p:cNvCxnSpPr>
            <a:cxnSpLocks noChangeShapeType="1"/>
            <a:stCxn id="73" idx="3"/>
            <a:endCxn id="71" idx="1"/>
          </p:cNvCxnSpPr>
          <p:nvPr/>
        </p:nvCxnSpPr>
        <p:spPr bwMode="gray">
          <a:xfrm flipV="1">
            <a:off x="4610894" y="3074988"/>
            <a:ext cx="319087" cy="431800"/>
          </a:xfrm>
          <a:prstGeom prst="bentConnector3">
            <a:avLst>
              <a:gd name="adj1" fmla="val 4975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8"/>
          <p:cNvCxnSpPr>
            <a:cxnSpLocks noChangeShapeType="1"/>
            <a:stCxn id="69" idx="3"/>
            <a:endCxn id="66" idx="1"/>
          </p:cNvCxnSpPr>
          <p:nvPr/>
        </p:nvCxnSpPr>
        <p:spPr bwMode="gray">
          <a:xfrm flipV="1">
            <a:off x="8103394" y="2139950"/>
            <a:ext cx="339725" cy="431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AutoShape 9"/>
          <p:cNvSpPr>
            <a:spLocks noChangeArrowheads="1"/>
          </p:cNvSpPr>
          <p:nvPr/>
        </p:nvSpPr>
        <p:spPr bwMode="gray">
          <a:xfrm>
            <a:off x="8443119" y="1203325"/>
            <a:ext cx="1406525" cy="1873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568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MS PGothic" pitchFamily="34" charset="-128"/>
              </a:rPr>
              <a:t>开发与</a:t>
            </a:r>
            <a:r>
              <a:rPr kumimoji="1" lang="en-US" altLang="zh-CN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MS PGothic" pitchFamily="34" charset="-128"/>
              </a:rPr>
              <a:t>Infra</a:t>
            </a:r>
            <a:r>
              <a:rPr kumimoji="1"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MS PGothic" pitchFamily="34" charset="-128"/>
              </a:rPr>
              <a:t>（运维）的划分</a:t>
            </a:r>
            <a:endParaRPr kumimoji="1" lang="en-US" altLang="ko-KR" sz="16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MS PGothic" pitchFamily="34" charset="-128"/>
            </a:endParaRPr>
          </a:p>
        </p:txBody>
      </p:sp>
      <p:pic>
        <p:nvPicPr>
          <p:cNvPr id="67" name="Picture 10" descr="shad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458994" y="3348038"/>
            <a:ext cx="14605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AutoShape 11"/>
          <p:cNvSpPr>
            <a:spLocks noChangeArrowheads="1"/>
          </p:cNvSpPr>
          <p:nvPr/>
        </p:nvSpPr>
        <p:spPr bwMode="gray">
          <a:xfrm>
            <a:off x="6696869" y="1635125"/>
            <a:ext cx="1406525" cy="1873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shade val="75686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7568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MS PGothic" pitchFamily="34" charset="-128"/>
              </a:rPr>
              <a:t>应用与数据的区分</a:t>
            </a:r>
            <a:endParaRPr kumimoji="1" lang="en-US" altLang="ko-KR" sz="16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MS PGothic" pitchFamily="34" charset="-128"/>
            </a:endParaRPr>
          </a:p>
        </p:txBody>
      </p:sp>
      <p:pic>
        <p:nvPicPr>
          <p:cNvPr id="70" name="Picture 12" descr="shad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571456" y="3722688"/>
            <a:ext cx="1676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" name="AutoShape 13"/>
          <p:cNvSpPr>
            <a:spLocks noChangeArrowheads="1"/>
          </p:cNvSpPr>
          <p:nvPr/>
        </p:nvSpPr>
        <p:spPr bwMode="gray">
          <a:xfrm>
            <a:off x="4929981" y="2136775"/>
            <a:ext cx="1408113" cy="18764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568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MS PGothic" pitchFamily="34" charset="-128"/>
              </a:rPr>
              <a:t>应用与资源的区分</a:t>
            </a:r>
            <a:endParaRPr kumimoji="1" lang="en-US" altLang="ko-KR" sz="16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MS PGothic" pitchFamily="34" charset="-128"/>
            </a:endParaRPr>
          </a:p>
        </p:txBody>
      </p:sp>
      <p:pic>
        <p:nvPicPr>
          <p:cNvPr id="72" name="Picture 14" descr="shad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796631" y="4225925"/>
            <a:ext cx="1676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3" name="AutoShape 15"/>
          <p:cNvSpPr>
            <a:spLocks noChangeArrowheads="1"/>
          </p:cNvSpPr>
          <p:nvPr/>
        </p:nvSpPr>
        <p:spPr bwMode="gray">
          <a:xfrm>
            <a:off x="3202781" y="2570163"/>
            <a:ext cx="1408113" cy="1873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shade val="75686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7568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MS PGothic" pitchFamily="34" charset="-128"/>
              </a:rPr>
              <a:t>应用与服务的区分</a:t>
            </a:r>
            <a:endParaRPr kumimoji="1" lang="en-US" altLang="ko-KR" sz="16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MS PGothic" pitchFamily="34" charset="-128"/>
            </a:endParaRPr>
          </a:p>
        </p:txBody>
      </p:sp>
      <p:pic>
        <p:nvPicPr>
          <p:cNvPr id="74" name="Picture 16" descr="shad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023394" y="4657725"/>
            <a:ext cx="1676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5" name="AutoShape 17"/>
          <p:cNvSpPr>
            <a:spLocks noChangeArrowheads="1"/>
          </p:cNvSpPr>
          <p:nvPr/>
        </p:nvSpPr>
        <p:spPr bwMode="gray">
          <a:xfrm>
            <a:off x="1458119" y="3079750"/>
            <a:ext cx="1406525" cy="1862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75686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568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Gulim" pitchFamily="34" charset="-127"/>
              </a:rPr>
              <a:t>项目与产品的区别</a:t>
            </a:r>
            <a:endParaRPr kumimoji="1" lang="en-US" altLang="ko-KR" sz="1600" dirty="0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Gulim" pitchFamily="34" charset="-127"/>
            </a:endParaRPr>
          </a:p>
        </p:txBody>
      </p:sp>
      <p:pic>
        <p:nvPicPr>
          <p:cNvPr id="76" name="Picture 18" descr="shad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13656" y="5168900"/>
            <a:ext cx="1676400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" name="矩形 76"/>
          <p:cNvSpPr/>
          <p:nvPr/>
        </p:nvSpPr>
        <p:spPr>
          <a:xfrm>
            <a:off x="726887" y="6000176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传统架构</a:t>
            </a:r>
          </a:p>
        </p:txBody>
      </p:sp>
      <p:sp>
        <p:nvSpPr>
          <p:cNvPr id="79" name="矩形 78"/>
          <p:cNvSpPr/>
          <p:nvPr/>
        </p:nvSpPr>
        <p:spPr>
          <a:xfrm>
            <a:off x="9146381" y="6000176"/>
            <a:ext cx="1657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PAAS</a:t>
            </a:r>
            <a:r>
              <a:rPr kumimoji="1" lang="zh-CN" altLang="en-US" sz="2400" b="1" spc="300" dirty="0">
                <a:solidFill>
                  <a:srgbClr val="D51C1E"/>
                </a:solidFill>
                <a:latin typeface="Impact" panose="020B0806030902050204" pitchFamily="34" charset="0"/>
                <a:ea typeface="Microsoft YaHei"/>
                <a:cs typeface="Noto Sans S Chinese Black Bold"/>
              </a:rPr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0010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40" y="273763"/>
            <a:ext cx="96202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产品</a:t>
            </a:r>
            <a:r>
              <a:rPr lang="en-US" altLang="zh-CN" dirty="0">
                <a:latin typeface="Impact" panose="020B0806030902050204" pitchFamily="34" charset="0"/>
              </a:rPr>
              <a:t>(</a:t>
            </a:r>
            <a:r>
              <a:rPr lang="zh-CN" altLang="en-US" dirty="0">
                <a:latin typeface="Impact" panose="020B0806030902050204" pitchFamily="34" charset="0"/>
              </a:rPr>
              <a:t>数字化应用</a:t>
            </a:r>
            <a:r>
              <a:rPr lang="en-US" altLang="zh-CN" dirty="0">
                <a:latin typeface="Impact" panose="020B0806030902050204" pitchFamily="34" charset="0"/>
              </a:rPr>
              <a:t>)</a:t>
            </a:r>
            <a:r>
              <a:rPr lang="zh-CN" altLang="en-US" dirty="0">
                <a:latin typeface="Impact" panose="020B0806030902050204" pitchFamily="34" charset="0"/>
              </a:rPr>
              <a:t>和项目</a:t>
            </a:r>
            <a:r>
              <a:rPr lang="en-US" altLang="zh-CN" dirty="0">
                <a:latin typeface="Impact" panose="020B0806030902050204" pitchFamily="34" charset="0"/>
              </a:rPr>
              <a:t>(</a:t>
            </a:r>
            <a:r>
              <a:rPr lang="zh-CN" altLang="en-US" dirty="0">
                <a:latin typeface="Impact" panose="020B0806030902050204" pitchFamily="34" charset="0"/>
              </a:rPr>
              <a:t>传统应用</a:t>
            </a:r>
            <a:r>
              <a:rPr lang="en-US" altLang="zh-CN" dirty="0">
                <a:latin typeface="Impact" panose="020B0806030902050204" pitchFamily="34" charset="0"/>
              </a:rPr>
              <a:t>)</a:t>
            </a:r>
            <a:r>
              <a:rPr lang="zh-CN" altLang="en-US" dirty="0">
                <a:latin typeface="Impact" panose="020B0806030902050204" pitchFamily="34" charset="0"/>
              </a:rPr>
              <a:t>的区别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7" y="1354520"/>
            <a:ext cx="9845175" cy="325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0" y="4050097"/>
            <a:ext cx="9350368" cy="233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4275609" y="2119401"/>
            <a:ext cx="7504386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1200" b="1" dirty="0"/>
              <a:t>产品不是项目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200" dirty="0" smtClean="0"/>
              <a:t>传统应用的</a:t>
            </a:r>
            <a:r>
              <a:rPr lang="zh-CN" altLang="zh-CN" sz="1200" dirty="0" smtClean="0"/>
              <a:t>开发</a:t>
            </a:r>
            <a:r>
              <a:rPr lang="zh-CN" altLang="zh-CN" sz="1200" dirty="0"/>
              <a:t>模式</a:t>
            </a:r>
            <a:r>
              <a:rPr lang="zh-CN" altLang="zh-CN" sz="1200" dirty="0" smtClean="0"/>
              <a:t>：提供</a:t>
            </a:r>
            <a:r>
              <a:rPr lang="zh-CN" altLang="zh-CN" sz="1200" dirty="0"/>
              <a:t>一些被认为是完整的软件。一旦开发完成，软件将移交给维护部门，然后，开发组就可以解散掉了。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 sz="1200" dirty="0" smtClean="0"/>
              <a:t>互联网应用</a:t>
            </a:r>
            <a:r>
              <a:rPr lang="en-US" altLang="zh-CN" sz="1200" dirty="0" smtClean="0"/>
              <a:t>(</a:t>
            </a:r>
            <a:r>
              <a:rPr lang="zh-CN" altLang="zh-CN" sz="1200" dirty="0" smtClean="0"/>
              <a:t>微服务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认为认为</a:t>
            </a:r>
            <a:r>
              <a:rPr lang="zh-CN" altLang="zh-CN" sz="1200" dirty="0" smtClean="0"/>
              <a:t>开发</a:t>
            </a:r>
            <a:r>
              <a:rPr lang="zh-CN" altLang="zh-CN" sz="1200" dirty="0"/>
              <a:t>组应该负责产品的整个生命周期。一个常见的证明是：</a:t>
            </a:r>
            <a:r>
              <a:rPr lang="en-US" altLang="zh-CN" sz="1200" dirty="0"/>
              <a:t>Amazon</a:t>
            </a:r>
            <a:r>
              <a:rPr lang="zh-CN" altLang="zh-CN" sz="1200" dirty="0"/>
              <a:t>的</a:t>
            </a:r>
            <a:r>
              <a:rPr lang="en-US" altLang="zh-CN" sz="1200" dirty="0"/>
              <a:t>“</a:t>
            </a:r>
            <a:r>
              <a:rPr lang="zh-CN" altLang="zh-CN" sz="1200" dirty="0"/>
              <a:t>你编译，你运维（</a:t>
            </a:r>
            <a:r>
              <a:rPr lang="en-US" altLang="zh-CN" sz="1200" dirty="0"/>
              <a:t>you build, you run it</a:t>
            </a:r>
            <a:r>
              <a:rPr lang="zh-CN" altLang="zh-CN" sz="1200" dirty="0"/>
              <a:t>）</a:t>
            </a:r>
            <a:r>
              <a:rPr lang="en-US" altLang="zh-CN" sz="1200" dirty="0"/>
              <a:t>”</a:t>
            </a:r>
            <a:r>
              <a:rPr lang="zh-CN" altLang="zh-CN" sz="1200" dirty="0"/>
              <a:t>的理念，它要求开发团队对软件产品的整个生命周期负责。这要求</a:t>
            </a:r>
            <a:r>
              <a:rPr lang="zh-CN" altLang="zh-CN" sz="1200" dirty="0">
                <a:solidFill>
                  <a:srgbClr val="FF0000"/>
                </a:solidFill>
              </a:rPr>
              <a:t>开发者</a:t>
            </a:r>
            <a:r>
              <a:rPr lang="zh-CN" altLang="zh-CN" sz="1200" dirty="0"/>
              <a:t>每天都</a:t>
            </a:r>
            <a:r>
              <a:rPr lang="zh-CN" altLang="zh-CN" sz="1200" dirty="0">
                <a:solidFill>
                  <a:srgbClr val="FF0000"/>
                </a:solidFill>
              </a:rPr>
              <a:t>关注</a:t>
            </a:r>
            <a:r>
              <a:rPr lang="zh-CN" altLang="zh-CN" sz="1200" dirty="0"/>
              <a:t>软件产品的运行情况，并与</a:t>
            </a:r>
            <a:r>
              <a:rPr lang="zh-CN" altLang="zh-CN" sz="1200" dirty="0">
                <a:solidFill>
                  <a:srgbClr val="FF0000"/>
                </a:solidFill>
              </a:rPr>
              <a:t>用户联系的更紧密</a:t>
            </a:r>
            <a:r>
              <a:rPr lang="zh-CN" altLang="zh-CN" sz="1200" dirty="0"/>
              <a:t>，同时承担一些售后支持。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zh-CN" sz="1200" dirty="0"/>
              <a:t>成熟的产品会与业务功能进行绑定。除了把软件看成既定功能的集合外，会进一步关心</a:t>
            </a:r>
            <a:r>
              <a:rPr lang="en-US" altLang="zh-CN" sz="1200" dirty="0"/>
              <a:t>“</a:t>
            </a:r>
            <a:r>
              <a:rPr lang="zh-CN" altLang="zh-CN" sz="1200" dirty="0"/>
              <a:t>软件如何帮助用户实现业务功能</a:t>
            </a:r>
            <a:r>
              <a:rPr lang="en-US" altLang="zh-CN" sz="1200" dirty="0"/>
              <a:t>”</a:t>
            </a:r>
            <a:r>
              <a:rPr lang="zh-CN" altLang="zh-CN" sz="1200" dirty="0"/>
              <a:t>这样的问题。</a:t>
            </a:r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zh-CN" sz="1200" dirty="0"/>
              <a:t>采用整体型的</a:t>
            </a:r>
            <a:r>
              <a:rPr lang="zh-CN" altLang="zh-CN" sz="1200" dirty="0" smtClean="0"/>
              <a:t>架构</a:t>
            </a:r>
            <a:r>
              <a:rPr lang="zh-CN" altLang="en-US" sz="1200" dirty="0" smtClean="0"/>
              <a:t>也有其应用场景</a:t>
            </a:r>
            <a:r>
              <a:rPr lang="zh-CN" altLang="zh-CN" sz="1200" dirty="0" smtClean="0"/>
              <a:t>，</a:t>
            </a:r>
            <a:r>
              <a:rPr lang="zh-CN" altLang="zh-CN" sz="1200" dirty="0"/>
              <a:t>但是越小的服务粒度越容易促进用户与</a:t>
            </a:r>
            <a:r>
              <a:rPr lang="zh-CN" altLang="zh-CN" sz="1200" dirty="0" smtClean="0"/>
              <a:t>服务</a:t>
            </a:r>
            <a:r>
              <a:rPr lang="zh-CN" altLang="en-US" sz="1200" dirty="0" smtClean="0"/>
              <a:t>运营</a:t>
            </a:r>
            <a:r>
              <a:rPr lang="zh-CN" altLang="zh-CN" sz="1200" dirty="0" smtClean="0"/>
              <a:t>商</a:t>
            </a:r>
            <a:r>
              <a:rPr lang="zh-CN" altLang="zh-CN" sz="1200" dirty="0"/>
              <a:t>之前的关系。</a:t>
            </a:r>
          </a:p>
        </p:txBody>
      </p:sp>
    </p:spTree>
    <p:extLst>
      <p:ext uri="{BB962C8B-B14F-4D97-AF65-F5344CB8AC3E}">
        <p14:creationId xmlns:p14="http://schemas.microsoft.com/office/powerpoint/2010/main" val="23021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6439" y="273763"/>
            <a:ext cx="92797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 b="1" spc="300">
                <a:solidFill>
                  <a:srgbClr val="D51C1E"/>
                </a:solidFill>
                <a:latin typeface="Noto Sans S Chinese Black Bold"/>
                <a:ea typeface="Microsoft YaHei"/>
                <a:cs typeface="Noto Sans S Chinese Black Bold"/>
              </a:defRPr>
            </a:lvl1pPr>
          </a:lstStyle>
          <a:p>
            <a:r>
              <a:rPr lang="zh-CN" altLang="en-US" dirty="0" smtClean="0">
                <a:latin typeface="Impact" panose="020B0806030902050204" pitchFamily="34" charset="0"/>
              </a:rPr>
              <a:t>应用，服务，资源，数据的概念和区分</a:t>
            </a:r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6439" y="1394533"/>
            <a:ext cx="98346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应用：开发人员编写的具有执行业务逻辑功能的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代码</a:t>
            </a:r>
            <a:endParaRPr lang="en-US" altLang="zh-CN" sz="240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服务：自建或第三方的提供的不具有执行业务逻辑功能的组件，比如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关系型数据库（</a:t>
            </a:r>
            <a:r>
              <a:rPr lang="en-US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MSSQL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等），</a:t>
            </a:r>
            <a:r>
              <a:rPr lang="en-US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varnish, </a:t>
            </a:r>
            <a:r>
              <a:rPr lang="en-US" altLang="zh-CN" sz="2400" dirty="0" err="1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redis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Rabbit MQ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，也指操作系统提供的服务如</a:t>
            </a:r>
            <a:r>
              <a:rPr lang="en-US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NFS, </a:t>
            </a:r>
            <a:r>
              <a:rPr lang="en-US" altLang="zh-CN" sz="2400" dirty="0" err="1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Sendmail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</a:t>
            </a:r>
            <a:endParaRPr lang="en-US" altLang="zh-CN" sz="240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资源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从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笼统</a:t>
            </a:r>
            <a:r>
              <a:rPr lang="zh-CN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概念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讲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虚拟机，</a:t>
            </a:r>
            <a:r>
              <a:rPr lang="en-US" altLang="zh-CN" sz="2400" dirty="0" err="1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docker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，网络带宽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这些都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资源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endParaRPr lang="en-US" altLang="zh-CN" sz="240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数据：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指关系型数据库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里面</a:t>
            </a:r>
            <a:r>
              <a:rPr lang="zh-CN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的业务数据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以及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应用</a:t>
            </a:r>
            <a:r>
              <a:rPr lang="zh-CN" altLang="zh-CN" sz="24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产生的</a:t>
            </a:r>
            <a:r>
              <a:rPr lang="zh-CN" altLang="zh-CN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日志</a:t>
            </a:r>
            <a:r>
              <a:rPr lang="zh-CN" altLang="en-US" sz="24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等非结构化数据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4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Tqyl6B70COIkBvtpKun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MAgy3wl06g8v5_Km72h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I3i.F7fE.pj7oPD1iZw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vDe3xM6k66lNIzX.j4Q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o8zY53jEWsSvpswHoqI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I3i.F7fE.pj7oPD1iZw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2t8_ikayUOcX0VKr7egi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6ErLyvnT0S6jeq06ZhyG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vDe3xM6k66lNIzX.j4Q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rxjoRb02qF_V.W.Zcw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I3i.F7fE.pj7oPD1iZw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lsHovCAEUq8xjAAG2bAQ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Tqyl6B70COIkBvtpKun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MAgy3wl06g8v5_Km72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I3i.F7fE.pj7oPD1iZ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MOAPA9wEWqjU3vf1.0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r01657OYE2R5T1UnAPzr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r01657OYE2R5T1UnAPzr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5ZvsD5hak.XhSYewuPGs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MOAPA9wEWqjU3vf1.0N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r01657OYE2R5T1UnAPzr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NI0H8tt8keSUQe8Fs2bJ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Tqyl6B70COIkBvtpKun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MAgy3wl06g8v5_Km72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ZF1i8SYdE.VaxOThDpKn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I3i.F7fE.pj7oPD1iZwQ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rvato Design 20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65000"/>
            </a:schemeClr>
          </a:solidFill>
        </a:ln>
      </a:spPr>
      <a:bodyPr rtlCol="0" anchor="t"/>
      <a:lstStyle>
        <a:defPPr marL="176530" indent="-176530">
          <a:spcBef>
            <a:spcPts val="600"/>
          </a:spcBef>
          <a:buClr>
            <a:schemeClr val="accent2"/>
          </a:buClr>
          <a:buFont typeface="Wingdings" panose="05000000000000000000" pitchFamily="2" charset="2"/>
          <a:buChar char="§"/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6530" indent="-176530">
          <a:spcBef>
            <a:spcPts val="1200"/>
          </a:spcBef>
          <a:buClr>
            <a:schemeClr val="accent2"/>
          </a:buClr>
          <a:buFont typeface="Wingdings" panose="05000000000000000000" pitchFamily="2" charset="2"/>
          <a:buChar char="§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vato Design 2014">
  <a:themeElements>
    <a:clrScheme name="avarto Unternehmensfarben">
      <a:dk1>
        <a:srgbClr val="000000"/>
      </a:dk1>
      <a:lt1>
        <a:srgbClr val="FFFFFF"/>
      </a:lt1>
      <a:dk2>
        <a:srgbClr val="002749"/>
      </a:dk2>
      <a:lt2>
        <a:srgbClr val="0068A9"/>
      </a:lt2>
      <a:accent1>
        <a:srgbClr val="EDF4F9"/>
      </a:accent1>
      <a:accent2>
        <a:srgbClr val="002749"/>
      </a:accent2>
      <a:accent3>
        <a:srgbClr val="0068A9"/>
      </a:accent3>
      <a:accent4>
        <a:srgbClr val="B0C8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1750">
          <a:solidFill>
            <a:srgbClr val="D9DFE4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800" cap="all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rgbClr val="BFC9D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none" lIns="72000" tIns="72000" rIns="72000" bIns="72000" rtlCol="0" anchor="ctr" anchorCtr="1">
        <a:noAutofit/>
      </a:bodyPr>
      <a:lstStyle>
        <a:defPPr marL="285750" indent="-285750"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1_arvato Design 2014">
  <a:themeElements>
    <a:clrScheme name="avarto Unternehmensfarben">
      <a:dk1>
        <a:srgbClr val="000000"/>
      </a:dk1>
      <a:lt1>
        <a:srgbClr val="FFFFFF"/>
      </a:lt1>
      <a:dk2>
        <a:srgbClr val="002749"/>
      </a:dk2>
      <a:lt2>
        <a:srgbClr val="0068A9"/>
      </a:lt2>
      <a:accent1>
        <a:srgbClr val="EDF4F9"/>
      </a:accent1>
      <a:accent2>
        <a:srgbClr val="002749"/>
      </a:accent2>
      <a:accent3>
        <a:srgbClr val="0068A9"/>
      </a:accent3>
      <a:accent4>
        <a:srgbClr val="B0C8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1750">
          <a:solidFill>
            <a:srgbClr val="D9DFE4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800" cap="all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rgbClr val="BFC9D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vert="horz" wrap="square" lIns="72000" tIns="72000" rIns="72000" bIns="72000" rtlCol="0" anchor="ctr" anchorCtr="1">
        <a:sp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7652</TotalTime>
  <Words>4722</Words>
  <Application>Microsoft Office PowerPoint</Application>
  <PresentationFormat>自定义</PresentationFormat>
  <Paragraphs>1057</Paragraphs>
  <Slides>33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60" baseType="lpstr">
      <vt:lpstr>Gulim</vt:lpstr>
      <vt:lpstr>Hiragino Sans GB W3</vt:lpstr>
      <vt:lpstr>Lucida Grande</vt:lpstr>
      <vt:lpstr>MetaNormalLF-Roman</vt:lpstr>
      <vt:lpstr>MS PGothic</vt:lpstr>
      <vt:lpstr>Myriad Pro</vt:lpstr>
      <vt:lpstr>Noto Sans S Chinese Black Bold</vt:lpstr>
      <vt:lpstr>仿宋_GB2312</vt:lpstr>
      <vt:lpstr>宋体</vt:lpstr>
      <vt:lpstr>Microsoft YaHei</vt:lpstr>
      <vt:lpstr>Microsoft YaHei</vt:lpstr>
      <vt:lpstr>微软雅黑 Light</vt:lpstr>
      <vt:lpstr>Arial</vt:lpstr>
      <vt:lpstr>Arial Narrow</vt:lpstr>
      <vt:lpstr>Calibri</vt:lpstr>
      <vt:lpstr>Century Gothic</vt:lpstr>
      <vt:lpstr>Impact</vt:lpstr>
      <vt:lpstr>Lucida Sans Unicode</vt:lpstr>
      <vt:lpstr>Segoe UI</vt:lpstr>
      <vt:lpstr>Tw Cen MT</vt:lpstr>
      <vt:lpstr>Verdana</vt:lpstr>
      <vt:lpstr>Wingdings</vt:lpstr>
      <vt:lpstr>Office 主题</vt:lpstr>
      <vt:lpstr>arvato Design 2011</vt:lpstr>
      <vt:lpstr>arvato Design 2014</vt:lpstr>
      <vt:lpstr>1_arvato Design 2014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PaaS云计算的业务价值分析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Guoping Lan</dc:creator>
  <cp:lastModifiedBy>Gao, Sunny, Connext China</cp:lastModifiedBy>
  <cp:revision>363</cp:revision>
  <dcterms:created xsi:type="dcterms:W3CDTF">2017-01-20T06:57:42Z</dcterms:created>
  <dcterms:modified xsi:type="dcterms:W3CDTF">2017-05-22T01:39:10Z</dcterms:modified>
</cp:coreProperties>
</file>