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3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6" r:id="rId28"/>
    <p:sldId id="284" r:id="rId29"/>
    <p:sldId id="287" r:id="rId30"/>
    <p:sldId id="288" r:id="rId31"/>
    <p:sldId id="289" r:id="rId32"/>
    <p:sldId id="291" r:id="rId33"/>
    <p:sldId id="290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>
    <p:extLst>
      <p:ext uri="{19B8F6BF-5375-455C-9EA6-DF929625EA0E}">
        <p15:presenceInfo xmlns:p15="http://schemas.microsoft.com/office/powerpoint/2012/main" userId="cfe47a4cf0bee9f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65A7-C0DA-4AB5-ACAE-01B1232FB320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0B75-69A7-47E2-9EF1-AD7BFDBEC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619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65A7-C0DA-4AB5-ACAE-01B1232FB320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0B75-69A7-47E2-9EF1-AD7BFDBEC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346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65A7-C0DA-4AB5-ACAE-01B1232FB320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0B75-69A7-47E2-9EF1-AD7BFDBEC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1842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65A7-C0DA-4AB5-ACAE-01B1232FB320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0B75-69A7-47E2-9EF1-AD7BFDBEC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606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65A7-C0DA-4AB5-ACAE-01B1232FB320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0B75-69A7-47E2-9EF1-AD7BFDBEC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304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65A7-C0DA-4AB5-ACAE-01B1232FB320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0B75-69A7-47E2-9EF1-AD7BFDBEC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40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65A7-C0DA-4AB5-ACAE-01B1232FB320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0B75-69A7-47E2-9EF1-AD7BFDBEC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419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65A7-C0DA-4AB5-ACAE-01B1232FB320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0B75-69A7-47E2-9EF1-AD7BFDBEC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974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65A7-C0DA-4AB5-ACAE-01B1232FB320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0B75-69A7-47E2-9EF1-AD7BFDBEC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806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65A7-C0DA-4AB5-ACAE-01B1232FB320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0B75-69A7-47E2-9EF1-AD7BFDBEC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185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865A7-C0DA-4AB5-ACAE-01B1232FB320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20B75-69A7-47E2-9EF1-AD7BFDBEC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818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7000"/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865A7-C0DA-4AB5-ACAE-01B1232FB320}" type="datetimeFigureOut">
              <a:rPr lang="en-IN" smtClean="0"/>
              <a:t>13-01-2025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20B75-69A7-47E2-9EF1-AD7BFDBECF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66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663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165" y="1468414"/>
            <a:ext cx="5044877" cy="213320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02164" y="577980"/>
            <a:ext cx="550506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Doctor Table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164" y="4182155"/>
            <a:ext cx="5047495" cy="211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360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560" y="2108719"/>
            <a:ext cx="6423792" cy="29810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11560" y="1063689"/>
            <a:ext cx="607422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Appointment Table</a:t>
            </a:r>
            <a:endParaRPr lang="en-IN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385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89" y="2879734"/>
            <a:ext cx="6687768" cy="254135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05089" y="1520890"/>
            <a:ext cx="426508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Bills Table</a:t>
            </a:r>
            <a:endParaRPr lang="en-IN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826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latin typeface="Arial Black" panose="020B0A04020102020204" pitchFamily="34" charset="0"/>
              </a:rPr>
              <a:t>Inserting Data inside the tables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922" y="1728435"/>
            <a:ext cx="6672029" cy="49686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08922" y="933061"/>
            <a:ext cx="310709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Patients table </a:t>
            </a:r>
            <a:endParaRPr lang="en-IN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969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5" y="2913972"/>
            <a:ext cx="6619968" cy="218054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75525" y="1483567"/>
            <a:ext cx="350560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Department Table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74440" y="233265"/>
            <a:ext cx="10291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latin typeface="Arial Black" panose="020B0A04020102020204" pitchFamily="34" charset="0"/>
              </a:rPr>
              <a:t>Inserting Data inside the tables</a:t>
            </a:r>
            <a:endParaRPr lang="en-IN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274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latin typeface="Arial Black" panose="020B0A04020102020204" pitchFamily="34" charset="0"/>
              </a:rPr>
              <a:t>Inserting Data inside the tables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92899" y="1502229"/>
            <a:ext cx="307910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Doctor table</a:t>
            </a: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899" y="2670619"/>
            <a:ext cx="6466113" cy="337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257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3771" y="270589"/>
            <a:ext cx="10291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latin typeface="Arial Black" panose="020B0A04020102020204" pitchFamily="34" charset="0"/>
              </a:rPr>
              <a:t>Inserting Data inside the tables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776" y="2920481"/>
            <a:ext cx="6744034" cy="20409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12776" y="1772816"/>
            <a:ext cx="418944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Appointment Table</a:t>
            </a:r>
            <a:endParaRPr lang="en-IN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692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 smtClean="0">
                <a:latin typeface="Arial Black" panose="020B0A04020102020204" pitchFamily="34" charset="0"/>
              </a:rPr>
              <a:t>Inserting Data inside the tables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869" y="3280598"/>
            <a:ext cx="5383763" cy="158998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90869" y="1924882"/>
            <a:ext cx="432940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Bills Table</a:t>
            </a:r>
            <a:endParaRPr lang="en-IN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017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Content Of Tables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01013" y="1091682"/>
            <a:ext cx="627017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Patient Table: (SELECT * FROM patients;)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013" y="1807355"/>
            <a:ext cx="6346370" cy="485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606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Content Of Tables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8923" y="1183604"/>
            <a:ext cx="780972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Department Table: (SELECT * FROM department;)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923" y="2512608"/>
            <a:ext cx="5234473" cy="186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233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28"/>
            <a:ext cx="12192000" cy="69844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4554" y="5226784"/>
            <a:ext cx="4610711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SQL Project</a:t>
            </a:r>
          </a:p>
          <a:p>
            <a:endParaRPr lang="en-IN" sz="2000" b="1" dirty="0" smtClean="0">
              <a:latin typeface="Arial Black" panose="020B0A04020102020204" pitchFamily="34" charset="0"/>
            </a:endParaRPr>
          </a:p>
          <a:p>
            <a:r>
              <a:rPr lang="en-IN" sz="2000" b="1" dirty="0" smtClean="0">
                <a:latin typeface="Arial Black" panose="020B0A04020102020204" pitchFamily="34" charset="0"/>
              </a:rPr>
              <a:t>Name: Bharat Singh</a:t>
            </a:r>
          </a:p>
          <a:p>
            <a:r>
              <a:rPr lang="en-IN" sz="2000" b="1" dirty="0" smtClean="0">
                <a:latin typeface="Arial Black" panose="020B0A04020102020204" pitchFamily="34" charset="0"/>
              </a:rPr>
              <a:t>Batch: K-404</a:t>
            </a:r>
          </a:p>
          <a:p>
            <a:r>
              <a:rPr lang="en-IN" sz="2000" b="1" dirty="0" err="1" smtClean="0">
                <a:latin typeface="Arial Black" panose="020B0A04020102020204" pitchFamily="34" charset="0"/>
              </a:rPr>
              <a:t>Incharge</a:t>
            </a:r>
            <a:r>
              <a:rPr lang="en-IN" sz="2000" b="1" dirty="0" smtClean="0">
                <a:latin typeface="Arial Black" panose="020B0A04020102020204" pitchFamily="34" charset="0"/>
              </a:rPr>
              <a:t>: </a:t>
            </a:r>
            <a:r>
              <a:rPr lang="en-IN" sz="2000" b="1" dirty="0" err="1" smtClean="0">
                <a:latin typeface="Arial Black" panose="020B0A04020102020204" pitchFamily="34" charset="0"/>
              </a:rPr>
              <a:t>Sandip</a:t>
            </a:r>
            <a:r>
              <a:rPr lang="en-IN" sz="2000" b="1" dirty="0" smtClean="0">
                <a:latin typeface="Arial Black" panose="020B0A04020102020204" pitchFamily="34" charset="0"/>
              </a:rPr>
              <a:t> </a:t>
            </a:r>
            <a:r>
              <a:rPr lang="en-IN" sz="2000" b="1" dirty="0" err="1" smtClean="0">
                <a:latin typeface="Arial Black" panose="020B0A04020102020204" pitchFamily="34" charset="0"/>
              </a:rPr>
              <a:t>Jaiswar</a:t>
            </a:r>
            <a:r>
              <a:rPr lang="en-IN" sz="2000" b="1" dirty="0" smtClean="0">
                <a:latin typeface="Arial Black" panose="020B0A04020102020204" pitchFamily="34" charset="0"/>
              </a:rPr>
              <a:t> Sir</a:t>
            </a:r>
            <a:endParaRPr lang="en-IN" sz="2000" b="1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809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Content Of Tables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22310" y="1259632"/>
            <a:ext cx="590627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Doctor Table: (SELECT * FROM dr_name;)</a:t>
            </a:r>
          </a:p>
          <a:p>
            <a:r>
              <a:rPr lang="en-IN" sz="2000" dirty="0" smtClean="0">
                <a:latin typeface="Arial Black" panose="020B0A04020102020204" pitchFamily="34" charset="0"/>
              </a:rPr>
              <a:t>(SELECT * FROM dr_contact)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310" y="4649951"/>
            <a:ext cx="4236098" cy="16737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310" y="2529950"/>
            <a:ext cx="4236098" cy="171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113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Content Of Tables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345" y="2987084"/>
            <a:ext cx="7663284" cy="20152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611345" y="1625563"/>
            <a:ext cx="793387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Appointments Table: (SELECT * FROM appointments)</a:t>
            </a:r>
            <a:endParaRPr lang="en-IN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632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Content Of Tables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07963" y="1688841"/>
            <a:ext cx="551439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Bills Table: (SELECT  * FROM bills)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7963" y="2976465"/>
            <a:ext cx="5644559" cy="1894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724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82351" y="1240971"/>
            <a:ext cx="800566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SELECT: It is used to retrieve the data from the dataset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350" y="2217900"/>
            <a:ext cx="5402425" cy="6794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350" y="3474131"/>
            <a:ext cx="5290458" cy="216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290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20890" y="1184988"/>
            <a:ext cx="899471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WHERE: </a:t>
            </a:r>
            <a:r>
              <a:rPr lang="en-IN" sz="2000" dirty="0" smtClean="0"/>
              <a:t>It is used to filter the records and show those records which are specifying the condition 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890" y="2565424"/>
            <a:ext cx="8808098" cy="86824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889" y="3950937"/>
            <a:ext cx="4829511" cy="130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24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71601" y="1296954"/>
            <a:ext cx="667138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Order By: </a:t>
            </a:r>
            <a:r>
              <a:rPr lang="en-IN" sz="2000" dirty="0" smtClean="0"/>
              <a:t>It is used to sort the data in ascending or descending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2561306"/>
            <a:ext cx="7660432" cy="9936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1" y="4111429"/>
            <a:ext cx="5159828" cy="206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823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83567" y="1268963"/>
            <a:ext cx="761378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LIMIT: </a:t>
            </a:r>
            <a:r>
              <a:rPr lang="en-IN" sz="2000" dirty="0" smtClean="0"/>
              <a:t>It is used to apply limitations while displaying the records</a:t>
            </a:r>
            <a:r>
              <a:rPr lang="en-IN" dirty="0" smtClean="0"/>
              <a:t>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567" y="2364176"/>
            <a:ext cx="4683968" cy="920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566" y="3836922"/>
            <a:ext cx="6662057" cy="189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956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6245" y="970384"/>
            <a:ext cx="7184571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Operators: Arithmetic Operators</a:t>
            </a:r>
          </a:p>
          <a:p>
            <a:endParaRPr lang="en-IN" sz="2000" dirty="0">
              <a:latin typeface="Arial Black" panose="020B0A04020102020204" pitchFamily="34" charset="0"/>
            </a:endParaRPr>
          </a:p>
          <a:p>
            <a:r>
              <a:rPr lang="en-US" sz="2000" dirty="0"/>
              <a:t>Arithmetic operators are used to perform mathematical operations</a:t>
            </a:r>
            <a:r>
              <a:rPr lang="en-US" sz="2000" dirty="0" smtClean="0"/>
              <a:t>.</a:t>
            </a:r>
          </a:p>
          <a:p>
            <a:endParaRPr lang="en-US" sz="2000" dirty="0" smtClean="0">
              <a:latin typeface="Arial Black" panose="020B0A04020102020204" pitchFamily="34" charset="0"/>
            </a:endParaRPr>
          </a:p>
          <a:p>
            <a:r>
              <a:rPr lang="en-US" sz="2000" dirty="0" smtClean="0"/>
              <a:t>ADDITION, </a:t>
            </a:r>
            <a:r>
              <a:rPr lang="en-US" sz="2000" dirty="0" smtClean="0">
                <a:latin typeface="Arial Black" panose="020B0A04020102020204" pitchFamily="34" charset="0"/>
              </a:rPr>
              <a:t>SUBTRACTION</a:t>
            </a:r>
            <a:r>
              <a:rPr lang="en-US" sz="2000" dirty="0" smtClean="0"/>
              <a:t>, MULTIPLY, DIVISION, MODULUS</a:t>
            </a:r>
            <a:endParaRPr lang="en-US" sz="2000" dirty="0"/>
          </a:p>
          <a:p>
            <a:endParaRPr lang="en-IN" sz="2000" dirty="0">
              <a:latin typeface="Arial Black" panose="020B0A040201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45" y="4429436"/>
            <a:ext cx="4450702" cy="15226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245" y="3044907"/>
            <a:ext cx="6251510" cy="950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3595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46245" y="1147666"/>
            <a:ext cx="7184571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Operators: Arithmetic Operators</a:t>
            </a:r>
          </a:p>
          <a:p>
            <a:endParaRPr lang="en-IN" sz="2000" dirty="0">
              <a:latin typeface="Arial Black" panose="020B0A04020102020204" pitchFamily="34" charset="0"/>
            </a:endParaRPr>
          </a:p>
          <a:p>
            <a:r>
              <a:rPr lang="en-US" sz="2000" dirty="0"/>
              <a:t>Arithmetic operators are used to perform mathematical operations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r>
              <a:rPr lang="en-US" sz="2000" dirty="0" smtClean="0"/>
              <a:t>ADDITION</a:t>
            </a:r>
            <a:r>
              <a:rPr lang="en-US" sz="2000" dirty="0"/>
              <a:t>, SUBTRACTION, </a:t>
            </a:r>
            <a:r>
              <a:rPr lang="en-US" sz="2000" dirty="0">
                <a:latin typeface="Arial Black" panose="020B0A04020102020204" pitchFamily="34" charset="0"/>
              </a:rPr>
              <a:t>MULTIPLY</a:t>
            </a:r>
            <a:r>
              <a:rPr lang="en-US" sz="2000" dirty="0"/>
              <a:t>, DIVISION, </a:t>
            </a:r>
            <a:r>
              <a:rPr lang="en-US" sz="2000" dirty="0" smtClean="0"/>
              <a:t>MODULUS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244" y="3074622"/>
            <a:ext cx="6074228" cy="881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6244" y="4247321"/>
            <a:ext cx="4012163" cy="214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2187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455579" y="1259633"/>
            <a:ext cx="770708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Logical Operator: </a:t>
            </a:r>
            <a:r>
              <a:rPr lang="en-IN" sz="2000" dirty="0" smtClean="0"/>
              <a:t>It is used when we want multiple conditions for a  single query</a:t>
            </a:r>
          </a:p>
          <a:p>
            <a:endParaRPr lang="en-IN" sz="2000" dirty="0"/>
          </a:p>
          <a:p>
            <a:r>
              <a:rPr lang="en-IN" sz="2000" dirty="0" smtClean="0">
                <a:latin typeface="Arial Black" panose="020B0A04020102020204" pitchFamily="34" charset="0"/>
              </a:rPr>
              <a:t>AND</a:t>
            </a:r>
            <a:r>
              <a:rPr lang="en-IN" sz="2000" dirty="0" smtClean="0"/>
              <a:t>, OR, NOT 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578" y="3003804"/>
            <a:ext cx="4851915" cy="933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579" y="4388599"/>
            <a:ext cx="3610943" cy="188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958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1999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94552" y="766732"/>
            <a:ext cx="5710137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 smtClean="0">
                <a:latin typeface="Arial Black" panose="020B0A04020102020204" pitchFamily="34" charset="0"/>
              </a:rPr>
              <a:t>Abstract</a:t>
            </a:r>
          </a:p>
          <a:p>
            <a:pPr algn="just"/>
            <a:endParaRPr lang="en-IN" sz="2000" dirty="0"/>
          </a:p>
          <a:p>
            <a:pPr algn="just"/>
            <a:r>
              <a:rPr lang="en-US" sz="2000" dirty="0"/>
              <a:t>The Hospital Management System (HMS) is a comprehensive database solution designed to streamline hospital operations and improve patient care. Built using SQL and MySQL Workbench, the system efficiently manages patient records, doctor </a:t>
            </a:r>
            <a:r>
              <a:rPr lang="en-US" sz="2000" dirty="0" smtClean="0"/>
              <a:t>record, appointment, billing. It </a:t>
            </a:r>
            <a:r>
              <a:rPr lang="en-US" sz="2000" dirty="0"/>
              <a:t>ensures data accuracy, security, and accessibility while reducing manual errors and administrative overhead. The HMS enhances communication between departments and facilitates quick decision-making through real-time data availability. Its user-friendly interface makes it easy for hospital staff to adapt, ultimately contributing to better healthcare delivery and operational efficiency.</a:t>
            </a:r>
            <a:endParaRPr lang="en-IN" sz="2000" dirty="0" smtClean="0"/>
          </a:p>
          <a:p>
            <a:pPr algn="just"/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239" y="1072867"/>
            <a:ext cx="6070063" cy="5018400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effectLst>
            <a:glow>
              <a:schemeClr val="accent1"/>
            </a:glow>
            <a:outerShdw blurRad="88900" dist="38100" dir="2700000" sx="79000" sy="79000" algn="tl" rotWithShape="0">
              <a:prstClr val="black">
                <a:alpha val="3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157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578" y="3102218"/>
            <a:ext cx="4450699" cy="9379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580" y="4330085"/>
            <a:ext cx="3676258" cy="23226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55579" y="1259633"/>
            <a:ext cx="770708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Logical Operator: </a:t>
            </a:r>
            <a:r>
              <a:rPr lang="en-IN" sz="2000" dirty="0" smtClean="0"/>
              <a:t>It is used when we want multiple conditions for a  single query</a:t>
            </a:r>
          </a:p>
          <a:p>
            <a:endParaRPr lang="en-IN" sz="2000" dirty="0"/>
          </a:p>
          <a:p>
            <a:r>
              <a:rPr lang="en-IN" sz="2000" dirty="0" smtClean="0"/>
              <a:t>AND, </a:t>
            </a:r>
            <a:r>
              <a:rPr lang="en-IN" sz="2000" b="1" dirty="0" smtClean="0">
                <a:latin typeface="Arial Black" panose="020B0A04020102020204" pitchFamily="34" charset="0"/>
              </a:rPr>
              <a:t>OR</a:t>
            </a:r>
            <a:r>
              <a:rPr lang="en-IN" sz="2000" dirty="0" smtClean="0"/>
              <a:t>, NOT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292700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836" y="3195636"/>
            <a:ext cx="4366723" cy="10777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835" y="4640916"/>
            <a:ext cx="3475021" cy="19009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16836" y="1315263"/>
            <a:ext cx="770708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Logical Operator: </a:t>
            </a:r>
            <a:r>
              <a:rPr lang="en-IN" sz="2000" dirty="0" smtClean="0"/>
              <a:t>It is used when we want multiple conditions for a  single query</a:t>
            </a:r>
          </a:p>
          <a:p>
            <a:endParaRPr lang="en-IN" sz="2000" dirty="0"/>
          </a:p>
          <a:p>
            <a:r>
              <a:rPr lang="en-IN" sz="2000" dirty="0" smtClean="0"/>
              <a:t>AND, OR, </a:t>
            </a:r>
            <a:r>
              <a:rPr lang="en-IN" sz="2000" b="1" dirty="0" smtClean="0">
                <a:latin typeface="Arial Black" panose="020B0A04020102020204" pitchFamily="34" charset="0"/>
              </a:rPr>
              <a:t>NOT</a:t>
            </a:r>
            <a:r>
              <a:rPr lang="en-IN" sz="2000" dirty="0" smtClean="0"/>
              <a:t>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122884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54991" y="1240971"/>
            <a:ext cx="7147249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Comparison Operator: </a:t>
            </a:r>
            <a:r>
              <a:rPr lang="en-IN" sz="2000" dirty="0" smtClean="0"/>
              <a:t>It is used to compare the values</a:t>
            </a:r>
          </a:p>
          <a:p>
            <a:endParaRPr lang="en-IN" sz="2000" dirty="0"/>
          </a:p>
          <a:p>
            <a:r>
              <a:rPr lang="en-IN" sz="2000" b="1" dirty="0" smtClean="0">
                <a:latin typeface="Arial Black" panose="020B0A04020102020204" pitchFamily="34" charset="0"/>
              </a:rPr>
              <a:t>&gt;</a:t>
            </a:r>
            <a:r>
              <a:rPr lang="en-IN" sz="2000" dirty="0" smtClean="0"/>
              <a:t> , BETWEEN, &lt;, ==, &gt;=, &lt;=, IN, LIKE, etc</a:t>
            </a:r>
            <a:r>
              <a:rPr lang="en-IN" sz="200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4" y="2943569"/>
            <a:ext cx="5077215" cy="10406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990" y="4601365"/>
            <a:ext cx="3890029" cy="166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3978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54991" y="1240971"/>
            <a:ext cx="7147249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Comparison Operator: </a:t>
            </a:r>
            <a:r>
              <a:rPr lang="en-IN" sz="2000" dirty="0" smtClean="0"/>
              <a:t>It is used to compare the values</a:t>
            </a:r>
          </a:p>
          <a:p>
            <a:endParaRPr lang="en-IN" sz="2000" dirty="0"/>
          </a:p>
          <a:p>
            <a:r>
              <a:rPr lang="en-IN" sz="2000" dirty="0" smtClean="0"/>
              <a:t>&gt; , </a:t>
            </a:r>
            <a:r>
              <a:rPr lang="en-IN" sz="2000" b="1" dirty="0" smtClean="0">
                <a:latin typeface="Arial Black" panose="020B0A04020102020204" pitchFamily="34" charset="0"/>
              </a:rPr>
              <a:t>BETWEEN</a:t>
            </a:r>
            <a:r>
              <a:rPr lang="en-IN" sz="2000" dirty="0" smtClean="0"/>
              <a:t>, &lt;, ==, &gt;=, &lt;=, IN, LIKE, etc</a:t>
            </a:r>
            <a:r>
              <a:rPr lang="en-IN" sz="200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991" y="2974510"/>
            <a:ext cx="4627148" cy="11589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991" y="4611994"/>
            <a:ext cx="3806054" cy="188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0831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54991" y="1240971"/>
            <a:ext cx="7147249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Comparison Operator: </a:t>
            </a:r>
            <a:r>
              <a:rPr lang="en-IN" sz="2000" dirty="0" smtClean="0"/>
              <a:t>It is used to compare the values</a:t>
            </a:r>
          </a:p>
          <a:p>
            <a:endParaRPr lang="en-IN" sz="2000" dirty="0"/>
          </a:p>
          <a:p>
            <a:r>
              <a:rPr lang="en-IN" sz="2000" dirty="0" smtClean="0"/>
              <a:t>&gt; , BETWEEN, &lt;, ==, &gt;=, &lt;=, </a:t>
            </a:r>
            <a:r>
              <a:rPr lang="en-IN" sz="2000" dirty="0" smtClean="0">
                <a:latin typeface="Arial Black" panose="020B0A04020102020204" pitchFamily="34" charset="0"/>
              </a:rPr>
              <a:t>IN</a:t>
            </a:r>
            <a:r>
              <a:rPr lang="en-IN" sz="2000" dirty="0" smtClean="0"/>
              <a:t>, LIKE, etc</a:t>
            </a:r>
            <a:r>
              <a:rPr lang="en-IN" sz="200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991" y="2999119"/>
            <a:ext cx="6674296" cy="13209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991" y="4717904"/>
            <a:ext cx="4904473" cy="137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1022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4991" y="1240971"/>
            <a:ext cx="7147249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Comparison Operator: </a:t>
            </a:r>
            <a:r>
              <a:rPr lang="en-IN" sz="2000" dirty="0" smtClean="0"/>
              <a:t>It is used to compare the values</a:t>
            </a:r>
          </a:p>
          <a:p>
            <a:endParaRPr lang="en-IN" sz="2000" dirty="0"/>
          </a:p>
          <a:p>
            <a:r>
              <a:rPr lang="en-IN" sz="2000" dirty="0" smtClean="0"/>
              <a:t>&gt; , BETWEEN, &lt;, ==, &gt;=, &lt;=, IN,</a:t>
            </a:r>
            <a:r>
              <a:rPr lang="en-IN" sz="2000" dirty="0" smtClean="0">
                <a:latin typeface="Arial Black" panose="020B0A04020102020204" pitchFamily="34" charset="0"/>
              </a:rPr>
              <a:t> LIKE</a:t>
            </a:r>
            <a:r>
              <a:rPr lang="en-IN" sz="2000" dirty="0" smtClean="0"/>
              <a:t>, etc</a:t>
            </a:r>
            <a:r>
              <a:rPr lang="en-IN" sz="2000" dirty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990" y="3131794"/>
            <a:ext cx="5504225" cy="11696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990" y="4724276"/>
            <a:ext cx="3554128" cy="188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9197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51927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82147" y="1511559"/>
            <a:ext cx="612088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Distinct:</a:t>
            </a:r>
            <a:r>
              <a:rPr lang="en-IN" sz="2000" dirty="0" smtClean="0"/>
              <a:t> It is used to identify the unique values in specific column.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146" y="2865268"/>
            <a:ext cx="4665307" cy="9696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147" y="4304719"/>
            <a:ext cx="3970846" cy="171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0630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7624" y="998376"/>
            <a:ext cx="667138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Alter Table:</a:t>
            </a:r>
            <a:r>
              <a:rPr lang="en-IN" sz="2000" dirty="0" smtClean="0"/>
              <a:t> It is used to modifying the existing table structure like ADD column, Change, Modify, Drop. 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623" y="2898902"/>
            <a:ext cx="5094516" cy="13961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623" y="4511602"/>
            <a:ext cx="7730321" cy="16822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87623" y="1856792"/>
            <a:ext cx="846286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Adding Column “alternative_number” after “contact”</a:t>
            </a:r>
          </a:p>
          <a:p>
            <a:r>
              <a:rPr lang="en-IN" sz="2000" dirty="0" smtClean="0">
                <a:latin typeface="Arial Black" panose="020B0A04020102020204" pitchFamily="34" charset="0"/>
              </a:rPr>
              <a:t>AFTER: </a:t>
            </a:r>
            <a:r>
              <a:rPr lang="en-IN" sz="2000" dirty="0" smtClean="0"/>
              <a:t>It is used to define after which table we want to add the new column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72448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2200" dirty="0" smtClean="0">
              <a:latin typeface="Arial Black" panose="020B0A04020102020204" pitchFamily="34" charset="0"/>
            </a:endParaRPr>
          </a:p>
          <a:p>
            <a:pPr algn="ctr"/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23526" y="1253661"/>
            <a:ext cx="740850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ALTER TABLE -&gt; FIRST</a:t>
            </a:r>
          </a:p>
          <a:p>
            <a:endParaRPr lang="en-IN" sz="2000" dirty="0" smtClean="0">
              <a:latin typeface="Arial Black" panose="020B0A04020102020204" pitchFamily="34" charset="0"/>
            </a:endParaRPr>
          </a:p>
          <a:p>
            <a:r>
              <a:rPr lang="en-IN" sz="2000" dirty="0" smtClean="0">
                <a:latin typeface="Arial Black" panose="020B0A04020102020204" pitchFamily="34" charset="0"/>
              </a:rPr>
              <a:t>FIRST: </a:t>
            </a:r>
            <a:r>
              <a:rPr lang="en-IN" sz="2000" dirty="0" smtClean="0"/>
              <a:t>It is used to </a:t>
            </a:r>
            <a:r>
              <a:rPr lang="en-IN" sz="2000" dirty="0" err="1" smtClean="0"/>
              <a:t>adda</a:t>
            </a:r>
            <a:r>
              <a:rPr lang="en-IN" sz="2000" dirty="0" smtClean="0"/>
              <a:t>  new column in 1</a:t>
            </a:r>
            <a:r>
              <a:rPr lang="en-IN" sz="2000" baseline="30000" dirty="0" smtClean="0"/>
              <a:t>st</a:t>
            </a:r>
            <a:r>
              <a:rPr lang="en-IN" sz="2000" dirty="0" smtClean="0"/>
              <a:t> position </a:t>
            </a:r>
            <a:r>
              <a:rPr lang="en-IN" sz="2000" dirty="0" err="1" smtClean="0"/>
              <a:t>i.e</a:t>
            </a:r>
            <a:r>
              <a:rPr lang="en-IN" sz="2000" dirty="0" smtClean="0"/>
              <a:t> before everything</a:t>
            </a:r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526" y="2828056"/>
            <a:ext cx="5001209" cy="127850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526" y="4488355"/>
            <a:ext cx="7718186" cy="155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4651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42596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074" y="4741453"/>
            <a:ext cx="7515812" cy="14994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074" y="3010792"/>
            <a:ext cx="4688636" cy="118675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20074" y="1166327"/>
            <a:ext cx="7515812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CHANGE COLUMN: It is used to change the column name or add constraints if required</a:t>
            </a:r>
            <a:r>
              <a:rPr lang="en-IN" dirty="0" smtClean="0">
                <a:latin typeface="Arial Black" panose="020B0A04020102020204" pitchFamily="34" charset="0"/>
              </a:rPr>
              <a:t> 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20074" y="2195664"/>
            <a:ext cx="534644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Changing hospital_id to hos_id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78747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9302" y="496111"/>
            <a:ext cx="10739336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INTRODUCTION</a:t>
            </a:r>
          </a:p>
          <a:p>
            <a:endParaRPr lang="en-IN" sz="2000" dirty="0"/>
          </a:p>
          <a:p>
            <a:r>
              <a:rPr lang="en-US" sz="2000" dirty="0"/>
              <a:t>The Hospital Management System (HMS) is an advanced software solution designed to simplify and automate the complex administrative, financial, and operational processes of a hospital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Built using SQL and MySQL Workbench, the system is designed to handle large volumes of data securely and efficiently, promoting better decision-making and enhancing the overall quality of healthcare delivery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b="1" dirty="0" smtClean="0"/>
              <a:t>OBJECTIVES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Efficient </a:t>
            </a:r>
            <a:r>
              <a:rPr lang="en-IN" sz="2000" dirty="0" smtClean="0"/>
              <a:t>Patient, Doctor Record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Enhance </a:t>
            </a:r>
            <a:r>
              <a:rPr lang="en-US" sz="2000" dirty="0"/>
              <a:t>Billing and </a:t>
            </a:r>
            <a:r>
              <a:rPr lang="en-US" sz="2000" dirty="0" smtClean="0"/>
              <a:t>Payment Status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Ensure Data Security and </a:t>
            </a:r>
            <a:r>
              <a:rPr lang="en-US" sz="2000" dirty="0" smtClean="0"/>
              <a:t>Privacy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Reduce </a:t>
            </a:r>
            <a:r>
              <a:rPr lang="en-IN" sz="2000" dirty="0" smtClean="0"/>
              <a:t>Paperwork Overhead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Enhance Patient Experience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072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8150" y="1596904"/>
            <a:ext cx="830424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MODIFY COLUMN:</a:t>
            </a:r>
            <a:r>
              <a:rPr lang="en-IN" sz="2000" dirty="0" smtClean="0"/>
              <a:t> It is used to change the properties of the column as its data type, length, and constraints.</a:t>
            </a:r>
            <a:endParaRPr lang="en-I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768150" y="2837432"/>
            <a:ext cx="631682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Changing length of the contact</a:t>
            </a:r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8150" y="3869599"/>
            <a:ext cx="5031927" cy="123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3974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98171" y="1380931"/>
            <a:ext cx="6195526" cy="40011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DROP: </a:t>
            </a:r>
            <a:r>
              <a:rPr lang="en-IN" sz="2000" dirty="0" smtClean="0"/>
              <a:t>It is used to drop the column of the table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71" y="3073764"/>
            <a:ext cx="4609323" cy="14687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170" y="4862118"/>
            <a:ext cx="5887617" cy="16575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98170" y="2043404"/>
            <a:ext cx="794035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Dropping those new columns that we added earlier using add column.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041708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98170" y="1296955"/>
            <a:ext cx="848152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UPDATE TABLE: </a:t>
            </a:r>
            <a:r>
              <a:rPr lang="en-IN" sz="2000" dirty="0" smtClean="0"/>
              <a:t>It is used to update the existing record inside the table.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1103146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88841" y="1352939"/>
            <a:ext cx="665272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DELETE: </a:t>
            </a:r>
            <a:r>
              <a:rPr lang="en-IN" sz="2000" dirty="0" smtClean="0"/>
              <a:t>It is used to delete the record from the table.</a:t>
            </a:r>
          </a:p>
          <a:p>
            <a:endParaRPr lang="en-IN" sz="2000" dirty="0"/>
          </a:p>
          <a:p>
            <a:r>
              <a:rPr lang="en-IN" sz="2000" dirty="0" smtClean="0"/>
              <a:t>Deleting row whose patient_id is 22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841" y="4565100"/>
            <a:ext cx="8061327" cy="17983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841" y="2860650"/>
            <a:ext cx="4394718" cy="147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6321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700" y="2872247"/>
            <a:ext cx="6746671" cy="7293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8701" y="4337745"/>
            <a:ext cx="3251047" cy="1929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88700" y="1222310"/>
            <a:ext cx="6824671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Alias: </a:t>
            </a:r>
            <a:r>
              <a:rPr lang="en-IN" sz="2000" dirty="0" smtClean="0"/>
              <a:t>It is used to give a temporary name to make the output more readable and easier to understand.</a:t>
            </a:r>
          </a:p>
          <a:p>
            <a:endParaRPr lang="en-IN" sz="2000" dirty="0"/>
          </a:p>
          <a:p>
            <a:r>
              <a:rPr lang="en-IN" sz="2000" dirty="0" smtClean="0">
                <a:latin typeface="Arial Black" panose="020B0A04020102020204" pitchFamily="34" charset="0"/>
              </a:rPr>
              <a:t>“AS” </a:t>
            </a:r>
            <a:r>
              <a:rPr lang="en-IN" sz="2000" dirty="0" smtClean="0"/>
              <a:t>is the keyword used to assign the name.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676424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60849" y="830425"/>
            <a:ext cx="8024327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Functions: String Functions</a:t>
            </a:r>
          </a:p>
          <a:p>
            <a:r>
              <a:rPr lang="en-IN" sz="2000" dirty="0" smtClean="0"/>
              <a:t>It is used to manipulate the data using multiple functions.</a:t>
            </a:r>
          </a:p>
          <a:p>
            <a:endParaRPr lang="en-IN" sz="2000" dirty="0">
              <a:latin typeface="Arial Black" panose="020B0A04020102020204" pitchFamily="34" charset="0"/>
            </a:endParaRPr>
          </a:p>
          <a:p>
            <a:r>
              <a:rPr lang="en-IN" sz="2000" dirty="0" smtClean="0">
                <a:latin typeface="Arial Black" panose="020B0A04020102020204" pitchFamily="34" charset="0"/>
              </a:rPr>
              <a:t>CONCAT</a:t>
            </a:r>
            <a:r>
              <a:rPr lang="en-IN" sz="2000" dirty="0" smtClean="0"/>
              <a:t>,</a:t>
            </a:r>
            <a:r>
              <a:rPr lang="en-IN" sz="2000" dirty="0" smtClean="0">
                <a:latin typeface="Arial Black" panose="020B0A04020102020204" pitchFamily="34" charset="0"/>
              </a:rPr>
              <a:t> </a:t>
            </a:r>
            <a:r>
              <a:rPr lang="en-IN" sz="2000" dirty="0" smtClean="0"/>
              <a:t>UPPER, LOWER, SUBSTRING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849" y="4590602"/>
            <a:ext cx="3881535" cy="21044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26635" y="2556588"/>
            <a:ext cx="7455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Concat(): is used to add two or more strings together.</a:t>
            </a:r>
            <a:endParaRPr lang="en-IN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849" y="3359422"/>
            <a:ext cx="9079268" cy="726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4359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70180" y="839756"/>
            <a:ext cx="8024327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Functions: String Functions</a:t>
            </a:r>
          </a:p>
          <a:p>
            <a:r>
              <a:rPr lang="en-IN" sz="2000" dirty="0" smtClean="0"/>
              <a:t>It is used to manipulate the data using multiple functions.</a:t>
            </a:r>
          </a:p>
          <a:p>
            <a:endParaRPr lang="en-IN" sz="2000" dirty="0">
              <a:latin typeface="Arial Black" panose="020B0A04020102020204" pitchFamily="34" charset="0"/>
            </a:endParaRPr>
          </a:p>
          <a:p>
            <a:r>
              <a:rPr lang="en-IN" sz="2000" dirty="0" smtClean="0"/>
              <a:t>CONCAT,</a:t>
            </a:r>
            <a:r>
              <a:rPr lang="en-IN" sz="2000" dirty="0" smtClean="0">
                <a:latin typeface="Arial Black" panose="020B0A04020102020204" pitchFamily="34" charset="0"/>
              </a:rPr>
              <a:t> UPPER</a:t>
            </a:r>
            <a:r>
              <a:rPr lang="en-IN" sz="2000" dirty="0" smtClean="0"/>
              <a:t>, LOWER, SUBSTRING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848" y="4317523"/>
            <a:ext cx="3909527" cy="20247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848" y="3197499"/>
            <a:ext cx="5113175" cy="7219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60848" y="2258008"/>
            <a:ext cx="58596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Upper(): it is used when we want upper case to any string.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34639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60849" y="830425"/>
            <a:ext cx="8024327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Functions: String Functions</a:t>
            </a:r>
          </a:p>
          <a:p>
            <a:r>
              <a:rPr lang="en-IN" sz="2000" dirty="0" smtClean="0"/>
              <a:t>It is used to manipulate the data using multiple functions.</a:t>
            </a:r>
          </a:p>
          <a:p>
            <a:endParaRPr lang="en-IN" sz="2000" dirty="0">
              <a:latin typeface="Arial Black" panose="020B0A04020102020204" pitchFamily="34" charset="0"/>
            </a:endParaRPr>
          </a:p>
          <a:p>
            <a:r>
              <a:rPr lang="en-IN" sz="2000" dirty="0" smtClean="0"/>
              <a:t>CONCAT,</a:t>
            </a:r>
            <a:r>
              <a:rPr lang="en-IN" sz="2000" dirty="0" smtClean="0">
                <a:latin typeface="Arial Black" panose="020B0A04020102020204" pitchFamily="34" charset="0"/>
              </a:rPr>
              <a:t> </a:t>
            </a:r>
            <a:r>
              <a:rPr lang="en-IN" sz="2000" dirty="0" smtClean="0"/>
              <a:t>UPPER, LOWER, </a:t>
            </a:r>
            <a:r>
              <a:rPr lang="en-IN" sz="2000" dirty="0" smtClean="0">
                <a:latin typeface="Arial Black" panose="020B0A04020102020204" pitchFamily="34" charset="0"/>
              </a:rPr>
              <a:t>SUBSTRING.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849" y="3354798"/>
            <a:ext cx="6998444" cy="7320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849" y="4704136"/>
            <a:ext cx="3638939" cy="13262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35493" y="2360645"/>
            <a:ext cx="72405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Substring(): It is used for subtracting a substring from the string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21064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66121" y="1231641"/>
            <a:ext cx="820160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MATH FUNCTIONS: </a:t>
            </a:r>
            <a:r>
              <a:rPr lang="en-IN" sz="2000" dirty="0" smtClean="0"/>
              <a:t>It is used to perform mathematical expressions on numerical data.</a:t>
            </a:r>
          </a:p>
          <a:p>
            <a:endParaRPr lang="en-IN" sz="2000" dirty="0"/>
          </a:p>
          <a:p>
            <a:r>
              <a:rPr lang="en-IN" sz="2000" dirty="0" smtClean="0"/>
              <a:t>ABS, CEILING, FLOOR, POWER, </a:t>
            </a:r>
            <a:r>
              <a:rPr lang="en-IN" sz="2000" dirty="0" smtClean="0">
                <a:latin typeface="Arial Black" panose="020B0A04020102020204" pitchFamily="34" charset="0"/>
              </a:rPr>
              <a:t>ROUND</a:t>
            </a:r>
            <a:r>
              <a:rPr lang="en-IN" sz="2000" dirty="0" smtClean="0"/>
              <a:t>, SQRT.</a:t>
            </a:r>
            <a:endParaRPr lang="en-I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866120" y="2743200"/>
            <a:ext cx="82016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Round(): it will give the round figure of the data</a:t>
            </a:r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120" y="3898233"/>
            <a:ext cx="4762913" cy="6325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120" y="4977896"/>
            <a:ext cx="3543607" cy="145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8319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121" y="3414351"/>
            <a:ext cx="5604571" cy="97103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120" y="4684836"/>
            <a:ext cx="3918859" cy="191455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66121" y="1231641"/>
            <a:ext cx="820160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MATH FUNCTIONS: </a:t>
            </a:r>
            <a:r>
              <a:rPr lang="en-IN" sz="2000" dirty="0" smtClean="0"/>
              <a:t>It is used to perform mathematical expressions on numerical data.</a:t>
            </a:r>
          </a:p>
          <a:p>
            <a:endParaRPr lang="en-IN" sz="2000" dirty="0"/>
          </a:p>
          <a:p>
            <a:r>
              <a:rPr lang="en-IN" sz="2000" dirty="0" smtClean="0"/>
              <a:t>ABS, CEILING, FLOOR, POWER, ROUND, </a:t>
            </a:r>
            <a:r>
              <a:rPr lang="en-IN" sz="2000" dirty="0" smtClean="0">
                <a:latin typeface="Arial Black" panose="020B0A04020102020204" pitchFamily="34" charset="0"/>
              </a:rPr>
              <a:t>SQRT</a:t>
            </a:r>
            <a:r>
              <a:rPr lang="en-IN" sz="2000" dirty="0" smtClean="0"/>
              <a:t>.</a:t>
            </a:r>
            <a:endParaRPr lang="en-IN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866120" y="2687216"/>
            <a:ext cx="654076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SQRT(): is used for finding the square root of the given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9278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2351" y="923730"/>
            <a:ext cx="9722498" cy="25237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Black" panose="020B0A04020102020204" pitchFamily="34" charset="0"/>
              </a:rPr>
              <a:t>In this project, there are 5 tables </a:t>
            </a:r>
          </a:p>
          <a:p>
            <a:endParaRPr lang="en-US" sz="2000" dirty="0"/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/>
              <a:t>Patient 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/>
              <a:t>Doctor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/>
              <a:t>Department 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/>
              <a:t>Appointment </a:t>
            </a:r>
          </a:p>
          <a:p>
            <a:pPr marL="457200" indent="-457200">
              <a:buFont typeface="+mj-lt"/>
              <a:buAutoNum type="arabicParenR"/>
            </a:pPr>
            <a:r>
              <a:rPr lang="en-US" sz="2000" dirty="0" smtClean="0"/>
              <a:t>Bills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00229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6873" y="1129004"/>
            <a:ext cx="305111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Date Function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76873" y="1800808"/>
            <a:ext cx="638213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Year(): </a:t>
            </a:r>
            <a:r>
              <a:rPr lang="en-IN" sz="2000" dirty="0" smtClean="0"/>
              <a:t>returns the year, </a:t>
            </a:r>
            <a:r>
              <a:rPr lang="en-IN" sz="2000" dirty="0" smtClean="0">
                <a:latin typeface="Arial Black" panose="020B0A04020102020204" pitchFamily="34" charset="0"/>
              </a:rPr>
              <a:t>Month(): </a:t>
            </a:r>
            <a:r>
              <a:rPr lang="en-IN" sz="2000" dirty="0" smtClean="0"/>
              <a:t>returns the month</a:t>
            </a:r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873" y="4462463"/>
            <a:ext cx="5262466" cy="162212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873" y="3082281"/>
            <a:ext cx="6560369" cy="59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958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873" y="3026475"/>
            <a:ext cx="6019859" cy="83639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873" y="4479266"/>
            <a:ext cx="3461658" cy="15024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76873" y="1129004"/>
            <a:ext cx="305111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Date Function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6873" y="1856792"/>
            <a:ext cx="435739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Dayname(): </a:t>
            </a:r>
            <a:r>
              <a:rPr lang="en-IN" sz="2000" dirty="0" smtClean="0"/>
              <a:t>it will returns the date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644036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1478" y="1212980"/>
            <a:ext cx="7053942" cy="1292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Aggregate Functions: </a:t>
            </a:r>
            <a:r>
              <a:rPr lang="en-IN" sz="2000" dirty="0" smtClean="0"/>
              <a:t>It performs calculations on sets of values and returns a single value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sz="2000" dirty="0" smtClean="0">
                <a:latin typeface="Arial Black" panose="020B0A04020102020204" pitchFamily="34" charset="0"/>
              </a:rPr>
              <a:t>COUNT</a:t>
            </a:r>
            <a:r>
              <a:rPr lang="en-IN" sz="2000" dirty="0" smtClean="0"/>
              <a:t>, SUM, AVG, MIN, MAX.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478" y="4709206"/>
            <a:ext cx="4526124" cy="13650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478" y="3483678"/>
            <a:ext cx="5654351" cy="82262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91478" y="2625328"/>
            <a:ext cx="466530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Count of all patients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218084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1478" y="1212980"/>
            <a:ext cx="7053942" cy="1292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Aggregate Functions: </a:t>
            </a:r>
            <a:r>
              <a:rPr lang="en-IN" sz="2000" dirty="0" smtClean="0"/>
              <a:t>It performs calculations on sets of values and returns a single value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sz="2000" dirty="0" smtClean="0"/>
              <a:t>COUNT, SUM, </a:t>
            </a:r>
            <a:r>
              <a:rPr lang="en-IN" sz="2000" dirty="0" smtClean="0">
                <a:latin typeface="Arial Black" panose="020B0A04020102020204" pitchFamily="34" charset="0"/>
              </a:rPr>
              <a:t>AVG</a:t>
            </a:r>
            <a:r>
              <a:rPr lang="en-IN" sz="2000" dirty="0" smtClean="0"/>
              <a:t>, MIN, MAX.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478" y="3195490"/>
            <a:ext cx="6009453" cy="7606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478" y="4614729"/>
            <a:ext cx="2985795" cy="1225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55679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16833" y="1101012"/>
            <a:ext cx="905069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GROUP BY CLAUSE:  </a:t>
            </a:r>
            <a:r>
              <a:rPr lang="en-IN" sz="2000" dirty="0" smtClean="0"/>
              <a:t>It</a:t>
            </a:r>
            <a:r>
              <a:rPr lang="en-IN" sz="2000" dirty="0" smtClean="0">
                <a:latin typeface="Arial Black" panose="020B0A04020102020204" pitchFamily="34" charset="0"/>
              </a:rPr>
              <a:t> </a:t>
            </a:r>
            <a:r>
              <a:rPr lang="en-US" sz="2000" dirty="0" smtClean="0"/>
              <a:t>is </a:t>
            </a:r>
            <a:r>
              <a:rPr lang="en-US" sz="2000" dirty="0"/>
              <a:t>used in conjunction with aggregate functions (such as SUM, AVG, COUNT, MAX, MIN) to perform calculations on groups of rows</a:t>
            </a:r>
            <a:endParaRPr lang="en-I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716833" y="2152452"/>
            <a:ext cx="905069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Using GROUP BY now we will make a group of paid and pending statuses and display sum of it as a result</a:t>
            </a:r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833" y="3454229"/>
            <a:ext cx="5187820" cy="11269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833" y="4894014"/>
            <a:ext cx="4488024" cy="149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0822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44824" y="1194318"/>
            <a:ext cx="774440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HAVING CLAUSE: </a:t>
            </a:r>
            <a:r>
              <a:rPr lang="en-IN" sz="2000" dirty="0" smtClean="0"/>
              <a:t>It is used in conjunction with the group by clause to filter out the result.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824" y="5039082"/>
            <a:ext cx="4923104" cy="11490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824" y="3085229"/>
            <a:ext cx="5218147" cy="13453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44823" y="2073106"/>
            <a:ext cx="774440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Using the  having clause we filtered the result whose amount less than 2000 after summing up the amount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666317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95534" y="1063690"/>
            <a:ext cx="8882743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CONSTRAINTS: </a:t>
            </a:r>
            <a:r>
              <a:rPr lang="en-US" sz="2000" dirty="0"/>
              <a:t>Constraint is a rule or condition that is applied to a table column or a set of columns to maintain the integrity, accuracy, and consistency of the data stored in the database.</a:t>
            </a:r>
            <a:endParaRPr lang="en-I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595533" y="2313993"/>
            <a:ext cx="8882743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There are different types of constraints that we can apply to the column of the table </a:t>
            </a:r>
          </a:p>
          <a:p>
            <a:endParaRPr lang="en-IN" sz="2000" dirty="0"/>
          </a:p>
          <a:p>
            <a:pPr marL="342900" indent="-342900">
              <a:buFont typeface="+mj-lt"/>
              <a:buAutoNum type="arabicPeriod"/>
            </a:pPr>
            <a:r>
              <a:rPr lang="en-IN" sz="2000" dirty="0" smtClean="0"/>
              <a:t>NOT NULL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 smtClean="0"/>
              <a:t>UNIQUE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 smtClean="0"/>
              <a:t>DEFAULT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 smtClean="0"/>
              <a:t>CHECK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 smtClean="0"/>
              <a:t>PRIMARY KEY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000" dirty="0" smtClean="0"/>
              <a:t>FOREIGN KEY </a:t>
            </a:r>
          </a:p>
        </p:txBody>
      </p:sp>
    </p:spTree>
    <p:extLst>
      <p:ext uri="{BB962C8B-B14F-4D97-AF65-F5344CB8AC3E}">
        <p14:creationId xmlns:p14="http://schemas.microsoft.com/office/powerpoint/2010/main" val="35608113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66122" y="1296955"/>
            <a:ext cx="78003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 smtClean="0"/>
              <a:t>NOT NULL: </a:t>
            </a:r>
            <a:r>
              <a:rPr lang="en-IN" dirty="0" smtClean="0"/>
              <a:t>This ensures that a column cannot have a NULL VALUES, every row should have some values in it.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122" y="2976609"/>
            <a:ext cx="5126299" cy="8489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121" y="4213755"/>
            <a:ext cx="5147473" cy="8061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66122" y="2052734"/>
            <a:ext cx="78003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dirty="0" smtClean="0"/>
              <a:t>Adding a NOT NULL constraint to the contact column in the patient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07851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98171" y="1259633"/>
            <a:ext cx="736185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UNIQUE: </a:t>
            </a:r>
            <a:r>
              <a:rPr lang="en-IN" sz="2000" dirty="0" smtClean="0"/>
              <a:t>It ensures that each row should have a unique value, it is mainly used for the contact/phone no. columns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587" y="2691354"/>
            <a:ext cx="5169160" cy="854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587" y="4092883"/>
            <a:ext cx="5196325" cy="93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9710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856" y="4390553"/>
            <a:ext cx="8367485" cy="10440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856" y="3005272"/>
            <a:ext cx="4854361" cy="922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32856" y="1399593"/>
            <a:ext cx="8210939" cy="677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Black" panose="020B0A04020102020204" pitchFamily="34" charset="0"/>
              </a:rPr>
              <a:t>INFORMATION SCHEMA:</a:t>
            </a:r>
            <a:r>
              <a:rPr lang="en-US" dirty="0" smtClean="0"/>
              <a:t> It is used to see the constraint on the column of the table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9278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2898" y="195944"/>
            <a:ext cx="862148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 Black" panose="020B0A04020102020204" pitchFamily="34" charset="0"/>
              </a:rPr>
              <a:t>E R Diagra</a:t>
            </a:r>
            <a:r>
              <a:rPr lang="en-US" sz="2000" dirty="0">
                <a:latin typeface="Arial Black" panose="020B0A04020102020204" pitchFamily="34" charset="0"/>
              </a:rPr>
              <a:t>m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535" y="699796"/>
            <a:ext cx="8854751" cy="6064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97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44824" y="1287624"/>
            <a:ext cx="7837715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 Black" panose="020B0A04020102020204" pitchFamily="34" charset="0"/>
              </a:rPr>
              <a:t>FOREIGN KEY: </a:t>
            </a:r>
            <a:r>
              <a:rPr lang="en-US" sz="2000" dirty="0" smtClean="0"/>
              <a:t>It is a column or set of columns in one table that refers to the primary key in another table</a:t>
            </a:r>
          </a:p>
          <a:p>
            <a:endParaRPr lang="en-US" sz="2000" dirty="0"/>
          </a:p>
          <a:p>
            <a:r>
              <a:rPr lang="en-US" sz="2000" dirty="0" smtClean="0"/>
              <a:t>It is also known as the Referential Integrity</a:t>
            </a:r>
            <a:endParaRPr lang="en-IN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744824" y="2864498"/>
            <a:ext cx="715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this project, I have used dept_id as a foreign key in the dr_name table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824" y="4918493"/>
            <a:ext cx="4599992" cy="16478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824" y="3487265"/>
            <a:ext cx="3788229" cy="126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8606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7643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8160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0943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7560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9514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54837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48057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01414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181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34482" y="447869"/>
            <a:ext cx="863081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Arial Black" panose="020B0A04020102020204" pitchFamily="34" charset="0"/>
              </a:rPr>
              <a:t>Tables In hospital_management_sys</a:t>
            </a:r>
            <a:endParaRPr lang="en-IN" sz="2000" dirty="0"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319" y="1082351"/>
            <a:ext cx="8444204" cy="534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3926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4440" y="233265"/>
            <a:ext cx="102916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 smtClean="0">
                <a:latin typeface="Arial Black" panose="020B0A04020102020204" pitchFamily="34" charset="0"/>
              </a:rPr>
              <a:t>Queries</a:t>
            </a:r>
            <a:endParaRPr lang="en-IN" sz="2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547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937" y="2193469"/>
            <a:ext cx="6400801" cy="298502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52938" y="1175657"/>
            <a:ext cx="515049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Patient Table</a:t>
            </a:r>
            <a:endParaRPr lang="en-IN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371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307" y="2335475"/>
            <a:ext cx="6192722" cy="28056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10307" y="1222311"/>
            <a:ext cx="518782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dirty="0" smtClean="0">
                <a:latin typeface="Arial Black" panose="020B0A04020102020204" pitchFamily="34" charset="0"/>
              </a:rPr>
              <a:t>Department Table</a:t>
            </a:r>
            <a:endParaRPr lang="en-IN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46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</TotalTime>
  <Words>1388</Words>
  <Application>Microsoft Office PowerPoint</Application>
  <PresentationFormat>Widescreen</PresentationFormat>
  <Paragraphs>215</Paragraphs>
  <Slides>70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5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58</cp:revision>
  <dcterms:created xsi:type="dcterms:W3CDTF">2024-12-26T19:05:13Z</dcterms:created>
  <dcterms:modified xsi:type="dcterms:W3CDTF">2025-01-13T10:39:53Z</dcterms:modified>
</cp:coreProperties>
</file>