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7" r:id="rId30"/>
    <p:sldId id="288" r:id="rId31"/>
    <p:sldId id="289" r:id="rId32"/>
    <p:sldId id="291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cfe47a4cf0bee9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65A7-C0DA-4AB5-ACAE-01B1232FB32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6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5" y="1468414"/>
            <a:ext cx="5044877" cy="2133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2164" y="577980"/>
            <a:ext cx="55050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64" y="4182155"/>
            <a:ext cx="5047495" cy="2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60" y="2108719"/>
            <a:ext cx="6423792" cy="2981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560" y="1063689"/>
            <a:ext cx="60742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89" y="2879734"/>
            <a:ext cx="6687768" cy="2541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5089" y="1520890"/>
            <a:ext cx="42650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1728435"/>
            <a:ext cx="6672029" cy="4968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22" y="933061"/>
            <a:ext cx="31070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Patients table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5" y="2913972"/>
            <a:ext cx="6619968" cy="2180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525" y="1483567"/>
            <a:ext cx="35056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2899" y="1502229"/>
            <a:ext cx="30791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2670619"/>
            <a:ext cx="6466113" cy="33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270589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2920481"/>
            <a:ext cx="6744034" cy="204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2776" y="1772816"/>
            <a:ext cx="4189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69" y="3280598"/>
            <a:ext cx="5383763" cy="158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0869" y="1924882"/>
            <a:ext cx="43294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013" y="1091682"/>
            <a:ext cx="62701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Table: (SELECT * FROM patients;)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3" y="1807355"/>
            <a:ext cx="6346370" cy="48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923" y="1183604"/>
            <a:ext cx="78097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Table: (SELECT * FROM department;)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3" y="2512608"/>
            <a:ext cx="5234473" cy="18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"/>
            <a:ext cx="12192000" cy="698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4" y="5226784"/>
            <a:ext cx="461071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SQL Project</a:t>
            </a:r>
          </a:p>
          <a:p>
            <a:endParaRPr lang="en-IN" sz="2000" b="1" dirty="0" smtClean="0">
              <a:latin typeface="Arial Black" panose="020B0A04020102020204" pitchFamily="34" charset="0"/>
            </a:endParaRPr>
          </a:p>
          <a:p>
            <a:r>
              <a:rPr lang="en-IN" sz="2000" b="1" dirty="0" smtClean="0">
                <a:latin typeface="Arial Black" panose="020B0A04020102020204" pitchFamily="34" charset="0"/>
              </a:rPr>
              <a:t>Name: Bharat Singh</a:t>
            </a:r>
          </a:p>
          <a:p>
            <a:r>
              <a:rPr lang="en-IN" sz="2000" b="1" dirty="0" smtClean="0">
                <a:latin typeface="Arial Black" panose="020B0A04020102020204" pitchFamily="34" charset="0"/>
              </a:rPr>
              <a:t>Batch: K-404</a:t>
            </a:r>
          </a:p>
          <a:p>
            <a:r>
              <a:rPr lang="en-IN" sz="2000" b="1" dirty="0" err="1" smtClean="0">
                <a:latin typeface="Arial Black" panose="020B0A04020102020204" pitchFamily="34" charset="0"/>
              </a:rPr>
              <a:t>Incharge</a:t>
            </a:r>
            <a:r>
              <a:rPr lang="en-IN" sz="2000" b="1" dirty="0" smtClean="0">
                <a:latin typeface="Arial Black" panose="020B0A04020102020204" pitchFamily="34" charset="0"/>
              </a:rPr>
              <a:t>: </a:t>
            </a:r>
            <a:r>
              <a:rPr lang="en-IN" sz="2000" b="1" dirty="0" err="1" smtClean="0">
                <a:latin typeface="Arial Black" panose="020B0A04020102020204" pitchFamily="34" charset="0"/>
              </a:rPr>
              <a:t>Sandip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latin typeface="Arial Black" panose="020B0A04020102020204" pitchFamily="34" charset="0"/>
              </a:rPr>
              <a:t>Jaiswar</a:t>
            </a:r>
            <a:r>
              <a:rPr lang="en-IN" sz="2000" b="1" dirty="0" smtClean="0">
                <a:latin typeface="Arial Black" panose="020B0A04020102020204" pitchFamily="34" charset="0"/>
              </a:rPr>
              <a:t> Sir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2310" y="1259632"/>
            <a:ext cx="59062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Table: (SELECT * FROM dr_name;)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(SELECT * FROM dr_contact)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0" y="4649951"/>
            <a:ext cx="4236098" cy="167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2529950"/>
            <a:ext cx="4236098" cy="17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45" y="2987084"/>
            <a:ext cx="7663284" cy="2015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345" y="1625563"/>
            <a:ext cx="79338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Appointments Table: (SELECT * FROM appointments)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7963" y="1688841"/>
            <a:ext cx="55143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Table: (SELECT  * FROM bills)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63" y="2976465"/>
            <a:ext cx="5644559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351" y="1240971"/>
            <a:ext cx="80056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SELECT: It is used to retrieve the data from the dataset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2217900"/>
            <a:ext cx="5402425" cy="679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0" y="3474131"/>
            <a:ext cx="5290458" cy="21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0890" y="1184988"/>
            <a:ext cx="89947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WHERE: </a:t>
            </a:r>
            <a:r>
              <a:rPr lang="en-IN" sz="2000" dirty="0" smtClean="0"/>
              <a:t>It is used to filter the records and show those records which are specifying the condition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2565424"/>
            <a:ext cx="8808098" cy="86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89" y="3950937"/>
            <a:ext cx="4829511" cy="13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1296954"/>
            <a:ext cx="66713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Order By: </a:t>
            </a:r>
            <a:r>
              <a:rPr lang="en-IN" sz="2000" dirty="0" smtClean="0"/>
              <a:t>It is used to sort the data in ascending or descending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561306"/>
            <a:ext cx="7660432" cy="993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4111429"/>
            <a:ext cx="5159828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567" y="1268963"/>
            <a:ext cx="76137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LIMIT: </a:t>
            </a:r>
            <a:r>
              <a:rPr lang="en-IN" sz="2000" dirty="0" smtClean="0"/>
              <a:t>It is used to apply limitations while displaying the records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7" y="2364176"/>
            <a:ext cx="4683968" cy="92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6" y="3836922"/>
            <a:ext cx="6662057" cy="1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245" y="970384"/>
            <a:ext cx="718457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  <a:p>
            <a:r>
              <a:rPr lang="en-US" sz="2000" dirty="0" smtClean="0"/>
              <a:t>ADDITION, </a:t>
            </a:r>
            <a:r>
              <a:rPr lang="en-US" sz="2000" dirty="0" smtClean="0">
                <a:latin typeface="Arial Black" panose="020B0A04020102020204" pitchFamily="34" charset="0"/>
              </a:rPr>
              <a:t>SUBTRACTION</a:t>
            </a:r>
            <a:r>
              <a:rPr lang="en-US" sz="2000" dirty="0" smtClean="0"/>
              <a:t>, MULTIPLY, DIVISION, MODULUS</a:t>
            </a:r>
            <a:endParaRPr lang="en-US" sz="2000" dirty="0"/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4429436"/>
            <a:ext cx="4450702" cy="15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5" y="3044907"/>
            <a:ext cx="6251510" cy="9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245" y="1147666"/>
            <a:ext cx="71845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ADDITION</a:t>
            </a:r>
            <a:r>
              <a:rPr lang="en-US" sz="2000" dirty="0"/>
              <a:t>, SUBTRACTION, </a:t>
            </a:r>
            <a:r>
              <a:rPr lang="en-US" sz="2000" dirty="0">
                <a:latin typeface="Arial Black" panose="020B0A04020102020204" pitchFamily="34" charset="0"/>
              </a:rPr>
              <a:t>MULTIPLY</a:t>
            </a:r>
            <a:r>
              <a:rPr lang="en-US" sz="2000" dirty="0"/>
              <a:t>, DIVISION, </a:t>
            </a:r>
            <a:r>
              <a:rPr lang="en-US" sz="2000" dirty="0" smtClean="0"/>
              <a:t>MODULUS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4" y="3074622"/>
            <a:ext cx="6074228" cy="8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4" y="4247321"/>
            <a:ext cx="4012163" cy="2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AND</a:t>
            </a:r>
            <a:r>
              <a:rPr lang="en-IN" sz="2000" dirty="0" smtClean="0"/>
              <a:t>, OR, NOT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003804"/>
            <a:ext cx="4851915" cy="93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9" y="4388599"/>
            <a:ext cx="3610943" cy="18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2" y="766732"/>
            <a:ext cx="5710137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 Black" panose="020B0A04020102020204" pitchFamily="34" charset="0"/>
              </a:rPr>
              <a:t>Abstract</a:t>
            </a:r>
          </a:p>
          <a:p>
            <a:pPr algn="just"/>
            <a:endParaRPr lang="en-IN" sz="2000" dirty="0"/>
          </a:p>
          <a:p>
            <a:pPr algn="just"/>
            <a:r>
              <a:rPr lang="en-US" sz="2000" dirty="0"/>
              <a:t>The Hospital Management System (HMS) is a comprehensive database solution designed to streamline hospital operations and improve patient care. Built using SQL and MySQL Workbench, the system efficiently manages patient records, doctor </a:t>
            </a:r>
            <a:r>
              <a:rPr lang="en-US" sz="2000" dirty="0" smtClean="0"/>
              <a:t>record, appointment, billing. It </a:t>
            </a:r>
            <a:r>
              <a:rPr lang="en-US" sz="2000" dirty="0"/>
              <a:t>ensures data accuracy, security, and accessibility while reducing manual errors and administrative overhead. The HMS enhances communication between departments and facilitates quick decision-making through real-time data availability. Its user-friendly interface makes it easy for hospital staff to adapt, ultimately contributing to better healthcare delivery and operational efficiency.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39" y="1072867"/>
            <a:ext cx="6070063" cy="50184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effectLst>
            <a:glow>
              <a:schemeClr val="accent1"/>
            </a:glow>
            <a:outerShdw blurRad="88900" dist="38100" dir="2700000" sx="79000" sy="79000" algn="tl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5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102218"/>
            <a:ext cx="4450699" cy="937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80" y="4330085"/>
            <a:ext cx="3676258" cy="2322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</a:t>
            </a:r>
            <a:r>
              <a:rPr lang="en-IN" sz="2000" b="1" dirty="0" smtClean="0">
                <a:latin typeface="Arial Black" panose="020B0A04020102020204" pitchFamily="34" charset="0"/>
              </a:rPr>
              <a:t>OR</a:t>
            </a:r>
            <a:r>
              <a:rPr lang="en-IN" sz="2000" dirty="0" smtClean="0"/>
              <a:t>, NOT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292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6" y="3195636"/>
            <a:ext cx="4366723" cy="1077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5" y="4640916"/>
            <a:ext cx="3475021" cy="190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836" y="131526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OR, </a:t>
            </a:r>
            <a:r>
              <a:rPr lang="en-IN" sz="2000" b="1" dirty="0" smtClean="0">
                <a:latin typeface="Arial Black" panose="020B0A04020102020204" pitchFamily="34" charset="0"/>
              </a:rPr>
              <a:t>NOT</a:t>
            </a: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22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b="1" dirty="0" smtClean="0">
                <a:latin typeface="Arial Black" panose="020B0A04020102020204" pitchFamily="34" charset="0"/>
              </a:rPr>
              <a:t>&gt;</a:t>
            </a:r>
            <a:r>
              <a:rPr lang="en-IN" sz="2000" dirty="0" smtClean="0"/>
              <a:t> , BETWEEN,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2943569"/>
            <a:ext cx="5077215" cy="1040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601365"/>
            <a:ext cx="3890029" cy="16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</a:t>
            </a:r>
            <a:r>
              <a:rPr lang="en-IN" sz="2000" b="1" dirty="0" smtClean="0">
                <a:latin typeface="Arial Black" panose="020B0A04020102020204" pitchFamily="34" charset="0"/>
              </a:rPr>
              <a:t>BETWEEN</a:t>
            </a:r>
            <a:r>
              <a:rPr lang="en-IN" sz="2000" dirty="0" smtClean="0"/>
              <a:t>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74510"/>
            <a:ext cx="4627148" cy="1158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611994"/>
            <a:ext cx="3806054" cy="18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</a:t>
            </a:r>
            <a:r>
              <a:rPr lang="en-IN" sz="2000" dirty="0" smtClean="0">
                <a:latin typeface="Arial Black" panose="020B0A04020102020204" pitchFamily="34" charset="0"/>
              </a:rPr>
              <a:t>IN</a:t>
            </a:r>
            <a:r>
              <a:rPr lang="en-IN" sz="2000" dirty="0" smtClean="0"/>
              <a:t>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99119"/>
            <a:ext cx="6674296" cy="132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717904"/>
            <a:ext cx="4904473" cy="13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IN,</a:t>
            </a:r>
            <a:r>
              <a:rPr lang="en-IN" sz="2000" dirty="0" smtClean="0">
                <a:latin typeface="Arial Black" panose="020B0A04020102020204" pitchFamily="34" charset="0"/>
              </a:rPr>
              <a:t> LIKE</a:t>
            </a:r>
            <a:r>
              <a:rPr lang="en-IN" sz="2000" dirty="0" smtClean="0"/>
              <a:t>, etc</a:t>
            </a:r>
            <a:r>
              <a:rPr lang="en-IN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0" y="3131794"/>
            <a:ext cx="5504225" cy="1169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724276"/>
            <a:ext cx="3554128" cy="18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51927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2147" y="1511559"/>
            <a:ext cx="61208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Distinct:</a:t>
            </a:r>
            <a:r>
              <a:rPr lang="en-IN" sz="2000" dirty="0" smtClean="0"/>
              <a:t> It is used to identify the unique values in specific column.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6" y="2865268"/>
            <a:ext cx="4665307" cy="969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7" y="4304719"/>
            <a:ext cx="3970846" cy="17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624" y="998376"/>
            <a:ext cx="66713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Alter Table:</a:t>
            </a:r>
            <a:r>
              <a:rPr lang="en-IN" sz="2000" dirty="0" smtClean="0"/>
              <a:t> It is used to modifying the existing table structure like ADD column, Change, Modify, Drop.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3" y="2898902"/>
            <a:ext cx="5094516" cy="1396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3" y="4511602"/>
            <a:ext cx="7730321" cy="1682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7623" y="1856792"/>
            <a:ext cx="84628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Adding Column “alternative_number” after “contact”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AFTER: </a:t>
            </a:r>
            <a:r>
              <a:rPr lang="en-IN" sz="2000" dirty="0" smtClean="0"/>
              <a:t>It is used to define after which table we want to add the new column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2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200" dirty="0" smtClean="0">
              <a:latin typeface="Arial Black" panose="020B0A04020102020204" pitchFamily="34" charset="0"/>
            </a:endParaRPr>
          </a:p>
          <a:p>
            <a:pPr algn="ctr"/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3526" y="1253661"/>
            <a:ext cx="740850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ALTER TABLE -&gt; FIRST</a:t>
            </a:r>
          </a:p>
          <a:p>
            <a:endParaRPr lang="en-IN" sz="2000" dirty="0" smtClean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FIRST: </a:t>
            </a:r>
            <a:r>
              <a:rPr lang="en-IN" sz="2000" dirty="0" smtClean="0"/>
              <a:t>It is used to </a:t>
            </a:r>
            <a:r>
              <a:rPr lang="en-IN" sz="2000" dirty="0" err="1" smtClean="0"/>
              <a:t>adda</a:t>
            </a:r>
            <a:r>
              <a:rPr lang="en-IN" sz="2000" dirty="0" smtClean="0"/>
              <a:t>  new column in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position </a:t>
            </a:r>
            <a:r>
              <a:rPr lang="en-IN" sz="2000" dirty="0" err="1" smtClean="0"/>
              <a:t>i.e</a:t>
            </a:r>
            <a:r>
              <a:rPr lang="en-IN" sz="2000" dirty="0" smtClean="0"/>
              <a:t> before everything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6" y="2828056"/>
            <a:ext cx="5001209" cy="1278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26" y="4488355"/>
            <a:ext cx="7718186" cy="15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42596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74" y="4741453"/>
            <a:ext cx="7515812" cy="149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74" y="3010792"/>
            <a:ext cx="4688636" cy="1186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0074" y="1166327"/>
            <a:ext cx="75158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CHANGE COLUMN: It is used to change the column name or add constraints if required</a:t>
            </a:r>
            <a:r>
              <a:rPr lang="en-IN" dirty="0" smtClean="0">
                <a:latin typeface="Arial Black" panose="020B0A04020102020204" pitchFamily="34" charset="0"/>
              </a:rPr>
              <a:t>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0074" y="2195664"/>
            <a:ext cx="53464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Changing hospital_id to hos_id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87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302" y="496111"/>
            <a:ext cx="1073933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INTRODUCTION</a:t>
            </a:r>
          </a:p>
          <a:p>
            <a:endParaRPr lang="en-IN" sz="2000" dirty="0"/>
          </a:p>
          <a:p>
            <a:r>
              <a:rPr lang="en-US" sz="2000" dirty="0"/>
              <a:t>The Hospital Management System (HMS) is an advanced software solution designed to simplify and automate the complex administrative, financial, and operational processes of a hospital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Built using SQL and MySQL Workbench, the system is designed to handle large volumes of data securely and efficiently, promoting better decision-making and enhancing the overall quality of healthcare delivery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OBJECTIVES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</a:t>
            </a:r>
            <a:r>
              <a:rPr lang="en-IN" sz="2000" dirty="0" smtClean="0"/>
              <a:t>Patient, Doctor Record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Enhance </a:t>
            </a:r>
            <a:r>
              <a:rPr lang="en-US" sz="2000" dirty="0"/>
              <a:t>Billing and </a:t>
            </a:r>
            <a:r>
              <a:rPr lang="en-US" sz="2000" dirty="0" smtClean="0"/>
              <a:t>Payment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Data Security and </a:t>
            </a:r>
            <a:r>
              <a:rPr lang="en-US" sz="2000" dirty="0" smtClean="0"/>
              <a:t>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</a:t>
            </a:r>
            <a:r>
              <a:rPr lang="en-IN" sz="2000" dirty="0" smtClean="0"/>
              <a:t>Paperwork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Enhance Patient 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8150" y="1596904"/>
            <a:ext cx="83042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MODIFY COLUMN:</a:t>
            </a:r>
            <a:r>
              <a:rPr lang="en-IN" sz="2000" dirty="0" smtClean="0"/>
              <a:t> It is used to change the properties of the column as its data type, length, and constraints.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68150" y="2837432"/>
            <a:ext cx="63168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Changing length of the contact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50" y="3869599"/>
            <a:ext cx="5031927" cy="123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380931"/>
            <a:ext cx="6195526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DROP: </a:t>
            </a:r>
            <a:r>
              <a:rPr lang="en-IN" sz="2000" dirty="0" smtClean="0"/>
              <a:t>It is used to drop the column of the table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3073764"/>
            <a:ext cx="4609323" cy="146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0" y="4862118"/>
            <a:ext cx="5887617" cy="1657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8170" y="2043404"/>
            <a:ext cx="7940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Dropping those new columns that we added earlier using add column.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41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0" y="1296955"/>
            <a:ext cx="84815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UPDATE TABLE: </a:t>
            </a:r>
            <a:r>
              <a:rPr lang="en-IN" sz="2000" dirty="0" smtClean="0"/>
              <a:t>It is used to update the existing record inside the table.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03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841" y="1352939"/>
            <a:ext cx="66527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DELETE: </a:t>
            </a:r>
            <a:r>
              <a:rPr lang="en-IN" sz="2000" dirty="0" smtClean="0"/>
              <a:t>It is used to delete the record from the table.</a:t>
            </a:r>
          </a:p>
          <a:p>
            <a:endParaRPr lang="en-IN" sz="2000" dirty="0"/>
          </a:p>
          <a:p>
            <a:r>
              <a:rPr lang="en-IN" sz="2000" dirty="0" smtClean="0"/>
              <a:t>Deleting row whose patient_id is 22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1" y="4565100"/>
            <a:ext cx="8061327" cy="1798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1" y="2860650"/>
            <a:ext cx="4394718" cy="14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00" y="2872247"/>
            <a:ext cx="6746671" cy="729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01" y="4337745"/>
            <a:ext cx="3251047" cy="192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8700" y="1222310"/>
            <a:ext cx="682467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Alias: </a:t>
            </a:r>
            <a:r>
              <a:rPr lang="en-IN" sz="2000" dirty="0" smtClean="0"/>
              <a:t>It is used to give a temporary name to make the output more readable and easier to understand.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“AS” </a:t>
            </a:r>
            <a:r>
              <a:rPr lang="en-IN" sz="2000" dirty="0" smtClean="0"/>
              <a:t>is the keyword used to assign the name.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76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830425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CONCAT</a:t>
            </a:r>
            <a:r>
              <a:rPr lang="en-IN" sz="2000" dirty="0" smtClean="0"/>
              <a:t>,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IN" sz="2000" dirty="0" smtClean="0"/>
              <a:t>UPPER, LOWER, SUBSTRING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4590602"/>
            <a:ext cx="3881535" cy="2104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6635" y="2556588"/>
            <a:ext cx="7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Concat(): is used to add two or more strings together.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3359422"/>
            <a:ext cx="9079268" cy="7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0180" y="839756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/>
              <a:t>CONCAT,</a:t>
            </a:r>
            <a:r>
              <a:rPr lang="en-IN" sz="2000" dirty="0" smtClean="0">
                <a:latin typeface="Arial Black" panose="020B0A04020102020204" pitchFamily="34" charset="0"/>
              </a:rPr>
              <a:t> UPPER</a:t>
            </a:r>
            <a:r>
              <a:rPr lang="en-IN" sz="2000" dirty="0" smtClean="0"/>
              <a:t>, LOWER, SUBSTRING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8" y="4317523"/>
            <a:ext cx="3909527" cy="2024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8" y="3197499"/>
            <a:ext cx="5113175" cy="721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0848" y="2258008"/>
            <a:ext cx="585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Upper(): it is used when we want upper case to any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830425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/>
              <a:t>CONCAT,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IN" sz="2000" dirty="0" smtClean="0"/>
              <a:t>UPPER, LOWER, </a:t>
            </a:r>
            <a:r>
              <a:rPr lang="en-IN" sz="2000" dirty="0" smtClean="0">
                <a:latin typeface="Arial Black" panose="020B0A04020102020204" pitchFamily="34" charset="0"/>
              </a:rPr>
              <a:t>SUBSTRING.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3354798"/>
            <a:ext cx="6998444" cy="73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4704136"/>
            <a:ext cx="3638939" cy="1326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493" y="2360645"/>
            <a:ext cx="724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Substring(): It is used for subtracting a substring from the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1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6121" y="1231641"/>
            <a:ext cx="82016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MATH FUNCTIONS: </a:t>
            </a:r>
            <a:r>
              <a:rPr lang="en-IN" sz="2000" dirty="0" smtClean="0"/>
              <a:t>It is used to perform mathematical expressions on numerical data.</a:t>
            </a:r>
          </a:p>
          <a:p>
            <a:endParaRPr lang="en-IN" sz="2000" dirty="0"/>
          </a:p>
          <a:p>
            <a:r>
              <a:rPr lang="en-IN" sz="2000" dirty="0" smtClean="0"/>
              <a:t>ABS, CEILING, FLOOR, POWER, </a:t>
            </a:r>
            <a:r>
              <a:rPr lang="en-IN" sz="2000" dirty="0" smtClean="0">
                <a:latin typeface="Arial Black" panose="020B0A04020102020204" pitchFamily="34" charset="0"/>
              </a:rPr>
              <a:t>ROUND</a:t>
            </a:r>
            <a:r>
              <a:rPr lang="en-IN" sz="2000" dirty="0" smtClean="0"/>
              <a:t>, SQRT.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66120" y="2743200"/>
            <a:ext cx="8201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Round(): it will give the round figure of the data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0" y="3898233"/>
            <a:ext cx="4762913" cy="63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0" y="4977896"/>
            <a:ext cx="3543607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1" y="3414351"/>
            <a:ext cx="5604571" cy="971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0" y="4684836"/>
            <a:ext cx="3918859" cy="191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121" y="1231641"/>
            <a:ext cx="82016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MATH FUNCTIONS: </a:t>
            </a:r>
            <a:r>
              <a:rPr lang="en-IN" sz="2000" dirty="0" smtClean="0"/>
              <a:t>It is used to perform mathematical expressions on numerical data.</a:t>
            </a:r>
          </a:p>
          <a:p>
            <a:endParaRPr lang="en-IN" sz="2000" dirty="0"/>
          </a:p>
          <a:p>
            <a:r>
              <a:rPr lang="en-IN" sz="2000" dirty="0" smtClean="0"/>
              <a:t>ABS, CEILING, FLOOR, POWER, ROUND, </a:t>
            </a:r>
            <a:r>
              <a:rPr lang="en-IN" sz="2000" dirty="0" smtClean="0">
                <a:latin typeface="Arial Black" panose="020B0A04020102020204" pitchFamily="34" charset="0"/>
              </a:rPr>
              <a:t>SQRT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66120" y="2687216"/>
            <a:ext cx="6540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SQRT(): is used for finding the square root of the given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2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351" y="923730"/>
            <a:ext cx="9722498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 this project, there are 5 tables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Patient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Doctor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Department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Appointment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Bills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0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6873" y="1129004"/>
            <a:ext cx="30511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Date Function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6873" y="1800808"/>
            <a:ext cx="63821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Year(): </a:t>
            </a:r>
            <a:r>
              <a:rPr lang="en-IN" sz="2000" dirty="0" smtClean="0"/>
              <a:t>returns the year, </a:t>
            </a:r>
            <a:r>
              <a:rPr lang="en-IN" sz="2000" dirty="0" smtClean="0">
                <a:latin typeface="Arial Black" panose="020B0A04020102020204" pitchFamily="34" charset="0"/>
              </a:rPr>
              <a:t>Month(): </a:t>
            </a:r>
            <a:r>
              <a:rPr lang="en-IN" sz="2000" dirty="0" smtClean="0"/>
              <a:t>returns the month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4462463"/>
            <a:ext cx="5262466" cy="1622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3082281"/>
            <a:ext cx="6560369" cy="5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3026475"/>
            <a:ext cx="6019859" cy="836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73" y="4479266"/>
            <a:ext cx="3461658" cy="1502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6873" y="1129004"/>
            <a:ext cx="30511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Date Function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873" y="1856792"/>
            <a:ext cx="43573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Dayname(): </a:t>
            </a:r>
            <a:r>
              <a:rPr lang="en-IN" sz="2000" dirty="0" smtClean="0"/>
              <a:t>it will returns the date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44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478" y="1212980"/>
            <a:ext cx="705394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Aggregate Functions: </a:t>
            </a:r>
            <a:r>
              <a:rPr lang="en-IN" sz="2000" dirty="0" smtClean="0"/>
              <a:t>It performs calculations on sets of values and returns a single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COUNT</a:t>
            </a:r>
            <a:r>
              <a:rPr lang="en-IN" sz="2000" dirty="0" smtClean="0"/>
              <a:t>, SUM, AVG, MIN, MAX.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4709206"/>
            <a:ext cx="4526124" cy="1365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8" y="3483678"/>
            <a:ext cx="5654351" cy="822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1478" y="2625328"/>
            <a:ext cx="46653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Count of all patients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18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478" y="1212980"/>
            <a:ext cx="705394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Aggregate Functions: </a:t>
            </a:r>
            <a:r>
              <a:rPr lang="en-IN" sz="2000" dirty="0" smtClean="0"/>
              <a:t>It performs calculations on sets of values and returns a single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000" dirty="0" smtClean="0"/>
              <a:t>COUNT, SUM, </a:t>
            </a:r>
            <a:r>
              <a:rPr lang="en-IN" sz="2000" dirty="0" smtClean="0">
                <a:latin typeface="Arial Black" panose="020B0A04020102020204" pitchFamily="34" charset="0"/>
              </a:rPr>
              <a:t>AVG</a:t>
            </a:r>
            <a:r>
              <a:rPr lang="en-IN" sz="2000" dirty="0" smtClean="0"/>
              <a:t>, MIN, MAX.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3195490"/>
            <a:ext cx="6009453" cy="760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8" y="4614729"/>
            <a:ext cx="2985795" cy="1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6833" y="1101012"/>
            <a:ext cx="90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GROUP BY CLAUSE:  </a:t>
            </a:r>
            <a:r>
              <a:rPr lang="en-IN" sz="2000" dirty="0" smtClean="0"/>
              <a:t>It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smtClean="0"/>
              <a:t>is </a:t>
            </a:r>
            <a:r>
              <a:rPr lang="en-US" sz="2000" dirty="0"/>
              <a:t>used in conjunction with aggregate functions (such as SUM, AVG, COUNT, MAX, MIN) to perform calculations on groups of rows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16833" y="2152452"/>
            <a:ext cx="90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Using GROUP BY now we will make a group of paid and pending statuses and display sum of it as a result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3" y="3454229"/>
            <a:ext cx="5187820" cy="1126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3" y="4894014"/>
            <a:ext cx="4488024" cy="14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824" y="1194318"/>
            <a:ext cx="7744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HAVING CLAUSE: </a:t>
            </a:r>
            <a:r>
              <a:rPr lang="en-IN" sz="2000" dirty="0" smtClean="0"/>
              <a:t>It is used in conjunction with the group by clause to filter out the result.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5039082"/>
            <a:ext cx="4923104" cy="1149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3085229"/>
            <a:ext cx="5218147" cy="1345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4823" y="2073106"/>
            <a:ext cx="7744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Using the  having clause we filtered the result whose amount less than 2000 after summing up the amount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6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5534" y="1063690"/>
            <a:ext cx="88827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CONSTRAINTS: </a:t>
            </a:r>
            <a:r>
              <a:rPr lang="en-US" sz="2000" dirty="0"/>
              <a:t>Constraint is a rule or condition that is applied to a table column or a set of columns to maintain the integrity, accuracy, and consistency of the data stored in the database.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95533" y="2313993"/>
            <a:ext cx="888274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There are different types of constraints that we can apply to the column of the table </a:t>
            </a:r>
          </a:p>
          <a:p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NOT NULL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UNIQUE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DEFAULT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CHECK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FOREIGN KEY </a:t>
            </a:r>
          </a:p>
        </p:txBody>
      </p:sp>
    </p:spTree>
    <p:extLst>
      <p:ext uri="{BB962C8B-B14F-4D97-AF65-F5344CB8AC3E}">
        <p14:creationId xmlns:p14="http://schemas.microsoft.com/office/powerpoint/2010/main" val="35608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122" y="1296955"/>
            <a:ext cx="7800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 NULL: </a:t>
            </a:r>
            <a:r>
              <a:rPr lang="en-IN" dirty="0" smtClean="0"/>
              <a:t>This ensures that a column cannot have a NULL VALUES, every row should have some values in it.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2" y="2976609"/>
            <a:ext cx="5126299" cy="848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1" y="4213755"/>
            <a:ext cx="5147473" cy="806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122" y="2052734"/>
            <a:ext cx="7800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Adding a NOT NULL constraint to the contact column in the patient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7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259633"/>
            <a:ext cx="73618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UNIQUE: </a:t>
            </a:r>
            <a:r>
              <a:rPr lang="en-IN" sz="2000" dirty="0" smtClean="0"/>
              <a:t>It ensures that each row should have a unique value, it is mainly used for the contact/phone no. columns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87" y="2691354"/>
            <a:ext cx="5169160" cy="85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87" y="4092883"/>
            <a:ext cx="5196325" cy="9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6" y="4390553"/>
            <a:ext cx="8367485" cy="1044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6" y="3005272"/>
            <a:ext cx="4854361" cy="92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2856" y="1399593"/>
            <a:ext cx="8210939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INFORMATION SCHEMA:</a:t>
            </a:r>
            <a:r>
              <a:rPr lang="en-US" dirty="0" smtClean="0"/>
              <a:t> It is used to see the constraint on the column of the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2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98" y="195944"/>
            <a:ext cx="86214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E R Diagra</a:t>
            </a:r>
            <a:r>
              <a:rPr lang="en-US" sz="2000" dirty="0">
                <a:latin typeface="Arial Black" panose="020B0A04020102020204" pitchFamily="34" charset="0"/>
              </a:rPr>
              <a:t>m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699796"/>
            <a:ext cx="8854751" cy="60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824" y="1287624"/>
            <a:ext cx="78377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FOREIGN KEY: </a:t>
            </a:r>
            <a:r>
              <a:rPr lang="en-US" sz="2000" dirty="0" smtClean="0"/>
              <a:t>It is a column or set of columns in one table that refers to the primary key in another table</a:t>
            </a:r>
          </a:p>
          <a:p>
            <a:endParaRPr lang="en-US" sz="2000" dirty="0"/>
          </a:p>
          <a:p>
            <a:r>
              <a:rPr lang="en-US" sz="2000" dirty="0" smtClean="0"/>
              <a:t>It is also known as the Referential Integrity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44824" y="2864498"/>
            <a:ext cx="715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project, I have used dept_id as a foreign key in the dr_name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4918493"/>
            <a:ext cx="4599992" cy="1647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3487265"/>
            <a:ext cx="3788229" cy="1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045029"/>
            <a:ext cx="8500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JOINS: </a:t>
            </a:r>
            <a:r>
              <a:rPr lang="en-IN" sz="2000" dirty="0" smtClean="0"/>
              <a:t>It is used to combine rows from two or more tables based on a related column between them.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2133792"/>
            <a:ext cx="8500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CROSS JOIN:</a:t>
            </a:r>
            <a:r>
              <a:rPr lang="en-IN" sz="2000" dirty="0" smtClean="0"/>
              <a:t> It is a Cartesian product of two tables, resulting in every possible combination of rows.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4422018"/>
            <a:ext cx="7734970" cy="1615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3222555"/>
            <a:ext cx="4683968" cy="8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816" y="1045029"/>
            <a:ext cx="83415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INNER JOIN: </a:t>
            </a:r>
            <a:r>
              <a:rPr lang="en-IN" sz="2000" dirty="0" smtClean="0"/>
              <a:t>It is used to return rows from both tables where there is a match based on specific join condition.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72816" y="2034074"/>
            <a:ext cx="83415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EQUI JOIN:</a:t>
            </a:r>
            <a:r>
              <a:rPr lang="en-US" sz="2000" dirty="0" smtClean="0"/>
              <a:t> This </a:t>
            </a:r>
            <a:r>
              <a:rPr lang="en-US" sz="2000" dirty="0"/>
              <a:t>join condition typically uses the equality operator (=) to compare values in the specified columns.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227643"/>
            <a:ext cx="4357396" cy="1258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16" y="4819370"/>
            <a:ext cx="9306373" cy="12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1250302"/>
            <a:ext cx="90880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NON-EQUI JOIN: </a:t>
            </a:r>
            <a:r>
              <a:rPr lang="en-US" sz="2000" dirty="0"/>
              <a:t>A non-</a:t>
            </a:r>
            <a:r>
              <a:rPr lang="en-US" sz="2000" dirty="0" err="1"/>
              <a:t>equi</a:t>
            </a:r>
            <a:r>
              <a:rPr lang="en-US" sz="2000" dirty="0"/>
              <a:t> join is a type of join in SQL where the join condition involves a comparison other than equality between the columns of the joined tables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In this we have to use (!=) operator to find out all the values which is not in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2922468"/>
            <a:ext cx="4264090" cy="1144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4326369"/>
            <a:ext cx="626418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8131" y="1073020"/>
            <a:ext cx="87614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NATURAL JOIN:</a:t>
            </a:r>
            <a:r>
              <a:rPr lang="en-IN" sz="2000" dirty="0" smtClean="0"/>
              <a:t> It automatically joins the tables based on columns with the same name and data type.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1" y="3012206"/>
            <a:ext cx="5047861" cy="862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31" y="4540527"/>
            <a:ext cx="6410130" cy="15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1156996"/>
            <a:ext cx="86308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LEFT OUTER JOIN: </a:t>
            </a:r>
            <a:r>
              <a:rPr lang="en-IN" sz="2000" dirty="0" smtClean="0"/>
              <a:t>It returns all rows from the left table which is table1 and matches rows from the right table which is table2.</a:t>
            </a:r>
          </a:p>
          <a:p>
            <a:endParaRPr lang="en-IN" sz="2000" dirty="0"/>
          </a:p>
          <a:p>
            <a:r>
              <a:rPr lang="en-IN" sz="2000" dirty="0" smtClean="0"/>
              <a:t>Using left join on bills and patients table.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2944940"/>
            <a:ext cx="5859624" cy="93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4518299"/>
            <a:ext cx="4282751" cy="14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2147" y="1073020"/>
            <a:ext cx="830424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RIGHT OUTER JOIN: </a:t>
            </a:r>
            <a:r>
              <a:rPr lang="en-IN" sz="2000" dirty="0" smtClean="0"/>
              <a:t>It returns all rows from the right table which is table2 and matches rows from the left table which is table1.</a:t>
            </a:r>
          </a:p>
          <a:p>
            <a:endParaRPr lang="en-IN" sz="2000" dirty="0"/>
          </a:p>
          <a:p>
            <a:r>
              <a:rPr lang="en-IN" sz="2000" dirty="0" smtClean="0"/>
              <a:t>Using the right join on dr_name and departments table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6" y="3272682"/>
            <a:ext cx="5765222" cy="879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6" y="4630024"/>
            <a:ext cx="4432041" cy="19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9510" y="1026367"/>
            <a:ext cx="845353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FULL OUTER JOIN: </a:t>
            </a:r>
            <a:r>
              <a:rPr lang="en-IN" sz="2000" dirty="0" smtClean="0"/>
              <a:t>It </a:t>
            </a:r>
            <a:r>
              <a:rPr lang="en-US" sz="2000" dirty="0"/>
              <a:t>r</a:t>
            </a:r>
            <a:r>
              <a:rPr lang="en-US" sz="2000" dirty="0" smtClean="0"/>
              <a:t>eturns </a:t>
            </a:r>
            <a:r>
              <a:rPr lang="en-US" sz="2000" dirty="0"/>
              <a:t>all rows from both tables, combining the results of both LEFT and RIGHT joins. If there is no match, NULL values are returned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2517401"/>
            <a:ext cx="7102455" cy="172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0" y="4525045"/>
            <a:ext cx="5715495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482" y="447869"/>
            <a:ext cx="86308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Tables In hospital_management_sys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9" y="1082351"/>
            <a:ext cx="8444204" cy="53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7" y="2193469"/>
            <a:ext cx="6400801" cy="2985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938" y="1175657"/>
            <a:ext cx="51504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07" y="2335475"/>
            <a:ext cx="6192722" cy="2805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0307" y="1222311"/>
            <a:ext cx="51878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1642</Words>
  <Application>Microsoft Office PowerPoint</Application>
  <PresentationFormat>Widescreen</PresentationFormat>
  <Paragraphs>230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65</cp:revision>
  <dcterms:created xsi:type="dcterms:W3CDTF">2024-12-26T19:05:13Z</dcterms:created>
  <dcterms:modified xsi:type="dcterms:W3CDTF">2025-01-14T10:36:07Z</dcterms:modified>
</cp:coreProperties>
</file>