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90" d="100"/>
          <a:sy n="90" d="100"/>
        </p:scale>
        <p:origin x="58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FDE3-3DA5-41B8-9C4B-EA8552E4B3B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2982F-B449-4DD1-85CE-0D81F95A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2982F-B449-4DD1-85CE-0D81F95A0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0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EC8B-1C93-57CE-C823-CB60CB859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7CA8-FA1D-4D1C-0777-A1944FAA0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0B1-763B-F807-5B04-BEE6FC1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B604-E79B-5973-B421-3A5E4538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83BB-3067-934D-A4C4-AA080DC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0DB-77B4-1689-B297-83D61FE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A63C-3BDB-8013-E3FA-6CF121EC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6C22-A9A2-A462-5F2B-6BE0DCCC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F741-55EC-1CD2-27B2-AB74B988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CC2-5085-E60B-0115-F7D838DD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DA98-62A5-CDD6-3886-136B0594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F8410-3788-63ED-B65F-640582E1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3297-7CD2-28CB-AD80-D35255C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E9C1-3E23-9184-92C0-306E2E48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7CC6-FDED-F56E-8368-76E0ABD3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349C-B3C2-5572-961A-CBEA946E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33E8-3D06-1FCC-00B0-9B00F264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B24A-C9F4-BF04-4E97-FFC718FF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91E7-5F1C-9C1B-0891-7D70A5C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000E7-5879-50D8-9955-C81C97C0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2D4F-EB22-4DB8-26F3-151822F1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B67B-1B00-130D-CA75-E99589C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F42F-950D-2F12-FF99-4B2200B3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BAD3-A148-FD39-BF87-F258614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EBB1-2475-C022-6538-F49E78A6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9DC-C3D9-BC97-1E85-83E4F795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DB2E-112B-3A39-8EF1-B42F6408B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9003-F0DA-61FE-5728-A16BF69B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73D7-290D-DC98-19D9-E2F14239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A5F43-B61D-D0F7-6387-9B906875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6F2DD-2AA9-EF5B-911C-684D0C65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DEF0-90FD-2732-169C-42961CE4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6F58-C8D3-DDE5-CE55-357BEB02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79D5-1C97-439A-89BF-8C0C4C51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ED0A2-AA4C-A756-6D95-222CD8AF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46C2-B258-2B71-F48F-DF5AB254B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0502-6A94-D9A2-3BC1-ABB0C9C2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06734-94EF-B731-639E-64061083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1EED6-A5D8-99AD-74F5-AEDC22B3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F83-66A7-7E93-3EB3-B5398318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F3440-8F5E-83F0-721D-FE98A04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6E865-FAD5-FE5C-14ED-2D92535F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4BCB-19A5-7214-B3B1-2BC52655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63114-2732-47BB-D431-178ADB85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58FC5-FCEC-63CD-51FA-A935933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FA1B0-1152-B4EA-B6C9-937881F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995-E505-6AF7-78C3-1A8E9B88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FB53-9AB1-9C18-4582-F57B9E0D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0AD41-736B-7950-EDAC-53660794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CD29-87FD-B380-EA8E-D9C6184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7153-5DB8-D5DB-9A11-EC41093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B6DDC-0C89-897D-7197-E4D730B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7E21-51DD-F1F2-0893-6448F8E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B5FF9-8B92-9EFD-99DE-89DD31B1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42CB9-5A97-DC09-6169-AEA01FB7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8E4A-F31A-5943-C22D-2C96270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0B6-CD42-4DA0-F1DA-6B05885E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524-8896-B110-56D3-15C6C16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46048-D406-7C2E-6C0D-27B1710A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8B1C-DF40-EBAD-E261-23441C0D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98DF-FA17-543B-F297-F6800442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B096A-0639-4217-977D-0BB20F16FFE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9FB3-B7C4-BB87-D95E-A646D4CA6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FF6D-DF77-D0FE-0112-867D675C1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D1EA6-74BE-4E1C-B8FC-B248DF87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4879-3870-9832-609A-BC3032C3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810" y="1586183"/>
            <a:ext cx="7069493" cy="2190478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Fraym Product Team Data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4CD60-686E-20B8-98CF-5762950A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4618" y="399604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By Barrett Buhler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EBD9A-A243-2B38-A464-3A9537AA0109}"/>
              </a:ext>
            </a:extLst>
          </p:cNvPr>
          <p:cNvSpPr/>
          <p:nvPr/>
        </p:nvSpPr>
        <p:spPr>
          <a:xfrm>
            <a:off x="0" y="0"/>
            <a:ext cx="2444620" cy="2034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73E9E-8D58-0329-E7A5-C6A06C2508A5}"/>
              </a:ext>
            </a:extLst>
          </p:cNvPr>
          <p:cNvSpPr/>
          <p:nvPr/>
        </p:nvSpPr>
        <p:spPr>
          <a:xfrm>
            <a:off x="-1" y="2034072"/>
            <a:ext cx="2444619" cy="4823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Fraym">
            <a:extLst>
              <a:ext uri="{FF2B5EF4-FFF2-40B4-BE49-F238E27FC236}">
                <a16:creationId xmlns:a16="http://schemas.microsoft.com/office/drawing/2014/main" id="{63C472E9-3B71-AB65-E1E8-864BC4488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8E25D3E-C610-B380-979D-57AC2306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nigeria with orange and yellow areas&#10;&#10;Description automatically generated">
            <a:extLst>
              <a:ext uri="{FF2B5EF4-FFF2-40B4-BE49-F238E27FC236}">
                <a16:creationId xmlns:a16="http://schemas.microsoft.com/office/drawing/2014/main" id="{900F75A6-5ACE-0CCA-5CDE-4DEFA9F2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63" y="0"/>
            <a:ext cx="8705273" cy="67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58676-9570-16F5-9389-58D1E44335AC}"/>
              </a:ext>
            </a:extLst>
          </p:cNvPr>
          <p:cNvSpPr/>
          <p:nvPr/>
        </p:nvSpPr>
        <p:spPr>
          <a:xfrm>
            <a:off x="838200" y="1825624"/>
            <a:ext cx="3066473" cy="3925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traffic jam in a busy city&#10;&#10;Description automatically generated">
            <a:extLst>
              <a:ext uri="{FF2B5EF4-FFF2-40B4-BE49-F238E27FC236}">
                <a16:creationId xmlns:a16="http://schemas.microsoft.com/office/drawing/2014/main" id="{113BCAE1-B25D-067F-823A-BD79492CD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66473" cy="3925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EF238-CDB7-8612-F54B-B4227FDF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Reducing Food Insecurity among Nigerian Children Under 5: Data Wrangling Process and Key Indicators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BD3ECC-12AD-0BFC-7527-1A686D3E2CDB}"/>
              </a:ext>
            </a:extLst>
          </p:cNvPr>
          <p:cNvCxnSpPr>
            <a:cxnSpLocks/>
          </p:cNvCxnSpPr>
          <p:nvPr/>
        </p:nvCxnSpPr>
        <p:spPr>
          <a:xfrm>
            <a:off x="942109" y="1477818"/>
            <a:ext cx="104116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9B9D5B-8F3A-D5A7-4116-DB1A073C6197}"/>
              </a:ext>
            </a:extLst>
          </p:cNvPr>
          <p:cNvCxnSpPr>
            <a:cxnSpLocks/>
          </p:cNvCxnSpPr>
          <p:nvPr/>
        </p:nvCxnSpPr>
        <p:spPr>
          <a:xfrm>
            <a:off x="838200" y="2576945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CB7F4-A8E7-49A2-F80F-CA3E2A747F37}"/>
              </a:ext>
            </a:extLst>
          </p:cNvPr>
          <p:cNvCxnSpPr>
            <a:cxnSpLocks/>
          </p:cNvCxnSpPr>
          <p:nvPr/>
        </p:nvCxnSpPr>
        <p:spPr>
          <a:xfrm>
            <a:off x="838200" y="3348182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7F9B1-5D6A-7DE8-0FEF-6B2A6326A1E7}"/>
              </a:ext>
            </a:extLst>
          </p:cNvPr>
          <p:cNvCxnSpPr>
            <a:cxnSpLocks/>
          </p:cNvCxnSpPr>
          <p:nvPr/>
        </p:nvCxnSpPr>
        <p:spPr>
          <a:xfrm>
            <a:off x="838200" y="4114800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028F5B-CC8E-400D-E8FA-C79379640EF3}"/>
              </a:ext>
            </a:extLst>
          </p:cNvPr>
          <p:cNvCxnSpPr>
            <a:cxnSpLocks/>
          </p:cNvCxnSpPr>
          <p:nvPr/>
        </p:nvCxnSpPr>
        <p:spPr>
          <a:xfrm>
            <a:off x="838200" y="4922982"/>
            <a:ext cx="3066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5836E-D3D2-B863-3AC6-F5ED3795036C}"/>
              </a:ext>
            </a:extLst>
          </p:cNvPr>
          <p:cNvSpPr txBox="1"/>
          <p:nvPr/>
        </p:nvSpPr>
        <p:spPr>
          <a:xfrm>
            <a:off x="1052945" y="2059709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Measurable Indicators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1579F-BDB2-310A-F9BE-224543F08130}"/>
              </a:ext>
            </a:extLst>
          </p:cNvPr>
          <p:cNvSpPr txBox="1"/>
          <p:nvPr/>
        </p:nvSpPr>
        <p:spPr>
          <a:xfrm>
            <a:off x="1052945" y="2812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Actionable Insights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B151A-D5D6-0CAA-588F-6E4903504ACA}"/>
              </a:ext>
            </a:extLst>
          </p:cNvPr>
          <p:cNvSpPr txBox="1"/>
          <p:nvPr/>
        </p:nvSpPr>
        <p:spPr>
          <a:xfrm>
            <a:off x="4054763" y="1844670"/>
            <a:ext cx="61883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questions were added to the study with the </a:t>
            </a:r>
            <a:r>
              <a:rPr lang="en-US" b="1" dirty="0"/>
              <a:t>direct goal </a:t>
            </a:r>
            <a:r>
              <a:rPr lang="en-US" dirty="0"/>
              <a:t>to be used in potential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were created to </a:t>
            </a:r>
            <a:r>
              <a:rPr lang="en-US" b="1" dirty="0"/>
              <a:t>answer</a:t>
            </a:r>
            <a:r>
              <a:rPr lang="en-US" dirty="0"/>
              <a:t> potential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Spatial Join to accurately  </a:t>
            </a:r>
            <a:r>
              <a:rPr lang="en-US" b="1" dirty="0"/>
              <a:t>pinpoint</a:t>
            </a:r>
            <a:r>
              <a:rPr lang="en-US" dirty="0"/>
              <a:t>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Individuals are accompanied with province data for </a:t>
            </a: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b="1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zone and neighborhood indices to allow researchers to create potential </a:t>
            </a:r>
            <a:r>
              <a:rPr lang="en-US" b="1" dirty="0"/>
              <a:t>subsets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0A75A-7732-1CE8-35AF-2FAF40CF6B30}"/>
              </a:ext>
            </a:extLst>
          </p:cNvPr>
          <p:cNvSpPr txBox="1"/>
          <p:nvPr/>
        </p:nvSpPr>
        <p:spPr>
          <a:xfrm>
            <a:off x="931718" y="3560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Accurate Geographic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20C18-5035-8B46-D624-EBDA0D026D97}"/>
              </a:ext>
            </a:extLst>
          </p:cNvPr>
          <p:cNvSpPr txBox="1"/>
          <p:nvPr/>
        </p:nvSpPr>
        <p:spPr>
          <a:xfrm>
            <a:off x="838200" y="4309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Flexibility for Future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3BAED1-C459-DDB4-FDFE-C094027D9D0D}"/>
              </a:ext>
            </a:extLst>
          </p:cNvPr>
          <p:cNvSpPr txBox="1"/>
          <p:nvPr/>
        </p:nvSpPr>
        <p:spPr>
          <a:xfrm>
            <a:off x="1330037" y="5144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Zoning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A6485-35C5-3CD2-B532-DEEE8D2346AE}"/>
              </a:ext>
            </a:extLst>
          </p:cNvPr>
          <p:cNvCxnSpPr/>
          <p:nvPr/>
        </p:nvCxnSpPr>
        <p:spPr>
          <a:xfrm>
            <a:off x="4119418" y="2576945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ACE51-F0B6-6985-3856-0EC9B5ADFFD5}"/>
              </a:ext>
            </a:extLst>
          </p:cNvPr>
          <p:cNvCxnSpPr/>
          <p:nvPr/>
        </p:nvCxnSpPr>
        <p:spPr>
          <a:xfrm>
            <a:off x="4119418" y="3338409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22FEC2-AFFA-841C-1C54-9895C88B9CBF}"/>
              </a:ext>
            </a:extLst>
          </p:cNvPr>
          <p:cNvCxnSpPr/>
          <p:nvPr/>
        </p:nvCxnSpPr>
        <p:spPr>
          <a:xfrm>
            <a:off x="4100945" y="4106019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E941A7-7981-945F-C24C-7302FFB8856C}"/>
              </a:ext>
            </a:extLst>
          </p:cNvPr>
          <p:cNvCxnSpPr/>
          <p:nvPr/>
        </p:nvCxnSpPr>
        <p:spPr>
          <a:xfrm>
            <a:off x="4119418" y="5131238"/>
            <a:ext cx="5911273" cy="13567"/>
          </a:xfrm>
          <a:prstGeom prst="line">
            <a:avLst/>
          </a:prstGeom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253C9B8E-D47A-78D9-2FD3-A206B66A3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A86-EFA6-451D-9DED-C6DE26B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Reducing Food Insecurity among Nigerian Children Under 5: Data Wrangling Process and Key Indicators 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95833C8-72D8-BAC6-FCB4-8B8E15866879}"/>
              </a:ext>
            </a:extLst>
          </p:cNvPr>
          <p:cNvSpPr/>
          <p:nvPr/>
        </p:nvSpPr>
        <p:spPr>
          <a:xfrm>
            <a:off x="600269" y="1223963"/>
            <a:ext cx="10901661" cy="75097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DA99A-6250-D090-30A9-BABCAFBA41D1}"/>
              </a:ext>
            </a:extLst>
          </p:cNvPr>
          <p:cNvSpPr/>
          <p:nvPr/>
        </p:nvSpPr>
        <p:spPr>
          <a:xfrm>
            <a:off x="600269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0FF33-2DDE-2CFD-43A1-259BAC43D05D}"/>
              </a:ext>
            </a:extLst>
          </p:cNvPr>
          <p:cNvSpPr/>
          <p:nvPr/>
        </p:nvSpPr>
        <p:spPr>
          <a:xfrm>
            <a:off x="2800886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63A75-26D6-3791-0472-F466F410DF14}"/>
              </a:ext>
            </a:extLst>
          </p:cNvPr>
          <p:cNvSpPr/>
          <p:nvPr/>
        </p:nvSpPr>
        <p:spPr>
          <a:xfrm>
            <a:off x="5001503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AD253-D774-BFC5-AA3A-AC5E7010BDDF}"/>
              </a:ext>
            </a:extLst>
          </p:cNvPr>
          <p:cNvSpPr/>
          <p:nvPr/>
        </p:nvSpPr>
        <p:spPr>
          <a:xfrm>
            <a:off x="7202120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606E5-E81A-C854-8E18-5447E48A5317}"/>
              </a:ext>
            </a:extLst>
          </p:cNvPr>
          <p:cNvSpPr/>
          <p:nvPr/>
        </p:nvSpPr>
        <p:spPr>
          <a:xfrm>
            <a:off x="9402737" y="2048827"/>
            <a:ext cx="2099193" cy="429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40924B-FD48-DFBC-3999-C473AAFB9F61}"/>
              </a:ext>
            </a:extLst>
          </p:cNvPr>
          <p:cNvCxnSpPr>
            <a:cxnSpLocks/>
          </p:cNvCxnSpPr>
          <p:nvPr/>
        </p:nvCxnSpPr>
        <p:spPr>
          <a:xfrm>
            <a:off x="600269" y="5950908"/>
            <a:ext cx="20991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568DB-1492-5873-9654-18AEA7E45D65}"/>
              </a:ext>
            </a:extLst>
          </p:cNvPr>
          <p:cNvCxnSpPr>
            <a:cxnSpLocks/>
          </p:cNvCxnSpPr>
          <p:nvPr/>
        </p:nvCxnSpPr>
        <p:spPr>
          <a:xfrm>
            <a:off x="2800886" y="5948980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CBDAC8-B613-A1FF-279E-09D47D056866}"/>
              </a:ext>
            </a:extLst>
          </p:cNvPr>
          <p:cNvCxnSpPr>
            <a:cxnSpLocks/>
          </p:cNvCxnSpPr>
          <p:nvPr/>
        </p:nvCxnSpPr>
        <p:spPr>
          <a:xfrm>
            <a:off x="5053399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B2CB7-1386-D69D-C375-43897A2E8C94}"/>
              </a:ext>
            </a:extLst>
          </p:cNvPr>
          <p:cNvCxnSpPr>
            <a:cxnSpLocks/>
          </p:cNvCxnSpPr>
          <p:nvPr/>
        </p:nvCxnSpPr>
        <p:spPr>
          <a:xfrm>
            <a:off x="7317535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431AB-1418-E9D1-AA30-798B943064C6}"/>
              </a:ext>
            </a:extLst>
          </p:cNvPr>
          <p:cNvCxnSpPr>
            <a:cxnSpLocks/>
          </p:cNvCxnSpPr>
          <p:nvPr/>
        </p:nvCxnSpPr>
        <p:spPr>
          <a:xfrm>
            <a:off x="9573396" y="5947052"/>
            <a:ext cx="208520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9565FA7A-3BAC-745C-ADEA-75F90F5E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4D8F0A-064C-F43B-A810-C823B8540237}"/>
              </a:ext>
            </a:extLst>
          </p:cNvPr>
          <p:cNvSpPr txBox="1"/>
          <p:nvPr/>
        </p:nvSpPr>
        <p:spPr>
          <a:xfrm>
            <a:off x="621254" y="2093585"/>
            <a:ext cx="2085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Famine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B3CD25-A661-D1EB-D064-4D25101E8FC8}"/>
              </a:ext>
            </a:extLst>
          </p:cNvPr>
          <p:cNvSpPr txBox="1"/>
          <p:nvPr/>
        </p:nvSpPr>
        <p:spPr>
          <a:xfrm>
            <a:off x="2727442" y="2093585"/>
            <a:ext cx="2302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Socio-Demographics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5A585-5393-BFB7-4531-6E7DA5CE23C2}"/>
              </a:ext>
            </a:extLst>
          </p:cNvPr>
          <p:cNvSpPr txBox="1"/>
          <p:nvPr/>
        </p:nvSpPr>
        <p:spPr>
          <a:xfrm>
            <a:off x="614259" y="2678545"/>
            <a:ext cx="20852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Performed a spatial join on the dataset titled </a:t>
            </a:r>
            <a:r>
              <a:rPr lang="en-US" sz="1200" dirty="0" err="1"/>
              <a:t>nga_householdgeovars</a:t>
            </a:r>
            <a:r>
              <a:rPr lang="en-US" sz="1200" dirty="0"/>
              <a:t> with the FEWS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Created a current famine indicator to discover what factors led to current famine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Created future famine indicator for future progress and measure potential impact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F10DA-EB72-B79A-3F9F-38F7C3D99C6D}"/>
              </a:ext>
            </a:extLst>
          </p:cNvPr>
          <p:cNvSpPr txBox="1"/>
          <p:nvPr/>
        </p:nvSpPr>
        <p:spPr>
          <a:xfrm>
            <a:off x="2800886" y="2678545"/>
            <a:ext cx="207357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Added key demographic questions to discover if the father is in the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Created a family size count variable that counts how many individuals are in each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8E93D-C909-922E-05D3-58B62EFA0408}"/>
              </a:ext>
            </a:extLst>
          </p:cNvPr>
          <p:cNvSpPr txBox="1"/>
          <p:nvPr/>
        </p:nvSpPr>
        <p:spPr>
          <a:xfrm>
            <a:off x="5001502" y="2064353"/>
            <a:ext cx="209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Average Spending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02C7B-FF2C-DDAE-FEEB-D997A70B8666}"/>
              </a:ext>
            </a:extLst>
          </p:cNvPr>
          <p:cNvSpPr txBox="1"/>
          <p:nvPr/>
        </p:nvSpPr>
        <p:spPr>
          <a:xfrm>
            <a:off x="5001501" y="2678545"/>
            <a:ext cx="209919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Added food spending variable that tracked total purchases on food over last 30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Variable summed over all purchases for each household in the last 30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Amount was used to track household spending rather than the individual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AC07B7-9C30-D755-E7E1-9EF6D5AC5617}"/>
              </a:ext>
            </a:extLst>
          </p:cNvPr>
          <p:cNvSpPr txBox="1"/>
          <p:nvPr/>
        </p:nvSpPr>
        <p:spPr>
          <a:xfrm>
            <a:off x="7202120" y="2688071"/>
            <a:ext cx="2099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 5 population for each state was added for everyone in the respective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DC3ED4-5AFB-FBFA-FCD2-63CF350CB623}"/>
              </a:ext>
            </a:extLst>
          </p:cNvPr>
          <p:cNvSpPr txBox="1"/>
          <p:nvPr/>
        </p:nvSpPr>
        <p:spPr>
          <a:xfrm>
            <a:off x="5838228" y="2078196"/>
            <a:ext cx="482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Under 5 Pop.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282358-C66D-8C55-49AD-CD3E566E88C9}"/>
              </a:ext>
            </a:extLst>
          </p:cNvPr>
          <p:cNvSpPr txBox="1"/>
          <p:nvPr/>
        </p:nvSpPr>
        <p:spPr>
          <a:xfrm>
            <a:off x="8766696" y="2082875"/>
            <a:ext cx="3371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Land-Proportion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08D44C-BDF0-195F-E15E-638F3B2B92FF}"/>
              </a:ext>
            </a:extLst>
          </p:cNvPr>
          <p:cNvSpPr txBox="1"/>
          <p:nvPr/>
        </p:nvSpPr>
        <p:spPr>
          <a:xfrm>
            <a:off x="9402735" y="2688071"/>
            <a:ext cx="20991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Approximately 35% of people employed in Nigeria work in 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Included key indicators such as cultivation of land to discover if this portion of the population are at risk</a:t>
            </a:r>
          </a:p>
        </p:txBody>
      </p:sp>
    </p:spTree>
    <p:extLst>
      <p:ext uri="{BB962C8B-B14F-4D97-AF65-F5344CB8AC3E}">
        <p14:creationId xmlns:p14="http://schemas.microsoft.com/office/powerpoint/2010/main" val="289574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3364C5-AEE2-F78B-74A7-E8A10F1EC2DE}"/>
              </a:ext>
            </a:extLst>
          </p:cNvPr>
          <p:cNvSpPr/>
          <p:nvPr/>
        </p:nvSpPr>
        <p:spPr>
          <a:xfrm>
            <a:off x="836612" y="1681163"/>
            <a:ext cx="10515600" cy="82391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E9B5C7-C6B7-27B1-7BB5-E63FFC29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5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Leveraging Data to Address Nigeria’s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BC42-F392-B0E5-2AFF-E78AC25A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Which areas of Nigeria are most vulnerable or at risk of experiencing food insecurity?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C9E3-6B1A-181E-A0D2-F46C47BA2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To predict which areas are at risk of experiencing food insecurity in the future it would be useful to first discover what variables have the highest coefficients in utilizing a model-based approach</a:t>
            </a:r>
          </a:p>
          <a:p>
            <a:endParaRPr lang="en-US" sz="1800" dirty="0"/>
          </a:p>
          <a:p>
            <a:r>
              <a:rPr lang="en-US" sz="1800" dirty="0"/>
              <a:t>It could then be useful to use that model to predict future data </a:t>
            </a:r>
          </a:p>
          <a:p>
            <a:endParaRPr lang="en-US" sz="1800" dirty="0"/>
          </a:p>
          <a:p>
            <a:r>
              <a:rPr lang="en-US" sz="1800" dirty="0"/>
              <a:t>A traditional or Bayesian approach could also be useful to discover which of these variables are significantly different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98233-B8D6-EB6E-CD7A-909BAC88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How do key socio-demographics of households in these areas compare to those of households in less at-risk areas?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89B74-951A-F25C-C7EB-6788FB0E0C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These data characteristics can be directly answered through our data</a:t>
            </a:r>
          </a:p>
          <a:p>
            <a:endParaRPr lang="en-US" sz="1800" dirty="0"/>
          </a:p>
          <a:p>
            <a:r>
              <a:rPr lang="en-US" sz="1800" dirty="0"/>
              <a:t>The problem arises in creating samples that accurately represent Nigeria as a whole</a:t>
            </a:r>
          </a:p>
          <a:p>
            <a:endParaRPr lang="en-US" sz="1800" dirty="0"/>
          </a:p>
          <a:p>
            <a:r>
              <a:rPr lang="en-US" sz="1800" dirty="0"/>
              <a:t>There is an overrepresentation of participants in areas not affected by inadequate access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308EC7-0A84-228D-8BEE-F1FEE88A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C36F0-2811-CEAF-4B70-95BCB377D90C}"/>
              </a:ext>
            </a:extLst>
          </p:cNvPr>
          <p:cNvCxnSpPr>
            <a:stCxn id="9" idx="0"/>
          </p:cNvCxnSpPr>
          <p:nvPr/>
        </p:nvCxnSpPr>
        <p:spPr>
          <a:xfrm>
            <a:off x="6094412" y="1681163"/>
            <a:ext cx="1588" cy="823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E1570-3CE9-AED0-5EA9-16B3E64DBF33}"/>
              </a:ext>
            </a:extLst>
          </p:cNvPr>
          <p:cNvCxnSpPr/>
          <p:nvPr/>
        </p:nvCxnSpPr>
        <p:spPr>
          <a:xfrm>
            <a:off x="6094412" y="2505075"/>
            <a:ext cx="0" cy="368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3364C5-AEE2-F78B-74A7-E8A10F1EC2DE}"/>
              </a:ext>
            </a:extLst>
          </p:cNvPr>
          <p:cNvSpPr/>
          <p:nvPr/>
        </p:nvSpPr>
        <p:spPr>
          <a:xfrm>
            <a:off x="836612" y="1681163"/>
            <a:ext cx="10515600" cy="823912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E9B5C7-C6B7-27B1-7BB5-E63FFC29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5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Leveraging Data to Address Nigeria’s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BC42-F392-B0E5-2AFF-E78AC25A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What is the average spending in at risk areas as well as how many children under 5 reside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C9E3-6B1A-181E-A0D2-F46C47BA2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To discover average spending, I would suggest using a model-based approach such as KNN or linear regression </a:t>
            </a:r>
          </a:p>
          <a:p>
            <a:r>
              <a:rPr lang="en-US" sz="1800" dirty="0"/>
              <a:t>Statisticians could run these models on different subsets of at-risk areas</a:t>
            </a:r>
          </a:p>
          <a:p>
            <a:endParaRPr lang="en-US" sz="1800" dirty="0"/>
          </a:p>
          <a:p>
            <a:r>
              <a:rPr lang="en-US" sz="1800" dirty="0"/>
              <a:t>To discover the children under 5 researchers could sample each area according to the population and use the sample proportions to calculate the number of children under 5</a:t>
            </a:r>
          </a:p>
          <a:p>
            <a:endParaRPr lang="en-US" sz="1800" dirty="0"/>
          </a:p>
          <a:p>
            <a:r>
              <a:rPr lang="en-US" sz="1800" dirty="0"/>
              <a:t>T-tests or similar methods could be used for this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98233-B8D6-EB6E-CD7A-909BAC88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What proportion of Nigerian children under the age of 5 reside in households in at-risk zones that own agricultural land?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89B74-951A-F25C-C7EB-6788FB0E0C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Researchers could use similar methods as when answering the question of how many children under-5 live in at-risk areas but with the additional criterion of households that own agricultural land</a:t>
            </a:r>
          </a:p>
          <a:p>
            <a:endParaRPr lang="en-US" sz="1800" dirty="0"/>
          </a:p>
          <a:p>
            <a:r>
              <a:rPr lang="en-US" sz="1800" dirty="0"/>
              <a:t>This could be answered through t-tests or similar methods as well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A308EC7-0A84-228D-8BEE-F1FEE88A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6018" y="6349515"/>
            <a:ext cx="1704975" cy="4762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C36F0-2811-CEAF-4B70-95BCB377D90C}"/>
              </a:ext>
            </a:extLst>
          </p:cNvPr>
          <p:cNvCxnSpPr>
            <a:stCxn id="9" idx="0"/>
          </p:cNvCxnSpPr>
          <p:nvPr/>
        </p:nvCxnSpPr>
        <p:spPr>
          <a:xfrm>
            <a:off x="6094412" y="1681163"/>
            <a:ext cx="1588" cy="823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E1570-3CE9-AED0-5EA9-16B3E64DBF33}"/>
              </a:ext>
            </a:extLst>
          </p:cNvPr>
          <p:cNvCxnSpPr/>
          <p:nvPr/>
        </p:nvCxnSpPr>
        <p:spPr>
          <a:xfrm>
            <a:off x="6094412" y="2505075"/>
            <a:ext cx="0" cy="3684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8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559</Words>
  <Application>Microsoft Office PowerPoint</Application>
  <PresentationFormat>Widescreen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Fraym Product Team Data Case</vt:lpstr>
      <vt:lpstr>PowerPoint Presentation</vt:lpstr>
      <vt:lpstr>Reducing Food Insecurity among Nigerian Children Under 5: Data Wrangling Process and Key Indicators </vt:lpstr>
      <vt:lpstr>Reducing Food Insecurity among Nigerian Children Under 5: Data Wrangling Process and Key Indicators  </vt:lpstr>
      <vt:lpstr>Leveraging Data to Address Nigeria’s Challenges</vt:lpstr>
      <vt:lpstr>Leveraging Data to Address Nigeria’s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Fraym Product Team Data Case</dc:title>
  <dc:creator>Barrett Buhler</dc:creator>
  <cp:lastModifiedBy>Barrett Buhler</cp:lastModifiedBy>
  <cp:revision>2</cp:revision>
  <dcterms:created xsi:type="dcterms:W3CDTF">2024-05-14T15:45:04Z</dcterms:created>
  <dcterms:modified xsi:type="dcterms:W3CDTF">2024-05-17T01:41:01Z</dcterms:modified>
</cp:coreProperties>
</file>