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5" r:id="rId9"/>
    <p:sldId id="263" r:id="rId10"/>
    <p:sldId id="266" r:id="rId11"/>
    <p:sldId id="267" r:id="rId12"/>
    <p:sldId id="269" r:id="rId13"/>
    <p:sldId id="270" r:id="rId14"/>
    <p:sldId id="262"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9490"/>
    <a:srgbClr val="478A93"/>
    <a:srgbClr val="31C9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0" d="100"/>
          <a:sy n="90" d="100"/>
        </p:scale>
        <p:origin x="1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gf1\Desktop\Data%20Scope%20MBC%20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gf1\Desktop\Data%20Scope%20MBC%20Data.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bgf1\Desktop\Data%20Scope%20MBC%20Data.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gf1\Desktop\Data%20Scope%20MBC%20Data.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gf1\Desktop\Data%20Scope%20MBC%20Data.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bgf1\Desktop\Data%20Scope%20MBC%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Total Mistakes</c:v>
          </c:tx>
          <c:spPr>
            <a:ln w="19050">
              <a:noFill/>
            </a:ln>
          </c:spPr>
          <c:xVal>
            <c:numRef>
              <c:f>Sheet2!$S$4:$S$15</c:f>
              <c:numCache>
                <c:formatCode>_(* #,##0_);_(* \(#,##0\);_(* "-"??_);_(@_)</c:formatCode>
                <c:ptCount val="12"/>
                <c:pt idx="0">
                  <c:v>882.76580198590295</c:v>
                </c:pt>
                <c:pt idx="1">
                  <c:v>183.64778931066331</c:v>
                </c:pt>
                <c:pt idx="2">
                  <c:v>49.440245251099455</c:v>
                </c:pt>
                <c:pt idx="3">
                  <c:v>291.80983716617175</c:v>
                </c:pt>
                <c:pt idx="4">
                  <c:v>209.03576490705663</c:v>
                </c:pt>
                <c:pt idx="5">
                  <c:v>203.49291384480313</c:v>
                </c:pt>
                <c:pt idx="6">
                  <c:v>932.01847003214777</c:v>
                </c:pt>
                <c:pt idx="7">
                  <c:v>347.09612242908855</c:v>
                </c:pt>
                <c:pt idx="8">
                  <c:v>168.40158825336212</c:v>
                </c:pt>
                <c:pt idx="9">
                  <c:v>651</c:v>
                </c:pt>
                <c:pt idx="10">
                  <c:v>3587</c:v>
                </c:pt>
                <c:pt idx="11">
                  <c:v>563</c:v>
                </c:pt>
              </c:numCache>
            </c:numRef>
          </c:xVal>
          <c:yVal>
            <c:numRef>
              <c:f>Sheet2!$R$4:$R$15</c:f>
              <c:numCache>
                <c:formatCode>_(* #,##0_);_(* \(#,##0\);_(* "-"??_);_(@_)</c:formatCode>
                <c:ptCount val="12"/>
                <c:pt idx="0">
                  <c:v>125.23419801409705</c:v>
                </c:pt>
                <c:pt idx="1">
                  <c:v>3.3522106893366868</c:v>
                </c:pt>
                <c:pt idx="2">
                  <c:v>5.559754748900545</c:v>
                </c:pt>
                <c:pt idx="3">
                  <c:v>89.190162833828253</c:v>
                </c:pt>
                <c:pt idx="4">
                  <c:v>79.964235092943369</c:v>
                </c:pt>
                <c:pt idx="5">
                  <c:v>38.507086155196873</c:v>
                </c:pt>
                <c:pt idx="6">
                  <c:v>44.981529967852225</c:v>
                </c:pt>
                <c:pt idx="7">
                  <c:v>20.903877570911447</c:v>
                </c:pt>
                <c:pt idx="8">
                  <c:v>95.598411746637879</c:v>
                </c:pt>
                <c:pt idx="9">
                  <c:v>81</c:v>
                </c:pt>
                <c:pt idx="10">
                  <c:v>407</c:v>
                </c:pt>
                <c:pt idx="11">
                  <c:v>114</c:v>
                </c:pt>
              </c:numCache>
            </c:numRef>
          </c:yVal>
          <c:smooth val="0"/>
          <c:extLst>
            <c:ext xmlns:c16="http://schemas.microsoft.com/office/drawing/2014/chart" uri="{C3380CC4-5D6E-409C-BE32-E72D297353CC}">
              <c16:uniqueId val="{00000000-AC20-4AEA-A39B-06939D4DCAB4}"/>
            </c:ext>
          </c:extLst>
        </c:ser>
        <c:ser>
          <c:idx val="1"/>
          <c:order val="1"/>
          <c:tx>
            <c:v>Predicted Total Mistakes</c:v>
          </c:tx>
          <c:spPr>
            <a:ln w="19050">
              <a:noFill/>
            </a:ln>
          </c:spPr>
          <c:trendline>
            <c:trendlineType val="linear"/>
            <c:dispRSqr val="0"/>
            <c:dispEq val="1"/>
            <c:trendlineLbl>
              <c:numFmt formatCode="General" sourceLinked="0"/>
            </c:trendlineLbl>
          </c:trendline>
          <c:xVal>
            <c:numRef>
              <c:f>Sheet2!$S$4:$S$15</c:f>
              <c:numCache>
                <c:formatCode>_(* #,##0_);_(* \(#,##0\);_(* "-"??_);_(@_)</c:formatCode>
                <c:ptCount val="12"/>
                <c:pt idx="0">
                  <c:v>882.76580198590295</c:v>
                </c:pt>
                <c:pt idx="1">
                  <c:v>183.64778931066331</c:v>
                </c:pt>
                <c:pt idx="2">
                  <c:v>49.440245251099455</c:v>
                </c:pt>
                <c:pt idx="3">
                  <c:v>291.80983716617175</c:v>
                </c:pt>
                <c:pt idx="4">
                  <c:v>209.03576490705663</c:v>
                </c:pt>
                <c:pt idx="5">
                  <c:v>203.49291384480313</c:v>
                </c:pt>
                <c:pt idx="6">
                  <c:v>932.01847003214777</c:v>
                </c:pt>
                <c:pt idx="7">
                  <c:v>347.09612242908855</c:v>
                </c:pt>
                <c:pt idx="8">
                  <c:v>168.40158825336212</c:v>
                </c:pt>
                <c:pt idx="9">
                  <c:v>651</c:v>
                </c:pt>
                <c:pt idx="10">
                  <c:v>3587</c:v>
                </c:pt>
                <c:pt idx="11">
                  <c:v>563</c:v>
                </c:pt>
              </c:numCache>
            </c:numRef>
          </c:xVal>
          <c:yVal>
            <c:numRef>
              <c:f>Sheet2!$AO$27:$AO$38</c:f>
              <c:numCache>
                <c:formatCode>General</c:formatCode>
                <c:ptCount val="12"/>
                <c:pt idx="0">
                  <c:v>114.02096863621234</c:v>
                </c:pt>
                <c:pt idx="1">
                  <c:v>41.198009919659398</c:v>
                </c:pt>
                <c:pt idx="2">
                  <c:v>27.218409532736452</c:v>
                </c:pt>
                <c:pt idx="3">
                  <c:v>52.464606120690846</c:v>
                </c:pt>
                <c:pt idx="4">
                  <c:v>43.842524100717746</c:v>
                </c:pt>
                <c:pt idx="5">
                  <c:v>43.265158324467905</c:v>
                </c:pt>
                <c:pt idx="6">
                  <c:v>119.15132566719032</c:v>
                </c:pt>
                <c:pt idx="7">
                  <c:v>58.223449114717958</c:v>
                </c:pt>
                <c:pt idx="8">
                  <c:v>39.609903977528759</c:v>
                </c:pt>
                <c:pt idx="9">
                  <c:v>89.879305678132539</c:v>
                </c:pt>
                <c:pt idx="10">
                  <c:v>395.70493585127394</c:v>
                </c:pt>
                <c:pt idx="11">
                  <c:v>80.712869896376262</c:v>
                </c:pt>
              </c:numCache>
            </c:numRef>
          </c:yVal>
          <c:smooth val="0"/>
          <c:extLst>
            <c:ext xmlns:c16="http://schemas.microsoft.com/office/drawing/2014/chart" uri="{C3380CC4-5D6E-409C-BE32-E72D297353CC}">
              <c16:uniqueId val="{00000002-AC20-4AEA-A39B-06939D4DCAB4}"/>
            </c:ext>
          </c:extLst>
        </c:ser>
        <c:dLbls>
          <c:showLegendKey val="0"/>
          <c:showVal val="0"/>
          <c:showCatName val="0"/>
          <c:showSerName val="0"/>
          <c:showPercent val="0"/>
          <c:showBubbleSize val="0"/>
        </c:dLbls>
        <c:axId val="422078615"/>
        <c:axId val="422076647"/>
      </c:scatterChart>
      <c:valAx>
        <c:axId val="422078615"/>
        <c:scaling>
          <c:orientation val="minMax"/>
        </c:scaling>
        <c:delete val="0"/>
        <c:axPos val="b"/>
        <c:title>
          <c:tx>
            <c:rich>
              <a:bodyPr/>
              <a:lstStyle/>
              <a:p>
                <a:pPr>
                  <a:defRPr/>
                </a:pPr>
                <a:r>
                  <a:rPr lang="en-US" dirty="0"/>
                  <a:t>Grand Totals</a:t>
                </a:r>
              </a:p>
            </c:rich>
          </c:tx>
          <c:overlay val="0"/>
        </c:title>
        <c:numFmt formatCode="_(* #,##0_);_(* \(#,##0\);_(* &quot;-&quot;??_);_(@_)" sourceLinked="1"/>
        <c:majorTickMark val="out"/>
        <c:minorTickMark val="none"/>
        <c:tickLblPos val="nextTo"/>
        <c:crossAx val="422076647"/>
        <c:crosses val="autoZero"/>
        <c:crossBetween val="midCat"/>
      </c:valAx>
      <c:valAx>
        <c:axId val="422076647"/>
        <c:scaling>
          <c:orientation val="minMax"/>
        </c:scaling>
        <c:delete val="0"/>
        <c:axPos val="l"/>
        <c:title>
          <c:tx>
            <c:rich>
              <a:bodyPr/>
              <a:lstStyle/>
              <a:p>
                <a:pPr>
                  <a:defRPr/>
                </a:pPr>
                <a:r>
                  <a:rPr lang="en-US" dirty="0"/>
                  <a:t>Total Mistakes</a:t>
                </a:r>
              </a:p>
            </c:rich>
          </c:tx>
          <c:overlay val="0"/>
        </c:title>
        <c:numFmt formatCode="_(* #,##0_);_(* \(#,##0\);_(* &quot;-&quot;??_);_(@_)" sourceLinked="1"/>
        <c:majorTickMark val="out"/>
        <c:minorTickMark val="none"/>
        <c:tickLblPos val="nextTo"/>
        <c:crossAx val="422078615"/>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Moving Average</a:t>
            </a:r>
          </a:p>
        </c:rich>
      </c:tx>
      <c:overlay val="0"/>
    </c:title>
    <c:autoTitleDeleted val="0"/>
    <c:plotArea>
      <c:layout/>
      <c:lineChart>
        <c:grouping val="standard"/>
        <c:varyColors val="0"/>
        <c:ser>
          <c:idx val="0"/>
          <c:order val="0"/>
          <c:tx>
            <c:v>Actual</c:v>
          </c:tx>
          <c:cat>
            <c:numRef>
              <c:f>Sheet2!$N$76:$N$91</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Sheet2!$O$76:$O$87</c:f>
              <c:numCache>
                <c:formatCode>General</c:formatCode>
                <c:ptCount val="12"/>
                <c:pt idx="0">
                  <c:v>92</c:v>
                </c:pt>
                <c:pt idx="1">
                  <c:v>113</c:v>
                </c:pt>
                <c:pt idx="2">
                  <c:v>63</c:v>
                </c:pt>
                <c:pt idx="3">
                  <c:v>81</c:v>
                </c:pt>
                <c:pt idx="4">
                  <c:v>82</c:v>
                </c:pt>
                <c:pt idx="5">
                  <c:v>67</c:v>
                </c:pt>
                <c:pt idx="6">
                  <c:v>112</c:v>
                </c:pt>
                <c:pt idx="7">
                  <c:v>71</c:v>
                </c:pt>
                <c:pt idx="8">
                  <c:v>79</c:v>
                </c:pt>
                <c:pt idx="9">
                  <c:v>86</c:v>
                </c:pt>
                <c:pt idx="10">
                  <c:v>76</c:v>
                </c:pt>
                <c:pt idx="11">
                  <c:v>86</c:v>
                </c:pt>
              </c:numCache>
            </c:numRef>
          </c:val>
          <c:smooth val="0"/>
          <c:extLst>
            <c:ext xmlns:c16="http://schemas.microsoft.com/office/drawing/2014/chart" uri="{C3380CC4-5D6E-409C-BE32-E72D297353CC}">
              <c16:uniqueId val="{00000000-06D7-430B-876B-AEC47E6ECB67}"/>
            </c:ext>
          </c:extLst>
        </c:ser>
        <c:ser>
          <c:idx val="1"/>
          <c:order val="1"/>
          <c:tx>
            <c:v>Forecast</c:v>
          </c:tx>
          <c:cat>
            <c:numRef>
              <c:f>Sheet2!$N$76:$N$91</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Sheet2!$P$77:$P$88</c:f>
              <c:numCache>
                <c:formatCode>General</c:formatCode>
                <c:ptCount val="12"/>
                <c:pt idx="0">
                  <c:v>#N/A</c:v>
                </c:pt>
                <c:pt idx="1">
                  <c:v>#N/A</c:v>
                </c:pt>
                <c:pt idx="2" formatCode="0">
                  <c:v>89.333333333333329</c:v>
                </c:pt>
                <c:pt idx="3" formatCode="0">
                  <c:v>85.666666666666671</c:v>
                </c:pt>
                <c:pt idx="4" formatCode="0">
                  <c:v>75.333333333333329</c:v>
                </c:pt>
                <c:pt idx="5" formatCode="0">
                  <c:v>76.666666666666671</c:v>
                </c:pt>
                <c:pt idx="6" formatCode="0">
                  <c:v>87</c:v>
                </c:pt>
                <c:pt idx="7" formatCode="0">
                  <c:v>83.333333333333329</c:v>
                </c:pt>
                <c:pt idx="8" formatCode="0">
                  <c:v>87.333333333333329</c:v>
                </c:pt>
                <c:pt idx="9" formatCode="0">
                  <c:v>78.666666666666671</c:v>
                </c:pt>
                <c:pt idx="10" formatCode="0">
                  <c:v>80.333333333333329</c:v>
                </c:pt>
                <c:pt idx="11" formatCode="0">
                  <c:v>82.666666666666671</c:v>
                </c:pt>
              </c:numCache>
            </c:numRef>
          </c:val>
          <c:smooth val="0"/>
          <c:extLst>
            <c:ext xmlns:c16="http://schemas.microsoft.com/office/drawing/2014/chart" uri="{C3380CC4-5D6E-409C-BE32-E72D297353CC}">
              <c16:uniqueId val="{00000001-06D7-430B-876B-AEC47E6ECB67}"/>
            </c:ext>
          </c:extLst>
        </c:ser>
        <c:dLbls>
          <c:showLegendKey val="0"/>
          <c:showVal val="0"/>
          <c:showCatName val="0"/>
          <c:showSerName val="0"/>
          <c:showPercent val="0"/>
          <c:showBubbleSize val="0"/>
        </c:dLbls>
        <c:marker val="1"/>
        <c:smooth val="0"/>
        <c:axId val="1515334536"/>
        <c:axId val="1515334864"/>
      </c:lineChart>
      <c:catAx>
        <c:axId val="1515334536"/>
        <c:scaling>
          <c:orientation val="minMax"/>
        </c:scaling>
        <c:delete val="0"/>
        <c:axPos val="b"/>
        <c:title>
          <c:tx>
            <c:rich>
              <a:bodyPr/>
              <a:lstStyle/>
              <a:p>
                <a:pPr>
                  <a:defRPr/>
                </a:pPr>
                <a:r>
                  <a:rPr lang="en-US" dirty="0"/>
                  <a:t>Data Point</a:t>
                </a:r>
              </a:p>
            </c:rich>
          </c:tx>
          <c:overlay val="0"/>
        </c:title>
        <c:numFmt formatCode="General" sourceLinked="1"/>
        <c:majorTickMark val="out"/>
        <c:minorTickMark val="none"/>
        <c:tickLblPos val="nextTo"/>
        <c:crossAx val="1515334864"/>
        <c:crosses val="autoZero"/>
        <c:auto val="1"/>
        <c:lblAlgn val="ctr"/>
        <c:lblOffset val="100"/>
        <c:noMultiLvlLbl val="0"/>
      </c:catAx>
      <c:valAx>
        <c:axId val="1515334864"/>
        <c:scaling>
          <c:orientation val="minMax"/>
        </c:scaling>
        <c:delete val="0"/>
        <c:axPos val="l"/>
        <c:title>
          <c:tx>
            <c:rich>
              <a:bodyPr/>
              <a:lstStyle/>
              <a:p>
                <a:pPr>
                  <a:defRPr/>
                </a:pPr>
                <a:r>
                  <a:rPr lang="en-US" dirty="0"/>
                  <a:t>Value</a:t>
                </a:r>
              </a:p>
            </c:rich>
          </c:tx>
          <c:overlay val="0"/>
        </c:title>
        <c:numFmt formatCode="General" sourceLinked="1"/>
        <c:majorTickMark val="out"/>
        <c:minorTickMark val="none"/>
        <c:tickLblPos val="nextTo"/>
        <c:crossAx val="1515334536"/>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Weekly Cost per Operational Category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Sheet2!$A$135</c:f>
              <c:strCache>
                <c:ptCount val="1"/>
                <c:pt idx="0">
                  <c:v>Cash Account Transactions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Sheet2!$B$135:$M$135</c:f>
              <c:numCache>
                <c:formatCode>_(* #,##0.00_);_(* \(#,##0.00\);_(* "-"??_);_(@_)</c:formatCode>
                <c:ptCount val="12"/>
                <c:pt idx="0">
                  <c:v>7474.5186862967157</c:v>
                </c:pt>
                <c:pt idx="1">
                  <c:v>7372.4160206718343</c:v>
                </c:pt>
                <c:pt idx="2">
                  <c:v>7159.0909090909099</c:v>
                </c:pt>
                <c:pt idx="3">
                  <c:v>8240.9688013136292</c:v>
                </c:pt>
                <c:pt idx="4">
                  <c:v>7673.6902050113895</c:v>
                </c:pt>
                <c:pt idx="5">
                  <c:v>6111.1111111111113</c:v>
                </c:pt>
                <c:pt idx="6">
                  <c:v>8593.75</c:v>
                </c:pt>
                <c:pt idx="7">
                  <c:v>7778.7021630615636</c:v>
                </c:pt>
                <c:pt idx="8">
                  <c:v>6708.8754646840143</c:v>
                </c:pt>
                <c:pt idx="9">
                  <c:v>7414.2156862745105</c:v>
                </c:pt>
                <c:pt idx="10">
                  <c:v>7398.2939632545931</c:v>
                </c:pt>
                <c:pt idx="11">
                  <c:v>9458.2100591715989</c:v>
                </c:pt>
              </c:numCache>
            </c:numRef>
          </c:val>
          <c:smooth val="0"/>
          <c:extLst>
            <c:ext xmlns:c16="http://schemas.microsoft.com/office/drawing/2014/chart" uri="{C3380CC4-5D6E-409C-BE32-E72D297353CC}">
              <c16:uniqueId val="{00000000-B8C1-4219-80AC-8ADE0FF4CFDD}"/>
            </c:ext>
          </c:extLst>
        </c:ser>
        <c:ser>
          <c:idx val="1"/>
          <c:order val="1"/>
          <c:tx>
            <c:strRef>
              <c:f>Sheet2!$A$136</c:f>
              <c:strCache>
                <c:ptCount val="1"/>
                <c:pt idx="0">
                  <c:v>ETF Transactions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Sheet2!$B$136:$M$136</c:f>
              <c:numCache>
                <c:formatCode>_(* #,##0.00_);_(* \(#,##0.00\);_(* "-"??_);_(@_)</c:formatCode>
                <c:ptCount val="12"/>
                <c:pt idx="0">
                  <c:v>934.31483578708946</c:v>
                </c:pt>
                <c:pt idx="1">
                  <c:v>888.24289405684749</c:v>
                </c:pt>
                <c:pt idx="2">
                  <c:v>909.09090909090912</c:v>
                </c:pt>
                <c:pt idx="3">
                  <c:v>1016.0098522167488</c:v>
                </c:pt>
                <c:pt idx="4">
                  <c:v>939.6355353075171</c:v>
                </c:pt>
                <c:pt idx="5">
                  <c:v>954.86111111111109</c:v>
                </c:pt>
                <c:pt idx="6">
                  <c:v>818.45238095238096</c:v>
                </c:pt>
                <c:pt idx="7">
                  <c:v>1029.5341098169717</c:v>
                </c:pt>
                <c:pt idx="8">
                  <c:v>2172.3977695167287</c:v>
                </c:pt>
                <c:pt idx="9">
                  <c:v>2096.9498910675384</c:v>
                </c:pt>
                <c:pt idx="10">
                  <c:v>2075.1312335958005</c:v>
                </c:pt>
                <c:pt idx="11">
                  <c:v>2440.8284023668639</c:v>
                </c:pt>
              </c:numCache>
            </c:numRef>
          </c:val>
          <c:smooth val="0"/>
          <c:extLst>
            <c:ext xmlns:c16="http://schemas.microsoft.com/office/drawing/2014/chart" uri="{C3380CC4-5D6E-409C-BE32-E72D297353CC}">
              <c16:uniqueId val="{00000001-B8C1-4219-80AC-8ADE0FF4CFDD}"/>
            </c:ext>
          </c:extLst>
        </c:ser>
        <c:ser>
          <c:idx val="2"/>
          <c:order val="2"/>
          <c:tx>
            <c:strRef>
              <c:f>Sheet2!$A$137</c:f>
              <c:strCache>
                <c:ptCount val="1"/>
                <c:pt idx="0">
                  <c:v>Fixed Income Transactions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Sheet2!$B$137:$M$137</c:f>
              <c:numCache>
                <c:formatCode>_(* #,##0.00_);_(* \(#,##0.00\);_(* "-"??_);_(@_)</c:formatCode>
                <c:ptCount val="12"/>
                <c:pt idx="0">
                  <c:v>467.15741789354473</c:v>
                </c:pt>
                <c:pt idx="1">
                  <c:v>444.12144702842374</c:v>
                </c:pt>
                <c:pt idx="2">
                  <c:v>568.18181818181824</c:v>
                </c:pt>
                <c:pt idx="3">
                  <c:v>564.4499178981938</c:v>
                </c:pt>
                <c:pt idx="4">
                  <c:v>548.120728929385</c:v>
                </c:pt>
                <c:pt idx="5">
                  <c:v>572.91666666666663</c:v>
                </c:pt>
                <c:pt idx="6">
                  <c:v>716.14583333333326</c:v>
                </c:pt>
                <c:pt idx="7">
                  <c:v>571.96339434276206</c:v>
                </c:pt>
                <c:pt idx="8">
                  <c:v>191.68215613382898</c:v>
                </c:pt>
                <c:pt idx="9">
                  <c:v>149.78213507625273</c:v>
                </c:pt>
                <c:pt idx="10">
                  <c:v>180.44619422572177</c:v>
                </c:pt>
                <c:pt idx="11">
                  <c:v>203.40236686390531</c:v>
                </c:pt>
              </c:numCache>
            </c:numRef>
          </c:val>
          <c:smooth val="0"/>
          <c:extLst>
            <c:ext xmlns:c16="http://schemas.microsoft.com/office/drawing/2014/chart" uri="{C3380CC4-5D6E-409C-BE32-E72D297353CC}">
              <c16:uniqueId val="{00000002-B8C1-4219-80AC-8ADE0FF4CFDD}"/>
            </c:ext>
          </c:extLst>
        </c:ser>
        <c:ser>
          <c:idx val="3"/>
          <c:order val="3"/>
          <c:tx>
            <c:strRef>
              <c:f>Sheet2!$A$138</c:f>
              <c:strCache>
                <c:ptCount val="1"/>
                <c:pt idx="0">
                  <c:v>Futures Transactions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Sheet2!$B$138:$M$138</c:f>
              <c:numCache>
                <c:formatCode>_(* #,##0.00_);_(* \(#,##0.00\);_(* "-"??_);_(@_)</c:formatCode>
                <c:ptCount val="12"/>
                <c:pt idx="0">
                  <c:v>1868.6296715741789</c:v>
                </c:pt>
                <c:pt idx="1">
                  <c:v>2220.6072351421185</c:v>
                </c:pt>
                <c:pt idx="2">
                  <c:v>1704.5454545454545</c:v>
                </c:pt>
                <c:pt idx="3">
                  <c:v>1693.3497536945813</c:v>
                </c:pt>
                <c:pt idx="4">
                  <c:v>1487.7562642369021</c:v>
                </c:pt>
                <c:pt idx="5">
                  <c:v>1527.7777777777778</c:v>
                </c:pt>
                <c:pt idx="6">
                  <c:v>1329.985119047619</c:v>
                </c:pt>
                <c:pt idx="7">
                  <c:v>1944.6755407653909</c:v>
                </c:pt>
                <c:pt idx="8">
                  <c:v>4408.6895910780668</c:v>
                </c:pt>
                <c:pt idx="9">
                  <c:v>4718.1372549019616</c:v>
                </c:pt>
                <c:pt idx="10">
                  <c:v>4511.1548556430444</c:v>
                </c:pt>
                <c:pt idx="11">
                  <c:v>5593.5650887573966</c:v>
                </c:pt>
              </c:numCache>
            </c:numRef>
          </c:val>
          <c:smooth val="0"/>
          <c:extLst>
            <c:ext xmlns:c16="http://schemas.microsoft.com/office/drawing/2014/chart" uri="{C3380CC4-5D6E-409C-BE32-E72D297353CC}">
              <c16:uniqueId val="{00000003-B8C1-4219-80AC-8ADE0FF4CFDD}"/>
            </c:ext>
          </c:extLst>
        </c:ser>
        <c:ser>
          <c:idx val="4"/>
          <c:order val="4"/>
          <c:tx>
            <c:strRef>
              <c:f>Sheet2!$A$139</c:f>
              <c:strCache>
                <c:ptCount val="1"/>
                <c:pt idx="0">
                  <c:v>Hedge Fund Transactions</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Sheet2!$B$139:$M$139</c:f>
              <c:numCache>
                <c:formatCode>_(* #,##0.00_);_(* \(#,##0.00\);_(* "-"??_);_(@_)</c:formatCode>
                <c:ptCount val="12"/>
                <c:pt idx="0">
                  <c:v>2102.2083805209513</c:v>
                </c:pt>
                <c:pt idx="1">
                  <c:v>2487.0801033591729</c:v>
                </c:pt>
                <c:pt idx="2">
                  <c:v>3068.181818181818</c:v>
                </c:pt>
                <c:pt idx="3">
                  <c:v>1467.5697865353038</c:v>
                </c:pt>
                <c:pt idx="4">
                  <c:v>2192.48291571754</c:v>
                </c:pt>
                <c:pt idx="5">
                  <c:v>2100.6944444444443</c:v>
                </c:pt>
                <c:pt idx="6">
                  <c:v>2762.2767857142858</c:v>
                </c:pt>
                <c:pt idx="7">
                  <c:v>2059.0682196339435</c:v>
                </c:pt>
                <c:pt idx="8">
                  <c:v>1789.0334572490706</c:v>
                </c:pt>
                <c:pt idx="9">
                  <c:v>2471.4052287581699</c:v>
                </c:pt>
                <c:pt idx="10">
                  <c:v>1804.4619422572177</c:v>
                </c:pt>
                <c:pt idx="11">
                  <c:v>1830.6213017751479</c:v>
                </c:pt>
              </c:numCache>
            </c:numRef>
          </c:val>
          <c:smooth val="0"/>
          <c:extLst>
            <c:ext xmlns:c16="http://schemas.microsoft.com/office/drawing/2014/chart" uri="{C3380CC4-5D6E-409C-BE32-E72D297353CC}">
              <c16:uniqueId val="{00000004-B8C1-4219-80AC-8ADE0FF4CFDD}"/>
            </c:ext>
          </c:extLst>
        </c:ser>
        <c:ser>
          <c:idx val="5"/>
          <c:order val="5"/>
          <c:tx>
            <c:strRef>
              <c:f>Sheet2!$A$140</c:f>
              <c:strCache>
                <c:ptCount val="1"/>
                <c:pt idx="0">
                  <c:v>Mutual Fund Transactions</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Sheet2!$B$140:$M$140</c:f>
              <c:numCache>
                <c:formatCode>_(* #,##0.00_);_(* \(#,##0.00\);_(* "-"??_);_(@_)</c:formatCode>
                <c:ptCount val="12"/>
                <c:pt idx="0">
                  <c:v>2413.6466591166482</c:v>
                </c:pt>
                <c:pt idx="1">
                  <c:v>1598.8372093023256</c:v>
                </c:pt>
                <c:pt idx="2">
                  <c:v>2613.6363636363635</c:v>
                </c:pt>
                <c:pt idx="3">
                  <c:v>2144.9096880131365</c:v>
                </c:pt>
                <c:pt idx="4">
                  <c:v>1957.5740318906605</c:v>
                </c:pt>
                <c:pt idx="5">
                  <c:v>1527.7777777777778</c:v>
                </c:pt>
                <c:pt idx="6">
                  <c:v>1943.8244047619048</c:v>
                </c:pt>
                <c:pt idx="7">
                  <c:v>1258.3194675540767</c:v>
                </c:pt>
                <c:pt idx="8">
                  <c:v>2108.5037174721192</c:v>
                </c:pt>
                <c:pt idx="9">
                  <c:v>1348.0392156862745</c:v>
                </c:pt>
                <c:pt idx="10">
                  <c:v>1714.2388451443569</c:v>
                </c:pt>
                <c:pt idx="11">
                  <c:v>1017.0118343195265</c:v>
                </c:pt>
              </c:numCache>
            </c:numRef>
          </c:val>
          <c:smooth val="0"/>
          <c:extLst>
            <c:ext xmlns:c16="http://schemas.microsoft.com/office/drawing/2014/chart" uri="{C3380CC4-5D6E-409C-BE32-E72D297353CC}">
              <c16:uniqueId val="{00000005-B8C1-4219-80AC-8ADE0FF4CFDD}"/>
            </c:ext>
          </c:extLst>
        </c:ser>
        <c:ser>
          <c:idx val="6"/>
          <c:order val="6"/>
          <c:tx>
            <c:strRef>
              <c:f>Sheet2!$A$141</c:f>
              <c:strCache>
                <c:ptCount val="1"/>
                <c:pt idx="0">
                  <c:v>Private Equity Transactions</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Sheet2!$B$141:$M$141</c:f>
              <c:numCache>
                <c:formatCode>_(* #,##0.00_);_(* \(#,##0.00\);_(* "-"??_);_(@_)</c:formatCode>
                <c:ptCount val="12"/>
                <c:pt idx="0">
                  <c:v>5917.3272933182334</c:v>
                </c:pt>
                <c:pt idx="1">
                  <c:v>5595.9302325581402</c:v>
                </c:pt>
                <c:pt idx="2">
                  <c:v>6250</c:v>
                </c:pt>
                <c:pt idx="3">
                  <c:v>3612.4794745484401</c:v>
                </c:pt>
                <c:pt idx="4">
                  <c:v>5951.0250569476084</c:v>
                </c:pt>
                <c:pt idx="5">
                  <c:v>6588.541666666667</c:v>
                </c:pt>
                <c:pt idx="6">
                  <c:v>5933.7797619047615</c:v>
                </c:pt>
                <c:pt idx="7">
                  <c:v>3660.5657237936771</c:v>
                </c:pt>
                <c:pt idx="8">
                  <c:v>12459.340148698884</c:v>
                </c:pt>
                <c:pt idx="9">
                  <c:v>11608.115468409585</c:v>
                </c:pt>
                <c:pt idx="10">
                  <c:v>12180.118110236221</c:v>
                </c:pt>
                <c:pt idx="11">
                  <c:v>3152.7366863905322</c:v>
                </c:pt>
              </c:numCache>
            </c:numRef>
          </c:val>
          <c:smooth val="0"/>
          <c:extLst>
            <c:ext xmlns:c16="http://schemas.microsoft.com/office/drawing/2014/chart" uri="{C3380CC4-5D6E-409C-BE32-E72D297353CC}">
              <c16:uniqueId val="{00000006-B8C1-4219-80AC-8ADE0FF4CFDD}"/>
            </c:ext>
          </c:extLst>
        </c:ser>
        <c:ser>
          <c:idx val="7"/>
          <c:order val="7"/>
          <c:tx>
            <c:strRef>
              <c:f>Sheet2!$A$142</c:f>
              <c:strCache>
                <c:ptCount val="1"/>
                <c:pt idx="0">
                  <c:v>Separate Account Transactions</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Sheet2!$B$142:$M$142</c:f>
              <c:numCache>
                <c:formatCode>_(* #,##0.00_);_(* \(#,##0.00\);_(* "-"??_);_(@_)</c:formatCode>
                <c:ptCount val="12"/>
                <c:pt idx="0">
                  <c:v>2802.9445073612683</c:v>
                </c:pt>
                <c:pt idx="1">
                  <c:v>2664.7286821705425</c:v>
                </c:pt>
                <c:pt idx="2">
                  <c:v>2727.2727272727275</c:v>
                </c:pt>
                <c:pt idx="3">
                  <c:v>2935.1395730706076</c:v>
                </c:pt>
                <c:pt idx="4">
                  <c:v>2818.9066059225511</c:v>
                </c:pt>
                <c:pt idx="5">
                  <c:v>2960.0694444444443</c:v>
                </c:pt>
                <c:pt idx="6">
                  <c:v>2557.6636904761904</c:v>
                </c:pt>
                <c:pt idx="7">
                  <c:v>4232.5291181364391</c:v>
                </c:pt>
                <c:pt idx="8">
                  <c:v>2427.9739776951674</c:v>
                </c:pt>
                <c:pt idx="9">
                  <c:v>2396.5141612200437</c:v>
                </c:pt>
                <c:pt idx="10">
                  <c:v>2345.8005249343832</c:v>
                </c:pt>
                <c:pt idx="11">
                  <c:v>2745.9319526627219</c:v>
                </c:pt>
              </c:numCache>
            </c:numRef>
          </c:val>
          <c:smooth val="0"/>
          <c:extLst>
            <c:ext xmlns:c16="http://schemas.microsoft.com/office/drawing/2014/chart" uri="{C3380CC4-5D6E-409C-BE32-E72D297353CC}">
              <c16:uniqueId val="{00000007-B8C1-4219-80AC-8ADE0FF4CFDD}"/>
            </c:ext>
          </c:extLst>
        </c:ser>
        <c:ser>
          <c:idx val="8"/>
          <c:order val="8"/>
          <c:tx>
            <c:strRef>
              <c:f>Sheet2!$A$143</c:f>
              <c:strCache>
                <c:ptCount val="1"/>
                <c:pt idx="0">
                  <c:v>Stock Transactions</c:v>
                </c:pt>
              </c:strCache>
            </c:strRef>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Sheet2!$B$143:$M$143</c:f>
              <c:numCache>
                <c:formatCode>_(* #,##0.00_);_(* \(#,##0.00\);_(* "-"??_);_(@_)</c:formatCode>
                <c:ptCount val="12"/>
                <c:pt idx="0">
                  <c:v>1790.7701019252549</c:v>
                </c:pt>
                <c:pt idx="1">
                  <c:v>1421.188630490956</c:v>
                </c:pt>
                <c:pt idx="2">
                  <c:v>1477.2727272727273</c:v>
                </c:pt>
                <c:pt idx="3">
                  <c:v>1806.23973727422</c:v>
                </c:pt>
                <c:pt idx="4">
                  <c:v>2270.7858769931663</c:v>
                </c:pt>
                <c:pt idx="5">
                  <c:v>1909.7222222222222</c:v>
                </c:pt>
                <c:pt idx="6">
                  <c:v>2353.0505952380954</c:v>
                </c:pt>
                <c:pt idx="7">
                  <c:v>2287.8535773710482</c:v>
                </c:pt>
                <c:pt idx="8">
                  <c:v>2044.6096654275093</c:v>
                </c:pt>
                <c:pt idx="9">
                  <c:v>1797.3856209150326</c:v>
                </c:pt>
                <c:pt idx="10">
                  <c:v>2165.3543307086616</c:v>
                </c:pt>
                <c:pt idx="11">
                  <c:v>2440.8284023668639</c:v>
                </c:pt>
              </c:numCache>
            </c:numRef>
          </c:val>
          <c:smooth val="0"/>
          <c:extLst>
            <c:ext xmlns:c16="http://schemas.microsoft.com/office/drawing/2014/chart" uri="{C3380CC4-5D6E-409C-BE32-E72D297353CC}">
              <c16:uniqueId val="{00000008-B8C1-4219-80AC-8ADE0FF4CFDD}"/>
            </c:ext>
          </c:extLst>
        </c:ser>
        <c:ser>
          <c:idx val="9"/>
          <c:order val="9"/>
          <c:tx>
            <c:strRef>
              <c:f>Sheet2!$A$144</c:f>
              <c:strCache>
                <c:ptCount val="1"/>
                <c:pt idx="0">
                  <c:v>Estimates</c:v>
                </c:pt>
              </c:strCache>
            </c:strRef>
          </c:tx>
          <c:spPr>
            <a:ln w="28575"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Sheet2!$B$144:$M$144</c:f>
              <c:numCache>
                <c:formatCode>_(* #,##0.00_);_(* \(#,##0.00\);_(* "-"??_);_(@_)</c:formatCode>
                <c:ptCount val="12"/>
                <c:pt idx="0">
                  <c:v>6228.7655719139293</c:v>
                </c:pt>
                <c:pt idx="1">
                  <c:v>5507.1059431524545</c:v>
                </c:pt>
                <c:pt idx="2">
                  <c:v>5909.090909090909</c:v>
                </c:pt>
                <c:pt idx="3">
                  <c:v>6096.0591133004928</c:v>
                </c:pt>
                <c:pt idx="4">
                  <c:v>5637.8132118451022</c:v>
                </c:pt>
                <c:pt idx="5">
                  <c:v>6397.5694444444443</c:v>
                </c:pt>
                <c:pt idx="6">
                  <c:v>5933.7797619047615</c:v>
                </c:pt>
                <c:pt idx="7">
                  <c:v>5834.0266222961727</c:v>
                </c:pt>
                <c:pt idx="8">
                  <c:v>4600.3717472118951</c:v>
                </c:pt>
                <c:pt idx="9">
                  <c:v>4418.5729847494558</c:v>
                </c:pt>
                <c:pt idx="10">
                  <c:v>4511.1548556430444</c:v>
                </c:pt>
                <c:pt idx="11">
                  <c:v>5593.5650887573966</c:v>
                </c:pt>
              </c:numCache>
            </c:numRef>
          </c:val>
          <c:smooth val="0"/>
          <c:extLst>
            <c:ext xmlns:c16="http://schemas.microsoft.com/office/drawing/2014/chart" uri="{C3380CC4-5D6E-409C-BE32-E72D297353CC}">
              <c16:uniqueId val="{00000009-B8C1-4219-80AC-8ADE0FF4CFDD}"/>
            </c:ext>
          </c:extLst>
        </c:ser>
        <c:ser>
          <c:idx val="10"/>
          <c:order val="10"/>
          <c:tx>
            <c:strRef>
              <c:f>Sheet2!$A$145</c:f>
              <c:strCache>
                <c:ptCount val="1"/>
                <c:pt idx="0">
                  <c:v>Alternative Valuations</c:v>
                </c:pt>
              </c:strCache>
            </c:strRef>
          </c:tx>
          <c:spPr>
            <a:ln w="28575"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Sheet2!$B$145:$M$145</c:f>
              <c:numCache>
                <c:formatCode>_(* #,##0.00_);_(* \(#,##0.00\);_(* "-"??_);_(@_)</c:formatCode>
                <c:ptCount val="12"/>
                <c:pt idx="0">
                  <c:v>31533.12570781427</c:v>
                </c:pt>
                <c:pt idx="1">
                  <c:v>32864.987080103361</c:v>
                </c:pt>
                <c:pt idx="2">
                  <c:v>30568.18181818182</c:v>
                </c:pt>
                <c:pt idx="3">
                  <c:v>33641.21510673235</c:v>
                </c:pt>
                <c:pt idx="4">
                  <c:v>31556.093394077448</c:v>
                </c:pt>
                <c:pt idx="5">
                  <c:v>32847.222222222226</c:v>
                </c:pt>
                <c:pt idx="6">
                  <c:v>30998.883928571428</c:v>
                </c:pt>
                <c:pt idx="7">
                  <c:v>32601.91347753744</c:v>
                </c:pt>
                <c:pt idx="8">
                  <c:v>25685.408921933085</c:v>
                </c:pt>
                <c:pt idx="9">
                  <c:v>25987.20043572985</c:v>
                </c:pt>
                <c:pt idx="10">
                  <c:v>25442.913385826771</c:v>
                </c:pt>
                <c:pt idx="11">
                  <c:v>29086.538461538461</c:v>
                </c:pt>
              </c:numCache>
            </c:numRef>
          </c:val>
          <c:smooth val="0"/>
          <c:extLst>
            <c:ext xmlns:c16="http://schemas.microsoft.com/office/drawing/2014/chart" uri="{C3380CC4-5D6E-409C-BE32-E72D297353CC}">
              <c16:uniqueId val="{0000000A-B8C1-4219-80AC-8ADE0FF4CFDD}"/>
            </c:ext>
          </c:extLst>
        </c:ser>
        <c:ser>
          <c:idx val="11"/>
          <c:order val="11"/>
          <c:tx>
            <c:strRef>
              <c:f>Sheet2!$A$146</c:f>
              <c:strCache>
                <c:ptCount val="1"/>
                <c:pt idx="0">
                  <c:v>Marketable Valuations</c:v>
                </c:pt>
              </c:strCache>
            </c:strRef>
          </c:tx>
          <c:spPr>
            <a:ln w="28575"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cat>
            <c:strRef>
              <c:f>Sheet2!$B$134:$M$134</c:f>
              <c:strCache>
                <c:ptCount val="12"/>
                <c:pt idx="0">
                  <c:v>Week 1 Cost</c:v>
                </c:pt>
                <c:pt idx="1">
                  <c:v>Week 2 Cost</c:v>
                </c:pt>
                <c:pt idx="2">
                  <c:v>Week 3 Cost</c:v>
                </c:pt>
                <c:pt idx="3">
                  <c:v>Week 4 Cost</c:v>
                </c:pt>
                <c:pt idx="4">
                  <c:v>Week 5 Cost</c:v>
                </c:pt>
                <c:pt idx="5">
                  <c:v>Week 6 Cost</c:v>
                </c:pt>
                <c:pt idx="6">
                  <c:v>Week 7 Cost</c:v>
                </c:pt>
                <c:pt idx="7">
                  <c:v>Week 8 Cost</c:v>
                </c:pt>
                <c:pt idx="8">
                  <c:v>Week 9 Cost</c:v>
                </c:pt>
                <c:pt idx="9">
                  <c:v>Week 10 Cost</c:v>
                </c:pt>
                <c:pt idx="10">
                  <c:v>Week 11 Cost</c:v>
                </c:pt>
                <c:pt idx="11">
                  <c:v>Week 12 Cost</c:v>
                </c:pt>
              </c:strCache>
            </c:strRef>
          </c:cat>
          <c:val>
            <c:numRef>
              <c:f>Sheet2!$B$146:$M$146</c:f>
              <c:numCache>
                <c:formatCode>_(* #,##0.00_);_(* \(#,##0.00\);_(* "-"??_);_(@_)</c:formatCode>
                <c:ptCount val="12"/>
                <c:pt idx="0">
                  <c:v>5216.591166477916</c:v>
                </c:pt>
                <c:pt idx="1">
                  <c:v>5684.7545219638241</c:v>
                </c:pt>
                <c:pt idx="2">
                  <c:v>5795.454545454545</c:v>
                </c:pt>
                <c:pt idx="3">
                  <c:v>5531.6091954022986</c:v>
                </c:pt>
                <c:pt idx="4">
                  <c:v>5716.1161731207285</c:v>
                </c:pt>
                <c:pt idx="5">
                  <c:v>5251.7361111111113</c:v>
                </c:pt>
                <c:pt idx="6">
                  <c:v>4808.4077380952385</c:v>
                </c:pt>
                <c:pt idx="7">
                  <c:v>5490.8485856905154</c:v>
                </c:pt>
                <c:pt idx="8">
                  <c:v>4153.113382899628</c:v>
                </c:pt>
                <c:pt idx="9">
                  <c:v>4343.6819172113292</c:v>
                </c:pt>
                <c:pt idx="10">
                  <c:v>4420.9317585301842</c:v>
                </c:pt>
                <c:pt idx="11">
                  <c:v>5186.7603550295853</c:v>
                </c:pt>
              </c:numCache>
            </c:numRef>
          </c:val>
          <c:smooth val="0"/>
          <c:extLst>
            <c:ext xmlns:c16="http://schemas.microsoft.com/office/drawing/2014/chart" uri="{C3380CC4-5D6E-409C-BE32-E72D297353CC}">
              <c16:uniqueId val="{0000000B-B8C1-4219-80AC-8ADE0FF4CFDD}"/>
            </c:ext>
          </c:extLst>
        </c:ser>
        <c:dLbls>
          <c:showLegendKey val="0"/>
          <c:showVal val="0"/>
          <c:showCatName val="0"/>
          <c:showSerName val="0"/>
          <c:showPercent val="0"/>
          <c:showBubbleSize val="0"/>
        </c:dLbls>
        <c:marker val="1"/>
        <c:smooth val="0"/>
        <c:axId val="528708967"/>
        <c:axId val="528716839"/>
      </c:lineChart>
      <c:catAx>
        <c:axId val="528708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716839"/>
        <c:crosses val="autoZero"/>
        <c:auto val="1"/>
        <c:lblAlgn val="ctr"/>
        <c:lblOffset val="100"/>
        <c:noMultiLvlLbl val="0"/>
      </c:catAx>
      <c:valAx>
        <c:axId val="528716839"/>
        <c:scaling>
          <c:orientation val="minMax"/>
        </c:scaling>
        <c:delete val="0"/>
        <c:axPos val="l"/>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7089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Cost Comparison Before &amp; After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A6AA-40ED-A10D-36669CFD4BD0}"/>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3-A6AA-40ED-A10D-36669CFD4BD0}"/>
              </c:ext>
            </c:extLst>
          </c:dPt>
          <c:cat>
            <c:strRef>
              <c:f>Sheet2!$O$149:$O$153</c:f>
              <c:strCache>
                <c:ptCount val="5"/>
                <c:pt idx="0">
                  <c:v>Total Prior Transactions</c:v>
                </c:pt>
                <c:pt idx="1">
                  <c:v>Total New Transactions</c:v>
                </c:pt>
                <c:pt idx="3">
                  <c:v>Total Prior Valuations</c:v>
                </c:pt>
                <c:pt idx="4">
                  <c:v>Total New Valuations</c:v>
                </c:pt>
              </c:strCache>
            </c:strRef>
          </c:cat>
          <c:val>
            <c:numRef>
              <c:f>Sheet2!$P$149:$P$153</c:f>
              <c:numCache>
                <c:formatCode>General</c:formatCode>
                <c:ptCount val="5"/>
                <c:pt idx="0">
                  <c:v>27826.536279536213</c:v>
                </c:pt>
                <c:pt idx="1">
                  <c:v>22833.579279603844</c:v>
                </c:pt>
                <c:pt idx="3">
                  <c:v>40923.463720463791</c:v>
                </c:pt>
                <c:pt idx="4">
                  <c:v>2525.7163850110192</c:v>
                </c:pt>
              </c:numCache>
            </c:numRef>
          </c:val>
          <c:extLst>
            <c:ext xmlns:c16="http://schemas.microsoft.com/office/drawing/2014/chart" uri="{C3380CC4-5D6E-409C-BE32-E72D297353CC}">
              <c16:uniqueId val="{00000004-A6AA-40ED-A10D-36669CFD4BD0}"/>
            </c:ext>
          </c:extLst>
        </c:ser>
        <c:dLbls>
          <c:showLegendKey val="0"/>
          <c:showVal val="0"/>
          <c:showCatName val="0"/>
          <c:showSerName val="0"/>
          <c:showPercent val="0"/>
          <c:showBubbleSize val="0"/>
        </c:dLbls>
        <c:gapWidth val="55"/>
        <c:overlap val="100"/>
        <c:axId val="424974655"/>
        <c:axId val="424983839"/>
      </c:barChart>
      <c:catAx>
        <c:axId val="424974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983839"/>
        <c:crosses val="autoZero"/>
        <c:auto val="1"/>
        <c:lblAlgn val="ctr"/>
        <c:lblOffset val="100"/>
        <c:noMultiLvlLbl val="0"/>
      </c:catAx>
      <c:valAx>
        <c:axId val="4249838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9746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Control Chart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Sheet2!$I$202</c:f>
              <c:strCache>
                <c:ptCount val="1"/>
                <c:pt idx="0">
                  <c:v>R</c:v>
                </c:pt>
              </c:strCache>
            </c:strRef>
          </c:tx>
          <c:spPr>
            <a:ln w="28575" cap="rnd">
              <a:solidFill>
                <a:schemeClr val="accent1"/>
              </a:solidFill>
              <a:round/>
            </a:ln>
            <a:effectLst/>
          </c:spPr>
          <c:marker>
            <c:symbol val="none"/>
          </c:marker>
          <c:val>
            <c:numRef>
              <c:f>Sheet2!$I$203:$I$217</c:f>
              <c:numCache>
                <c:formatCode>_(* #,##0.00_);_(* \(#,##0.00\);_(* "-"??_);_(@_)</c:formatCode>
                <c:ptCount val="15"/>
                <c:pt idx="0">
                  <c:v>883</c:v>
                </c:pt>
                <c:pt idx="1">
                  <c:v>774</c:v>
                </c:pt>
                <c:pt idx="2">
                  <c:v>605</c:v>
                </c:pt>
                <c:pt idx="3">
                  <c:v>609</c:v>
                </c:pt>
                <c:pt idx="4">
                  <c:v>878</c:v>
                </c:pt>
                <c:pt idx="5">
                  <c:v>720</c:v>
                </c:pt>
                <c:pt idx="6">
                  <c:v>672</c:v>
                </c:pt>
                <c:pt idx="7">
                  <c:v>601</c:v>
                </c:pt>
                <c:pt idx="8">
                  <c:v>1076</c:v>
                </c:pt>
                <c:pt idx="9">
                  <c:v>918</c:v>
                </c:pt>
                <c:pt idx="10">
                  <c:v>762</c:v>
                </c:pt>
                <c:pt idx="11">
                  <c:v>676</c:v>
                </c:pt>
                <c:pt idx="12">
                  <c:v>283.53114615632109</c:v>
                </c:pt>
                <c:pt idx="13">
                  <c:v>246.38318631292267</c:v>
                </c:pt>
                <c:pt idx="14">
                  <c:v>223.11842533892025</c:v>
                </c:pt>
              </c:numCache>
            </c:numRef>
          </c:val>
          <c:smooth val="0"/>
          <c:extLst>
            <c:ext xmlns:c16="http://schemas.microsoft.com/office/drawing/2014/chart" uri="{C3380CC4-5D6E-409C-BE32-E72D297353CC}">
              <c16:uniqueId val="{00000000-67F8-4C12-9C61-52EFE16F5EBA}"/>
            </c:ext>
          </c:extLst>
        </c:ser>
        <c:ser>
          <c:idx val="1"/>
          <c:order val="1"/>
          <c:tx>
            <c:strRef>
              <c:f>Sheet2!$J$202</c:f>
              <c:strCache>
                <c:ptCount val="1"/>
                <c:pt idx="0">
                  <c:v>Rbar</c:v>
                </c:pt>
              </c:strCache>
            </c:strRef>
          </c:tx>
          <c:spPr>
            <a:ln w="28575" cap="rnd">
              <a:solidFill>
                <a:schemeClr val="accent2"/>
              </a:solidFill>
              <a:round/>
            </a:ln>
            <a:effectLst/>
          </c:spPr>
          <c:marker>
            <c:symbol val="none"/>
          </c:marker>
          <c:val>
            <c:numRef>
              <c:f>Sheet2!$J$203:$J$217</c:f>
              <c:numCache>
                <c:formatCode>_(* #,##0.00_);_(* \(#,##0.00\);_(* "-"??_);_(@_)</c:formatCode>
                <c:ptCount val="15"/>
                <c:pt idx="0">
                  <c:v>661.80218385387764</c:v>
                </c:pt>
                <c:pt idx="1">
                  <c:v>661.80218385387764</c:v>
                </c:pt>
                <c:pt idx="2">
                  <c:v>661.80218385387764</c:v>
                </c:pt>
                <c:pt idx="3">
                  <c:v>661.80218385387764</c:v>
                </c:pt>
                <c:pt idx="4">
                  <c:v>661.80218385387764</c:v>
                </c:pt>
                <c:pt idx="5">
                  <c:v>661.80218385387764</c:v>
                </c:pt>
                <c:pt idx="6">
                  <c:v>661.80218385387764</c:v>
                </c:pt>
                <c:pt idx="7">
                  <c:v>661.80218385387764</c:v>
                </c:pt>
                <c:pt idx="8">
                  <c:v>661.80218385387764</c:v>
                </c:pt>
                <c:pt idx="9">
                  <c:v>661.80218385387764</c:v>
                </c:pt>
                <c:pt idx="10">
                  <c:v>661.80218385387764</c:v>
                </c:pt>
                <c:pt idx="11">
                  <c:v>661.80218385387764</c:v>
                </c:pt>
                <c:pt idx="12">
                  <c:v>661.80218385387764</c:v>
                </c:pt>
                <c:pt idx="13">
                  <c:v>661.80218385387764</c:v>
                </c:pt>
                <c:pt idx="14">
                  <c:v>661.80218385387764</c:v>
                </c:pt>
              </c:numCache>
            </c:numRef>
          </c:val>
          <c:smooth val="0"/>
          <c:extLst>
            <c:ext xmlns:c16="http://schemas.microsoft.com/office/drawing/2014/chart" uri="{C3380CC4-5D6E-409C-BE32-E72D297353CC}">
              <c16:uniqueId val="{00000001-67F8-4C12-9C61-52EFE16F5EBA}"/>
            </c:ext>
          </c:extLst>
        </c:ser>
        <c:ser>
          <c:idx val="2"/>
          <c:order val="2"/>
          <c:tx>
            <c:strRef>
              <c:f>Sheet2!$K$202</c:f>
              <c:strCache>
                <c:ptCount val="1"/>
                <c:pt idx="0">
                  <c:v>UCL</c:v>
                </c:pt>
              </c:strCache>
            </c:strRef>
          </c:tx>
          <c:spPr>
            <a:ln w="28575" cap="rnd">
              <a:solidFill>
                <a:schemeClr val="accent3"/>
              </a:solidFill>
              <a:round/>
            </a:ln>
            <a:effectLst/>
          </c:spPr>
          <c:marker>
            <c:symbol val="none"/>
          </c:marker>
          <c:val>
            <c:numRef>
              <c:f>Sheet2!$K$203:$K$217</c:f>
              <c:numCache>
                <c:formatCode>_(* #,##0.00_);_(* \(#,##0.00\);_(* "-"??_);_(@_)</c:formatCode>
                <c:ptCount val="15"/>
                <c:pt idx="0">
                  <c:v>1680.9775469888493</c:v>
                </c:pt>
                <c:pt idx="1">
                  <c:v>1680.9775469888493</c:v>
                </c:pt>
                <c:pt idx="2">
                  <c:v>1680.9775469888493</c:v>
                </c:pt>
                <c:pt idx="3">
                  <c:v>1680.9775469888493</c:v>
                </c:pt>
                <c:pt idx="4">
                  <c:v>1680.9775469888493</c:v>
                </c:pt>
                <c:pt idx="5">
                  <c:v>1680.9775469888493</c:v>
                </c:pt>
                <c:pt idx="6">
                  <c:v>1680.9775469888493</c:v>
                </c:pt>
                <c:pt idx="7">
                  <c:v>1680.9775469888493</c:v>
                </c:pt>
                <c:pt idx="8">
                  <c:v>1680.9775469888493</c:v>
                </c:pt>
                <c:pt idx="9">
                  <c:v>1680.9775469888493</c:v>
                </c:pt>
                <c:pt idx="10">
                  <c:v>1680.9775469888493</c:v>
                </c:pt>
                <c:pt idx="11">
                  <c:v>1680.9775469888493</c:v>
                </c:pt>
                <c:pt idx="12">
                  <c:v>1680.9775469888493</c:v>
                </c:pt>
                <c:pt idx="13">
                  <c:v>1680.9775469888493</c:v>
                </c:pt>
                <c:pt idx="14">
                  <c:v>1680.9775469888493</c:v>
                </c:pt>
              </c:numCache>
            </c:numRef>
          </c:val>
          <c:smooth val="0"/>
          <c:extLst>
            <c:ext xmlns:c16="http://schemas.microsoft.com/office/drawing/2014/chart" uri="{C3380CC4-5D6E-409C-BE32-E72D297353CC}">
              <c16:uniqueId val="{00000002-67F8-4C12-9C61-52EFE16F5EBA}"/>
            </c:ext>
          </c:extLst>
        </c:ser>
        <c:ser>
          <c:idx val="3"/>
          <c:order val="3"/>
          <c:tx>
            <c:strRef>
              <c:f>Sheet2!$L$202</c:f>
              <c:strCache>
                <c:ptCount val="1"/>
                <c:pt idx="0">
                  <c:v>LCL</c:v>
                </c:pt>
              </c:strCache>
            </c:strRef>
          </c:tx>
          <c:spPr>
            <a:ln w="28575" cap="rnd">
              <a:solidFill>
                <a:schemeClr val="accent4"/>
              </a:solidFill>
              <a:round/>
            </a:ln>
            <a:effectLst/>
          </c:spPr>
          <c:marker>
            <c:symbol val="none"/>
          </c:marker>
          <c:val>
            <c:numRef>
              <c:f>Sheet2!$L$203:$L$217</c:f>
              <c:numCache>
                <c:formatCode>_(* #,##0.00_);_(* \(#,##0.00\);_(* "-"??_);_(@_)</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smooth val="0"/>
          <c:extLst>
            <c:ext xmlns:c16="http://schemas.microsoft.com/office/drawing/2014/chart" uri="{C3380CC4-5D6E-409C-BE32-E72D297353CC}">
              <c16:uniqueId val="{00000003-67F8-4C12-9C61-52EFE16F5EBA}"/>
            </c:ext>
          </c:extLst>
        </c:ser>
        <c:dLbls>
          <c:showLegendKey val="0"/>
          <c:showVal val="0"/>
          <c:showCatName val="0"/>
          <c:showSerName val="0"/>
          <c:showPercent val="0"/>
          <c:showBubbleSize val="0"/>
        </c:dLbls>
        <c:smooth val="0"/>
        <c:axId val="528714543"/>
        <c:axId val="528715855"/>
      </c:lineChart>
      <c:catAx>
        <c:axId val="528714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715855"/>
        <c:crosses val="autoZero"/>
        <c:auto val="1"/>
        <c:lblAlgn val="ctr"/>
        <c:lblOffset val="100"/>
        <c:noMultiLvlLbl val="0"/>
      </c:catAx>
      <c:valAx>
        <c:axId val="528715855"/>
        <c:scaling>
          <c:orientation val="minMax"/>
        </c:scaling>
        <c:delete val="0"/>
        <c:axPos val="l"/>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7145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Sheet2!$R$94:$R$104</cx:f>
        <cx:lvl ptCount="11">
          <cx:pt idx="0"> Cash Account Transactions </cx:pt>
          <cx:pt idx="1"> Fixed Income Transactions </cx:pt>
          <cx:pt idx="2"> Futures Transactions </cx:pt>
          <cx:pt idx="3"> Hedge Fund Transactions </cx:pt>
          <cx:pt idx="4"> Mutual Fund Transactions </cx:pt>
          <cx:pt idx="5"> Private Equity Transactions </cx:pt>
          <cx:pt idx="6"> Separate Account Transactions </cx:pt>
          <cx:pt idx="7"> Stock Transactions </cx:pt>
          <cx:pt idx="8"> Estimates </cx:pt>
          <cx:pt idx="9"> Alternative Valuations </cx:pt>
          <cx:pt idx="10"> Marketable Valuations </cx:pt>
        </cx:lvl>
      </cx:strDim>
      <cx:numDim type="val">
        <cx:f>Sheet2!$S$94:$S$104</cx:f>
        <cx:lvl ptCount="11" formatCode="_(* #,##0_);_(* \(#,##0\);_(* &quot;-&quot;??_);_(@_)">
          <cx:pt idx="0">104</cx:pt>
          <cx:pt idx="1">4</cx:pt>
          <cx:pt idx="2">85</cx:pt>
          <cx:pt idx="3">94</cx:pt>
          <cx:pt idx="4">64</cx:pt>
          <cx:pt idx="5">87</cx:pt>
          <cx:pt idx="6">11</cx:pt>
          <cx:pt idx="7">92</cx:pt>
          <cx:pt idx="8">63</cx:pt>
          <cx:pt idx="9">306</cx:pt>
          <cx:pt idx="10">98</cx:pt>
        </cx:lvl>
      </cx:numDim>
    </cx:data>
  </cx:chartData>
  <cx:chart>
    <cx:title pos="t" align="ctr" overlay="0">
      <cx:tx>
        <cx:txData>
          <cx:v>Mistakes Relative to Category</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Mistakes Relative to Category</a:t>
          </a:r>
        </a:p>
      </cx:txPr>
    </cx:title>
    <cx:plotArea>
      <cx:plotAreaRegion>
        <cx:series layoutId="clusteredColumn" uniqueId="{6EC0E820-7A42-4822-9CEE-DBDC3DDD7D10}">
          <cx:tx>
            <cx:txData>
              <cx:f>Sheet2!$S$93</cx:f>
              <cx:v>Total Mistakes</cx:v>
            </cx:txData>
          </cx:tx>
          <cx:dataId val="0"/>
          <cx:layoutPr>
            <cx:aggregation/>
          </cx:layoutPr>
          <cx:axisId val="1"/>
        </cx:series>
        <cx:series layoutId="paretoLine" ownerIdx="0" uniqueId="{8814CB2A-3CAC-4F3D-8BAC-A3B8D83DF9B7}">
          <cx:axisId val="2"/>
        </cx:series>
      </cx:plotAreaRegion>
      <cx:axis id="0">
        <cx:catScaling gapWidth="0.699999988"/>
        <cx:tickLabels/>
      </cx:axis>
      <cx:axis id="1">
        <cx:valScaling/>
        <cx:majorGridlines>
          <cx:spPr>
            <a:ln>
              <a:noFill/>
            </a:ln>
          </cx:spPr>
        </cx:majorGridlines>
        <cx:tickLabels/>
      </cx:axis>
      <cx:axis id="2">
        <cx:valScaling max="1" min="0"/>
        <cx:units unit="percentage"/>
        <cx:tickLabels/>
      </cx:axis>
    </cx:plotArea>
  </cx:chart>
  <cx:spPr>
    <a:ln>
      <a:no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1744-C8D3-488C-8300-DE11DF3AA6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146303-266B-4392-A8B0-04154E7641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85BF59-F7AE-4946-88C3-72E72C3AE650}"/>
              </a:ext>
            </a:extLst>
          </p:cNvPr>
          <p:cNvSpPr>
            <a:spLocks noGrp="1"/>
          </p:cNvSpPr>
          <p:nvPr>
            <p:ph type="dt" sz="half" idx="10"/>
          </p:nvPr>
        </p:nvSpPr>
        <p:spPr/>
        <p:txBody>
          <a:bodyPr/>
          <a:lstStyle/>
          <a:p>
            <a:fld id="{43C1CA68-753F-4D99-A52B-E2B453494EFD}" type="datetimeFigureOut">
              <a:rPr lang="en-US" smtClean="0"/>
              <a:t>9/4/2022</a:t>
            </a:fld>
            <a:endParaRPr lang="en-US" dirty="0"/>
          </a:p>
        </p:txBody>
      </p:sp>
      <p:sp>
        <p:nvSpPr>
          <p:cNvPr id="5" name="Footer Placeholder 4">
            <a:extLst>
              <a:ext uri="{FF2B5EF4-FFF2-40B4-BE49-F238E27FC236}">
                <a16:creationId xmlns:a16="http://schemas.microsoft.com/office/drawing/2014/main" id="{D930B802-A3DD-43D0-9EA7-6EFF63FE71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3EFCC6-85D2-49A1-8FDB-1B9593982DCC}"/>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2383185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189F-464A-4867-8F26-DA36A47B88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D46093-CF65-4592-8932-AD471F111A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F75AED-3185-40E6-A7BD-54D1BE500639}"/>
              </a:ext>
            </a:extLst>
          </p:cNvPr>
          <p:cNvSpPr>
            <a:spLocks noGrp="1"/>
          </p:cNvSpPr>
          <p:nvPr>
            <p:ph type="dt" sz="half" idx="10"/>
          </p:nvPr>
        </p:nvSpPr>
        <p:spPr/>
        <p:txBody>
          <a:bodyPr/>
          <a:lstStyle/>
          <a:p>
            <a:fld id="{43C1CA68-753F-4D99-A52B-E2B453494EFD}" type="datetimeFigureOut">
              <a:rPr lang="en-US" smtClean="0"/>
              <a:t>9/4/2022</a:t>
            </a:fld>
            <a:endParaRPr lang="en-US" dirty="0"/>
          </a:p>
        </p:txBody>
      </p:sp>
      <p:sp>
        <p:nvSpPr>
          <p:cNvPr id="5" name="Footer Placeholder 4">
            <a:extLst>
              <a:ext uri="{FF2B5EF4-FFF2-40B4-BE49-F238E27FC236}">
                <a16:creationId xmlns:a16="http://schemas.microsoft.com/office/drawing/2014/main" id="{5B66256E-C73A-4020-AE97-5310B48AD1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F4040D-A391-4F29-88CB-B67D23DCB8BC}"/>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176964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5D0DD9-3BB3-4352-8D61-812E4B64AB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346FA8-C4A6-4E7F-A775-D6BDA8C586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138F7-1B35-4BAA-B40E-146B7F01B910}"/>
              </a:ext>
            </a:extLst>
          </p:cNvPr>
          <p:cNvSpPr>
            <a:spLocks noGrp="1"/>
          </p:cNvSpPr>
          <p:nvPr>
            <p:ph type="dt" sz="half" idx="10"/>
          </p:nvPr>
        </p:nvSpPr>
        <p:spPr/>
        <p:txBody>
          <a:bodyPr/>
          <a:lstStyle/>
          <a:p>
            <a:fld id="{43C1CA68-753F-4D99-A52B-E2B453494EFD}" type="datetimeFigureOut">
              <a:rPr lang="en-US" smtClean="0"/>
              <a:t>9/4/2022</a:t>
            </a:fld>
            <a:endParaRPr lang="en-US" dirty="0"/>
          </a:p>
        </p:txBody>
      </p:sp>
      <p:sp>
        <p:nvSpPr>
          <p:cNvPr id="5" name="Footer Placeholder 4">
            <a:extLst>
              <a:ext uri="{FF2B5EF4-FFF2-40B4-BE49-F238E27FC236}">
                <a16:creationId xmlns:a16="http://schemas.microsoft.com/office/drawing/2014/main" id="{90F2B54C-71C8-4296-AFCF-01542DCA002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F66C74-7A07-45DF-BB80-11BA2611E3E3}"/>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260282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8CB1-9D28-42B2-9F7D-81ECB2537F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041F2-85E6-43C0-92D7-80D0CE9AC4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2B9D8-75D1-4DB7-BBBB-6329330A3FF7}"/>
              </a:ext>
            </a:extLst>
          </p:cNvPr>
          <p:cNvSpPr>
            <a:spLocks noGrp="1"/>
          </p:cNvSpPr>
          <p:nvPr>
            <p:ph type="dt" sz="half" idx="10"/>
          </p:nvPr>
        </p:nvSpPr>
        <p:spPr/>
        <p:txBody>
          <a:bodyPr/>
          <a:lstStyle/>
          <a:p>
            <a:fld id="{43C1CA68-753F-4D99-A52B-E2B453494EFD}" type="datetimeFigureOut">
              <a:rPr lang="en-US" smtClean="0"/>
              <a:t>9/4/2022</a:t>
            </a:fld>
            <a:endParaRPr lang="en-US" dirty="0"/>
          </a:p>
        </p:txBody>
      </p:sp>
      <p:sp>
        <p:nvSpPr>
          <p:cNvPr id="5" name="Footer Placeholder 4">
            <a:extLst>
              <a:ext uri="{FF2B5EF4-FFF2-40B4-BE49-F238E27FC236}">
                <a16:creationId xmlns:a16="http://schemas.microsoft.com/office/drawing/2014/main" id="{F8CDDF48-F9AD-414C-807A-7E92FBE55C2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C2DE81-8464-4006-917E-E17274A282F1}"/>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315595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5995-F6E2-4234-9A6B-4695F24D99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B7B817-77D0-4B8E-B41A-7E9F33DF59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5F2C38-77CF-4F1A-9FE7-692F063CA251}"/>
              </a:ext>
            </a:extLst>
          </p:cNvPr>
          <p:cNvSpPr>
            <a:spLocks noGrp="1"/>
          </p:cNvSpPr>
          <p:nvPr>
            <p:ph type="dt" sz="half" idx="10"/>
          </p:nvPr>
        </p:nvSpPr>
        <p:spPr/>
        <p:txBody>
          <a:bodyPr/>
          <a:lstStyle/>
          <a:p>
            <a:fld id="{43C1CA68-753F-4D99-A52B-E2B453494EFD}" type="datetimeFigureOut">
              <a:rPr lang="en-US" smtClean="0"/>
              <a:t>9/4/2022</a:t>
            </a:fld>
            <a:endParaRPr lang="en-US" dirty="0"/>
          </a:p>
        </p:txBody>
      </p:sp>
      <p:sp>
        <p:nvSpPr>
          <p:cNvPr id="5" name="Footer Placeholder 4">
            <a:extLst>
              <a:ext uri="{FF2B5EF4-FFF2-40B4-BE49-F238E27FC236}">
                <a16:creationId xmlns:a16="http://schemas.microsoft.com/office/drawing/2014/main" id="{BC3A208E-A48D-4741-8581-13FEA2B633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1E9884-EA3B-4B56-AF1C-ACCD79B66756}"/>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1474647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F2E6-7C94-4623-8681-EF982C50E6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B5FFC9-FDD3-46BC-A3EC-D6699FE079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2C98DE-BF97-4460-9717-E5F9BFF704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AFCF1A-031B-4CE4-AE8C-59573A66C8E0}"/>
              </a:ext>
            </a:extLst>
          </p:cNvPr>
          <p:cNvSpPr>
            <a:spLocks noGrp="1"/>
          </p:cNvSpPr>
          <p:nvPr>
            <p:ph type="dt" sz="half" idx="10"/>
          </p:nvPr>
        </p:nvSpPr>
        <p:spPr/>
        <p:txBody>
          <a:bodyPr/>
          <a:lstStyle/>
          <a:p>
            <a:fld id="{43C1CA68-753F-4D99-A52B-E2B453494EFD}" type="datetimeFigureOut">
              <a:rPr lang="en-US" smtClean="0"/>
              <a:t>9/4/2022</a:t>
            </a:fld>
            <a:endParaRPr lang="en-US" dirty="0"/>
          </a:p>
        </p:txBody>
      </p:sp>
      <p:sp>
        <p:nvSpPr>
          <p:cNvPr id="6" name="Footer Placeholder 5">
            <a:extLst>
              <a:ext uri="{FF2B5EF4-FFF2-40B4-BE49-F238E27FC236}">
                <a16:creationId xmlns:a16="http://schemas.microsoft.com/office/drawing/2014/main" id="{C399AC9C-97ED-4500-8DF5-24B21AA606B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AB55DE-C13C-40BE-9BC1-00FB29F428D7}"/>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3092057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9635-FF7E-4ECC-B2A9-7268149865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621ED1-5E93-48EB-8076-D49ECA0788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5CF3980-E8DA-4512-A1D0-6613717DD8D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DD365C-8FDB-43B5-91F8-E7C26D443B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E9630A-4283-4358-A7DC-3A9CE5DE472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8C01BE-64A2-430C-912E-21A46B38E241}"/>
              </a:ext>
            </a:extLst>
          </p:cNvPr>
          <p:cNvSpPr>
            <a:spLocks noGrp="1"/>
          </p:cNvSpPr>
          <p:nvPr>
            <p:ph type="dt" sz="half" idx="10"/>
          </p:nvPr>
        </p:nvSpPr>
        <p:spPr/>
        <p:txBody>
          <a:bodyPr/>
          <a:lstStyle/>
          <a:p>
            <a:fld id="{43C1CA68-753F-4D99-A52B-E2B453494EFD}" type="datetimeFigureOut">
              <a:rPr lang="en-US" smtClean="0"/>
              <a:t>9/4/2022</a:t>
            </a:fld>
            <a:endParaRPr lang="en-US" dirty="0"/>
          </a:p>
        </p:txBody>
      </p:sp>
      <p:sp>
        <p:nvSpPr>
          <p:cNvPr id="8" name="Footer Placeholder 7">
            <a:extLst>
              <a:ext uri="{FF2B5EF4-FFF2-40B4-BE49-F238E27FC236}">
                <a16:creationId xmlns:a16="http://schemas.microsoft.com/office/drawing/2014/main" id="{13C8430E-2A83-4F41-8CEE-D5446E39DC1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93E9160-8068-4046-9351-66B567A07C33}"/>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340563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EEF4-3E2C-4FE5-A49A-931BFC8CF4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D75F4-A8EA-4ECC-B4D0-3F788B83EE05}"/>
              </a:ext>
            </a:extLst>
          </p:cNvPr>
          <p:cNvSpPr>
            <a:spLocks noGrp="1"/>
          </p:cNvSpPr>
          <p:nvPr>
            <p:ph type="dt" sz="half" idx="10"/>
          </p:nvPr>
        </p:nvSpPr>
        <p:spPr/>
        <p:txBody>
          <a:bodyPr/>
          <a:lstStyle/>
          <a:p>
            <a:fld id="{43C1CA68-753F-4D99-A52B-E2B453494EFD}" type="datetimeFigureOut">
              <a:rPr lang="en-US" smtClean="0"/>
              <a:t>9/4/2022</a:t>
            </a:fld>
            <a:endParaRPr lang="en-US" dirty="0"/>
          </a:p>
        </p:txBody>
      </p:sp>
      <p:sp>
        <p:nvSpPr>
          <p:cNvPr id="4" name="Footer Placeholder 3">
            <a:extLst>
              <a:ext uri="{FF2B5EF4-FFF2-40B4-BE49-F238E27FC236}">
                <a16:creationId xmlns:a16="http://schemas.microsoft.com/office/drawing/2014/main" id="{4C7615B3-C09F-42CF-983D-54E0649244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8862EF4-AF95-4D25-AC06-220851ECD304}"/>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154850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4E0DB3-4410-4110-A0A9-B8F6B2FC19C9}"/>
              </a:ext>
            </a:extLst>
          </p:cNvPr>
          <p:cNvSpPr>
            <a:spLocks noGrp="1"/>
          </p:cNvSpPr>
          <p:nvPr>
            <p:ph type="dt" sz="half" idx="10"/>
          </p:nvPr>
        </p:nvSpPr>
        <p:spPr/>
        <p:txBody>
          <a:bodyPr/>
          <a:lstStyle/>
          <a:p>
            <a:fld id="{43C1CA68-753F-4D99-A52B-E2B453494EFD}" type="datetimeFigureOut">
              <a:rPr lang="en-US" smtClean="0"/>
              <a:t>9/4/2022</a:t>
            </a:fld>
            <a:endParaRPr lang="en-US" dirty="0"/>
          </a:p>
        </p:txBody>
      </p:sp>
      <p:sp>
        <p:nvSpPr>
          <p:cNvPr id="3" name="Footer Placeholder 2">
            <a:extLst>
              <a:ext uri="{FF2B5EF4-FFF2-40B4-BE49-F238E27FC236}">
                <a16:creationId xmlns:a16="http://schemas.microsoft.com/office/drawing/2014/main" id="{38432268-F1BD-4FC6-BBF8-6EE3AA4C55E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F25470-30B9-4777-BE1E-7A46C0AADE75}"/>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349186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3CFF-2950-42E3-8A99-80C4109A4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0A17EF-60E0-421A-BF4D-6A7EEBA8E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1C4B6B-890A-44B9-9F5D-019697DBA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BE4FFB-CBB7-4707-823F-49B38E8CB7F1}"/>
              </a:ext>
            </a:extLst>
          </p:cNvPr>
          <p:cNvSpPr>
            <a:spLocks noGrp="1"/>
          </p:cNvSpPr>
          <p:nvPr>
            <p:ph type="dt" sz="half" idx="10"/>
          </p:nvPr>
        </p:nvSpPr>
        <p:spPr/>
        <p:txBody>
          <a:bodyPr/>
          <a:lstStyle/>
          <a:p>
            <a:fld id="{43C1CA68-753F-4D99-A52B-E2B453494EFD}" type="datetimeFigureOut">
              <a:rPr lang="en-US" smtClean="0"/>
              <a:t>9/4/2022</a:t>
            </a:fld>
            <a:endParaRPr lang="en-US" dirty="0"/>
          </a:p>
        </p:txBody>
      </p:sp>
      <p:sp>
        <p:nvSpPr>
          <p:cNvPr id="6" name="Footer Placeholder 5">
            <a:extLst>
              <a:ext uri="{FF2B5EF4-FFF2-40B4-BE49-F238E27FC236}">
                <a16:creationId xmlns:a16="http://schemas.microsoft.com/office/drawing/2014/main" id="{8986BA0E-7D9E-4273-B896-B8F52FB78BF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3E25C5-E1D6-470B-91A8-3CBF147CB356}"/>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849198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06A37-67CE-4D51-9B23-38006F79D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851FD4-49B2-4047-AB00-6DDB7EB50E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52E3E8E-7A1A-4362-A66F-271A386AD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F913B7-7BD1-4EF2-9966-3340BDC6C9FC}"/>
              </a:ext>
            </a:extLst>
          </p:cNvPr>
          <p:cNvSpPr>
            <a:spLocks noGrp="1"/>
          </p:cNvSpPr>
          <p:nvPr>
            <p:ph type="dt" sz="half" idx="10"/>
          </p:nvPr>
        </p:nvSpPr>
        <p:spPr/>
        <p:txBody>
          <a:bodyPr/>
          <a:lstStyle/>
          <a:p>
            <a:fld id="{43C1CA68-753F-4D99-A52B-E2B453494EFD}" type="datetimeFigureOut">
              <a:rPr lang="en-US" smtClean="0"/>
              <a:t>9/4/2022</a:t>
            </a:fld>
            <a:endParaRPr lang="en-US" dirty="0"/>
          </a:p>
        </p:txBody>
      </p:sp>
      <p:sp>
        <p:nvSpPr>
          <p:cNvPr id="6" name="Footer Placeholder 5">
            <a:extLst>
              <a:ext uri="{FF2B5EF4-FFF2-40B4-BE49-F238E27FC236}">
                <a16:creationId xmlns:a16="http://schemas.microsoft.com/office/drawing/2014/main" id="{3AE8D75D-13F2-4288-98A1-DA07EB2CDC2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1D1E08-B4DA-498F-815A-2EBE8F4D0309}"/>
              </a:ext>
            </a:extLst>
          </p:cNvPr>
          <p:cNvSpPr>
            <a:spLocks noGrp="1"/>
          </p:cNvSpPr>
          <p:nvPr>
            <p:ph type="sldNum" sz="quarter" idx="12"/>
          </p:nvPr>
        </p:nvSpPr>
        <p:spPr/>
        <p:txBody>
          <a:bodyPr/>
          <a:lstStyle/>
          <a:p>
            <a:fld id="{D17CF150-CC4B-482A-A1EC-4FE5B2F53361}" type="slidenum">
              <a:rPr lang="en-US" smtClean="0"/>
              <a:t>‹#›</a:t>
            </a:fld>
            <a:endParaRPr lang="en-US" dirty="0"/>
          </a:p>
        </p:txBody>
      </p:sp>
    </p:spTree>
    <p:extLst>
      <p:ext uri="{BB962C8B-B14F-4D97-AF65-F5344CB8AC3E}">
        <p14:creationId xmlns:p14="http://schemas.microsoft.com/office/powerpoint/2010/main" val="212730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A1399-4F82-4648-97C0-AE2EA68711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CD97F-F785-491E-8BA4-CD1EDE4F49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C3BF7-BF85-411B-A879-F520424874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1CA68-753F-4D99-A52B-E2B453494EFD}" type="datetimeFigureOut">
              <a:rPr lang="en-US" smtClean="0"/>
              <a:t>9/4/2022</a:t>
            </a:fld>
            <a:endParaRPr lang="en-US" dirty="0"/>
          </a:p>
        </p:txBody>
      </p:sp>
      <p:sp>
        <p:nvSpPr>
          <p:cNvPr id="5" name="Footer Placeholder 4">
            <a:extLst>
              <a:ext uri="{FF2B5EF4-FFF2-40B4-BE49-F238E27FC236}">
                <a16:creationId xmlns:a16="http://schemas.microsoft.com/office/drawing/2014/main" id="{96A26170-542C-4FE0-84DF-7D4387FAFA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27B387-70E6-41CC-9FD9-DCC0C753FA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CF150-CC4B-482A-A1EC-4FE5B2F53361}" type="slidenum">
              <a:rPr lang="en-US" smtClean="0"/>
              <a:t>‹#›</a:t>
            </a:fld>
            <a:endParaRPr lang="en-US" dirty="0"/>
          </a:p>
        </p:txBody>
      </p:sp>
    </p:spTree>
    <p:extLst>
      <p:ext uri="{BB962C8B-B14F-4D97-AF65-F5344CB8AC3E}">
        <p14:creationId xmlns:p14="http://schemas.microsoft.com/office/powerpoint/2010/main" val="2492142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5F8983-99CB-4C65-BC5B-8C219D9392AF}"/>
              </a:ext>
            </a:extLst>
          </p:cNvPr>
          <p:cNvSpPr/>
          <p:nvPr/>
        </p:nvSpPr>
        <p:spPr bwMode="auto">
          <a:xfrm>
            <a:off x="7321689" y="842905"/>
            <a:ext cx="2345865" cy="5790821"/>
          </a:xfrm>
          <a:prstGeom prst="rect">
            <a:avLst/>
          </a:prstGeom>
          <a:solidFill>
            <a:srgbClr val="4694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 name="TextBox 3">
            <a:extLst>
              <a:ext uri="{FF2B5EF4-FFF2-40B4-BE49-F238E27FC236}">
                <a16:creationId xmlns:a16="http://schemas.microsoft.com/office/drawing/2014/main" id="{3A2F662E-A380-4E80-8F1E-F7DA4252313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dirty="0">
                <a:solidFill>
                  <a:schemeClr val="bg1"/>
                </a:solidFill>
              </a:rPr>
              <a:t>MBC 638 | Process Improvement Storyboard                                                                                                       Barrett Franks</a:t>
            </a:r>
          </a:p>
        </p:txBody>
      </p:sp>
      <p:grpSp>
        <p:nvGrpSpPr>
          <p:cNvPr id="5" name="Group 9">
            <a:extLst>
              <a:ext uri="{FF2B5EF4-FFF2-40B4-BE49-F238E27FC236}">
                <a16:creationId xmlns:a16="http://schemas.microsoft.com/office/drawing/2014/main" id="{5FC0EDEE-F572-45CD-99A7-3F76A1F74598}"/>
              </a:ext>
            </a:extLst>
          </p:cNvPr>
          <p:cNvGrpSpPr>
            <a:grpSpLocks/>
          </p:cNvGrpSpPr>
          <p:nvPr/>
        </p:nvGrpSpPr>
        <p:grpSpPr bwMode="auto">
          <a:xfrm>
            <a:off x="121917" y="833157"/>
            <a:ext cx="11948365" cy="5811483"/>
            <a:chOff x="962526" y="1150961"/>
            <a:chExt cx="8863839" cy="4203717"/>
          </a:xfrm>
        </p:grpSpPr>
        <p:sp>
          <p:nvSpPr>
            <p:cNvPr id="6" name="Rectangle 5">
              <a:extLst>
                <a:ext uri="{FF2B5EF4-FFF2-40B4-BE49-F238E27FC236}">
                  <a16:creationId xmlns:a16="http://schemas.microsoft.com/office/drawing/2014/main" id="{EADF0AEC-1E0C-4825-BF8C-2A12E09BA395}"/>
                </a:ext>
              </a:extLst>
            </p:cNvPr>
            <p:cNvSpPr/>
            <p:nvPr/>
          </p:nvSpPr>
          <p:spPr bwMode="auto">
            <a:xfrm>
              <a:off x="962526" y="1158855"/>
              <a:ext cx="1740269" cy="4195823"/>
            </a:xfrm>
            <a:prstGeom prst="rect">
              <a:avLst/>
            </a:prstGeom>
            <a:solidFill>
              <a:srgbClr val="034F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6">
              <a:extLst>
                <a:ext uri="{FF2B5EF4-FFF2-40B4-BE49-F238E27FC236}">
                  <a16:creationId xmlns:a16="http://schemas.microsoft.com/office/drawing/2014/main" id="{BD412383-1EAA-4833-80AF-F6118CC1A2F6}"/>
                </a:ext>
              </a:extLst>
            </p:cNvPr>
            <p:cNvSpPr/>
            <p:nvPr/>
          </p:nvSpPr>
          <p:spPr bwMode="auto">
            <a:xfrm>
              <a:off x="2744831" y="1150961"/>
              <a:ext cx="1740270" cy="4195823"/>
            </a:xfrm>
            <a:prstGeom prst="rect">
              <a:avLst/>
            </a:prstGeom>
            <a:solidFill>
              <a:srgbClr val="28914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a:extLst>
                <a:ext uri="{FF2B5EF4-FFF2-40B4-BE49-F238E27FC236}">
                  <a16:creationId xmlns:a16="http://schemas.microsoft.com/office/drawing/2014/main" id="{8547DE9D-2B51-4195-8620-5105D9D325F1}"/>
                </a:ext>
              </a:extLst>
            </p:cNvPr>
            <p:cNvSpPr/>
            <p:nvPr/>
          </p:nvSpPr>
          <p:spPr bwMode="auto">
            <a:xfrm>
              <a:off x="4521190" y="1150961"/>
              <a:ext cx="1740270" cy="4195823"/>
            </a:xfrm>
            <a:prstGeom prst="rect">
              <a:avLst/>
            </a:prstGeom>
            <a:solidFill>
              <a:srgbClr val="0087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8">
              <a:extLst>
                <a:ext uri="{FF2B5EF4-FFF2-40B4-BE49-F238E27FC236}">
                  <a16:creationId xmlns:a16="http://schemas.microsoft.com/office/drawing/2014/main" id="{D2F2E7D7-FFEF-4BE9-BFDD-8C3170670D47}"/>
                </a:ext>
              </a:extLst>
            </p:cNvPr>
            <p:cNvSpPr/>
            <p:nvPr/>
          </p:nvSpPr>
          <p:spPr bwMode="auto">
            <a:xfrm>
              <a:off x="8086096" y="1150961"/>
              <a:ext cx="1740269" cy="4195823"/>
            </a:xfrm>
            <a:prstGeom prst="rect">
              <a:avLst/>
            </a:prstGeom>
            <a:solidFill>
              <a:srgbClr val="69C8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10" name="Rectangle 9">
            <a:extLst>
              <a:ext uri="{FF2B5EF4-FFF2-40B4-BE49-F238E27FC236}">
                <a16:creationId xmlns:a16="http://schemas.microsoft.com/office/drawing/2014/main" id="{1084E7DD-1660-428E-BEFC-E0CC3985CAD3}"/>
              </a:ext>
            </a:extLst>
          </p:cNvPr>
          <p:cNvSpPr/>
          <p:nvPr/>
        </p:nvSpPr>
        <p:spPr>
          <a:xfrm>
            <a:off x="0" y="1436914"/>
            <a:ext cx="12192000" cy="520772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 name="TextBox 11">
            <a:extLst>
              <a:ext uri="{FF2B5EF4-FFF2-40B4-BE49-F238E27FC236}">
                <a16:creationId xmlns:a16="http://schemas.microsoft.com/office/drawing/2014/main" id="{BCC05CCF-71CF-470B-A1ED-32DF09FE00A8}"/>
              </a:ext>
            </a:extLst>
          </p:cNvPr>
          <p:cNvSpPr txBox="1"/>
          <p:nvPr/>
        </p:nvSpPr>
        <p:spPr>
          <a:xfrm>
            <a:off x="121917" y="1036804"/>
            <a:ext cx="1367246" cy="400110"/>
          </a:xfrm>
          <a:prstGeom prst="rect">
            <a:avLst/>
          </a:prstGeom>
          <a:noFill/>
        </p:spPr>
        <p:txBody>
          <a:bodyPr wrap="square" rtlCol="0">
            <a:spAutoFit/>
          </a:bodyPr>
          <a:lstStyle/>
          <a:p>
            <a:r>
              <a:rPr lang="en-US" sz="2000" u="sng" dirty="0">
                <a:solidFill>
                  <a:schemeClr val="bg1"/>
                </a:solidFill>
                <a:latin typeface="+mj-lt"/>
              </a:rPr>
              <a:t>D</a:t>
            </a:r>
            <a:r>
              <a:rPr lang="en-US" sz="2000" dirty="0">
                <a:solidFill>
                  <a:schemeClr val="bg1"/>
                </a:solidFill>
                <a:latin typeface="+mj-lt"/>
              </a:rPr>
              <a:t>efine</a:t>
            </a:r>
          </a:p>
        </p:txBody>
      </p:sp>
      <p:sp>
        <p:nvSpPr>
          <p:cNvPr id="13" name="TextBox 12">
            <a:extLst>
              <a:ext uri="{FF2B5EF4-FFF2-40B4-BE49-F238E27FC236}">
                <a16:creationId xmlns:a16="http://schemas.microsoft.com/office/drawing/2014/main" id="{27E48873-C52C-45E1-9B02-EB0074E755FB}"/>
              </a:ext>
            </a:extLst>
          </p:cNvPr>
          <p:cNvSpPr txBox="1"/>
          <p:nvPr/>
        </p:nvSpPr>
        <p:spPr>
          <a:xfrm>
            <a:off x="2524823" y="1036804"/>
            <a:ext cx="1367246" cy="400110"/>
          </a:xfrm>
          <a:prstGeom prst="rect">
            <a:avLst/>
          </a:prstGeom>
          <a:noFill/>
        </p:spPr>
        <p:txBody>
          <a:bodyPr wrap="square" rtlCol="0">
            <a:spAutoFit/>
          </a:bodyPr>
          <a:lstStyle/>
          <a:p>
            <a:r>
              <a:rPr lang="en-US" sz="2000" u="sng" dirty="0">
                <a:solidFill>
                  <a:schemeClr val="bg1"/>
                </a:solidFill>
                <a:latin typeface="+mj-lt"/>
              </a:rPr>
              <a:t>M</a:t>
            </a:r>
            <a:r>
              <a:rPr lang="en-US" sz="2000" dirty="0">
                <a:solidFill>
                  <a:schemeClr val="bg1"/>
                </a:solidFill>
                <a:latin typeface="+mj-lt"/>
              </a:rPr>
              <a:t>easure</a:t>
            </a:r>
          </a:p>
        </p:txBody>
      </p:sp>
      <p:sp>
        <p:nvSpPr>
          <p:cNvPr id="14" name="TextBox 13">
            <a:extLst>
              <a:ext uri="{FF2B5EF4-FFF2-40B4-BE49-F238E27FC236}">
                <a16:creationId xmlns:a16="http://schemas.microsoft.com/office/drawing/2014/main" id="{3D3D91E6-6275-49BE-8666-D71937F91406}"/>
              </a:ext>
            </a:extLst>
          </p:cNvPr>
          <p:cNvSpPr txBox="1"/>
          <p:nvPr/>
        </p:nvSpPr>
        <p:spPr>
          <a:xfrm>
            <a:off x="4918960" y="1036804"/>
            <a:ext cx="1367246" cy="400110"/>
          </a:xfrm>
          <a:prstGeom prst="rect">
            <a:avLst/>
          </a:prstGeom>
          <a:noFill/>
        </p:spPr>
        <p:txBody>
          <a:bodyPr wrap="square" rtlCol="0">
            <a:spAutoFit/>
          </a:bodyPr>
          <a:lstStyle/>
          <a:p>
            <a:r>
              <a:rPr lang="en-US" sz="2000" u="sng" dirty="0">
                <a:solidFill>
                  <a:schemeClr val="bg1"/>
                </a:solidFill>
                <a:latin typeface="+mj-lt"/>
              </a:rPr>
              <a:t>A</a:t>
            </a:r>
            <a:r>
              <a:rPr lang="en-US" sz="2000" dirty="0">
                <a:solidFill>
                  <a:schemeClr val="bg1"/>
                </a:solidFill>
                <a:latin typeface="+mj-lt"/>
              </a:rPr>
              <a:t>nalyze</a:t>
            </a:r>
          </a:p>
        </p:txBody>
      </p:sp>
      <p:sp>
        <p:nvSpPr>
          <p:cNvPr id="15" name="TextBox 14">
            <a:extLst>
              <a:ext uri="{FF2B5EF4-FFF2-40B4-BE49-F238E27FC236}">
                <a16:creationId xmlns:a16="http://schemas.microsoft.com/office/drawing/2014/main" id="{D5301827-BC78-493E-8DE8-E1B1746D0EFF}"/>
              </a:ext>
            </a:extLst>
          </p:cNvPr>
          <p:cNvSpPr txBox="1"/>
          <p:nvPr/>
        </p:nvSpPr>
        <p:spPr>
          <a:xfrm>
            <a:off x="7321689" y="1036804"/>
            <a:ext cx="1367246" cy="400110"/>
          </a:xfrm>
          <a:prstGeom prst="rect">
            <a:avLst/>
          </a:prstGeom>
          <a:noFill/>
        </p:spPr>
        <p:txBody>
          <a:bodyPr wrap="square" rtlCol="0">
            <a:spAutoFit/>
          </a:bodyPr>
          <a:lstStyle/>
          <a:p>
            <a:r>
              <a:rPr lang="en-US" sz="2000" u="sng" dirty="0">
                <a:solidFill>
                  <a:schemeClr val="bg1"/>
                </a:solidFill>
                <a:latin typeface="+mj-lt"/>
              </a:rPr>
              <a:t>I</a:t>
            </a:r>
            <a:r>
              <a:rPr lang="en-US" sz="2000" dirty="0">
                <a:solidFill>
                  <a:schemeClr val="bg1"/>
                </a:solidFill>
                <a:latin typeface="+mj-lt"/>
              </a:rPr>
              <a:t>mprove</a:t>
            </a:r>
          </a:p>
        </p:txBody>
      </p:sp>
      <p:sp>
        <p:nvSpPr>
          <p:cNvPr id="16" name="TextBox 15">
            <a:extLst>
              <a:ext uri="{FF2B5EF4-FFF2-40B4-BE49-F238E27FC236}">
                <a16:creationId xmlns:a16="http://schemas.microsoft.com/office/drawing/2014/main" id="{0619A709-E329-441A-8A36-0DCDA2AA9B99}"/>
              </a:ext>
            </a:extLst>
          </p:cNvPr>
          <p:cNvSpPr txBox="1"/>
          <p:nvPr/>
        </p:nvSpPr>
        <p:spPr>
          <a:xfrm>
            <a:off x="9707992" y="1025891"/>
            <a:ext cx="1367246" cy="400110"/>
          </a:xfrm>
          <a:prstGeom prst="rect">
            <a:avLst/>
          </a:prstGeom>
          <a:noFill/>
        </p:spPr>
        <p:txBody>
          <a:bodyPr wrap="square" rtlCol="0">
            <a:spAutoFit/>
          </a:bodyPr>
          <a:lstStyle/>
          <a:p>
            <a:r>
              <a:rPr lang="en-US" sz="2000" u="sng" dirty="0">
                <a:solidFill>
                  <a:schemeClr val="bg1"/>
                </a:solidFill>
                <a:latin typeface="+mj-lt"/>
              </a:rPr>
              <a:t>C</a:t>
            </a:r>
            <a:r>
              <a:rPr lang="en-US" sz="2000" dirty="0">
                <a:solidFill>
                  <a:schemeClr val="bg1"/>
                </a:solidFill>
                <a:latin typeface="+mj-lt"/>
              </a:rPr>
              <a:t>ontrol</a:t>
            </a:r>
          </a:p>
        </p:txBody>
      </p:sp>
      <p:sp>
        <p:nvSpPr>
          <p:cNvPr id="17" name="Rectangle 16">
            <a:extLst>
              <a:ext uri="{FF2B5EF4-FFF2-40B4-BE49-F238E27FC236}">
                <a16:creationId xmlns:a16="http://schemas.microsoft.com/office/drawing/2014/main" id="{A47DF89F-8D55-4889-ADC8-DBCFC4F2FE58}"/>
              </a:ext>
            </a:extLst>
          </p:cNvPr>
          <p:cNvSpPr/>
          <p:nvPr/>
        </p:nvSpPr>
        <p:spPr>
          <a:xfrm>
            <a:off x="84581" y="1452128"/>
            <a:ext cx="2374788" cy="1615827"/>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Current Problems:</a:t>
            </a:r>
            <a:endParaRPr lang="en-US" sz="900" dirty="0">
              <a:latin typeface="+mj-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Manual data entry is a time-consuming process</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Manual data entry is prone to human error</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Chicago based resources are expensive (relatively speaking)</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If demand remains high we will not be able to scale the business using today’s model</a:t>
            </a:r>
          </a:p>
          <a:p>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sp>
        <p:nvSpPr>
          <p:cNvPr id="18" name="Rectangle 17">
            <a:extLst>
              <a:ext uri="{FF2B5EF4-FFF2-40B4-BE49-F238E27FC236}">
                <a16:creationId xmlns:a16="http://schemas.microsoft.com/office/drawing/2014/main" id="{A657E62E-EDAC-4EDD-B32D-A7FB10B42BDA}"/>
              </a:ext>
            </a:extLst>
          </p:cNvPr>
          <p:cNvSpPr/>
          <p:nvPr/>
        </p:nvSpPr>
        <p:spPr>
          <a:xfrm>
            <a:off x="64855" y="4545594"/>
            <a:ext cx="2402728" cy="2031325"/>
          </a:xfrm>
          <a:prstGeom prst="rect">
            <a:avLst/>
          </a:prstGeom>
        </p:spPr>
        <p:txBody>
          <a:bodyPr wrap="square">
            <a:spAutoFit/>
          </a:bodyPr>
          <a:lstStyle/>
          <a:p>
            <a:r>
              <a:rPr lang="en-US" sz="900" dirty="0">
                <a:latin typeface="+mj-lt"/>
                <a:ea typeface="Calibri" panose="020F0502020204030204" pitchFamily="34" charset="0"/>
                <a:cs typeface="Times New Roman" panose="02020603050405020304" pitchFamily="18" charset="0"/>
              </a:rPr>
              <a:t> </a:t>
            </a:r>
          </a:p>
          <a:p>
            <a:r>
              <a:rPr lang="en-US" sz="900" u="sng" dirty="0">
                <a:latin typeface="+mj-lt"/>
                <a:ea typeface="Calibri" panose="020F0502020204030204" pitchFamily="34" charset="0"/>
                <a:cs typeface="Times New Roman" panose="02020603050405020304" pitchFamily="18" charset="0"/>
              </a:rPr>
              <a:t>Business Impact:</a:t>
            </a:r>
            <a:r>
              <a:rPr lang="en-US" sz="900" dirty="0">
                <a:latin typeface="+mj-lt"/>
                <a:ea typeface="Calibri" panose="020F0502020204030204" pitchFamily="34" charset="0"/>
                <a:cs typeface="Times New Roman" panose="02020603050405020304" pitchFamily="18" charset="0"/>
              </a:rPr>
              <a:t> Solving the issue of manual data capture will </a:t>
            </a:r>
            <a:r>
              <a:rPr lang="en-US" sz="900">
                <a:latin typeface="+mj-lt"/>
                <a:ea typeface="Calibri" panose="020F0502020204030204" pitchFamily="34" charset="0"/>
                <a:cs typeface="Times New Roman" panose="02020603050405020304" pitchFamily="18" charset="0"/>
              </a:rPr>
              <a:t>benefit internally </a:t>
            </a:r>
            <a:r>
              <a:rPr lang="en-US" sz="900" dirty="0">
                <a:latin typeface="+mj-lt"/>
                <a:ea typeface="Calibri" panose="020F0502020204030204" pitchFamily="34" charset="0"/>
                <a:cs typeface="Times New Roman" panose="02020603050405020304" pitchFamily="18" charset="0"/>
              </a:rPr>
              <a:t>and clients externally. </a:t>
            </a:r>
          </a:p>
          <a:p>
            <a:r>
              <a:rPr lang="en-US" sz="900" dirty="0">
                <a:latin typeface="+mj-lt"/>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Reduced cost for the same set of operational tasks</a:t>
            </a:r>
          </a:p>
          <a:p>
            <a:pPr marL="285750" indent="-28575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Clients will experience higher levels of data entry quality</a:t>
            </a:r>
          </a:p>
          <a:p>
            <a:pPr marL="285750" indent="-285750">
              <a:buFont typeface="Arial" panose="020B0604020202020204" pitchFamily="34" charset="0"/>
              <a:buChar char="•"/>
            </a:pPr>
            <a:r>
              <a:rPr lang="en-US" sz="900" dirty="0">
                <a:latin typeface="+mj-lt"/>
                <a:cs typeface="Times New Roman" panose="02020603050405020304" pitchFamily="18" charset="0"/>
              </a:rPr>
              <a:t>Analysts will be able to focus on value add services; opposed to focusing on manual data capture. </a:t>
            </a:r>
          </a:p>
          <a:p>
            <a:endParaRPr lang="en-US" sz="900" dirty="0">
              <a:latin typeface="+mj-lt"/>
              <a:ea typeface="Calibri" panose="020F0502020204030204" pitchFamily="34" charset="0"/>
              <a:cs typeface="Times New Roman" panose="02020603050405020304" pitchFamily="18" charset="0"/>
            </a:endParaRPr>
          </a:p>
          <a:p>
            <a:pPr lvl="2"/>
            <a:endParaRPr lang="en-US" sz="900" dirty="0">
              <a:latin typeface="+mj-lt"/>
            </a:endParaRPr>
          </a:p>
        </p:txBody>
      </p:sp>
      <p:pic>
        <p:nvPicPr>
          <p:cNvPr id="19" name="Picture 18">
            <a:extLst>
              <a:ext uri="{FF2B5EF4-FFF2-40B4-BE49-F238E27FC236}">
                <a16:creationId xmlns:a16="http://schemas.microsoft.com/office/drawing/2014/main" id="{43255B7B-120F-4D1C-8370-BDD497DDF14C}"/>
              </a:ext>
            </a:extLst>
          </p:cNvPr>
          <p:cNvPicPr/>
          <p:nvPr/>
        </p:nvPicPr>
        <p:blipFill>
          <a:blip r:embed="rId2"/>
          <a:stretch>
            <a:fillRect/>
          </a:stretch>
        </p:blipFill>
        <p:spPr>
          <a:xfrm>
            <a:off x="117319" y="2940680"/>
            <a:ext cx="2348694" cy="1239435"/>
          </a:xfrm>
          <a:prstGeom prst="rect">
            <a:avLst/>
          </a:prstGeom>
        </p:spPr>
      </p:pic>
      <p:sp>
        <p:nvSpPr>
          <p:cNvPr id="20" name="Oval 19">
            <a:extLst>
              <a:ext uri="{FF2B5EF4-FFF2-40B4-BE49-F238E27FC236}">
                <a16:creationId xmlns:a16="http://schemas.microsoft.com/office/drawing/2014/main" id="{3186046F-2A1F-46EA-8FE9-7BB9482BFF4C}"/>
              </a:ext>
            </a:extLst>
          </p:cNvPr>
          <p:cNvSpPr/>
          <p:nvPr/>
        </p:nvSpPr>
        <p:spPr>
          <a:xfrm>
            <a:off x="160676" y="3809348"/>
            <a:ext cx="889515" cy="835383"/>
          </a:xfrm>
          <a:prstGeom prst="ellipse">
            <a:avLst/>
          </a:prstGeom>
          <a:solidFill>
            <a:srgbClr val="469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br>
              <a:rPr lang="en-US" dirty="0"/>
            </a:br>
            <a:r>
              <a:rPr lang="en-US" dirty="0"/>
              <a:t>3.24</a:t>
            </a:r>
          </a:p>
        </p:txBody>
      </p:sp>
      <p:pic>
        <p:nvPicPr>
          <p:cNvPr id="21" name="Picture 20">
            <a:extLst>
              <a:ext uri="{FF2B5EF4-FFF2-40B4-BE49-F238E27FC236}">
                <a16:creationId xmlns:a16="http://schemas.microsoft.com/office/drawing/2014/main" id="{4E3315E0-5904-4667-A1E0-A4D91B61C98E}"/>
              </a:ext>
            </a:extLst>
          </p:cNvPr>
          <p:cNvPicPr>
            <a:picLocks noChangeAspect="1"/>
          </p:cNvPicPr>
          <p:nvPr/>
        </p:nvPicPr>
        <p:blipFill>
          <a:blip r:embed="rId3"/>
          <a:stretch>
            <a:fillRect/>
          </a:stretch>
        </p:blipFill>
        <p:spPr>
          <a:xfrm>
            <a:off x="2531767" y="2415056"/>
            <a:ext cx="2337651" cy="1524137"/>
          </a:xfrm>
          <a:prstGeom prst="rect">
            <a:avLst/>
          </a:prstGeom>
        </p:spPr>
      </p:pic>
      <p:sp>
        <p:nvSpPr>
          <p:cNvPr id="22" name="Rectangle 21">
            <a:extLst>
              <a:ext uri="{FF2B5EF4-FFF2-40B4-BE49-F238E27FC236}">
                <a16:creationId xmlns:a16="http://schemas.microsoft.com/office/drawing/2014/main" id="{8AFC3273-48E4-49F2-8EDF-E0978486A0B2}"/>
              </a:ext>
            </a:extLst>
          </p:cNvPr>
          <p:cNvSpPr/>
          <p:nvPr/>
        </p:nvSpPr>
        <p:spPr>
          <a:xfrm>
            <a:off x="2513626" y="1454279"/>
            <a:ext cx="2374788" cy="1061829"/>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Data Collection:</a:t>
            </a:r>
            <a:endParaRPr lang="en-US" sz="900" dirty="0">
              <a:latin typeface="+mj-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Collect three months worth of data from our audit logs</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Discrete data</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Break down data by week to understand patterns</a:t>
            </a:r>
          </a:p>
          <a:p>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pic>
        <p:nvPicPr>
          <p:cNvPr id="24" name="Picture 23">
            <a:extLst>
              <a:ext uri="{FF2B5EF4-FFF2-40B4-BE49-F238E27FC236}">
                <a16:creationId xmlns:a16="http://schemas.microsoft.com/office/drawing/2014/main" id="{3C085204-4586-4716-90EE-02236418ED42}"/>
              </a:ext>
            </a:extLst>
          </p:cNvPr>
          <p:cNvPicPr>
            <a:picLocks noChangeAspect="1"/>
          </p:cNvPicPr>
          <p:nvPr/>
        </p:nvPicPr>
        <p:blipFill>
          <a:blip r:embed="rId4"/>
          <a:stretch>
            <a:fillRect/>
          </a:stretch>
        </p:blipFill>
        <p:spPr>
          <a:xfrm>
            <a:off x="2537259" y="4032066"/>
            <a:ext cx="2337651" cy="1792047"/>
          </a:xfrm>
          <a:prstGeom prst="rect">
            <a:avLst/>
          </a:prstGeom>
        </p:spPr>
      </p:pic>
      <p:sp>
        <p:nvSpPr>
          <p:cNvPr id="25" name="Rectangle 24">
            <a:extLst>
              <a:ext uri="{FF2B5EF4-FFF2-40B4-BE49-F238E27FC236}">
                <a16:creationId xmlns:a16="http://schemas.microsoft.com/office/drawing/2014/main" id="{7A884936-A4F8-4FF6-9837-C5828BC53D6B}"/>
              </a:ext>
            </a:extLst>
          </p:cNvPr>
          <p:cNvSpPr/>
          <p:nvPr/>
        </p:nvSpPr>
        <p:spPr>
          <a:xfrm>
            <a:off x="2519848" y="3903069"/>
            <a:ext cx="2374788" cy="230832"/>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Data Visualized:</a:t>
            </a:r>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sp>
        <p:nvSpPr>
          <p:cNvPr id="26" name="Rectangle 25">
            <a:extLst>
              <a:ext uri="{FF2B5EF4-FFF2-40B4-BE49-F238E27FC236}">
                <a16:creationId xmlns:a16="http://schemas.microsoft.com/office/drawing/2014/main" id="{4E008A61-ADC4-4AC6-8DCF-E9BAAA9CC89A}"/>
              </a:ext>
            </a:extLst>
          </p:cNvPr>
          <p:cNvSpPr/>
          <p:nvPr/>
        </p:nvSpPr>
        <p:spPr>
          <a:xfrm>
            <a:off x="4885843" y="1423304"/>
            <a:ext cx="2374788" cy="646331"/>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Linear Regression:</a:t>
            </a:r>
            <a:endParaRPr lang="en-US" sz="900" dirty="0">
              <a:latin typeface="+mj-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Test whether spikes in operational activity caused more mistakes</a:t>
            </a:r>
          </a:p>
          <a:p>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pic>
        <p:nvPicPr>
          <p:cNvPr id="27" name="Picture 26">
            <a:extLst>
              <a:ext uri="{FF2B5EF4-FFF2-40B4-BE49-F238E27FC236}">
                <a16:creationId xmlns:a16="http://schemas.microsoft.com/office/drawing/2014/main" id="{5E4A636B-7B4C-48EE-B9F4-7BCDC331E06B}"/>
              </a:ext>
            </a:extLst>
          </p:cNvPr>
          <p:cNvPicPr>
            <a:picLocks noChangeAspect="1"/>
          </p:cNvPicPr>
          <p:nvPr/>
        </p:nvPicPr>
        <p:blipFill>
          <a:blip r:embed="rId5"/>
          <a:stretch>
            <a:fillRect/>
          </a:stretch>
        </p:blipFill>
        <p:spPr>
          <a:xfrm>
            <a:off x="4861294" y="1897713"/>
            <a:ext cx="2423123" cy="1579172"/>
          </a:xfrm>
          <a:prstGeom prst="rect">
            <a:avLst/>
          </a:prstGeom>
        </p:spPr>
      </p:pic>
      <p:sp>
        <p:nvSpPr>
          <p:cNvPr id="28" name="Rectangle 27">
            <a:extLst>
              <a:ext uri="{FF2B5EF4-FFF2-40B4-BE49-F238E27FC236}">
                <a16:creationId xmlns:a16="http://schemas.microsoft.com/office/drawing/2014/main" id="{2F7D4369-9119-4187-B825-4874F82048DB}"/>
              </a:ext>
            </a:extLst>
          </p:cNvPr>
          <p:cNvSpPr/>
          <p:nvPr/>
        </p:nvSpPr>
        <p:spPr>
          <a:xfrm>
            <a:off x="4925182" y="3410276"/>
            <a:ext cx="2374788" cy="646331"/>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Moving Average:</a:t>
            </a:r>
            <a:endParaRPr lang="en-US" sz="900" dirty="0">
              <a:latin typeface="+mj-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Understand what might happen if current mode of operation continues</a:t>
            </a:r>
          </a:p>
          <a:p>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pic>
        <p:nvPicPr>
          <p:cNvPr id="29" name="Picture 28">
            <a:extLst>
              <a:ext uri="{FF2B5EF4-FFF2-40B4-BE49-F238E27FC236}">
                <a16:creationId xmlns:a16="http://schemas.microsoft.com/office/drawing/2014/main" id="{D6C35F20-4D6F-4375-B184-1A45E7467AF9}"/>
              </a:ext>
            </a:extLst>
          </p:cNvPr>
          <p:cNvPicPr>
            <a:picLocks noChangeAspect="1"/>
          </p:cNvPicPr>
          <p:nvPr/>
        </p:nvPicPr>
        <p:blipFill>
          <a:blip r:embed="rId6"/>
          <a:stretch>
            <a:fillRect/>
          </a:stretch>
        </p:blipFill>
        <p:spPr>
          <a:xfrm>
            <a:off x="4931908" y="3810676"/>
            <a:ext cx="2345865" cy="1215767"/>
          </a:xfrm>
          <a:prstGeom prst="rect">
            <a:avLst/>
          </a:prstGeom>
        </p:spPr>
      </p:pic>
      <p:pic>
        <p:nvPicPr>
          <p:cNvPr id="30" name="Picture 29">
            <a:extLst>
              <a:ext uri="{FF2B5EF4-FFF2-40B4-BE49-F238E27FC236}">
                <a16:creationId xmlns:a16="http://schemas.microsoft.com/office/drawing/2014/main" id="{B5275B14-FB07-4652-A3B5-6A3BF4394813}"/>
              </a:ext>
            </a:extLst>
          </p:cNvPr>
          <p:cNvPicPr>
            <a:picLocks noChangeAspect="1"/>
          </p:cNvPicPr>
          <p:nvPr/>
        </p:nvPicPr>
        <p:blipFill>
          <a:blip r:embed="rId7"/>
          <a:stretch>
            <a:fillRect/>
          </a:stretch>
        </p:blipFill>
        <p:spPr>
          <a:xfrm>
            <a:off x="4904524" y="5555539"/>
            <a:ext cx="2368394" cy="1021379"/>
          </a:xfrm>
          <a:prstGeom prst="rect">
            <a:avLst/>
          </a:prstGeom>
        </p:spPr>
      </p:pic>
      <p:sp>
        <p:nvSpPr>
          <p:cNvPr id="31" name="Rectangle 30">
            <a:extLst>
              <a:ext uri="{FF2B5EF4-FFF2-40B4-BE49-F238E27FC236}">
                <a16:creationId xmlns:a16="http://schemas.microsoft.com/office/drawing/2014/main" id="{B388D4C6-1A9D-4F1A-A5B8-80A9EDA2F3E3}"/>
              </a:ext>
            </a:extLst>
          </p:cNvPr>
          <p:cNvSpPr/>
          <p:nvPr/>
        </p:nvSpPr>
        <p:spPr>
          <a:xfrm>
            <a:off x="4943600" y="4949690"/>
            <a:ext cx="2374788" cy="784830"/>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Hypothesis Testing:</a:t>
            </a:r>
            <a:endParaRPr lang="en-US" sz="900" dirty="0">
              <a:latin typeface="+mj-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Can we accept the alternative hypothesis that fewer mistakes are made after process improvement?</a:t>
            </a:r>
          </a:p>
          <a:p>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pic>
        <p:nvPicPr>
          <p:cNvPr id="33" name="Picture 32">
            <a:extLst>
              <a:ext uri="{FF2B5EF4-FFF2-40B4-BE49-F238E27FC236}">
                <a16:creationId xmlns:a16="http://schemas.microsoft.com/office/drawing/2014/main" id="{1E260496-6B26-475B-B516-D3371A50045D}"/>
              </a:ext>
            </a:extLst>
          </p:cNvPr>
          <p:cNvPicPr>
            <a:picLocks noChangeAspect="1"/>
          </p:cNvPicPr>
          <p:nvPr/>
        </p:nvPicPr>
        <p:blipFill>
          <a:blip r:embed="rId8"/>
          <a:stretch>
            <a:fillRect/>
          </a:stretch>
        </p:blipFill>
        <p:spPr>
          <a:xfrm>
            <a:off x="7328333" y="2246760"/>
            <a:ext cx="2335499" cy="1428257"/>
          </a:xfrm>
          <a:prstGeom prst="rect">
            <a:avLst/>
          </a:prstGeom>
        </p:spPr>
      </p:pic>
      <p:sp>
        <p:nvSpPr>
          <p:cNvPr id="34" name="Rectangle 33">
            <a:extLst>
              <a:ext uri="{FF2B5EF4-FFF2-40B4-BE49-F238E27FC236}">
                <a16:creationId xmlns:a16="http://schemas.microsoft.com/office/drawing/2014/main" id="{D661DD0D-A5C2-4D46-A4C7-D980E6EE1979}"/>
              </a:ext>
            </a:extLst>
          </p:cNvPr>
          <p:cNvSpPr/>
          <p:nvPr/>
        </p:nvSpPr>
        <p:spPr>
          <a:xfrm>
            <a:off x="7321198" y="1447468"/>
            <a:ext cx="2342634" cy="784830"/>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Cost Savings:</a:t>
            </a:r>
            <a:endParaRPr lang="en-US" sz="900" dirty="0">
              <a:latin typeface="+mj-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Visualize whether costs have decreased as a result of process improvement</a:t>
            </a:r>
          </a:p>
          <a:p>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pic>
        <p:nvPicPr>
          <p:cNvPr id="35" name="Picture 34">
            <a:extLst>
              <a:ext uri="{FF2B5EF4-FFF2-40B4-BE49-F238E27FC236}">
                <a16:creationId xmlns:a16="http://schemas.microsoft.com/office/drawing/2014/main" id="{718B414F-DCE6-4C06-8C8E-9EE9C90E5A83}"/>
              </a:ext>
            </a:extLst>
          </p:cNvPr>
          <p:cNvPicPr>
            <a:picLocks noChangeAspect="1"/>
          </p:cNvPicPr>
          <p:nvPr/>
        </p:nvPicPr>
        <p:blipFill>
          <a:blip r:embed="rId9"/>
          <a:stretch>
            <a:fillRect/>
          </a:stretch>
        </p:blipFill>
        <p:spPr>
          <a:xfrm>
            <a:off x="2518916" y="5950138"/>
            <a:ext cx="2374787" cy="633260"/>
          </a:xfrm>
          <a:prstGeom prst="rect">
            <a:avLst/>
          </a:prstGeom>
        </p:spPr>
      </p:pic>
      <p:sp>
        <p:nvSpPr>
          <p:cNvPr id="36" name="Rectangle 35">
            <a:extLst>
              <a:ext uri="{FF2B5EF4-FFF2-40B4-BE49-F238E27FC236}">
                <a16:creationId xmlns:a16="http://schemas.microsoft.com/office/drawing/2014/main" id="{93206D1D-D779-42C9-AC62-0E2CFBF3CA89}"/>
              </a:ext>
            </a:extLst>
          </p:cNvPr>
          <p:cNvSpPr/>
          <p:nvPr/>
        </p:nvSpPr>
        <p:spPr>
          <a:xfrm>
            <a:off x="2542522" y="5734520"/>
            <a:ext cx="2374788" cy="230832"/>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Chi-Square Test:</a:t>
            </a:r>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pic>
        <p:nvPicPr>
          <p:cNvPr id="37" name="Picture 36">
            <a:extLst>
              <a:ext uri="{FF2B5EF4-FFF2-40B4-BE49-F238E27FC236}">
                <a16:creationId xmlns:a16="http://schemas.microsoft.com/office/drawing/2014/main" id="{DD299C52-5290-4F0C-8E83-C08CBB6D5711}"/>
              </a:ext>
            </a:extLst>
          </p:cNvPr>
          <p:cNvPicPr>
            <a:picLocks noChangeAspect="1"/>
          </p:cNvPicPr>
          <p:nvPr/>
        </p:nvPicPr>
        <p:blipFill>
          <a:blip r:embed="rId10"/>
          <a:stretch>
            <a:fillRect/>
          </a:stretch>
        </p:blipFill>
        <p:spPr>
          <a:xfrm flipV="1">
            <a:off x="7318388" y="4928088"/>
            <a:ext cx="2349166" cy="835382"/>
          </a:xfrm>
          <a:prstGeom prst="rect">
            <a:avLst/>
          </a:prstGeom>
        </p:spPr>
      </p:pic>
      <p:sp>
        <p:nvSpPr>
          <p:cNvPr id="38" name="Rectangle 37">
            <a:extLst>
              <a:ext uri="{FF2B5EF4-FFF2-40B4-BE49-F238E27FC236}">
                <a16:creationId xmlns:a16="http://schemas.microsoft.com/office/drawing/2014/main" id="{F20890C0-5E36-4688-9764-08839A3CA1BC}"/>
              </a:ext>
            </a:extLst>
          </p:cNvPr>
          <p:cNvSpPr/>
          <p:nvPr/>
        </p:nvSpPr>
        <p:spPr>
          <a:xfrm>
            <a:off x="7325411" y="3696737"/>
            <a:ext cx="2342634" cy="1338828"/>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New Process Map:</a:t>
            </a:r>
            <a:endParaRPr lang="en-US" sz="900" dirty="0">
              <a:latin typeface="+mj-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Detail of the new process workflow mapped</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Shows enhancements to the number of decision points an analyst needs to make</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Further shows the limited manual interaction with the data</a:t>
            </a:r>
          </a:p>
          <a:p>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sp>
        <p:nvSpPr>
          <p:cNvPr id="39" name="Oval 38">
            <a:extLst>
              <a:ext uri="{FF2B5EF4-FFF2-40B4-BE49-F238E27FC236}">
                <a16:creationId xmlns:a16="http://schemas.microsoft.com/office/drawing/2014/main" id="{C3FB7706-D2F1-42AE-8BC8-7DA231C28AB3}"/>
              </a:ext>
            </a:extLst>
          </p:cNvPr>
          <p:cNvSpPr/>
          <p:nvPr/>
        </p:nvSpPr>
        <p:spPr>
          <a:xfrm>
            <a:off x="7452535" y="5330811"/>
            <a:ext cx="889515" cy="835383"/>
          </a:xfrm>
          <a:prstGeom prst="ellipse">
            <a:avLst/>
          </a:prstGeom>
          <a:solidFill>
            <a:srgbClr val="469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br>
              <a:rPr lang="en-US" dirty="0"/>
            </a:br>
            <a:r>
              <a:rPr lang="en-US" dirty="0"/>
              <a:t>3.63</a:t>
            </a:r>
          </a:p>
        </p:txBody>
      </p:sp>
      <p:pic>
        <p:nvPicPr>
          <p:cNvPr id="41" name="Picture 40">
            <a:extLst>
              <a:ext uri="{FF2B5EF4-FFF2-40B4-BE49-F238E27FC236}">
                <a16:creationId xmlns:a16="http://schemas.microsoft.com/office/drawing/2014/main" id="{935EC082-FD7A-4D2A-B231-303E789E5AB8}"/>
              </a:ext>
            </a:extLst>
          </p:cNvPr>
          <p:cNvPicPr>
            <a:picLocks noChangeAspect="1"/>
          </p:cNvPicPr>
          <p:nvPr/>
        </p:nvPicPr>
        <p:blipFill>
          <a:blip r:embed="rId11"/>
          <a:stretch>
            <a:fillRect/>
          </a:stretch>
        </p:blipFill>
        <p:spPr>
          <a:xfrm>
            <a:off x="9724417" y="2533526"/>
            <a:ext cx="2398091" cy="2029486"/>
          </a:xfrm>
          <a:prstGeom prst="rect">
            <a:avLst/>
          </a:prstGeom>
        </p:spPr>
      </p:pic>
      <p:sp>
        <p:nvSpPr>
          <p:cNvPr id="42" name="Rectangle 41">
            <a:extLst>
              <a:ext uri="{FF2B5EF4-FFF2-40B4-BE49-F238E27FC236}">
                <a16:creationId xmlns:a16="http://schemas.microsoft.com/office/drawing/2014/main" id="{0E6B8384-E235-4CCA-98CF-554EF99A849C}"/>
              </a:ext>
            </a:extLst>
          </p:cNvPr>
          <p:cNvSpPr/>
          <p:nvPr/>
        </p:nvSpPr>
        <p:spPr>
          <a:xfrm>
            <a:off x="9713636" y="1423304"/>
            <a:ext cx="2342634" cy="1200329"/>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Control Phase:</a:t>
            </a:r>
            <a:endParaRPr lang="en-US" sz="900" dirty="0">
              <a:latin typeface="+mj-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The new process showed to fall significantly under the historic averages</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The trend is expected to decline as more future state enhancements are put into production</a:t>
            </a:r>
          </a:p>
          <a:p>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sp>
        <p:nvSpPr>
          <p:cNvPr id="43" name="Rectangle 42">
            <a:extLst>
              <a:ext uri="{FF2B5EF4-FFF2-40B4-BE49-F238E27FC236}">
                <a16:creationId xmlns:a16="http://schemas.microsoft.com/office/drawing/2014/main" id="{99C7CEB7-501D-4549-9493-3B9BC6F72699}"/>
              </a:ext>
            </a:extLst>
          </p:cNvPr>
          <p:cNvSpPr/>
          <p:nvPr/>
        </p:nvSpPr>
        <p:spPr>
          <a:xfrm>
            <a:off x="9704826" y="4663032"/>
            <a:ext cx="2342634" cy="1754326"/>
          </a:xfrm>
          <a:prstGeom prst="rect">
            <a:avLst/>
          </a:prstGeom>
        </p:spPr>
        <p:txBody>
          <a:bodyPr wrap="square">
            <a:spAutoFit/>
          </a:bodyPr>
          <a:lstStyle/>
          <a:p>
            <a:r>
              <a:rPr lang="en-US" sz="900" u="sng" dirty="0">
                <a:latin typeface="+mj-lt"/>
                <a:ea typeface="Calibri" panose="020F0502020204030204" pitchFamily="34" charset="0"/>
                <a:cs typeface="Times New Roman" panose="02020603050405020304" pitchFamily="18" charset="0"/>
              </a:rPr>
              <a:t>Goals:</a:t>
            </a:r>
            <a:endParaRPr lang="en-US" sz="900" dirty="0">
              <a:latin typeface="+mj-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Initial goals were to eliminate:</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100% of data extraction – which was reached</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75% of data normalization – which was not reached</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75% of manual transaction capture – which was almost reached</a:t>
            </a:r>
          </a:p>
          <a:p>
            <a:pPr marL="342900" indent="-342900">
              <a:buFont typeface="Arial" panose="020B0604020202020204" pitchFamily="34" charset="0"/>
              <a:buChar char="•"/>
            </a:pPr>
            <a:r>
              <a:rPr lang="en-US" sz="900" dirty="0">
                <a:latin typeface="+mj-lt"/>
                <a:ea typeface="Calibri" panose="020F0502020204030204" pitchFamily="34" charset="0"/>
                <a:cs typeface="Times New Roman" panose="02020603050405020304" pitchFamily="18" charset="0"/>
              </a:rPr>
              <a:t>90% of valuation capture – which was easily reached</a:t>
            </a:r>
          </a:p>
          <a:p>
            <a:pPr marL="342900" indent="-342900">
              <a:buFont typeface="Arial" panose="020B0604020202020204" pitchFamily="34" charset="0"/>
              <a:buChar char="•"/>
            </a:pPr>
            <a:endParaRPr lang="en-US" sz="900" dirty="0">
              <a:latin typeface="+mj-lt"/>
              <a:ea typeface="Calibri" panose="020F0502020204030204" pitchFamily="34" charset="0"/>
              <a:cs typeface="Times New Roman" panose="02020603050405020304" pitchFamily="18" charset="0"/>
            </a:endParaRPr>
          </a:p>
          <a:p>
            <a:r>
              <a:rPr lang="en-US" sz="900" dirty="0">
                <a:latin typeface="+mj-lt"/>
                <a:ea typeface="Calibri" panose="020F0502020204030204" pitchFamily="34" charset="0"/>
                <a:cs typeface="Times New Roman" panose="02020603050405020304" pitchFamily="18" charset="0"/>
              </a:rPr>
              <a:t> </a:t>
            </a:r>
            <a:endParaRPr lang="en-US" sz="900" dirty="0">
              <a:latin typeface="+mj-lt"/>
            </a:endParaRPr>
          </a:p>
        </p:txBody>
      </p:sp>
      <p:sp>
        <p:nvSpPr>
          <p:cNvPr id="3" name="Speech Bubble: Rectangle with Corners Rounded 2">
            <a:extLst>
              <a:ext uri="{FF2B5EF4-FFF2-40B4-BE49-F238E27FC236}">
                <a16:creationId xmlns:a16="http://schemas.microsoft.com/office/drawing/2014/main" id="{C523D6AA-E3DA-47DF-B437-7C745E8A73BE}"/>
              </a:ext>
            </a:extLst>
          </p:cNvPr>
          <p:cNvSpPr/>
          <p:nvPr/>
        </p:nvSpPr>
        <p:spPr>
          <a:xfrm>
            <a:off x="3614285" y="4456536"/>
            <a:ext cx="1053737" cy="466116"/>
          </a:xfrm>
          <a:prstGeom prst="wedgeRoundRectCallout">
            <a:avLst>
              <a:gd name="adj1" fmla="val -23152"/>
              <a:gd name="adj2" fmla="val -73887"/>
              <a:gd name="adj3" fmla="val 16667"/>
            </a:avLst>
          </a:prstGeom>
          <a:noFill/>
          <a:ln>
            <a:solidFill>
              <a:srgbClr val="4694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80% of issues caused by many processes</a:t>
            </a:r>
          </a:p>
        </p:txBody>
      </p:sp>
      <p:sp>
        <p:nvSpPr>
          <p:cNvPr id="44" name="Speech Bubble: Rectangle with Corners Rounded 43">
            <a:extLst>
              <a:ext uri="{FF2B5EF4-FFF2-40B4-BE49-F238E27FC236}">
                <a16:creationId xmlns:a16="http://schemas.microsoft.com/office/drawing/2014/main" id="{F259F8DF-A4C7-4587-AD5D-1481763C9BB1}"/>
              </a:ext>
            </a:extLst>
          </p:cNvPr>
          <p:cNvSpPr/>
          <p:nvPr/>
        </p:nvSpPr>
        <p:spPr>
          <a:xfrm>
            <a:off x="5815008" y="4472661"/>
            <a:ext cx="1212809" cy="466116"/>
          </a:xfrm>
          <a:prstGeom prst="wedgeRoundRectCallout">
            <a:avLst>
              <a:gd name="adj1" fmla="val 40754"/>
              <a:gd name="adj2" fmla="val -83229"/>
              <a:gd name="adj3" fmla="val 16667"/>
            </a:avLst>
          </a:prstGeom>
          <a:noFill/>
          <a:ln>
            <a:solidFill>
              <a:srgbClr val="4694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Future projections continue negative trend</a:t>
            </a:r>
          </a:p>
        </p:txBody>
      </p:sp>
      <p:sp>
        <p:nvSpPr>
          <p:cNvPr id="45" name="Speech Bubble: Rectangle with Corners Rounded 44">
            <a:extLst>
              <a:ext uri="{FF2B5EF4-FFF2-40B4-BE49-F238E27FC236}">
                <a16:creationId xmlns:a16="http://schemas.microsoft.com/office/drawing/2014/main" id="{B9F18322-49FA-4D87-808A-8C6F907BAC73}"/>
              </a:ext>
            </a:extLst>
          </p:cNvPr>
          <p:cNvSpPr/>
          <p:nvPr/>
        </p:nvSpPr>
        <p:spPr>
          <a:xfrm>
            <a:off x="6723287" y="6055578"/>
            <a:ext cx="1212809" cy="466116"/>
          </a:xfrm>
          <a:prstGeom prst="wedgeRoundRectCallout">
            <a:avLst>
              <a:gd name="adj1" fmla="val -55465"/>
              <a:gd name="adj2" fmla="val 25133"/>
              <a:gd name="adj3" fmla="val 16667"/>
            </a:avLst>
          </a:prstGeom>
          <a:noFill/>
          <a:ln>
            <a:solidFill>
              <a:srgbClr val="4694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P-value low between old and new H</a:t>
            </a:r>
            <a:r>
              <a:rPr lang="en-US" sz="800" dirty="0">
                <a:solidFill>
                  <a:schemeClr val="tx1"/>
                </a:solidFill>
              </a:rPr>
              <a:t>o</a:t>
            </a:r>
            <a:r>
              <a:rPr lang="en-US" sz="1000" dirty="0">
                <a:solidFill>
                  <a:schemeClr val="tx1"/>
                </a:solidFill>
              </a:rPr>
              <a:t> must go!</a:t>
            </a:r>
          </a:p>
        </p:txBody>
      </p:sp>
      <p:sp>
        <p:nvSpPr>
          <p:cNvPr id="46" name="Speech Bubble: Rectangle with Corners Rounded 45">
            <a:extLst>
              <a:ext uri="{FF2B5EF4-FFF2-40B4-BE49-F238E27FC236}">
                <a16:creationId xmlns:a16="http://schemas.microsoft.com/office/drawing/2014/main" id="{BF87F66B-E07B-4AAD-B306-97E2E0581E05}"/>
              </a:ext>
            </a:extLst>
          </p:cNvPr>
          <p:cNvSpPr/>
          <p:nvPr/>
        </p:nvSpPr>
        <p:spPr>
          <a:xfrm>
            <a:off x="7570182" y="2415056"/>
            <a:ext cx="1329978" cy="326793"/>
          </a:xfrm>
          <a:prstGeom prst="wedgeRoundRectCallout">
            <a:avLst>
              <a:gd name="adj1" fmla="val 19146"/>
              <a:gd name="adj2" fmla="val 92651"/>
              <a:gd name="adj3" fmla="val 16667"/>
            </a:avLst>
          </a:prstGeom>
          <a:noFill/>
          <a:ln>
            <a:solidFill>
              <a:srgbClr val="4694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Significant projected cost reductions</a:t>
            </a:r>
          </a:p>
        </p:txBody>
      </p:sp>
      <p:sp>
        <p:nvSpPr>
          <p:cNvPr id="47" name="Speech Bubble: Rectangle with Corners Rounded 46">
            <a:extLst>
              <a:ext uri="{FF2B5EF4-FFF2-40B4-BE49-F238E27FC236}">
                <a16:creationId xmlns:a16="http://schemas.microsoft.com/office/drawing/2014/main" id="{076023E5-A144-4CD0-86A9-5612C50D5127}"/>
              </a:ext>
            </a:extLst>
          </p:cNvPr>
          <p:cNvSpPr/>
          <p:nvPr/>
        </p:nvSpPr>
        <p:spPr>
          <a:xfrm>
            <a:off x="10519954" y="2940680"/>
            <a:ext cx="1602554" cy="326793"/>
          </a:xfrm>
          <a:prstGeom prst="wedgeRoundRectCallout">
            <a:avLst>
              <a:gd name="adj1" fmla="val 19146"/>
              <a:gd name="adj2" fmla="val 92651"/>
              <a:gd name="adj3" fmla="val 16667"/>
            </a:avLst>
          </a:prstGeom>
          <a:noFill/>
          <a:ln>
            <a:solidFill>
              <a:srgbClr val="4694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New process stable &amp; well below mistake tolerance</a:t>
            </a:r>
          </a:p>
        </p:txBody>
      </p:sp>
    </p:spTree>
    <p:extLst>
      <p:ext uri="{BB962C8B-B14F-4D97-AF65-F5344CB8AC3E}">
        <p14:creationId xmlns:p14="http://schemas.microsoft.com/office/powerpoint/2010/main" val="3091912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A</a:t>
            </a:r>
            <a:r>
              <a:rPr lang="en-US" sz="2000" dirty="0">
                <a:solidFill>
                  <a:schemeClr val="bg1"/>
                </a:solidFill>
              </a:rPr>
              <a:t>nalyze – Moving Average</a:t>
            </a:r>
          </a:p>
        </p:txBody>
      </p:sp>
      <p:sp>
        <p:nvSpPr>
          <p:cNvPr id="5" name="Rectangle 4">
            <a:extLst>
              <a:ext uri="{FF2B5EF4-FFF2-40B4-BE49-F238E27FC236}">
                <a16:creationId xmlns:a16="http://schemas.microsoft.com/office/drawing/2014/main" id="{0E9C1F98-35F1-417C-9C6A-43DC0A74E18E}"/>
              </a:ext>
            </a:extLst>
          </p:cNvPr>
          <p:cNvSpPr/>
          <p:nvPr/>
        </p:nvSpPr>
        <p:spPr>
          <a:xfrm>
            <a:off x="1" y="707290"/>
            <a:ext cx="12191999" cy="1569660"/>
          </a:xfrm>
          <a:prstGeom prst="rect">
            <a:avLst/>
          </a:prstGeom>
        </p:spPr>
        <p:txBody>
          <a:bodyPr wrap="square">
            <a:spAutoFit/>
          </a:bodyPr>
          <a:lstStyle/>
          <a:p>
            <a:r>
              <a:rPr lang="en-US" sz="1200" u="sng" dirty="0">
                <a:latin typeface="+mj-lt"/>
              </a:rPr>
              <a:t>Moving Average:</a:t>
            </a:r>
            <a:r>
              <a:rPr lang="en-US" sz="1200" dirty="0">
                <a:latin typeface="+mj-lt"/>
              </a:rPr>
              <a:t> I wanted look at what might happen in the next period if there was no change to the process. While the change to the process wouldn’t impact the next period per se it is still important to project ahead and use this as a case for what might continue to happen in the future if the status quo is maintained. </a:t>
            </a:r>
          </a:p>
          <a:p>
            <a:endParaRPr lang="en-US" sz="1200" dirty="0">
              <a:latin typeface="+mj-lt"/>
            </a:endParaRPr>
          </a:p>
          <a:p>
            <a:r>
              <a:rPr lang="en-US" sz="1200" dirty="0">
                <a:latin typeface="+mj-lt"/>
              </a:rPr>
              <a:t> </a:t>
            </a:r>
            <a:r>
              <a:rPr lang="en-US" sz="1200" u="sng" dirty="0">
                <a:latin typeface="+mj-lt"/>
              </a:rPr>
              <a:t>Results:</a:t>
            </a:r>
            <a:r>
              <a:rPr lang="en-US" sz="1200" dirty="0">
                <a:latin typeface="+mj-lt"/>
              </a:rPr>
              <a:t> The results suggest that in the following period there would be 83 mistakes. This is based on the average of the previous three observations (I selected three because there were only 12 total actual observations). As mentioned above, while this is only projecting a single future period the results are telling of what has happened in the past and what will continue to happen in the future if no process enhancement is made. </a:t>
            </a:r>
            <a:endParaRPr lang="en-US" sz="1200" u="sng" dirty="0">
              <a:latin typeface="+mj-lt"/>
            </a:endParaRPr>
          </a:p>
          <a:p>
            <a:endParaRPr lang="en-US" sz="1200" dirty="0">
              <a:latin typeface="+mj-lt"/>
            </a:endParaRPr>
          </a:p>
          <a:p>
            <a:r>
              <a:rPr lang="en-US" sz="1200" dirty="0">
                <a:latin typeface="+mj-lt"/>
              </a:rPr>
              <a:t>	</a:t>
            </a:r>
          </a:p>
        </p:txBody>
      </p:sp>
      <p:pic>
        <p:nvPicPr>
          <p:cNvPr id="3" name="Picture 2">
            <a:extLst>
              <a:ext uri="{FF2B5EF4-FFF2-40B4-BE49-F238E27FC236}">
                <a16:creationId xmlns:a16="http://schemas.microsoft.com/office/drawing/2014/main" id="{C0525496-7388-4AD1-B5FB-25D75990BBB5}"/>
              </a:ext>
            </a:extLst>
          </p:cNvPr>
          <p:cNvPicPr>
            <a:picLocks noChangeAspect="1"/>
          </p:cNvPicPr>
          <p:nvPr/>
        </p:nvPicPr>
        <p:blipFill>
          <a:blip r:embed="rId2"/>
          <a:stretch>
            <a:fillRect/>
          </a:stretch>
        </p:blipFill>
        <p:spPr>
          <a:xfrm>
            <a:off x="265805" y="2327914"/>
            <a:ext cx="2904115" cy="3573273"/>
          </a:xfrm>
          <a:prstGeom prst="rect">
            <a:avLst/>
          </a:prstGeom>
        </p:spPr>
      </p:pic>
      <p:graphicFrame>
        <p:nvGraphicFramePr>
          <p:cNvPr id="9" name="Chart 8">
            <a:extLst>
              <a:ext uri="{FF2B5EF4-FFF2-40B4-BE49-F238E27FC236}">
                <a16:creationId xmlns:a16="http://schemas.microsoft.com/office/drawing/2014/main" id="{B381F8B5-57E2-4040-88ED-A712FDEB2B0F}"/>
              </a:ext>
            </a:extLst>
          </p:cNvPr>
          <p:cNvGraphicFramePr>
            <a:graphicFrameLocks/>
          </p:cNvGraphicFramePr>
          <p:nvPr>
            <p:extLst>
              <p:ext uri="{D42A27DB-BD31-4B8C-83A1-F6EECF244321}">
                <p14:modId xmlns:p14="http://schemas.microsoft.com/office/powerpoint/2010/main" val="1228167928"/>
              </p:ext>
            </p:extLst>
          </p:nvPr>
        </p:nvGraphicFramePr>
        <p:xfrm>
          <a:off x="4080192" y="2327914"/>
          <a:ext cx="7846003" cy="4069123"/>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a:extLst>
              <a:ext uri="{FF2B5EF4-FFF2-40B4-BE49-F238E27FC236}">
                <a16:creationId xmlns:a16="http://schemas.microsoft.com/office/drawing/2014/main" id="{771B69C7-1879-4441-BC87-58278DEFC9A5}"/>
              </a:ext>
            </a:extLst>
          </p:cNvPr>
          <p:cNvPicPr>
            <a:picLocks noChangeAspect="1"/>
          </p:cNvPicPr>
          <p:nvPr/>
        </p:nvPicPr>
        <p:blipFill>
          <a:blip r:embed="rId4"/>
          <a:stretch>
            <a:fillRect/>
          </a:stretch>
        </p:blipFill>
        <p:spPr>
          <a:xfrm>
            <a:off x="133241" y="6150710"/>
            <a:ext cx="447619" cy="352381"/>
          </a:xfrm>
          <a:prstGeom prst="rect">
            <a:avLst/>
          </a:prstGeom>
        </p:spPr>
      </p:pic>
    </p:spTree>
    <p:extLst>
      <p:ext uri="{BB962C8B-B14F-4D97-AF65-F5344CB8AC3E}">
        <p14:creationId xmlns:p14="http://schemas.microsoft.com/office/powerpoint/2010/main" val="3200278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A</a:t>
            </a:r>
            <a:r>
              <a:rPr lang="en-US" sz="2000" dirty="0">
                <a:solidFill>
                  <a:schemeClr val="bg1"/>
                </a:solidFill>
              </a:rPr>
              <a:t>nalyze – Introducing the Element of Cost Using a Trend Chart</a:t>
            </a:r>
          </a:p>
        </p:txBody>
      </p:sp>
      <p:sp>
        <p:nvSpPr>
          <p:cNvPr id="5" name="Rectangle 4">
            <a:extLst>
              <a:ext uri="{FF2B5EF4-FFF2-40B4-BE49-F238E27FC236}">
                <a16:creationId xmlns:a16="http://schemas.microsoft.com/office/drawing/2014/main" id="{0E9C1F98-35F1-417C-9C6A-43DC0A74E18E}"/>
              </a:ext>
            </a:extLst>
          </p:cNvPr>
          <p:cNvSpPr/>
          <p:nvPr/>
        </p:nvSpPr>
        <p:spPr>
          <a:xfrm>
            <a:off x="1" y="707290"/>
            <a:ext cx="12191999" cy="830997"/>
          </a:xfrm>
          <a:prstGeom prst="rect">
            <a:avLst/>
          </a:prstGeom>
        </p:spPr>
        <p:txBody>
          <a:bodyPr wrap="square">
            <a:spAutoFit/>
          </a:bodyPr>
          <a:lstStyle/>
          <a:p>
            <a:r>
              <a:rPr lang="en-US" sz="1200" u="sng" dirty="0">
                <a:latin typeface="+mj-lt"/>
              </a:rPr>
              <a:t>Trend Chart:</a:t>
            </a:r>
            <a:r>
              <a:rPr lang="en-US" sz="1200" dirty="0">
                <a:latin typeface="+mj-lt"/>
              </a:rPr>
              <a:t> Because cost save is an important element in this project I wanted to introduce the weekly costs / operational category in a visualization that is easy to digest. When I show the data from post improvement I plan to summarize these categories into transactions and valuations only so it is easy to visualize the before and after improvement state.</a:t>
            </a:r>
          </a:p>
          <a:p>
            <a:endParaRPr lang="en-US" sz="1200" dirty="0">
              <a:latin typeface="+mj-lt"/>
            </a:endParaRPr>
          </a:p>
          <a:p>
            <a:r>
              <a:rPr lang="en-US" sz="1200" dirty="0">
                <a:latin typeface="+mj-lt"/>
              </a:rPr>
              <a:t>	</a:t>
            </a:r>
          </a:p>
        </p:txBody>
      </p:sp>
      <p:graphicFrame>
        <p:nvGraphicFramePr>
          <p:cNvPr id="6" name="Chart 5">
            <a:extLst>
              <a:ext uri="{FF2B5EF4-FFF2-40B4-BE49-F238E27FC236}">
                <a16:creationId xmlns:a16="http://schemas.microsoft.com/office/drawing/2014/main" id="{C108A5F2-C19A-43A9-9FD8-310A55D30EF4}"/>
              </a:ext>
            </a:extLst>
          </p:cNvPr>
          <p:cNvGraphicFramePr>
            <a:graphicFrameLocks/>
          </p:cNvGraphicFramePr>
          <p:nvPr>
            <p:extLst>
              <p:ext uri="{D42A27DB-BD31-4B8C-83A1-F6EECF244321}">
                <p14:modId xmlns:p14="http://schemas.microsoft.com/office/powerpoint/2010/main" val="3455485129"/>
              </p:ext>
            </p:extLst>
          </p:nvPr>
        </p:nvGraphicFramePr>
        <p:xfrm>
          <a:off x="-4106" y="1144614"/>
          <a:ext cx="12192000" cy="57133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5794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A</a:t>
            </a:r>
            <a:r>
              <a:rPr lang="en-US" sz="2000" dirty="0">
                <a:solidFill>
                  <a:schemeClr val="bg1"/>
                </a:solidFill>
              </a:rPr>
              <a:t>nalyze – Introducing the New Data</a:t>
            </a:r>
          </a:p>
        </p:txBody>
      </p:sp>
      <p:sp>
        <p:nvSpPr>
          <p:cNvPr id="5" name="Rectangle 4">
            <a:extLst>
              <a:ext uri="{FF2B5EF4-FFF2-40B4-BE49-F238E27FC236}">
                <a16:creationId xmlns:a16="http://schemas.microsoft.com/office/drawing/2014/main" id="{0E9C1F98-35F1-417C-9C6A-43DC0A74E18E}"/>
              </a:ext>
            </a:extLst>
          </p:cNvPr>
          <p:cNvSpPr/>
          <p:nvPr/>
        </p:nvSpPr>
        <p:spPr>
          <a:xfrm>
            <a:off x="1" y="707290"/>
            <a:ext cx="12191999" cy="830997"/>
          </a:xfrm>
          <a:prstGeom prst="rect">
            <a:avLst/>
          </a:prstGeom>
        </p:spPr>
        <p:txBody>
          <a:bodyPr wrap="square">
            <a:spAutoFit/>
          </a:bodyPr>
          <a:lstStyle/>
          <a:p>
            <a:r>
              <a:rPr lang="en-US" sz="1200" u="sng" dirty="0">
                <a:latin typeface="+mj-lt"/>
              </a:rPr>
              <a:t>Post Improvement Data:</a:t>
            </a:r>
            <a:r>
              <a:rPr lang="en-US" sz="1200" dirty="0">
                <a:latin typeface="+mj-lt"/>
              </a:rPr>
              <a:t> I was able to collect three weeks worth of data after the initial implementation of the solution. The first visual focuses on the same metrics as prior to give an apples to apples comparison. As expected there wasn’t really a decrease in raw volumes – the real question is </a:t>
            </a:r>
            <a:r>
              <a:rPr lang="en-US" sz="1200" i="1" dirty="0">
                <a:latin typeface="+mj-lt"/>
              </a:rPr>
              <a:t>what are our analysts responsible for today?</a:t>
            </a:r>
          </a:p>
          <a:p>
            <a:endParaRPr lang="en-US" sz="1200" dirty="0">
              <a:latin typeface="+mj-lt"/>
            </a:endParaRPr>
          </a:p>
          <a:p>
            <a:r>
              <a:rPr lang="en-US" sz="1200" dirty="0">
                <a:latin typeface="+mj-lt"/>
              </a:rPr>
              <a:t>	</a:t>
            </a:r>
          </a:p>
        </p:txBody>
      </p:sp>
      <p:pic>
        <p:nvPicPr>
          <p:cNvPr id="8" name="Picture 7">
            <a:extLst>
              <a:ext uri="{FF2B5EF4-FFF2-40B4-BE49-F238E27FC236}">
                <a16:creationId xmlns:a16="http://schemas.microsoft.com/office/drawing/2014/main" id="{EB02F60D-E543-4D05-9E31-5D462E3FBDE8}"/>
              </a:ext>
            </a:extLst>
          </p:cNvPr>
          <p:cNvPicPr>
            <a:picLocks noChangeAspect="1"/>
          </p:cNvPicPr>
          <p:nvPr/>
        </p:nvPicPr>
        <p:blipFill>
          <a:blip r:embed="rId2"/>
          <a:stretch>
            <a:fillRect/>
          </a:stretch>
        </p:blipFill>
        <p:spPr>
          <a:xfrm>
            <a:off x="7275382" y="3697334"/>
            <a:ext cx="4838241" cy="3121210"/>
          </a:xfrm>
          <a:prstGeom prst="rect">
            <a:avLst/>
          </a:prstGeom>
        </p:spPr>
      </p:pic>
      <p:sp>
        <p:nvSpPr>
          <p:cNvPr id="9" name="Rectangle 8">
            <a:extLst>
              <a:ext uri="{FF2B5EF4-FFF2-40B4-BE49-F238E27FC236}">
                <a16:creationId xmlns:a16="http://schemas.microsoft.com/office/drawing/2014/main" id="{7EF17571-446D-426B-AF7A-34FC9D59A394}"/>
              </a:ext>
            </a:extLst>
          </p:cNvPr>
          <p:cNvSpPr/>
          <p:nvPr/>
        </p:nvSpPr>
        <p:spPr>
          <a:xfrm>
            <a:off x="187235" y="4027051"/>
            <a:ext cx="6936376" cy="2492990"/>
          </a:xfrm>
          <a:prstGeom prst="rect">
            <a:avLst/>
          </a:prstGeom>
        </p:spPr>
        <p:txBody>
          <a:bodyPr wrap="square">
            <a:spAutoFit/>
          </a:bodyPr>
          <a:lstStyle/>
          <a:p>
            <a:r>
              <a:rPr lang="en-US" sz="1200" dirty="0">
                <a:latin typeface="+mj-lt"/>
              </a:rPr>
              <a:t>In the second visual I have separated out the data. I was able to do this through the same audit logs – however, I filtered by real analyst IDs; opposed to a systematic ID. This helped me isolate what our analysts actually entered. </a:t>
            </a:r>
          </a:p>
          <a:p>
            <a:endParaRPr lang="en-US" sz="1200" dirty="0">
              <a:latin typeface="+mj-lt"/>
            </a:endParaRPr>
          </a:p>
          <a:p>
            <a:r>
              <a:rPr lang="en-US" sz="1200" dirty="0">
                <a:latin typeface="+mj-lt"/>
              </a:rPr>
              <a:t>We saw our analysts were still entering ~60% of transactions. This is because there is still a lot of interpretation that we aren’t able to glean from other system’s data fed automatically. </a:t>
            </a:r>
          </a:p>
          <a:p>
            <a:endParaRPr lang="en-US" sz="1200" dirty="0">
              <a:latin typeface="+mj-lt"/>
            </a:endParaRPr>
          </a:p>
          <a:p>
            <a:r>
              <a:rPr lang="en-US" sz="1200" dirty="0">
                <a:latin typeface="+mj-lt"/>
              </a:rPr>
              <a:t>Encouragingly, we saw valuations were close to eliminated. The only time an analyst was intervening was when a client provided a directed price or challenged the valuation we were auto mapping in. </a:t>
            </a:r>
          </a:p>
          <a:p>
            <a:endParaRPr lang="en-US" sz="1200" dirty="0">
              <a:latin typeface="+mj-lt"/>
            </a:endParaRPr>
          </a:p>
          <a:p>
            <a:r>
              <a:rPr lang="en-US" sz="1200" dirty="0">
                <a:latin typeface="+mj-lt"/>
              </a:rPr>
              <a:t>I then used the prior average hours and applied it to the new observed volumes to come up with an estimated new required FTE count. </a:t>
            </a:r>
          </a:p>
          <a:p>
            <a:r>
              <a:rPr lang="en-US" sz="1200" dirty="0">
                <a:latin typeface="+mj-lt"/>
              </a:rPr>
              <a:t>	</a:t>
            </a:r>
          </a:p>
        </p:txBody>
      </p:sp>
      <p:pic>
        <p:nvPicPr>
          <p:cNvPr id="10" name="Picture 9">
            <a:extLst>
              <a:ext uri="{FF2B5EF4-FFF2-40B4-BE49-F238E27FC236}">
                <a16:creationId xmlns:a16="http://schemas.microsoft.com/office/drawing/2014/main" id="{CCFC50FA-A6A9-4F66-9D43-F03DFC41F815}"/>
              </a:ext>
            </a:extLst>
          </p:cNvPr>
          <p:cNvPicPr>
            <a:picLocks noChangeAspect="1"/>
          </p:cNvPicPr>
          <p:nvPr/>
        </p:nvPicPr>
        <p:blipFill>
          <a:blip r:embed="rId3"/>
          <a:stretch>
            <a:fillRect/>
          </a:stretch>
        </p:blipFill>
        <p:spPr>
          <a:xfrm>
            <a:off x="72112" y="1122788"/>
            <a:ext cx="9235608" cy="2574546"/>
          </a:xfrm>
          <a:prstGeom prst="rect">
            <a:avLst/>
          </a:prstGeom>
        </p:spPr>
      </p:pic>
    </p:spTree>
    <p:extLst>
      <p:ext uri="{BB962C8B-B14F-4D97-AF65-F5344CB8AC3E}">
        <p14:creationId xmlns:p14="http://schemas.microsoft.com/office/powerpoint/2010/main" val="53200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A</a:t>
            </a:r>
            <a:r>
              <a:rPr lang="en-US" sz="2000" dirty="0">
                <a:solidFill>
                  <a:schemeClr val="bg1"/>
                </a:solidFill>
              </a:rPr>
              <a:t>nalyze – Before vs. After Analysis</a:t>
            </a:r>
          </a:p>
        </p:txBody>
      </p:sp>
      <p:sp>
        <p:nvSpPr>
          <p:cNvPr id="5" name="Rectangle 4">
            <a:extLst>
              <a:ext uri="{FF2B5EF4-FFF2-40B4-BE49-F238E27FC236}">
                <a16:creationId xmlns:a16="http://schemas.microsoft.com/office/drawing/2014/main" id="{0E9C1F98-35F1-417C-9C6A-43DC0A74E18E}"/>
              </a:ext>
            </a:extLst>
          </p:cNvPr>
          <p:cNvSpPr/>
          <p:nvPr/>
        </p:nvSpPr>
        <p:spPr>
          <a:xfrm>
            <a:off x="1" y="707290"/>
            <a:ext cx="12191999" cy="830997"/>
          </a:xfrm>
          <a:prstGeom prst="rect">
            <a:avLst/>
          </a:prstGeom>
        </p:spPr>
        <p:txBody>
          <a:bodyPr wrap="square">
            <a:spAutoFit/>
          </a:bodyPr>
          <a:lstStyle/>
          <a:p>
            <a:r>
              <a:rPr lang="en-US" sz="1200" dirty="0">
                <a:latin typeface="+mj-lt"/>
              </a:rPr>
              <a:t>Putting the prior slide into a visualization I wanted to show is reduction in cost of having an analyst complete the work. On the transaction side, as noted, the reduction was only limited at this point. However, there was a massive reduction in time and cost as a result of enhancements to the valuation data capture.  </a:t>
            </a:r>
            <a:endParaRPr lang="en-US" sz="1200" i="1" dirty="0">
              <a:latin typeface="+mj-lt"/>
            </a:endParaRPr>
          </a:p>
          <a:p>
            <a:endParaRPr lang="en-US" sz="1200" dirty="0">
              <a:latin typeface="+mj-lt"/>
            </a:endParaRPr>
          </a:p>
          <a:p>
            <a:r>
              <a:rPr lang="en-US" sz="1200" dirty="0">
                <a:latin typeface="+mj-lt"/>
              </a:rPr>
              <a:t>	</a:t>
            </a:r>
          </a:p>
        </p:txBody>
      </p:sp>
      <p:graphicFrame>
        <p:nvGraphicFramePr>
          <p:cNvPr id="10" name="Chart 9">
            <a:extLst>
              <a:ext uri="{FF2B5EF4-FFF2-40B4-BE49-F238E27FC236}">
                <a16:creationId xmlns:a16="http://schemas.microsoft.com/office/drawing/2014/main" id="{6DB43E9E-3351-47D4-8A58-92966393BFD3}"/>
              </a:ext>
            </a:extLst>
          </p:cNvPr>
          <p:cNvGraphicFramePr>
            <a:graphicFrameLocks/>
          </p:cNvGraphicFramePr>
          <p:nvPr>
            <p:extLst>
              <p:ext uri="{D42A27DB-BD31-4B8C-83A1-F6EECF244321}">
                <p14:modId xmlns:p14="http://schemas.microsoft.com/office/powerpoint/2010/main" val="1801747196"/>
              </p:ext>
            </p:extLst>
          </p:nvPr>
        </p:nvGraphicFramePr>
        <p:xfrm>
          <a:off x="239486" y="1169125"/>
          <a:ext cx="5490754" cy="3359331"/>
        </p:xfrm>
        <a:graphic>
          <a:graphicData uri="http://schemas.openxmlformats.org/drawingml/2006/chart">
            <c:chart xmlns:c="http://schemas.openxmlformats.org/drawingml/2006/chart" xmlns:r="http://schemas.openxmlformats.org/officeDocument/2006/relationships" r:id="rId2"/>
          </a:graphicData>
        </a:graphic>
      </p:graphicFrame>
      <p:pic>
        <p:nvPicPr>
          <p:cNvPr id="2" name="Picture 1">
            <a:extLst>
              <a:ext uri="{FF2B5EF4-FFF2-40B4-BE49-F238E27FC236}">
                <a16:creationId xmlns:a16="http://schemas.microsoft.com/office/drawing/2014/main" id="{FB25F98A-B8FA-4175-BE0E-3D980459E318}"/>
              </a:ext>
            </a:extLst>
          </p:cNvPr>
          <p:cNvPicPr>
            <a:picLocks noChangeAspect="1"/>
          </p:cNvPicPr>
          <p:nvPr/>
        </p:nvPicPr>
        <p:blipFill>
          <a:blip r:embed="rId3"/>
          <a:stretch>
            <a:fillRect/>
          </a:stretch>
        </p:blipFill>
        <p:spPr>
          <a:xfrm>
            <a:off x="9087396" y="2500181"/>
            <a:ext cx="2107472" cy="2391044"/>
          </a:xfrm>
          <a:prstGeom prst="rect">
            <a:avLst/>
          </a:prstGeom>
        </p:spPr>
      </p:pic>
      <p:graphicFrame>
        <p:nvGraphicFramePr>
          <p:cNvPr id="11" name="Table 10">
            <a:extLst>
              <a:ext uri="{FF2B5EF4-FFF2-40B4-BE49-F238E27FC236}">
                <a16:creationId xmlns:a16="http://schemas.microsoft.com/office/drawing/2014/main" id="{007775FD-2190-4C4C-8A03-5869424A1E93}"/>
              </a:ext>
            </a:extLst>
          </p:cNvPr>
          <p:cNvGraphicFramePr>
            <a:graphicFrameLocks noGrp="1"/>
          </p:cNvGraphicFramePr>
          <p:nvPr>
            <p:extLst>
              <p:ext uri="{D42A27DB-BD31-4B8C-83A1-F6EECF244321}">
                <p14:modId xmlns:p14="http://schemas.microsoft.com/office/powerpoint/2010/main" val="547703529"/>
              </p:ext>
            </p:extLst>
          </p:nvPr>
        </p:nvGraphicFramePr>
        <p:xfrm>
          <a:off x="6305010" y="2529112"/>
          <a:ext cx="2107472" cy="1661160"/>
        </p:xfrm>
        <a:graphic>
          <a:graphicData uri="http://schemas.openxmlformats.org/drawingml/2006/table">
            <a:tbl>
              <a:tblPr>
                <a:tableStyleId>{5C22544A-7EE6-4342-B048-85BDC9FD1C3A}</a:tableStyleId>
              </a:tblPr>
              <a:tblGrid>
                <a:gridCol w="1314288">
                  <a:extLst>
                    <a:ext uri="{9D8B030D-6E8A-4147-A177-3AD203B41FA5}">
                      <a16:colId xmlns:a16="http://schemas.microsoft.com/office/drawing/2014/main" val="899847693"/>
                    </a:ext>
                  </a:extLst>
                </a:gridCol>
                <a:gridCol w="793184">
                  <a:extLst>
                    <a:ext uri="{9D8B030D-6E8A-4147-A177-3AD203B41FA5}">
                      <a16:colId xmlns:a16="http://schemas.microsoft.com/office/drawing/2014/main" val="2588592222"/>
                    </a:ext>
                  </a:extLst>
                </a:gridCol>
              </a:tblGrid>
              <a:tr h="207645">
                <a:tc>
                  <a:txBody>
                    <a:bodyPr/>
                    <a:lstStyle/>
                    <a:p>
                      <a:pPr algn="l" fontAlgn="b"/>
                      <a:r>
                        <a:rPr lang="en-US" sz="1200" u="none" strike="noStrike" dirty="0">
                          <a:solidFill>
                            <a:schemeClr val="tx1"/>
                          </a:solidFill>
                          <a:effectLst/>
                          <a:latin typeface="+mj-lt"/>
                        </a:rPr>
                        <a:t>D</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u="none" strike="noStrike" dirty="0">
                          <a:solidFill>
                            <a:schemeClr val="tx1"/>
                          </a:solidFill>
                          <a:effectLst/>
                          <a:latin typeface="+mj-lt"/>
                        </a:rPr>
                        <a:t>3</a:t>
                      </a:r>
                      <a:endParaRPr lang="en-US" sz="1200" b="0" i="0" u="none" strike="noStrike" dirty="0">
                        <a:solidFill>
                          <a:schemeClr val="tx1"/>
                        </a:solidFill>
                        <a:effectLst/>
                        <a:latin typeface="+mj-lt"/>
                      </a:endParaRPr>
                    </a:p>
                  </a:txBody>
                  <a:tcPr marL="9525" marR="9525" marT="9525" marB="0" anchor="b">
                    <a:solidFill>
                      <a:schemeClr val="bg1"/>
                    </a:solidFill>
                  </a:tcPr>
                </a:tc>
                <a:extLst>
                  <a:ext uri="{0D108BD9-81ED-4DB2-BD59-A6C34878D82A}">
                    <a16:rowId xmlns:a16="http://schemas.microsoft.com/office/drawing/2014/main" val="250273983"/>
                  </a:ext>
                </a:extLst>
              </a:tr>
              <a:tr h="207645">
                <a:tc>
                  <a:txBody>
                    <a:bodyPr/>
                    <a:lstStyle/>
                    <a:p>
                      <a:pPr algn="l" fontAlgn="b"/>
                      <a:r>
                        <a:rPr lang="en-US" sz="1200" u="none" strike="noStrike" dirty="0">
                          <a:solidFill>
                            <a:schemeClr val="tx1"/>
                          </a:solidFill>
                          <a:effectLst/>
                          <a:latin typeface="+mj-lt"/>
                        </a:rPr>
                        <a:t>U</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u="none" strike="noStrike" dirty="0">
                          <a:solidFill>
                            <a:schemeClr val="tx1"/>
                          </a:solidFill>
                          <a:effectLst/>
                          <a:latin typeface="+mj-lt"/>
                        </a:rPr>
                        <a:t>681</a:t>
                      </a:r>
                      <a:endParaRPr lang="en-US" sz="1200" b="0" i="0" u="none" strike="noStrike" dirty="0">
                        <a:solidFill>
                          <a:schemeClr val="tx1"/>
                        </a:solidFill>
                        <a:effectLst/>
                        <a:latin typeface="+mj-lt"/>
                      </a:endParaRPr>
                    </a:p>
                  </a:txBody>
                  <a:tcPr marL="9525" marR="9525" marT="9525" marB="0" anchor="b">
                    <a:solidFill>
                      <a:schemeClr val="bg1"/>
                    </a:solidFill>
                  </a:tcPr>
                </a:tc>
                <a:extLst>
                  <a:ext uri="{0D108BD9-81ED-4DB2-BD59-A6C34878D82A}">
                    <a16:rowId xmlns:a16="http://schemas.microsoft.com/office/drawing/2014/main" val="4191896349"/>
                  </a:ext>
                </a:extLst>
              </a:tr>
              <a:tr h="207645">
                <a:tc>
                  <a:txBody>
                    <a:bodyPr/>
                    <a:lstStyle/>
                    <a:p>
                      <a:pPr algn="l" fontAlgn="b"/>
                      <a:r>
                        <a:rPr lang="en-US" sz="1200" u="none" strike="noStrike" dirty="0">
                          <a:solidFill>
                            <a:schemeClr val="tx1"/>
                          </a:solidFill>
                          <a:effectLst/>
                          <a:latin typeface="+mj-lt"/>
                        </a:rPr>
                        <a:t>D * U</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b="0" i="0" u="none" strike="noStrike" dirty="0">
                          <a:solidFill>
                            <a:srgbClr val="000000"/>
                          </a:solidFill>
                          <a:effectLst/>
                          <a:latin typeface="Calibri Light" panose="020F0302020204030204" pitchFamily="34" charset="0"/>
                        </a:rPr>
                        <a:t>  2,043 </a:t>
                      </a:r>
                    </a:p>
                  </a:txBody>
                  <a:tcPr marL="9525" marR="9525" marT="9525" marB="0" anchor="b">
                    <a:solidFill>
                      <a:schemeClr val="bg1"/>
                    </a:solidFill>
                  </a:tcPr>
                </a:tc>
                <a:extLst>
                  <a:ext uri="{0D108BD9-81ED-4DB2-BD59-A6C34878D82A}">
                    <a16:rowId xmlns:a16="http://schemas.microsoft.com/office/drawing/2014/main" val="883882405"/>
                  </a:ext>
                </a:extLst>
              </a:tr>
              <a:tr h="207645">
                <a:tc>
                  <a:txBody>
                    <a:bodyPr/>
                    <a:lstStyle/>
                    <a:p>
                      <a:pPr algn="l" fontAlgn="b"/>
                      <a:r>
                        <a:rPr lang="en-US" sz="1200" u="none" strike="noStrike" dirty="0">
                          <a:solidFill>
                            <a:schemeClr val="tx1"/>
                          </a:solidFill>
                          <a:effectLst/>
                          <a:latin typeface="+mj-lt"/>
                        </a:rPr>
                        <a:t>A</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u="none" strike="noStrike" dirty="0">
                          <a:solidFill>
                            <a:schemeClr val="tx1"/>
                          </a:solidFill>
                          <a:effectLst/>
                          <a:latin typeface="+mj-lt"/>
                        </a:rPr>
                        <a:t>84</a:t>
                      </a:r>
                      <a:endParaRPr lang="en-US" sz="1200" b="0" i="0" u="none" strike="noStrike" dirty="0">
                        <a:solidFill>
                          <a:schemeClr val="tx1"/>
                        </a:solidFill>
                        <a:effectLst/>
                        <a:latin typeface="+mj-lt"/>
                      </a:endParaRPr>
                    </a:p>
                  </a:txBody>
                  <a:tcPr marL="9525" marR="9525" marT="9525" marB="0" anchor="b">
                    <a:solidFill>
                      <a:schemeClr val="bg1"/>
                    </a:solidFill>
                  </a:tcPr>
                </a:tc>
                <a:extLst>
                  <a:ext uri="{0D108BD9-81ED-4DB2-BD59-A6C34878D82A}">
                    <a16:rowId xmlns:a16="http://schemas.microsoft.com/office/drawing/2014/main" val="1470996172"/>
                  </a:ext>
                </a:extLst>
              </a:tr>
              <a:tr h="207645">
                <a:tc>
                  <a:txBody>
                    <a:bodyPr/>
                    <a:lstStyle/>
                    <a:p>
                      <a:pPr algn="l" fontAlgn="b"/>
                      <a:r>
                        <a:rPr lang="en-US" sz="1200" u="none" strike="noStrike" dirty="0">
                          <a:solidFill>
                            <a:schemeClr val="tx1"/>
                          </a:solidFill>
                          <a:effectLst/>
                          <a:latin typeface="+mj-lt"/>
                        </a:rPr>
                        <a:t>A / DU = DPO</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b="0" i="0" u="none" strike="noStrike" dirty="0">
                          <a:solidFill>
                            <a:srgbClr val="000000"/>
                          </a:solidFill>
                          <a:effectLst/>
                          <a:latin typeface="Calibri Light" panose="020F0302020204030204" pitchFamily="34" charset="0"/>
                        </a:rPr>
                        <a:t>4.11%</a:t>
                      </a:r>
                    </a:p>
                  </a:txBody>
                  <a:tcPr marL="9525" marR="9525" marT="9525" marB="0" anchor="b">
                    <a:solidFill>
                      <a:schemeClr val="bg1"/>
                    </a:solidFill>
                  </a:tcPr>
                </a:tc>
                <a:extLst>
                  <a:ext uri="{0D108BD9-81ED-4DB2-BD59-A6C34878D82A}">
                    <a16:rowId xmlns:a16="http://schemas.microsoft.com/office/drawing/2014/main" val="782659632"/>
                  </a:ext>
                </a:extLst>
              </a:tr>
              <a:tr h="207645">
                <a:tc>
                  <a:txBody>
                    <a:bodyPr/>
                    <a:lstStyle/>
                    <a:p>
                      <a:pPr algn="l" fontAlgn="b"/>
                      <a:r>
                        <a:rPr lang="en-US" sz="1200" u="none" strike="noStrike" dirty="0">
                          <a:solidFill>
                            <a:schemeClr val="tx1"/>
                          </a:solidFill>
                          <a:effectLst/>
                          <a:latin typeface="+mj-lt"/>
                        </a:rPr>
                        <a:t>DPMO</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b="0" i="0" u="none" strike="noStrike" dirty="0">
                          <a:solidFill>
                            <a:srgbClr val="000000"/>
                          </a:solidFill>
                          <a:effectLst/>
                          <a:latin typeface="Calibri Light" panose="020F0302020204030204" pitchFamily="34" charset="0"/>
                        </a:rPr>
                        <a:t>41,116</a:t>
                      </a:r>
                    </a:p>
                  </a:txBody>
                  <a:tcPr marL="9525" marR="9525" marT="9525" marB="0" anchor="b">
                    <a:solidFill>
                      <a:schemeClr val="bg1"/>
                    </a:solidFill>
                  </a:tcPr>
                </a:tc>
                <a:extLst>
                  <a:ext uri="{0D108BD9-81ED-4DB2-BD59-A6C34878D82A}">
                    <a16:rowId xmlns:a16="http://schemas.microsoft.com/office/drawing/2014/main" val="3761100202"/>
                  </a:ext>
                </a:extLst>
              </a:tr>
              <a:tr h="207645">
                <a:tc>
                  <a:txBody>
                    <a:bodyPr/>
                    <a:lstStyle/>
                    <a:p>
                      <a:pPr algn="l" fontAlgn="b"/>
                      <a:r>
                        <a:rPr lang="en-US" sz="1200" u="none" strike="noStrike" dirty="0">
                          <a:solidFill>
                            <a:schemeClr val="tx1"/>
                          </a:solidFill>
                          <a:effectLst/>
                          <a:latin typeface="+mj-lt"/>
                        </a:rPr>
                        <a:t> </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l" fontAlgn="b"/>
                      <a:r>
                        <a:rPr lang="en-US" sz="1200" u="none" strike="noStrike" dirty="0">
                          <a:solidFill>
                            <a:schemeClr val="tx1"/>
                          </a:solidFill>
                          <a:effectLst/>
                          <a:latin typeface="+mj-lt"/>
                        </a:rPr>
                        <a:t> </a:t>
                      </a:r>
                      <a:endParaRPr lang="en-US" sz="1200" b="0" i="0" u="none" strike="noStrike" dirty="0">
                        <a:solidFill>
                          <a:schemeClr val="tx1"/>
                        </a:solidFill>
                        <a:effectLst/>
                        <a:latin typeface="+mj-lt"/>
                      </a:endParaRPr>
                    </a:p>
                  </a:txBody>
                  <a:tcPr marL="9525" marR="9525" marT="9525" marB="0" anchor="b">
                    <a:solidFill>
                      <a:schemeClr val="bg1"/>
                    </a:solidFill>
                  </a:tcPr>
                </a:tc>
                <a:extLst>
                  <a:ext uri="{0D108BD9-81ED-4DB2-BD59-A6C34878D82A}">
                    <a16:rowId xmlns:a16="http://schemas.microsoft.com/office/drawing/2014/main" val="3050346709"/>
                  </a:ext>
                </a:extLst>
              </a:tr>
              <a:tr h="207645">
                <a:tc>
                  <a:txBody>
                    <a:bodyPr/>
                    <a:lstStyle/>
                    <a:p>
                      <a:pPr algn="l" fontAlgn="b"/>
                      <a:r>
                        <a:rPr lang="en-US" sz="1200" u="none" strike="noStrike" dirty="0">
                          <a:solidFill>
                            <a:schemeClr val="tx1"/>
                          </a:solidFill>
                          <a:effectLst/>
                          <a:latin typeface="+mj-lt"/>
                        </a:rPr>
                        <a:t>SQL Score</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u="none" strike="noStrike" dirty="0">
                          <a:solidFill>
                            <a:schemeClr val="tx1"/>
                          </a:solidFill>
                          <a:effectLst/>
                          <a:latin typeface="+mj-lt"/>
                        </a:rPr>
                        <a:t>3.24</a:t>
                      </a:r>
                      <a:endParaRPr lang="en-US" sz="1200" b="0" i="0" u="none" strike="noStrike" dirty="0">
                        <a:solidFill>
                          <a:schemeClr val="tx1"/>
                        </a:solidFill>
                        <a:effectLst/>
                        <a:latin typeface="+mj-lt"/>
                      </a:endParaRPr>
                    </a:p>
                  </a:txBody>
                  <a:tcPr marL="9525" marR="9525" marT="9525" marB="0" anchor="b">
                    <a:solidFill>
                      <a:schemeClr val="bg1"/>
                    </a:solidFill>
                  </a:tcPr>
                </a:tc>
                <a:extLst>
                  <a:ext uri="{0D108BD9-81ED-4DB2-BD59-A6C34878D82A}">
                    <a16:rowId xmlns:a16="http://schemas.microsoft.com/office/drawing/2014/main" val="1520819248"/>
                  </a:ext>
                </a:extLst>
              </a:tr>
            </a:tbl>
          </a:graphicData>
        </a:graphic>
      </p:graphicFrame>
      <p:sp>
        <p:nvSpPr>
          <p:cNvPr id="12" name="TextBox 11">
            <a:extLst>
              <a:ext uri="{FF2B5EF4-FFF2-40B4-BE49-F238E27FC236}">
                <a16:creationId xmlns:a16="http://schemas.microsoft.com/office/drawing/2014/main" id="{FD79975E-4D88-4537-AA99-1A04267A6816}"/>
              </a:ext>
            </a:extLst>
          </p:cNvPr>
          <p:cNvSpPr txBox="1"/>
          <p:nvPr/>
        </p:nvSpPr>
        <p:spPr>
          <a:xfrm>
            <a:off x="6305010" y="2252113"/>
            <a:ext cx="2107472" cy="276999"/>
          </a:xfrm>
          <a:prstGeom prst="rect">
            <a:avLst/>
          </a:prstGeom>
          <a:solidFill>
            <a:srgbClr val="478A93"/>
          </a:solidFill>
        </p:spPr>
        <p:txBody>
          <a:bodyPr wrap="square" rtlCol="0" anchor="b">
            <a:spAutoFit/>
          </a:bodyPr>
          <a:lstStyle/>
          <a:p>
            <a:r>
              <a:rPr lang="en-US" sz="1200" dirty="0">
                <a:solidFill>
                  <a:schemeClr val="bg1"/>
                </a:solidFill>
              </a:rPr>
              <a:t>Prior Sigma Quality Level (SQL)</a:t>
            </a:r>
          </a:p>
        </p:txBody>
      </p:sp>
      <p:sp>
        <p:nvSpPr>
          <p:cNvPr id="13" name="TextBox 12">
            <a:extLst>
              <a:ext uri="{FF2B5EF4-FFF2-40B4-BE49-F238E27FC236}">
                <a16:creationId xmlns:a16="http://schemas.microsoft.com/office/drawing/2014/main" id="{EAB58ADB-7F3E-4F5B-8CEC-15FD7BBF4173}"/>
              </a:ext>
            </a:extLst>
          </p:cNvPr>
          <p:cNvSpPr txBox="1"/>
          <p:nvPr/>
        </p:nvSpPr>
        <p:spPr>
          <a:xfrm>
            <a:off x="9087396" y="2258283"/>
            <a:ext cx="2107472" cy="276999"/>
          </a:xfrm>
          <a:prstGeom prst="rect">
            <a:avLst/>
          </a:prstGeom>
          <a:solidFill>
            <a:srgbClr val="478A93"/>
          </a:solidFill>
        </p:spPr>
        <p:txBody>
          <a:bodyPr wrap="square" rtlCol="0" anchor="b">
            <a:spAutoFit/>
          </a:bodyPr>
          <a:lstStyle/>
          <a:p>
            <a:r>
              <a:rPr lang="en-US" sz="1200" dirty="0">
                <a:solidFill>
                  <a:schemeClr val="bg1"/>
                </a:solidFill>
              </a:rPr>
              <a:t>New Sigma Quality Level (SQL)</a:t>
            </a:r>
          </a:p>
        </p:txBody>
      </p:sp>
      <p:cxnSp>
        <p:nvCxnSpPr>
          <p:cNvPr id="6" name="Straight Arrow Connector 5">
            <a:extLst>
              <a:ext uri="{FF2B5EF4-FFF2-40B4-BE49-F238E27FC236}">
                <a16:creationId xmlns:a16="http://schemas.microsoft.com/office/drawing/2014/main" id="{2014ECD0-37BD-4472-B340-8DF895F6C6A7}"/>
              </a:ext>
            </a:extLst>
          </p:cNvPr>
          <p:cNvCxnSpPr>
            <a:cxnSpLocks/>
            <a:stCxn id="11" idx="3"/>
            <a:endCxn id="2" idx="1"/>
          </p:cNvCxnSpPr>
          <p:nvPr/>
        </p:nvCxnSpPr>
        <p:spPr>
          <a:xfrm>
            <a:off x="8412482" y="3359692"/>
            <a:ext cx="674914" cy="33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EF9B540-9AD2-4D75-9BE8-CF675BB8565A}"/>
              </a:ext>
            </a:extLst>
          </p:cNvPr>
          <p:cNvSpPr/>
          <p:nvPr/>
        </p:nvSpPr>
        <p:spPr>
          <a:xfrm>
            <a:off x="6305010" y="5208775"/>
            <a:ext cx="4889858" cy="1384995"/>
          </a:xfrm>
          <a:prstGeom prst="rect">
            <a:avLst/>
          </a:prstGeom>
        </p:spPr>
        <p:txBody>
          <a:bodyPr wrap="square">
            <a:spAutoFit/>
          </a:bodyPr>
          <a:lstStyle/>
          <a:p>
            <a:r>
              <a:rPr lang="en-US" sz="1200" dirty="0">
                <a:latin typeface="+mj-lt"/>
              </a:rPr>
              <a:t>SQL Score comparison shows that with roughly the same amount of operational opportunities the errors have gone down. The was expected given the reduction in the volume of valuations – because now technically the majority of valuations are not handled manually. </a:t>
            </a:r>
          </a:p>
          <a:p>
            <a:endParaRPr lang="en-US" sz="1200" dirty="0">
              <a:latin typeface="+mj-lt"/>
            </a:endParaRPr>
          </a:p>
          <a:p>
            <a:r>
              <a:rPr lang="en-US" sz="1200" dirty="0">
                <a:latin typeface="+mj-lt"/>
              </a:rPr>
              <a:t>Note: In this new test I counted client directed pricing as an error because an analyst had to intervene</a:t>
            </a:r>
          </a:p>
        </p:txBody>
      </p:sp>
    </p:spTree>
    <p:extLst>
      <p:ext uri="{BB962C8B-B14F-4D97-AF65-F5344CB8AC3E}">
        <p14:creationId xmlns:p14="http://schemas.microsoft.com/office/powerpoint/2010/main" val="3918553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A</a:t>
            </a:r>
            <a:r>
              <a:rPr lang="en-US" sz="2000" dirty="0">
                <a:solidFill>
                  <a:schemeClr val="bg1"/>
                </a:solidFill>
              </a:rPr>
              <a:t>nalyze – Hypothesis Test</a:t>
            </a:r>
          </a:p>
        </p:txBody>
      </p:sp>
      <p:sp>
        <p:nvSpPr>
          <p:cNvPr id="5" name="Rectangle 4">
            <a:extLst>
              <a:ext uri="{FF2B5EF4-FFF2-40B4-BE49-F238E27FC236}">
                <a16:creationId xmlns:a16="http://schemas.microsoft.com/office/drawing/2014/main" id="{0E9C1F98-35F1-417C-9C6A-43DC0A74E18E}"/>
              </a:ext>
            </a:extLst>
          </p:cNvPr>
          <p:cNvSpPr/>
          <p:nvPr/>
        </p:nvSpPr>
        <p:spPr>
          <a:xfrm>
            <a:off x="1" y="707290"/>
            <a:ext cx="12191999" cy="1384995"/>
          </a:xfrm>
          <a:prstGeom prst="rect">
            <a:avLst/>
          </a:prstGeom>
        </p:spPr>
        <p:txBody>
          <a:bodyPr wrap="square">
            <a:spAutoFit/>
          </a:bodyPr>
          <a:lstStyle/>
          <a:p>
            <a:r>
              <a:rPr lang="en-US" sz="1200" u="sng" dirty="0">
                <a:latin typeface="+mj-lt"/>
              </a:rPr>
              <a:t>Hypothesis Test:</a:t>
            </a:r>
            <a:r>
              <a:rPr lang="en-US" sz="1200" dirty="0">
                <a:latin typeface="+mj-lt"/>
              </a:rPr>
              <a:t> If the level of automation of operational data is increased will analysts make fewer manual mistakes?</a:t>
            </a:r>
          </a:p>
          <a:p>
            <a:endParaRPr lang="en-US" sz="1200" dirty="0">
              <a:latin typeface="+mj-lt"/>
            </a:endParaRPr>
          </a:p>
          <a:p>
            <a:r>
              <a:rPr lang="en-US" sz="1200" dirty="0">
                <a:latin typeface="+mj-lt"/>
              </a:rPr>
              <a:t>	H</a:t>
            </a:r>
            <a:r>
              <a:rPr lang="en-US" sz="900" dirty="0">
                <a:latin typeface="+mj-lt"/>
              </a:rPr>
              <a:t>o </a:t>
            </a:r>
            <a:r>
              <a:rPr lang="en-US" sz="1200" dirty="0">
                <a:latin typeface="+mj-lt"/>
              </a:rPr>
              <a:t>= Mistakes made  before are equal to or less than mistakes made after</a:t>
            </a:r>
          </a:p>
          <a:p>
            <a:pPr marL="1085850" lvl="2" indent="-171450">
              <a:buFont typeface="Arial" panose="020B0604020202020204" pitchFamily="34" charset="0"/>
              <a:buChar char="•"/>
            </a:pPr>
            <a:r>
              <a:rPr lang="en-US" sz="1200" dirty="0">
                <a:latin typeface="+mj-lt"/>
              </a:rPr>
              <a:t>H</a:t>
            </a:r>
            <a:r>
              <a:rPr lang="en-US" sz="900" dirty="0">
                <a:latin typeface="+mj-lt"/>
              </a:rPr>
              <a:t>o =</a:t>
            </a:r>
            <a:r>
              <a:rPr lang="en-US" sz="1200" dirty="0">
                <a:latin typeface="+mj-lt"/>
              </a:rPr>
              <a:t> </a:t>
            </a:r>
            <a:r>
              <a:rPr lang="el-GR" sz="1200" dirty="0">
                <a:latin typeface="+mj-lt"/>
              </a:rPr>
              <a:t>μ</a:t>
            </a:r>
            <a:r>
              <a:rPr lang="en-US" sz="1200" dirty="0">
                <a:latin typeface="+mj-lt"/>
              </a:rPr>
              <a:t>1 &lt;= </a:t>
            </a:r>
            <a:r>
              <a:rPr lang="el-GR" sz="1200" dirty="0">
                <a:latin typeface="+mj-lt"/>
              </a:rPr>
              <a:t>μ</a:t>
            </a:r>
            <a:r>
              <a:rPr lang="en-US" sz="1200" dirty="0">
                <a:latin typeface="+mj-lt"/>
              </a:rPr>
              <a:t>2 </a:t>
            </a:r>
          </a:p>
          <a:p>
            <a:r>
              <a:rPr lang="en-US" sz="1200" dirty="0">
                <a:latin typeface="+mj-lt"/>
              </a:rPr>
              <a:t>	H</a:t>
            </a:r>
            <a:r>
              <a:rPr lang="en-US" sz="900" dirty="0">
                <a:latin typeface="+mj-lt"/>
              </a:rPr>
              <a:t>a </a:t>
            </a:r>
            <a:r>
              <a:rPr lang="en-US" sz="1200" dirty="0">
                <a:latin typeface="+mj-lt"/>
              </a:rPr>
              <a:t>= Mistakes made before are greater than mistakes made after</a:t>
            </a:r>
          </a:p>
          <a:p>
            <a:pPr marL="1085850" lvl="2" indent="-171450">
              <a:buFont typeface="Arial" panose="020B0604020202020204" pitchFamily="34" charset="0"/>
              <a:buChar char="•"/>
            </a:pPr>
            <a:r>
              <a:rPr lang="en-US" sz="1200" dirty="0">
                <a:latin typeface="+mj-lt"/>
              </a:rPr>
              <a:t>H</a:t>
            </a:r>
            <a:r>
              <a:rPr lang="en-US" sz="900" dirty="0">
                <a:latin typeface="+mj-lt"/>
              </a:rPr>
              <a:t>a</a:t>
            </a:r>
            <a:r>
              <a:rPr lang="en-US" sz="1200" dirty="0">
                <a:latin typeface="+mj-lt"/>
              </a:rPr>
              <a:t> = </a:t>
            </a:r>
            <a:r>
              <a:rPr lang="el-GR" sz="1200" dirty="0">
                <a:latin typeface="+mj-lt"/>
              </a:rPr>
              <a:t>μ</a:t>
            </a:r>
            <a:r>
              <a:rPr lang="en-US" sz="1200" dirty="0">
                <a:latin typeface="+mj-lt"/>
              </a:rPr>
              <a:t>1 &gt; </a:t>
            </a:r>
            <a:r>
              <a:rPr lang="el-GR" sz="1200" dirty="0">
                <a:latin typeface="+mj-lt"/>
              </a:rPr>
              <a:t>μ</a:t>
            </a:r>
            <a:r>
              <a:rPr lang="en-US" sz="1200" dirty="0">
                <a:latin typeface="+mj-lt"/>
              </a:rPr>
              <a:t>2 </a:t>
            </a:r>
          </a:p>
          <a:p>
            <a:pPr lvl="2"/>
            <a:endParaRPr lang="en-US" sz="1200" dirty="0">
              <a:latin typeface="+mj-lt"/>
            </a:endParaRPr>
          </a:p>
        </p:txBody>
      </p:sp>
      <p:pic>
        <p:nvPicPr>
          <p:cNvPr id="2" name="Picture 1">
            <a:extLst>
              <a:ext uri="{FF2B5EF4-FFF2-40B4-BE49-F238E27FC236}">
                <a16:creationId xmlns:a16="http://schemas.microsoft.com/office/drawing/2014/main" id="{0A63ED3C-B5C0-4D98-A105-D66F07273234}"/>
              </a:ext>
            </a:extLst>
          </p:cNvPr>
          <p:cNvPicPr>
            <a:picLocks noChangeAspect="1"/>
          </p:cNvPicPr>
          <p:nvPr/>
        </p:nvPicPr>
        <p:blipFill>
          <a:blip r:embed="rId2"/>
          <a:stretch>
            <a:fillRect/>
          </a:stretch>
        </p:blipFill>
        <p:spPr>
          <a:xfrm>
            <a:off x="972329" y="2741022"/>
            <a:ext cx="6078423" cy="3409687"/>
          </a:xfrm>
          <a:prstGeom prst="rect">
            <a:avLst/>
          </a:prstGeom>
        </p:spPr>
      </p:pic>
      <p:sp>
        <p:nvSpPr>
          <p:cNvPr id="6" name="Rectangle 5">
            <a:extLst>
              <a:ext uri="{FF2B5EF4-FFF2-40B4-BE49-F238E27FC236}">
                <a16:creationId xmlns:a16="http://schemas.microsoft.com/office/drawing/2014/main" id="{F73696C3-0695-40ED-A650-B9703E2725FA}"/>
              </a:ext>
            </a:extLst>
          </p:cNvPr>
          <p:cNvSpPr/>
          <p:nvPr/>
        </p:nvSpPr>
        <p:spPr>
          <a:xfrm>
            <a:off x="1" y="1974337"/>
            <a:ext cx="12191999" cy="461665"/>
          </a:xfrm>
          <a:prstGeom prst="rect">
            <a:avLst/>
          </a:prstGeom>
        </p:spPr>
        <p:txBody>
          <a:bodyPr wrap="square">
            <a:spAutoFit/>
          </a:bodyPr>
          <a:lstStyle/>
          <a:p>
            <a:r>
              <a:rPr lang="en-US" sz="1200" u="sng" dirty="0">
                <a:latin typeface="+mj-lt"/>
              </a:rPr>
              <a:t>Result:</a:t>
            </a:r>
            <a:r>
              <a:rPr lang="en-US" sz="1200" dirty="0">
                <a:latin typeface="+mj-lt"/>
              </a:rPr>
              <a:t> I used the =VAR.P() formula in excel to calculate the known variance input and found that the two tail P-value was extremely close to zero. Therefore, the null is rejected and we can accept the alternative hypothesis which is mistakes made before are greater than mistakes made after (i.e. fewer mistakes are made now after the process improvement</a:t>
            </a:r>
          </a:p>
        </p:txBody>
      </p:sp>
    </p:spTree>
    <p:extLst>
      <p:ext uri="{BB962C8B-B14F-4D97-AF65-F5344CB8AC3E}">
        <p14:creationId xmlns:p14="http://schemas.microsoft.com/office/powerpoint/2010/main" val="630585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I</a:t>
            </a:r>
            <a:r>
              <a:rPr lang="en-US" sz="2000" dirty="0">
                <a:solidFill>
                  <a:schemeClr val="bg1"/>
                </a:solidFill>
              </a:rPr>
              <a:t>mprove – Discussion &amp; New Process Chart</a:t>
            </a:r>
          </a:p>
        </p:txBody>
      </p:sp>
      <p:sp>
        <p:nvSpPr>
          <p:cNvPr id="5" name="Rectangle 4">
            <a:extLst>
              <a:ext uri="{FF2B5EF4-FFF2-40B4-BE49-F238E27FC236}">
                <a16:creationId xmlns:a16="http://schemas.microsoft.com/office/drawing/2014/main" id="{0E9C1F98-35F1-417C-9C6A-43DC0A74E18E}"/>
              </a:ext>
            </a:extLst>
          </p:cNvPr>
          <p:cNvSpPr/>
          <p:nvPr/>
        </p:nvSpPr>
        <p:spPr>
          <a:xfrm>
            <a:off x="1" y="707290"/>
            <a:ext cx="12191999" cy="2123658"/>
          </a:xfrm>
          <a:prstGeom prst="rect">
            <a:avLst/>
          </a:prstGeom>
        </p:spPr>
        <p:txBody>
          <a:bodyPr wrap="square">
            <a:spAutoFit/>
          </a:bodyPr>
          <a:lstStyle/>
          <a:p>
            <a:r>
              <a:rPr lang="en-US" sz="1200" u="sng" dirty="0">
                <a:latin typeface="+mj-lt"/>
              </a:rPr>
              <a:t>Tool / Vendor Selection:</a:t>
            </a:r>
            <a:r>
              <a:rPr lang="en-US" sz="1200" dirty="0">
                <a:latin typeface="+mj-lt"/>
              </a:rPr>
              <a:t> As mentioned above we were asked to use a pre-approved ETL tool called Alteryx. Through Alteryx we were able to connect directly to the internal databases to retrieve data. So as opposed to running canned reports we were able to get exactly the data points we required.</a:t>
            </a:r>
          </a:p>
          <a:p>
            <a:endParaRPr lang="en-US" sz="1200" dirty="0">
              <a:latin typeface="+mj-lt"/>
            </a:endParaRPr>
          </a:p>
          <a:p>
            <a:r>
              <a:rPr lang="en-US" sz="1200" u="sng" dirty="0">
                <a:latin typeface="+mj-lt"/>
              </a:rPr>
              <a:t>Method:</a:t>
            </a:r>
            <a:r>
              <a:rPr lang="en-US" sz="1200" dirty="0">
                <a:latin typeface="+mj-lt"/>
              </a:rPr>
              <a:t> After we validated we could get the required data points we wrote in a repeatable rule set to normalize the data into the format we required for upload. On the valuation side this was very straight forward. Where we ran into some difficulties was on the transaction side. When mapping a transaction you need to be aware of the transaction type – for example, you can have buys, sells, corporate actions, fees / expenses, etc. Each has a specific impact on accounting basis, market value, performance measurement and so on – so it becomes a very difficult task to automate. For day one we were able to eliminate ~40% of manual transaction volumes; which is still a win initially – however, there is still work that can and will be done over time.</a:t>
            </a:r>
            <a:endParaRPr lang="en-US" sz="1200" u="sng" dirty="0">
              <a:latin typeface="+mj-lt"/>
            </a:endParaRPr>
          </a:p>
          <a:p>
            <a:endParaRPr lang="en-US" sz="1200" dirty="0">
              <a:latin typeface="+mj-lt"/>
            </a:endParaRPr>
          </a:p>
          <a:p>
            <a:r>
              <a:rPr lang="en-US" sz="1200" u="sng" dirty="0">
                <a:latin typeface="+mj-lt"/>
              </a:rPr>
              <a:t>New Process Chart:</a:t>
            </a:r>
            <a:r>
              <a:rPr lang="en-US" sz="1200" dirty="0">
                <a:latin typeface="+mj-lt"/>
              </a:rPr>
              <a:t> Below is the new process. In place of deciding whether something was a transaction or valuation and then validating whether the data was entered correctly there is only this step for ambiguous transactions. I am defining ambiguous transactions as transactions that require manual intervention from an analyst – either because it was too complex to map in an initial rule set; or it truly required some interpretation.	</a:t>
            </a:r>
          </a:p>
        </p:txBody>
      </p:sp>
      <p:pic>
        <p:nvPicPr>
          <p:cNvPr id="2" name="Picture 1">
            <a:extLst>
              <a:ext uri="{FF2B5EF4-FFF2-40B4-BE49-F238E27FC236}">
                <a16:creationId xmlns:a16="http://schemas.microsoft.com/office/drawing/2014/main" id="{A8FE788D-015F-4D20-B385-81928CFA7390}"/>
              </a:ext>
            </a:extLst>
          </p:cNvPr>
          <p:cNvPicPr>
            <a:picLocks noChangeAspect="1"/>
          </p:cNvPicPr>
          <p:nvPr/>
        </p:nvPicPr>
        <p:blipFill>
          <a:blip r:embed="rId2"/>
          <a:stretch>
            <a:fillRect/>
          </a:stretch>
        </p:blipFill>
        <p:spPr>
          <a:xfrm>
            <a:off x="63508" y="2900616"/>
            <a:ext cx="12056770" cy="2516051"/>
          </a:xfrm>
          <a:prstGeom prst="rect">
            <a:avLst/>
          </a:prstGeom>
        </p:spPr>
      </p:pic>
    </p:spTree>
    <p:extLst>
      <p:ext uri="{BB962C8B-B14F-4D97-AF65-F5344CB8AC3E}">
        <p14:creationId xmlns:p14="http://schemas.microsoft.com/office/powerpoint/2010/main" val="300882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C</a:t>
            </a:r>
            <a:r>
              <a:rPr lang="en-US" sz="2000" dirty="0">
                <a:solidFill>
                  <a:schemeClr val="bg1"/>
                </a:solidFill>
              </a:rPr>
              <a:t>ontrol – Moving Range Chart</a:t>
            </a:r>
          </a:p>
        </p:txBody>
      </p:sp>
      <p:sp>
        <p:nvSpPr>
          <p:cNvPr id="5" name="Rectangle 4">
            <a:extLst>
              <a:ext uri="{FF2B5EF4-FFF2-40B4-BE49-F238E27FC236}">
                <a16:creationId xmlns:a16="http://schemas.microsoft.com/office/drawing/2014/main" id="{0E9C1F98-35F1-417C-9C6A-43DC0A74E18E}"/>
              </a:ext>
            </a:extLst>
          </p:cNvPr>
          <p:cNvSpPr/>
          <p:nvPr/>
        </p:nvSpPr>
        <p:spPr>
          <a:xfrm>
            <a:off x="1" y="707290"/>
            <a:ext cx="12191999" cy="646331"/>
          </a:xfrm>
          <a:prstGeom prst="rect">
            <a:avLst/>
          </a:prstGeom>
        </p:spPr>
        <p:txBody>
          <a:bodyPr wrap="square">
            <a:spAutoFit/>
          </a:bodyPr>
          <a:lstStyle/>
          <a:p>
            <a:r>
              <a:rPr lang="en-US" sz="1200" u="sng" dirty="0">
                <a:latin typeface="+mj-lt"/>
              </a:rPr>
              <a:t>Tool / Vendor Selection:</a:t>
            </a:r>
            <a:r>
              <a:rPr lang="en-US" sz="1200" dirty="0">
                <a:latin typeface="+mj-lt"/>
              </a:rPr>
              <a:t> I wanted to use the control chart to see exactly how my new weeks stacked up against the previously measured weeks. While still in control it is clear that the new process weeks are clearly below the average and well within range. I would expect as more data comes available and more improvements keep being made to the process the more this trend will continue downward (or minimally stay low relative to historic averages)</a:t>
            </a:r>
          </a:p>
        </p:txBody>
      </p:sp>
      <p:graphicFrame>
        <p:nvGraphicFramePr>
          <p:cNvPr id="7" name="Chart 6">
            <a:extLst>
              <a:ext uri="{FF2B5EF4-FFF2-40B4-BE49-F238E27FC236}">
                <a16:creationId xmlns:a16="http://schemas.microsoft.com/office/drawing/2014/main" id="{AEB4E439-54C3-4D27-B7A1-7613DC074F57}"/>
              </a:ext>
            </a:extLst>
          </p:cNvPr>
          <p:cNvGraphicFramePr>
            <a:graphicFrameLocks/>
          </p:cNvGraphicFramePr>
          <p:nvPr>
            <p:extLst>
              <p:ext uri="{D42A27DB-BD31-4B8C-83A1-F6EECF244321}">
                <p14:modId xmlns:p14="http://schemas.microsoft.com/office/powerpoint/2010/main" val="3621040676"/>
              </p:ext>
            </p:extLst>
          </p:nvPr>
        </p:nvGraphicFramePr>
        <p:xfrm>
          <a:off x="4774474" y="1871218"/>
          <a:ext cx="6805749" cy="4094153"/>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a:extLst>
              <a:ext uri="{FF2B5EF4-FFF2-40B4-BE49-F238E27FC236}">
                <a16:creationId xmlns:a16="http://schemas.microsoft.com/office/drawing/2014/main" id="{C4A437FE-AADA-4660-BF52-C35146345F61}"/>
              </a:ext>
            </a:extLst>
          </p:cNvPr>
          <p:cNvPicPr>
            <a:picLocks noChangeAspect="1"/>
          </p:cNvPicPr>
          <p:nvPr/>
        </p:nvPicPr>
        <p:blipFill>
          <a:blip r:embed="rId3"/>
          <a:stretch>
            <a:fillRect/>
          </a:stretch>
        </p:blipFill>
        <p:spPr>
          <a:xfrm>
            <a:off x="325250" y="2656596"/>
            <a:ext cx="4154490" cy="2944912"/>
          </a:xfrm>
          <a:prstGeom prst="rect">
            <a:avLst/>
          </a:prstGeom>
        </p:spPr>
      </p:pic>
    </p:spTree>
    <p:extLst>
      <p:ext uri="{BB962C8B-B14F-4D97-AF65-F5344CB8AC3E}">
        <p14:creationId xmlns:p14="http://schemas.microsoft.com/office/powerpoint/2010/main" val="3908977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D</a:t>
            </a:r>
            <a:r>
              <a:rPr lang="en-US" sz="2000" dirty="0">
                <a:solidFill>
                  <a:schemeClr val="bg1"/>
                </a:solidFill>
              </a:rPr>
              <a:t>efine</a:t>
            </a:r>
          </a:p>
        </p:txBody>
      </p:sp>
      <p:sp>
        <p:nvSpPr>
          <p:cNvPr id="5" name="Rectangle 4">
            <a:extLst>
              <a:ext uri="{FF2B5EF4-FFF2-40B4-BE49-F238E27FC236}">
                <a16:creationId xmlns:a16="http://schemas.microsoft.com/office/drawing/2014/main" id="{85875F28-B181-44AC-9996-BE0D51B981A8}"/>
              </a:ext>
            </a:extLst>
          </p:cNvPr>
          <p:cNvSpPr/>
          <p:nvPr/>
        </p:nvSpPr>
        <p:spPr>
          <a:xfrm>
            <a:off x="-4107" y="707290"/>
            <a:ext cx="12191999" cy="5801588"/>
          </a:xfrm>
          <a:prstGeom prst="rect">
            <a:avLst/>
          </a:prstGeom>
        </p:spPr>
        <p:txBody>
          <a:bodyPr wrap="square">
            <a:spAutoFit/>
          </a:bodyPr>
          <a:lstStyle/>
          <a:p>
            <a:r>
              <a:rPr lang="en-US" sz="1200" u="sng" dirty="0">
                <a:latin typeface="+mj-lt"/>
                <a:ea typeface="Calibri" panose="020F0502020204030204" pitchFamily="34" charset="0"/>
                <a:cs typeface="Times New Roman" panose="02020603050405020304" pitchFamily="18" charset="0"/>
              </a:rPr>
              <a:t>Problem Statement:</a:t>
            </a:r>
            <a:r>
              <a:rPr lang="en-US" sz="1200" dirty="0">
                <a:latin typeface="+mj-lt"/>
                <a:ea typeface="Calibri" panose="020F0502020204030204" pitchFamily="34" charset="0"/>
                <a:cs typeface="Times New Roman" panose="02020603050405020304" pitchFamily="18" charset="0"/>
              </a:rPr>
              <a:t> We have software external to the bank and therefore had no inherent link to our data. Demand for the product was instant in 2018. To support this demand, we had to hire operations professionals in Chicago to enter client data manually. There are several issues currently:</a:t>
            </a:r>
          </a:p>
          <a:p>
            <a:r>
              <a:rPr lang="en-US" sz="1200" dirty="0">
                <a:latin typeface="+mj-lt"/>
                <a:ea typeface="Calibri" panose="020F0502020204030204" pitchFamily="34" charset="0"/>
                <a:cs typeface="Times New Roman" panose="02020603050405020304" pitchFamily="18" charset="0"/>
              </a:rPr>
              <a:t> </a:t>
            </a:r>
          </a:p>
          <a:p>
            <a:pPr marL="800100" lvl="1" indent="-342900">
              <a:buFont typeface="Arial" panose="020B0604020202020204" pitchFamily="34" charset="0"/>
              <a:buChar char="•"/>
            </a:pPr>
            <a:r>
              <a:rPr lang="en-US" sz="1200" dirty="0">
                <a:latin typeface="+mj-lt"/>
                <a:ea typeface="Calibri" panose="020F0502020204030204" pitchFamily="34" charset="0"/>
                <a:cs typeface="Times New Roman" panose="02020603050405020304" pitchFamily="18" charset="0"/>
              </a:rPr>
              <a:t>Manual data entry is a time-consuming process</a:t>
            </a:r>
          </a:p>
          <a:p>
            <a:pPr marL="800100" lvl="1" indent="-342900">
              <a:buFont typeface="Arial" panose="020B0604020202020204" pitchFamily="34" charset="0"/>
              <a:buChar char="•"/>
            </a:pPr>
            <a:r>
              <a:rPr lang="en-US" sz="1200" dirty="0">
                <a:latin typeface="+mj-lt"/>
                <a:ea typeface="Calibri" panose="020F0502020204030204" pitchFamily="34" charset="0"/>
                <a:cs typeface="Times New Roman" panose="02020603050405020304" pitchFamily="18" charset="0"/>
              </a:rPr>
              <a:t>Manual data entry is prone to human error</a:t>
            </a:r>
          </a:p>
          <a:p>
            <a:pPr marL="800100" lvl="1" indent="-342900">
              <a:buFont typeface="Arial" panose="020B0604020202020204" pitchFamily="34" charset="0"/>
              <a:buChar char="•"/>
            </a:pPr>
            <a:r>
              <a:rPr lang="en-US" sz="1200" dirty="0">
                <a:latin typeface="+mj-lt"/>
                <a:ea typeface="Calibri" panose="020F0502020204030204" pitchFamily="34" charset="0"/>
                <a:cs typeface="Times New Roman" panose="02020603050405020304" pitchFamily="18" charset="0"/>
              </a:rPr>
              <a:t>Chicago based resources are expensive (relatively speaking)</a:t>
            </a:r>
          </a:p>
          <a:p>
            <a:pPr marL="800100" lvl="1" indent="-342900">
              <a:buFont typeface="Arial" panose="020B0604020202020204" pitchFamily="34" charset="0"/>
              <a:buChar char="•"/>
            </a:pPr>
            <a:r>
              <a:rPr lang="en-US" sz="1200" dirty="0">
                <a:latin typeface="+mj-lt"/>
                <a:ea typeface="Calibri" panose="020F0502020204030204" pitchFamily="34" charset="0"/>
                <a:cs typeface="Times New Roman" panose="02020603050405020304" pitchFamily="18" charset="0"/>
              </a:rPr>
              <a:t>If demand remains high we will not be able to scale the business using today’s model</a:t>
            </a:r>
          </a:p>
          <a:p>
            <a:r>
              <a:rPr lang="en-US" sz="1200" dirty="0">
                <a:latin typeface="+mj-lt"/>
                <a:ea typeface="Calibri" panose="020F0502020204030204" pitchFamily="34" charset="0"/>
                <a:cs typeface="Times New Roman" panose="02020603050405020304" pitchFamily="18" charset="0"/>
              </a:rPr>
              <a:t> </a:t>
            </a:r>
          </a:p>
          <a:p>
            <a:r>
              <a:rPr lang="en-US" sz="1200" u="sng" dirty="0">
                <a:latin typeface="+mj-lt"/>
                <a:ea typeface="Calibri" panose="020F0502020204030204" pitchFamily="34" charset="0"/>
                <a:cs typeface="Times New Roman" panose="02020603050405020304" pitchFamily="18" charset="0"/>
              </a:rPr>
              <a:t>Business Impact:</a:t>
            </a:r>
            <a:r>
              <a:rPr lang="en-US" sz="1200" dirty="0">
                <a:latin typeface="+mj-lt"/>
                <a:ea typeface="Calibri" panose="020F0502020204030204" pitchFamily="34" charset="0"/>
                <a:cs typeface="Times New Roman" panose="02020603050405020304" pitchFamily="18" charset="0"/>
              </a:rPr>
              <a:t> Solving the issue of manual data capture will benefit us internally and clients externally. </a:t>
            </a:r>
          </a:p>
          <a:p>
            <a:r>
              <a:rPr lang="en-US" sz="1200" dirty="0">
                <a:latin typeface="+mj-lt"/>
                <a:ea typeface="Calibri" panose="020F0502020204030204" pitchFamily="34" charset="0"/>
                <a:cs typeface="Times New Roman" panose="02020603050405020304" pitchFamily="18" charset="0"/>
              </a:rPr>
              <a:t> </a:t>
            </a:r>
          </a:p>
          <a:p>
            <a:pPr marL="742950" lvl="1" indent="-285750">
              <a:buFont typeface="Arial" panose="020B0604020202020204" pitchFamily="34" charset="0"/>
              <a:buChar char="•"/>
            </a:pPr>
            <a:r>
              <a:rPr lang="en-US" sz="1200" dirty="0">
                <a:latin typeface="+mj-lt"/>
                <a:ea typeface="Calibri" panose="020F0502020204030204" pitchFamily="34" charset="0"/>
                <a:cs typeface="Times New Roman" panose="02020603050405020304" pitchFamily="18" charset="0"/>
              </a:rPr>
              <a:t>Internally we will eliminate redundancy, risk and free our resources up to focus on value add services and activities. Currently, we have ~33 professionals on staff. Typically, we assume that the average cost per head is $100,000 annually (this number represents salary, benefits and miscellaneous organizational costs). This problem, today, is worth ~$3,300,000 / year - and this number is expected to grow.</a:t>
            </a:r>
          </a:p>
          <a:p>
            <a:pPr marL="742950" lvl="1" indent="-285750">
              <a:buFont typeface="Arial" panose="020B0604020202020204" pitchFamily="34" charset="0"/>
              <a:buChar char="•"/>
            </a:pPr>
            <a:r>
              <a:rPr lang="en-US" sz="1200" dirty="0">
                <a:latin typeface="+mj-lt"/>
                <a:ea typeface="Calibri" panose="020F0502020204030204" pitchFamily="34" charset="0"/>
                <a:cs typeface="Times New Roman" panose="02020603050405020304" pitchFamily="18" charset="0"/>
              </a:rPr>
              <a:t>Externally our clients will experience higher quality of data inputs and they will additionally benefit from our ability to focus on value add services and activities.</a:t>
            </a:r>
          </a:p>
          <a:p>
            <a:pPr marL="742950" lvl="1" indent="-285750">
              <a:buFont typeface="Arial" panose="020B0604020202020204" pitchFamily="34" charset="0"/>
              <a:buChar char="•"/>
            </a:pPr>
            <a:r>
              <a:rPr lang="en-US" sz="1200" dirty="0">
                <a:latin typeface="+mj-lt"/>
                <a:cs typeface="Times New Roman" panose="02020603050405020304" pitchFamily="18" charset="0"/>
              </a:rPr>
              <a:t>Success will be measured by time spent today on various activities relative to time spent in a future state on the same activities. Additionally, success will be measured by the reduction in error from manual data entry. The dollar value impact of solving the manual data entry problem will be the difference between these two sets of observations. </a:t>
            </a:r>
          </a:p>
          <a:p>
            <a:endParaRPr lang="en-US" sz="1200" dirty="0">
              <a:latin typeface="+mj-lt"/>
              <a:ea typeface="Calibri" panose="020F0502020204030204" pitchFamily="34" charset="0"/>
              <a:cs typeface="Times New Roman" panose="02020603050405020304" pitchFamily="18" charset="0"/>
            </a:endParaRPr>
          </a:p>
          <a:p>
            <a:r>
              <a:rPr lang="en-US" sz="1200" u="sng" dirty="0">
                <a:latin typeface="+mj-lt"/>
              </a:rPr>
              <a:t>Goals:</a:t>
            </a:r>
            <a:r>
              <a:rPr lang="en-US" sz="1200" dirty="0">
                <a:latin typeface="+mj-lt"/>
              </a:rPr>
              <a:t> There are four</a:t>
            </a:r>
            <a:r>
              <a:rPr lang="en-US" sz="1200" dirty="0">
                <a:latin typeface="+mj-lt"/>
                <a:cs typeface="Times New Roman" panose="02020603050405020304" pitchFamily="18" charset="0"/>
              </a:rPr>
              <a:t> main </a:t>
            </a:r>
            <a:r>
              <a:rPr lang="en-US" sz="1200" dirty="0">
                <a:latin typeface="+mj-lt"/>
              </a:rPr>
              <a:t>tasks our operational staff are completing today</a:t>
            </a:r>
          </a:p>
          <a:p>
            <a:endParaRPr lang="en-US" sz="1200" dirty="0">
              <a:latin typeface="+mj-lt"/>
            </a:endParaRPr>
          </a:p>
          <a:p>
            <a:pPr marL="742950" lvl="1" indent="-285750">
              <a:buFont typeface="Arial" panose="020B0604020202020204" pitchFamily="34" charset="0"/>
              <a:buChar char="•"/>
            </a:pPr>
            <a:r>
              <a:rPr lang="en-US" sz="1200" dirty="0">
                <a:latin typeface="+mj-lt"/>
              </a:rPr>
              <a:t>The download and extraction of the data</a:t>
            </a:r>
          </a:p>
          <a:p>
            <a:pPr marL="1200150" lvl="2" indent="-285750">
              <a:buFont typeface="Arial" panose="020B0604020202020204" pitchFamily="34" charset="0"/>
              <a:buChar char="•"/>
            </a:pPr>
            <a:r>
              <a:rPr lang="en-US" sz="1200" dirty="0">
                <a:latin typeface="+mj-lt"/>
              </a:rPr>
              <a:t>This is a daily task</a:t>
            </a:r>
          </a:p>
          <a:p>
            <a:pPr marL="1200150" lvl="2" indent="-285750">
              <a:buFont typeface="Arial" panose="020B0604020202020204" pitchFamily="34" charset="0"/>
              <a:buChar char="•"/>
            </a:pPr>
            <a:r>
              <a:rPr lang="en-US" sz="1200" dirty="0">
                <a:latin typeface="+mj-lt"/>
              </a:rPr>
              <a:t>Because there are reporting portals established the download of Excel files is a fairly quick task</a:t>
            </a:r>
          </a:p>
          <a:p>
            <a:pPr marL="1200150" lvl="2" indent="-285750">
              <a:buFont typeface="Arial" panose="020B0604020202020204" pitchFamily="34" charset="0"/>
              <a:buChar char="•"/>
            </a:pPr>
            <a:r>
              <a:rPr lang="en-US" sz="1200" b="1" dirty="0">
                <a:latin typeface="+mj-lt"/>
              </a:rPr>
              <a:t>Goal: </a:t>
            </a:r>
            <a:r>
              <a:rPr lang="en-US" sz="1200" dirty="0">
                <a:latin typeface="+mj-lt"/>
              </a:rPr>
              <a:t>Eliminate 100% of manually data extraction</a:t>
            </a:r>
          </a:p>
          <a:p>
            <a:pPr lvl="2"/>
            <a:endParaRPr lang="en-US" sz="1200" dirty="0">
              <a:latin typeface="+mj-lt"/>
            </a:endParaRPr>
          </a:p>
          <a:p>
            <a:pPr marL="628650" lvl="1" indent="-171450">
              <a:buFont typeface="Arial" panose="020B0604020202020204" pitchFamily="34" charset="0"/>
              <a:buChar char="•"/>
            </a:pPr>
            <a:r>
              <a:rPr lang="en-US" sz="1200" dirty="0">
                <a:latin typeface="+mj-lt"/>
              </a:rPr>
              <a:t>The normalization of the downloaded data</a:t>
            </a:r>
          </a:p>
          <a:p>
            <a:pPr marL="1085850" lvl="2" indent="-171450">
              <a:buFont typeface="Arial" panose="020B0604020202020204" pitchFamily="34" charset="0"/>
              <a:buChar char="•"/>
            </a:pPr>
            <a:r>
              <a:rPr lang="en-US" sz="1200" dirty="0">
                <a:latin typeface="+mj-lt"/>
              </a:rPr>
              <a:t>This is a daily task</a:t>
            </a:r>
          </a:p>
          <a:p>
            <a:pPr marL="1085850" lvl="2" indent="-171450">
              <a:buFont typeface="Arial" panose="020B0604020202020204" pitchFamily="34" charset="0"/>
              <a:buChar char="•"/>
            </a:pPr>
            <a:r>
              <a:rPr lang="en-US" sz="1200" dirty="0">
                <a:latin typeface="+mj-lt"/>
              </a:rPr>
              <a:t>While reporting portals make the file download easy, the file does not come in exactly the format required for entry in our system. This could be as simple as converting nomenclature - for example, they call a transaction “Purchase” and we call the same transaction a “Buy”</a:t>
            </a:r>
          </a:p>
          <a:p>
            <a:pPr marL="1085850" lvl="2" indent="-171450">
              <a:buFont typeface="Arial" panose="020B0604020202020204" pitchFamily="34" charset="0"/>
              <a:buChar char="•"/>
            </a:pPr>
            <a:r>
              <a:rPr lang="en-US" sz="1200" b="1" dirty="0">
                <a:latin typeface="+mj-lt"/>
              </a:rPr>
              <a:t>Goal</a:t>
            </a:r>
            <a:r>
              <a:rPr lang="en-US" sz="1200" dirty="0">
                <a:latin typeface="+mj-lt"/>
              </a:rPr>
              <a:t>: Eliminate at least 75% of manually data normalization</a:t>
            </a:r>
          </a:p>
          <a:p>
            <a:pPr lvl="2"/>
            <a:r>
              <a:rPr lang="en-US" sz="1100" i="1" dirty="0">
                <a:latin typeface="+mj-lt"/>
              </a:rPr>
              <a:t>                Note: Naturally, there remains some ambiguity in this process as well as client preference for how data is transformed. 100% automation of this process is not necessarily feasible.</a:t>
            </a:r>
          </a:p>
          <a:p>
            <a:pPr lvl="2"/>
            <a:endParaRPr lang="en-US" sz="1200" dirty="0">
              <a:latin typeface="+mj-lt"/>
            </a:endParaRPr>
          </a:p>
        </p:txBody>
      </p:sp>
    </p:spTree>
    <p:extLst>
      <p:ext uri="{BB962C8B-B14F-4D97-AF65-F5344CB8AC3E}">
        <p14:creationId xmlns:p14="http://schemas.microsoft.com/office/powerpoint/2010/main" val="1846471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D</a:t>
            </a:r>
            <a:r>
              <a:rPr lang="en-US" sz="2000" dirty="0">
                <a:solidFill>
                  <a:schemeClr val="bg1"/>
                </a:solidFill>
              </a:rPr>
              <a:t>efine – Part II</a:t>
            </a:r>
          </a:p>
        </p:txBody>
      </p:sp>
      <p:sp>
        <p:nvSpPr>
          <p:cNvPr id="6" name="Rectangle 5">
            <a:extLst>
              <a:ext uri="{FF2B5EF4-FFF2-40B4-BE49-F238E27FC236}">
                <a16:creationId xmlns:a16="http://schemas.microsoft.com/office/drawing/2014/main" id="{9660E0FD-B13D-44C5-B341-21F4C39F01FD}"/>
              </a:ext>
            </a:extLst>
          </p:cNvPr>
          <p:cNvSpPr/>
          <p:nvPr/>
        </p:nvSpPr>
        <p:spPr>
          <a:xfrm>
            <a:off x="1" y="707290"/>
            <a:ext cx="12191999" cy="6355586"/>
          </a:xfrm>
          <a:prstGeom prst="rect">
            <a:avLst/>
          </a:prstGeom>
        </p:spPr>
        <p:txBody>
          <a:bodyPr wrap="square">
            <a:spAutoFit/>
          </a:bodyPr>
          <a:lstStyle/>
          <a:p>
            <a:pPr marL="628650" lvl="1" indent="-171450">
              <a:buFont typeface="Arial" panose="020B0604020202020204" pitchFamily="34" charset="0"/>
              <a:buChar char="•"/>
            </a:pPr>
            <a:r>
              <a:rPr lang="en-US" sz="1200" dirty="0">
                <a:latin typeface="+mj-lt"/>
              </a:rPr>
              <a:t>The capture of the data</a:t>
            </a:r>
          </a:p>
          <a:p>
            <a:pPr marL="1085850" lvl="2" indent="-171450">
              <a:buFont typeface="Arial" panose="020B0604020202020204" pitchFamily="34" charset="0"/>
              <a:buChar char="•"/>
            </a:pPr>
            <a:r>
              <a:rPr lang="en-US" sz="1200" dirty="0">
                <a:latin typeface="+mj-lt"/>
              </a:rPr>
              <a:t>This is a daily task</a:t>
            </a:r>
          </a:p>
          <a:p>
            <a:pPr marL="1085850" lvl="2" indent="-171450">
              <a:buFont typeface="Arial" panose="020B0604020202020204" pitchFamily="34" charset="0"/>
              <a:buChar char="•"/>
            </a:pPr>
            <a:r>
              <a:rPr lang="en-US" sz="1200" dirty="0">
                <a:latin typeface="+mj-lt"/>
              </a:rPr>
              <a:t>This is the most time-consuming task as well as the task that carries the most risk</a:t>
            </a:r>
          </a:p>
          <a:p>
            <a:pPr marL="1085850" lvl="2" indent="-171450">
              <a:buFont typeface="Arial" panose="020B0604020202020204" pitchFamily="34" charset="0"/>
              <a:buChar char="•"/>
            </a:pPr>
            <a:r>
              <a:rPr lang="en-US" sz="1200" dirty="0">
                <a:latin typeface="+mj-lt"/>
              </a:rPr>
              <a:t>Broadly speaking there are two main types of data entered, transactions and valuations</a:t>
            </a:r>
          </a:p>
          <a:p>
            <a:pPr marL="1085850" lvl="2" indent="-171450">
              <a:buFont typeface="Arial" panose="020B0604020202020204" pitchFamily="34" charset="0"/>
              <a:buChar char="•"/>
            </a:pPr>
            <a:r>
              <a:rPr lang="en-US" sz="1200" b="1" dirty="0">
                <a:latin typeface="+mj-lt"/>
              </a:rPr>
              <a:t>Goal One: </a:t>
            </a:r>
            <a:r>
              <a:rPr lang="en-US" sz="1200" dirty="0">
                <a:latin typeface="+mj-lt"/>
              </a:rPr>
              <a:t>Eliminate at least 75% of manual transaction capture</a:t>
            </a:r>
          </a:p>
          <a:p>
            <a:pPr marL="1085850" lvl="2" indent="-171450">
              <a:buFont typeface="Arial" panose="020B0604020202020204" pitchFamily="34" charset="0"/>
              <a:buChar char="•"/>
            </a:pPr>
            <a:r>
              <a:rPr lang="en-US" sz="1200" b="1" dirty="0">
                <a:latin typeface="+mj-lt"/>
              </a:rPr>
              <a:t>Goal Two: </a:t>
            </a:r>
            <a:r>
              <a:rPr lang="en-US" sz="1200" dirty="0">
                <a:latin typeface="+mj-lt"/>
              </a:rPr>
              <a:t>Eliminate at least 90% of manual valuation capture</a:t>
            </a:r>
          </a:p>
          <a:p>
            <a:pPr marL="628650" lvl="1" indent="-171450">
              <a:buFont typeface="Arial" panose="020B0604020202020204" pitchFamily="34" charset="0"/>
              <a:buChar char="•"/>
            </a:pPr>
            <a:endParaRPr lang="en-US" sz="1200" dirty="0">
              <a:latin typeface="+mj-lt"/>
            </a:endParaRPr>
          </a:p>
          <a:p>
            <a:pPr marL="628650" lvl="1" indent="-171450">
              <a:buFont typeface="Arial" panose="020B0604020202020204" pitchFamily="34" charset="0"/>
              <a:buChar char="•"/>
            </a:pPr>
            <a:r>
              <a:rPr lang="en-US" sz="1200" dirty="0">
                <a:latin typeface="+mj-lt"/>
              </a:rPr>
              <a:t>Reconciliation of the data</a:t>
            </a:r>
          </a:p>
          <a:p>
            <a:pPr marL="1085850" lvl="2" indent="-171450">
              <a:buFont typeface="Arial" panose="020B0604020202020204" pitchFamily="34" charset="0"/>
              <a:buChar char="•"/>
            </a:pPr>
            <a:r>
              <a:rPr lang="en-US" sz="1200" dirty="0">
                <a:latin typeface="+mj-lt"/>
              </a:rPr>
              <a:t>This is a monthly task</a:t>
            </a:r>
          </a:p>
          <a:p>
            <a:pPr marL="1085850" lvl="2" indent="-171450">
              <a:buFont typeface="Arial" panose="020B0604020202020204" pitchFamily="34" charset="0"/>
              <a:buChar char="•"/>
            </a:pPr>
            <a:r>
              <a:rPr lang="en-US" sz="1200" dirty="0">
                <a:latin typeface="+mj-lt"/>
              </a:rPr>
              <a:t>This is the process of validating that the data captured was done so correctly</a:t>
            </a:r>
          </a:p>
          <a:p>
            <a:pPr marL="1085850" lvl="2" indent="-171450">
              <a:buFont typeface="Arial" panose="020B0604020202020204" pitchFamily="34" charset="0"/>
              <a:buChar char="•"/>
            </a:pPr>
            <a:r>
              <a:rPr lang="en-US" sz="1200" b="1" dirty="0">
                <a:latin typeface="+mj-lt"/>
              </a:rPr>
              <a:t>Goal</a:t>
            </a:r>
            <a:r>
              <a:rPr lang="en-US" sz="1200" dirty="0">
                <a:latin typeface="+mj-lt"/>
              </a:rPr>
              <a:t>: Eliminate at least 50% of the time spent on reconciliation</a:t>
            </a:r>
          </a:p>
          <a:p>
            <a:pPr lvl="1"/>
            <a:endParaRPr lang="en-US" sz="1200" dirty="0">
              <a:latin typeface="+mj-lt"/>
            </a:endParaRPr>
          </a:p>
          <a:p>
            <a:r>
              <a:rPr lang="en-US" sz="1200" u="sng" dirty="0">
                <a:latin typeface="+mj-lt"/>
              </a:rPr>
              <a:t>Project Scope:</a:t>
            </a:r>
            <a:r>
              <a:rPr lang="en-US" sz="1200" dirty="0">
                <a:latin typeface="+mj-lt"/>
              </a:rPr>
              <a:t> The scope of this project will include solving for / improving upon three of the aforementioned categories - data extraction, transformation and upload. </a:t>
            </a:r>
          </a:p>
          <a:p>
            <a:r>
              <a:rPr lang="en-US" sz="1200" dirty="0">
                <a:latin typeface="+mj-lt"/>
              </a:rPr>
              <a:t>	</a:t>
            </a:r>
            <a:r>
              <a:rPr lang="en-US" sz="1100" i="1" dirty="0">
                <a:latin typeface="+mj-lt"/>
              </a:rPr>
              <a:t>Note: In the initial Problem Definition Worksheet I had included reconciliation in scope but we had to push it to a day two item due to fundamental system development work. The was a double edged 	sword because while we weren’t able to tackle all aspects of the work this allowed me to keep the timeline within the duration of this class</a:t>
            </a:r>
            <a:endParaRPr lang="en-US" sz="1200" dirty="0">
              <a:latin typeface="+mj-lt"/>
            </a:endParaRPr>
          </a:p>
          <a:p>
            <a:r>
              <a:rPr lang="en-US" sz="1200" dirty="0">
                <a:latin typeface="+mj-lt"/>
              </a:rPr>
              <a:t> </a:t>
            </a:r>
          </a:p>
          <a:p>
            <a:r>
              <a:rPr lang="en-US" sz="1200" dirty="0">
                <a:latin typeface="+mj-lt"/>
              </a:rPr>
              <a:t>	The initial activity will be completing a time study to understand where operational resources are spending their time. We will then assess vendors and solutions to solve for the 	manual data capture. Upon completion of initial assessment we will engage in a proof-of-concept phase, followed by implementation (final step). </a:t>
            </a:r>
          </a:p>
          <a:p>
            <a:endParaRPr lang="en-US" sz="1200" dirty="0">
              <a:latin typeface="+mj-lt"/>
            </a:endParaRPr>
          </a:p>
          <a:p>
            <a:r>
              <a:rPr lang="en-US" sz="1200" u="sng" dirty="0">
                <a:latin typeface="+mj-lt"/>
              </a:rPr>
              <a:t>Team</a:t>
            </a:r>
            <a:r>
              <a:rPr lang="en-US" sz="1200" dirty="0">
                <a:latin typeface="+mj-lt"/>
              </a:rPr>
              <a:t>: </a:t>
            </a:r>
          </a:p>
          <a:p>
            <a:pPr marL="628650" lvl="1" indent="-171450">
              <a:buFont typeface="Arial" panose="020B0604020202020204" pitchFamily="34" charset="0"/>
              <a:buChar char="•"/>
            </a:pPr>
            <a:r>
              <a:rPr lang="en-US" sz="1200" dirty="0">
                <a:latin typeface="+mj-lt"/>
              </a:rPr>
              <a:t>Jane - Project Sponsor</a:t>
            </a:r>
          </a:p>
          <a:p>
            <a:pPr marL="628650" lvl="1" indent="-171450">
              <a:buFont typeface="Arial" panose="020B0604020202020204" pitchFamily="34" charset="0"/>
              <a:buChar char="•"/>
            </a:pPr>
            <a:r>
              <a:rPr lang="en-US" sz="1200" dirty="0">
                <a:latin typeface="+mj-lt"/>
              </a:rPr>
              <a:t>Barrett Franks (me) - Product Lead</a:t>
            </a:r>
          </a:p>
          <a:p>
            <a:pPr marL="628650" lvl="1" indent="-171450">
              <a:buFont typeface="Arial" panose="020B0604020202020204" pitchFamily="34" charset="0"/>
              <a:buChar char="•"/>
            </a:pPr>
            <a:r>
              <a:rPr lang="en-US" sz="1200" dirty="0">
                <a:latin typeface="+mj-lt"/>
              </a:rPr>
              <a:t>Sean - Project Manager</a:t>
            </a:r>
          </a:p>
          <a:p>
            <a:pPr marL="628650" lvl="1" indent="-171450">
              <a:buFont typeface="Arial" panose="020B0604020202020204" pitchFamily="34" charset="0"/>
              <a:buChar char="•"/>
            </a:pPr>
            <a:r>
              <a:rPr lang="en-US" sz="1200" dirty="0">
                <a:latin typeface="+mj-lt"/>
              </a:rPr>
              <a:t>Zheng - Business Analyst</a:t>
            </a:r>
          </a:p>
          <a:p>
            <a:pPr marL="628650" lvl="1" indent="-171450">
              <a:buFont typeface="Arial" panose="020B0604020202020204" pitchFamily="34" charset="0"/>
              <a:buChar char="•"/>
            </a:pPr>
            <a:endParaRPr lang="en-US" sz="1200" dirty="0">
              <a:latin typeface="+mj-lt"/>
            </a:endParaRPr>
          </a:p>
          <a:p>
            <a:r>
              <a:rPr lang="en-US" sz="1200" u="sng" dirty="0">
                <a:latin typeface="+mj-lt"/>
              </a:rPr>
              <a:t>Project Plan:</a:t>
            </a:r>
          </a:p>
          <a:p>
            <a:pPr marL="628650" lvl="1" indent="-171450">
              <a:buFont typeface="Arial" panose="020B0604020202020204" pitchFamily="34" charset="0"/>
              <a:buChar char="•"/>
            </a:pPr>
            <a:r>
              <a:rPr lang="en-US" sz="1200" dirty="0">
                <a:latin typeface="+mj-lt"/>
              </a:rPr>
              <a:t>Define </a:t>
            </a:r>
          </a:p>
          <a:p>
            <a:pPr marL="1085850" lvl="2" indent="-171450">
              <a:buFont typeface="Arial" panose="020B0604020202020204" pitchFamily="34" charset="0"/>
              <a:buChar char="•"/>
            </a:pPr>
            <a:r>
              <a:rPr lang="en-US" sz="1200" dirty="0">
                <a:latin typeface="+mj-lt"/>
              </a:rPr>
              <a:t>One Week</a:t>
            </a:r>
          </a:p>
          <a:p>
            <a:pPr marL="628650" lvl="1" indent="-171450">
              <a:buFont typeface="Arial" panose="020B0604020202020204" pitchFamily="34" charset="0"/>
              <a:buChar char="•"/>
            </a:pPr>
            <a:r>
              <a:rPr lang="en-US" sz="1200" dirty="0">
                <a:latin typeface="+mj-lt"/>
              </a:rPr>
              <a:t>Measure </a:t>
            </a:r>
          </a:p>
          <a:p>
            <a:pPr marL="1085850" lvl="2" indent="-171450">
              <a:buFont typeface="Arial" panose="020B0604020202020204" pitchFamily="34" charset="0"/>
              <a:buChar char="•"/>
            </a:pPr>
            <a:r>
              <a:rPr lang="en-US" sz="1200" dirty="0">
                <a:latin typeface="+mj-lt"/>
              </a:rPr>
              <a:t>Time Study. We will use historic data to measure time spent</a:t>
            </a:r>
          </a:p>
          <a:p>
            <a:pPr marL="1085850" lvl="2" indent="-171450">
              <a:buFont typeface="Arial" panose="020B0604020202020204" pitchFamily="34" charset="0"/>
              <a:buChar char="•"/>
            </a:pPr>
            <a:r>
              <a:rPr lang="en-US" sz="1200" dirty="0">
                <a:latin typeface="+mj-lt"/>
              </a:rPr>
              <a:t>One Week</a:t>
            </a:r>
          </a:p>
          <a:p>
            <a:endParaRPr lang="en-US" sz="1200" dirty="0">
              <a:latin typeface="+mj-lt"/>
            </a:endParaRPr>
          </a:p>
          <a:p>
            <a:endParaRPr lang="en-US" sz="12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7841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AA71CD-2D4A-4532-97D0-CF8231F0EE73}"/>
              </a:ext>
            </a:extLst>
          </p:cNvPr>
          <p:cNvPicPr/>
          <p:nvPr/>
        </p:nvPicPr>
        <p:blipFill>
          <a:blip r:embed="rId2"/>
          <a:stretch>
            <a:fillRect/>
          </a:stretch>
        </p:blipFill>
        <p:spPr>
          <a:xfrm>
            <a:off x="418011" y="2717074"/>
            <a:ext cx="11355978" cy="4049485"/>
          </a:xfrm>
          <a:prstGeom prst="rect">
            <a:avLst/>
          </a:prstGeom>
        </p:spPr>
      </p:pic>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D</a:t>
            </a:r>
            <a:r>
              <a:rPr lang="en-US" sz="2000" dirty="0">
                <a:solidFill>
                  <a:schemeClr val="bg1"/>
                </a:solidFill>
              </a:rPr>
              <a:t>efine – Part III</a:t>
            </a:r>
          </a:p>
        </p:txBody>
      </p:sp>
      <p:sp>
        <p:nvSpPr>
          <p:cNvPr id="6" name="Rectangle 5">
            <a:extLst>
              <a:ext uri="{FF2B5EF4-FFF2-40B4-BE49-F238E27FC236}">
                <a16:creationId xmlns:a16="http://schemas.microsoft.com/office/drawing/2014/main" id="{9660E0FD-B13D-44C5-B341-21F4C39F01FD}"/>
              </a:ext>
            </a:extLst>
          </p:cNvPr>
          <p:cNvSpPr/>
          <p:nvPr/>
        </p:nvSpPr>
        <p:spPr>
          <a:xfrm>
            <a:off x="1" y="707290"/>
            <a:ext cx="12191999" cy="2492990"/>
          </a:xfrm>
          <a:prstGeom prst="rect">
            <a:avLst/>
          </a:prstGeom>
        </p:spPr>
        <p:txBody>
          <a:bodyPr wrap="square">
            <a:spAutoFit/>
          </a:bodyPr>
          <a:lstStyle/>
          <a:p>
            <a:pPr marL="628650" lvl="1" indent="-171450">
              <a:buFont typeface="Arial" panose="020B0604020202020204" pitchFamily="34" charset="0"/>
              <a:buChar char="•"/>
            </a:pPr>
            <a:r>
              <a:rPr lang="en-US" sz="1200" dirty="0">
                <a:latin typeface="+mj-lt"/>
              </a:rPr>
              <a:t>Analyze</a:t>
            </a:r>
          </a:p>
          <a:p>
            <a:pPr marL="1085850" lvl="2" indent="-171450">
              <a:buFont typeface="Arial" panose="020B0604020202020204" pitchFamily="34" charset="0"/>
              <a:buChar char="•"/>
            </a:pPr>
            <a:r>
              <a:rPr lang="en-US" sz="1200" dirty="0">
                <a:latin typeface="+mj-lt"/>
              </a:rPr>
              <a:t>Analysis of time study to understand most critical areas to solve for (i.e. what are the biggest pain points today) </a:t>
            </a:r>
          </a:p>
          <a:p>
            <a:pPr marL="1085850" lvl="2" indent="-171450">
              <a:buFont typeface="Arial" panose="020B0604020202020204" pitchFamily="34" charset="0"/>
              <a:buChar char="•"/>
            </a:pPr>
            <a:r>
              <a:rPr lang="en-US" sz="1200" dirty="0">
                <a:latin typeface="+mj-lt"/>
              </a:rPr>
              <a:t>3 Days</a:t>
            </a:r>
          </a:p>
          <a:p>
            <a:pPr marL="628650" lvl="1" indent="-171450">
              <a:buFont typeface="Arial" panose="020B0604020202020204" pitchFamily="34" charset="0"/>
              <a:buChar char="•"/>
            </a:pPr>
            <a:r>
              <a:rPr lang="en-US" sz="1200" dirty="0">
                <a:latin typeface="+mj-lt"/>
              </a:rPr>
              <a:t>Improve</a:t>
            </a:r>
          </a:p>
          <a:p>
            <a:pPr marL="1085850" lvl="2" indent="-171450">
              <a:buFont typeface="Arial" panose="020B0604020202020204" pitchFamily="34" charset="0"/>
              <a:buChar char="•"/>
            </a:pPr>
            <a:r>
              <a:rPr lang="en-US" sz="1200" dirty="0">
                <a:latin typeface="+mj-lt"/>
              </a:rPr>
              <a:t>Phase 1: Engagement in vendor / process selection and proof-of-concept</a:t>
            </a:r>
          </a:p>
          <a:p>
            <a:pPr marL="1543050" lvl="3" indent="-171450">
              <a:buFont typeface="Arial" panose="020B0604020202020204" pitchFamily="34" charset="0"/>
              <a:buChar char="•"/>
            </a:pPr>
            <a:r>
              <a:rPr lang="en-US" sz="1200" i="1" dirty="0">
                <a:latin typeface="+mj-lt"/>
              </a:rPr>
              <a:t>Note: this was an area I overestimated initially – we were asked to use a pre-approved ETL tool (Extract, transform, load) called Alteryx</a:t>
            </a:r>
          </a:p>
          <a:p>
            <a:pPr marL="1085850" lvl="2" indent="-171450">
              <a:buFont typeface="Arial" panose="020B0604020202020204" pitchFamily="34" charset="0"/>
              <a:buChar char="•"/>
            </a:pPr>
            <a:r>
              <a:rPr lang="en-US" sz="1200" dirty="0">
                <a:latin typeface="+mj-lt"/>
              </a:rPr>
              <a:t>Phase 2: Implementation of selection </a:t>
            </a:r>
          </a:p>
          <a:p>
            <a:pPr marL="1543050" lvl="3" indent="-171450">
              <a:buFont typeface="Arial" panose="020B0604020202020204" pitchFamily="34" charset="0"/>
              <a:buChar char="•"/>
            </a:pPr>
            <a:r>
              <a:rPr lang="en-US" sz="1200" dirty="0">
                <a:latin typeface="+mj-lt"/>
              </a:rPr>
              <a:t>Anticipate 6 – 8 Weeks</a:t>
            </a:r>
          </a:p>
          <a:p>
            <a:pPr marL="628650" lvl="1" indent="-171450">
              <a:buFont typeface="Arial" panose="020B0604020202020204" pitchFamily="34" charset="0"/>
              <a:buChar char="•"/>
            </a:pPr>
            <a:r>
              <a:rPr lang="en-US" sz="1200" dirty="0">
                <a:latin typeface="+mj-lt"/>
              </a:rPr>
              <a:t>Control</a:t>
            </a:r>
          </a:p>
          <a:p>
            <a:pPr marL="1085850" lvl="2" indent="-171450">
              <a:buFont typeface="Arial" panose="020B0604020202020204" pitchFamily="34" charset="0"/>
              <a:buChar char="•"/>
            </a:pPr>
            <a:r>
              <a:rPr lang="en-US" sz="1200" dirty="0">
                <a:latin typeface="+mj-lt"/>
              </a:rPr>
              <a:t>Documentation, training on process &amp; procedures</a:t>
            </a:r>
          </a:p>
          <a:p>
            <a:pPr marL="1085850" lvl="2" indent="-171450">
              <a:buFont typeface="Arial" panose="020B0604020202020204" pitchFamily="34" charset="0"/>
              <a:buChar char="•"/>
            </a:pPr>
            <a:r>
              <a:rPr lang="en-US" sz="1200" dirty="0">
                <a:latin typeface="+mj-lt"/>
              </a:rPr>
              <a:t>Anticipate 1 – 2 Weeks</a:t>
            </a:r>
          </a:p>
          <a:p>
            <a:pPr lvl="1"/>
            <a:endParaRPr lang="en-US" sz="1200" dirty="0">
              <a:latin typeface="+mj-lt"/>
            </a:endParaRPr>
          </a:p>
          <a:p>
            <a:r>
              <a:rPr lang="en-US" sz="1200" u="sng" dirty="0">
                <a:latin typeface="+mj-lt"/>
              </a:rPr>
              <a:t>Process Map (Original State Process):</a:t>
            </a:r>
            <a:endParaRPr lang="en-US" sz="12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405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M</a:t>
            </a:r>
            <a:r>
              <a:rPr lang="en-US" sz="2000" dirty="0">
                <a:solidFill>
                  <a:schemeClr val="bg1"/>
                </a:solidFill>
              </a:rPr>
              <a:t>easure – Sigma Quality Level (SQL)</a:t>
            </a:r>
          </a:p>
        </p:txBody>
      </p:sp>
      <p:sp>
        <p:nvSpPr>
          <p:cNvPr id="6" name="Rectangle 5">
            <a:extLst>
              <a:ext uri="{FF2B5EF4-FFF2-40B4-BE49-F238E27FC236}">
                <a16:creationId xmlns:a16="http://schemas.microsoft.com/office/drawing/2014/main" id="{9660E0FD-B13D-44C5-B341-21F4C39F01FD}"/>
              </a:ext>
            </a:extLst>
          </p:cNvPr>
          <p:cNvSpPr/>
          <p:nvPr/>
        </p:nvSpPr>
        <p:spPr>
          <a:xfrm>
            <a:off x="1" y="707290"/>
            <a:ext cx="12191999" cy="4524315"/>
          </a:xfrm>
          <a:prstGeom prst="rect">
            <a:avLst/>
          </a:prstGeom>
        </p:spPr>
        <p:txBody>
          <a:bodyPr wrap="square">
            <a:spAutoFit/>
          </a:bodyPr>
          <a:lstStyle/>
          <a:p>
            <a:r>
              <a:rPr lang="en-US" sz="1200" u="sng" dirty="0">
                <a:latin typeface="+mj-lt"/>
              </a:rPr>
              <a:t>Data Collection:</a:t>
            </a:r>
            <a:r>
              <a:rPr lang="en-US" sz="1200" dirty="0">
                <a:latin typeface="+mj-lt"/>
              </a:rPr>
              <a:t> To initially measure a Sigma Quality Level (SQL) for the original process I collected operational data from our audit logs. An important note about this data is it contains both new transactions and edited transactions. In the next slide I will present / summarize the data in two ways. </a:t>
            </a:r>
            <a:br>
              <a:rPr lang="en-US" sz="1200" dirty="0">
                <a:latin typeface="+mj-lt"/>
              </a:rPr>
            </a:br>
            <a:endParaRPr lang="en-US" sz="1200" dirty="0">
              <a:latin typeface="+mj-lt"/>
            </a:endParaRPr>
          </a:p>
          <a:p>
            <a:pPr marL="685800" lvl="1" indent="-228600">
              <a:buFont typeface="+mj-lt"/>
              <a:buAutoNum type="arabicPeriod"/>
            </a:pPr>
            <a:r>
              <a:rPr lang="en-US" sz="1200" dirty="0">
                <a:latin typeface="+mj-lt"/>
                <a:ea typeface="Calibri" panose="020F0502020204030204" pitchFamily="34" charset="0"/>
                <a:cs typeface="Times New Roman" panose="02020603050405020304" pitchFamily="18" charset="0"/>
              </a:rPr>
              <a:t>The number of unique transactions and valuations (I.e. If data entry was perfect how many pieces of operational data are there?)</a:t>
            </a:r>
          </a:p>
          <a:p>
            <a:pPr marL="685800" lvl="1" indent="-228600">
              <a:buFont typeface="+mj-lt"/>
              <a:buAutoNum type="arabicPeriod"/>
            </a:pPr>
            <a:r>
              <a:rPr lang="en-US" sz="1200" dirty="0">
                <a:latin typeface="+mj-lt"/>
                <a:ea typeface="Calibri" panose="020F0502020204030204" pitchFamily="34" charset="0"/>
                <a:cs typeface="Times New Roman" panose="02020603050405020304" pitchFamily="18" charset="0"/>
              </a:rPr>
              <a:t>The total number of transactions and valuations (I.e. Count for item 1 above plus any edits caused by initial error)</a:t>
            </a:r>
          </a:p>
          <a:p>
            <a:endParaRPr lang="en-US" sz="1200" dirty="0">
              <a:latin typeface="+mj-lt"/>
              <a:ea typeface="Calibri" panose="020F0502020204030204" pitchFamily="34" charset="0"/>
              <a:cs typeface="Times New Roman" panose="02020603050405020304" pitchFamily="18" charset="0"/>
            </a:endParaRPr>
          </a:p>
          <a:p>
            <a:pPr marL="628650" lvl="1" indent="-171450">
              <a:buFont typeface="Arial" panose="020B0604020202020204" pitchFamily="34" charset="0"/>
              <a:buChar char="•"/>
            </a:pPr>
            <a:r>
              <a:rPr lang="en-US" sz="1200" dirty="0">
                <a:latin typeface="+mj-lt"/>
                <a:cs typeface="Times New Roman" panose="02020603050405020304" pitchFamily="18" charset="0"/>
              </a:rPr>
              <a:t>When I organized the data I also categorized the data by investment type. I was interested to see where the biggest possible pain points were in terms of volumes. Additionally, I wanted to know if I had to focus my attention on one area what </a:t>
            </a:r>
            <a:r>
              <a:rPr lang="en-US" sz="1200" dirty="0">
                <a:latin typeface="+mj-lt"/>
                <a:ea typeface="Calibri" panose="020F0502020204030204" pitchFamily="34" charset="0"/>
                <a:cs typeface="Times New Roman" panose="02020603050405020304" pitchFamily="18" charset="0"/>
              </a:rPr>
              <a:t>should it be? </a:t>
            </a:r>
          </a:p>
          <a:p>
            <a:endParaRPr lang="en-US" sz="1200" dirty="0">
              <a:latin typeface="+mj-lt"/>
              <a:ea typeface="Calibri" panose="020F0502020204030204" pitchFamily="34" charset="0"/>
              <a:cs typeface="Times New Roman" panose="02020603050405020304" pitchFamily="18" charset="0"/>
            </a:endParaRPr>
          </a:p>
          <a:p>
            <a:r>
              <a:rPr lang="en-US" sz="1200" u="sng" dirty="0">
                <a:latin typeface="+mj-lt"/>
                <a:ea typeface="Calibri" panose="020F0502020204030204" pitchFamily="34" charset="0"/>
                <a:cs typeface="Times New Roman" panose="02020603050405020304" pitchFamily="18" charset="0"/>
              </a:rPr>
              <a:t>Time Frame:</a:t>
            </a:r>
            <a:r>
              <a:rPr lang="en-US" sz="1200" dirty="0">
                <a:latin typeface="+mj-lt"/>
                <a:ea typeface="Calibri" panose="020F0502020204030204" pitchFamily="34" charset="0"/>
                <a:cs typeface="Times New Roman" panose="02020603050405020304" pitchFamily="18" charset="0"/>
              </a:rPr>
              <a:t> Because the audit log is very easy to run and download into Excel I decided to pull </a:t>
            </a:r>
            <a:r>
              <a:rPr lang="en-US" sz="1200" u="sng" dirty="0">
                <a:latin typeface="+mj-lt"/>
                <a:ea typeface="Calibri" panose="020F0502020204030204" pitchFamily="34" charset="0"/>
                <a:cs typeface="Times New Roman" panose="02020603050405020304" pitchFamily="18" charset="0"/>
              </a:rPr>
              <a:t>three months</a:t>
            </a:r>
            <a:r>
              <a:rPr lang="en-US" sz="1200" dirty="0">
                <a:latin typeface="+mj-lt"/>
                <a:ea typeface="Calibri" panose="020F0502020204030204" pitchFamily="34" charset="0"/>
                <a:cs typeface="Times New Roman" panose="02020603050405020304" pitchFamily="18" charset="0"/>
              </a:rPr>
              <a:t> worth of data. I further subcategorized these months into weeks </a:t>
            </a:r>
            <a:r>
              <a:rPr lang="en-US" sz="1200" dirty="0">
                <a:latin typeface="+mj-lt"/>
                <a:cs typeface="Times New Roman" panose="02020603050405020304" pitchFamily="18" charset="0"/>
              </a:rPr>
              <a:t>when I organized the data because </a:t>
            </a:r>
            <a:r>
              <a:rPr lang="en-US" sz="1200" dirty="0">
                <a:latin typeface="+mj-lt"/>
                <a:ea typeface="Calibri" panose="020F0502020204030204" pitchFamily="34" charset="0"/>
                <a:cs typeface="Times New Roman" panose="02020603050405020304" pitchFamily="18" charset="0"/>
              </a:rPr>
              <a:t>I knew I wouldn’t be able to collect three months work of data after the process enhancement. Further, I wanted three months worth of data because there tends to be a spike in work at the end of each quarter – so any single month could misrepresent the average volume – whereas including an entire quarter will help smooth for peaks in volume</a:t>
            </a:r>
          </a:p>
          <a:p>
            <a:endParaRPr lang="en-US" sz="1200" dirty="0">
              <a:latin typeface="+mj-lt"/>
              <a:ea typeface="Calibri" panose="020F0502020204030204" pitchFamily="34" charset="0"/>
              <a:cs typeface="Times New Roman" panose="02020603050405020304" pitchFamily="18" charset="0"/>
            </a:endParaRPr>
          </a:p>
          <a:p>
            <a:r>
              <a:rPr lang="en-US" sz="1200" u="sng" dirty="0">
                <a:latin typeface="+mj-lt"/>
                <a:ea typeface="Calibri" panose="020F0502020204030204" pitchFamily="34" charset="0"/>
                <a:cs typeface="Times New Roman" panose="02020603050405020304" pitchFamily="18" charset="0"/>
              </a:rPr>
              <a:t>Type of Data:</a:t>
            </a:r>
            <a:r>
              <a:rPr lang="en-US" sz="1200" dirty="0">
                <a:latin typeface="+mj-lt"/>
                <a:ea typeface="Calibri" panose="020F0502020204030204" pitchFamily="34" charset="0"/>
                <a:cs typeface="Times New Roman" panose="02020603050405020304" pitchFamily="18" charset="0"/>
              </a:rPr>
              <a:t>  The data collected is </a:t>
            </a:r>
            <a:r>
              <a:rPr lang="en-US" sz="1200" u="sng" dirty="0">
                <a:latin typeface="+mj-lt"/>
                <a:ea typeface="Calibri" panose="020F0502020204030204" pitchFamily="34" charset="0"/>
                <a:cs typeface="Times New Roman" panose="02020603050405020304" pitchFamily="18" charset="0"/>
              </a:rPr>
              <a:t>discrete data.</a:t>
            </a:r>
            <a:r>
              <a:rPr lang="en-US" sz="1200" dirty="0">
                <a:latin typeface="+mj-lt"/>
                <a:ea typeface="Calibri" panose="020F0502020204030204" pitchFamily="34" charset="0"/>
                <a:cs typeface="Times New Roman" panose="02020603050405020304" pitchFamily="18" charset="0"/>
              </a:rPr>
              <a:t> I.e. you can either have a transaction / valuation or not</a:t>
            </a:r>
          </a:p>
          <a:p>
            <a:pPr lvl="1"/>
            <a:endParaRPr lang="en-US" sz="1200" dirty="0">
              <a:ea typeface="Calibri" panose="020F0502020204030204" pitchFamily="34" charset="0"/>
              <a:cs typeface="Times New Roman" panose="02020603050405020304" pitchFamily="18" charset="0"/>
            </a:endParaRPr>
          </a:p>
          <a:p>
            <a:r>
              <a:rPr lang="en-US" sz="1200" u="sng" dirty="0">
                <a:latin typeface="+mj-lt"/>
                <a:cs typeface="Times New Roman" panose="02020603050405020304" pitchFamily="18" charset="0"/>
              </a:rPr>
              <a:t>Defect Opportunities:</a:t>
            </a:r>
            <a:r>
              <a:rPr lang="en-US" sz="1200" dirty="0">
                <a:latin typeface="+mj-lt"/>
                <a:cs typeface="Times New Roman" panose="02020603050405020304" pitchFamily="18" charset="0"/>
              </a:rPr>
              <a:t> For any transaction an analyst enters transaction date, transaction amount, transaction type. And for any valuations and analyst enters valuation date and valuation / price and the share class (different share classes can have different valuations). Given I am looking to solve for both there are a total of </a:t>
            </a:r>
            <a:r>
              <a:rPr lang="en-US" sz="1200" u="sng" dirty="0">
                <a:latin typeface="+mj-lt"/>
                <a:cs typeface="Times New Roman" panose="02020603050405020304" pitchFamily="18" charset="0"/>
              </a:rPr>
              <a:t>three possible defects for any given entry</a:t>
            </a:r>
          </a:p>
          <a:p>
            <a:endParaRPr lang="en-US" sz="1200" u="sng" dirty="0">
              <a:latin typeface="+mj-lt"/>
              <a:cs typeface="Times New Roman" panose="02020603050405020304" pitchFamily="18" charset="0"/>
            </a:endParaRPr>
          </a:p>
          <a:p>
            <a:r>
              <a:rPr lang="en-US" sz="1200" u="sng" dirty="0">
                <a:latin typeface="+mj-lt"/>
                <a:cs typeface="Times New Roman" panose="02020603050405020304" pitchFamily="18" charset="0"/>
              </a:rPr>
              <a:t>Definition of an Actual Defect:</a:t>
            </a:r>
            <a:r>
              <a:rPr lang="en-US" sz="1200" dirty="0">
                <a:latin typeface="+mj-lt"/>
                <a:cs typeface="Times New Roman" panose="02020603050405020304" pitchFamily="18" charset="0"/>
              </a:rPr>
              <a:t> I define a defect as any edited operational data</a:t>
            </a:r>
          </a:p>
          <a:p>
            <a:endParaRPr lang="en-US" sz="1200" u="sng" dirty="0">
              <a:latin typeface="+mj-lt"/>
              <a:ea typeface="Calibri" panose="020F0502020204030204" pitchFamily="34" charset="0"/>
              <a:cs typeface="Times New Roman" panose="02020603050405020304" pitchFamily="18" charset="0"/>
            </a:endParaRPr>
          </a:p>
          <a:p>
            <a:r>
              <a:rPr lang="en-US" sz="1200" u="sng" dirty="0">
                <a:latin typeface="+mj-lt"/>
                <a:ea typeface="Calibri" panose="020F0502020204030204" pitchFamily="34" charset="0"/>
                <a:cs typeface="Times New Roman" panose="02020603050405020304" pitchFamily="18" charset="0"/>
              </a:rPr>
              <a:t>Possible Errors in Data Collection:</a:t>
            </a:r>
            <a:r>
              <a:rPr lang="en-US" sz="1200" dirty="0">
                <a:latin typeface="+mj-lt"/>
                <a:ea typeface="Calibri" panose="020F0502020204030204" pitchFamily="34" charset="0"/>
                <a:cs typeface="Times New Roman" panose="02020603050405020304" pitchFamily="18" charset="0"/>
              </a:rPr>
              <a:t> Operational actions that are deleted are only logged as “deleted” on the servers – in other words any / all edit history is removed and replaced by a single delete record. This is only possible for transactions as logically there always needs to be some valuation on record for an investment (I.e. updates only). It is possible that errors are slightly understated.</a:t>
            </a:r>
            <a:endParaRPr lang="en-US" sz="1200" u="sng" dirty="0">
              <a:latin typeface="+mj-lt"/>
              <a:ea typeface="Calibri" panose="020F0502020204030204" pitchFamily="34" charset="0"/>
              <a:cs typeface="Times New Roman" panose="02020603050405020304" pitchFamily="18" charset="0"/>
            </a:endParaRPr>
          </a:p>
          <a:p>
            <a:endParaRPr lang="en-US" sz="1200" u="sng" dirty="0">
              <a:latin typeface="+mj-lt"/>
              <a:ea typeface="Calibri" panose="020F0502020204030204" pitchFamily="34" charset="0"/>
              <a:cs typeface="Times New Roman" panose="02020603050405020304" pitchFamily="18" charset="0"/>
            </a:endParaRPr>
          </a:p>
          <a:p>
            <a:r>
              <a:rPr lang="en-US" sz="1200" u="sng" dirty="0">
                <a:latin typeface="+mj-lt"/>
                <a:cs typeface="Times New Roman" panose="02020603050405020304" pitchFamily="18" charset="0"/>
              </a:rPr>
              <a:t>Initial SQL: </a:t>
            </a:r>
          </a:p>
        </p:txBody>
      </p:sp>
      <p:graphicFrame>
        <p:nvGraphicFramePr>
          <p:cNvPr id="2" name="Table 1">
            <a:extLst>
              <a:ext uri="{FF2B5EF4-FFF2-40B4-BE49-F238E27FC236}">
                <a16:creationId xmlns:a16="http://schemas.microsoft.com/office/drawing/2014/main" id="{E3DB5D9F-24EF-4820-8CA7-2FBDC61348B3}"/>
              </a:ext>
            </a:extLst>
          </p:cNvPr>
          <p:cNvGraphicFramePr>
            <a:graphicFrameLocks noGrp="1"/>
          </p:cNvGraphicFramePr>
          <p:nvPr>
            <p:extLst>
              <p:ext uri="{D42A27DB-BD31-4B8C-83A1-F6EECF244321}">
                <p14:modId xmlns:p14="http://schemas.microsoft.com/office/powerpoint/2010/main" val="2674736820"/>
              </p:ext>
            </p:extLst>
          </p:nvPr>
        </p:nvGraphicFramePr>
        <p:xfrm>
          <a:off x="827317" y="5231605"/>
          <a:ext cx="1907175" cy="1539240"/>
        </p:xfrm>
        <a:graphic>
          <a:graphicData uri="http://schemas.openxmlformats.org/drawingml/2006/table">
            <a:tbl>
              <a:tblPr>
                <a:tableStyleId>{5C22544A-7EE6-4342-B048-85BDC9FD1C3A}</a:tableStyleId>
              </a:tblPr>
              <a:tblGrid>
                <a:gridCol w="1189376">
                  <a:extLst>
                    <a:ext uri="{9D8B030D-6E8A-4147-A177-3AD203B41FA5}">
                      <a16:colId xmlns:a16="http://schemas.microsoft.com/office/drawing/2014/main" val="899847693"/>
                    </a:ext>
                  </a:extLst>
                </a:gridCol>
                <a:gridCol w="717799">
                  <a:extLst>
                    <a:ext uri="{9D8B030D-6E8A-4147-A177-3AD203B41FA5}">
                      <a16:colId xmlns:a16="http://schemas.microsoft.com/office/drawing/2014/main" val="2588592222"/>
                    </a:ext>
                  </a:extLst>
                </a:gridCol>
              </a:tblGrid>
              <a:tr h="173587">
                <a:tc>
                  <a:txBody>
                    <a:bodyPr/>
                    <a:lstStyle/>
                    <a:p>
                      <a:pPr algn="l" fontAlgn="b"/>
                      <a:r>
                        <a:rPr lang="en-US" sz="1200" u="none" strike="noStrike" dirty="0">
                          <a:solidFill>
                            <a:schemeClr val="tx1"/>
                          </a:solidFill>
                          <a:effectLst/>
                          <a:latin typeface="+mj-lt"/>
                        </a:rPr>
                        <a:t>D</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u="none" strike="noStrike" dirty="0">
                          <a:solidFill>
                            <a:schemeClr val="tx1"/>
                          </a:solidFill>
                          <a:effectLst/>
                          <a:latin typeface="+mj-lt"/>
                        </a:rPr>
                        <a:t>3</a:t>
                      </a:r>
                      <a:endParaRPr lang="en-US" sz="1200" b="0" i="0" u="none" strike="noStrike" dirty="0">
                        <a:solidFill>
                          <a:schemeClr val="tx1"/>
                        </a:solidFill>
                        <a:effectLst/>
                        <a:latin typeface="+mj-lt"/>
                      </a:endParaRPr>
                    </a:p>
                  </a:txBody>
                  <a:tcPr marL="9525" marR="9525" marT="9525" marB="0" anchor="b">
                    <a:solidFill>
                      <a:schemeClr val="bg1"/>
                    </a:solidFill>
                  </a:tcPr>
                </a:tc>
                <a:extLst>
                  <a:ext uri="{0D108BD9-81ED-4DB2-BD59-A6C34878D82A}">
                    <a16:rowId xmlns:a16="http://schemas.microsoft.com/office/drawing/2014/main" val="250273983"/>
                  </a:ext>
                </a:extLst>
              </a:tr>
              <a:tr h="173587">
                <a:tc>
                  <a:txBody>
                    <a:bodyPr/>
                    <a:lstStyle/>
                    <a:p>
                      <a:pPr algn="l" fontAlgn="b"/>
                      <a:r>
                        <a:rPr lang="en-US" sz="1200" u="none" strike="noStrike" dirty="0">
                          <a:solidFill>
                            <a:schemeClr val="tx1"/>
                          </a:solidFill>
                          <a:effectLst/>
                          <a:latin typeface="+mj-lt"/>
                        </a:rPr>
                        <a:t>U</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u="none" strike="noStrike" dirty="0">
                          <a:solidFill>
                            <a:schemeClr val="tx1"/>
                          </a:solidFill>
                          <a:effectLst/>
                          <a:latin typeface="+mj-lt"/>
                        </a:rPr>
                        <a:t>681</a:t>
                      </a:r>
                      <a:endParaRPr lang="en-US" sz="1200" b="0" i="0" u="none" strike="noStrike" dirty="0">
                        <a:solidFill>
                          <a:schemeClr val="tx1"/>
                        </a:solidFill>
                        <a:effectLst/>
                        <a:latin typeface="+mj-lt"/>
                      </a:endParaRPr>
                    </a:p>
                  </a:txBody>
                  <a:tcPr marL="9525" marR="9525" marT="9525" marB="0" anchor="b">
                    <a:solidFill>
                      <a:schemeClr val="bg1"/>
                    </a:solidFill>
                  </a:tcPr>
                </a:tc>
                <a:extLst>
                  <a:ext uri="{0D108BD9-81ED-4DB2-BD59-A6C34878D82A}">
                    <a16:rowId xmlns:a16="http://schemas.microsoft.com/office/drawing/2014/main" val="4191896349"/>
                  </a:ext>
                </a:extLst>
              </a:tr>
              <a:tr h="173587">
                <a:tc>
                  <a:txBody>
                    <a:bodyPr/>
                    <a:lstStyle/>
                    <a:p>
                      <a:pPr algn="l" fontAlgn="b"/>
                      <a:r>
                        <a:rPr lang="en-US" sz="1200" u="none" strike="noStrike" dirty="0">
                          <a:solidFill>
                            <a:schemeClr val="tx1"/>
                          </a:solidFill>
                          <a:effectLst/>
                          <a:latin typeface="+mj-lt"/>
                        </a:rPr>
                        <a:t>D * U</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b="0" i="0" u="none" strike="noStrike" dirty="0">
                          <a:solidFill>
                            <a:srgbClr val="000000"/>
                          </a:solidFill>
                          <a:effectLst/>
                          <a:latin typeface="Calibri Light" panose="020F0302020204030204" pitchFamily="34" charset="0"/>
                        </a:rPr>
                        <a:t>  2,043 </a:t>
                      </a:r>
                    </a:p>
                  </a:txBody>
                  <a:tcPr marL="9525" marR="9525" marT="9525" marB="0" anchor="b">
                    <a:solidFill>
                      <a:schemeClr val="bg1"/>
                    </a:solidFill>
                  </a:tcPr>
                </a:tc>
                <a:extLst>
                  <a:ext uri="{0D108BD9-81ED-4DB2-BD59-A6C34878D82A}">
                    <a16:rowId xmlns:a16="http://schemas.microsoft.com/office/drawing/2014/main" val="883882405"/>
                  </a:ext>
                </a:extLst>
              </a:tr>
              <a:tr h="173587">
                <a:tc>
                  <a:txBody>
                    <a:bodyPr/>
                    <a:lstStyle/>
                    <a:p>
                      <a:pPr algn="l" fontAlgn="b"/>
                      <a:r>
                        <a:rPr lang="en-US" sz="1200" u="none" strike="noStrike" dirty="0">
                          <a:solidFill>
                            <a:schemeClr val="tx1"/>
                          </a:solidFill>
                          <a:effectLst/>
                          <a:latin typeface="+mj-lt"/>
                        </a:rPr>
                        <a:t>A</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u="none" strike="noStrike" dirty="0">
                          <a:solidFill>
                            <a:schemeClr val="tx1"/>
                          </a:solidFill>
                          <a:effectLst/>
                          <a:latin typeface="+mj-lt"/>
                        </a:rPr>
                        <a:t>84</a:t>
                      </a:r>
                      <a:endParaRPr lang="en-US" sz="1200" b="0" i="0" u="none" strike="noStrike" dirty="0">
                        <a:solidFill>
                          <a:schemeClr val="tx1"/>
                        </a:solidFill>
                        <a:effectLst/>
                        <a:latin typeface="+mj-lt"/>
                      </a:endParaRPr>
                    </a:p>
                  </a:txBody>
                  <a:tcPr marL="9525" marR="9525" marT="9525" marB="0" anchor="b">
                    <a:solidFill>
                      <a:schemeClr val="bg1"/>
                    </a:solidFill>
                  </a:tcPr>
                </a:tc>
                <a:extLst>
                  <a:ext uri="{0D108BD9-81ED-4DB2-BD59-A6C34878D82A}">
                    <a16:rowId xmlns:a16="http://schemas.microsoft.com/office/drawing/2014/main" val="1470996172"/>
                  </a:ext>
                </a:extLst>
              </a:tr>
              <a:tr h="173587">
                <a:tc>
                  <a:txBody>
                    <a:bodyPr/>
                    <a:lstStyle/>
                    <a:p>
                      <a:pPr algn="l" fontAlgn="b"/>
                      <a:r>
                        <a:rPr lang="en-US" sz="1200" u="none" strike="noStrike" dirty="0">
                          <a:solidFill>
                            <a:schemeClr val="tx1"/>
                          </a:solidFill>
                          <a:effectLst/>
                          <a:latin typeface="+mj-lt"/>
                        </a:rPr>
                        <a:t>A / DU = DPO</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b="0" i="0" u="none" strike="noStrike" dirty="0">
                          <a:solidFill>
                            <a:srgbClr val="000000"/>
                          </a:solidFill>
                          <a:effectLst/>
                          <a:latin typeface="Calibri Light" panose="020F0302020204030204" pitchFamily="34" charset="0"/>
                        </a:rPr>
                        <a:t>4.11%</a:t>
                      </a:r>
                    </a:p>
                  </a:txBody>
                  <a:tcPr marL="9525" marR="9525" marT="9525" marB="0" anchor="b">
                    <a:solidFill>
                      <a:schemeClr val="bg1"/>
                    </a:solidFill>
                  </a:tcPr>
                </a:tc>
                <a:extLst>
                  <a:ext uri="{0D108BD9-81ED-4DB2-BD59-A6C34878D82A}">
                    <a16:rowId xmlns:a16="http://schemas.microsoft.com/office/drawing/2014/main" val="782659632"/>
                  </a:ext>
                </a:extLst>
              </a:tr>
              <a:tr h="173587">
                <a:tc>
                  <a:txBody>
                    <a:bodyPr/>
                    <a:lstStyle/>
                    <a:p>
                      <a:pPr algn="l" fontAlgn="b"/>
                      <a:r>
                        <a:rPr lang="en-US" sz="1200" u="none" strike="noStrike" dirty="0">
                          <a:solidFill>
                            <a:schemeClr val="tx1"/>
                          </a:solidFill>
                          <a:effectLst/>
                          <a:latin typeface="+mj-lt"/>
                        </a:rPr>
                        <a:t>DPMO</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b="0" i="0" u="none" strike="noStrike" dirty="0">
                          <a:solidFill>
                            <a:srgbClr val="000000"/>
                          </a:solidFill>
                          <a:effectLst/>
                          <a:latin typeface="Calibri Light" panose="020F0302020204030204" pitchFamily="34" charset="0"/>
                        </a:rPr>
                        <a:t>41,116</a:t>
                      </a:r>
                    </a:p>
                  </a:txBody>
                  <a:tcPr marL="9525" marR="9525" marT="9525" marB="0" anchor="b">
                    <a:solidFill>
                      <a:schemeClr val="bg1"/>
                    </a:solidFill>
                  </a:tcPr>
                </a:tc>
                <a:extLst>
                  <a:ext uri="{0D108BD9-81ED-4DB2-BD59-A6C34878D82A}">
                    <a16:rowId xmlns:a16="http://schemas.microsoft.com/office/drawing/2014/main" val="3761100202"/>
                  </a:ext>
                </a:extLst>
              </a:tr>
              <a:tr h="173587">
                <a:tc>
                  <a:txBody>
                    <a:bodyPr/>
                    <a:lstStyle/>
                    <a:p>
                      <a:pPr algn="l" fontAlgn="b"/>
                      <a:r>
                        <a:rPr lang="en-US" sz="1200" u="none" strike="noStrike" dirty="0">
                          <a:solidFill>
                            <a:schemeClr val="tx1"/>
                          </a:solidFill>
                          <a:effectLst/>
                          <a:latin typeface="+mj-lt"/>
                        </a:rPr>
                        <a:t> </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l" fontAlgn="b"/>
                      <a:r>
                        <a:rPr lang="en-US" sz="1200" u="none" strike="noStrike" dirty="0">
                          <a:solidFill>
                            <a:schemeClr val="tx1"/>
                          </a:solidFill>
                          <a:effectLst/>
                          <a:latin typeface="+mj-lt"/>
                        </a:rPr>
                        <a:t> </a:t>
                      </a:r>
                      <a:endParaRPr lang="en-US" sz="1200" b="0" i="0" u="none" strike="noStrike" dirty="0">
                        <a:solidFill>
                          <a:schemeClr val="tx1"/>
                        </a:solidFill>
                        <a:effectLst/>
                        <a:latin typeface="+mj-lt"/>
                      </a:endParaRPr>
                    </a:p>
                  </a:txBody>
                  <a:tcPr marL="9525" marR="9525" marT="9525" marB="0" anchor="b">
                    <a:solidFill>
                      <a:schemeClr val="bg1"/>
                    </a:solidFill>
                  </a:tcPr>
                </a:tc>
                <a:extLst>
                  <a:ext uri="{0D108BD9-81ED-4DB2-BD59-A6C34878D82A}">
                    <a16:rowId xmlns:a16="http://schemas.microsoft.com/office/drawing/2014/main" val="3050346709"/>
                  </a:ext>
                </a:extLst>
              </a:tr>
              <a:tr h="173587">
                <a:tc>
                  <a:txBody>
                    <a:bodyPr/>
                    <a:lstStyle/>
                    <a:p>
                      <a:pPr algn="l" fontAlgn="b"/>
                      <a:r>
                        <a:rPr lang="en-US" sz="1200" u="none" strike="noStrike" dirty="0">
                          <a:solidFill>
                            <a:schemeClr val="tx1"/>
                          </a:solidFill>
                          <a:effectLst/>
                          <a:latin typeface="+mj-lt"/>
                        </a:rPr>
                        <a:t>SQL Score</a:t>
                      </a:r>
                      <a:endParaRPr lang="en-US" sz="1200" b="0" i="0" u="none" strike="noStrike" dirty="0">
                        <a:solidFill>
                          <a:schemeClr val="tx1"/>
                        </a:solidFill>
                        <a:effectLst/>
                        <a:latin typeface="+mj-lt"/>
                      </a:endParaRPr>
                    </a:p>
                  </a:txBody>
                  <a:tcPr marL="9525" marR="9525" marT="9525" marB="0" anchor="b">
                    <a:solidFill>
                      <a:schemeClr val="bg1"/>
                    </a:solidFill>
                  </a:tcPr>
                </a:tc>
                <a:tc>
                  <a:txBody>
                    <a:bodyPr/>
                    <a:lstStyle/>
                    <a:p>
                      <a:pPr algn="r" fontAlgn="b"/>
                      <a:r>
                        <a:rPr lang="en-US" sz="1200" u="none" strike="noStrike" dirty="0">
                          <a:solidFill>
                            <a:schemeClr val="tx1"/>
                          </a:solidFill>
                          <a:effectLst/>
                          <a:latin typeface="+mj-lt"/>
                        </a:rPr>
                        <a:t>3.24</a:t>
                      </a:r>
                      <a:endParaRPr lang="en-US" sz="1200" b="0" i="0" u="none" strike="noStrike" dirty="0">
                        <a:solidFill>
                          <a:schemeClr val="tx1"/>
                        </a:solidFill>
                        <a:effectLst/>
                        <a:latin typeface="+mj-lt"/>
                      </a:endParaRPr>
                    </a:p>
                  </a:txBody>
                  <a:tcPr marL="9525" marR="9525" marT="9525" marB="0" anchor="b">
                    <a:solidFill>
                      <a:schemeClr val="bg1"/>
                    </a:solidFill>
                  </a:tcPr>
                </a:tc>
                <a:extLst>
                  <a:ext uri="{0D108BD9-81ED-4DB2-BD59-A6C34878D82A}">
                    <a16:rowId xmlns:a16="http://schemas.microsoft.com/office/drawing/2014/main" val="1520819248"/>
                  </a:ext>
                </a:extLst>
              </a:tr>
            </a:tbl>
          </a:graphicData>
        </a:graphic>
      </p:graphicFrame>
      <p:sp>
        <p:nvSpPr>
          <p:cNvPr id="7" name="TextBox 6">
            <a:extLst>
              <a:ext uri="{FF2B5EF4-FFF2-40B4-BE49-F238E27FC236}">
                <a16:creationId xmlns:a16="http://schemas.microsoft.com/office/drawing/2014/main" id="{6E9B869C-12FE-4142-BD9C-9079B490F3E9}"/>
              </a:ext>
            </a:extLst>
          </p:cNvPr>
          <p:cNvSpPr txBox="1"/>
          <p:nvPr/>
        </p:nvSpPr>
        <p:spPr>
          <a:xfrm>
            <a:off x="827317" y="4954606"/>
            <a:ext cx="1907175" cy="276999"/>
          </a:xfrm>
          <a:prstGeom prst="rect">
            <a:avLst/>
          </a:prstGeom>
          <a:solidFill>
            <a:srgbClr val="478A93"/>
          </a:solidFill>
        </p:spPr>
        <p:txBody>
          <a:bodyPr wrap="square" rtlCol="0" anchor="b">
            <a:spAutoFit/>
          </a:bodyPr>
          <a:lstStyle/>
          <a:p>
            <a:r>
              <a:rPr lang="en-US" sz="1200" dirty="0">
                <a:solidFill>
                  <a:schemeClr val="bg1"/>
                </a:solidFill>
              </a:rPr>
              <a:t>Sigma Quality Level (SQL)</a:t>
            </a:r>
          </a:p>
        </p:txBody>
      </p:sp>
    </p:spTree>
    <p:extLst>
      <p:ext uri="{BB962C8B-B14F-4D97-AF65-F5344CB8AC3E}">
        <p14:creationId xmlns:p14="http://schemas.microsoft.com/office/powerpoint/2010/main" val="308634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M</a:t>
            </a:r>
            <a:r>
              <a:rPr lang="en-US" sz="2000" dirty="0">
                <a:solidFill>
                  <a:schemeClr val="bg1"/>
                </a:solidFill>
              </a:rPr>
              <a:t>easure – Data Collected</a:t>
            </a:r>
          </a:p>
        </p:txBody>
      </p:sp>
      <p:pic>
        <p:nvPicPr>
          <p:cNvPr id="3" name="Picture 2">
            <a:extLst>
              <a:ext uri="{FF2B5EF4-FFF2-40B4-BE49-F238E27FC236}">
                <a16:creationId xmlns:a16="http://schemas.microsoft.com/office/drawing/2014/main" id="{262993FC-74C7-4D26-9FAE-F0469BBFECF4}"/>
              </a:ext>
            </a:extLst>
          </p:cNvPr>
          <p:cNvPicPr>
            <a:picLocks noChangeAspect="1"/>
          </p:cNvPicPr>
          <p:nvPr/>
        </p:nvPicPr>
        <p:blipFill>
          <a:blip r:embed="rId2"/>
          <a:stretch>
            <a:fillRect/>
          </a:stretch>
        </p:blipFill>
        <p:spPr>
          <a:xfrm>
            <a:off x="4107" y="637622"/>
            <a:ext cx="12183786" cy="6220378"/>
          </a:xfrm>
          <a:prstGeom prst="rect">
            <a:avLst/>
          </a:prstGeom>
        </p:spPr>
      </p:pic>
    </p:spTree>
    <p:extLst>
      <p:ext uri="{BB962C8B-B14F-4D97-AF65-F5344CB8AC3E}">
        <p14:creationId xmlns:p14="http://schemas.microsoft.com/office/powerpoint/2010/main" val="2972724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A</a:t>
            </a:r>
            <a:r>
              <a:rPr lang="en-US" sz="2000" dirty="0">
                <a:solidFill>
                  <a:schemeClr val="bg1"/>
                </a:solidFill>
              </a:rPr>
              <a:t>nalyze – Pareto Chart</a:t>
            </a:r>
          </a:p>
        </p:txBody>
      </p:sp>
      <p:pic>
        <p:nvPicPr>
          <p:cNvPr id="2" name="Picture 1">
            <a:extLst>
              <a:ext uri="{FF2B5EF4-FFF2-40B4-BE49-F238E27FC236}">
                <a16:creationId xmlns:a16="http://schemas.microsoft.com/office/drawing/2014/main" id="{60EF01A5-1D60-429C-8541-9990A37F9570}"/>
              </a:ext>
            </a:extLst>
          </p:cNvPr>
          <p:cNvPicPr>
            <a:picLocks noChangeAspect="1"/>
          </p:cNvPicPr>
          <p:nvPr/>
        </p:nvPicPr>
        <p:blipFill>
          <a:blip r:embed="rId2"/>
          <a:stretch>
            <a:fillRect/>
          </a:stretch>
        </p:blipFill>
        <p:spPr>
          <a:xfrm>
            <a:off x="979545" y="3095528"/>
            <a:ext cx="3467114" cy="2580635"/>
          </a:xfrm>
          <a:prstGeom prst="rect">
            <a:avLst/>
          </a:prstGeom>
        </p:spPr>
      </p:pic>
      <p:sp>
        <p:nvSpPr>
          <p:cNvPr id="5" name="Rectangle 4">
            <a:extLst>
              <a:ext uri="{FF2B5EF4-FFF2-40B4-BE49-F238E27FC236}">
                <a16:creationId xmlns:a16="http://schemas.microsoft.com/office/drawing/2014/main" id="{8C90B29F-AAB9-4B5F-8373-85D07BF1A989}"/>
              </a:ext>
            </a:extLst>
          </p:cNvPr>
          <p:cNvSpPr/>
          <p:nvPr/>
        </p:nvSpPr>
        <p:spPr>
          <a:xfrm>
            <a:off x="1" y="707290"/>
            <a:ext cx="12191999" cy="1384995"/>
          </a:xfrm>
          <a:prstGeom prst="rect">
            <a:avLst/>
          </a:prstGeom>
        </p:spPr>
        <p:txBody>
          <a:bodyPr wrap="square">
            <a:spAutoFit/>
          </a:bodyPr>
          <a:lstStyle/>
          <a:p>
            <a:r>
              <a:rPr lang="en-US" sz="1200" u="sng" dirty="0">
                <a:latin typeface="+mj-lt"/>
              </a:rPr>
              <a:t>Pareto Chart:</a:t>
            </a:r>
            <a:r>
              <a:rPr lang="en-US" sz="1200" dirty="0">
                <a:latin typeface="+mj-lt"/>
              </a:rPr>
              <a:t> Is The purpose of the Pareto chart is to, at a high level, visualize where the errors might be coming from. I.e. is there a task or two that are causing the vast majority of the operational mistakes?</a:t>
            </a:r>
          </a:p>
          <a:p>
            <a:endParaRPr lang="en-US" sz="1200" dirty="0">
              <a:latin typeface="+mj-lt"/>
            </a:endParaRPr>
          </a:p>
          <a:p>
            <a:r>
              <a:rPr lang="en-US" sz="1200" u="sng" dirty="0">
                <a:latin typeface="+mj-lt"/>
              </a:rPr>
              <a:t>Results:</a:t>
            </a:r>
            <a:r>
              <a:rPr lang="en-US" sz="1200" dirty="0">
                <a:latin typeface="+mj-lt"/>
              </a:rPr>
              <a:t> While clearly the largest single contributor is the entry of alternative valuations this only accounts for ~30% of the total. The next eight or so categories have relatively consistent mistakes to getting to the 80% mark really covers the majority of the categories. From this visualization it is clear that the alternative asset valuation requires considerable focus; the other categories still need attention. It would be fair to say that just through the quantity of valuations that are expected consistently and the fact that it makes up the largest category this may be a good initial area of focus</a:t>
            </a:r>
            <a:endParaRPr lang="en-US" sz="1200" u="sng" dirty="0">
              <a:latin typeface="+mj-lt"/>
            </a:endParaRPr>
          </a:p>
          <a:p>
            <a:endParaRPr lang="en-US" sz="1200" dirty="0">
              <a:latin typeface="+mj-lt"/>
            </a:endParaRPr>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D5703198-665C-4171-96D6-3F423AB3DA2E}"/>
                  </a:ext>
                </a:extLst>
              </p:cNvPr>
              <p:cNvGraphicFramePr/>
              <p:nvPr>
                <p:extLst>
                  <p:ext uri="{D42A27DB-BD31-4B8C-83A1-F6EECF244321}">
                    <p14:modId xmlns:p14="http://schemas.microsoft.com/office/powerpoint/2010/main" val="2087371653"/>
                  </p:ext>
                </p:extLst>
              </p:nvPr>
            </p:nvGraphicFramePr>
            <p:xfrm>
              <a:off x="5426202" y="1996490"/>
              <a:ext cx="6239067" cy="4778712"/>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Chart 5">
                <a:extLst>
                  <a:ext uri="{FF2B5EF4-FFF2-40B4-BE49-F238E27FC236}">
                    <a16:creationId xmlns:a16="http://schemas.microsoft.com/office/drawing/2014/main" id="{D5703198-665C-4171-96D6-3F423AB3DA2E}"/>
                  </a:ext>
                </a:extLst>
              </p:cNvPr>
              <p:cNvPicPr>
                <a:picLocks noGrp="1" noRot="1" noChangeAspect="1" noMove="1" noResize="1" noEditPoints="1" noAdjustHandles="1" noChangeArrowheads="1" noChangeShapeType="1"/>
              </p:cNvPicPr>
              <p:nvPr/>
            </p:nvPicPr>
            <p:blipFill>
              <a:blip r:embed="rId4"/>
              <a:stretch>
                <a:fillRect/>
              </a:stretch>
            </p:blipFill>
            <p:spPr>
              <a:xfrm>
                <a:off x="5426202" y="1996490"/>
                <a:ext cx="6239067" cy="4778712"/>
              </a:xfrm>
              <a:prstGeom prst="rect">
                <a:avLst/>
              </a:prstGeom>
            </p:spPr>
          </p:pic>
        </mc:Fallback>
      </mc:AlternateContent>
    </p:spTree>
    <p:extLst>
      <p:ext uri="{BB962C8B-B14F-4D97-AF65-F5344CB8AC3E}">
        <p14:creationId xmlns:p14="http://schemas.microsoft.com/office/powerpoint/2010/main" val="2759484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E79761-A07D-45BB-AE4E-B6C4F42071BC}"/>
              </a:ext>
            </a:extLst>
          </p:cNvPr>
          <p:cNvPicPr>
            <a:picLocks noChangeAspect="1"/>
          </p:cNvPicPr>
          <p:nvPr/>
        </p:nvPicPr>
        <p:blipFill>
          <a:blip r:embed="rId2"/>
          <a:stretch>
            <a:fillRect/>
          </a:stretch>
        </p:blipFill>
        <p:spPr>
          <a:xfrm>
            <a:off x="104503" y="2005200"/>
            <a:ext cx="9439512" cy="4765715"/>
          </a:xfrm>
          <a:prstGeom prst="rect">
            <a:avLst/>
          </a:prstGeom>
        </p:spPr>
      </p:pic>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A</a:t>
            </a:r>
            <a:r>
              <a:rPr lang="en-US" sz="2000" dirty="0">
                <a:solidFill>
                  <a:schemeClr val="bg1"/>
                </a:solidFill>
              </a:rPr>
              <a:t>nalyze – Chi-Square Test</a:t>
            </a:r>
          </a:p>
        </p:txBody>
      </p:sp>
      <p:sp>
        <p:nvSpPr>
          <p:cNvPr id="5" name="Rectangle 4">
            <a:extLst>
              <a:ext uri="{FF2B5EF4-FFF2-40B4-BE49-F238E27FC236}">
                <a16:creationId xmlns:a16="http://schemas.microsoft.com/office/drawing/2014/main" id="{0E9C1F98-35F1-417C-9C6A-43DC0A74E18E}"/>
              </a:ext>
            </a:extLst>
          </p:cNvPr>
          <p:cNvSpPr/>
          <p:nvPr/>
        </p:nvSpPr>
        <p:spPr>
          <a:xfrm>
            <a:off x="1" y="707290"/>
            <a:ext cx="12191999" cy="1384995"/>
          </a:xfrm>
          <a:prstGeom prst="rect">
            <a:avLst/>
          </a:prstGeom>
        </p:spPr>
        <p:txBody>
          <a:bodyPr wrap="square">
            <a:spAutoFit/>
          </a:bodyPr>
          <a:lstStyle/>
          <a:p>
            <a:r>
              <a:rPr lang="en-US" sz="1200" u="sng" dirty="0">
                <a:latin typeface="+mj-lt"/>
              </a:rPr>
              <a:t>Chi-Square Test:</a:t>
            </a:r>
            <a:r>
              <a:rPr lang="en-US" sz="1200" dirty="0">
                <a:latin typeface="+mj-lt"/>
              </a:rPr>
              <a:t> Is there a relationship between asset class and mistakes?</a:t>
            </a:r>
          </a:p>
          <a:p>
            <a:endParaRPr lang="en-US" sz="1200" dirty="0">
              <a:latin typeface="+mj-lt"/>
            </a:endParaRPr>
          </a:p>
          <a:p>
            <a:r>
              <a:rPr lang="en-US" sz="1200" dirty="0">
                <a:latin typeface="+mj-lt"/>
              </a:rPr>
              <a:t>	I wanted to use this test to determine whether there was a relationship between the asset class category and the mistakes being made – i.e. is it possible more confusing or difficult 	to interpret and enter the data for a particular asset class?</a:t>
            </a:r>
          </a:p>
          <a:p>
            <a:endParaRPr lang="en-US" sz="1200" dirty="0">
              <a:latin typeface="+mj-lt"/>
            </a:endParaRPr>
          </a:p>
          <a:p>
            <a:r>
              <a:rPr lang="en-US" sz="1200" dirty="0">
                <a:latin typeface="+mj-lt"/>
              </a:rPr>
              <a:t>	H</a:t>
            </a:r>
            <a:r>
              <a:rPr lang="en-US" sz="900" dirty="0">
                <a:latin typeface="+mj-lt"/>
              </a:rPr>
              <a:t>o </a:t>
            </a:r>
            <a:r>
              <a:rPr lang="en-US" sz="1200" dirty="0">
                <a:latin typeface="+mj-lt"/>
              </a:rPr>
              <a:t>= Mistakes and asset class are independent (no relationship)</a:t>
            </a:r>
          </a:p>
          <a:p>
            <a:r>
              <a:rPr lang="en-US" sz="1200" dirty="0">
                <a:latin typeface="+mj-lt"/>
              </a:rPr>
              <a:t>	H</a:t>
            </a:r>
            <a:r>
              <a:rPr lang="en-US" sz="900" dirty="0">
                <a:latin typeface="+mj-lt"/>
              </a:rPr>
              <a:t>a </a:t>
            </a:r>
            <a:r>
              <a:rPr lang="en-US" sz="1200" dirty="0">
                <a:latin typeface="+mj-lt"/>
              </a:rPr>
              <a:t>= Mistakes and asset class are not independent (is a relationship)</a:t>
            </a:r>
          </a:p>
        </p:txBody>
      </p:sp>
      <p:sp>
        <p:nvSpPr>
          <p:cNvPr id="6" name="Rectangle 5">
            <a:extLst>
              <a:ext uri="{FF2B5EF4-FFF2-40B4-BE49-F238E27FC236}">
                <a16:creationId xmlns:a16="http://schemas.microsoft.com/office/drawing/2014/main" id="{CAB4C8B9-52BD-4429-82AB-A66F478D2508}"/>
              </a:ext>
            </a:extLst>
          </p:cNvPr>
          <p:cNvSpPr/>
          <p:nvPr/>
        </p:nvSpPr>
        <p:spPr>
          <a:xfrm>
            <a:off x="9827043" y="3139330"/>
            <a:ext cx="2081928" cy="2492990"/>
          </a:xfrm>
          <a:prstGeom prst="rect">
            <a:avLst/>
          </a:prstGeom>
        </p:spPr>
        <p:txBody>
          <a:bodyPr wrap="square">
            <a:spAutoFit/>
          </a:bodyPr>
          <a:lstStyle/>
          <a:p>
            <a:r>
              <a:rPr lang="en-US" sz="1200" u="sng" dirty="0">
                <a:latin typeface="+mj-lt"/>
              </a:rPr>
              <a:t>Preparation:</a:t>
            </a:r>
            <a:r>
              <a:rPr lang="en-US" sz="1200" dirty="0">
                <a:latin typeface="+mj-lt"/>
              </a:rPr>
              <a:t> I gathered the data in Excel and created a two way table with the expected frequencies then used the function:</a:t>
            </a:r>
            <a:br>
              <a:rPr lang="en-US" sz="1200" dirty="0">
                <a:latin typeface="+mj-lt"/>
              </a:rPr>
            </a:br>
            <a:br>
              <a:rPr lang="en-US" sz="1200" dirty="0">
                <a:latin typeface="+mj-lt"/>
              </a:rPr>
            </a:br>
            <a:r>
              <a:rPr lang="en-US" sz="1200" dirty="0">
                <a:latin typeface="+mj-lt"/>
              </a:rPr>
              <a:t>=CHISQ.TEST() </a:t>
            </a:r>
          </a:p>
          <a:p>
            <a:endParaRPr lang="en-US" sz="1200" dirty="0">
              <a:latin typeface="+mj-lt"/>
            </a:endParaRPr>
          </a:p>
          <a:p>
            <a:r>
              <a:rPr lang="en-US" sz="1200" dirty="0">
                <a:latin typeface="+mj-lt"/>
              </a:rPr>
              <a:t>The result was extremely low which indicates that there is a relationship between asset class and mistakes (i.e. the null hypothesis is rejected</a:t>
            </a:r>
          </a:p>
        </p:txBody>
      </p:sp>
    </p:spTree>
    <p:extLst>
      <p:ext uri="{BB962C8B-B14F-4D97-AF65-F5344CB8AC3E}">
        <p14:creationId xmlns:p14="http://schemas.microsoft.com/office/powerpoint/2010/main" val="2648359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8820F-B77A-4DEE-B4AE-9E0E51E1BEE9}"/>
              </a:ext>
            </a:extLst>
          </p:cNvPr>
          <p:cNvSpPr txBox="1"/>
          <p:nvPr/>
        </p:nvSpPr>
        <p:spPr>
          <a:xfrm>
            <a:off x="-4107" y="-8709"/>
            <a:ext cx="12192000" cy="646331"/>
          </a:xfrm>
          <a:prstGeom prst="rect">
            <a:avLst/>
          </a:prstGeom>
          <a:solidFill>
            <a:srgbClr val="478A93"/>
          </a:solidFill>
        </p:spPr>
        <p:txBody>
          <a:bodyPr wrap="square" rtlCol="0" anchor="b">
            <a:spAutoFit/>
          </a:bodyPr>
          <a:lstStyle/>
          <a:p>
            <a:endParaRPr lang="en-US" sz="1600" dirty="0"/>
          </a:p>
          <a:p>
            <a:r>
              <a:rPr lang="en-US" sz="2000" u="sng" dirty="0">
                <a:solidFill>
                  <a:schemeClr val="bg1"/>
                </a:solidFill>
              </a:rPr>
              <a:t>A</a:t>
            </a:r>
            <a:r>
              <a:rPr lang="en-US" sz="2000" dirty="0">
                <a:solidFill>
                  <a:schemeClr val="bg1"/>
                </a:solidFill>
              </a:rPr>
              <a:t>nalyze – Regression Analysis</a:t>
            </a:r>
          </a:p>
        </p:txBody>
      </p:sp>
      <p:sp>
        <p:nvSpPr>
          <p:cNvPr id="5" name="Rectangle 4">
            <a:extLst>
              <a:ext uri="{FF2B5EF4-FFF2-40B4-BE49-F238E27FC236}">
                <a16:creationId xmlns:a16="http://schemas.microsoft.com/office/drawing/2014/main" id="{0E9C1F98-35F1-417C-9C6A-43DC0A74E18E}"/>
              </a:ext>
            </a:extLst>
          </p:cNvPr>
          <p:cNvSpPr/>
          <p:nvPr/>
        </p:nvSpPr>
        <p:spPr>
          <a:xfrm>
            <a:off x="1" y="707290"/>
            <a:ext cx="12191999" cy="1015663"/>
          </a:xfrm>
          <a:prstGeom prst="rect">
            <a:avLst/>
          </a:prstGeom>
        </p:spPr>
        <p:txBody>
          <a:bodyPr wrap="square">
            <a:spAutoFit/>
          </a:bodyPr>
          <a:lstStyle/>
          <a:p>
            <a:r>
              <a:rPr lang="en-US" sz="1200" u="sng" dirty="0">
                <a:latin typeface="+mj-lt"/>
              </a:rPr>
              <a:t>Regression Analysis:</a:t>
            </a:r>
            <a:r>
              <a:rPr lang="en-US" sz="1200" dirty="0">
                <a:latin typeface="+mj-lt"/>
              </a:rPr>
              <a:t> I wanted to test whether in periods where volume spikes whether more operational errors tend to occur.</a:t>
            </a:r>
          </a:p>
          <a:p>
            <a:endParaRPr lang="en-US" sz="1200" dirty="0">
              <a:latin typeface="+mj-lt"/>
            </a:endParaRPr>
          </a:p>
          <a:p>
            <a:r>
              <a:rPr lang="en-US" sz="1200" dirty="0">
                <a:latin typeface="+mj-lt"/>
              </a:rPr>
              <a:t> </a:t>
            </a:r>
          </a:p>
          <a:p>
            <a:endParaRPr lang="en-US" sz="1200" dirty="0">
              <a:latin typeface="+mj-lt"/>
            </a:endParaRPr>
          </a:p>
          <a:p>
            <a:r>
              <a:rPr lang="en-US" sz="1200" dirty="0">
                <a:latin typeface="+mj-lt"/>
              </a:rPr>
              <a:t>	</a:t>
            </a:r>
          </a:p>
        </p:txBody>
      </p:sp>
      <p:pic>
        <p:nvPicPr>
          <p:cNvPr id="2" name="Picture 1">
            <a:extLst>
              <a:ext uri="{FF2B5EF4-FFF2-40B4-BE49-F238E27FC236}">
                <a16:creationId xmlns:a16="http://schemas.microsoft.com/office/drawing/2014/main" id="{AD296222-AB99-4ED8-A921-EB47B8B8F08A}"/>
              </a:ext>
            </a:extLst>
          </p:cNvPr>
          <p:cNvPicPr>
            <a:picLocks noChangeAspect="1"/>
          </p:cNvPicPr>
          <p:nvPr/>
        </p:nvPicPr>
        <p:blipFill>
          <a:blip r:embed="rId2"/>
          <a:stretch>
            <a:fillRect/>
          </a:stretch>
        </p:blipFill>
        <p:spPr>
          <a:xfrm>
            <a:off x="78377" y="1968723"/>
            <a:ext cx="9609385" cy="3510525"/>
          </a:xfrm>
          <a:prstGeom prst="rect">
            <a:avLst/>
          </a:prstGeom>
        </p:spPr>
      </p:pic>
      <p:graphicFrame>
        <p:nvGraphicFramePr>
          <p:cNvPr id="6" name="Chart 5">
            <a:extLst>
              <a:ext uri="{FF2B5EF4-FFF2-40B4-BE49-F238E27FC236}">
                <a16:creationId xmlns:a16="http://schemas.microsoft.com/office/drawing/2014/main" id="{7FCF795D-902A-428D-81AE-5852CAC3079C}"/>
              </a:ext>
            </a:extLst>
          </p:cNvPr>
          <p:cNvGraphicFramePr>
            <a:graphicFrameLocks/>
          </p:cNvGraphicFramePr>
          <p:nvPr>
            <p:extLst>
              <p:ext uri="{D42A27DB-BD31-4B8C-83A1-F6EECF244321}">
                <p14:modId xmlns:p14="http://schemas.microsoft.com/office/powerpoint/2010/main" val="2930360886"/>
              </p:ext>
            </p:extLst>
          </p:nvPr>
        </p:nvGraphicFramePr>
        <p:xfrm>
          <a:off x="6409004" y="1215121"/>
          <a:ext cx="5704619" cy="371744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E0F7E28F-CA4F-4789-A4A0-AC71274284F6}"/>
              </a:ext>
            </a:extLst>
          </p:cNvPr>
          <p:cNvSpPr/>
          <p:nvPr/>
        </p:nvSpPr>
        <p:spPr>
          <a:xfrm>
            <a:off x="0" y="999027"/>
            <a:ext cx="5307872" cy="1569660"/>
          </a:xfrm>
          <a:prstGeom prst="rect">
            <a:avLst/>
          </a:prstGeom>
        </p:spPr>
        <p:txBody>
          <a:bodyPr wrap="square">
            <a:spAutoFit/>
          </a:bodyPr>
          <a:lstStyle/>
          <a:p>
            <a:r>
              <a:rPr lang="en-US" sz="1200" u="sng" dirty="0">
                <a:latin typeface="+mj-lt"/>
              </a:rPr>
              <a:t>The Results:</a:t>
            </a:r>
            <a:r>
              <a:rPr lang="en-US" sz="1200" dirty="0">
                <a:latin typeface="+mj-lt"/>
              </a:rPr>
              <a:t> R = 0.93 shows a strong relationship between the volumes and mistakes made and the adjusted R0square suggests that these two variables account for ~86% of the variability. Finally, the P-value of the Grand Totals is sufficiently low – well below 0.05. </a:t>
            </a:r>
          </a:p>
          <a:p>
            <a:endParaRPr lang="en-US" sz="1200" dirty="0">
              <a:latin typeface="+mj-lt"/>
            </a:endParaRPr>
          </a:p>
          <a:p>
            <a:r>
              <a:rPr lang="en-US" sz="1200" dirty="0">
                <a:latin typeface="+mj-lt"/>
              </a:rPr>
              <a:t> </a:t>
            </a:r>
          </a:p>
          <a:p>
            <a:endParaRPr lang="en-US" sz="1200" dirty="0">
              <a:latin typeface="+mj-lt"/>
            </a:endParaRPr>
          </a:p>
          <a:p>
            <a:r>
              <a:rPr lang="en-US" sz="1200" dirty="0">
                <a:latin typeface="+mj-lt"/>
              </a:rPr>
              <a:t>	</a:t>
            </a:r>
          </a:p>
        </p:txBody>
      </p:sp>
    </p:spTree>
    <p:extLst>
      <p:ext uri="{BB962C8B-B14F-4D97-AF65-F5344CB8AC3E}">
        <p14:creationId xmlns:p14="http://schemas.microsoft.com/office/powerpoint/2010/main" val="1535956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3235</Words>
  <Application>Microsoft Office PowerPoint</Application>
  <PresentationFormat>Widescreen</PresentationFormat>
  <Paragraphs>280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Barrett Franks</dc:creator>
  <cp:lastModifiedBy>Barrett Franks</cp:lastModifiedBy>
  <cp:revision>62</cp:revision>
  <dcterms:created xsi:type="dcterms:W3CDTF">2021-03-20T17:09:29Z</dcterms:created>
  <dcterms:modified xsi:type="dcterms:W3CDTF">2022-09-05T00:23:00Z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0ed68de-3b1e-4d4c-a1c7-b71c37e20421_Enabled">
    <vt:lpwstr>true</vt:lpwstr>
  </property>
  <property fmtid="{D5CDD505-2E9C-101B-9397-08002B2CF9AE}" pid="3" name="MSIP_Label_60ed68de-3b1e-4d4c-a1c7-b71c37e20421_SetDate">
    <vt:lpwstr>2021-03-20T18:36:26Z</vt:lpwstr>
  </property>
  <property fmtid="{D5CDD505-2E9C-101B-9397-08002B2CF9AE}" pid="4" name="MSIP_Label_60ed68de-3b1e-4d4c-a1c7-b71c37e20421_Method">
    <vt:lpwstr>Privileged</vt:lpwstr>
  </property>
  <property fmtid="{D5CDD505-2E9C-101B-9397-08002B2CF9AE}" pid="5" name="MSIP_Label_60ed68de-3b1e-4d4c-a1c7-b71c37e20421_Name">
    <vt:lpwstr>Unclassified - No Footer</vt:lpwstr>
  </property>
  <property fmtid="{D5CDD505-2E9C-101B-9397-08002B2CF9AE}" pid="6" name="MSIP_Label_60ed68de-3b1e-4d4c-a1c7-b71c37e20421_SiteId">
    <vt:lpwstr>2434528d-4270-4977-81dd-a6308c1761a3</vt:lpwstr>
  </property>
  <property fmtid="{D5CDD505-2E9C-101B-9397-08002B2CF9AE}" pid="7" name="MSIP_Label_60ed68de-3b1e-4d4c-a1c7-b71c37e20421_ActionId">
    <vt:lpwstr>aed997d2-7930-492f-bc19-efee9623df83</vt:lpwstr>
  </property>
  <property fmtid="{D5CDD505-2E9C-101B-9397-08002B2CF9AE}" pid="8" name="MSIP_Label_60ed68de-3b1e-4d4c-a1c7-b71c37e20421_ContentBits">
    <vt:lpwstr>0</vt:lpwstr>
  </property>
</Properties>
</file>