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57"/>
  </p:notesMasterIdLst>
  <p:sldIdLst>
    <p:sldId id="256" r:id="rId7"/>
    <p:sldId id="259" r:id="rId8"/>
    <p:sldId id="30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BA55F-03EF-42DE-B696-5075B722FBF6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FC9392-B945-4C6E-843B-E3950B825BF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6762663-80C7-4492-A0C7-66105EEB83E4}" type="slidenum">
              <a:rPr lang="en-US" sz="1200" b="0" strike="noStrike" spc="-1">
                <a:latin typeface="Times New Roman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5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785628-F77D-497B-8CCC-88A4E63761C8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DB5A38-C4A0-4E6C-B8E1-EA4368350AD2}" type="slidenum">
              <a:rPr lang="en-US" sz="1200" b="0" strike="noStrike" spc="-1">
                <a:latin typeface="Times New Roman"/>
              </a:rPr>
              <a:t>25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3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</p:spPr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D79AAA8-9477-4D54-8215-DA11B3F7512D}" type="slidenum">
              <a:rPr lang="en-US" sz="1200" b="0" strike="noStrike" spc="-1">
                <a:latin typeface="Times New Roman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3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0F6BBF5-7600-4020-BF78-E87ACE707BDB}" type="slidenum">
              <a:rPr lang="en-US" sz="1200" b="0" strike="noStrike" spc="-1">
                <a:latin typeface="Times New Roman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D0786D-77E4-46CE-8783-5FA9EBDCB879}" type="slidenum">
              <a:rPr lang="en-US" sz="1200" b="0" strike="noStrike" spc="-1">
                <a:latin typeface="Times New Roman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4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D9C962-8C04-438F-9367-73520A8F8A16}" type="slidenum">
              <a:rPr lang="en-US" sz="1200" b="0" strike="noStrike" spc="-1">
                <a:latin typeface="Times New Roman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2012499-88B1-4004-8C53-6161A0CCF5A9}" type="slidenum">
              <a:rPr lang="en-US" sz="1200" b="0" strike="noStrike" spc="-1">
                <a:latin typeface="Times New Roman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8C6466-9B84-47EA-8908-BF1D7F0189F2}" type="slidenum">
              <a:rPr lang="en-US" sz="1200" b="0" strike="noStrike" spc="-1">
                <a:latin typeface="Times New Roman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B8C4B0-1139-4059-A1AE-BBA6E33DDEB0}" type="slidenum">
              <a:rPr lang="en-US" sz="1200" b="0" strike="noStrike" spc="-1">
                <a:latin typeface="Times New Roman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4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52560" y="685800"/>
            <a:ext cx="4952160" cy="3428280"/>
          </a:xfrm>
          <a:prstGeom prst="rect">
            <a:avLst/>
          </a:prstGeom>
        </p:spPr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6720" cy="1165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6720" cy="1165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6720" cy="1165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6720" cy="1165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6720" cy="1165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6720" cy="1165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6720" cy="251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7059600" cy="1066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Clique para editar o estilo do título mestre</a:t>
            </a:r>
            <a:endParaRPr lang="en-US" sz="36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865800" y="1828800"/>
            <a:ext cx="7059600" cy="4190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595959"/>
                </a:solidFill>
                <a:latin typeface="Franklin Gothic Medium"/>
              </a:rPr>
              <a:t>Clique para editar os estilos do texto mestre</a:t>
            </a:r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594360" lvl="1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800" b="0" strike="noStrike" spc="-1">
                <a:solidFill>
                  <a:srgbClr val="595959"/>
                </a:solidFill>
                <a:latin typeface="Franklin Gothic Medium"/>
              </a:rPr>
              <a:t>Segundo nível</a:t>
            </a:r>
            <a:endParaRPr lang="en-US" sz="18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777240" lvl="2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600" b="0" strike="noStrike" spc="-1">
                <a:solidFill>
                  <a:srgbClr val="595959"/>
                </a:solidFill>
                <a:latin typeface="Franklin Gothic Medium"/>
              </a:rPr>
              <a:t>Terceiro nível</a:t>
            </a:r>
            <a:endParaRPr lang="en-US" sz="16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960120" lvl="3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400" b="0" strike="noStrike" spc="-1">
                <a:solidFill>
                  <a:srgbClr val="595959"/>
                </a:solidFill>
                <a:latin typeface="Franklin Gothic Medium"/>
              </a:rPr>
              <a:t>Quarto nível</a:t>
            </a:r>
            <a:endParaRPr lang="en-US" sz="14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1097280" lvl="4" indent="-13680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400" b="0" strike="noStrike" spc="-1">
                <a:solidFill>
                  <a:srgbClr val="595959"/>
                </a:solidFill>
                <a:latin typeface="Franklin Gothic Medium"/>
              </a:rPr>
              <a:t>Quinto nível</a:t>
            </a:r>
            <a:endParaRPr lang="en-US" sz="14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/>
          </p:nvPr>
        </p:nvSpPr>
        <p:spPr>
          <a:xfrm>
            <a:off x="5634360" y="6155280"/>
            <a:ext cx="1114200" cy="272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000" b="0" strike="noStrike" spc="-1">
                <a:solidFill>
                  <a:srgbClr val="595959"/>
                </a:solidFill>
                <a:latin typeface="Franklin Gothic Medium"/>
              </a:rPr>
              <a:t>Prentice Hall</a:t>
            </a:r>
            <a:endParaRPr lang="pt-BR" sz="1000" b="0" strike="noStrike" spc="-1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ftr"/>
          </p:nvPr>
        </p:nvSpPr>
        <p:spPr>
          <a:xfrm>
            <a:off x="865800" y="6155280"/>
            <a:ext cx="4593960" cy="272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595959"/>
                </a:solidFill>
                <a:latin typeface="Franklin Gothic Medium"/>
              </a:rPr>
              <a:t>Microcontroladores 8051</a:t>
            </a:r>
            <a:endParaRPr lang="pt-BR" sz="1000" b="0" strike="noStrike" spc="-1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/>
          </p:nvPr>
        </p:nvSpPr>
        <p:spPr>
          <a:xfrm>
            <a:off x="6934680" y="6155280"/>
            <a:ext cx="990360" cy="272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809D535-207D-491E-B371-0E3C546059E2}" type="slidenum">
              <a:rPr lang="pt-BR" sz="1000" b="0" strike="noStrike" spc="-1">
                <a:solidFill>
                  <a:srgbClr val="595959"/>
                </a:solidFill>
                <a:latin typeface="Franklin Gothic Medium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26033" y="4757760"/>
            <a:ext cx="2945015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06/08/2024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23800" y="5254560"/>
            <a:ext cx="3714120" cy="456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296280" y="3365640"/>
            <a:ext cx="7000200" cy="1275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4E2968"/>
                </a:solidFill>
                <a:latin typeface="Calibri"/>
                <a:ea typeface="DejaVu Sans"/>
              </a:rPr>
              <a:t>Engenharia de Software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0" y="6400800"/>
            <a:ext cx="7000200" cy="456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41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80160" cy="139788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4800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43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440" y="1480320"/>
            <a:ext cx="2467080" cy="185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m 1"/>
          <p:cNvPicPr/>
          <p:nvPr/>
        </p:nvPicPr>
        <p:blipFill>
          <a:blip r:embed="rId2"/>
          <a:stretch/>
        </p:blipFill>
        <p:spPr>
          <a:xfrm>
            <a:off x="0" y="1472040"/>
            <a:ext cx="9905400" cy="3913560"/>
          </a:xfrm>
          <a:prstGeom prst="rect">
            <a:avLst/>
          </a:prstGeom>
          <a:ln w="0">
            <a:noFill/>
          </a:ln>
        </p:spPr>
      </p:pic>
      <p:sp>
        <p:nvSpPr>
          <p:cNvPr id="263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Avaliação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 Bibliográficas 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265" name="Imagem 3"/>
          <p:cNvPicPr/>
          <p:nvPr/>
        </p:nvPicPr>
        <p:blipFill>
          <a:blip r:embed="rId2"/>
          <a:srcRect l="15611" t="25443" r="16070" b="33204"/>
          <a:stretch/>
        </p:blipFill>
        <p:spPr>
          <a:xfrm>
            <a:off x="272520" y="980640"/>
            <a:ext cx="9517680" cy="32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Definição de Sistema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914400" y="1143000"/>
            <a:ext cx="8373240" cy="353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Segundo o dicionário Michaelis: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1. Conjunto de princípios, coordenados entre si de maneira a formar um todo científico ou um corpo de doutrina. 2. Combinação de partes coordenadas para um mesmo resultado, ou de maneira a formar um conjunto: S. de canais. 3. Método. 4. Plano. 5. Anat. Conjunto de órgãos compostos pelos mesmos tecidos e com funções análogas. 6. Filos. Unidade das formas diversas do conhecimento sob uma só idéia.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Definição de Sistema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269" name="Picture 3" descr="200474793-015"/>
          <p:cNvPicPr/>
          <p:nvPr/>
        </p:nvPicPr>
        <p:blipFill>
          <a:blip r:embed="rId2"/>
          <a:stretch/>
        </p:blipFill>
        <p:spPr>
          <a:xfrm>
            <a:off x="609480" y="1066680"/>
            <a:ext cx="4818960" cy="320904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4" descr="200461602-001"/>
          <p:cNvPicPr/>
          <p:nvPr/>
        </p:nvPicPr>
        <p:blipFill>
          <a:blip r:embed="rId3"/>
          <a:stretch/>
        </p:blipFill>
        <p:spPr>
          <a:xfrm>
            <a:off x="4305240" y="3213000"/>
            <a:ext cx="4771440" cy="323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Definição de Sistema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272" name="Picture 3" descr="72582664"/>
          <p:cNvPicPr/>
          <p:nvPr/>
        </p:nvPicPr>
        <p:blipFill>
          <a:blip r:embed="rId2"/>
          <a:stretch/>
        </p:blipFill>
        <p:spPr>
          <a:xfrm>
            <a:off x="685800" y="1143000"/>
            <a:ext cx="4818960" cy="3209040"/>
          </a:xfrm>
          <a:prstGeom prst="rect">
            <a:avLst/>
          </a:prstGeom>
          <a:ln w="0">
            <a:noFill/>
          </a:ln>
        </p:spPr>
      </p:pic>
      <p:pic>
        <p:nvPicPr>
          <p:cNvPr id="273" name="Picture 4" descr="a0073-000164"/>
          <p:cNvPicPr/>
          <p:nvPr/>
        </p:nvPicPr>
        <p:blipFill>
          <a:blip r:embed="rId3"/>
          <a:stretch/>
        </p:blipFill>
        <p:spPr>
          <a:xfrm>
            <a:off x="5257800" y="3352680"/>
            <a:ext cx="2971080" cy="293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Definição de Sistema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275" name="Picture 3" descr="FEX_019"/>
          <p:cNvPicPr/>
          <p:nvPr/>
        </p:nvPicPr>
        <p:blipFill>
          <a:blip r:embed="rId2"/>
          <a:stretch/>
        </p:blipFill>
        <p:spPr>
          <a:xfrm>
            <a:off x="7146720" y="1781280"/>
            <a:ext cx="1816920" cy="1702800"/>
          </a:xfrm>
          <a:prstGeom prst="rect">
            <a:avLst/>
          </a:prstGeom>
          <a:ln w="0"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762120" y="1143000"/>
            <a:ext cx="75607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Sistema: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906480" y="1781280"/>
            <a:ext cx="5831640" cy="155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Na ciência da computação, conjunto de pessoas, máquinas e métodos organizados de modo a cumprir um certo número de funções específicas.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833760" y="3911760"/>
            <a:ext cx="7919280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Os softwares que costumeiramente utilizamos, é um exemplo de sistema menor que esta introduzido dentro de um sistema maior que compreende outros softwares, hardware, dados, seres humanos e vários procedimentos. O sistema define o ambiente e o software existe dentro deste sistema.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Análise e Projeto de Sistema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990720"/>
            <a:ext cx="7919280" cy="487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Qualquer atividade que envolva componentes numerosos, sejam eles homens, máquinas ou métodos requer coordenação cuidadosa; embora possa não ter ficado claro, pela definição, os componentes devem trabalhar juntos para que a função específica venha a ser exercida. 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coordenação pressupõe planejamento.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</a:pP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Quem planeja o sistema?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</a:pP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	De que maneira?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Análise e Projeto de Sistema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14400" y="1219320"/>
            <a:ext cx="7919280" cy="265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 sistema começa com o usuário – possui a necessidade de apoio técnico e é apto conhecer dos processos que realiza e domina as regras de negócio da atividade.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Em outro ponto da organização fica o programador – possui preparo técnico e aptidão para resolver problemas através do desenvolvimento de sistemas, se compreende as regras de negocio e domina se o processo seria capaz de resolver sozinho o problema.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639800" y="4992840"/>
            <a:ext cx="1581840" cy="697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Usuário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6683400" y="4992840"/>
            <a:ext cx="1581840" cy="697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Programador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3973680" y="5106960"/>
            <a:ext cx="1944000" cy="50256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Intervalo 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comunicação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6" name="Line 6"/>
          <p:cNvSpPr/>
          <p:nvPr/>
        </p:nvSpPr>
        <p:spPr>
          <a:xfrm>
            <a:off x="3439800" y="5352840"/>
            <a:ext cx="358920" cy="360"/>
          </a:xfrm>
          <a:prstGeom prst="line">
            <a:avLst/>
          </a:prstGeom>
          <a:ln w="5715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87" name="Line 7"/>
          <p:cNvSpPr/>
          <p:nvPr/>
        </p:nvSpPr>
        <p:spPr>
          <a:xfrm>
            <a:off x="6107040" y="5352840"/>
            <a:ext cx="358560" cy="360"/>
          </a:xfrm>
          <a:prstGeom prst="line">
            <a:avLst/>
          </a:prstGeom>
          <a:ln w="5715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88" name="CustomShape 8"/>
          <p:cNvSpPr/>
          <p:nvPr/>
        </p:nvSpPr>
        <p:spPr>
          <a:xfrm>
            <a:off x="1633320" y="4343400"/>
            <a:ext cx="66960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Um intervalo de comunicação separa o usuário do programador: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Desenvolver software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290" name="Picture 3"/>
          <p:cNvPicPr/>
          <p:nvPr/>
        </p:nvPicPr>
        <p:blipFill>
          <a:blip r:embed="rId2"/>
          <a:srcRect r="1154"/>
          <a:stretch/>
        </p:blipFill>
        <p:spPr>
          <a:xfrm>
            <a:off x="762120" y="1066680"/>
            <a:ext cx="8173440" cy="493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Gap semântico na prática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292" name="Picture 3" descr="EtapasdoProjeto"/>
          <p:cNvPicPr/>
          <p:nvPr/>
        </p:nvPicPr>
        <p:blipFill>
          <a:blip r:embed="rId2"/>
          <a:stretch/>
        </p:blipFill>
        <p:spPr>
          <a:xfrm>
            <a:off x="1143000" y="838080"/>
            <a:ext cx="7560720" cy="567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Ementa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855" y="950524"/>
            <a:ext cx="9071280" cy="44543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Conceitos fundamentais da Engenharia de Software. Papel da Engenharia de Software no desenvolvimento de sistemas. Abordagens tradicionais e métodos ágeis. Ciclos de vida do software e suas aplicações. Coleta, análise e especificação de requisitos. Conceitos de modelagem de sistemas. UML (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Unified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Language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 como ferramenta de representação visual. Técnicas de análise e projeto. Boas práticas de engenharia de software. Princípios de Orientação a Objetos. 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Gap semântico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136520" y="1219320"/>
            <a:ext cx="75607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333333"/>
                </a:solidFill>
                <a:latin typeface="DejaVuSansCondensed"/>
                <a:ea typeface="DejaVu Sans"/>
              </a:rPr>
              <a:t>Distância entre o problema no mundo real e o modelo abstrato construído;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1128600" y="2327400"/>
            <a:ext cx="754308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 algn="just">
              <a:lnSpc>
                <a:spcPct val="100000"/>
              </a:lnSpc>
              <a:spcBef>
                <a:spcPts val="1400"/>
              </a:spcBef>
              <a:buClr>
                <a:srgbClr val="333333"/>
              </a:buClr>
              <a:buFont typeface="Wingdings" charset="2"/>
              <a:buChar char=""/>
            </a:pPr>
            <a:r>
              <a:rPr lang="pt-BR" sz="2800" b="0" strike="noStrike" spc="-1">
                <a:solidFill>
                  <a:srgbClr val="333333"/>
                </a:solidFill>
                <a:latin typeface="DejaVuSansCondensed"/>
                <a:ea typeface="DejaVu Sans"/>
              </a:rPr>
              <a:t> Quanto menor, mais rápida será a construção da solução;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1128600" y="3470400"/>
            <a:ext cx="754308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 algn="just">
              <a:lnSpc>
                <a:spcPct val="100000"/>
              </a:lnSpc>
              <a:spcBef>
                <a:spcPts val="1400"/>
              </a:spcBef>
              <a:buClr>
                <a:srgbClr val="333333"/>
              </a:buClr>
              <a:buFont typeface="Wingdings" charset="2"/>
              <a:buChar char=""/>
            </a:pPr>
            <a:r>
              <a:rPr lang="pt-BR" sz="2800" b="0" strike="noStrike" spc="-1">
                <a:solidFill>
                  <a:srgbClr val="333333"/>
                </a:solidFill>
                <a:latin typeface="DejaVuSansCondensed"/>
                <a:ea typeface="DejaVu Sans"/>
              </a:rPr>
              <a:t> Portanto, diminuir o gap semântico tornou-se um dos objetivos da Engenharia de Software;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1128600" y="4954680"/>
            <a:ext cx="754308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 algn="just">
              <a:lnSpc>
                <a:spcPct val="100000"/>
              </a:lnSpc>
              <a:spcBef>
                <a:spcPts val="1400"/>
              </a:spcBef>
              <a:buClr>
                <a:srgbClr val="333333"/>
              </a:buClr>
              <a:buFont typeface="Wingdings" charset="2"/>
              <a:buChar char=""/>
            </a:pPr>
            <a:r>
              <a:rPr lang="pt-BR" sz="2800" b="0" strike="noStrike" spc="-1">
                <a:solidFill>
                  <a:srgbClr val="333333"/>
                </a:solidFill>
                <a:latin typeface="DejaVuSansCondensed"/>
                <a:ea typeface="DejaVu Sans"/>
              </a:rPr>
              <a:t> O paradigma orientado a objetos busca meios de diminuir este gap.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8580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Análise e Projeto de Sistema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663560" y="3484440"/>
            <a:ext cx="1581840" cy="697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Usuário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683400" y="3484440"/>
            <a:ext cx="1581840" cy="6976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Programador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1" name="Line 4"/>
          <p:cNvSpPr/>
          <p:nvPr/>
        </p:nvSpPr>
        <p:spPr>
          <a:xfrm>
            <a:off x="3439800" y="3844800"/>
            <a:ext cx="358920" cy="360"/>
          </a:xfrm>
          <a:prstGeom prst="line">
            <a:avLst/>
          </a:prstGeom>
          <a:ln w="5715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2" name="Line 5"/>
          <p:cNvSpPr/>
          <p:nvPr/>
        </p:nvSpPr>
        <p:spPr>
          <a:xfrm>
            <a:off x="6107040" y="3844800"/>
            <a:ext cx="358560" cy="360"/>
          </a:xfrm>
          <a:prstGeom prst="line">
            <a:avLst/>
          </a:prstGeom>
          <a:ln w="5715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3" name="CustomShape 6"/>
          <p:cNvSpPr/>
          <p:nvPr/>
        </p:nvSpPr>
        <p:spPr>
          <a:xfrm>
            <a:off x="1066680" y="1447920"/>
            <a:ext cx="7776360" cy="11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 analista de sistemas traduz as necessidades do usuário em especificações técnicas necessárias ao programador.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4146480" y="3492360"/>
            <a:ext cx="1581840" cy="6976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Analista 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Sistemas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Análise e Projeto de Sistema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306" name="Picture 3" descr="stationary11"/>
          <p:cNvPicPr/>
          <p:nvPr/>
        </p:nvPicPr>
        <p:blipFill>
          <a:blip r:embed="rId2"/>
          <a:stretch/>
        </p:blipFill>
        <p:spPr>
          <a:xfrm>
            <a:off x="3159000" y="1989000"/>
            <a:ext cx="1142280" cy="93744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631800" y="2205000"/>
            <a:ext cx="2361600" cy="532800"/>
          </a:xfrm>
          <a:prstGeom prst="foldedCorner">
            <a:avLst>
              <a:gd name="adj" fmla="val 12500"/>
            </a:avLst>
          </a:prstGeom>
          <a:solidFill>
            <a:srgbClr val="E3E3F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conceito do domínio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08" name="Line 3"/>
          <p:cNvSpPr/>
          <p:nvPr/>
        </p:nvSpPr>
        <p:spPr>
          <a:xfrm>
            <a:off x="4454280" y="2446200"/>
            <a:ext cx="1067040" cy="360"/>
          </a:xfrm>
          <a:prstGeom prst="line">
            <a:avLst/>
          </a:prstGeom>
          <a:ln w="28575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pSp>
        <p:nvGrpSpPr>
          <p:cNvPr id="309" name="Group 4"/>
          <p:cNvGrpSpPr/>
          <p:nvPr/>
        </p:nvGrpSpPr>
        <p:grpSpPr>
          <a:xfrm>
            <a:off x="5596920" y="2141640"/>
            <a:ext cx="1600560" cy="678240"/>
            <a:chOff x="5596920" y="2141640"/>
            <a:chExt cx="1600560" cy="678240"/>
          </a:xfrm>
        </p:grpSpPr>
        <p:sp>
          <p:nvSpPr>
            <p:cNvPr id="310" name="CustomShape 5"/>
            <p:cNvSpPr/>
            <p:nvPr/>
          </p:nvSpPr>
          <p:spPr>
            <a:xfrm>
              <a:off x="5597640" y="2141640"/>
              <a:ext cx="1599480" cy="678240"/>
            </a:xfrm>
            <a:prstGeom prst="rect">
              <a:avLst/>
            </a:prstGeom>
            <a:solidFill>
              <a:srgbClr val="E3E3F1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lang="pt-BR" sz="1600" b="0" strike="noStrike" spc="-1">
                  <a:solidFill>
                    <a:srgbClr val="000000"/>
                  </a:solidFill>
                  <a:latin typeface="Verdana"/>
                  <a:ea typeface="DejaVu Sans"/>
                </a:rPr>
                <a:t>Livro</a:t>
              </a:r>
              <a:endParaRPr lang="pt-BR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lang="pt-BR" sz="1600" b="0" strike="noStrike" spc="-1">
                  <a:solidFill>
                    <a:srgbClr val="000000"/>
                  </a:solidFill>
                  <a:latin typeface="Verdana"/>
                  <a:ea typeface="DejaVu Sans"/>
                </a:rPr>
                <a:t>titulo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311" name="Line 6"/>
            <p:cNvSpPr/>
            <p:nvPr/>
          </p:nvSpPr>
          <p:spPr>
            <a:xfrm>
              <a:off x="5596920" y="2484360"/>
              <a:ext cx="1600560" cy="360"/>
            </a:xfrm>
            <a:prstGeom prst="line">
              <a:avLst/>
            </a:prstGeom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312" name="CustomShape 7"/>
          <p:cNvSpPr/>
          <p:nvPr/>
        </p:nvSpPr>
        <p:spPr>
          <a:xfrm>
            <a:off x="7426440" y="2065320"/>
            <a:ext cx="1751760" cy="837360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visualização de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conceito de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domínio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13" name="CustomShape 8"/>
          <p:cNvSpPr/>
          <p:nvPr/>
        </p:nvSpPr>
        <p:spPr>
          <a:xfrm>
            <a:off x="1940040" y="4122720"/>
            <a:ext cx="3047400" cy="83736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Representação em uma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Linguagem de programação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Orientada a objetos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14" name="Line 9"/>
          <p:cNvSpPr/>
          <p:nvPr/>
        </p:nvSpPr>
        <p:spPr>
          <a:xfrm>
            <a:off x="6511680" y="3055680"/>
            <a:ext cx="360" cy="609840"/>
          </a:xfrm>
          <a:prstGeom prst="line">
            <a:avLst/>
          </a:prstGeom>
          <a:ln w="28575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5" name="CustomShape 10"/>
          <p:cNvSpPr/>
          <p:nvPr/>
        </p:nvSpPr>
        <p:spPr>
          <a:xfrm>
            <a:off x="5376960" y="3792600"/>
            <a:ext cx="4571280" cy="151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public class Livro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private String titulo;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public Capitulo obterCapitulo(int) {...}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}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208160" y="1773360"/>
            <a:ext cx="7619400" cy="11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Um jogo de dados no qual um jogador lança dois dados. Se o total for sete, ele vence, caso contrário, perde.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317" name="Picture 3" descr="DADO"/>
          <p:cNvPicPr/>
          <p:nvPr/>
        </p:nvPicPr>
        <p:blipFill>
          <a:blip r:embed="rId2"/>
          <a:stretch/>
        </p:blipFill>
        <p:spPr>
          <a:xfrm>
            <a:off x="3632040" y="3602160"/>
            <a:ext cx="2009160" cy="167580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6094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Análise e Projeto de Sistema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80880" y="0"/>
            <a:ext cx="83732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Ciclo de vida do sistema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990720" y="1066680"/>
            <a:ext cx="7776360" cy="11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Na análise e projeto de sistema está vinculado um ciclo de desenvolvimento. Este ciclo são o que podemos definir como o ciclo de vida do sistema.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2071800" y="2781360"/>
            <a:ext cx="1728000" cy="60876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do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071800" y="3649680"/>
            <a:ext cx="1728000" cy="60876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Estudo 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viabilidade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2071800" y="4546440"/>
            <a:ext cx="1728000" cy="60876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2071800" y="5411880"/>
            <a:ext cx="1728000" cy="60876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 de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4087800" y="5411880"/>
            <a:ext cx="1728000" cy="60876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detalhado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6" name="CustomShape 8"/>
          <p:cNvSpPr/>
          <p:nvPr/>
        </p:nvSpPr>
        <p:spPr>
          <a:xfrm>
            <a:off x="6176880" y="5411880"/>
            <a:ext cx="1728000" cy="60876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7" name="CustomShape 9"/>
          <p:cNvSpPr/>
          <p:nvPr/>
        </p:nvSpPr>
        <p:spPr>
          <a:xfrm>
            <a:off x="6176880" y="4076640"/>
            <a:ext cx="1728000" cy="60876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Manutenção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8" name="CustomShape 10"/>
          <p:cNvSpPr/>
          <p:nvPr/>
        </p:nvSpPr>
        <p:spPr>
          <a:xfrm rot="5400000">
            <a:off x="2807640" y="3519720"/>
            <a:ext cx="258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9" name="CustomShape 11"/>
          <p:cNvSpPr/>
          <p:nvPr/>
        </p:nvSpPr>
        <p:spPr>
          <a:xfrm rot="5400000">
            <a:off x="2793240" y="4402080"/>
            <a:ext cx="286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0" name="CustomShape 12"/>
          <p:cNvSpPr/>
          <p:nvPr/>
        </p:nvSpPr>
        <p:spPr>
          <a:xfrm rot="5400000">
            <a:off x="2809080" y="5283360"/>
            <a:ext cx="254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1" name="CustomShape 13"/>
          <p:cNvSpPr/>
          <p:nvPr/>
        </p:nvSpPr>
        <p:spPr>
          <a:xfrm>
            <a:off x="3800520" y="5716440"/>
            <a:ext cx="286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2" name="CustomShape 14"/>
          <p:cNvSpPr/>
          <p:nvPr/>
        </p:nvSpPr>
        <p:spPr>
          <a:xfrm>
            <a:off x="5816520" y="571644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3" name="CustomShape 15"/>
          <p:cNvSpPr/>
          <p:nvPr/>
        </p:nvSpPr>
        <p:spPr>
          <a:xfrm rot="16200000">
            <a:off x="6680160" y="5049360"/>
            <a:ext cx="724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4" name="CustomShape 16"/>
          <p:cNvSpPr/>
          <p:nvPr/>
        </p:nvSpPr>
        <p:spPr>
          <a:xfrm rot="5400000" flipH="1">
            <a:off x="4925160" y="1960920"/>
            <a:ext cx="990000" cy="3241080"/>
          </a:xfrm>
          <a:prstGeom prst="bentConnector2">
            <a:avLst/>
          </a:prstGeom>
          <a:noFill/>
          <a:ln w="28575">
            <a:solidFill>
              <a:schemeClr val="tx1"/>
            </a:solidFill>
            <a:prstDash val="dash"/>
            <a:miter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Effect">
                      <p:stCondLst>
                        <p:cond delay="indefinite"/>
                      </p:stCondLst>
                      <p:childTnLst>
                        <p:par>
                          <p:cTn id="3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344520" y="188640"/>
            <a:ext cx="7059600" cy="591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Características do Software</a:t>
            </a:r>
            <a:endParaRPr lang="en-US" sz="40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488520" y="1412640"/>
            <a:ext cx="8457840" cy="3809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762120" indent="-569520">
              <a:lnSpc>
                <a:spcPct val="110000"/>
              </a:lnSpc>
              <a:spcBef>
                <a:spcPts val="11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1.  Desenvolvido ou projetado por engenharia, não manufaturado no sentido clássico</a:t>
            </a:r>
            <a:endParaRPr lang="en-US" sz="24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762120" indent="-569520">
              <a:lnSpc>
                <a:spcPct val="110000"/>
              </a:lnSpc>
              <a:spcBef>
                <a:spcPts val="1199"/>
              </a:spcBef>
              <a:spcAft>
                <a:spcPts val="300"/>
              </a:spcAft>
              <a:tabLst>
                <a:tab pos="0" algn="l"/>
              </a:tabLst>
            </a:pPr>
            <a:endParaRPr lang="en-US" sz="24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762120" indent="-569520">
              <a:lnSpc>
                <a:spcPct val="110000"/>
              </a:lnSpc>
              <a:spcBef>
                <a:spcPts val="11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2.  Não se desgasta mas se deteriora</a:t>
            </a:r>
            <a:endParaRPr lang="en-US" sz="24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762120" indent="-569520">
              <a:lnSpc>
                <a:spcPct val="110000"/>
              </a:lnSpc>
              <a:spcBef>
                <a:spcPts val="1199"/>
              </a:spcBef>
              <a:spcAft>
                <a:spcPts val="300"/>
              </a:spcAft>
              <a:tabLst>
                <a:tab pos="0" algn="l"/>
              </a:tabLst>
            </a:pPr>
            <a:endParaRPr lang="en-US" sz="24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762120" indent="-569520">
              <a:lnSpc>
                <a:spcPct val="110000"/>
              </a:lnSpc>
              <a:spcBef>
                <a:spcPts val="11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  A maioria é feita sob medida em vez de ser montada a partir de componentes existentes</a:t>
            </a:r>
            <a:endParaRPr lang="en-US" sz="24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16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23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Effect">
                      <p:stCondLst>
                        <p:cond delay="indefinite"/>
                      </p:stCondLst>
                      <p:childTnLst>
                        <p:par>
                          <p:cTn id="2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30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793800" y="1357560"/>
            <a:ext cx="7848000" cy="3809160"/>
          </a:xfrm>
          <a:prstGeom prst="rect">
            <a:avLst/>
          </a:prstGeom>
          <a:solidFill>
            <a:srgbClr val="EAEAEA"/>
          </a:solidFill>
          <a:ln w="38100" cap="sq">
            <a:solidFill>
              <a:schemeClr val="bg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8" name="CustomShape 2"/>
          <p:cNvSpPr/>
          <p:nvPr/>
        </p:nvSpPr>
        <p:spPr>
          <a:xfrm>
            <a:off x="440280" y="90000"/>
            <a:ext cx="8457480" cy="58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Arial"/>
              </a:rPr>
              <a:t>Curva de falhas para o Hardware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40280" y="1052640"/>
            <a:ext cx="705924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2788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Franklin Gothic Medium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grpSp>
        <p:nvGrpSpPr>
          <p:cNvPr id="340" name="Group 4"/>
          <p:cNvGrpSpPr/>
          <p:nvPr/>
        </p:nvGrpSpPr>
        <p:grpSpPr>
          <a:xfrm>
            <a:off x="946080" y="1967040"/>
            <a:ext cx="7315200" cy="2925360"/>
            <a:chOff x="946080" y="1967040"/>
            <a:chExt cx="7315200" cy="2925360"/>
          </a:xfrm>
        </p:grpSpPr>
        <p:sp>
          <p:nvSpPr>
            <p:cNvPr id="341" name="CustomShape 5"/>
            <p:cNvSpPr/>
            <p:nvPr/>
          </p:nvSpPr>
          <p:spPr>
            <a:xfrm>
              <a:off x="4786200" y="4351680"/>
              <a:ext cx="1645560" cy="54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tempo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42" name="CustomShape 6"/>
            <p:cNvSpPr/>
            <p:nvPr/>
          </p:nvSpPr>
          <p:spPr>
            <a:xfrm>
              <a:off x="5442120" y="2119680"/>
              <a:ext cx="1461240" cy="64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0000"/>
                  </a:solidFill>
                  <a:latin typeface="Arial"/>
                  <a:ea typeface="DejaVu Sans"/>
                </a:rPr>
                <a:t>“desgaste”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43" name="CustomShape 7"/>
            <p:cNvSpPr/>
            <p:nvPr/>
          </p:nvSpPr>
          <p:spPr>
            <a:xfrm>
              <a:off x="2500200" y="2183040"/>
              <a:ext cx="1920240" cy="119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901"/>
                </a:spcBef>
                <a:spcAft>
                  <a:spcPts val="300"/>
                </a:spcAft>
              </a:pPr>
              <a:r>
                <a:rPr lang="pt-BR" sz="1800" b="0" strike="noStrike" spc="-1">
                  <a:solidFill>
                    <a:srgbClr val="FF0000"/>
                  </a:solidFill>
                  <a:latin typeface="Arial"/>
                  <a:ea typeface="DejaVu Sans"/>
                </a:rPr>
                <a:t>“mortalidade</a:t>
              </a:r>
              <a:r>
                <a:rPr lang="pt-BR" sz="2000" b="0" strike="noStrike" spc="-1">
                  <a:solidFill>
                    <a:srgbClr val="FF0000"/>
                  </a:solidFill>
                  <a:latin typeface="Arial"/>
                  <a:ea typeface="DejaVu Sans"/>
                </a:rPr>
                <a:t> </a:t>
              </a:r>
              <a:r>
                <a:rPr lang="pt-BR" sz="1800" b="0" strike="noStrike" spc="-1">
                  <a:solidFill>
                    <a:srgbClr val="FF0000"/>
                  </a:solidFill>
                  <a:latin typeface="Arial"/>
                  <a:ea typeface="DejaVu Sans"/>
                </a:rPr>
                <a:t>infantil”</a:t>
              </a: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44" name="Line 8"/>
            <p:cNvSpPr/>
            <p:nvPr/>
          </p:nvSpPr>
          <p:spPr>
            <a:xfrm>
              <a:off x="1952640" y="1967040"/>
              <a:ext cx="360" cy="227628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45" name="Line 9"/>
            <p:cNvSpPr/>
            <p:nvPr/>
          </p:nvSpPr>
          <p:spPr>
            <a:xfrm>
              <a:off x="1952640" y="4242960"/>
              <a:ext cx="630864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46" name="CustomShape 10"/>
            <p:cNvSpPr/>
            <p:nvPr/>
          </p:nvSpPr>
          <p:spPr>
            <a:xfrm flipH="1" flipV="1">
              <a:off x="2544840" y="2144160"/>
              <a:ext cx="932760" cy="180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47" name="CustomShape 11"/>
            <p:cNvSpPr/>
            <p:nvPr/>
          </p:nvSpPr>
          <p:spPr>
            <a:xfrm flipV="1">
              <a:off x="5708520" y="2029320"/>
              <a:ext cx="1180440" cy="1912320"/>
            </a:xfrm>
            <a:custGeom>
              <a:avLst/>
              <a:gdLst/>
              <a:ahLst/>
              <a:cxnLst/>
              <a:rect l="l" t="t" r="r" b="b"/>
              <a:pathLst>
                <a:path w="21600" h="21590">
                  <a:moveTo>
                    <a:pt x="650" y="-1"/>
                  </a:moveTo>
                  <a:cubicBezTo>
                    <a:pt x="12320" y="351"/>
                    <a:pt x="21600" y="9913"/>
                    <a:pt x="21600" y="21590"/>
                  </a:cubicBezTo>
                  <a:moveTo>
                    <a:pt x="650" y="-1"/>
                  </a:moveTo>
                  <a:cubicBezTo>
                    <a:pt x="12320" y="351"/>
                    <a:pt x="21600" y="9913"/>
                    <a:pt x="21600" y="21590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48" name="Line 12"/>
            <p:cNvSpPr/>
            <p:nvPr/>
          </p:nvSpPr>
          <p:spPr>
            <a:xfrm>
              <a:off x="3460680" y="3948120"/>
              <a:ext cx="228600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49" name="CustomShape 13"/>
            <p:cNvSpPr/>
            <p:nvPr/>
          </p:nvSpPr>
          <p:spPr>
            <a:xfrm>
              <a:off x="946080" y="2291040"/>
              <a:ext cx="1005840" cy="13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índice de falhas</a:t>
              </a:r>
              <a:endParaRPr lang="pt-BR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31920" y="154080"/>
            <a:ext cx="8000280" cy="70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Arial"/>
              </a:rPr>
              <a:t>Curva de falhas do Software</a:t>
            </a:r>
            <a:endParaRPr lang="pt-BR" sz="4000" b="0" strike="noStrike" spc="-1">
              <a:latin typeface="Arial"/>
            </a:endParaRPr>
          </a:p>
        </p:txBody>
      </p:sp>
      <p:grpSp>
        <p:nvGrpSpPr>
          <p:cNvPr id="351" name="Group 2"/>
          <p:cNvGrpSpPr/>
          <p:nvPr/>
        </p:nvGrpSpPr>
        <p:grpSpPr>
          <a:xfrm>
            <a:off x="852840" y="1828440"/>
            <a:ext cx="7483320" cy="3200040"/>
            <a:chOff x="852840" y="1828440"/>
            <a:chExt cx="7483320" cy="3200040"/>
          </a:xfrm>
        </p:grpSpPr>
        <p:sp>
          <p:nvSpPr>
            <p:cNvPr id="352" name="CustomShape 3"/>
            <p:cNvSpPr/>
            <p:nvPr/>
          </p:nvSpPr>
          <p:spPr>
            <a:xfrm>
              <a:off x="852840" y="2573280"/>
              <a:ext cx="1200960" cy="12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990000"/>
                  </a:solidFill>
                  <a:latin typeface="Arial"/>
                  <a:ea typeface="DejaVu Sans"/>
                </a:rPr>
                <a:t>índice de falhas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53" name="CustomShape 4"/>
            <p:cNvSpPr/>
            <p:nvPr/>
          </p:nvSpPr>
          <p:spPr>
            <a:xfrm>
              <a:off x="2681640" y="2666880"/>
              <a:ext cx="203112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FF9933"/>
                  </a:solidFill>
                  <a:latin typeface="Arial"/>
                  <a:ea typeface="DejaVu Sans"/>
                </a:rPr>
                <a:t>mudança</a:t>
              </a:r>
              <a:endParaRPr lang="pt-BR" sz="2000" b="0" strike="noStrike" spc="-1">
                <a:latin typeface="Arial"/>
              </a:endParaRPr>
            </a:p>
          </p:txBody>
        </p:sp>
        <p:sp>
          <p:nvSpPr>
            <p:cNvPr id="354" name="CustomShape 5"/>
            <p:cNvSpPr/>
            <p:nvPr/>
          </p:nvSpPr>
          <p:spPr>
            <a:xfrm>
              <a:off x="5729760" y="2286000"/>
              <a:ext cx="203292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9933"/>
                  </a:solidFill>
                  <a:latin typeface="Arial"/>
                  <a:ea typeface="DejaVu Sans"/>
                </a:rPr>
                <a:t>curva real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55" name="CustomShape 6"/>
            <p:cNvSpPr/>
            <p:nvPr/>
          </p:nvSpPr>
          <p:spPr>
            <a:xfrm>
              <a:off x="5934240" y="3625920"/>
              <a:ext cx="2031120" cy="7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curva idealizada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56" name="Line 7"/>
            <p:cNvSpPr/>
            <p:nvPr/>
          </p:nvSpPr>
          <p:spPr>
            <a:xfrm>
              <a:off x="1960560" y="1879560"/>
              <a:ext cx="360" cy="24555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57" name="Line 8"/>
            <p:cNvSpPr/>
            <p:nvPr/>
          </p:nvSpPr>
          <p:spPr>
            <a:xfrm>
              <a:off x="1960560" y="4334760"/>
              <a:ext cx="6375600" cy="18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58" name="CustomShape 9"/>
            <p:cNvSpPr/>
            <p:nvPr/>
          </p:nvSpPr>
          <p:spPr>
            <a:xfrm flipH="1" flipV="1">
              <a:off x="2299320" y="2056680"/>
              <a:ext cx="831240" cy="2106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59" name="Line 10"/>
            <p:cNvSpPr/>
            <p:nvPr/>
          </p:nvSpPr>
          <p:spPr>
            <a:xfrm>
              <a:off x="3162600" y="4168440"/>
              <a:ext cx="3233520" cy="360"/>
            </a:xfrm>
            <a:prstGeom prst="line">
              <a:avLst/>
            </a:prstGeom>
            <a:ln w="38100">
              <a:solidFill>
                <a:srgbClr val="3333C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0" name="CustomShape 11"/>
            <p:cNvSpPr/>
            <p:nvPr/>
          </p:nvSpPr>
          <p:spPr>
            <a:xfrm flipH="1" flipV="1">
              <a:off x="2421360" y="1828080"/>
              <a:ext cx="1017000" cy="1988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1" name="CustomShape 12"/>
            <p:cNvSpPr/>
            <p:nvPr/>
          </p:nvSpPr>
          <p:spPr>
            <a:xfrm flipV="1">
              <a:off x="3438720" y="2529000"/>
              <a:ext cx="3510720" cy="1286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2" name="Line 13"/>
            <p:cNvSpPr/>
            <p:nvPr/>
          </p:nvSpPr>
          <p:spPr>
            <a:xfrm flipV="1">
              <a:off x="3346560" y="2062080"/>
              <a:ext cx="360" cy="17557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3" name="Line 14"/>
            <p:cNvSpPr/>
            <p:nvPr/>
          </p:nvSpPr>
          <p:spPr>
            <a:xfrm flipV="1">
              <a:off x="4362480" y="2062080"/>
              <a:ext cx="1800" cy="16779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4" name="Line 15"/>
            <p:cNvSpPr/>
            <p:nvPr/>
          </p:nvSpPr>
          <p:spPr>
            <a:xfrm flipV="1">
              <a:off x="5378760" y="1946160"/>
              <a:ext cx="1440" cy="1638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5" name="CustomShape 16"/>
            <p:cNvSpPr/>
            <p:nvPr/>
          </p:nvSpPr>
          <p:spPr>
            <a:xfrm flipH="1" flipV="1">
              <a:off x="3345480" y="2061360"/>
              <a:ext cx="1017000" cy="1702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6" name="CustomShape 17"/>
            <p:cNvSpPr/>
            <p:nvPr/>
          </p:nvSpPr>
          <p:spPr>
            <a:xfrm flipH="1" flipV="1">
              <a:off x="4361400" y="2061360"/>
              <a:ext cx="1017000" cy="1521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7" name="Line 18"/>
            <p:cNvSpPr/>
            <p:nvPr/>
          </p:nvSpPr>
          <p:spPr>
            <a:xfrm>
              <a:off x="2792520" y="2647800"/>
              <a:ext cx="554040" cy="109368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8" name="CustomShape 19"/>
            <p:cNvSpPr/>
            <p:nvPr/>
          </p:nvSpPr>
          <p:spPr>
            <a:xfrm flipH="1" flipV="1">
              <a:off x="5377320" y="2061360"/>
              <a:ext cx="831240" cy="1286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69" name="CustomShape 20"/>
            <p:cNvSpPr/>
            <p:nvPr/>
          </p:nvSpPr>
          <p:spPr>
            <a:xfrm>
              <a:off x="6580440" y="2413080"/>
              <a:ext cx="553320" cy="702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70" name="CustomShape 21"/>
            <p:cNvSpPr/>
            <p:nvPr/>
          </p:nvSpPr>
          <p:spPr>
            <a:xfrm>
              <a:off x="3296160" y="3738600"/>
              <a:ext cx="102600" cy="1040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71" name="CustomShape 22"/>
            <p:cNvSpPr/>
            <p:nvPr/>
          </p:nvSpPr>
          <p:spPr>
            <a:xfrm>
              <a:off x="5656680" y="4444920"/>
              <a:ext cx="1661400" cy="58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990000"/>
                  </a:solidFill>
                  <a:latin typeface="Arial"/>
                  <a:ea typeface="DejaVu Sans"/>
                </a:rPr>
                <a:t>tempo</a:t>
              </a:r>
              <a:endParaRPr lang="pt-BR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2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66680" y="0"/>
            <a:ext cx="7771680" cy="72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Arial"/>
              </a:rPr>
              <a:t>Aplicações do Software</a:t>
            </a:r>
            <a:endParaRPr lang="pt-BR" sz="4000" b="0" strike="noStrike" spc="-1">
              <a:latin typeface="Arial"/>
            </a:endParaRPr>
          </a:p>
        </p:txBody>
      </p:sp>
      <p:graphicFrame>
        <p:nvGraphicFramePr>
          <p:cNvPr id="373" name="Table 2"/>
          <p:cNvGraphicFramePr/>
          <p:nvPr/>
        </p:nvGraphicFramePr>
        <p:xfrm>
          <a:off x="740520" y="1124640"/>
          <a:ext cx="8424720" cy="5334000"/>
        </p:xfrm>
        <a:graphic>
          <a:graphicData uri="http://schemas.openxmlformats.org/drawingml/2006/table">
            <a:tbl>
              <a:tblPr/>
              <a:tblGrid>
                <a:gridCol w="299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Básico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programas de apoio a outros programas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Tempo real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monitora, analisa e controla eventos do mundo real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Comercial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operações comerciais e tomadas de decisões administrativas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Científico e de Engenharia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algoritmos de processamento de números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Embutido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controla produtos e sistemas de mercados industriais e de consumo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Computador Pessoal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processamento de textos, planilhas eletrônicas, diversões,  etc.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Inteligência Artificial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algoritmos não numéricos para resolver problemas que não sejam favoráveis à computação ou à análise direta</a:t>
                      </a:r>
                      <a:endParaRPr lang="pt-BR" sz="2200" b="0" strike="noStrike" spc="-1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80880" y="188640"/>
            <a:ext cx="777168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Arial"/>
              </a:rPr>
              <a:t>Evolução do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0880" y="1340640"/>
            <a:ext cx="8686080" cy="457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38080" indent="-38016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(1950 - 1965)</a:t>
            </a:r>
            <a:endParaRPr lang="pt-BR" sz="2400" b="0" strike="noStrike" spc="-1">
              <a:latin typeface="Arial"/>
            </a:endParaRPr>
          </a:p>
          <a:p>
            <a:pPr marL="800280" lvl="1" indent="-34236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 hardware sofreu contínuas mudanças</a:t>
            </a:r>
            <a:endParaRPr lang="pt-BR" sz="2400" b="0" strike="noStrike" spc="-1">
              <a:latin typeface="Arial"/>
            </a:endParaRPr>
          </a:p>
          <a:p>
            <a:pPr marL="800280" lvl="1" indent="-34236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 software era uma arte "secundária" para a qual havia poucos métodos sistemáticos</a:t>
            </a:r>
            <a:endParaRPr lang="pt-BR" sz="2400" b="0" strike="noStrike" spc="-1">
              <a:latin typeface="Arial"/>
            </a:endParaRPr>
          </a:p>
          <a:p>
            <a:pPr marL="800280" lvl="1" indent="-34236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 hardware era de propósito geral</a:t>
            </a:r>
            <a:endParaRPr lang="pt-BR" sz="2400" b="0" strike="noStrike" spc="-1">
              <a:latin typeface="Arial"/>
            </a:endParaRPr>
          </a:p>
          <a:p>
            <a:pPr marL="800280" lvl="1" indent="-34236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 software era específico para cada aplicação </a:t>
            </a:r>
            <a:endParaRPr lang="pt-BR" sz="2400" b="0" strike="noStrike" spc="-1">
              <a:latin typeface="Arial"/>
            </a:endParaRPr>
          </a:p>
          <a:p>
            <a:pPr marL="800280" lvl="1" indent="-34236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Effect">
                      <p:stCondLst>
                        <p:cond delay="indefinite"/>
                      </p:stCondLst>
                      <p:childTnLst>
                        <p:par>
                          <p:cTn id="2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Effect">
                      <p:stCondLst>
                        <p:cond delay="indefinite"/>
                      </p:stCondLst>
                      <p:childTnLst>
                        <p:par>
                          <p:cTn id="3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Ementa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855" y="950524"/>
            <a:ext cx="9071280" cy="39003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Utilização da UML para modelar sistemas orientados a objetos. Conceitos de design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patterns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Estratégias e tipos de testes. Automação de testes e práticas de qualidade. Processos e estratégias de manutenção. Atualizações, correções e melhorias contínuas. Fundamentos de gestão de projetos. Planejamento, execução e controle de projetos de software. Controle de versão e configuração.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00520" y="113400"/>
            <a:ext cx="7771680" cy="68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Arial"/>
              </a:rPr>
              <a:t>Evolução do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232920" y="1066680"/>
            <a:ext cx="9448200" cy="472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58800" indent="-267480" algn="just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(1965 - 1975)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Multiprogramação e sistemas multiusuários 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Técnicas interativas 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Sistemas de tempo real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1</a:t>
            </a:r>
            <a:r>
              <a:rPr lang="pt-BR" sz="2400" b="0" u="sng" strike="noStrike" spc="-1" baseline="30000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geração de SGBD’s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Produto de software - s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</a:rPr>
              <a:t>oftware houses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Bibliotecas de Software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Cresce n</a:t>
            </a:r>
            <a:r>
              <a:rPr lang="pt-BR" sz="2400" b="0" u="sng" strike="noStrike" spc="-1" baseline="30000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de sistemas baseado em computador</a:t>
            </a:r>
            <a:endParaRPr lang="pt-BR" sz="2400" b="0" strike="noStrike" spc="-1">
              <a:latin typeface="Arial"/>
            </a:endParaRPr>
          </a:p>
          <a:p>
            <a:pPr marL="733320" lvl="1" indent="-342360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Manutenção quase impossível</a:t>
            </a:r>
            <a:endParaRPr lang="pt-BR" sz="2400" b="0" strike="noStrike" spc="-1">
              <a:latin typeface="Arial"/>
            </a:endParaRPr>
          </a:p>
          <a:p>
            <a:pPr marL="658800" indent="-267480" algn="ctr">
              <a:lnSpc>
                <a:spcPct val="8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                   .....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Effect">
                      <p:stCondLst>
                        <p:cond delay="indefinite"/>
                      </p:stCondLst>
                      <p:childTnLst>
                        <p:par>
                          <p:cTn id="3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Effect">
                      <p:stCondLst>
                        <p:cond delay="indefinite"/>
                      </p:stCondLst>
                      <p:childTnLst>
                        <p:par>
                          <p:cTn id="4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Effect">
                      <p:stCondLst>
                        <p:cond delay="indefinite"/>
                      </p:stCondLst>
                      <p:childTnLst>
                        <p:par>
                          <p:cTn id="4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Effect">
                      <p:stCondLst>
                        <p:cond delay="indefinite"/>
                      </p:stCondLst>
                      <p:childTnLst>
                        <p:par>
                          <p:cTn id="5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Effect">
                      <p:stCondLst>
                        <p:cond delay="indefinite"/>
                      </p:stCondLst>
                      <p:childTnLst>
                        <p:par>
                          <p:cTn id="5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Effect">
                      <p:stCondLst>
                        <p:cond delay="indefinite"/>
                      </p:stCondLst>
                      <p:childTnLst>
                        <p:par>
                          <p:cTn id="6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44520" y="185400"/>
            <a:ext cx="777168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Arial"/>
              </a:rPr>
              <a:t>Evolução do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40920" y="1257480"/>
            <a:ext cx="8286120" cy="434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41400" indent="-48348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(1975 - 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</a:rPr>
              <a:t>hoje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Sistemas distribuídos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Redes locais e globais</a:t>
            </a:r>
            <a:endParaRPr lang="pt-BR" sz="2400" b="0" strike="noStrike" spc="-1">
              <a:latin typeface="Arial"/>
            </a:endParaRPr>
          </a:p>
          <a:p>
            <a:pPr marL="941400" lvl="1" indent="-4834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Uso generalizado de microprocessadores - produtos inteligentes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Hardware de baixo custo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Impacto de consumo</a:t>
            </a:r>
            <a:endParaRPr lang="pt-BR" sz="2400" b="0" strike="noStrike" spc="-1">
              <a:latin typeface="Arial"/>
            </a:endParaRPr>
          </a:p>
          <a:p>
            <a:pPr marL="941400" indent="-483480" algn="r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..... </a:t>
            </a:r>
            <a:r>
              <a:rPr lang="pt-BR" sz="2400" b="0" strike="noStrike" spc="-1">
                <a:solidFill>
                  <a:srgbClr val="FF0000"/>
                </a:solidFill>
                <a:latin typeface="Arial"/>
              </a:rPr>
              <a:t>CRISE DE SOFTWARE 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Effect">
                      <p:stCondLst>
                        <p:cond delay="indefinite"/>
                      </p:stCondLst>
                      <p:childTnLst>
                        <p:par>
                          <p:cTn id="3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Effect">
                      <p:stCondLst>
                        <p:cond delay="indefinite"/>
                      </p:stCondLst>
                      <p:childTnLst>
                        <p:par>
                          <p:cTn id="4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Effect">
                      <p:stCondLst>
                        <p:cond delay="indefinite"/>
                      </p:stCondLst>
                      <p:childTnLst>
                        <p:par>
                          <p:cTn id="4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00520" y="109440"/>
            <a:ext cx="777168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Arial"/>
              </a:rPr>
              <a:t>Evolução do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200520" y="1143000"/>
            <a:ext cx="9143280" cy="457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41400" indent="-483480" algn="ctr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(Quarta era do software: atualidade)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210024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Tecnologias orientadas o objetos</a:t>
            </a:r>
            <a:endParaRPr lang="pt-BR" sz="2400" b="0" strike="noStrike" spc="-1">
              <a:latin typeface="Arial"/>
            </a:endParaRPr>
          </a:p>
          <a:p>
            <a:pPr marL="941400" lvl="1" indent="-483480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210024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Sistemas especialistas e software de inteligência artificial usados na prática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210024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Software de rede neural artificial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210024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Computação Paralela</a:t>
            </a:r>
            <a:endParaRPr lang="pt-BR" sz="2400" b="0" strike="noStrike" spc="-1">
              <a:latin typeface="Arial"/>
            </a:endParaRPr>
          </a:p>
          <a:p>
            <a:pPr marL="941400" lvl="1" indent="-48348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charset="2"/>
              <a:buChar char=""/>
              <a:tabLst>
                <a:tab pos="210024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Internet</a:t>
            </a:r>
            <a:endParaRPr lang="pt-BR" sz="2400" b="0" strike="noStrike" spc="-1">
              <a:latin typeface="Arial"/>
            </a:endParaRPr>
          </a:p>
          <a:p>
            <a:pPr marL="941400" indent="-483480" algn="r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FF0000"/>
                </a:solidFill>
                <a:latin typeface="Arial"/>
              </a:rPr>
              <a:t>..... CRISE DE SOFTWARE 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 additive="repl">
                                        <p:cTn id="14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 additive="repl">
                                        <p:cTn id="19" dur="5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Effect">
                      <p:stCondLst>
                        <p:cond delay="indefinite"/>
                      </p:stCondLst>
                      <p:childTnLst>
                        <p:par>
                          <p:cTn id="2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 additive="repl">
                                        <p:cTn id="24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Effect">
                      <p:stCondLst>
                        <p:cond delay="indefinite"/>
                      </p:stCondLst>
                      <p:childTnLst>
                        <p:par>
                          <p:cTn id="2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 additive="repl">
                                        <p:cTn id="29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Effect">
                      <p:stCondLst>
                        <p:cond delay="indefinite"/>
                      </p:stCondLst>
                      <p:childTnLst>
                        <p:par>
                          <p:cTn id="3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 additive="repl">
                                        <p:cTn id="34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Effect">
                      <p:stCondLst>
                        <p:cond delay="indefinite"/>
                      </p:stCondLst>
                      <p:childTnLst>
                        <p:par>
                          <p:cTn id="3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 additive="repl">
                                        <p:cTn id="39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Effect">
                      <p:stCondLst>
                        <p:cond delay="indefinite"/>
                      </p:stCondLst>
                      <p:childTnLst>
                        <p:par>
                          <p:cTn id="4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 additive="repl">
                                        <p:cTn id="44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60000" y="223560"/>
            <a:ext cx="7771680" cy="61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Crise de Software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560520" y="1143000"/>
            <a:ext cx="8381160" cy="457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5760" indent="-18504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	Refere-se a um conjunto de problemas encontrados no desenvolvimento de software:</a:t>
            </a:r>
            <a:endParaRPr lang="pt-BR" sz="2400" b="0" strike="noStrike" spc="-1">
              <a:latin typeface="Arial"/>
            </a:endParaRPr>
          </a:p>
          <a:p>
            <a:pPr marL="185760" indent="-18504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(1) As estimativas de prazo e de custo freqüentemente são imprecisas</a:t>
            </a:r>
            <a:endParaRPr lang="pt-BR" sz="2400" b="0" strike="noStrike" spc="-1">
              <a:latin typeface="Arial"/>
            </a:endParaRPr>
          </a:p>
          <a:p>
            <a:pPr marL="473040" indent="-9612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“Não dedicamos tempo para coletar dados sobre o processo de desenvolvimento de software”</a:t>
            </a:r>
            <a:endParaRPr lang="pt-BR" sz="2400" b="0" strike="noStrike" spc="-1">
              <a:latin typeface="Arial"/>
            </a:endParaRPr>
          </a:p>
          <a:p>
            <a:pPr marL="473040" indent="-9612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28520" y="116640"/>
            <a:ext cx="777168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Crise de Software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32520" y="1052640"/>
            <a:ext cx="8152560" cy="327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(2) A produtividade das pessoas da área de software não tem acompanhado a demanda por seus serviços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“Os projetos de desenvolvimento de software normalmente são efetuados apenas com um vago indício das exigências do cliente”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28520" y="32400"/>
            <a:ext cx="777168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Crise de Software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16520" y="980640"/>
            <a:ext cx="8457480" cy="441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(3) A qualidade de software às vezes é menos que adequada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	Só recentemente começam a surgir conceitos quantitativos sólidos de garantia de qualidade de software</a:t>
            </a:r>
            <a:endParaRPr lang="pt-BR" sz="2400" b="0" strike="noStrike" spc="-1"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(4) O software existente é muito difícil de manter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	A tarefa de manutenção devora o orçamento destinado ao software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90000"/>
              </a:lnSpc>
              <a:spcBef>
                <a:spcPts val="901"/>
              </a:spcBef>
              <a:spcAft>
                <a:spcPts val="349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Effect">
                      <p:stCondLst>
                        <p:cond delay="indefinite"/>
                      </p:stCondLst>
                      <p:childTnLst>
                        <p:par>
                          <p:cTn id="3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200520" y="86400"/>
            <a:ext cx="777168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Crise de Software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16520" y="1219320"/>
            <a:ext cx="6628680" cy="411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160000"/>
              </a:lnSpc>
              <a:spcBef>
                <a:spcPts val="1800"/>
              </a:spcBef>
              <a:buClr>
                <a:srgbClr val="00AEEF"/>
              </a:buClr>
              <a:buSzPct val="120000"/>
              <a:buFont typeface="Wingdings" charset="2"/>
              <a:buChar char="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estimativas de prazo e de custo </a:t>
            </a:r>
            <a:r>
              <a:rPr lang="pt-BR" sz="2400" b="0" strike="noStrike" spc="-1">
                <a:solidFill>
                  <a:srgbClr val="000000"/>
                </a:solidFill>
                <a:latin typeface="Symbol"/>
              </a:rPr>
              <a:t>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2400" b="0" strike="noStrike" spc="-1">
              <a:latin typeface="Arial"/>
            </a:endParaRPr>
          </a:p>
          <a:p>
            <a:pPr marL="274320" indent="-227880">
              <a:lnSpc>
                <a:spcPct val="160000"/>
              </a:lnSpc>
              <a:spcBef>
                <a:spcPts val="1800"/>
              </a:spcBef>
              <a:buClr>
                <a:srgbClr val="00AEEF"/>
              </a:buClr>
              <a:buSzPct val="120000"/>
              <a:buFont typeface="Wingdings" charset="2"/>
              <a:buChar char="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produtividade das pessoas  </a:t>
            </a:r>
            <a:r>
              <a:rPr lang="pt-BR" sz="2400" b="0" strike="noStrike" spc="-1">
                <a:solidFill>
                  <a:srgbClr val="000000"/>
                </a:solidFill>
                <a:latin typeface="Symbol"/>
              </a:rPr>
              <a:t></a:t>
            </a:r>
            <a:endParaRPr lang="pt-BR" sz="2400" b="0" strike="noStrike" spc="-1">
              <a:latin typeface="Arial"/>
            </a:endParaRPr>
          </a:p>
          <a:p>
            <a:pPr marL="274320" indent="-227880">
              <a:lnSpc>
                <a:spcPct val="160000"/>
              </a:lnSpc>
              <a:spcBef>
                <a:spcPts val="1800"/>
              </a:spcBef>
              <a:buClr>
                <a:srgbClr val="00AEEF"/>
              </a:buClr>
              <a:buSzPct val="120000"/>
              <a:buFont typeface="Wingdings" charset="2"/>
              <a:buChar char="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qualidade de software </a:t>
            </a:r>
            <a:r>
              <a:rPr lang="pt-BR" sz="2400" b="0" strike="noStrike" spc="-1">
                <a:solidFill>
                  <a:srgbClr val="000000"/>
                </a:solidFill>
                <a:latin typeface="Symbol"/>
              </a:rPr>
              <a:t></a:t>
            </a:r>
            <a:endParaRPr lang="pt-BR" sz="2400" b="0" strike="noStrike" spc="-1">
              <a:latin typeface="Arial"/>
            </a:endParaRPr>
          </a:p>
          <a:p>
            <a:pPr marL="274320" indent="-227880">
              <a:lnSpc>
                <a:spcPct val="160000"/>
              </a:lnSpc>
              <a:spcBef>
                <a:spcPts val="1800"/>
              </a:spcBef>
              <a:buClr>
                <a:srgbClr val="00AEEF"/>
              </a:buClr>
              <a:buSzPct val="120000"/>
              <a:buFont typeface="Wingdings" charset="2"/>
              <a:buChar char="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software difícil de manter   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390" name="Imagem 389"/>
          <p:cNvPicPr/>
          <p:nvPr/>
        </p:nvPicPr>
        <p:blipFill>
          <a:blip r:embed="rId3"/>
          <a:stretch/>
        </p:blipFill>
        <p:spPr>
          <a:xfrm>
            <a:off x="6095880" y="2197080"/>
            <a:ext cx="2781000" cy="161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2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8520" y="-4320"/>
            <a:ext cx="838116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Causas dos problemas associados à Crise de Software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272520" y="1366920"/>
            <a:ext cx="8457480" cy="41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94360" indent="-22788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1. próprio caráter do Software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 software é um elemento de sistema lógico e não físico (produto intangível) 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Conseqüentemente, o sucesso é medido pela qualidade de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uma única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entidade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 não pela qualidade de muitas entidades manufaturadas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2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274320" indent="-227880" algn="ctr">
              <a:lnSpc>
                <a:spcPct val="110000"/>
              </a:lnSpc>
              <a:spcBef>
                <a:spcPts val="1800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9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Effect">
                      <p:stCondLst>
                        <p:cond delay="indefinite"/>
                      </p:stCondLst>
                      <p:childTnLst>
                        <p:par>
                          <p:cTn id="1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63440" y="1486080"/>
            <a:ext cx="853380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94360" indent="-227880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2. falhas das pessoas responsáveis pelo desenvolvimento de Software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	Gerentes sem nenhum 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</a:rPr>
              <a:t>background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em software</a:t>
            </a:r>
            <a:endParaRPr lang="pt-BR" sz="2400" b="0" strike="noStrike" spc="-1">
              <a:latin typeface="Arial"/>
            </a:endParaRPr>
          </a:p>
          <a:p>
            <a:pPr marL="594360" indent="-227880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	Os profissionais da área de software têm recebido pouco treinamento formal em novas técnicas para o desenvolvimento de software</a:t>
            </a:r>
            <a:endParaRPr lang="pt-BR" sz="2400" b="0" strike="noStrike" spc="-1">
              <a:latin typeface="Arial"/>
            </a:endParaRPr>
          </a:p>
          <a:p>
            <a:pPr marL="594360" indent="-227880" algn="just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28520" y="-4320"/>
            <a:ext cx="838116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Causas dos problemas associados à Crise de Software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27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2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94360" y="1556640"/>
            <a:ext cx="7923960" cy="350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94360" indent="-227880" algn="just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 Mitos do Software</a:t>
            </a:r>
            <a:endParaRPr lang="pt-BR" sz="2400" b="0" strike="noStrike" spc="-1"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274320" indent="-22788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        propagaram desinformação e confusão</a:t>
            </a:r>
            <a:endParaRPr lang="pt-BR" sz="2400" b="0" strike="noStrike" spc="-1">
              <a:latin typeface="Arial"/>
            </a:endParaRPr>
          </a:p>
          <a:p>
            <a:pPr marL="960120" lvl="3" indent="-18216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Marlett"/>
              <a:buChar char="4"/>
              <a:tabLst>
                <a:tab pos="0" algn="l"/>
              </a:tabLst>
            </a:pPr>
            <a:r>
              <a:rPr lang="pt-BR" sz="2400" b="0" i="1" strike="noStrike" spc="-1">
                <a:solidFill>
                  <a:srgbClr val="000000"/>
                </a:solidFill>
                <a:latin typeface="Arial"/>
              </a:rPr>
              <a:t>administrativos</a:t>
            </a:r>
            <a:endParaRPr lang="pt-BR" sz="2400" b="0" strike="noStrike" spc="-1">
              <a:latin typeface="Arial"/>
            </a:endParaRPr>
          </a:p>
          <a:p>
            <a:pPr marL="960120" lvl="3" indent="-18216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Marlett"/>
              <a:buChar char="4"/>
              <a:tabLst>
                <a:tab pos="0" algn="l"/>
              </a:tabLst>
            </a:pPr>
            <a:r>
              <a:rPr lang="pt-BR" sz="2400" b="0" i="1" strike="noStrike" spc="-1">
                <a:solidFill>
                  <a:srgbClr val="000000"/>
                </a:solidFill>
                <a:latin typeface="Arial"/>
              </a:rPr>
              <a:t>cliente</a:t>
            </a:r>
            <a:endParaRPr lang="pt-BR" sz="2400" b="0" strike="noStrike" spc="-1">
              <a:latin typeface="Arial"/>
            </a:endParaRPr>
          </a:p>
          <a:p>
            <a:pPr marL="960120" lvl="3" indent="-18216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Marlett"/>
              <a:buChar char="4"/>
              <a:tabLst>
                <a:tab pos="0" algn="l"/>
              </a:tabLst>
            </a:pPr>
            <a:r>
              <a:rPr lang="pt-BR" sz="2400" b="0" i="1" strike="noStrike" spc="-1">
                <a:solidFill>
                  <a:srgbClr val="000000"/>
                </a:solidFill>
                <a:latin typeface="Arial"/>
              </a:rPr>
              <a:t>profissional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28520" y="-4320"/>
            <a:ext cx="838116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Causas dos problemas associados à Crise de Software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33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/>
                                          </p:endCondLst>
                                        </p:cTn>
                                        <p:tgtEl>
                                          <p:sndTgt r:embed="rId2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Ementa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6880" y="980640"/>
            <a:ext cx="907128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Compreender conceitos relacionados a Engenharia de Software, em particular, suas fases genéricas, aspectos de qualidade, dentre outros;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Conhecer aspectos fundamentais da engenharia de requisitos, no que tange métodos tradicionais e ágeis;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Aplicar técnicas UML de Modelagem de Classes e Banco de Dados, usando-se Design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Pattern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Desenvolver habilidades para levantamento de processos de negócio e engenharia de requisitos;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72520" y="116640"/>
            <a:ext cx="8457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Mitos do Software </a:t>
            </a:r>
            <a:r>
              <a:rPr lang="pt-BR" sz="3200" b="1" strike="noStrike" spc="-1">
                <a:solidFill>
                  <a:srgbClr val="00AEEF"/>
                </a:solidFill>
                <a:latin typeface="Franklin Gothic Medium"/>
              </a:rPr>
              <a:t>(administrativos)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47640" y="1196640"/>
            <a:ext cx="8609760" cy="20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Já temos um manual repleto de padrões e procedimentos para a construção de software. Isso não oferecerá ao meu pessoal tudo o que eles precisam saber?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577080" y="3153960"/>
            <a:ext cx="8750880" cy="2126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5">
                <a:lumMod val="20000"/>
                <a:lumOff val="80000"/>
              </a:schemeClr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Será que o manual é usado?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Os profissionais sabem que ele existe?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Ele reflete a prática moderna de desenvolvimento de software?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Ele é completo?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86920" y="1412640"/>
            <a:ext cx="8762400" cy="167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Meu pessoal tem ferramentas de desenvolvimento de software de última geração; afinal lhes compramos os mais novos computadores.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391760" y="3439080"/>
            <a:ext cx="6552360" cy="199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5">
                <a:lumMod val="20000"/>
                <a:lumOff val="80000"/>
              </a:schemeClr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É preciso muito mais do que os mais recentes computadores para se fazer um desenvolvimento de software de alta qualidade.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272520" y="116640"/>
            <a:ext cx="8457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Mitos do Software </a:t>
            </a:r>
            <a:r>
              <a:rPr lang="pt-BR" sz="3200" b="1" strike="noStrike" spc="-1">
                <a:solidFill>
                  <a:srgbClr val="00AEEF"/>
                </a:solidFill>
                <a:latin typeface="Franklin Gothic Medium"/>
              </a:rPr>
              <a:t>(administrativos)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290160" y="1124640"/>
            <a:ext cx="845748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Se nós estamos atrasados nos prazos, podemos adicionar mais programadores e tirar o atraso.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900000" y="2577240"/>
            <a:ext cx="7238160" cy="2442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 desenvolvimento de software não é um processo mecânico igual à manufatura.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Acrescentar pessoas em um projeto torna-o ainda mais atrasado. Pessoas podem ser acrescentadas, mas somente de uma forma planejada.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272520" y="116640"/>
            <a:ext cx="8457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Mitos do Software </a:t>
            </a:r>
            <a:r>
              <a:rPr lang="pt-BR" sz="3200" b="1" strike="noStrike" spc="-1">
                <a:solidFill>
                  <a:srgbClr val="00AEEF"/>
                </a:solidFill>
                <a:latin typeface="Franklin Gothic Medium"/>
              </a:rPr>
              <a:t>(administrativos)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96240" y="1412640"/>
            <a:ext cx="8152560" cy="14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Uma declaração  geral dos objetivos é suficiente para se começar a escrever programas - podemos preencher os detalhes mais tarde.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835200" y="3153960"/>
            <a:ext cx="8000280" cy="2626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Uma definição inicial ruim é a principal causa de fracassos dos esforços de desenvolvimento de software. 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É fundamental uma descrição formal e detalhada do domínio da informação, função, desempenho, interfaces, restrições de projeto e critérios de validação.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272520" y="116640"/>
            <a:ext cx="8457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Mitos do Software </a:t>
            </a:r>
            <a:r>
              <a:rPr lang="pt-BR" sz="3200" b="1" strike="noStrike" spc="-1">
                <a:solidFill>
                  <a:srgbClr val="00AEEF"/>
                </a:solidFill>
                <a:latin typeface="Franklin Gothic Medium"/>
              </a:rPr>
              <a:t>(cliente)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22640" y="1124640"/>
            <a:ext cx="8676720" cy="19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Os requisitos de projeto modificam-se continuamente, mas as mudanças podem ser facilmente acomodadas, porque o software é flexível.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1104840" y="2773800"/>
            <a:ext cx="7695360" cy="210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Uma mudança, quando solicitada tardiamente num projeto, pode ser maior do que mais do que uma ordem de magnitude mais dispendiosa do que a mesma mudança solicitada nas fases iniciais.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272520" y="116640"/>
            <a:ext cx="8457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Mitos do Software </a:t>
            </a:r>
            <a:r>
              <a:rPr lang="pt-BR" sz="3200" b="1" strike="noStrike" spc="-1">
                <a:solidFill>
                  <a:srgbClr val="00AEEF"/>
                </a:solidFill>
                <a:latin typeface="Franklin Gothic Medium"/>
              </a:rPr>
              <a:t>(cliente)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344520" y="260640"/>
            <a:ext cx="77716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Magnitude das mudanças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413" name="Imagem 412"/>
          <p:cNvPicPr/>
          <p:nvPr/>
        </p:nvPicPr>
        <p:blipFill>
          <a:blip r:embed="rId2"/>
          <a:stretch/>
        </p:blipFill>
        <p:spPr>
          <a:xfrm>
            <a:off x="762120" y="1765440"/>
            <a:ext cx="7353000" cy="278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1027800"/>
            <a:ext cx="86860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Assim que escrevermos o programa e o colocarmos em funcionamento nosso trabalho estará completo.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848520" y="2536560"/>
            <a:ext cx="7695360" cy="210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Os dados da indústria indicam que entre 50 e 70% de todo esforço gasto num programa serão despendidos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depois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 ele for entregue pela primeira vez ao cliente.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272520" y="116640"/>
            <a:ext cx="8457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Mitos do Software </a:t>
            </a:r>
            <a:r>
              <a:rPr lang="pt-BR" sz="3200" b="1" strike="noStrike" spc="-1">
                <a:solidFill>
                  <a:srgbClr val="00AEEF"/>
                </a:solidFill>
                <a:latin typeface="Franklin Gothic Medium"/>
              </a:rPr>
              <a:t>(profissional)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506160" y="1212480"/>
            <a:ext cx="823824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27880">
              <a:lnSpc>
                <a:spcPct val="90000"/>
              </a:lnSpc>
              <a:spcBef>
                <a:spcPts val="901"/>
              </a:spcBef>
              <a:spcAft>
                <a:spcPts val="300"/>
              </a:spcAft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Enquanto não tiver o programa "funcionando", eu não terei realmente nenhuma maneira de avaliar sua qualidade.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777600" y="2528640"/>
            <a:ext cx="7695360" cy="210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Um programa funcionando é somente uma parte de uma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Configuração de Software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inclui todos os itens de informação produzidos durante a construção e manutenção do software.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272520" y="116640"/>
            <a:ext cx="84574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Arial"/>
              </a:rPr>
              <a:t>Mitos do Software </a:t>
            </a:r>
            <a:r>
              <a:rPr lang="pt-BR" sz="3200" b="1" strike="noStrike" spc="-1">
                <a:solidFill>
                  <a:srgbClr val="00AEEF"/>
                </a:solidFill>
                <a:latin typeface="Franklin Gothic Medium"/>
              </a:rPr>
              <a:t>(profissional)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83960" y="1340640"/>
            <a:ext cx="9711000" cy="1918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UA1 – Fundamentos de Engenharia de Software e Processos de Software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0" y="46080"/>
            <a:ext cx="777168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128520" y="1340640"/>
            <a:ext cx="9034920" cy="514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1564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1564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1564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Ementa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16880" y="980640"/>
            <a:ext cx="907128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Apresentar modelos de prototipação de software, por meio de ferramentas modernas em um ciclo completo;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Promover o conhecimento para elaboração e entrega do projeto de software incluído técnicas de validação;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Aplicar metodologia de gestão ágil, adotando as melhores práticas adotadas pelo mercado;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Compreender a Gestão de Projetos e seus impactos no plano de desenvolvimento de software;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523800" y="5373360"/>
            <a:ext cx="3714120" cy="456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paulo.silva@unisal.br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0" y="6400800"/>
            <a:ext cx="7000200" cy="456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426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80160" cy="1397880"/>
          </a:xfrm>
          <a:prstGeom prst="rect">
            <a:avLst/>
          </a:prstGeom>
          <a:ln w="0">
            <a:noFill/>
          </a:ln>
        </p:spPr>
      </p:pic>
      <p:sp>
        <p:nvSpPr>
          <p:cNvPr id="427" name="CustomShape 3"/>
          <p:cNvSpPr/>
          <p:nvPr/>
        </p:nvSpPr>
        <p:spPr>
          <a:xfrm>
            <a:off x="526033" y="4757760"/>
            <a:ext cx="2945015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: 06/08/2024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296280" y="3365640"/>
            <a:ext cx="7000200" cy="1275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4E2968"/>
                </a:solidFill>
                <a:latin typeface="Calibri"/>
                <a:ea typeface="DejaVu Sans"/>
              </a:rPr>
              <a:t>Engenharia de Software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429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440" y="1480320"/>
            <a:ext cx="2467080" cy="185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Ementa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16880" y="980640"/>
            <a:ext cx="907128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Desenvolver competências relacionadas a gestão clássica de projetos de software;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mbria Math"/>
                <a:ea typeface="Arial"/>
              </a:rPr>
              <a:t>⦁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Fazer o uso de ferramentas de apoio a gestão de projetos de software considerando o contexto dos problemas a serem resolvidos.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12440" y="976680"/>
            <a:ext cx="8962502" cy="439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Franklin Gothic Medium"/>
                <a:ea typeface="DejaVu Sans"/>
              </a:rPr>
              <a:t>UA1 – Fundamentos de Engenharia de Software e Processos de Software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Franklin Gothic Medium"/>
                <a:ea typeface="DejaVu Sans"/>
              </a:rPr>
              <a:t>UA2 – Engenharia de Requisitos – Métodos Tradicionais e Ágeis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Franklin Gothic Medium"/>
                <a:ea typeface="DejaVu Sans"/>
              </a:rPr>
              <a:t>UA3 – Processos de Negócio e Engenharia de Requisitos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Franklin Gothic Medium"/>
                <a:ea typeface="DejaVu Sans"/>
              </a:rPr>
              <a:t>UA4 – Projeto de Software e Validação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Conteúdo Programático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00480" y="908640"/>
            <a:ext cx="8704440" cy="335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UA5 – Fundamentos de Gestão de Projetos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UA6 – Gestão Clássica de Projetos de Software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UA7 – Gestão Ágil de Projetos de Software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UA8 – Estudo de Viabilidade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Conteúdo Programático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32520" y="1052640"/>
            <a:ext cx="8640360" cy="48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O(a) aluno(a) conta com duas notas específicas da disciplina, a Nota A1 e a Nota A2.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Ambas são resultado das avaliações on-line e presencial, no total de 4,0 (quatro) pontos para cada uma das etapas (A1 e A2).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Acrescenta-se, ainda, a Avaliação Integrada (AI), no valor de 2,0 (dois) pontos.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A somatória das Notas A1, A2 e AI correspondem a 70% da Média Final e o Projeto Integrador corresponde a 30% da Média Final da disciplina.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66680" y="71280"/>
            <a:ext cx="9071280" cy="64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Avaliação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2189</Words>
  <Application>Microsoft Office PowerPoint</Application>
  <PresentationFormat>Papel A4 (210 x 297 mm)</PresentationFormat>
  <Paragraphs>270</Paragraphs>
  <Slides>50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50</vt:i4>
      </vt:variant>
    </vt:vector>
  </HeadingPairs>
  <TitlesOfParts>
    <vt:vector size="66" baseType="lpstr">
      <vt:lpstr>Arial</vt:lpstr>
      <vt:lpstr>Calibri</vt:lpstr>
      <vt:lpstr>Cambria Math</vt:lpstr>
      <vt:lpstr>DejaVuSansCondensed</vt:lpstr>
      <vt:lpstr>Franklin Gothic Medium</vt:lpstr>
      <vt:lpstr>Marlett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CESAR B. DA SILVA</cp:lastModifiedBy>
  <cp:revision>8</cp:revision>
  <dcterms:created xsi:type="dcterms:W3CDTF">2013-09-14T14:46:35Z</dcterms:created>
  <dcterms:modified xsi:type="dcterms:W3CDTF">2024-08-06T21:55:18Z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Papel A4 (210x297 mm)</vt:lpwstr>
  </property>
  <property fmtid="{D5CDD505-2E9C-101B-9397-08002B2CF9AE}" pid="4" name="Slides">
    <vt:i4>51</vt:i4>
  </property>
  <property fmtid="{D5CDD505-2E9C-101B-9397-08002B2CF9AE}" pid="5" name="_TemplateID">
    <vt:lpwstr>TC028952669991</vt:lpwstr>
  </property>
</Properties>
</file>