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0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openxmlformats.org/officeDocument/2006/relationships/theme" Target="theme/them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pt-BR" sz="4400" b="0" strike="noStrike" spc="-1">
                <a:latin typeface="Arial"/>
              </a:rPr>
              <a:t>Clique para mover o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192"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19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24A9224-8F4A-4D98-B254-44DC9068044E}"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PlaceHolder 1"/>
          <p:cNvSpPr>
            <a:spLocks noGrp="1" noRot="1" noChangeAspect="1"/>
          </p:cNvSpPr>
          <p:nvPr>
            <p:ph type="sldImg"/>
          </p:nvPr>
        </p:nvSpPr>
        <p:spPr>
          <a:xfrm>
            <a:off x="885825" y="812800"/>
            <a:ext cx="5786438" cy="4006850"/>
          </a:xfrm>
          <a:prstGeom prst="rect">
            <a:avLst/>
          </a:prstGeom>
        </p:spPr>
      </p:sp>
      <p:sp>
        <p:nvSpPr>
          <p:cNvPr id="923"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pt-BR" sz="2000" b="0" strike="noStrike" spc="-1">
              <a:latin typeface="Arial"/>
            </a:endParaRPr>
          </a:p>
        </p:txBody>
      </p:sp>
      <p:sp>
        <p:nvSpPr>
          <p:cNvPr id="924" name="CustomShape 3"/>
          <p:cNvSpPr/>
          <p:nvPr/>
        </p:nvSpPr>
        <p:spPr>
          <a:xfrm>
            <a:off x="3884760" y="8685360"/>
            <a:ext cx="29700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A753238-6E65-474B-B130-1B167000E389}" type="slidenum">
              <a:rPr lang="pt-BR" sz="1200" b="0" strike="noStrike" spc="-1">
                <a:solidFill>
                  <a:srgbClr val="000000"/>
                </a:solidFill>
                <a:latin typeface="+mn-lt"/>
                <a:ea typeface="+mn-ea"/>
              </a:rPr>
              <a:t>1</a:t>
            </a:fld>
            <a:endParaRPr lang="pt-BR"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4AD6DD3-8A81-4AD1-9E3A-0C4775BAC3B5}" type="slidenum">
              <a:rPr lang="en-US" sz="1200" b="0" strike="noStrike" spc="-1">
                <a:solidFill>
                  <a:srgbClr val="000000"/>
                </a:solidFill>
                <a:latin typeface="Times New Roman"/>
              </a:rPr>
              <a:t>15</a:t>
            </a:fld>
            <a:endParaRPr lang="pt-BR" sz="1200" b="0" strike="noStrike" spc="-1">
              <a:latin typeface="Arial"/>
            </a:endParaRPr>
          </a:p>
        </p:txBody>
      </p:sp>
      <p:sp>
        <p:nvSpPr>
          <p:cNvPr id="950" name="PlaceHolder 2"/>
          <p:cNvSpPr>
            <a:spLocks noGrp="1" noRot="1" noChangeAspect="1"/>
          </p:cNvSpPr>
          <p:nvPr>
            <p:ph type="sldImg"/>
          </p:nvPr>
        </p:nvSpPr>
        <p:spPr>
          <a:xfrm>
            <a:off x="952560" y="685800"/>
            <a:ext cx="4951800" cy="3427920"/>
          </a:xfrm>
          <a:prstGeom prst="rect">
            <a:avLst/>
          </a:prstGeom>
        </p:spPr>
      </p:sp>
      <p:sp>
        <p:nvSpPr>
          <p:cNvPr id="951"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PlaceHolder 1"/>
          <p:cNvSpPr>
            <a:spLocks noGrp="1" noRot="1" noChangeAspect="1"/>
          </p:cNvSpPr>
          <p:nvPr>
            <p:ph type="sldImg"/>
          </p:nvPr>
        </p:nvSpPr>
        <p:spPr>
          <a:xfrm>
            <a:off x="885825" y="812800"/>
            <a:ext cx="5786438" cy="4006850"/>
          </a:xfrm>
          <a:prstGeom prst="rect">
            <a:avLst/>
          </a:prstGeom>
        </p:spPr>
      </p:sp>
      <p:sp>
        <p:nvSpPr>
          <p:cNvPr id="953"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pt-BR" sz="2000" b="0" strike="noStrike" spc="-1">
              <a:latin typeface="Arial"/>
            </a:endParaRPr>
          </a:p>
        </p:txBody>
      </p:sp>
      <p:sp>
        <p:nvSpPr>
          <p:cNvPr id="954" name="CustomShape 3"/>
          <p:cNvSpPr/>
          <p:nvPr/>
        </p:nvSpPr>
        <p:spPr>
          <a:xfrm>
            <a:off x="3884760" y="8685360"/>
            <a:ext cx="29700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237A298-2B84-4157-A4B0-C704A318E3BD}" type="slidenum">
              <a:rPr lang="pt-BR" sz="1200" b="0" strike="noStrike" spc="-1">
                <a:solidFill>
                  <a:srgbClr val="000000"/>
                </a:solidFill>
                <a:latin typeface="+mn-lt"/>
                <a:ea typeface="+mn-ea"/>
              </a:rPr>
              <a:t>98</a:t>
            </a:fld>
            <a:endParaRPr lang="pt-BR"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3884760" y="8685360"/>
            <a:ext cx="2971080" cy="4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5089270-BAA3-421D-A373-97733E656F34}" type="slidenum">
              <a:rPr lang="en-US" sz="1200" b="0" strike="noStrike" spc="-1">
                <a:latin typeface="Times New Roman"/>
              </a:rPr>
              <a:t>3</a:t>
            </a:fld>
            <a:endParaRPr lang="pt-BR" sz="1200" b="0" strike="noStrike" spc="-1">
              <a:latin typeface="Arial"/>
            </a:endParaRPr>
          </a:p>
        </p:txBody>
      </p:sp>
      <p:sp>
        <p:nvSpPr>
          <p:cNvPr id="926" name="PlaceHolder 2"/>
          <p:cNvSpPr>
            <a:spLocks noGrp="1" noRot="1" noChangeAspect="1"/>
          </p:cNvSpPr>
          <p:nvPr>
            <p:ph type="sldImg"/>
          </p:nvPr>
        </p:nvSpPr>
        <p:spPr>
          <a:xfrm>
            <a:off x="952560" y="685800"/>
            <a:ext cx="4952160" cy="3428280"/>
          </a:xfrm>
          <a:prstGeom prst="rect">
            <a:avLst/>
          </a:prstGeom>
        </p:spPr>
      </p:sp>
      <p:sp>
        <p:nvSpPr>
          <p:cNvPr id="927" name="PlaceHolder 3"/>
          <p:cNvSpPr>
            <a:spLocks noGrp="1"/>
          </p:cNvSpPr>
          <p:nvPr>
            <p:ph type="body"/>
          </p:nvPr>
        </p:nvSpPr>
        <p:spPr>
          <a:xfrm>
            <a:off x="685800" y="4343400"/>
            <a:ext cx="5485680" cy="411408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F2D25D0-BCD7-4B30-B3B0-4981F930D5CB}" type="slidenum">
              <a:rPr lang="en-US" sz="1200" b="0" strike="noStrike" spc="-1">
                <a:solidFill>
                  <a:srgbClr val="000000"/>
                </a:solidFill>
                <a:latin typeface="Times New Roman"/>
              </a:rPr>
              <a:t>7</a:t>
            </a:fld>
            <a:endParaRPr lang="pt-BR" sz="1200" b="0" strike="noStrike" spc="-1">
              <a:latin typeface="Arial"/>
            </a:endParaRPr>
          </a:p>
        </p:txBody>
      </p:sp>
      <p:sp>
        <p:nvSpPr>
          <p:cNvPr id="929" name="PlaceHolder 2"/>
          <p:cNvSpPr>
            <a:spLocks noGrp="1" noRot="1" noChangeAspect="1"/>
          </p:cNvSpPr>
          <p:nvPr>
            <p:ph type="sldImg"/>
          </p:nvPr>
        </p:nvSpPr>
        <p:spPr>
          <a:xfrm>
            <a:off x="952560" y="685800"/>
            <a:ext cx="4951800" cy="3427920"/>
          </a:xfrm>
          <a:prstGeom prst="rect">
            <a:avLst/>
          </a:prstGeom>
        </p:spPr>
      </p:sp>
      <p:sp>
        <p:nvSpPr>
          <p:cNvPr id="930"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DB215E6-E15D-4528-875A-BBEAFB7B6EFD}" type="slidenum">
              <a:rPr lang="en-US" sz="1200" b="0" strike="noStrike" spc="-1">
                <a:solidFill>
                  <a:srgbClr val="000000"/>
                </a:solidFill>
                <a:latin typeface="Times New Roman"/>
              </a:rPr>
              <a:t>8</a:t>
            </a:fld>
            <a:endParaRPr lang="pt-BR" sz="1200" b="0" strike="noStrike" spc="-1">
              <a:latin typeface="Arial"/>
            </a:endParaRPr>
          </a:p>
        </p:txBody>
      </p:sp>
      <p:sp>
        <p:nvSpPr>
          <p:cNvPr id="932" name="PlaceHolder 2"/>
          <p:cNvSpPr>
            <a:spLocks noGrp="1" noRot="1" noChangeAspect="1"/>
          </p:cNvSpPr>
          <p:nvPr>
            <p:ph type="sldImg"/>
          </p:nvPr>
        </p:nvSpPr>
        <p:spPr>
          <a:xfrm>
            <a:off x="952560" y="685800"/>
            <a:ext cx="4951800" cy="3427920"/>
          </a:xfrm>
          <a:prstGeom prst="rect">
            <a:avLst/>
          </a:prstGeom>
        </p:spPr>
      </p:sp>
      <p:sp>
        <p:nvSpPr>
          <p:cNvPr id="933"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DDAC229-7AEB-4DBB-9FF8-C668A1F0C11C}" type="slidenum">
              <a:rPr lang="en-US" sz="1200" b="0" strike="noStrike" spc="-1">
                <a:solidFill>
                  <a:srgbClr val="000000"/>
                </a:solidFill>
                <a:latin typeface="Times New Roman"/>
              </a:rPr>
              <a:t>9</a:t>
            </a:fld>
            <a:endParaRPr lang="pt-BR" sz="1200" b="0" strike="noStrike" spc="-1">
              <a:latin typeface="Arial"/>
            </a:endParaRPr>
          </a:p>
        </p:txBody>
      </p:sp>
      <p:sp>
        <p:nvSpPr>
          <p:cNvPr id="935" name="PlaceHolder 2"/>
          <p:cNvSpPr>
            <a:spLocks noGrp="1" noRot="1" noChangeAspect="1"/>
          </p:cNvSpPr>
          <p:nvPr>
            <p:ph type="sldImg"/>
          </p:nvPr>
        </p:nvSpPr>
        <p:spPr>
          <a:xfrm>
            <a:off x="952560" y="685800"/>
            <a:ext cx="4951800" cy="3427920"/>
          </a:xfrm>
          <a:prstGeom prst="rect">
            <a:avLst/>
          </a:prstGeom>
        </p:spPr>
      </p:sp>
      <p:sp>
        <p:nvSpPr>
          <p:cNvPr id="936"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28074CF-E0D4-4018-80A6-89EE797597C7}" type="slidenum">
              <a:rPr lang="en-US" sz="1200" b="0" strike="noStrike" spc="-1">
                <a:solidFill>
                  <a:srgbClr val="000000"/>
                </a:solidFill>
                <a:latin typeface="Times New Roman"/>
              </a:rPr>
              <a:t>10</a:t>
            </a:fld>
            <a:endParaRPr lang="pt-BR" sz="1200" b="0" strike="noStrike" spc="-1">
              <a:latin typeface="Arial"/>
            </a:endParaRPr>
          </a:p>
        </p:txBody>
      </p:sp>
      <p:sp>
        <p:nvSpPr>
          <p:cNvPr id="938" name="PlaceHolder 2"/>
          <p:cNvSpPr>
            <a:spLocks noGrp="1" noRot="1" noChangeAspect="1"/>
          </p:cNvSpPr>
          <p:nvPr>
            <p:ph type="sldImg"/>
          </p:nvPr>
        </p:nvSpPr>
        <p:spPr>
          <a:xfrm>
            <a:off x="952560" y="685800"/>
            <a:ext cx="4951800" cy="3427920"/>
          </a:xfrm>
          <a:prstGeom prst="rect">
            <a:avLst/>
          </a:prstGeom>
        </p:spPr>
      </p:sp>
      <p:sp>
        <p:nvSpPr>
          <p:cNvPr id="939"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84C749-629F-4E47-B085-7F1462F07523}" type="slidenum">
              <a:rPr lang="en-US" sz="1200" b="0" strike="noStrike" spc="-1">
                <a:solidFill>
                  <a:srgbClr val="000000"/>
                </a:solidFill>
                <a:latin typeface="Times New Roman"/>
              </a:rPr>
              <a:t>11</a:t>
            </a:fld>
            <a:endParaRPr lang="pt-BR" sz="1200" b="0" strike="noStrike" spc="-1">
              <a:latin typeface="Arial"/>
            </a:endParaRPr>
          </a:p>
        </p:txBody>
      </p:sp>
      <p:sp>
        <p:nvSpPr>
          <p:cNvPr id="941" name="PlaceHolder 2"/>
          <p:cNvSpPr>
            <a:spLocks noGrp="1" noRot="1" noChangeAspect="1"/>
          </p:cNvSpPr>
          <p:nvPr>
            <p:ph type="sldImg"/>
          </p:nvPr>
        </p:nvSpPr>
        <p:spPr>
          <a:xfrm>
            <a:off x="952560" y="685800"/>
            <a:ext cx="4951800" cy="3427920"/>
          </a:xfrm>
          <a:prstGeom prst="rect">
            <a:avLst/>
          </a:prstGeom>
        </p:spPr>
      </p:sp>
      <p:sp>
        <p:nvSpPr>
          <p:cNvPr id="942"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15310F5-4751-4309-9EA8-9D13D5BA99FA}" type="slidenum">
              <a:rPr lang="en-US" sz="1200" b="0" strike="noStrike" spc="-1">
                <a:solidFill>
                  <a:srgbClr val="000000"/>
                </a:solidFill>
                <a:latin typeface="Times New Roman"/>
              </a:rPr>
              <a:t>12</a:t>
            </a:fld>
            <a:endParaRPr lang="pt-BR" sz="1200" b="0" strike="noStrike" spc="-1">
              <a:latin typeface="Arial"/>
            </a:endParaRPr>
          </a:p>
        </p:txBody>
      </p:sp>
      <p:sp>
        <p:nvSpPr>
          <p:cNvPr id="944" name="PlaceHolder 2"/>
          <p:cNvSpPr>
            <a:spLocks noGrp="1" noRot="1" noChangeAspect="1"/>
          </p:cNvSpPr>
          <p:nvPr>
            <p:ph type="sldImg"/>
          </p:nvPr>
        </p:nvSpPr>
        <p:spPr>
          <a:xfrm>
            <a:off x="952560" y="685800"/>
            <a:ext cx="4951800" cy="3427920"/>
          </a:xfrm>
          <a:prstGeom prst="rect">
            <a:avLst/>
          </a:prstGeom>
        </p:spPr>
      </p:sp>
      <p:sp>
        <p:nvSpPr>
          <p:cNvPr id="945"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DFBCD8E-30D0-4083-A2FC-CFFDC74FC87C}" type="slidenum">
              <a:rPr lang="en-US" sz="1200" b="0" strike="noStrike" spc="-1">
                <a:solidFill>
                  <a:srgbClr val="000000"/>
                </a:solidFill>
                <a:latin typeface="Times New Roman"/>
              </a:rPr>
              <a:t>13</a:t>
            </a:fld>
            <a:endParaRPr lang="pt-BR" sz="1200" b="0" strike="noStrike" spc="-1">
              <a:latin typeface="Arial"/>
            </a:endParaRPr>
          </a:p>
        </p:txBody>
      </p:sp>
      <p:sp>
        <p:nvSpPr>
          <p:cNvPr id="947" name="PlaceHolder 2"/>
          <p:cNvSpPr>
            <a:spLocks noGrp="1" noRot="1" noChangeAspect="1"/>
          </p:cNvSpPr>
          <p:nvPr>
            <p:ph type="sldImg"/>
          </p:nvPr>
        </p:nvSpPr>
        <p:spPr>
          <a:xfrm>
            <a:off x="952560" y="685800"/>
            <a:ext cx="4951800" cy="3427920"/>
          </a:xfrm>
          <a:prstGeom prst="rect">
            <a:avLst/>
          </a:prstGeom>
        </p:spPr>
      </p:sp>
      <p:sp>
        <p:nvSpPr>
          <p:cNvPr id="948"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9"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1"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3"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84"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8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89"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90"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92"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94"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9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9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98"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0"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101"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04"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05"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106"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08"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09"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110"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11"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112"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113"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17"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19"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21"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22"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2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27"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128"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30"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3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3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6"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38"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139"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4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4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43"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144"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46"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47"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148"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49"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150"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151"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55"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57"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59"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60"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6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65"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166"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68"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6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70"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7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7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74"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76"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177"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79"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80"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81"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182"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84"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85"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186"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187"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188"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189"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9"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77"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115"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15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wmf"/><Relationship Id="rId1" Type="http://schemas.openxmlformats.org/officeDocument/2006/relationships/slideLayout" Target="../slideLayouts/slideLayout13.x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2567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 13/08/2024</a:t>
            </a:r>
            <a:endParaRPr lang="pt-BR" sz="2400" b="0" strike="noStrike" spc="-1" dirty="0">
              <a:latin typeface="Arial"/>
            </a:endParaRPr>
          </a:p>
        </p:txBody>
      </p:sp>
      <p:sp>
        <p:nvSpPr>
          <p:cNvPr id="197" name="CustomShape 2"/>
          <p:cNvSpPr/>
          <p:nvPr/>
        </p:nvSpPr>
        <p:spPr>
          <a:xfrm>
            <a:off x="523440" y="5254560"/>
            <a:ext cx="371304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p:txBody>
      </p:sp>
      <p:sp>
        <p:nvSpPr>
          <p:cNvPr id="198" name="CustomShape 3"/>
          <p:cNvSpPr/>
          <p:nvPr/>
        </p:nvSpPr>
        <p:spPr>
          <a:xfrm>
            <a:off x="295920" y="3365640"/>
            <a:ext cx="6999120" cy="1274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dirty="0">
                <a:solidFill>
                  <a:srgbClr val="4E2968"/>
                </a:solidFill>
                <a:latin typeface="Calibri"/>
                <a:ea typeface="DejaVu Sans"/>
              </a:rPr>
              <a:t>Engenharia de Software</a:t>
            </a:r>
            <a:endParaRPr lang="pt-BR" sz="4400" b="0" strike="noStrike" spc="-1" dirty="0">
              <a:latin typeface="Arial"/>
            </a:endParaRPr>
          </a:p>
        </p:txBody>
      </p:sp>
      <p:sp>
        <p:nvSpPr>
          <p:cNvPr id="199" name="CustomShape 4"/>
          <p:cNvSpPr/>
          <p:nvPr/>
        </p:nvSpPr>
        <p:spPr>
          <a:xfrm>
            <a:off x="0" y="6400800"/>
            <a:ext cx="699912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200" name="Picture 2" descr="Resultado de imagem para unisal edital"/>
          <p:cNvPicPr/>
          <p:nvPr/>
        </p:nvPicPr>
        <p:blipFill>
          <a:blip r:embed="rId3"/>
          <a:stretch/>
        </p:blipFill>
        <p:spPr>
          <a:xfrm>
            <a:off x="0" y="-33840"/>
            <a:ext cx="3079080" cy="1396800"/>
          </a:xfrm>
          <a:prstGeom prst="rect">
            <a:avLst/>
          </a:prstGeom>
          <a:ln w="0">
            <a:noFill/>
          </a:ln>
        </p:spPr>
      </p:pic>
      <p:sp>
        <p:nvSpPr>
          <p:cNvPr id="201" name="CustomShape 5"/>
          <p:cNvSpPr/>
          <p:nvPr/>
        </p:nvSpPr>
        <p:spPr>
          <a:xfrm>
            <a:off x="4800240" y="3276720"/>
            <a:ext cx="303120" cy="3031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pic>
        <p:nvPicPr>
          <p:cNvPr id="202" name="Picture 2" descr="O que é uma software house? - Blog"/>
          <p:cNvPicPr/>
          <p:nvPr/>
        </p:nvPicPr>
        <p:blipFill>
          <a:blip r:embed="rId4"/>
          <a:stretch/>
        </p:blipFill>
        <p:spPr>
          <a:xfrm>
            <a:off x="1540080" y="1480320"/>
            <a:ext cx="2466000" cy="1855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200520" y="109440"/>
            <a:ext cx="777132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Evolução do Software</a:t>
            </a:r>
            <a:endParaRPr lang="pt-BR" sz="4000" b="0" strike="noStrike" spc="-1">
              <a:latin typeface="Arial"/>
            </a:endParaRPr>
          </a:p>
        </p:txBody>
      </p:sp>
      <p:sp>
        <p:nvSpPr>
          <p:cNvPr id="251" name="CustomShape 2"/>
          <p:cNvSpPr/>
          <p:nvPr/>
        </p:nvSpPr>
        <p:spPr>
          <a:xfrm>
            <a:off x="200520" y="1143000"/>
            <a:ext cx="9142920" cy="457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941400" indent="-483120" algn="ctr">
              <a:lnSpc>
                <a:spcPct val="90000"/>
              </a:lnSpc>
              <a:spcBef>
                <a:spcPts val="901"/>
              </a:spcBef>
              <a:spcAft>
                <a:spcPts val="300"/>
              </a:spcAft>
              <a:tabLst>
                <a:tab pos="0" algn="l"/>
              </a:tabLst>
            </a:pPr>
            <a:r>
              <a:rPr lang="pt-BR" sz="2400" b="0" strike="noStrike" spc="-1">
                <a:solidFill>
                  <a:srgbClr val="000000"/>
                </a:solidFill>
                <a:latin typeface="Arial"/>
                <a:ea typeface="DejaVu Sans"/>
              </a:rPr>
              <a:t>(Quarta era do software: atualidade)</a:t>
            </a:r>
            <a:endParaRPr lang="pt-BR" sz="2400" b="0" strike="noStrike" spc="-1">
              <a:latin typeface="Arial"/>
            </a:endParaRPr>
          </a:p>
          <a:p>
            <a:pPr marL="941400" lvl="1" indent="-483120" algn="just">
              <a:lnSpc>
                <a:spcPct val="110000"/>
              </a:lnSpc>
              <a:spcBef>
                <a:spcPts val="901"/>
              </a:spcBef>
              <a:spcAft>
                <a:spcPts val="300"/>
              </a:spcAft>
              <a:buClr>
                <a:srgbClr val="002060"/>
              </a:buClr>
              <a:buSzPct val="80000"/>
              <a:buFont typeface="Wingdings" charset="2"/>
              <a:buChar char=""/>
              <a:tabLst>
                <a:tab pos="2100240" algn="l"/>
              </a:tabLst>
            </a:pPr>
            <a:r>
              <a:rPr lang="pt-BR" sz="2400" b="0" strike="noStrike" spc="-1">
                <a:solidFill>
                  <a:srgbClr val="000000"/>
                </a:solidFill>
                <a:latin typeface="Arial"/>
                <a:ea typeface="DejaVu Sans"/>
              </a:rPr>
              <a:t>Tecnologias orientadas o objetos</a:t>
            </a:r>
            <a:endParaRPr lang="pt-BR" sz="2400" b="0" strike="noStrike" spc="-1">
              <a:latin typeface="Arial"/>
            </a:endParaRPr>
          </a:p>
          <a:p>
            <a:pPr marL="941400" lvl="1" indent="-483120">
              <a:lnSpc>
                <a:spcPct val="110000"/>
              </a:lnSpc>
              <a:spcBef>
                <a:spcPts val="901"/>
              </a:spcBef>
              <a:spcAft>
                <a:spcPts val="300"/>
              </a:spcAft>
              <a:buClr>
                <a:srgbClr val="002060"/>
              </a:buClr>
              <a:buSzPct val="80000"/>
              <a:buFont typeface="Wingdings" charset="2"/>
              <a:buChar char=""/>
              <a:tabLst>
                <a:tab pos="2100240" algn="l"/>
              </a:tabLst>
            </a:pPr>
            <a:r>
              <a:rPr lang="pt-BR" sz="2400" b="0" strike="noStrike" spc="-1">
                <a:solidFill>
                  <a:srgbClr val="000000"/>
                </a:solidFill>
                <a:latin typeface="Arial"/>
                <a:ea typeface="DejaVu Sans"/>
              </a:rPr>
              <a:t>Sistemas especialistas e software de inteligência artificial usados na prática</a:t>
            </a:r>
            <a:endParaRPr lang="pt-BR" sz="2400" b="0" strike="noStrike" spc="-1">
              <a:latin typeface="Arial"/>
            </a:endParaRPr>
          </a:p>
          <a:p>
            <a:pPr marL="941400" lvl="1" indent="-483120" algn="just">
              <a:lnSpc>
                <a:spcPct val="110000"/>
              </a:lnSpc>
              <a:spcBef>
                <a:spcPts val="901"/>
              </a:spcBef>
              <a:spcAft>
                <a:spcPts val="300"/>
              </a:spcAft>
              <a:buClr>
                <a:srgbClr val="002060"/>
              </a:buClr>
              <a:buSzPct val="80000"/>
              <a:buFont typeface="Wingdings" charset="2"/>
              <a:buChar char=""/>
              <a:tabLst>
                <a:tab pos="2100240" algn="l"/>
              </a:tabLst>
            </a:pPr>
            <a:r>
              <a:rPr lang="pt-BR" sz="2400" b="0" strike="noStrike" spc="-1">
                <a:solidFill>
                  <a:srgbClr val="000000"/>
                </a:solidFill>
                <a:latin typeface="Arial"/>
                <a:ea typeface="DejaVu Sans"/>
              </a:rPr>
              <a:t>Software de rede neural artificial</a:t>
            </a:r>
            <a:endParaRPr lang="pt-BR" sz="2400" b="0" strike="noStrike" spc="-1">
              <a:latin typeface="Arial"/>
            </a:endParaRPr>
          </a:p>
          <a:p>
            <a:pPr marL="941400" lvl="1" indent="-483120" algn="just">
              <a:lnSpc>
                <a:spcPct val="110000"/>
              </a:lnSpc>
              <a:spcBef>
                <a:spcPts val="901"/>
              </a:spcBef>
              <a:spcAft>
                <a:spcPts val="300"/>
              </a:spcAft>
              <a:buClr>
                <a:srgbClr val="002060"/>
              </a:buClr>
              <a:buSzPct val="80000"/>
              <a:buFont typeface="Wingdings" charset="2"/>
              <a:buChar char=""/>
              <a:tabLst>
                <a:tab pos="2100240" algn="l"/>
              </a:tabLst>
            </a:pPr>
            <a:r>
              <a:rPr lang="pt-BR" sz="2400" b="0" strike="noStrike" spc="-1">
                <a:solidFill>
                  <a:srgbClr val="000000"/>
                </a:solidFill>
                <a:latin typeface="Arial"/>
                <a:ea typeface="DejaVu Sans"/>
              </a:rPr>
              <a:t>Computação Paralela</a:t>
            </a:r>
            <a:endParaRPr lang="pt-BR" sz="2400" b="0" strike="noStrike" spc="-1">
              <a:latin typeface="Arial"/>
            </a:endParaRPr>
          </a:p>
          <a:p>
            <a:pPr marL="941400" lvl="1" indent="-483120" algn="just">
              <a:lnSpc>
                <a:spcPct val="110000"/>
              </a:lnSpc>
              <a:spcBef>
                <a:spcPts val="901"/>
              </a:spcBef>
              <a:spcAft>
                <a:spcPts val="300"/>
              </a:spcAft>
              <a:buClr>
                <a:srgbClr val="002060"/>
              </a:buClr>
              <a:buSzPct val="80000"/>
              <a:buFont typeface="Wingdings" charset="2"/>
              <a:buChar char=""/>
              <a:tabLst>
                <a:tab pos="2100240" algn="l"/>
              </a:tabLst>
            </a:pPr>
            <a:r>
              <a:rPr lang="pt-BR" sz="2400" b="0" strike="noStrike" spc="-1">
                <a:solidFill>
                  <a:srgbClr val="000000"/>
                </a:solidFill>
                <a:latin typeface="Arial"/>
                <a:ea typeface="DejaVu Sans"/>
              </a:rPr>
              <a:t>Internet</a:t>
            </a:r>
            <a:endParaRPr lang="pt-BR" sz="2400" b="0" strike="noStrike" spc="-1">
              <a:latin typeface="Arial"/>
            </a:endParaRPr>
          </a:p>
          <a:p>
            <a:pPr marL="941400" indent="-483120" algn="r">
              <a:lnSpc>
                <a:spcPct val="110000"/>
              </a:lnSpc>
              <a:spcBef>
                <a:spcPts val="901"/>
              </a:spcBef>
              <a:spcAft>
                <a:spcPts val="300"/>
              </a:spcAft>
              <a:tabLst>
                <a:tab pos="0" algn="l"/>
              </a:tabLst>
            </a:pPr>
            <a:r>
              <a:rPr lang="pt-BR" sz="2400" b="0" strike="noStrike" spc="-1">
                <a:solidFill>
                  <a:srgbClr val="FF0000"/>
                </a:solidFill>
                <a:latin typeface="Arial"/>
                <a:ea typeface="DejaVu Sans"/>
              </a:rPr>
              <a:t>..... CRISE DE SOFTWARE  </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 calcmode="lin" valueType="num">
                                      <p:cBhvr additive="repl">
                                        <p:cTn id="7" dur="500" fill="hold"/>
                                        <p:tgtEl>
                                          <p:spTgt spid="25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5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18" presetClass="entr" presetSubtype="9" fill="hold" nodeType="clickEffect">
                                  <p:stCondLst>
                                    <p:cond delay="0"/>
                                  </p:stCondLst>
                                  <p:childTnLst>
                                    <p:set>
                                      <p:cBhvr>
                                        <p:cTn id="13" dur="1" fill="hold">
                                          <p:stCondLst>
                                            <p:cond delay="0"/>
                                          </p:stCondLst>
                                        </p:cTn>
                                        <p:tgtEl>
                                          <p:spTgt spid="251">
                                            <p:txEl>
                                              <p:pRg st="0" end="0"/>
                                            </p:txEl>
                                          </p:spTgt>
                                        </p:tgtEl>
                                        <p:attrNameLst>
                                          <p:attrName>style.visibility</p:attrName>
                                        </p:attrNameLst>
                                      </p:cBhvr>
                                      <p:to>
                                        <p:strVal val="visible"/>
                                      </p:to>
                                    </p:set>
                                    <p:animEffect transition="in" filter="strips(upLeft)">
                                      <p:cBhvr additive="repl">
                                        <p:cTn id="14" dur="500"/>
                                        <p:tgtEl>
                                          <p:spTgt spid="251">
                                            <p:txEl>
                                              <p:pRg st="0" end="0"/>
                                            </p:txEl>
                                          </p:spTgt>
                                        </p:tgtEl>
                                      </p:cBhvr>
                                    </p:animEffec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8" presetClass="entr" presetSubtype="9" fill="hold" nodeType="clickEffect">
                                  <p:stCondLst>
                                    <p:cond delay="0"/>
                                  </p:stCondLst>
                                  <p:childTnLst>
                                    <p:set>
                                      <p:cBhvr>
                                        <p:cTn id="18" dur="1" fill="hold">
                                          <p:stCondLst>
                                            <p:cond delay="0"/>
                                          </p:stCondLst>
                                        </p:cTn>
                                        <p:tgtEl>
                                          <p:spTgt spid="251">
                                            <p:txEl>
                                              <p:pRg st="1" end="1"/>
                                            </p:txEl>
                                          </p:spTgt>
                                        </p:tgtEl>
                                        <p:attrNameLst>
                                          <p:attrName>style.visibility</p:attrName>
                                        </p:attrNameLst>
                                      </p:cBhvr>
                                      <p:to>
                                        <p:strVal val="visible"/>
                                      </p:to>
                                    </p:set>
                                    <p:animEffect transition="in" filter="strips(upLeft)">
                                      <p:cBhvr additive="repl">
                                        <p:cTn id="19" dur="500"/>
                                        <p:tgtEl>
                                          <p:spTgt spid="251">
                                            <p:txEl>
                                              <p:pRg st="1" end="1"/>
                                            </p:txEl>
                                          </p:spTgt>
                                        </p:tgtEl>
                                      </p:cBhvr>
                                    </p:animEffect>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18" presetClass="entr" presetSubtype="9" fill="hold" nodeType="clickEffect">
                                  <p:stCondLst>
                                    <p:cond delay="0"/>
                                  </p:stCondLst>
                                  <p:childTnLst>
                                    <p:set>
                                      <p:cBhvr>
                                        <p:cTn id="23" dur="1" fill="hold">
                                          <p:stCondLst>
                                            <p:cond delay="0"/>
                                          </p:stCondLst>
                                        </p:cTn>
                                        <p:tgtEl>
                                          <p:spTgt spid="251">
                                            <p:txEl>
                                              <p:pRg st="2" end="2"/>
                                            </p:txEl>
                                          </p:spTgt>
                                        </p:tgtEl>
                                        <p:attrNameLst>
                                          <p:attrName>style.visibility</p:attrName>
                                        </p:attrNameLst>
                                      </p:cBhvr>
                                      <p:to>
                                        <p:strVal val="visible"/>
                                      </p:to>
                                    </p:set>
                                    <p:animEffect transition="in" filter="strips(upLeft)">
                                      <p:cBhvr additive="repl">
                                        <p:cTn id="24" dur="500"/>
                                        <p:tgtEl>
                                          <p:spTgt spid="251">
                                            <p:txEl>
                                              <p:pRg st="2" end="2"/>
                                            </p:txEl>
                                          </p:spTgt>
                                        </p:tgtEl>
                                      </p:cBhvr>
                                    </p:animEffect>
                                  </p:childTnLst>
                                </p:cTn>
                              </p:par>
                            </p:childTnLst>
                          </p:cTn>
                        </p:par>
                      </p:childTnLst>
                    </p:cTn>
                  </p:par>
                  <p:par>
                    <p:cTn id="25" fill="hold" nodeType="clickEffect">
                      <p:stCondLst>
                        <p:cond delay="indefinite"/>
                      </p:stCondLst>
                      <p:childTnLst>
                        <p:par>
                          <p:cTn id="26" fill="hold" nodeType="withEffect">
                            <p:stCondLst>
                              <p:cond delay="0"/>
                            </p:stCondLst>
                            <p:childTnLst>
                              <p:par>
                                <p:cTn id="27" presetID="18" presetClass="entr" presetSubtype="9" fill="hold" nodeType="clickEffect">
                                  <p:stCondLst>
                                    <p:cond delay="0"/>
                                  </p:stCondLst>
                                  <p:childTnLst>
                                    <p:set>
                                      <p:cBhvr>
                                        <p:cTn id="28" dur="1" fill="hold">
                                          <p:stCondLst>
                                            <p:cond delay="0"/>
                                          </p:stCondLst>
                                        </p:cTn>
                                        <p:tgtEl>
                                          <p:spTgt spid="251">
                                            <p:txEl>
                                              <p:pRg st="3" end="3"/>
                                            </p:txEl>
                                          </p:spTgt>
                                        </p:tgtEl>
                                        <p:attrNameLst>
                                          <p:attrName>style.visibility</p:attrName>
                                        </p:attrNameLst>
                                      </p:cBhvr>
                                      <p:to>
                                        <p:strVal val="visible"/>
                                      </p:to>
                                    </p:set>
                                    <p:animEffect transition="in" filter="strips(upLeft)">
                                      <p:cBhvr additive="repl">
                                        <p:cTn id="29" dur="500"/>
                                        <p:tgtEl>
                                          <p:spTgt spid="251">
                                            <p:txEl>
                                              <p:pRg st="3" end="3"/>
                                            </p:txEl>
                                          </p:spTgt>
                                        </p:tgtEl>
                                      </p:cBhvr>
                                    </p:animEffect>
                                  </p:childTnLst>
                                </p:cTn>
                              </p:par>
                            </p:childTnLst>
                          </p:cTn>
                        </p:par>
                      </p:childTnLst>
                    </p:cTn>
                  </p:par>
                  <p:par>
                    <p:cTn id="30" fill="hold" nodeType="clickEffect">
                      <p:stCondLst>
                        <p:cond delay="indefinite"/>
                      </p:stCondLst>
                      <p:childTnLst>
                        <p:par>
                          <p:cTn id="31" fill="hold" nodeType="withEffect">
                            <p:stCondLst>
                              <p:cond delay="0"/>
                            </p:stCondLst>
                            <p:childTnLst>
                              <p:par>
                                <p:cTn id="32" presetID="18" presetClass="entr" presetSubtype="9" fill="hold" nodeType="clickEffect">
                                  <p:stCondLst>
                                    <p:cond delay="0"/>
                                  </p:stCondLst>
                                  <p:childTnLst>
                                    <p:set>
                                      <p:cBhvr>
                                        <p:cTn id="33" dur="1" fill="hold">
                                          <p:stCondLst>
                                            <p:cond delay="0"/>
                                          </p:stCondLst>
                                        </p:cTn>
                                        <p:tgtEl>
                                          <p:spTgt spid="251">
                                            <p:txEl>
                                              <p:pRg st="4" end="4"/>
                                            </p:txEl>
                                          </p:spTgt>
                                        </p:tgtEl>
                                        <p:attrNameLst>
                                          <p:attrName>style.visibility</p:attrName>
                                        </p:attrNameLst>
                                      </p:cBhvr>
                                      <p:to>
                                        <p:strVal val="visible"/>
                                      </p:to>
                                    </p:set>
                                    <p:animEffect transition="in" filter="strips(upLeft)">
                                      <p:cBhvr additive="repl">
                                        <p:cTn id="34" dur="500"/>
                                        <p:tgtEl>
                                          <p:spTgt spid="251">
                                            <p:txEl>
                                              <p:pRg st="4" end="4"/>
                                            </p:txEl>
                                          </p:spTgt>
                                        </p:tgtEl>
                                      </p:cBhvr>
                                    </p:animEffect>
                                  </p:childTnLst>
                                </p:cTn>
                              </p:par>
                            </p:childTnLst>
                          </p:cTn>
                        </p:par>
                      </p:childTnLst>
                    </p:cTn>
                  </p:par>
                  <p:par>
                    <p:cTn id="35" fill="hold" nodeType="clickEffect">
                      <p:stCondLst>
                        <p:cond delay="indefinite"/>
                      </p:stCondLst>
                      <p:childTnLst>
                        <p:par>
                          <p:cTn id="36" fill="hold" nodeType="withEffect">
                            <p:stCondLst>
                              <p:cond delay="0"/>
                            </p:stCondLst>
                            <p:childTnLst>
                              <p:par>
                                <p:cTn id="37" presetID="18" presetClass="entr" presetSubtype="9" fill="hold" nodeType="clickEffect">
                                  <p:stCondLst>
                                    <p:cond delay="0"/>
                                  </p:stCondLst>
                                  <p:childTnLst>
                                    <p:set>
                                      <p:cBhvr>
                                        <p:cTn id="38" dur="1" fill="hold">
                                          <p:stCondLst>
                                            <p:cond delay="0"/>
                                          </p:stCondLst>
                                        </p:cTn>
                                        <p:tgtEl>
                                          <p:spTgt spid="251">
                                            <p:txEl>
                                              <p:pRg st="5" end="5"/>
                                            </p:txEl>
                                          </p:spTgt>
                                        </p:tgtEl>
                                        <p:attrNameLst>
                                          <p:attrName>style.visibility</p:attrName>
                                        </p:attrNameLst>
                                      </p:cBhvr>
                                      <p:to>
                                        <p:strVal val="visible"/>
                                      </p:to>
                                    </p:set>
                                    <p:animEffect transition="in" filter="strips(upLeft)">
                                      <p:cBhvr additive="repl">
                                        <p:cTn id="39" dur="500"/>
                                        <p:tgtEl>
                                          <p:spTgt spid="251">
                                            <p:txEl>
                                              <p:pRg st="5" end="5"/>
                                            </p:txEl>
                                          </p:spTgt>
                                        </p:tgtEl>
                                      </p:cBhvr>
                                    </p:animEffect>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18" presetClass="entr" presetSubtype="9" fill="hold" nodeType="clickEffect">
                                  <p:stCondLst>
                                    <p:cond delay="0"/>
                                  </p:stCondLst>
                                  <p:childTnLst>
                                    <p:set>
                                      <p:cBhvr>
                                        <p:cTn id="43" dur="1" fill="hold">
                                          <p:stCondLst>
                                            <p:cond delay="0"/>
                                          </p:stCondLst>
                                        </p:cTn>
                                        <p:tgtEl>
                                          <p:spTgt spid="251">
                                            <p:txEl>
                                              <p:pRg st="6" end="6"/>
                                            </p:txEl>
                                          </p:spTgt>
                                        </p:tgtEl>
                                        <p:attrNameLst>
                                          <p:attrName>style.visibility</p:attrName>
                                        </p:attrNameLst>
                                      </p:cBhvr>
                                      <p:to>
                                        <p:strVal val="visible"/>
                                      </p:to>
                                    </p:set>
                                    <p:animEffect transition="in" filter="strips(upLeft)">
                                      <p:cBhvr additive="repl">
                                        <p:cTn id="44" dur="500"/>
                                        <p:tgtEl>
                                          <p:spTgt spid="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60000" y="223560"/>
            <a:ext cx="7771320" cy="61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Crise de Software</a:t>
            </a:r>
            <a:endParaRPr lang="pt-BR" sz="3600" b="0" strike="noStrike" spc="-1">
              <a:latin typeface="Arial"/>
            </a:endParaRPr>
          </a:p>
        </p:txBody>
      </p:sp>
      <p:sp>
        <p:nvSpPr>
          <p:cNvPr id="253" name="CustomShape 2"/>
          <p:cNvSpPr/>
          <p:nvPr/>
        </p:nvSpPr>
        <p:spPr>
          <a:xfrm>
            <a:off x="560520" y="1143000"/>
            <a:ext cx="8380800" cy="457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185760" indent="-184680">
              <a:lnSpc>
                <a:spcPct val="90000"/>
              </a:lnSpc>
              <a:spcBef>
                <a:spcPts val="901"/>
              </a:spcBef>
              <a:spcAft>
                <a:spcPts val="300"/>
              </a:spcAft>
              <a:tabLst>
                <a:tab pos="0" algn="l"/>
              </a:tabLst>
            </a:pPr>
            <a:r>
              <a:rPr lang="pt-BR" sz="2400" b="0" strike="noStrike" spc="-1">
                <a:solidFill>
                  <a:srgbClr val="000000"/>
                </a:solidFill>
                <a:latin typeface="Arial"/>
                <a:ea typeface="DejaVu Sans"/>
              </a:rPr>
              <a:t>	Refere-se a um conjunto de problemas encontrados no desenvolvimento de software:</a:t>
            </a:r>
            <a:endParaRPr lang="pt-BR" sz="2400" b="0" strike="noStrike" spc="-1">
              <a:latin typeface="Arial"/>
            </a:endParaRPr>
          </a:p>
          <a:p>
            <a:pPr marL="185760" indent="-184680">
              <a:lnSpc>
                <a:spcPct val="90000"/>
              </a:lnSpc>
              <a:spcBef>
                <a:spcPts val="901"/>
              </a:spcBef>
              <a:spcAft>
                <a:spcPts val="300"/>
              </a:spcAft>
              <a:tabLst>
                <a:tab pos="0" algn="l"/>
              </a:tabLst>
            </a:pPr>
            <a:r>
              <a:rPr lang="pt-BR" sz="2400" b="0" strike="noStrike" spc="-1">
                <a:solidFill>
                  <a:srgbClr val="000000"/>
                </a:solidFill>
                <a:latin typeface="Arial"/>
                <a:ea typeface="DejaVu Sans"/>
              </a:rPr>
              <a:t>(1) As estimativas de prazo e de custo freqüentemente são imprecisas</a:t>
            </a:r>
            <a:endParaRPr lang="pt-BR" sz="2400" b="0" strike="noStrike" spc="-1">
              <a:latin typeface="Arial"/>
            </a:endParaRPr>
          </a:p>
          <a:p>
            <a:pPr marL="473040" indent="-95760" algn="just">
              <a:lnSpc>
                <a:spcPct val="110000"/>
              </a:lnSpc>
              <a:spcBef>
                <a:spcPts val="901"/>
              </a:spcBef>
              <a:spcAft>
                <a:spcPts val="300"/>
              </a:spcAft>
              <a:tabLst>
                <a:tab pos="0" algn="l"/>
              </a:tabLst>
            </a:pPr>
            <a:r>
              <a:rPr lang="pt-BR" sz="2400" b="0" strike="noStrike" spc="-1">
                <a:solidFill>
                  <a:srgbClr val="000000"/>
                </a:solidFill>
                <a:latin typeface="Arial"/>
                <a:ea typeface="DejaVu Sans"/>
              </a:rPr>
              <a:t>“Não dedicamos tempo para coletar dados sobre o processo de desenvolvimento de software”</a:t>
            </a:r>
            <a:endParaRPr lang="pt-BR" sz="2400" b="0" strike="noStrike" spc="-1">
              <a:latin typeface="Arial"/>
            </a:endParaRPr>
          </a:p>
          <a:p>
            <a:pPr marL="473040" indent="-95760" algn="just">
              <a:lnSpc>
                <a:spcPct val="110000"/>
              </a:lnSpc>
              <a:spcBef>
                <a:spcPts val="901"/>
              </a:spcBef>
              <a:spcAft>
                <a:spcPts val="300"/>
              </a:spcAft>
              <a:tabLst>
                <a:tab pos="0" algn="l"/>
              </a:tabLst>
            </a:pP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 calcmode="lin" valueType="num">
                                      <p:cBhvr additive="repl">
                                        <p:cTn id="7" dur="500" fill="hold"/>
                                        <p:tgtEl>
                                          <p:spTgt spid="25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52">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253">
                                            <p:txEl>
                                              <p:pRg st="0" end="0"/>
                                            </p:txEl>
                                          </p:spTgt>
                                        </p:tgtEl>
                                        <p:attrNameLst>
                                          <p:attrName>style.visibility</p:attrName>
                                        </p:attrNameLst>
                                      </p:cBhvr>
                                      <p:to>
                                        <p:strVal val="visible"/>
                                      </p:to>
                                    </p:set>
                                    <p:anim calcmode="lin" valueType="num">
                                      <p:cBhvr additive="repl">
                                        <p:cTn id="14" dur="500" fill="hold"/>
                                        <p:tgtEl>
                                          <p:spTgt spid="253">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2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253">
                                            <p:txEl>
                                              <p:pRg st="1" end="1"/>
                                            </p:txEl>
                                          </p:spTgt>
                                        </p:tgtEl>
                                        <p:attrNameLst>
                                          <p:attrName>style.visibility</p:attrName>
                                        </p:attrNameLst>
                                      </p:cBhvr>
                                      <p:to>
                                        <p:strVal val="visible"/>
                                      </p:to>
                                    </p:set>
                                    <p:anim calcmode="lin" valueType="num">
                                      <p:cBhvr additive="repl">
                                        <p:cTn id="20" dur="500" fill="hold"/>
                                        <p:tgtEl>
                                          <p:spTgt spid="253">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2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2" fill="hold" nodeType="clickEffect">
                                  <p:stCondLst>
                                    <p:cond delay="0"/>
                                  </p:stCondLst>
                                  <p:childTnLst>
                                    <p:set>
                                      <p:cBhvr>
                                        <p:cTn id="25" dur="1" fill="hold">
                                          <p:stCondLst>
                                            <p:cond delay="0"/>
                                          </p:stCondLst>
                                        </p:cTn>
                                        <p:tgtEl>
                                          <p:spTgt spid="253">
                                            <p:txEl>
                                              <p:pRg st="2" end="2"/>
                                            </p:txEl>
                                          </p:spTgt>
                                        </p:tgtEl>
                                        <p:attrNameLst>
                                          <p:attrName>style.visibility</p:attrName>
                                        </p:attrNameLst>
                                      </p:cBhvr>
                                      <p:to>
                                        <p:strVal val="visible"/>
                                      </p:to>
                                    </p:set>
                                    <p:anim calcmode="lin" valueType="num">
                                      <p:cBhvr additive="repl">
                                        <p:cTn id="26" dur="500" fill="hold"/>
                                        <p:tgtEl>
                                          <p:spTgt spid="253">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2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2" fill="hold" nodeType="clickEffect">
                                  <p:stCondLst>
                                    <p:cond delay="0"/>
                                  </p:stCondLst>
                                  <p:childTnLst>
                                    <p:set>
                                      <p:cBhvr>
                                        <p:cTn id="31" dur="1" fill="hold">
                                          <p:stCondLst>
                                            <p:cond delay="0"/>
                                          </p:stCondLst>
                                        </p:cTn>
                                        <p:tgtEl>
                                          <p:spTgt spid="253">
                                            <p:txEl>
                                              <p:pRg st="3" end="3"/>
                                            </p:txEl>
                                          </p:spTgt>
                                        </p:tgtEl>
                                        <p:attrNameLst>
                                          <p:attrName>style.visibility</p:attrName>
                                        </p:attrNameLst>
                                      </p:cBhvr>
                                      <p:to>
                                        <p:strVal val="visible"/>
                                      </p:to>
                                    </p:set>
                                    <p:anim calcmode="lin" valueType="num">
                                      <p:cBhvr additive="repl">
                                        <p:cTn id="32" dur="500" fill="hold"/>
                                        <p:tgtEl>
                                          <p:spTgt spid="253">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2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128520" y="116640"/>
            <a:ext cx="7771320" cy="62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Crise de Software</a:t>
            </a:r>
            <a:endParaRPr lang="pt-BR" sz="3600" b="0" strike="noStrike" spc="-1">
              <a:latin typeface="Arial"/>
            </a:endParaRPr>
          </a:p>
        </p:txBody>
      </p:sp>
      <p:sp>
        <p:nvSpPr>
          <p:cNvPr id="255" name="CustomShape 2"/>
          <p:cNvSpPr/>
          <p:nvPr/>
        </p:nvSpPr>
        <p:spPr>
          <a:xfrm>
            <a:off x="632520" y="1052640"/>
            <a:ext cx="8152200" cy="327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(2) A produtividade das pessoas da área de software não tem acompanhado a demanda por seus serviços</a:t>
            </a:r>
            <a:endParaRPr lang="pt-BR" sz="2400" b="0" strike="noStrike" spc="-1">
              <a:latin typeface="Arial"/>
            </a:endParaRPr>
          </a:p>
          <a:p>
            <a:pPr marL="59436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“Os projetos de desenvolvimento de software normalmente são efetuados apenas com um vago indício das exigências do cliente”</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 calcmode="lin" valueType="num">
                                      <p:cBhvr additive="repl">
                                        <p:cTn id="7" dur="500" fill="hold"/>
                                        <p:tgtEl>
                                          <p:spTgt spid="254">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54">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 fill="hold" nodeType="clickEffect">
                                  <p:stCondLst>
                                    <p:cond delay="0"/>
                                  </p:stCondLst>
                                  <p:childTnLst>
                                    <p:set>
                                      <p:cBhvr>
                                        <p:cTn id="13" dur="1" fill="hold">
                                          <p:stCondLst>
                                            <p:cond delay="0"/>
                                          </p:stCondLst>
                                        </p:cTn>
                                        <p:tgtEl>
                                          <p:spTgt spid="255">
                                            <p:txEl>
                                              <p:pRg st="0" end="0"/>
                                            </p:txEl>
                                          </p:spTgt>
                                        </p:tgtEl>
                                        <p:attrNameLst>
                                          <p:attrName>style.visibility</p:attrName>
                                        </p:attrNameLst>
                                      </p:cBhvr>
                                      <p:to>
                                        <p:strVal val="visible"/>
                                      </p:to>
                                    </p:set>
                                    <p:anim calcmode="lin" valueType="num">
                                      <p:cBhvr additive="repl">
                                        <p:cTn id="14" dur="500" fill="hold"/>
                                        <p:tgtEl>
                                          <p:spTgt spid="255">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25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 fill="hold" nodeType="clickEffect">
                                  <p:stCondLst>
                                    <p:cond delay="0"/>
                                  </p:stCondLst>
                                  <p:childTnLst>
                                    <p:set>
                                      <p:cBhvr>
                                        <p:cTn id="19" dur="1" fill="hold">
                                          <p:stCondLst>
                                            <p:cond delay="0"/>
                                          </p:stCondLst>
                                        </p:cTn>
                                        <p:tgtEl>
                                          <p:spTgt spid="255">
                                            <p:txEl>
                                              <p:pRg st="1" end="1"/>
                                            </p:txEl>
                                          </p:spTgt>
                                        </p:tgtEl>
                                        <p:attrNameLst>
                                          <p:attrName>style.visibility</p:attrName>
                                        </p:attrNameLst>
                                      </p:cBhvr>
                                      <p:to>
                                        <p:strVal val="visible"/>
                                      </p:to>
                                    </p:set>
                                    <p:anim calcmode="lin" valueType="num">
                                      <p:cBhvr additive="repl">
                                        <p:cTn id="20" dur="500" fill="hold"/>
                                        <p:tgtEl>
                                          <p:spTgt spid="255">
                                            <p:txEl>
                                              <p:pRg st="1" end="1"/>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25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128520" y="32400"/>
            <a:ext cx="777132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Crise de Software</a:t>
            </a:r>
            <a:endParaRPr lang="pt-BR" sz="3600" b="0" strike="noStrike" spc="-1">
              <a:latin typeface="Arial"/>
            </a:endParaRPr>
          </a:p>
        </p:txBody>
      </p:sp>
      <p:sp>
        <p:nvSpPr>
          <p:cNvPr id="257" name="CustomShape 2"/>
          <p:cNvSpPr/>
          <p:nvPr/>
        </p:nvSpPr>
        <p:spPr>
          <a:xfrm>
            <a:off x="416520" y="980640"/>
            <a:ext cx="8457120" cy="441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1" strike="noStrike" spc="-1">
                <a:solidFill>
                  <a:srgbClr val="000000"/>
                </a:solidFill>
                <a:latin typeface="Arial"/>
                <a:ea typeface="DejaVu Sans"/>
              </a:rPr>
              <a:t>(3) A qualidade de software às vezes é menos que adequada</a:t>
            </a:r>
            <a:endParaRPr lang="pt-BR" sz="2400" b="0" strike="noStrike" spc="-1">
              <a:latin typeface="Arial"/>
            </a:endParaRPr>
          </a:p>
          <a:p>
            <a:pPr marL="59436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	Só recentemente começam a surgir conceitos quantitativos sólidos de garantia de qualidade de software</a:t>
            </a:r>
            <a:endParaRPr lang="pt-BR" sz="2400" b="0" strike="noStrike" spc="-1">
              <a:latin typeface="Arial"/>
            </a:endParaRPr>
          </a:p>
          <a:p>
            <a:pPr marL="274320" indent="-227520">
              <a:lnSpc>
                <a:spcPct val="90000"/>
              </a:lnSpc>
              <a:spcBef>
                <a:spcPts val="901"/>
              </a:spcBef>
              <a:spcAft>
                <a:spcPts val="300"/>
              </a:spcAft>
              <a:tabLst>
                <a:tab pos="0" algn="l"/>
              </a:tabLst>
            </a:pPr>
            <a:r>
              <a:rPr lang="pt-BR" sz="2400" b="1" strike="noStrike" spc="-1">
                <a:solidFill>
                  <a:srgbClr val="000000"/>
                </a:solidFill>
                <a:latin typeface="Arial"/>
                <a:ea typeface="DejaVu Sans"/>
              </a:rPr>
              <a:t>(4) O software existente é muito difícil de manter</a:t>
            </a:r>
            <a:endParaRPr lang="pt-BR" sz="2400" b="0" strike="noStrike" spc="-1">
              <a:latin typeface="Arial"/>
            </a:endParaRPr>
          </a:p>
          <a:p>
            <a:pPr marL="59436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	A tarefa de manutenção devora o orçamento destinado ao software</a:t>
            </a:r>
            <a:endParaRPr lang="pt-BR" sz="2400" b="0" strike="noStrike" spc="-1">
              <a:latin typeface="Arial"/>
            </a:endParaRPr>
          </a:p>
          <a:p>
            <a:pPr marL="594360" indent="-227520">
              <a:lnSpc>
                <a:spcPct val="90000"/>
              </a:lnSpc>
              <a:spcBef>
                <a:spcPts val="901"/>
              </a:spcBef>
              <a:spcAft>
                <a:spcPts val="349"/>
              </a:spcAft>
              <a:tabLst>
                <a:tab pos="0" algn="l"/>
              </a:tabLst>
            </a:pP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repl">
                                        <p:cTn id="7" dur="500" fill="hold"/>
                                        <p:tgtEl>
                                          <p:spTgt spid="25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5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 fill="hold" nodeType="clickEffect">
                                  <p:stCondLst>
                                    <p:cond delay="0"/>
                                  </p:stCondLst>
                                  <p:childTnLst>
                                    <p:set>
                                      <p:cBhvr>
                                        <p:cTn id="13" dur="1" fill="hold">
                                          <p:stCondLst>
                                            <p:cond delay="0"/>
                                          </p:stCondLst>
                                        </p:cTn>
                                        <p:tgtEl>
                                          <p:spTgt spid="257">
                                            <p:txEl>
                                              <p:pRg st="0" end="0"/>
                                            </p:txEl>
                                          </p:spTgt>
                                        </p:tgtEl>
                                        <p:attrNameLst>
                                          <p:attrName>style.visibility</p:attrName>
                                        </p:attrNameLst>
                                      </p:cBhvr>
                                      <p:to>
                                        <p:strVal val="visible"/>
                                      </p:to>
                                    </p:set>
                                    <p:anim calcmode="lin" valueType="num">
                                      <p:cBhvr additive="repl">
                                        <p:cTn id="14" dur="500" fill="hold"/>
                                        <p:tgtEl>
                                          <p:spTgt spid="257">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25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 fill="hold" nodeType="clickEffect">
                                  <p:stCondLst>
                                    <p:cond delay="0"/>
                                  </p:stCondLst>
                                  <p:childTnLst>
                                    <p:set>
                                      <p:cBhvr>
                                        <p:cTn id="19" dur="1" fill="hold">
                                          <p:stCondLst>
                                            <p:cond delay="0"/>
                                          </p:stCondLst>
                                        </p:cTn>
                                        <p:tgtEl>
                                          <p:spTgt spid="257">
                                            <p:txEl>
                                              <p:pRg st="1" end="1"/>
                                            </p:txEl>
                                          </p:spTgt>
                                        </p:tgtEl>
                                        <p:attrNameLst>
                                          <p:attrName>style.visibility</p:attrName>
                                        </p:attrNameLst>
                                      </p:cBhvr>
                                      <p:to>
                                        <p:strVal val="visible"/>
                                      </p:to>
                                    </p:set>
                                    <p:anim calcmode="lin" valueType="num">
                                      <p:cBhvr additive="repl">
                                        <p:cTn id="20"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25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1" fill="hold" nodeType="clickEffect">
                                  <p:stCondLst>
                                    <p:cond delay="0"/>
                                  </p:stCondLst>
                                  <p:childTnLst>
                                    <p:set>
                                      <p:cBhvr>
                                        <p:cTn id="25" dur="1" fill="hold">
                                          <p:stCondLst>
                                            <p:cond delay="0"/>
                                          </p:stCondLst>
                                        </p:cTn>
                                        <p:tgtEl>
                                          <p:spTgt spid="257">
                                            <p:txEl>
                                              <p:pRg st="2" end="2"/>
                                            </p:txEl>
                                          </p:spTgt>
                                        </p:tgtEl>
                                        <p:attrNameLst>
                                          <p:attrName>style.visibility</p:attrName>
                                        </p:attrNameLst>
                                      </p:cBhvr>
                                      <p:to>
                                        <p:strVal val="visible"/>
                                      </p:to>
                                    </p:set>
                                    <p:anim calcmode="lin" valueType="num">
                                      <p:cBhvr additive="repl">
                                        <p:cTn id="26"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repl">
                                        <p:cTn id="27" dur="500" fill="hold"/>
                                        <p:tgtEl>
                                          <p:spTgt spid="25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1" fill="hold" nodeType="clickEffect">
                                  <p:stCondLst>
                                    <p:cond delay="0"/>
                                  </p:stCondLst>
                                  <p:childTnLst>
                                    <p:set>
                                      <p:cBhvr>
                                        <p:cTn id="31" dur="1" fill="hold">
                                          <p:stCondLst>
                                            <p:cond delay="0"/>
                                          </p:stCondLst>
                                        </p:cTn>
                                        <p:tgtEl>
                                          <p:spTgt spid="257">
                                            <p:txEl>
                                              <p:pRg st="3" end="3"/>
                                            </p:txEl>
                                          </p:spTgt>
                                        </p:tgtEl>
                                        <p:attrNameLst>
                                          <p:attrName>style.visibility</p:attrName>
                                        </p:attrNameLst>
                                      </p:cBhvr>
                                      <p:to>
                                        <p:strVal val="visible"/>
                                      </p:to>
                                    </p:set>
                                    <p:anim calcmode="lin" valueType="num">
                                      <p:cBhvr additive="repl">
                                        <p:cTn id="32"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25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1" fill="hold" nodeType="clickEffect">
                                  <p:stCondLst>
                                    <p:cond delay="0"/>
                                  </p:stCondLst>
                                  <p:childTnLst>
                                    <p:set>
                                      <p:cBhvr>
                                        <p:cTn id="37" dur="1" fill="hold">
                                          <p:stCondLst>
                                            <p:cond delay="0"/>
                                          </p:stCondLst>
                                        </p:cTn>
                                        <p:tgtEl>
                                          <p:spTgt spid="257">
                                            <p:txEl>
                                              <p:pRg st="4" end="4"/>
                                            </p:txEl>
                                          </p:spTgt>
                                        </p:tgtEl>
                                        <p:attrNameLst>
                                          <p:attrName>style.visibility</p:attrName>
                                        </p:attrNameLst>
                                      </p:cBhvr>
                                      <p:to>
                                        <p:strVal val="visible"/>
                                      </p:to>
                                    </p:set>
                                    <p:anim calcmode="lin" valueType="num">
                                      <p:cBhvr additive="repl">
                                        <p:cTn id="38"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repl">
                                        <p:cTn id="39" dur="500" fill="hold"/>
                                        <p:tgtEl>
                                          <p:spTgt spid="25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200520" y="86400"/>
            <a:ext cx="777132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Crise de Software</a:t>
            </a:r>
            <a:endParaRPr lang="pt-BR" sz="3600" b="0" strike="noStrike" spc="-1">
              <a:latin typeface="Arial"/>
            </a:endParaRPr>
          </a:p>
        </p:txBody>
      </p:sp>
      <p:sp>
        <p:nvSpPr>
          <p:cNvPr id="259" name="CustomShape 2"/>
          <p:cNvSpPr/>
          <p:nvPr/>
        </p:nvSpPr>
        <p:spPr>
          <a:xfrm>
            <a:off x="416520" y="1219320"/>
            <a:ext cx="6628320" cy="411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160000"/>
              </a:lnSpc>
              <a:spcBef>
                <a:spcPts val="1800"/>
              </a:spcBef>
              <a:buClr>
                <a:srgbClr val="00AEEF"/>
              </a:buClr>
              <a:buSzPct val="120000"/>
              <a:buFont typeface="Wingdings" charset="2"/>
              <a:buChar char=""/>
            </a:pPr>
            <a:r>
              <a:rPr lang="pt-BR" sz="2400" b="0" strike="noStrike" spc="-1">
                <a:solidFill>
                  <a:srgbClr val="000000"/>
                </a:solidFill>
                <a:latin typeface="Arial"/>
                <a:ea typeface="DejaVu Sans"/>
              </a:rPr>
              <a:t>estimativas de prazo e de custo </a:t>
            </a:r>
            <a:r>
              <a:rPr lang="pt-BR" sz="2400" b="0" strike="noStrike" spc="-1">
                <a:solidFill>
                  <a:srgbClr val="000000"/>
                </a:solidFill>
                <a:latin typeface="Symbol"/>
                <a:ea typeface="DejaVu Sans"/>
              </a:rPr>
              <a:t></a:t>
            </a:r>
            <a:r>
              <a:rPr lang="pt-BR" sz="2400" b="0" strike="noStrike" spc="-1">
                <a:solidFill>
                  <a:srgbClr val="000000"/>
                </a:solidFill>
                <a:latin typeface="Arial"/>
                <a:ea typeface="DejaVu Sans"/>
              </a:rPr>
              <a:t> </a:t>
            </a:r>
            <a:endParaRPr lang="pt-BR" sz="2400" b="0" strike="noStrike" spc="-1">
              <a:latin typeface="Arial"/>
            </a:endParaRPr>
          </a:p>
          <a:p>
            <a:pPr marL="274320" indent="-227520">
              <a:lnSpc>
                <a:spcPct val="160000"/>
              </a:lnSpc>
              <a:spcBef>
                <a:spcPts val="1800"/>
              </a:spcBef>
              <a:buClr>
                <a:srgbClr val="00AEEF"/>
              </a:buClr>
              <a:buSzPct val="120000"/>
              <a:buFont typeface="Wingdings" charset="2"/>
              <a:buChar char=""/>
            </a:pPr>
            <a:r>
              <a:rPr lang="pt-BR" sz="2400" b="0" strike="noStrike" spc="-1">
                <a:solidFill>
                  <a:srgbClr val="000000"/>
                </a:solidFill>
                <a:latin typeface="Arial"/>
                <a:ea typeface="DejaVu Sans"/>
              </a:rPr>
              <a:t>produtividade das pessoas  </a:t>
            </a:r>
            <a:r>
              <a:rPr lang="pt-BR" sz="2400" b="0" strike="noStrike" spc="-1">
                <a:solidFill>
                  <a:srgbClr val="000000"/>
                </a:solidFill>
                <a:latin typeface="Symbol"/>
                <a:ea typeface="DejaVu Sans"/>
              </a:rPr>
              <a:t></a:t>
            </a:r>
            <a:endParaRPr lang="pt-BR" sz="2400" b="0" strike="noStrike" spc="-1">
              <a:latin typeface="Arial"/>
            </a:endParaRPr>
          </a:p>
          <a:p>
            <a:pPr marL="274320" indent="-227520">
              <a:lnSpc>
                <a:spcPct val="160000"/>
              </a:lnSpc>
              <a:spcBef>
                <a:spcPts val="1800"/>
              </a:spcBef>
              <a:buClr>
                <a:srgbClr val="00AEEF"/>
              </a:buClr>
              <a:buSzPct val="120000"/>
              <a:buFont typeface="Wingdings" charset="2"/>
              <a:buChar char=""/>
            </a:pPr>
            <a:r>
              <a:rPr lang="pt-BR" sz="2400" b="0" strike="noStrike" spc="-1">
                <a:solidFill>
                  <a:srgbClr val="000000"/>
                </a:solidFill>
                <a:latin typeface="Arial"/>
                <a:ea typeface="DejaVu Sans"/>
              </a:rPr>
              <a:t>qualidade de software </a:t>
            </a:r>
            <a:r>
              <a:rPr lang="pt-BR" sz="2400" b="0" strike="noStrike" spc="-1">
                <a:solidFill>
                  <a:srgbClr val="000000"/>
                </a:solidFill>
                <a:latin typeface="Symbol"/>
                <a:ea typeface="DejaVu Sans"/>
              </a:rPr>
              <a:t></a:t>
            </a:r>
            <a:endParaRPr lang="pt-BR" sz="2400" b="0" strike="noStrike" spc="-1">
              <a:latin typeface="Arial"/>
            </a:endParaRPr>
          </a:p>
          <a:p>
            <a:pPr marL="274320" indent="-227520">
              <a:lnSpc>
                <a:spcPct val="160000"/>
              </a:lnSpc>
              <a:spcBef>
                <a:spcPts val="1800"/>
              </a:spcBef>
              <a:buClr>
                <a:srgbClr val="00AEEF"/>
              </a:buClr>
              <a:buSzPct val="120000"/>
              <a:buFont typeface="Wingdings" charset="2"/>
              <a:buChar char=""/>
            </a:pPr>
            <a:r>
              <a:rPr lang="pt-BR" sz="2400" b="0" strike="noStrike" spc="-1">
                <a:solidFill>
                  <a:srgbClr val="000000"/>
                </a:solidFill>
                <a:latin typeface="Arial"/>
                <a:ea typeface="DejaVu Sans"/>
              </a:rPr>
              <a:t>software difícil de manter   </a:t>
            </a:r>
            <a:endParaRPr lang="pt-BR" sz="2400" b="0" strike="noStrike" spc="-1">
              <a:latin typeface="Arial"/>
            </a:endParaRPr>
          </a:p>
        </p:txBody>
      </p:sp>
      <p:pic>
        <p:nvPicPr>
          <p:cNvPr id="260" name="Imagem 259"/>
          <p:cNvPicPr/>
          <p:nvPr/>
        </p:nvPicPr>
        <p:blipFill>
          <a:blip r:embed="rId3"/>
          <a:stretch/>
        </p:blipFill>
        <p:spPr>
          <a:xfrm>
            <a:off x="6095880" y="2197080"/>
            <a:ext cx="2780640" cy="1612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anim calcmode="lin" valueType="num">
                                      <p:cBhvr additive="repl">
                                        <p:cTn id="7" dur="500" fill="hold"/>
                                        <p:tgtEl>
                                          <p:spTgt spid="258">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58">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2" fill="hold" nodeType="clickEffect">
                                  <p:stCondLst>
                                    <p:cond delay="0"/>
                                  </p:stCondLst>
                                  <p:childTnLst>
                                    <p:set>
                                      <p:cBhvr>
                                        <p:cTn id="13" dur="1" fill="hold">
                                          <p:stCondLst>
                                            <p:cond delay="0"/>
                                          </p:stCondLst>
                                        </p:cTn>
                                        <p:tgtEl>
                                          <p:spTgt spid="259">
                                            <p:txEl>
                                              <p:pRg st="0" end="0"/>
                                            </p:txEl>
                                          </p:spTgt>
                                        </p:tgtEl>
                                        <p:attrNameLst>
                                          <p:attrName>style.visibility</p:attrName>
                                        </p:attrNameLst>
                                      </p:cBhvr>
                                      <p:to>
                                        <p:strVal val="visible"/>
                                      </p:to>
                                    </p:set>
                                    <p:anim calcmode="lin" valueType="num">
                                      <p:cBhvr additive="repl">
                                        <p:cTn id="14" dur="500" fill="hold"/>
                                        <p:tgtEl>
                                          <p:spTgt spid="259">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2" fill="hold" nodeType="clickEffect">
                                  <p:stCondLst>
                                    <p:cond delay="0"/>
                                  </p:stCondLst>
                                  <p:childTnLst>
                                    <p:set>
                                      <p:cBhvr>
                                        <p:cTn id="19" dur="1" fill="hold">
                                          <p:stCondLst>
                                            <p:cond delay="0"/>
                                          </p:stCondLst>
                                        </p:cTn>
                                        <p:tgtEl>
                                          <p:spTgt spid="259">
                                            <p:txEl>
                                              <p:pRg st="1" end="1"/>
                                            </p:txEl>
                                          </p:spTgt>
                                        </p:tgtEl>
                                        <p:attrNameLst>
                                          <p:attrName>style.visibility</p:attrName>
                                        </p:attrNameLst>
                                      </p:cBhvr>
                                      <p:to>
                                        <p:strVal val="visible"/>
                                      </p:to>
                                    </p:set>
                                    <p:anim calcmode="lin" valueType="num">
                                      <p:cBhvr additive="repl">
                                        <p:cTn id="20" dur="500" fill="hold"/>
                                        <p:tgtEl>
                                          <p:spTgt spid="259">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12" fill="hold" nodeType="clickEffect">
                                  <p:stCondLst>
                                    <p:cond delay="0"/>
                                  </p:stCondLst>
                                  <p:childTnLst>
                                    <p:set>
                                      <p:cBhvr>
                                        <p:cTn id="25" dur="1" fill="hold">
                                          <p:stCondLst>
                                            <p:cond delay="0"/>
                                          </p:stCondLst>
                                        </p:cTn>
                                        <p:tgtEl>
                                          <p:spTgt spid="259">
                                            <p:txEl>
                                              <p:pRg st="2" end="2"/>
                                            </p:txEl>
                                          </p:spTgt>
                                        </p:tgtEl>
                                        <p:attrNameLst>
                                          <p:attrName>style.visibility</p:attrName>
                                        </p:attrNameLst>
                                      </p:cBhvr>
                                      <p:to>
                                        <p:strVal val="visible"/>
                                      </p:to>
                                    </p:set>
                                    <p:anim calcmode="lin" valueType="num">
                                      <p:cBhvr additive="repl">
                                        <p:cTn id="26" dur="500" fill="hold"/>
                                        <p:tgtEl>
                                          <p:spTgt spid="259">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12" fill="hold" nodeType="clickEffect">
                                  <p:stCondLst>
                                    <p:cond delay="0"/>
                                  </p:stCondLst>
                                  <p:childTnLst>
                                    <p:set>
                                      <p:cBhvr>
                                        <p:cTn id="31" dur="1" fill="hold">
                                          <p:stCondLst>
                                            <p:cond delay="0"/>
                                          </p:stCondLst>
                                        </p:cTn>
                                        <p:tgtEl>
                                          <p:spTgt spid="259">
                                            <p:txEl>
                                              <p:pRg st="3" end="3"/>
                                            </p:txEl>
                                          </p:spTgt>
                                        </p:tgtEl>
                                        <p:attrNameLst>
                                          <p:attrName>style.visibility</p:attrName>
                                        </p:attrNameLst>
                                      </p:cBhvr>
                                      <p:to>
                                        <p:strVal val="visible"/>
                                      </p:to>
                                    </p:set>
                                    <p:anim calcmode="lin" valueType="num">
                                      <p:cBhvr additive="repl">
                                        <p:cTn id="32" dur="500" fill="hold"/>
                                        <p:tgtEl>
                                          <p:spTgt spid="259">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2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128520" y="-4320"/>
            <a:ext cx="838080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0000"/>
              </a:lnSpc>
            </a:pPr>
            <a:r>
              <a:rPr lang="pt-BR" sz="3600" b="1" strike="noStrike" spc="-1">
                <a:solidFill>
                  <a:srgbClr val="00AEEF"/>
                </a:solidFill>
                <a:latin typeface="Arial"/>
                <a:ea typeface="DejaVu Sans"/>
              </a:rPr>
              <a:t>Causas dos problemas associados à Crise de Software</a:t>
            </a:r>
            <a:endParaRPr lang="pt-BR" sz="3600" b="0" strike="noStrike" spc="-1">
              <a:latin typeface="Arial"/>
            </a:endParaRPr>
          </a:p>
        </p:txBody>
      </p:sp>
      <p:sp>
        <p:nvSpPr>
          <p:cNvPr id="262" name="CustomShape 2"/>
          <p:cNvSpPr/>
          <p:nvPr/>
        </p:nvSpPr>
        <p:spPr>
          <a:xfrm>
            <a:off x="272520" y="1366920"/>
            <a:ext cx="8457120" cy="41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594360" indent="-227520" algn="just">
              <a:lnSpc>
                <a:spcPct val="110000"/>
              </a:lnSpc>
              <a:spcBef>
                <a:spcPts val="901"/>
              </a:spcBef>
              <a:spcAft>
                <a:spcPts val="300"/>
              </a:spcAft>
              <a:tabLst>
                <a:tab pos="0" algn="l"/>
              </a:tabLst>
            </a:pPr>
            <a:r>
              <a:rPr lang="pt-BR" sz="2400" b="0" strike="noStrike" spc="-1">
                <a:solidFill>
                  <a:srgbClr val="000000"/>
                </a:solidFill>
                <a:latin typeface="Arial"/>
                <a:ea typeface="DejaVu Sans"/>
              </a:rPr>
              <a:t>1. próprio caráter do Software</a:t>
            </a:r>
            <a:endParaRPr lang="pt-BR" sz="2400" b="0" strike="noStrike" spc="-1">
              <a:latin typeface="Arial"/>
            </a:endParaRPr>
          </a:p>
          <a:p>
            <a:pPr marL="59436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O software é um elemento de sistema lógico e não físico (produto intangível) </a:t>
            </a:r>
            <a:endParaRPr lang="pt-BR" sz="2400" b="0" strike="noStrike" spc="-1">
              <a:latin typeface="Arial"/>
            </a:endParaRPr>
          </a:p>
          <a:p>
            <a:pPr marL="59436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Conseqüentemente, o sucesso é medido pela qualidade de </a:t>
            </a:r>
            <a:r>
              <a:rPr lang="pt-BR" sz="2400" b="0" u="sng" strike="noStrike" spc="-1">
                <a:solidFill>
                  <a:srgbClr val="000000"/>
                </a:solidFill>
                <a:uFillTx/>
                <a:latin typeface="Arial"/>
                <a:ea typeface="DejaVu Sans"/>
              </a:rPr>
              <a:t>uma única</a:t>
            </a:r>
            <a:r>
              <a:rPr lang="pt-BR" sz="2400" b="0" strike="noStrike" spc="-1">
                <a:solidFill>
                  <a:srgbClr val="000000"/>
                </a:solidFill>
                <a:latin typeface="Arial"/>
                <a:ea typeface="DejaVu Sans"/>
              </a:rPr>
              <a:t> </a:t>
            </a:r>
            <a:r>
              <a:rPr lang="pt-BR" sz="2400" b="0" u="sng" strike="noStrike" spc="-1">
                <a:solidFill>
                  <a:srgbClr val="000000"/>
                </a:solidFill>
                <a:uFillTx/>
                <a:latin typeface="Arial"/>
                <a:ea typeface="DejaVu Sans"/>
              </a:rPr>
              <a:t>entidade</a:t>
            </a:r>
            <a:r>
              <a:rPr lang="pt-BR" sz="2400" b="0" strike="noStrike" spc="-1">
                <a:solidFill>
                  <a:srgbClr val="000000"/>
                </a:solidFill>
                <a:latin typeface="Arial"/>
                <a:ea typeface="DejaVu Sans"/>
              </a:rPr>
              <a:t> e não pela qualidade de muitas entidades manufaturadas</a:t>
            </a:r>
            <a:endParaRPr lang="pt-BR" sz="2400" b="0" strike="noStrike" spc="-1">
              <a:latin typeface="Arial"/>
            </a:endParaRPr>
          </a:p>
          <a:p>
            <a:pPr marL="594360" indent="-227520">
              <a:lnSpc>
                <a:spcPct val="20000"/>
              </a:lnSpc>
              <a:spcBef>
                <a:spcPts val="901"/>
              </a:spcBef>
              <a:spcAft>
                <a:spcPts val="300"/>
              </a:spcAft>
              <a:tabLst>
                <a:tab pos="0" algn="l"/>
              </a:tabLst>
            </a:pPr>
            <a:endParaRPr lang="pt-BR" sz="2400" b="0" strike="noStrike" spc="-1">
              <a:latin typeface="Arial"/>
            </a:endParaRPr>
          </a:p>
          <a:p>
            <a:pPr marL="274320" indent="-227520" algn="ctr">
              <a:lnSpc>
                <a:spcPct val="110000"/>
              </a:lnSpc>
              <a:spcBef>
                <a:spcPts val="1800"/>
              </a:spcBef>
              <a:tabLst>
                <a:tab pos="0" algn="l"/>
              </a:tabLst>
            </a:pP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 calcmode="lin" valueType="num">
                                      <p:cBhvr additive="repl">
                                        <p:cTn id="7" dur="500" fill="hold"/>
                                        <p:tgtEl>
                                          <p:spTgt spid="26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6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262">
                                            <p:txEl>
                                              <p:pRg st="0" end="0"/>
                                            </p:txEl>
                                          </p:spTgt>
                                        </p:tgtEl>
                                        <p:attrNameLst>
                                          <p:attrName>style.visibility</p:attrName>
                                        </p:attrNameLst>
                                      </p:cBhvr>
                                      <p:to>
                                        <p:strVal val="visible"/>
                                      </p:to>
                                    </p:set>
                                    <p:anim calcmode="lin" valueType="num">
                                      <p:cBhvr additive="repl">
                                        <p:cTn id="14" dur="500" fill="hold"/>
                                        <p:tgtEl>
                                          <p:spTgt spid="262">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262">
                                            <p:txEl>
                                              <p:pRg st="1" end="1"/>
                                            </p:txEl>
                                          </p:spTgt>
                                        </p:tgtEl>
                                        <p:attrNameLst>
                                          <p:attrName>style.visibility</p:attrName>
                                        </p:attrNameLst>
                                      </p:cBhvr>
                                      <p:to>
                                        <p:strVal val="visible"/>
                                      </p:to>
                                    </p:set>
                                    <p:anim calcmode="lin" valueType="num">
                                      <p:cBhvr additive="repl">
                                        <p:cTn id="20" dur="500" fill="hold"/>
                                        <p:tgtEl>
                                          <p:spTgt spid="262">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262">
                                            <p:txEl>
                                              <p:pRg st="2" end="2"/>
                                            </p:txEl>
                                          </p:spTgt>
                                        </p:tgtEl>
                                        <p:attrNameLst>
                                          <p:attrName>style.visibility</p:attrName>
                                        </p:attrNameLst>
                                      </p:cBhvr>
                                      <p:to>
                                        <p:strVal val="visible"/>
                                      </p:to>
                                    </p:set>
                                    <p:anim calcmode="lin" valueType="num">
                                      <p:cBhvr additive="repl">
                                        <p:cTn id="26" dur="500" fill="hold"/>
                                        <p:tgtEl>
                                          <p:spTgt spid="262">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2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262">
                                            <p:txEl>
                                              <p:pRg st="4" end="4"/>
                                            </p:txEl>
                                          </p:spTgt>
                                        </p:tgtEl>
                                        <p:attrNameLst>
                                          <p:attrName>style.visibility</p:attrName>
                                        </p:attrNameLst>
                                      </p:cBhvr>
                                      <p:to>
                                        <p:strVal val="visible"/>
                                      </p:to>
                                    </p:set>
                                    <p:anim calcmode="lin" valueType="num">
                                      <p:cBhvr additive="repl">
                                        <p:cTn id="32" dur="500" fill="hold"/>
                                        <p:tgtEl>
                                          <p:spTgt spid="262">
                                            <p:txEl>
                                              <p:pRg st="4" end="4"/>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2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63440" y="1486080"/>
            <a:ext cx="8533440" cy="388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594360" indent="-227520">
              <a:lnSpc>
                <a:spcPct val="110000"/>
              </a:lnSpc>
              <a:spcBef>
                <a:spcPts val="901"/>
              </a:spcBef>
              <a:spcAft>
                <a:spcPts val="300"/>
              </a:spcAft>
              <a:tabLst>
                <a:tab pos="0" algn="l"/>
              </a:tabLst>
            </a:pPr>
            <a:r>
              <a:rPr lang="pt-BR" sz="2400" b="0" strike="noStrike" spc="-1">
                <a:solidFill>
                  <a:srgbClr val="000000"/>
                </a:solidFill>
                <a:latin typeface="Arial"/>
                <a:ea typeface="DejaVu Sans"/>
              </a:rPr>
              <a:t>2. falhas das pessoas responsáveis pelo desenvolvimento de Software</a:t>
            </a:r>
            <a:endParaRPr lang="pt-BR" sz="2400" b="0" strike="noStrike" spc="-1">
              <a:latin typeface="Arial"/>
            </a:endParaRPr>
          </a:p>
          <a:p>
            <a:pPr marL="594360" indent="-227520">
              <a:lnSpc>
                <a:spcPct val="110000"/>
              </a:lnSpc>
              <a:spcBef>
                <a:spcPts val="901"/>
              </a:spcBef>
              <a:spcAft>
                <a:spcPts val="300"/>
              </a:spcAft>
              <a:tabLst>
                <a:tab pos="0" algn="l"/>
              </a:tabLst>
            </a:pPr>
            <a:r>
              <a:rPr lang="pt-BR" sz="2400" b="0" strike="noStrike" spc="-1">
                <a:solidFill>
                  <a:srgbClr val="000000"/>
                </a:solidFill>
                <a:latin typeface="Arial"/>
                <a:ea typeface="DejaVu Sans"/>
              </a:rPr>
              <a:t>	Gerentes sem nenhum </a:t>
            </a:r>
            <a:r>
              <a:rPr lang="pt-BR" sz="2400" b="0" i="1" strike="noStrike" spc="-1">
                <a:solidFill>
                  <a:srgbClr val="000000"/>
                </a:solidFill>
                <a:latin typeface="Arial"/>
                <a:ea typeface="DejaVu Sans"/>
              </a:rPr>
              <a:t>background</a:t>
            </a:r>
            <a:r>
              <a:rPr lang="pt-BR" sz="2400" b="0" strike="noStrike" spc="-1">
                <a:solidFill>
                  <a:srgbClr val="000000"/>
                </a:solidFill>
                <a:latin typeface="Arial"/>
                <a:ea typeface="DejaVu Sans"/>
              </a:rPr>
              <a:t> em software</a:t>
            </a:r>
            <a:endParaRPr lang="pt-BR" sz="2400" b="0" strike="noStrike" spc="-1">
              <a:latin typeface="Arial"/>
            </a:endParaRPr>
          </a:p>
          <a:p>
            <a:pPr marL="594360" indent="-227520">
              <a:lnSpc>
                <a:spcPct val="110000"/>
              </a:lnSpc>
              <a:spcBef>
                <a:spcPts val="901"/>
              </a:spcBef>
              <a:spcAft>
                <a:spcPts val="300"/>
              </a:spcAft>
              <a:tabLst>
                <a:tab pos="0" algn="l"/>
              </a:tabLst>
            </a:pPr>
            <a:r>
              <a:rPr lang="pt-BR" sz="2400" b="0" strike="noStrike" spc="-1">
                <a:solidFill>
                  <a:srgbClr val="000000"/>
                </a:solidFill>
                <a:latin typeface="Arial"/>
                <a:ea typeface="DejaVu Sans"/>
              </a:rPr>
              <a:t>	Os profissionais da área de software têm recebido pouco treinamento formal em novas técnicas para o desenvolvimento de software</a:t>
            </a:r>
            <a:endParaRPr lang="pt-BR" sz="2400" b="0" strike="noStrike" spc="-1">
              <a:latin typeface="Arial"/>
            </a:endParaRPr>
          </a:p>
          <a:p>
            <a:pPr marL="594360" indent="-227520" algn="just">
              <a:lnSpc>
                <a:spcPct val="110000"/>
              </a:lnSpc>
              <a:spcBef>
                <a:spcPts val="901"/>
              </a:spcBef>
              <a:spcAft>
                <a:spcPts val="300"/>
              </a:spcAft>
              <a:tabLst>
                <a:tab pos="0" algn="l"/>
              </a:tabLst>
            </a:pPr>
            <a:endParaRPr lang="pt-BR" sz="2400" b="0" strike="noStrike" spc="-1">
              <a:latin typeface="Arial"/>
            </a:endParaRPr>
          </a:p>
        </p:txBody>
      </p:sp>
      <p:sp>
        <p:nvSpPr>
          <p:cNvPr id="264" name="CustomShape 2"/>
          <p:cNvSpPr/>
          <p:nvPr/>
        </p:nvSpPr>
        <p:spPr>
          <a:xfrm>
            <a:off x="128520" y="-4320"/>
            <a:ext cx="838080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0000"/>
              </a:lnSpc>
            </a:pPr>
            <a:r>
              <a:rPr lang="pt-BR" sz="3600" b="1" strike="noStrike" spc="-1">
                <a:solidFill>
                  <a:srgbClr val="00AEEF"/>
                </a:solidFill>
                <a:latin typeface="Arial"/>
                <a:ea typeface="DejaVu Sans"/>
              </a:rPr>
              <a:t>Causas dos problemas associados à Crise de Software</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2"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 calcmode="lin" valueType="num">
                                      <p:cBhvr additive="repl">
                                        <p:cTn id="7" dur="500" fill="hold"/>
                                        <p:tgtEl>
                                          <p:spTgt spid="26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anim calcmode="lin" valueType="num">
                                      <p:cBhvr additive="repl">
                                        <p:cTn id="11" dur="500" fill="hold"/>
                                        <p:tgtEl>
                                          <p:spTgt spid="263">
                                            <p:txEl>
                                              <p:pRg st="1" end="1"/>
                                            </p:txEl>
                                          </p:spTgt>
                                        </p:tgtEl>
                                        <p:attrNameLst>
                                          <p:attrName>ppt_x</p:attrName>
                                        </p:attrNameLst>
                                      </p:cBhvr>
                                      <p:tavLst>
                                        <p:tav tm="0">
                                          <p:val>
                                            <p:strVal val="0-#ppt_w/2"/>
                                          </p:val>
                                        </p:tav>
                                        <p:tav tm="100000">
                                          <p:val>
                                            <p:strVal val="#ppt_x"/>
                                          </p:val>
                                        </p:tav>
                                      </p:tavLst>
                                    </p:anim>
                                    <p:anim calcmode="lin" valueType="num">
                                      <p:cBhvr additive="repl">
                                        <p:cTn id="12" dur="500" fill="hold"/>
                                        <p:tgtEl>
                                          <p:spTgt spid="2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anim calcmode="lin" valueType="num">
                                      <p:cBhvr additive="repl">
                                        <p:cTn id="15" dur="500" fill="hold"/>
                                        <p:tgtEl>
                                          <p:spTgt spid="263">
                                            <p:txEl>
                                              <p:pRg st="2" end="2"/>
                                            </p:txEl>
                                          </p:spTgt>
                                        </p:tgtEl>
                                        <p:attrNameLst>
                                          <p:attrName>ppt_x</p:attrName>
                                        </p:attrNameLst>
                                      </p:cBhvr>
                                      <p:tavLst>
                                        <p:tav tm="0">
                                          <p:val>
                                            <p:strVal val="0-#ppt_w/2"/>
                                          </p:val>
                                        </p:tav>
                                        <p:tav tm="100000">
                                          <p:val>
                                            <p:strVal val="#ppt_x"/>
                                          </p:val>
                                        </p:tav>
                                      </p:tavLst>
                                    </p:anim>
                                    <p:anim calcmode="lin" valueType="num">
                                      <p:cBhvr additive="repl">
                                        <p:cTn id="16" dur="500" fill="hold"/>
                                        <p:tgtEl>
                                          <p:spTgt spid="2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anim calcmode="lin" valueType="num">
                                      <p:cBhvr additive="repl">
                                        <p:cTn id="19" dur="500" fill="hold"/>
                                        <p:tgtEl>
                                          <p:spTgt spid="263">
                                            <p:txEl>
                                              <p:pRg st="3" end="3"/>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4">
                                            <p:txEl>
                                              <p:pRg st="0" end="0"/>
                                            </p:txEl>
                                          </p:spTgt>
                                        </p:tgtEl>
                                        <p:attrNameLst>
                                          <p:attrName>style.visibility</p:attrName>
                                        </p:attrNameLst>
                                      </p:cBhvr>
                                      <p:to>
                                        <p:strVal val="visible"/>
                                      </p:to>
                                    </p:set>
                                    <p:anim calcmode="lin" valueType="num">
                                      <p:cBhvr additive="repl">
                                        <p:cTn id="25" dur="500" fill="hold"/>
                                        <p:tgtEl>
                                          <p:spTgt spid="264">
                                            <p:txEl>
                                              <p:pRg st="0" end="0"/>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64">
                                            <p:txEl>
                                              <p:pRg st="0" end="0"/>
                                            </p:txEl>
                                          </p:spTgt>
                                        </p:tgtEl>
                                        <p:attrNameLst>
                                          <p:attrName>ppt_y</p:attrName>
                                        </p:attrNameLst>
                                      </p:cBhvr>
                                      <p:tavLst>
                                        <p:tav tm="0">
                                          <p:val>
                                            <p:strVal val="#ppt_y"/>
                                          </p:val>
                                        </p:tav>
                                        <p:tav tm="100000">
                                          <p:val>
                                            <p:strVal val="#ppt_y"/>
                                          </p:val>
                                        </p:tav>
                                      </p:tavLst>
                                    </p:anim>
                                    <p:audio>
                                      <p:cMediaNode>
                                        <p:cTn id="27">
                                          <p:stCondLst>
                                            <p:cond evt="begin" delay="0">
                                              <p:tn val="23"/>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94360" y="1556640"/>
            <a:ext cx="7923600" cy="3504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594360" indent="-227520" algn="just">
              <a:lnSpc>
                <a:spcPct val="90000"/>
              </a:lnSpc>
              <a:spcBef>
                <a:spcPts val="901"/>
              </a:spcBef>
              <a:spcAft>
                <a:spcPts val="300"/>
              </a:spcAft>
              <a:tabLst>
                <a:tab pos="0" algn="l"/>
              </a:tabLst>
            </a:pPr>
            <a:r>
              <a:rPr lang="pt-BR" sz="2400" b="0" strike="noStrike" spc="-1">
                <a:solidFill>
                  <a:srgbClr val="000000"/>
                </a:solidFill>
                <a:latin typeface="Arial"/>
                <a:ea typeface="DejaVu Sans"/>
              </a:rPr>
              <a:t>3. Mitos do Software</a:t>
            </a:r>
            <a:endParaRPr lang="pt-BR" sz="2400" b="0" strike="noStrike" spc="-1">
              <a:latin typeface="Arial"/>
            </a:endParaRPr>
          </a:p>
          <a:p>
            <a:pPr marL="274320" indent="-227520">
              <a:lnSpc>
                <a:spcPct val="90000"/>
              </a:lnSpc>
              <a:spcBef>
                <a:spcPts val="1800"/>
              </a:spcBef>
              <a:tabLst>
                <a:tab pos="0" algn="l"/>
              </a:tabLst>
            </a:pPr>
            <a:endParaRPr lang="pt-BR" sz="2400" b="0" strike="noStrike" spc="-1">
              <a:latin typeface="Arial"/>
            </a:endParaRPr>
          </a:p>
          <a:p>
            <a:pPr marL="274320" indent="-227520">
              <a:lnSpc>
                <a:spcPct val="90000"/>
              </a:lnSpc>
              <a:spcBef>
                <a:spcPts val="1800"/>
              </a:spcBef>
              <a:tabLst>
                <a:tab pos="0" algn="l"/>
              </a:tabLst>
            </a:pPr>
            <a:r>
              <a:rPr lang="pt-BR" sz="2400" b="0" strike="noStrike" spc="-1">
                <a:solidFill>
                  <a:srgbClr val="000000"/>
                </a:solidFill>
                <a:latin typeface="Arial"/>
                <a:ea typeface="DejaVu Sans"/>
              </a:rPr>
              <a:t>         propagaram desinformação e confusão</a:t>
            </a:r>
            <a:endParaRPr lang="pt-BR" sz="2400" b="0" strike="noStrike" spc="-1">
              <a:latin typeface="Arial"/>
            </a:endParaRPr>
          </a:p>
          <a:p>
            <a:pPr marL="960120" lvl="3" indent="-181800">
              <a:lnSpc>
                <a:spcPct val="110000"/>
              </a:lnSpc>
              <a:spcBef>
                <a:spcPts val="601"/>
              </a:spcBef>
              <a:buClr>
                <a:srgbClr val="595959"/>
              </a:buClr>
              <a:buSzPct val="80000"/>
              <a:buFont typeface="Marlett"/>
              <a:buChar char="4"/>
              <a:tabLst>
                <a:tab pos="0" algn="l"/>
              </a:tabLst>
            </a:pPr>
            <a:r>
              <a:rPr lang="pt-BR" sz="2400" b="0" i="1" strike="noStrike" spc="-1">
                <a:solidFill>
                  <a:srgbClr val="000000"/>
                </a:solidFill>
                <a:latin typeface="Arial"/>
                <a:ea typeface="DejaVu Sans"/>
              </a:rPr>
              <a:t>administrativos</a:t>
            </a:r>
            <a:endParaRPr lang="pt-BR" sz="2400" b="0" strike="noStrike" spc="-1">
              <a:latin typeface="Arial"/>
            </a:endParaRPr>
          </a:p>
          <a:p>
            <a:pPr marL="960120" lvl="3" indent="-181800">
              <a:lnSpc>
                <a:spcPct val="110000"/>
              </a:lnSpc>
              <a:spcBef>
                <a:spcPts val="601"/>
              </a:spcBef>
              <a:buClr>
                <a:srgbClr val="595959"/>
              </a:buClr>
              <a:buSzPct val="80000"/>
              <a:buFont typeface="Marlett"/>
              <a:buChar char="4"/>
              <a:tabLst>
                <a:tab pos="0" algn="l"/>
              </a:tabLst>
            </a:pPr>
            <a:r>
              <a:rPr lang="pt-BR" sz="2400" b="0" i="1" strike="noStrike" spc="-1">
                <a:solidFill>
                  <a:srgbClr val="000000"/>
                </a:solidFill>
                <a:latin typeface="Arial"/>
                <a:ea typeface="DejaVu Sans"/>
              </a:rPr>
              <a:t>cliente</a:t>
            </a:r>
            <a:endParaRPr lang="pt-BR" sz="2400" b="0" strike="noStrike" spc="-1">
              <a:latin typeface="Arial"/>
            </a:endParaRPr>
          </a:p>
          <a:p>
            <a:pPr marL="960120" lvl="3" indent="-181800">
              <a:lnSpc>
                <a:spcPct val="110000"/>
              </a:lnSpc>
              <a:spcBef>
                <a:spcPts val="601"/>
              </a:spcBef>
              <a:buClr>
                <a:srgbClr val="595959"/>
              </a:buClr>
              <a:buSzPct val="80000"/>
              <a:buFont typeface="Marlett"/>
              <a:buChar char="4"/>
              <a:tabLst>
                <a:tab pos="0" algn="l"/>
              </a:tabLst>
            </a:pPr>
            <a:r>
              <a:rPr lang="pt-BR" sz="2400" b="0" i="1" strike="noStrike" spc="-1">
                <a:solidFill>
                  <a:srgbClr val="000000"/>
                </a:solidFill>
                <a:latin typeface="Arial"/>
                <a:ea typeface="DejaVu Sans"/>
              </a:rPr>
              <a:t>profissional</a:t>
            </a:r>
            <a:endParaRPr lang="pt-BR" sz="2400" b="0" strike="noStrike" spc="-1">
              <a:latin typeface="Arial"/>
            </a:endParaRPr>
          </a:p>
        </p:txBody>
      </p:sp>
      <p:sp>
        <p:nvSpPr>
          <p:cNvPr id="266" name="CustomShape 2"/>
          <p:cNvSpPr/>
          <p:nvPr/>
        </p:nvSpPr>
        <p:spPr>
          <a:xfrm>
            <a:off x="128520" y="-4320"/>
            <a:ext cx="838080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0000"/>
              </a:lnSpc>
            </a:pPr>
            <a:r>
              <a:rPr lang="pt-BR" sz="3600" b="1" strike="noStrike" spc="-1">
                <a:solidFill>
                  <a:srgbClr val="00AEEF"/>
                </a:solidFill>
                <a:latin typeface="Arial"/>
                <a:ea typeface="DejaVu Sans"/>
              </a:rPr>
              <a:t>Causas dos problemas associados à Crise de Software</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 calcmode="lin" valueType="num">
                                      <p:cBhvr additive="repl">
                                        <p:cTn id="7"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6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1" fill="hold" nodeType="clickEffect">
                                  <p:stCondLst>
                                    <p:cond delay="0"/>
                                  </p:stCondLst>
                                  <p:childTnLst>
                                    <p:set>
                                      <p:cBhvr>
                                        <p:cTn id="12" dur="1" fill="hold">
                                          <p:stCondLst>
                                            <p:cond delay="0"/>
                                          </p:stCondLst>
                                        </p:cTn>
                                        <p:tgtEl>
                                          <p:spTgt spid="265">
                                            <p:txEl>
                                              <p:pRg st="2" end="2"/>
                                            </p:txEl>
                                          </p:spTgt>
                                        </p:tgtEl>
                                        <p:attrNameLst>
                                          <p:attrName>style.visibility</p:attrName>
                                        </p:attrNameLst>
                                      </p:cBhvr>
                                      <p:to>
                                        <p:strVal val="visible"/>
                                      </p:to>
                                    </p:set>
                                    <p:anim calcmode="lin" valueType="num">
                                      <p:cBhvr additive="repl">
                                        <p:cTn id="13"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65">
                                            <p:txEl>
                                              <p:pRg st="2" end="2"/>
                                            </p:txEl>
                                          </p:spTgt>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65">
                                            <p:txEl>
                                              <p:pRg st="3" end="3"/>
                                            </p:txEl>
                                          </p:spTgt>
                                        </p:tgtEl>
                                        <p:attrNameLst>
                                          <p:attrName>style.visibility</p:attrName>
                                        </p:attrNameLst>
                                      </p:cBhvr>
                                      <p:to>
                                        <p:strVal val="visible"/>
                                      </p:to>
                                    </p:set>
                                    <p:anim calcmode="lin" valueType="num">
                                      <p:cBhvr additive="repl">
                                        <p:cTn id="17"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65">
                                            <p:txEl>
                                              <p:pRg st="3" end="3"/>
                                            </p:txEl>
                                          </p:spTgt>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265">
                                            <p:txEl>
                                              <p:pRg st="4" end="4"/>
                                            </p:txEl>
                                          </p:spTgt>
                                        </p:tgtEl>
                                        <p:attrNameLst>
                                          <p:attrName>style.visibility</p:attrName>
                                        </p:attrNameLst>
                                      </p:cBhvr>
                                      <p:to>
                                        <p:strVal val="visible"/>
                                      </p:to>
                                    </p:set>
                                    <p:anim calcmode="lin" valueType="num">
                                      <p:cBhvr additive="repl">
                                        <p:cTn id="21"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65">
                                            <p:txEl>
                                              <p:pRg st="4" end="4"/>
                                            </p:txEl>
                                          </p:spTgt>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265">
                                            <p:txEl>
                                              <p:pRg st="5" end="5"/>
                                            </p:txEl>
                                          </p:spTgt>
                                        </p:tgtEl>
                                        <p:attrNameLst>
                                          <p:attrName>style.visibility</p:attrName>
                                        </p:attrNameLst>
                                      </p:cBhvr>
                                      <p:to>
                                        <p:strVal val="visible"/>
                                      </p:to>
                                    </p:set>
                                    <p:anim calcmode="lin" valueType="num">
                                      <p:cBhvr additive="repl">
                                        <p:cTn id="25" dur="500" fill="hold"/>
                                        <p:tgtEl>
                                          <p:spTgt spid="265">
                                            <p:txEl>
                                              <p:pRg st="5" end="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65">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6">
                                            <p:txEl>
                                              <p:pRg st="0" end="0"/>
                                            </p:txEl>
                                          </p:spTgt>
                                        </p:tgtEl>
                                        <p:attrNameLst>
                                          <p:attrName>style.visibility</p:attrName>
                                        </p:attrNameLst>
                                      </p:cBhvr>
                                      <p:to>
                                        <p:strVal val="visible"/>
                                      </p:to>
                                    </p:set>
                                    <p:anim calcmode="lin" valueType="num">
                                      <p:cBhvr additive="repl">
                                        <p:cTn id="31" dur="500" fill="hold"/>
                                        <p:tgtEl>
                                          <p:spTgt spid="266">
                                            <p:txEl>
                                              <p:pRg st="0" end="0"/>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266">
                                            <p:txEl>
                                              <p:pRg st="0" end="0"/>
                                            </p:txEl>
                                          </p:spTgt>
                                        </p:tgtEl>
                                        <p:attrNameLst>
                                          <p:attrName>ppt_y</p:attrName>
                                        </p:attrNameLst>
                                      </p:cBhvr>
                                      <p:tavLst>
                                        <p:tav tm="0">
                                          <p:val>
                                            <p:strVal val="#ppt_y"/>
                                          </p:val>
                                        </p:tav>
                                        <p:tav tm="100000">
                                          <p:val>
                                            <p:strVal val="#ppt_y"/>
                                          </p:val>
                                        </p:tav>
                                      </p:tavLst>
                                    </p:anim>
                                    <p:audio>
                                      <p:cMediaNode>
                                        <p:cTn id="33">
                                          <p:stCondLst>
                                            <p:cond evt="begin" delay="0">
                                              <p:tn val="29"/>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(administrativos)</a:t>
            </a:r>
            <a:endParaRPr lang="pt-BR" sz="3200" b="0" strike="noStrike" spc="-1">
              <a:latin typeface="Arial"/>
            </a:endParaRPr>
          </a:p>
        </p:txBody>
      </p:sp>
      <p:sp>
        <p:nvSpPr>
          <p:cNvPr id="268" name="CustomShape 2"/>
          <p:cNvSpPr/>
          <p:nvPr/>
        </p:nvSpPr>
        <p:spPr>
          <a:xfrm>
            <a:off x="647640" y="1196640"/>
            <a:ext cx="8609400" cy="205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110000"/>
              </a:lnSpc>
              <a:spcBef>
                <a:spcPts val="901"/>
              </a:spcBef>
              <a:spcAft>
                <a:spcPts val="300"/>
              </a:spcAft>
              <a:tabLst>
                <a:tab pos="0" algn="l"/>
              </a:tabLst>
            </a:pPr>
            <a:r>
              <a:rPr lang="pt-BR" sz="2400" b="0" strike="noStrike" spc="-1">
                <a:solidFill>
                  <a:srgbClr val="000000"/>
                </a:solidFill>
                <a:latin typeface="Arial"/>
                <a:ea typeface="DejaVu Sans"/>
              </a:rPr>
              <a:t>Já temos um manual repleto de padrões e procedimentos para a construção de software. Isso não oferecerá ao meu pessoal tudo o que eles precisam saber?</a:t>
            </a:r>
            <a:endParaRPr lang="pt-BR" sz="2400" b="0" strike="noStrike" spc="-1">
              <a:latin typeface="Arial"/>
            </a:endParaRPr>
          </a:p>
        </p:txBody>
      </p:sp>
      <p:sp>
        <p:nvSpPr>
          <p:cNvPr id="269" name="CustomShape 3"/>
          <p:cNvSpPr/>
          <p:nvPr/>
        </p:nvSpPr>
        <p:spPr>
          <a:xfrm>
            <a:off x="577080" y="3154320"/>
            <a:ext cx="8750520" cy="2125800"/>
          </a:xfrm>
          <a:prstGeom prst="rect">
            <a:avLst/>
          </a:prstGeom>
          <a:solidFill>
            <a:schemeClr val="accent5">
              <a:lumMod val="20000"/>
              <a:lumOff val="80000"/>
            </a:schemeClr>
          </a:solidFill>
          <a:ln w="12700" cap="sq">
            <a:solidFill>
              <a:schemeClr val="accent5">
                <a:lumMod val="20000"/>
                <a:lumOff val="80000"/>
              </a:schemeClr>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70000"/>
              </a:lnSpc>
              <a:spcBef>
                <a:spcPts val="901"/>
              </a:spcBef>
              <a:spcAft>
                <a:spcPts val="300"/>
              </a:spcAft>
            </a:pPr>
            <a:r>
              <a:rPr lang="pt-BR" sz="2400" b="0" strike="noStrike" spc="-1">
                <a:solidFill>
                  <a:srgbClr val="000000"/>
                </a:solidFill>
                <a:latin typeface="Arial"/>
                <a:ea typeface="DejaVu Sans"/>
              </a:rPr>
              <a:t>Será que o manual é usado? </a:t>
            </a:r>
            <a:endParaRPr lang="pt-BR" sz="2400" b="0" strike="noStrike" spc="-1">
              <a:latin typeface="Arial"/>
            </a:endParaRPr>
          </a:p>
          <a:p>
            <a:pPr>
              <a:lnSpc>
                <a:spcPct val="70000"/>
              </a:lnSpc>
              <a:spcBef>
                <a:spcPts val="901"/>
              </a:spcBef>
              <a:spcAft>
                <a:spcPts val="300"/>
              </a:spcAft>
            </a:pPr>
            <a:r>
              <a:rPr lang="pt-BR" sz="2400" b="0" strike="noStrike" spc="-1">
                <a:solidFill>
                  <a:srgbClr val="000000"/>
                </a:solidFill>
                <a:latin typeface="Arial"/>
                <a:ea typeface="DejaVu Sans"/>
              </a:rPr>
              <a:t>Os profissionais sabem que ele existe? </a:t>
            </a:r>
            <a:endParaRPr lang="pt-BR" sz="2400" b="0" strike="noStrike" spc="-1">
              <a:latin typeface="Arial"/>
            </a:endParaRPr>
          </a:p>
          <a:p>
            <a:pPr>
              <a:lnSpc>
                <a:spcPct val="70000"/>
              </a:lnSpc>
              <a:spcBef>
                <a:spcPts val="901"/>
              </a:spcBef>
              <a:spcAft>
                <a:spcPts val="300"/>
              </a:spcAft>
            </a:pPr>
            <a:r>
              <a:rPr lang="pt-BR" sz="2400" b="0" strike="noStrike" spc="-1">
                <a:solidFill>
                  <a:srgbClr val="000000"/>
                </a:solidFill>
                <a:latin typeface="Arial"/>
                <a:ea typeface="DejaVu Sans"/>
              </a:rPr>
              <a:t>Ele reflete a prática moderna de desenvolvimento de software? </a:t>
            </a:r>
            <a:endParaRPr lang="pt-BR" sz="2400" b="0" strike="noStrike" spc="-1">
              <a:latin typeface="Arial"/>
            </a:endParaRPr>
          </a:p>
          <a:p>
            <a:pPr>
              <a:lnSpc>
                <a:spcPct val="70000"/>
              </a:lnSpc>
              <a:spcBef>
                <a:spcPts val="901"/>
              </a:spcBef>
              <a:spcAft>
                <a:spcPts val="300"/>
              </a:spcAft>
            </a:pPr>
            <a:r>
              <a:rPr lang="pt-BR" sz="2400" b="0" strike="noStrike" spc="-1">
                <a:solidFill>
                  <a:srgbClr val="000000"/>
                </a:solidFill>
                <a:latin typeface="Arial"/>
                <a:ea typeface="DejaVu Sans"/>
              </a:rPr>
              <a:t>Ele é completo? </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 calcmode="lin" valueType="num">
                                      <p:cBhvr additive="repl">
                                        <p:cTn id="7" dur="500" fill="hold"/>
                                        <p:tgtEl>
                                          <p:spTgt spid="26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2" fill="hold" nodeType="clickEffect">
                                  <p:stCondLst>
                                    <p:cond delay="0"/>
                                  </p:stCondLst>
                                  <p:childTnLst>
                                    <p:set>
                                      <p:cBhvr>
                                        <p:cTn id="12" dur="1" fill="hold">
                                          <p:stCondLst>
                                            <p:cond delay="0"/>
                                          </p:stCondLst>
                                        </p:cTn>
                                        <p:tgtEl>
                                          <p:spTgt spid="268">
                                            <p:txEl>
                                              <p:pRg st="0" end="0"/>
                                            </p:txEl>
                                          </p:spTgt>
                                        </p:tgtEl>
                                        <p:attrNameLst>
                                          <p:attrName>style.visibility</p:attrName>
                                        </p:attrNameLst>
                                      </p:cBhvr>
                                      <p:to>
                                        <p:strVal val="visible"/>
                                      </p:to>
                                    </p:set>
                                    <p:anim calcmode="lin" valueType="num">
                                      <p:cBhvr additive="repl">
                                        <p:cTn id="13" dur="500" fill="hold"/>
                                        <p:tgtEl>
                                          <p:spTgt spid="268">
                                            <p:txEl>
                                              <p:pRg st="0" end="0"/>
                                            </p:txEl>
                                          </p:spTgt>
                                        </p:tgtEl>
                                        <p:attrNameLst>
                                          <p:attrName>ppt_x</p:attrName>
                                        </p:attrNameLst>
                                      </p:cBhvr>
                                      <p:tavLst>
                                        <p:tav tm="0">
                                          <p:val>
                                            <p:strVal val="1+#ppt_w/2"/>
                                          </p:val>
                                        </p:tav>
                                        <p:tav tm="100000">
                                          <p:val>
                                            <p:strVal val="#ppt_x"/>
                                          </p:val>
                                        </p:tav>
                                      </p:tavLst>
                                    </p:anim>
                                    <p:anim calcmode="lin" valueType="num">
                                      <p:cBhvr additive="repl">
                                        <p:cTn id="14" dur="500" fill="hold"/>
                                        <p:tgtEl>
                                          <p:spTgt spid="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2" presetClass="entr" presetSubtype="8" fill="hold" nodeType="clickEffect">
                                  <p:stCondLst>
                                    <p:cond delay="0"/>
                                  </p:stCondLst>
                                  <p:childTnLst>
                                    <p:set>
                                      <p:cBhvr>
                                        <p:cTn id="18" dur="1" fill="hold">
                                          <p:stCondLst>
                                            <p:cond delay="0"/>
                                          </p:stCondLst>
                                        </p:cTn>
                                        <p:tgtEl>
                                          <p:spTgt spid="269"/>
                                        </p:tgtEl>
                                        <p:attrNameLst>
                                          <p:attrName>style.visibility</p:attrName>
                                        </p:attrNameLst>
                                      </p:cBhvr>
                                      <p:to>
                                        <p:strVal val="visible"/>
                                      </p:to>
                                    </p:set>
                                    <p:anim calcmode="lin" valueType="num">
                                      <p:cBhvr additive="repl">
                                        <p:cTn id="19" dur="500" fill="hold"/>
                                        <p:tgtEl>
                                          <p:spTgt spid="269"/>
                                        </p:tgtEl>
                                        <p:attrNameLst>
                                          <p:attrName>ppt_x</p:attrName>
                                        </p:attrNameLst>
                                      </p:cBhvr>
                                      <p:tavLst>
                                        <p:tav tm="0">
                                          <p:val>
                                            <p:strVal val="0-#ppt_w/2"/>
                                          </p:val>
                                        </p:tav>
                                        <p:tav tm="100000">
                                          <p:val>
                                            <p:strVal val="#ppt_x"/>
                                          </p:val>
                                        </p:tav>
                                      </p:tavLst>
                                    </p:anim>
                                    <p:anim calcmode="lin" valueType="num">
                                      <p:cBhvr additive="repl">
                                        <p:cTn id="20" dur="500" fill="hold"/>
                                        <p:tgtEl>
                                          <p:spTgt spid="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86920" y="1412640"/>
            <a:ext cx="8762040" cy="16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Meu pessoal tem ferramentas de desenvolvimento de software de última geração; afinal lhes compramos os mais novos computadores.</a:t>
            </a:r>
            <a:endParaRPr lang="pt-BR" sz="2400" b="0" strike="noStrike" spc="-1">
              <a:latin typeface="Arial"/>
            </a:endParaRPr>
          </a:p>
        </p:txBody>
      </p:sp>
      <p:sp>
        <p:nvSpPr>
          <p:cNvPr id="271" name="CustomShape 2"/>
          <p:cNvSpPr/>
          <p:nvPr/>
        </p:nvSpPr>
        <p:spPr>
          <a:xfrm>
            <a:off x="1391760" y="3439080"/>
            <a:ext cx="6552000" cy="1993320"/>
          </a:xfrm>
          <a:prstGeom prst="rect">
            <a:avLst/>
          </a:prstGeom>
          <a:solidFill>
            <a:schemeClr val="accent5">
              <a:lumMod val="20000"/>
              <a:lumOff val="80000"/>
            </a:schemeClr>
          </a:solidFill>
          <a:ln w="12700" cap="sq">
            <a:solidFill>
              <a:schemeClr val="accent5">
                <a:lumMod val="20000"/>
                <a:lumOff val="80000"/>
              </a:schemeClr>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100000"/>
              </a:lnSpc>
            </a:pPr>
            <a:r>
              <a:rPr lang="pt-BR" sz="2400" b="0" strike="noStrike" spc="-1">
                <a:solidFill>
                  <a:srgbClr val="000000"/>
                </a:solidFill>
                <a:latin typeface="Arial"/>
                <a:ea typeface="DejaVu Sans"/>
              </a:rPr>
              <a:t>É preciso muito mais do que os mais recentes computadores para se fazer um desenvolvimento de software de alta qualidade.</a:t>
            </a:r>
            <a:endParaRPr lang="pt-BR" sz="2400" b="0" strike="noStrike" spc="-1">
              <a:latin typeface="Arial"/>
            </a:endParaRPr>
          </a:p>
        </p:txBody>
      </p:sp>
      <p:sp>
        <p:nvSpPr>
          <p:cNvPr id="272"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(administrativos)</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2"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anim calcmode="lin" valueType="num">
                                      <p:cBhvr additive="repl">
                                        <p:cTn id="7" dur="500" fill="hold"/>
                                        <p:tgtEl>
                                          <p:spTgt spid="27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71"/>
                                        </p:tgtEl>
                                        <p:attrNameLst>
                                          <p:attrName>style.visibility</p:attrName>
                                        </p:attrNameLst>
                                      </p:cBhvr>
                                      <p:to>
                                        <p:strVal val="visible"/>
                                      </p:to>
                                    </p:set>
                                    <p:anim calcmode="lin" valueType="num">
                                      <p:cBhvr additive="repl">
                                        <p:cTn id="13" dur="500" fill="hold"/>
                                        <p:tgtEl>
                                          <p:spTgt spid="271"/>
                                        </p:tgtEl>
                                        <p:attrNameLst>
                                          <p:attrName>ppt_x</p:attrName>
                                        </p:attrNameLst>
                                      </p:cBhvr>
                                      <p:tavLst>
                                        <p:tav tm="0">
                                          <p:val>
                                            <p:strVal val="0-#ppt_w/2"/>
                                          </p:val>
                                        </p:tav>
                                        <p:tav tm="100000">
                                          <p:val>
                                            <p:strVal val="#ppt_x"/>
                                          </p:val>
                                        </p:tav>
                                      </p:tavLst>
                                    </p:anim>
                                    <p:anim calcmode="lin" valueType="num">
                                      <p:cBhvr additive="repl">
                                        <p:cTn id="14" dur="500" fill="hold"/>
                                        <p:tgtEl>
                                          <p:spTgt spid="2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2">
                                            <p:txEl>
                                              <p:pRg st="0" end="0"/>
                                            </p:txEl>
                                          </p:spTgt>
                                        </p:tgtEl>
                                        <p:attrNameLst>
                                          <p:attrName>style.visibility</p:attrName>
                                        </p:attrNameLst>
                                      </p:cBhvr>
                                      <p:to>
                                        <p:strVal val="visible"/>
                                      </p:to>
                                    </p:set>
                                    <p:anim calcmode="lin" valueType="num">
                                      <p:cBhvr additive="repl">
                                        <p:cTn id="19" dur="500" fill="hold"/>
                                        <p:tgtEl>
                                          <p:spTgt spid="272">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7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66320" y="71280"/>
            <a:ext cx="9070200" cy="6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Objetivos de Hoje</a:t>
            </a:r>
            <a:endParaRPr lang="pt-BR" sz="4000" b="0" strike="noStrike" spc="-1">
              <a:latin typeface="Arial"/>
            </a:endParaRPr>
          </a:p>
        </p:txBody>
      </p:sp>
      <p:sp>
        <p:nvSpPr>
          <p:cNvPr id="204" name="CustomShape 2"/>
          <p:cNvSpPr/>
          <p:nvPr/>
        </p:nvSpPr>
        <p:spPr>
          <a:xfrm>
            <a:off x="183600" y="1340640"/>
            <a:ext cx="9709920" cy="191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040">
              <a:lnSpc>
                <a:spcPct val="100000"/>
              </a:lnSpc>
              <a:buClr>
                <a:srgbClr val="000000"/>
              </a:buClr>
              <a:buFont typeface="Arial"/>
              <a:buChar char="•"/>
            </a:pPr>
            <a:r>
              <a:rPr lang="pt-BR" sz="3600" b="0" strike="noStrike" spc="-1">
                <a:solidFill>
                  <a:srgbClr val="000000"/>
                </a:solidFill>
                <a:latin typeface="Arial"/>
                <a:ea typeface="DejaVu Sans"/>
              </a:rPr>
              <a:t> </a:t>
            </a:r>
            <a:r>
              <a:rPr lang="pt-BR" sz="2800" b="0" strike="noStrike" spc="-1">
                <a:solidFill>
                  <a:srgbClr val="000000"/>
                </a:solidFill>
                <a:latin typeface="Franklin Gothic Medium"/>
                <a:ea typeface="DejaVu Sans"/>
              </a:rPr>
              <a:t>UA1 – Fundamentos de Engenharia de Software e Processos de Software</a:t>
            </a:r>
            <a:endParaRPr lang="pt-BR" sz="2800" b="0" strike="noStrike" spc="-1">
              <a:latin typeface="Arial"/>
            </a:endParaRPr>
          </a:p>
          <a:p>
            <a:pPr>
              <a:lnSpc>
                <a:spcPct val="100000"/>
              </a:lnSpc>
            </a:pPr>
            <a:endParaRPr lang="pt-BR" sz="2800" b="0" strike="noStrike" spc="-1">
              <a:latin typeface="Arial"/>
            </a:endParaRPr>
          </a:p>
          <a:p>
            <a:pPr>
              <a:lnSpc>
                <a:spcPct val="100000"/>
              </a:lnSpc>
            </a:pP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90160" y="1124640"/>
            <a:ext cx="8457120" cy="121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Se nós estamos atrasados nos prazos, podemos adicionar mais programadores e tirar o atraso.</a:t>
            </a:r>
            <a:endParaRPr lang="pt-BR" sz="2400" b="0" strike="noStrike" spc="-1">
              <a:latin typeface="Arial"/>
            </a:endParaRPr>
          </a:p>
        </p:txBody>
      </p:sp>
      <p:sp>
        <p:nvSpPr>
          <p:cNvPr id="274" name="CustomShape 2"/>
          <p:cNvSpPr/>
          <p:nvPr/>
        </p:nvSpPr>
        <p:spPr>
          <a:xfrm>
            <a:off x="900000" y="2577600"/>
            <a:ext cx="7237800" cy="2441880"/>
          </a:xfrm>
          <a:prstGeom prst="rect">
            <a:avLst/>
          </a:prstGeom>
          <a:solidFill>
            <a:schemeClr val="accent5">
              <a:lumMod val="20000"/>
              <a:lumOff val="80000"/>
            </a:schemeClr>
          </a:solidFill>
          <a:ln w="12700" cap="sq">
            <a:solidFill>
              <a:schemeClr val="tx1"/>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90000"/>
              </a:lnSpc>
              <a:spcBef>
                <a:spcPts val="901"/>
              </a:spcBef>
              <a:spcAft>
                <a:spcPts val="300"/>
              </a:spcAft>
            </a:pPr>
            <a:r>
              <a:rPr lang="pt-BR" sz="2400" b="0" strike="noStrike" spc="-1">
                <a:solidFill>
                  <a:srgbClr val="000000"/>
                </a:solidFill>
                <a:latin typeface="Arial"/>
                <a:ea typeface="DejaVu Sans"/>
              </a:rPr>
              <a:t>O desenvolvimento de software não é um processo mecânico igual à manufatura. </a:t>
            </a:r>
            <a:endParaRPr lang="pt-BR" sz="2400" b="0" strike="noStrike" spc="-1">
              <a:latin typeface="Arial"/>
            </a:endParaRPr>
          </a:p>
          <a:p>
            <a:pPr>
              <a:lnSpc>
                <a:spcPct val="90000"/>
              </a:lnSpc>
              <a:spcBef>
                <a:spcPts val="901"/>
              </a:spcBef>
              <a:spcAft>
                <a:spcPts val="300"/>
              </a:spcAft>
            </a:pPr>
            <a:r>
              <a:rPr lang="pt-BR" sz="2400" b="0" strike="noStrike" spc="-1">
                <a:solidFill>
                  <a:srgbClr val="000000"/>
                </a:solidFill>
                <a:latin typeface="Arial"/>
                <a:ea typeface="DejaVu Sans"/>
              </a:rPr>
              <a:t>Acrescentar pessoas em um projeto torna-o ainda mais atrasado. Pessoas podem ser acrescentadas, mas somente de uma forma planejada.</a:t>
            </a:r>
            <a:endParaRPr lang="pt-BR" sz="2400" b="0" strike="noStrike" spc="-1">
              <a:latin typeface="Arial"/>
            </a:endParaRPr>
          </a:p>
        </p:txBody>
      </p:sp>
      <p:sp>
        <p:nvSpPr>
          <p:cNvPr id="275"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(administrativos)</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2"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 calcmode="lin" valueType="num">
                                      <p:cBhvr additive="repl">
                                        <p:cTn id="7" dur="500" fill="hold"/>
                                        <p:tgtEl>
                                          <p:spTgt spid="27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74"/>
                                        </p:tgtEl>
                                        <p:attrNameLst>
                                          <p:attrName>style.visibility</p:attrName>
                                        </p:attrNameLst>
                                      </p:cBhvr>
                                      <p:to>
                                        <p:strVal val="visible"/>
                                      </p:to>
                                    </p:set>
                                    <p:anim calcmode="lin" valueType="num">
                                      <p:cBhvr additive="repl">
                                        <p:cTn id="13" dur="500" fill="hold"/>
                                        <p:tgtEl>
                                          <p:spTgt spid="274"/>
                                        </p:tgtEl>
                                        <p:attrNameLst>
                                          <p:attrName>ppt_x</p:attrName>
                                        </p:attrNameLst>
                                      </p:cBhvr>
                                      <p:tavLst>
                                        <p:tav tm="0">
                                          <p:val>
                                            <p:strVal val="0-#ppt_w/2"/>
                                          </p:val>
                                        </p:tav>
                                        <p:tav tm="100000">
                                          <p:val>
                                            <p:strVal val="#ppt_x"/>
                                          </p:val>
                                        </p:tav>
                                      </p:tavLst>
                                    </p:anim>
                                    <p:anim calcmode="lin" valueType="num">
                                      <p:cBhvr additive="repl">
                                        <p:cTn id="14" dur="500" fill="hold"/>
                                        <p:tgtEl>
                                          <p:spTgt spid="2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5">
                                            <p:txEl>
                                              <p:pRg st="0" end="0"/>
                                            </p:txEl>
                                          </p:spTgt>
                                        </p:tgtEl>
                                        <p:attrNameLst>
                                          <p:attrName>style.visibility</p:attrName>
                                        </p:attrNameLst>
                                      </p:cBhvr>
                                      <p:to>
                                        <p:strVal val="visible"/>
                                      </p:to>
                                    </p:set>
                                    <p:anim calcmode="lin" valueType="num">
                                      <p:cBhvr additive="repl">
                                        <p:cTn id="19" dur="500" fill="hold"/>
                                        <p:tgtEl>
                                          <p:spTgt spid="275">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96240" y="1412640"/>
            <a:ext cx="8152200" cy="141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Uma declaração  geral dos objetivos é suficiente para se começar a escrever programas - podemos preencher os detalhes mais tarde.</a:t>
            </a:r>
            <a:endParaRPr lang="pt-BR" sz="2400" b="0" strike="noStrike" spc="-1">
              <a:latin typeface="Arial"/>
            </a:endParaRPr>
          </a:p>
        </p:txBody>
      </p:sp>
      <p:sp>
        <p:nvSpPr>
          <p:cNvPr id="277" name="CustomShape 2"/>
          <p:cNvSpPr/>
          <p:nvPr/>
        </p:nvSpPr>
        <p:spPr>
          <a:xfrm>
            <a:off x="835200" y="3154320"/>
            <a:ext cx="7999920" cy="2625480"/>
          </a:xfrm>
          <a:prstGeom prst="rect">
            <a:avLst/>
          </a:prstGeom>
          <a:solidFill>
            <a:schemeClr val="accent5">
              <a:lumMod val="20000"/>
              <a:lumOff val="80000"/>
            </a:schemeClr>
          </a:solidFill>
          <a:ln w="12700" cap="sq">
            <a:solidFill>
              <a:schemeClr val="tx1"/>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100000"/>
              </a:lnSpc>
              <a:spcBef>
                <a:spcPts val="901"/>
              </a:spcBef>
              <a:spcAft>
                <a:spcPts val="300"/>
              </a:spcAft>
            </a:pPr>
            <a:r>
              <a:rPr lang="pt-BR" sz="2400" b="0" strike="noStrike" spc="-1">
                <a:solidFill>
                  <a:srgbClr val="000000"/>
                </a:solidFill>
                <a:latin typeface="Arial"/>
                <a:ea typeface="DejaVu Sans"/>
              </a:rPr>
              <a:t>Uma definição inicial ruim é a principal causa de fracassos dos esforços de desenvolvimento de software.  </a:t>
            </a:r>
            <a:endParaRPr lang="pt-BR" sz="2400" b="0" strike="noStrike" spc="-1">
              <a:latin typeface="Arial"/>
            </a:endParaRPr>
          </a:p>
          <a:p>
            <a:pPr>
              <a:lnSpc>
                <a:spcPct val="100000"/>
              </a:lnSpc>
              <a:spcBef>
                <a:spcPts val="901"/>
              </a:spcBef>
              <a:spcAft>
                <a:spcPts val="300"/>
              </a:spcAft>
            </a:pPr>
            <a:r>
              <a:rPr lang="pt-BR" sz="2400" b="0" strike="noStrike" spc="-1">
                <a:solidFill>
                  <a:srgbClr val="000000"/>
                </a:solidFill>
                <a:latin typeface="Arial"/>
                <a:ea typeface="DejaVu Sans"/>
              </a:rPr>
              <a:t>É fundamental uma descrição formal e detalhada do domínio da informação, função, desempenho, interfaces, restrições de projeto e critérios de validação.</a:t>
            </a:r>
            <a:endParaRPr lang="pt-BR" sz="2400" b="0" strike="noStrike" spc="-1">
              <a:latin typeface="Arial"/>
            </a:endParaRPr>
          </a:p>
        </p:txBody>
      </p:sp>
      <p:sp>
        <p:nvSpPr>
          <p:cNvPr id="278"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(cliente)</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6"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 calcmode="lin" valueType="num">
                                      <p:cBhvr additive="repl">
                                        <p:cTn id="7" dur="500" fill="hold"/>
                                        <p:tgtEl>
                                          <p:spTgt spid="276">
                                            <p:txEl>
                                              <p:pRg st="0" end="0"/>
                                            </p:txEl>
                                          </p:spTgt>
                                        </p:tgtEl>
                                        <p:attrNameLst>
                                          <p:attrName>ppt_x</p:attrName>
                                        </p:attrNameLst>
                                      </p:cBhvr>
                                      <p:tavLst>
                                        <p:tav tm="0">
                                          <p:val>
                                            <p:strVal val="1+#ppt_w/2"/>
                                          </p:val>
                                        </p:tav>
                                        <p:tav tm="100000">
                                          <p:val>
                                            <p:strVal val="#ppt_x"/>
                                          </p:val>
                                        </p:tav>
                                      </p:tavLst>
                                    </p:anim>
                                    <p:anim calcmode="lin" valueType="num">
                                      <p:cBhvr additive="repl">
                                        <p:cTn id="8" dur="500" fill="hold"/>
                                        <p:tgtEl>
                                          <p:spTgt spid="2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77"/>
                                        </p:tgtEl>
                                        <p:attrNameLst>
                                          <p:attrName>style.visibility</p:attrName>
                                        </p:attrNameLst>
                                      </p:cBhvr>
                                      <p:to>
                                        <p:strVal val="visible"/>
                                      </p:to>
                                    </p:set>
                                    <p:anim calcmode="lin" valueType="num">
                                      <p:cBhvr additive="repl">
                                        <p:cTn id="13" dur="500" fill="hold"/>
                                        <p:tgtEl>
                                          <p:spTgt spid="277"/>
                                        </p:tgtEl>
                                        <p:attrNameLst>
                                          <p:attrName>ppt_x</p:attrName>
                                        </p:attrNameLst>
                                      </p:cBhvr>
                                      <p:tavLst>
                                        <p:tav tm="0">
                                          <p:val>
                                            <p:strVal val="0-#ppt_w/2"/>
                                          </p:val>
                                        </p:tav>
                                        <p:tav tm="100000">
                                          <p:val>
                                            <p:strVal val="#ppt_x"/>
                                          </p:val>
                                        </p:tav>
                                      </p:tavLst>
                                    </p:anim>
                                    <p:anim calcmode="lin" valueType="num">
                                      <p:cBhvr additive="repl">
                                        <p:cTn id="14" dur="500" fill="hold"/>
                                        <p:tgtEl>
                                          <p:spTgt spid="2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8">
                                            <p:txEl>
                                              <p:pRg st="0" end="0"/>
                                            </p:txEl>
                                          </p:spTgt>
                                        </p:tgtEl>
                                        <p:attrNameLst>
                                          <p:attrName>style.visibility</p:attrName>
                                        </p:attrNameLst>
                                      </p:cBhvr>
                                      <p:to>
                                        <p:strVal val="visible"/>
                                      </p:to>
                                    </p:set>
                                    <p:anim calcmode="lin" valueType="num">
                                      <p:cBhvr additive="repl">
                                        <p:cTn id="19" dur="500" fill="hold"/>
                                        <p:tgtEl>
                                          <p:spTgt spid="278">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7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422640" y="1124640"/>
            <a:ext cx="8676360" cy="190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601"/>
              </a:spcBef>
              <a:spcAft>
                <a:spcPts val="300"/>
              </a:spcAft>
              <a:tabLst>
                <a:tab pos="0" algn="l"/>
              </a:tabLst>
            </a:pPr>
            <a:r>
              <a:rPr lang="pt-BR" sz="2400" b="0" strike="noStrike" spc="-1">
                <a:solidFill>
                  <a:srgbClr val="000000"/>
                </a:solidFill>
                <a:latin typeface="Arial"/>
                <a:ea typeface="DejaVu Sans"/>
              </a:rPr>
              <a:t>Os requisitos de projeto modificam-se continuamente, mas as mudanças podem ser facilmente acomodadas, porque o software é flexível.</a:t>
            </a:r>
            <a:endParaRPr lang="pt-BR" sz="2400" b="0" strike="noStrike" spc="-1">
              <a:latin typeface="Arial"/>
            </a:endParaRPr>
          </a:p>
        </p:txBody>
      </p:sp>
      <p:sp>
        <p:nvSpPr>
          <p:cNvPr id="280" name="CustomShape 2"/>
          <p:cNvSpPr/>
          <p:nvPr/>
        </p:nvSpPr>
        <p:spPr>
          <a:xfrm>
            <a:off x="1104840" y="2774160"/>
            <a:ext cx="7695000" cy="2107080"/>
          </a:xfrm>
          <a:prstGeom prst="rect">
            <a:avLst/>
          </a:prstGeom>
          <a:solidFill>
            <a:schemeClr val="accent5">
              <a:lumMod val="20000"/>
              <a:lumOff val="80000"/>
            </a:schemeClr>
          </a:solidFill>
          <a:ln w="12700" cap="sq">
            <a:solidFill>
              <a:schemeClr val="tx1"/>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100000"/>
              </a:lnSpc>
              <a:spcBef>
                <a:spcPts val="901"/>
              </a:spcBef>
              <a:spcAft>
                <a:spcPts val="300"/>
              </a:spcAft>
            </a:pPr>
            <a:r>
              <a:rPr lang="pt-BR" sz="2400" b="0" strike="noStrike" spc="-1">
                <a:solidFill>
                  <a:srgbClr val="000000"/>
                </a:solidFill>
                <a:latin typeface="Arial"/>
                <a:ea typeface="DejaVu Sans"/>
              </a:rPr>
              <a:t>Uma mudança, quando solicitada tardiamente num projeto, pode ser maior do que mais do que uma ordem de magnitude mais dispendiosa do que a mesma mudança solicitada nas fases iniciais.</a:t>
            </a:r>
            <a:endParaRPr lang="pt-BR" sz="2400" b="0" strike="noStrike" spc="-1">
              <a:latin typeface="Arial"/>
            </a:endParaRPr>
          </a:p>
        </p:txBody>
      </p:sp>
      <p:sp>
        <p:nvSpPr>
          <p:cNvPr id="281"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(cliente)</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2"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 calcmode="lin" valueType="num">
                                      <p:cBhvr additive="repl">
                                        <p:cTn id="7" dur="500" fill="hold"/>
                                        <p:tgtEl>
                                          <p:spTgt spid="279">
                                            <p:txEl>
                                              <p:pRg st="0" end="0"/>
                                            </p:txEl>
                                          </p:spTgt>
                                        </p:tgtEl>
                                        <p:attrNameLst>
                                          <p:attrName>ppt_x</p:attrName>
                                        </p:attrNameLst>
                                      </p:cBhvr>
                                      <p:tavLst>
                                        <p:tav tm="0">
                                          <p:val>
                                            <p:strVal val="1+#ppt_w/2"/>
                                          </p:val>
                                        </p:tav>
                                        <p:tav tm="100000">
                                          <p:val>
                                            <p:strVal val="#ppt_x"/>
                                          </p:val>
                                        </p:tav>
                                      </p:tavLst>
                                    </p:anim>
                                    <p:anim calcmode="lin" valueType="num">
                                      <p:cBhvr additive="repl">
                                        <p:cTn id="8" dur="500" fill="hold"/>
                                        <p:tgtEl>
                                          <p:spTgt spid="2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80"/>
                                        </p:tgtEl>
                                        <p:attrNameLst>
                                          <p:attrName>style.visibility</p:attrName>
                                        </p:attrNameLst>
                                      </p:cBhvr>
                                      <p:to>
                                        <p:strVal val="visible"/>
                                      </p:to>
                                    </p:set>
                                    <p:anim calcmode="lin" valueType="num">
                                      <p:cBhvr additive="repl">
                                        <p:cTn id="13" dur="500" fill="hold"/>
                                        <p:tgtEl>
                                          <p:spTgt spid="280"/>
                                        </p:tgtEl>
                                        <p:attrNameLst>
                                          <p:attrName>ppt_x</p:attrName>
                                        </p:attrNameLst>
                                      </p:cBhvr>
                                      <p:tavLst>
                                        <p:tav tm="0">
                                          <p:val>
                                            <p:strVal val="0-#ppt_w/2"/>
                                          </p:val>
                                        </p:tav>
                                        <p:tav tm="100000">
                                          <p:val>
                                            <p:strVal val="#ppt_x"/>
                                          </p:val>
                                        </p:tav>
                                      </p:tavLst>
                                    </p:anim>
                                    <p:anim calcmode="lin" valueType="num">
                                      <p:cBhvr additive="repl">
                                        <p:cTn id="14" dur="5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1">
                                            <p:txEl>
                                              <p:pRg st="0" end="0"/>
                                            </p:txEl>
                                          </p:spTgt>
                                        </p:tgtEl>
                                        <p:attrNameLst>
                                          <p:attrName>style.visibility</p:attrName>
                                        </p:attrNameLst>
                                      </p:cBhvr>
                                      <p:to>
                                        <p:strVal val="visible"/>
                                      </p:to>
                                    </p:set>
                                    <p:anim calcmode="lin" valueType="num">
                                      <p:cBhvr additive="repl">
                                        <p:cTn id="19" dur="500" fill="hold"/>
                                        <p:tgtEl>
                                          <p:spTgt spid="281">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8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44520" y="260640"/>
            <a:ext cx="77713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Magnitude das mudanças</a:t>
            </a:r>
            <a:endParaRPr lang="pt-BR" sz="3600" b="0" strike="noStrike" spc="-1">
              <a:latin typeface="Arial"/>
            </a:endParaRPr>
          </a:p>
        </p:txBody>
      </p:sp>
      <p:pic>
        <p:nvPicPr>
          <p:cNvPr id="283" name="Imagem 282"/>
          <p:cNvPicPr/>
          <p:nvPr/>
        </p:nvPicPr>
        <p:blipFill>
          <a:blip r:embed="rId2"/>
          <a:stretch/>
        </p:blipFill>
        <p:spPr>
          <a:xfrm>
            <a:off x="762120" y="1765440"/>
            <a:ext cx="7352640" cy="27806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repl">
                                        <p:cTn id="7" dur="500" fill="hold"/>
                                        <p:tgtEl>
                                          <p:spTgt spid="28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8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1027800"/>
            <a:ext cx="868572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Assim que escrevermos o programa e o colocarmos em funcionamento nosso trabalho estará completo.</a:t>
            </a:r>
            <a:endParaRPr lang="pt-BR" sz="2400" b="0" strike="noStrike" spc="-1">
              <a:latin typeface="Arial"/>
            </a:endParaRPr>
          </a:p>
        </p:txBody>
      </p:sp>
      <p:sp>
        <p:nvSpPr>
          <p:cNvPr id="285" name="CustomShape 2"/>
          <p:cNvSpPr/>
          <p:nvPr/>
        </p:nvSpPr>
        <p:spPr>
          <a:xfrm>
            <a:off x="848520" y="2536920"/>
            <a:ext cx="7695000" cy="2107080"/>
          </a:xfrm>
          <a:prstGeom prst="rect">
            <a:avLst/>
          </a:prstGeom>
          <a:solidFill>
            <a:schemeClr val="accent5">
              <a:lumMod val="20000"/>
              <a:lumOff val="80000"/>
            </a:schemeClr>
          </a:solidFill>
          <a:ln w="12700" cap="sq">
            <a:solidFill>
              <a:schemeClr val="tx1"/>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100000"/>
              </a:lnSpc>
              <a:spcBef>
                <a:spcPts val="901"/>
              </a:spcBef>
              <a:spcAft>
                <a:spcPts val="300"/>
              </a:spcAft>
            </a:pPr>
            <a:r>
              <a:rPr lang="pt-BR" sz="2400" b="0" strike="noStrike" spc="-1">
                <a:solidFill>
                  <a:srgbClr val="000000"/>
                </a:solidFill>
                <a:latin typeface="Arial"/>
                <a:ea typeface="DejaVu Sans"/>
              </a:rPr>
              <a:t>Os dados da indústria indicam que entre 50 e 70% de todo esforço gasto num programa serão despendidos </a:t>
            </a:r>
            <a:r>
              <a:rPr lang="pt-BR" sz="2400" b="0" u="sng" strike="noStrike" spc="-1">
                <a:solidFill>
                  <a:srgbClr val="000000"/>
                </a:solidFill>
                <a:uFillTx/>
                <a:latin typeface="Arial"/>
                <a:ea typeface="DejaVu Sans"/>
              </a:rPr>
              <a:t>depois </a:t>
            </a:r>
            <a:r>
              <a:rPr lang="pt-BR" sz="2400" b="0" strike="noStrike" spc="-1">
                <a:solidFill>
                  <a:srgbClr val="000000"/>
                </a:solidFill>
                <a:latin typeface="Arial"/>
                <a:ea typeface="DejaVu Sans"/>
              </a:rPr>
              <a:t>que ele for entregue pela primeira vez ao cliente.</a:t>
            </a:r>
            <a:endParaRPr lang="pt-BR" sz="2400" b="0" strike="noStrike" spc="-1">
              <a:latin typeface="Arial"/>
            </a:endParaRPr>
          </a:p>
        </p:txBody>
      </p:sp>
      <p:sp>
        <p:nvSpPr>
          <p:cNvPr id="286"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(profissional)</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3"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 calcmode="lin" valueType="num">
                                      <p:cBhvr additive="repl">
                                        <p:cTn id="7" dur="500" fill="hold"/>
                                        <p:tgtEl>
                                          <p:spTgt spid="284">
                                            <p:txEl>
                                              <p:pRg st="0" end="0"/>
                                            </p:txEl>
                                          </p:spTgt>
                                        </p:tgtEl>
                                        <p:attrNameLst>
                                          <p:attrName>ppt_x</p:attrName>
                                        </p:attrNameLst>
                                      </p:cBhvr>
                                      <p:tavLst>
                                        <p:tav tm="0">
                                          <p:val>
                                            <p:strVal val="1+#ppt_w/2"/>
                                          </p:val>
                                        </p:tav>
                                        <p:tav tm="100000">
                                          <p:val>
                                            <p:strVal val="#ppt_x"/>
                                          </p:val>
                                        </p:tav>
                                      </p:tavLst>
                                    </p:anim>
                                    <p:anim calcmode="lin" valueType="num">
                                      <p:cBhvr additive="repl">
                                        <p:cTn id="8" dur="500" fill="hold"/>
                                        <p:tgtEl>
                                          <p:spTgt spid="28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85"/>
                                        </p:tgtEl>
                                        <p:attrNameLst>
                                          <p:attrName>style.visibility</p:attrName>
                                        </p:attrNameLst>
                                      </p:cBhvr>
                                      <p:to>
                                        <p:strVal val="visible"/>
                                      </p:to>
                                    </p:set>
                                    <p:anim calcmode="lin" valueType="num">
                                      <p:cBhvr additive="repl">
                                        <p:cTn id="13" dur="500" fill="hold"/>
                                        <p:tgtEl>
                                          <p:spTgt spid="285"/>
                                        </p:tgtEl>
                                        <p:attrNameLst>
                                          <p:attrName>ppt_x</p:attrName>
                                        </p:attrNameLst>
                                      </p:cBhvr>
                                      <p:tavLst>
                                        <p:tav tm="0">
                                          <p:val>
                                            <p:strVal val="0-#ppt_w/2"/>
                                          </p:val>
                                        </p:tav>
                                        <p:tav tm="100000">
                                          <p:val>
                                            <p:strVal val="#ppt_x"/>
                                          </p:val>
                                        </p:tav>
                                      </p:tavLst>
                                    </p:anim>
                                    <p:anim calcmode="lin" valueType="num">
                                      <p:cBhvr additive="repl">
                                        <p:cTn id="14" dur="500" fill="hold"/>
                                        <p:tgtEl>
                                          <p:spTgt spid="2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6">
                                            <p:txEl>
                                              <p:pRg st="0" end="0"/>
                                            </p:txEl>
                                          </p:spTgt>
                                        </p:tgtEl>
                                        <p:attrNameLst>
                                          <p:attrName>style.visibility</p:attrName>
                                        </p:attrNameLst>
                                      </p:cBhvr>
                                      <p:to>
                                        <p:strVal val="visible"/>
                                      </p:to>
                                    </p:set>
                                    <p:anim calcmode="lin" valueType="num">
                                      <p:cBhvr additive="repl">
                                        <p:cTn id="19" dur="500" fill="hold"/>
                                        <p:tgtEl>
                                          <p:spTgt spid="286">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8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6160" y="1212480"/>
            <a:ext cx="8237880" cy="13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27520">
              <a:lnSpc>
                <a:spcPct val="90000"/>
              </a:lnSpc>
              <a:spcBef>
                <a:spcPts val="901"/>
              </a:spcBef>
              <a:spcAft>
                <a:spcPts val="300"/>
              </a:spcAft>
              <a:tabLst>
                <a:tab pos="0" algn="l"/>
              </a:tabLst>
            </a:pPr>
            <a:r>
              <a:rPr lang="pt-BR" sz="2400" b="0" strike="noStrike" spc="-1">
                <a:solidFill>
                  <a:srgbClr val="000000"/>
                </a:solidFill>
                <a:latin typeface="Arial"/>
                <a:ea typeface="DejaVu Sans"/>
              </a:rPr>
              <a:t>Enquanto não tiver o programa "funcionando", eu não terei realmente nenhuma maneira de avaliar sua qualidade. </a:t>
            </a:r>
            <a:endParaRPr lang="pt-BR" sz="2400" b="0" strike="noStrike" spc="-1">
              <a:latin typeface="Arial"/>
            </a:endParaRPr>
          </a:p>
        </p:txBody>
      </p:sp>
      <p:sp>
        <p:nvSpPr>
          <p:cNvPr id="288" name="CustomShape 2"/>
          <p:cNvSpPr/>
          <p:nvPr/>
        </p:nvSpPr>
        <p:spPr>
          <a:xfrm>
            <a:off x="777600" y="2529000"/>
            <a:ext cx="7695000" cy="2107080"/>
          </a:xfrm>
          <a:prstGeom prst="rect">
            <a:avLst/>
          </a:prstGeom>
          <a:solidFill>
            <a:schemeClr val="accent5">
              <a:lumMod val="20000"/>
              <a:lumOff val="80000"/>
            </a:schemeClr>
          </a:solidFill>
          <a:ln w="12700" cap="sq">
            <a:solidFill>
              <a:schemeClr val="tx1"/>
            </a:solidFill>
            <a:miter/>
          </a:ln>
          <a:effectLst>
            <a:outerShdw dist="106914" dir="135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10000"/>
              </a:lnSpc>
              <a:spcBef>
                <a:spcPts val="901"/>
              </a:spcBef>
              <a:spcAft>
                <a:spcPts val="300"/>
              </a:spcAft>
            </a:pPr>
            <a:r>
              <a:rPr lang="pt-BR" sz="2400" b="0" i="1" u="sng" strike="noStrike" spc="-1">
                <a:solidFill>
                  <a:srgbClr val="000000"/>
                </a:solidFill>
                <a:uFillTx/>
                <a:latin typeface="Arial"/>
                <a:ea typeface="DejaVu Sans"/>
              </a:rPr>
              <a:t>Realidade:</a:t>
            </a:r>
            <a:r>
              <a:rPr lang="pt-BR" sz="2400" b="0" strike="noStrike" spc="-1">
                <a:solidFill>
                  <a:srgbClr val="000000"/>
                </a:solidFill>
                <a:latin typeface="Arial"/>
                <a:ea typeface="DejaVu Sans"/>
              </a:rPr>
              <a:t> </a:t>
            </a:r>
            <a:endParaRPr lang="pt-BR" sz="2400" b="0" strike="noStrike" spc="-1">
              <a:latin typeface="Arial"/>
            </a:endParaRPr>
          </a:p>
          <a:p>
            <a:pPr>
              <a:lnSpc>
                <a:spcPct val="100000"/>
              </a:lnSpc>
              <a:spcBef>
                <a:spcPts val="901"/>
              </a:spcBef>
              <a:spcAft>
                <a:spcPts val="300"/>
              </a:spcAft>
            </a:pPr>
            <a:r>
              <a:rPr lang="pt-BR" sz="2400" b="0" strike="noStrike" spc="-1">
                <a:solidFill>
                  <a:srgbClr val="000000"/>
                </a:solidFill>
                <a:latin typeface="Arial"/>
                <a:ea typeface="DejaVu Sans"/>
              </a:rPr>
              <a:t>Um programa funcionando é somente uma parte de uma </a:t>
            </a:r>
            <a:r>
              <a:rPr lang="pt-BR" sz="2400" b="0" u="sng" strike="noStrike" spc="-1">
                <a:solidFill>
                  <a:srgbClr val="000000"/>
                </a:solidFill>
                <a:uFillTx/>
                <a:latin typeface="Arial"/>
                <a:ea typeface="DejaVu Sans"/>
              </a:rPr>
              <a:t>Configuração de Software</a:t>
            </a:r>
            <a:r>
              <a:rPr lang="pt-BR" sz="2400" b="0" strike="noStrike" spc="-1">
                <a:solidFill>
                  <a:srgbClr val="000000"/>
                </a:solidFill>
                <a:latin typeface="Arial"/>
                <a:ea typeface="DejaVu Sans"/>
              </a:rPr>
              <a:t> que inclui todos os itens de informação produzidos durante a construção e manutenção do software.</a:t>
            </a:r>
            <a:endParaRPr lang="pt-BR" sz="2400" b="0" strike="noStrike" spc="-1">
              <a:latin typeface="Arial"/>
            </a:endParaRPr>
          </a:p>
        </p:txBody>
      </p:sp>
      <p:sp>
        <p:nvSpPr>
          <p:cNvPr id="289" name="CustomShape 3"/>
          <p:cNvSpPr/>
          <p:nvPr/>
        </p:nvSpPr>
        <p:spPr>
          <a:xfrm>
            <a:off x="272520" y="116640"/>
            <a:ext cx="84571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3600" b="1" strike="noStrike" spc="-1">
                <a:solidFill>
                  <a:srgbClr val="00AEEF"/>
                </a:solidFill>
                <a:latin typeface="Arial"/>
                <a:ea typeface="DejaVu Sans"/>
              </a:rPr>
              <a:t>Mitos do Software </a:t>
            </a:r>
            <a:r>
              <a:rPr lang="pt-BR" sz="3200" b="1" strike="noStrike" spc="-1">
                <a:solidFill>
                  <a:srgbClr val="00AEEF"/>
                </a:solidFill>
                <a:latin typeface="Franklin Gothic Medium"/>
                <a:ea typeface="DejaVu Sans"/>
              </a:rPr>
              <a:t>(profissional)</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 calcmode="lin" valueType="num">
                                      <p:cBhvr additive="repl">
                                        <p:cTn id="7" dur="500" fill="hold"/>
                                        <p:tgtEl>
                                          <p:spTgt spid="287">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88"/>
                                        </p:tgtEl>
                                        <p:attrNameLst>
                                          <p:attrName>style.visibility</p:attrName>
                                        </p:attrNameLst>
                                      </p:cBhvr>
                                      <p:to>
                                        <p:strVal val="visible"/>
                                      </p:to>
                                    </p:set>
                                    <p:anim calcmode="lin" valueType="num">
                                      <p:cBhvr additive="repl">
                                        <p:cTn id="13" dur="500" fill="hold"/>
                                        <p:tgtEl>
                                          <p:spTgt spid="288"/>
                                        </p:tgtEl>
                                        <p:attrNameLst>
                                          <p:attrName>ppt_x</p:attrName>
                                        </p:attrNameLst>
                                      </p:cBhvr>
                                      <p:tavLst>
                                        <p:tav tm="0">
                                          <p:val>
                                            <p:strVal val="0-#ppt_w/2"/>
                                          </p:val>
                                        </p:tav>
                                        <p:tav tm="100000">
                                          <p:val>
                                            <p:strVal val="#ppt_x"/>
                                          </p:val>
                                        </p:tav>
                                      </p:tavLst>
                                    </p:anim>
                                    <p:anim calcmode="lin" valueType="num">
                                      <p:cBhvr additive="repl">
                                        <p:cTn id="14" dur="500" fill="hold"/>
                                        <p:tgtEl>
                                          <p:spTgt spid="2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9">
                                            <p:txEl>
                                              <p:pRg st="0" end="0"/>
                                            </p:txEl>
                                          </p:spTgt>
                                        </p:tgtEl>
                                        <p:attrNameLst>
                                          <p:attrName>style.visibility</p:attrName>
                                        </p:attrNameLst>
                                      </p:cBhvr>
                                      <p:to>
                                        <p:strVal val="visible"/>
                                      </p:to>
                                    </p:set>
                                    <p:anim calcmode="lin" valueType="num">
                                      <p:cBhvr additive="repl">
                                        <p:cTn id="19" dur="500" fill="hold"/>
                                        <p:tgtEl>
                                          <p:spTgt spid="289">
                                            <p:txEl>
                                              <p:pRg st="0" end="0"/>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8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957600" y="1260000"/>
            <a:ext cx="7501680" cy="31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endParaRPr lang="pt-BR" sz="1800" b="0" strike="noStrike" spc="-1">
              <a:latin typeface="Arial"/>
            </a:endParaRPr>
          </a:p>
          <a:p>
            <a:pPr marL="228600" indent="-227160" algn="ctr">
              <a:lnSpc>
                <a:spcPct val="80000"/>
              </a:lnSpc>
              <a:tabLst>
                <a:tab pos="0" algn="l"/>
              </a:tabLst>
            </a:pPr>
            <a:r>
              <a:rPr lang="pt-BR" sz="3200" b="1" strike="noStrike" spc="-1">
                <a:solidFill>
                  <a:srgbClr val="C9211E"/>
                </a:solidFill>
                <a:latin typeface="Calibri"/>
                <a:ea typeface="DejaVu Sans"/>
              </a:rPr>
              <a:t>Preocupação:</a:t>
            </a:r>
            <a:r>
              <a:rPr lang="pt-BR" sz="3200" b="0" strike="noStrike" spc="-1">
                <a:solidFill>
                  <a:srgbClr val="C9211E"/>
                </a:solidFill>
                <a:latin typeface="Arial"/>
                <a:ea typeface="DejaVu Sans"/>
              </a:rPr>
              <a:t> </a:t>
            </a:r>
            <a:r>
              <a:rPr lang="pt-BR" sz="3200" b="0" strike="noStrike" spc="-1">
                <a:solidFill>
                  <a:srgbClr val="000000"/>
                </a:solidFill>
                <a:latin typeface="Arial"/>
                <a:ea typeface="DejaVu Sans"/>
              </a:rPr>
              <a:t> Sistematizar o processo de</a:t>
            </a:r>
            <a:endParaRPr lang="pt-BR" sz="3200" b="0" strike="noStrike" spc="-1">
              <a:latin typeface="Arial"/>
            </a:endParaRPr>
          </a:p>
          <a:p>
            <a:pPr marL="228600" indent="-227160" algn="ctr">
              <a:lnSpc>
                <a:spcPct val="110000"/>
              </a:lnSpc>
              <a:spcBef>
                <a:spcPts val="901"/>
              </a:spcBef>
              <a:spcAft>
                <a:spcPts val="300"/>
              </a:spcAft>
              <a:tabLst>
                <a:tab pos="0" algn="l"/>
              </a:tabLst>
            </a:pPr>
            <a:r>
              <a:rPr lang="pt-BR" sz="3200" b="0" strike="noStrike" spc="-1">
                <a:solidFill>
                  <a:srgbClr val="000000"/>
                </a:solidFill>
                <a:latin typeface="Arial"/>
                <a:ea typeface="DejaVu Sans"/>
              </a:rPr>
              <a:t>criação e manutenção de software.</a:t>
            </a:r>
            <a:endParaRPr lang="pt-BR" sz="3200" b="0" strike="noStrike" spc="-1">
              <a:latin typeface="Arial"/>
            </a:endParaRPr>
          </a:p>
        </p:txBody>
      </p:sp>
      <p:sp>
        <p:nvSpPr>
          <p:cNvPr id="291" name="CustomShape 2"/>
          <p:cNvSpPr/>
          <p:nvPr/>
        </p:nvSpPr>
        <p:spPr>
          <a:xfrm>
            <a:off x="166320" y="71280"/>
            <a:ext cx="9070200" cy="6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Engenharia de Software</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90">
                                            <p:txEl>
                                              <p:pRg st="1" end="1"/>
                                            </p:txEl>
                                          </p:spTgt>
                                        </p:tgtEl>
                                        <p:attrNameLst>
                                          <p:attrName>style.visibility</p:attrName>
                                        </p:attrNameLst>
                                      </p:cBhvr>
                                      <p:to>
                                        <p:strVal val="visible"/>
                                      </p:to>
                                    </p:set>
                                    <p:anim calcmode="lin" valueType="num">
                                      <p:cBhvr additive="repl">
                                        <p:cTn id="7" dur="500" fill="hold"/>
                                        <p:tgtEl>
                                          <p:spTgt spid="290">
                                            <p:txEl>
                                              <p:pRg st="1" end="1"/>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90">
                                            <p:txEl>
                                              <p:pRg st="2" end="2"/>
                                            </p:txEl>
                                          </p:spTgt>
                                        </p:tgtEl>
                                        <p:attrNameLst>
                                          <p:attrName>style.visibility</p:attrName>
                                        </p:attrNameLst>
                                      </p:cBhvr>
                                      <p:to>
                                        <p:strVal val="visible"/>
                                      </p:to>
                                    </p:set>
                                    <p:anim calcmode="lin" valueType="num">
                                      <p:cBhvr additive="repl">
                                        <p:cTn id="13" dur="500" fill="hold"/>
                                        <p:tgtEl>
                                          <p:spTgt spid="290">
                                            <p:txEl>
                                              <p:pRg st="2" end="2"/>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900000" y="1980000"/>
            <a:ext cx="8456760" cy="40370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a:t>
            </a:r>
            <a:r>
              <a:rPr lang="pt-BR" sz="2800" b="0" strike="noStrike" spc="-1">
                <a:solidFill>
                  <a:srgbClr val="2A6099"/>
                </a:solidFill>
                <a:latin typeface="Arial"/>
                <a:ea typeface="DejaVu Sans"/>
              </a:rPr>
              <a:t>Boehm</a:t>
            </a:r>
            <a:r>
              <a:rPr lang="pt-BR" sz="2800" b="0" strike="noStrike" spc="-1">
                <a:solidFill>
                  <a:srgbClr val="FFFF99"/>
                </a:solidFill>
                <a:latin typeface="Arial"/>
                <a:ea typeface="DejaVu Sans"/>
              </a:rPr>
              <a:t>: </a:t>
            </a:r>
            <a:r>
              <a:rPr lang="pt-BR" sz="2800" b="0" strike="noStrike" spc="-1">
                <a:solidFill>
                  <a:srgbClr val="000000"/>
                </a:solidFill>
                <a:latin typeface="Arial"/>
                <a:ea typeface="DejaVu Sans"/>
              </a:rPr>
              <a:t> Engenharia de software envolve a aplicação prática de conhecimento científico para o projeto e construção de programas de computador e a documentação associada necessária para desenvolvê-los, operá-los e mantê-los. </a:t>
            </a:r>
            <a:endParaRPr lang="pt-BR" sz="2800" b="0" strike="noStrike" spc="-1">
              <a:latin typeface="Arial"/>
            </a:endParaRPr>
          </a:p>
        </p:txBody>
      </p:sp>
      <p:sp>
        <p:nvSpPr>
          <p:cNvPr id="293" name="CustomShape 2"/>
          <p:cNvSpPr/>
          <p:nvPr/>
        </p:nvSpPr>
        <p:spPr>
          <a:xfrm>
            <a:off x="508320" y="18000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 de Software </a:t>
            </a:r>
            <a:br/>
            <a:r>
              <a:rPr lang="pt-BR" sz="4000" b="1" strike="noStrike" spc="-1">
                <a:solidFill>
                  <a:srgbClr val="00AEEF"/>
                </a:solidFill>
                <a:latin typeface="Calibri"/>
                <a:ea typeface="DejaVu Sans"/>
              </a:rPr>
              <a:t>Definições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 calcmode="lin" valueType="num">
                                      <p:cBhvr additive="repl">
                                        <p:cTn id="7" dur="500" fill="hold"/>
                                        <p:tgtEl>
                                          <p:spTgt spid="29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9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292">
                                            <p:txEl>
                                              <p:pRg st="0" end="0"/>
                                            </p:txEl>
                                          </p:spTgt>
                                        </p:tgtEl>
                                        <p:attrNameLst>
                                          <p:attrName>style.visibility</p:attrName>
                                        </p:attrNameLst>
                                      </p:cBhvr>
                                      <p:to>
                                        <p:strVal val="visible"/>
                                      </p:to>
                                    </p:set>
                                    <p:anim calcmode="lin" valueType="num">
                                      <p:cBhvr additive="repl">
                                        <p:cTn id="14" dur="500" fill="hold"/>
                                        <p:tgtEl>
                                          <p:spTgt spid="292">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29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82520" y="1980000"/>
            <a:ext cx="8456760" cy="4266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a:t>
            </a:r>
            <a:r>
              <a:rPr lang="pt-BR" sz="2800" b="0" strike="noStrike" spc="-1">
                <a:solidFill>
                  <a:srgbClr val="2A6099"/>
                </a:solidFill>
                <a:latin typeface="Arial"/>
                <a:ea typeface="DejaVu Sans"/>
              </a:rPr>
              <a:t>IEEE Standard Glossary of Software Engineering terminology:</a:t>
            </a:r>
            <a:r>
              <a:rPr lang="pt-BR" sz="2800" b="0" strike="noStrike" spc="-1">
                <a:solidFill>
                  <a:srgbClr val="FFFF99"/>
                </a:solidFill>
                <a:latin typeface="Arial"/>
                <a:ea typeface="DejaVu Sans"/>
              </a:rPr>
              <a:t> </a:t>
            </a:r>
            <a:r>
              <a:rPr lang="pt-BR" sz="2800" b="0" strike="noStrike" spc="-1">
                <a:solidFill>
                  <a:srgbClr val="000000"/>
                </a:solidFill>
                <a:latin typeface="Arial"/>
                <a:ea typeface="DejaVu Sans"/>
              </a:rPr>
              <a:t> Engenharia de software é uma abordagem sistemática para o desenvolvimento, operação, manutenção de software</a:t>
            </a:r>
            <a:endParaRPr lang="pt-BR" sz="2800" b="0" strike="noStrike" spc="-1">
              <a:latin typeface="Arial"/>
            </a:endParaRPr>
          </a:p>
          <a:p>
            <a:pPr>
              <a:lnSpc>
                <a:spcPct val="90000"/>
              </a:lnSpc>
              <a:spcBef>
                <a:spcPts val="901"/>
              </a:spcBef>
              <a:spcAft>
                <a:spcPts val="300"/>
              </a:spcAft>
            </a:pPr>
            <a:endParaRPr lang="pt-BR" sz="2800" b="0" strike="noStrike" spc="-1">
              <a:latin typeface="Arial"/>
            </a:endParaRPr>
          </a:p>
          <a:p>
            <a:pPr marL="228600" indent="-227160">
              <a:lnSpc>
                <a:spcPct val="90000"/>
              </a:lnSpc>
              <a:spcBef>
                <a:spcPts val="901"/>
              </a:spcBef>
              <a:spcAft>
                <a:spcPts val="300"/>
              </a:spcAft>
              <a:tabLst>
                <a:tab pos="0" algn="l"/>
              </a:tabLst>
            </a:pPr>
            <a:r>
              <a:rPr lang="pt-BR" sz="2800" b="0" strike="noStrike" spc="-1">
                <a:solidFill>
                  <a:srgbClr val="000000"/>
                </a:solidFill>
                <a:latin typeface="Arial"/>
                <a:ea typeface="DejaVu Sans"/>
              </a:rPr>
              <a:t>    Software: programas de computador, procedimentos, regras, documentação  possivelmente associada, e dados sobre sua operação.</a:t>
            </a:r>
            <a:endParaRPr lang="pt-BR" sz="2800" b="0" strike="noStrike" spc="-1">
              <a:latin typeface="Arial"/>
            </a:endParaRPr>
          </a:p>
        </p:txBody>
      </p:sp>
      <p:sp>
        <p:nvSpPr>
          <p:cNvPr id="295" name="CustomShape 2"/>
          <p:cNvSpPr/>
          <p:nvPr/>
        </p:nvSpPr>
        <p:spPr>
          <a:xfrm>
            <a:off x="1048320" y="29772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 de Software </a:t>
            </a:r>
            <a:br/>
            <a:r>
              <a:rPr lang="pt-BR" sz="4000" b="1" strike="noStrike" spc="-1">
                <a:solidFill>
                  <a:srgbClr val="00AEEF"/>
                </a:solidFill>
                <a:latin typeface="Calibri"/>
                <a:ea typeface="DejaVu Sans"/>
              </a:rPr>
              <a:t>Definições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repl">
                                        <p:cTn id="7" dur="500" fill="hold"/>
                                        <p:tgtEl>
                                          <p:spTgt spid="29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9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294">
                                            <p:txEl>
                                              <p:pRg st="0" end="0"/>
                                            </p:txEl>
                                          </p:spTgt>
                                        </p:tgtEl>
                                        <p:attrNameLst>
                                          <p:attrName>style.visibility</p:attrName>
                                        </p:attrNameLst>
                                      </p:cBhvr>
                                      <p:to>
                                        <p:strVal val="visible"/>
                                      </p:to>
                                    </p:set>
                                    <p:anim calcmode="lin" valueType="num">
                                      <p:cBhvr additive="repl">
                                        <p:cTn id="14" dur="500" fill="hold"/>
                                        <p:tgtEl>
                                          <p:spTgt spid="294">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2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294">
                                            <p:txEl>
                                              <p:pRg st="2" end="2"/>
                                            </p:txEl>
                                          </p:spTgt>
                                        </p:tgtEl>
                                        <p:attrNameLst>
                                          <p:attrName>style.visibility</p:attrName>
                                        </p:attrNameLst>
                                      </p:cBhvr>
                                      <p:to>
                                        <p:strVal val="visible"/>
                                      </p:to>
                                    </p:set>
                                    <p:anim calcmode="lin" valueType="num">
                                      <p:cBhvr additive="repl">
                                        <p:cTn id="20" dur="500" fill="hold"/>
                                        <p:tgtEl>
                                          <p:spTgt spid="294">
                                            <p:txEl>
                                              <p:pRg st="2" end="2"/>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29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722520" y="2160000"/>
            <a:ext cx="8456760" cy="40370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a:t>
            </a:r>
            <a:r>
              <a:rPr lang="pt-BR" sz="2800" b="0" strike="noStrike" spc="-1">
                <a:solidFill>
                  <a:srgbClr val="2A6099"/>
                </a:solidFill>
                <a:latin typeface="Arial"/>
                <a:ea typeface="DejaVu Sans"/>
              </a:rPr>
              <a:t>Fairley</a:t>
            </a:r>
            <a:r>
              <a:rPr lang="pt-BR" sz="2800" b="0" strike="noStrike" spc="-1">
                <a:solidFill>
                  <a:srgbClr val="FFFF99"/>
                </a:solidFill>
                <a:latin typeface="Arial"/>
                <a:ea typeface="DejaVu Sans"/>
              </a:rPr>
              <a:t>: </a:t>
            </a:r>
            <a:r>
              <a:rPr lang="pt-BR" sz="2800" b="0" strike="noStrike" spc="-1">
                <a:solidFill>
                  <a:srgbClr val="000000"/>
                </a:solidFill>
                <a:latin typeface="Arial"/>
                <a:ea typeface="DejaVu Sans"/>
              </a:rPr>
              <a:t> Engenharia de software é a disciplina tecnologica e gerencial preocupada com a produção sistemática e manutenção de produtos de software que são desenvolvidos e modificados no prazo estabelecido e dentro das estimativas de custo.</a:t>
            </a:r>
            <a:endParaRPr lang="pt-BR" sz="2800" b="0" strike="noStrike" spc="-1">
              <a:latin typeface="Arial"/>
            </a:endParaRPr>
          </a:p>
          <a:p>
            <a:pPr marL="228600" indent="-227160">
              <a:lnSpc>
                <a:spcPct val="90000"/>
              </a:lnSpc>
              <a:spcBef>
                <a:spcPts val="901"/>
              </a:spcBef>
              <a:spcAft>
                <a:spcPts val="300"/>
              </a:spcAft>
              <a:tabLst>
                <a:tab pos="0" algn="l"/>
              </a:tabLst>
            </a:pPr>
            <a:r>
              <a:rPr lang="pt-BR" sz="2800" b="0" strike="noStrike" spc="-1">
                <a:solidFill>
                  <a:srgbClr val="000000"/>
                </a:solidFill>
                <a:latin typeface="Arial"/>
                <a:ea typeface="DejaVu Sans"/>
              </a:rPr>
              <a:t>    </a:t>
            </a:r>
            <a:endParaRPr lang="pt-BR" sz="2800" b="0" strike="noStrike" spc="-1">
              <a:latin typeface="Arial"/>
            </a:endParaRPr>
          </a:p>
        </p:txBody>
      </p:sp>
      <p:sp>
        <p:nvSpPr>
          <p:cNvPr id="297" name="CustomShape 2"/>
          <p:cNvSpPr/>
          <p:nvPr/>
        </p:nvSpPr>
        <p:spPr>
          <a:xfrm>
            <a:off x="868320" y="30492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 de Software </a:t>
            </a:r>
            <a:br/>
            <a:r>
              <a:rPr lang="pt-BR" sz="4000" b="1" strike="noStrike" spc="-1">
                <a:solidFill>
                  <a:srgbClr val="00AEEF"/>
                </a:solidFill>
                <a:latin typeface="Calibri"/>
                <a:ea typeface="DejaVu Sans"/>
              </a:rPr>
              <a:t>Definições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 calcmode="lin" valueType="num">
                                      <p:cBhvr additive="repl">
                                        <p:cTn id="7" dur="500" fill="hold"/>
                                        <p:tgtEl>
                                          <p:spTgt spid="29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9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296">
                                            <p:txEl>
                                              <p:pRg st="0" end="0"/>
                                            </p:txEl>
                                          </p:spTgt>
                                        </p:tgtEl>
                                        <p:attrNameLst>
                                          <p:attrName>style.visibility</p:attrName>
                                        </p:attrNameLst>
                                      </p:cBhvr>
                                      <p:to>
                                        <p:strVal val="visible"/>
                                      </p:to>
                                    </p:set>
                                    <p:anim calcmode="lin" valueType="num">
                                      <p:cBhvr additive="repl">
                                        <p:cTn id="14" dur="500" fill="hold"/>
                                        <p:tgtEl>
                                          <p:spTgt spid="296">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29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296">
                                            <p:txEl>
                                              <p:pRg st="1" end="1"/>
                                            </p:txEl>
                                          </p:spTgt>
                                        </p:tgtEl>
                                        <p:attrNameLst>
                                          <p:attrName>style.visibility</p:attrName>
                                        </p:attrNameLst>
                                      </p:cBhvr>
                                      <p:to>
                                        <p:strVal val="visible"/>
                                      </p:to>
                                    </p:set>
                                    <p:anim calcmode="lin" valueType="num">
                                      <p:cBhvr additive="repl">
                                        <p:cTn id="20" dur="500" fill="hold"/>
                                        <p:tgtEl>
                                          <p:spTgt spid="296">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296">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44520" y="188640"/>
            <a:ext cx="7059240" cy="5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Características do Software</a:t>
            </a:r>
            <a:endParaRPr lang="pt-BR" sz="4000" b="0" strike="noStrike" spc="-1">
              <a:latin typeface="Arial"/>
            </a:endParaRPr>
          </a:p>
        </p:txBody>
      </p:sp>
      <p:sp>
        <p:nvSpPr>
          <p:cNvPr id="206" name="CustomShape 2"/>
          <p:cNvSpPr/>
          <p:nvPr/>
        </p:nvSpPr>
        <p:spPr>
          <a:xfrm>
            <a:off x="488520" y="1412640"/>
            <a:ext cx="8457480" cy="380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62120" indent="-569160">
              <a:lnSpc>
                <a:spcPct val="110000"/>
              </a:lnSpc>
              <a:spcBef>
                <a:spcPts val="1199"/>
              </a:spcBef>
              <a:spcAft>
                <a:spcPts val="300"/>
              </a:spcAft>
              <a:tabLst>
                <a:tab pos="0" algn="l"/>
              </a:tabLst>
            </a:pPr>
            <a:r>
              <a:rPr lang="pt-BR" sz="2400" b="0" strike="noStrike" spc="-1">
                <a:solidFill>
                  <a:srgbClr val="000000"/>
                </a:solidFill>
                <a:latin typeface="Arial"/>
              </a:rPr>
              <a:t>1.  Desenvolvido ou projetado por engenharia, não manufaturado no sentido clássico</a:t>
            </a:r>
            <a:endParaRPr lang="pt-BR" sz="2400" b="0" strike="noStrike" spc="-1">
              <a:latin typeface="Arial"/>
            </a:endParaRPr>
          </a:p>
          <a:p>
            <a:pPr marL="762120" indent="-569160">
              <a:lnSpc>
                <a:spcPct val="110000"/>
              </a:lnSpc>
              <a:spcBef>
                <a:spcPts val="1199"/>
              </a:spcBef>
              <a:spcAft>
                <a:spcPts val="300"/>
              </a:spcAft>
              <a:tabLst>
                <a:tab pos="0" algn="l"/>
              </a:tabLst>
            </a:pPr>
            <a:endParaRPr lang="pt-BR" sz="2400" b="0" strike="noStrike" spc="-1">
              <a:latin typeface="Arial"/>
            </a:endParaRPr>
          </a:p>
          <a:p>
            <a:pPr marL="762120" indent="-569160">
              <a:lnSpc>
                <a:spcPct val="110000"/>
              </a:lnSpc>
              <a:spcBef>
                <a:spcPts val="1199"/>
              </a:spcBef>
              <a:spcAft>
                <a:spcPts val="300"/>
              </a:spcAft>
              <a:tabLst>
                <a:tab pos="0" algn="l"/>
              </a:tabLst>
            </a:pPr>
            <a:r>
              <a:rPr lang="pt-BR" sz="2400" b="0" strike="noStrike" spc="-1">
                <a:solidFill>
                  <a:srgbClr val="000000"/>
                </a:solidFill>
                <a:latin typeface="Arial"/>
              </a:rPr>
              <a:t>2.  Não se desgasta mas se deteriora</a:t>
            </a:r>
            <a:endParaRPr lang="pt-BR" sz="2400" b="0" strike="noStrike" spc="-1">
              <a:latin typeface="Arial"/>
            </a:endParaRPr>
          </a:p>
          <a:p>
            <a:pPr marL="762120" indent="-569160">
              <a:lnSpc>
                <a:spcPct val="110000"/>
              </a:lnSpc>
              <a:spcBef>
                <a:spcPts val="1199"/>
              </a:spcBef>
              <a:spcAft>
                <a:spcPts val="300"/>
              </a:spcAft>
              <a:tabLst>
                <a:tab pos="0" algn="l"/>
              </a:tabLst>
            </a:pPr>
            <a:endParaRPr lang="pt-BR" sz="2400" b="0" strike="noStrike" spc="-1">
              <a:latin typeface="Arial"/>
            </a:endParaRPr>
          </a:p>
          <a:p>
            <a:pPr marL="762120" indent="-569160">
              <a:lnSpc>
                <a:spcPct val="110000"/>
              </a:lnSpc>
              <a:spcBef>
                <a:spcPts val="1199"/>
              </a:spcBef>
              <a:spcAft>
                <a:spcPts val="300"/>
              </a:spcAft>
              <a:tabLst>
                <a:tab pos="0" algn="l"/>
              </a:tabLst>
            </a:pPr>
            <a:r>
              <a:rPr lang="pt-BR" sz="2400" b="0" strike="noStrike" spc="-1">
                <a:solidFill>
                  <a:srgbClr val="000000"/>
                </a:solidFill>
                <a:latin typeface="Arial"/>
              </a:rPr>
              <a:t>3.  A maioria é feita sob medida em vez de ser montada a partir de componentes existentes</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1"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repl">
                                        <p:cTn id="7" dur="500" fill="hold"/>
                                        <p:tgtEl>
                                          <p:spTgt spid="205"/>
                                        </p:tgtEl>
                                        <p:attrNameLst>
                                          <p:attrName>ppt_x</p:attrName>
                                        </p:attrNameLst>
                                      </p:cBhvr>
                                      <p:tavLst>
                                        <p:tav tm="0">
                                          <p:val>
                                            <p:strVal val="#ppt_x"/>
                                          </p:val>
                                        </p:tav>
                                        <p:tav tm="100000">
                                          <p:val>
                                            <p:strVal val="#ppt_x"/>
                                          </p:val>
                                        </p:tav>
                                      </p:tavLst>
                                    </p:anim>
                                    <p:anim calcmode="lin" valueType="num">
                                      <p:cBhvr additive="repl">
                                        <p:cTn id="8" dur="500" fill="hold"/>
                                        <p:tgtEl>
                                          <p:spTgt spid="205"/>
                                        </p:tgtEl>
                                        <p:attrNameLst>
                                          <p:attrName>ppt_y</p:attrName>
                                        </p:attrNameLst>
                                      </p:cBhvr>
                                      <p:tavLst>
                                        <p:tav tm="0">
                                          <p:val>
                                            <p:strVal val="0-#ppt_h/2"/>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206">
                                            <p:txEl>
                                              <p:pRg st="0" end="0"/>
                                            </p:txEl>
                                          </p:spTgt>
                                        </p:tgtEl>
                                        <p:attrNameLst>
                                          <p:attrName>style.visibility</p:attrName>
                                        </p:attrNameLst>
                                      </p:cBhvr>
                                      <p:to>
                                        <p:strVal val="visible"/>
                                      </p:to>
                                    </p:set>
                                    <p:anim calcmode="lin" valueType="num">
                                      <p:cBhvr additive="repl">
                                        <p:cTn id="14" dur="500" fill="hold"/>
                                        <p:tgtEl>
                                          <p:spTgt spid="206">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206">
                                            <p:txEl>
                                              <p:pRg st="0" end="0"/>
                                            </p:txEl>
                                          </p:spTgt>
                                        </p:tgtEl>
                                        <p:attrNameLst>
                                          <p:attrName>ppt_y</p:attrName>
                                        </p:attrNameLst>
                                      </p:cBhvr>
                                      <p:tavLst>
                                        <p:tav tm="0">
                                          <p:val>
                                            <p:strVal val="#ppt_y"/>
                                          </p:val>
                                        </p:tav>
                                        <p:tav tm="100000">
                                          <p:val>
                                            <p:strVal val="#ppt_y"/>
                                          </p:val>
                                        </p:tav>
                                      </p:tavLst>
                                    </p:anim>
                                    <p:audio>
                                      <p:cMediaNode>
                                        <p:cTn id="16">
                                          <p:stCondLst>
                                            <p:cond evt="begin" delay="0">
                                              <p:tn val="12"/>
                                            </p:cond>
                                          </p:stCondLst>
                                          <p:endCondLst>
                                            <p:cond evt="onStopAudio" delay="0"/>
                                          </p:endCondLst>
                                        </p:cTn>
                                        <p:tgtEl>
                                          <p:sndTgt r:embed="rId3" name="audio1.wav"/>
                                        </p:tgtEl>
                                      </p:cMediaNode>
                                    </p:audio>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2" presetClass="entr" presetSubtype="2" fill="hold" nodeType="clickEffect">
                                  <p:stCondLst>
                                    <p:cond delay="0"/>
                                  </p:stCondLst>
                                  <p:childTnLst>
                                    <p:set>
                                      <p:cBhvr>
                                        <p:cTn id="20" dur="1" fill="hold">
                                          <p:stCondLst>
                                            <p:cond delay="0"/>
                                          </p:stCondLst>
                                        </p:cTn>
                                        <p:tgtEl>
                                          <p:spTgt spid="206">
                                            <p:txEl>
                                              <p:pRg st="2" end="2"/>
                                            </p:txEl>
                                          </p:spTgt>
                                        </p:tgtEl>
                                        <p:attrNameLst>
                                          <p:attrName>style.visibility</p:attrName>
                                        </p:attrNameLst>
                                      </p:cBhvr>
                                      <p:to>
                                        <p:strVal val="visible"/>
                                      </p:to>
                                    </p:set>
                                    <p:anim calcmode="lin" valueType="num">
                                      <p:cBhvr additive="repl">
                                        <p:cTn id="21" dur="500" fill="hold"/>
                                        <p:tgtEl>
                                          <p:spTgt spid="206">
                                            <p:txEl>
                                              <p:pRg st="2" end="2"/>
                                            </p:txEl>
                                          </p:spTgt>
                                        </p:tgtEl>
                                        <p:attrNameLst>
                                          <p:attrName>ppt_x</p:attrName>
                                        </p:attrNameLst>
                                      </p:cBhvr>
                                      <p:tavLst>
                                        <p:tav tm="0">
                                          <p:val>
                                            <p:strVal val="1+#ppt_w/2"/>
                                          </p:val>
                                        </p:tav>
                                        <p:tav tm="100000">
                                          <p:val>
                                            <p:strVal val="#ppt_x"/>
                                          </p:val>
                                        </p:tav>
                                      </p:tavLst>
                                    </p:anim>
                                    <p:anim calcmode="lin" valueType="num">
                                      <p:cBhvr additive="repl">
                                        <p:cTn id="22" dur="500" fill="hold"/>
                                        <p:tgtEl>
                                          <p:spTgt spid="206">
                                            <p:txEl>
                                              <p:pRg st="2" end="2"/>
                                            </p:txEl>
                                          </p:spTgt>
                                        </p:tgtEl>
                                        <p:attrNameLst>
                                          <p:attrName>ppt_y</p:attrName>
                                        </p:attrNameLst>
                                      </p:cBhvr>
                                      <p:tavLst>
                                        <p:tav tm="0">
                                          <p:val>
                                            <p:strVal val="#ppt_y"/>
                                          </p:val>
                                        </p:tav>
                                        <p:tav tm="100000">
                                          <p:val>
                                            <p:strVal val="#ppt_y"/>
                                          </p:val>
                                        </p:tav>
                                      </p:tavLst>
                                    </p:anim>
                                    <p:audio>
                                      <p:cMediaNode>
                                        <p:cTn id="23">
                                          <p:stCondLst>
                                            <p:cond evt="begin" delay="0">
                                              <p:tn val="19"/>
                                            </p:cond>
                                          </p:stCondLst>
                                          <p:endCondLst>
                                            <p:cond evt="onStopAudio" delay="0"/>
                                          </p:endCondLst>
                                        </p:cTn>
                                        <p:tgtEl>
                                          <p:sndTgt r:embed="rId3" name="audio1.wav"/>
                                        </p:tgtEl>
                                      </p:cMediaNode>
                                    </p:audio>
                                  </p:childTnLst>
                                </p:cTn>
                              </p:par>
                            </p:childTnLst>
                          </p:cTn>
                        </p:par>
                      </p:childTnLst>
                    </p:cTn>
                  </p:par>
                  <p:par>
                    <p:cTn id="24" fill="hold" nodeType="clickEffect">
                      <p:stCondLst>
                        <p:cond delay="indefinite"/>
                      </p:stCondLst>
                      <p:childTnLst>
                        <p:par>
                          <p:cTn id="25" fill="hold" nodeType="withEffect">
                            <p:stCondLst>
                              <p:cond delay="0"/>
                            </p:stCondLst>
                            <p:childTnLst>
                              <p:par>
                                <p:cTn id="26" presetID="2" presetClass="entr" presetSubtype="2" fill="hold" nodeType="clickEffect">
                                  <p:stCondLst>
                                    <p:cond delay="0"/>
                                  </p:stCondLst>
                                  <p:childTnLst>
                                    <p:set>
                                      <p:cBhvr>
                                        <p:cTn id="27" dur="1" fill="hold">
                                          <p:stCondLst>
                                            <p:cond delay="0"/>
                                          </p:stCondLst>
                                        </p:cTn>
                                        <p:tgtEl>
                                          <p:spTgt spid="206">
                                            <p:txEl>
                                              <p:pRg st="4" end="4"/>
                                            </p:txEl>
                                          </p:spTgt>
                                        </p:tgtEl>
                                        <p:attrNameLst>
                                          <p:attrName>style.visibility</p:attrName>
                                        </p:attrNameLst>
                                      </p:cBhvr>
                                      <p:to>
                                        <p:strVal val="visible"/>
                                      </p:to>
                                    </p:set>
                                    <p:anim calcmode="lin" valueType="num">
                                      <p:cBhvr additive="repl">
                                        <p:cTn id="28" dur="500" fill="hold"/>
                                        <p:tgtEl>
                                          <p:spTgt spid="206">
                                            <p:txEl>
                                              <p:pRg st="4" end="4"/>
                                            </p:txEl>
                                          </p:spTgt>
                                        </p:tgtEl>
                                        <p:attrNameLst>
                                          <p:attrName>ppt_x</p:attrName>
                                        </p:attrNameLst>
                                      </p:cBhvr>
                                      <p:tavLst>
                                        <p:tav tm="0">
                                          <p:val>
                                            <p:strVal val="1+#ppt_w/2"/>
                                          </p:val>
                                        </p:tav>
                                        <p:tav tm="100000">
                                          <p:val>
                                            <p:strVal val="#ppt_x"/>
                                          </p:val>
                                        </p:tav>
                                      </p:tavLst>
                                    </p:anim>
                                    <p:anim calcmode="lin" valueType="num">
                                      <p:cBhvr additive="repl">
                                        <p:cTn id="29" dur="500" fill="hold"/>
                                        <p:tgtEl>
                                          <p:spTgt spid="206">
                                            <p:txEl>
                                              <p:pRg st="4" end="4"/>
                                            </p:txEl>
                                          </p:spTgt>
                                        </p:tgtEl>
                                        <p:attrNameLst>
                                          <p:attrName>ppt_y</p:attrName>
                                        </p:attrNameLst>
                                      </p:cBhvr>
                                      <p:tavLst>
                                        <p:tav tm="0">
                                          <p:val>
                                            <p:strVal val="#ppt_y"/>
                                          </p:val>
                                        </p:tav>
                                        <p:tav tm="100000">
                                          <p:val>
                                            <p:strVal val="#ppt_y"/>
                                          </p:val>
                                        </p:tav>
                                      </p:tavLst>
                                    </p:anim>
                                    <p:audio>
                                      <p:cMediaNode>
                                        <p:cTn id="30">
                                          <p:stCondLst>
                                            <p:cond evt="begin" delay="0">
                                              <p:tn val="26"/>
                                            </p:cond>
                                          </p:stCondLst>
                                          <p:endCondLst>
                                            <p:cond evt="onStopAudio" delay="0"/>
                                          </p:endCondLst>
                                        </p:cTn>
                                        <p:tgtEl>
                                          <p:sndTgt r:embed="rId3"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597600" y="2520000"/>
            <a:ext cx="8761680" cy="319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000000"/>
                </a:solidFill>
                <a:latin typeface="Arial Narrow"/>
                <a:ea typeface="DejaVu Sans"/>
              </a:rPr>
              <a:t>Abrange um conjunto de três elementos fundamentais: </a:t>
            </a:r>
            <a:endParaRPr lang="pt-BR" sz="2800" b="0" strike="noStrike" spc="-1">
              <a:latin typeface="Arial"/>
            </a:endParaRPr>
          </a:p>
          <a:p>
            <a:pPr marL="685800" indent="-227160" algn="ctr">
              <a:lnSpc>
                <a:spcPct val="90000"/>
              </a:lnSpc>
              <a:spcBef>
                <a:spcPts val="901"/>
              </a:spcBef>
              <a:spcAft>
                <a:spcPts val="300"/>
              </a:spcAft>
              <a:tabLst>
                <a:tab pos="0" algn="l"/>
              </a:tabLst>
            </a:pPr>
            <a:r>
              <a:rPr lang="pt-BR" sz="3200" b="0" strike="noStrike" spc="-1">
                <a:solidFill>
                  <a:srgbClr val="C0504D"/>
                </a:solidFill>
                <a:latin typeface="Arial"/>
                <a:ea typeface="DejaVu Sans"/>
              </a:rPr>
              <a:t>Métodos, Ferramentas </a:t>
            </a:r>
            <a:r>
              <a:rPr lang="pt-BR" sz="3200" b="0" strike="noStrike" spc="-1">
                <a:solidFill>
                  <a:srgbClr val="000000"/>
                </a:solidFill>
                <a:latin typeface="Arial"/>
                <a:ea typeface="DejaVu Sans"/>
              </a:rPr>
              <a:t>e</a:t>
            </a:r>
            <a:r>
              <a:rPr lang="pt-BR" sz="3200" b="0" strike="noStrike" spc="-1">
                <a:solidFill>
                  <a:srgbClr val="C0504D"/>
                </a:solidFill>
                <a:latin typeface="Arial"/>
                <a:ea typeface="DejaVu Sans"/>
              </a:rPr>
              <a:t> Procedimentos</a:t>
            </a:r>
            <a:endParaRPr lang="pt-BR" sz="3200" b="0" strike="noStrike" spc="-1">
              <a:latin typeface="Arial"/>
            </a:endParaRPr>
          </a:p>
          <a:p>
            <a:pPr marL="685800" indent="-227160">
              <a:lnSpc>
                <a:spcPct val="70000"/>
              </a:lnSpc>
              <a:spcBef>
                <a:spcPts val="901"/>
              </a:spcBef>
              <a:spcAft>
                <a:spcPts val="300"/>
              </a:spcAft>
              <a:tabLst>
                <a:tab pos="0" algn="l"/>
              </a:tabLst>
            </a:pPr>
            <a:r>
              <a:rPr lang="pt-BR" sz="2400" b="0" strike="noStrike" spc="-1">
                <a:solidFill>
                  <a:srgbClr val="C0504D"/>
                </a:solidFill>
                <a:latin typeface="Arial"/>
                <a:ea typeface="DejaVu Sans"/>
              </a:rPr>
              <a:t>  </a:t>
            </a:r>
            <a:endParaRPr lang="pt-BR" sz="2400" b="0" strike="noStrike" spc="-1">
              <a:latin typeface="Arial"/>
            </a:endParaRPr>
          </a:p>
          <a:p>
            <a:pPr marL="228600" indent="-227160">
              <a:lnSpc>
                <a:spcPct val="90000"/>
              </a:lnSpc>
              <a:spcBef>
                <a:spcPts val="901"/>
              </a:spcBef>
              <a:spcAft>
                <a:spcPts val="300"/>
              </a:spcAft>
              <a:tabLst>
                <a:tab pos="0" algn="l"/>
              </a:tabLst>
            </a:pPr>
            <a:r>
              <a:rPr lang="pt-BR" sz="2800" b="0" strike="noStrike" spc="-1">
                <a:solidFill>
                  <a:srgbClr val="2A6099"/>
                </a:solidFill>
                <a:latin typeface="Arial"/>
                <a:ea typeface="DejaVu Sans"/>
              </a:rPr>
              <a:t>Principais metas</a:t>
            </a:r>
            <a:r>
              <a:rPr lang="pt-BR" sz="2800" b="0" strike="noStrike" spc="-1">
                <a:solidFill>
                  <a:srgbClr val="000000"/>
                </a:solidFill>
                <a:latin typeface="Arial"/>
                <a:ea typeface="DejaVu Sans"/>
              </a:rPr>
              <a:t>: melhorar a qualidade de produtos de software, aumentar a produtividade do pessoal técnico e aumentar a satisfação do cliente.</a:t>
            </a:r>
            <a:endParaRPr lang="pt-BR" sz="2800" b="0" strike="noStrike" spc="-1">
              <a:latin typeface="Arial"/>
            </a:endParaRPr>
          </a:p>
        </p:txBody>
      </p:sp>
      <p:sp>
        <p:nvSpPr>
          <p:cNvPr id="299" name="CustomShape 2"/>
          <p:cNvSpPr/>
          <p:nvPr/>
        </p:nvSpPr>
        <p:spPr>
          <a:xfrm>
            <a:off x="868320" y="30492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 de Software </a:t>
            </a:r>
            <a:br/>
            <a:r>
              <a:rPr lang="pt-BR" sz="4000" b="1" strike="noStrike" spc="-1">
                <a:solidFill>
                  <a:srgbClr val="00AEEF"/>
                </a:solidFill>
                <a:latin typeface="Calibri"/>
                <a:ea typeface="DejaVu Sans"/>
              </a:rPr>
              <a:t>Definições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 calcmode="lin" valueType="num">
                                      <p:cBhvr additive="repl">
                                        <p:cTn id="7" dur="500" fill="hold"/>
                                        <p:tgtEl>
                                          <p:spTgt spid="298">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98">
                                            <p:txEl>
                                              <p:pRg st="1" end="1"/>
                                            </p:txEl>
                                          </p:spTgt>
                                        </p:tgtEl>
                                        <p:attrNameLst>
                                          <p:attrName>style.visibility</p:attrName>
                                        </p:attrNameLst>
                                      </p:cBhvr>
                                      <p:to>
                                        <p:strVal val="visible"/>
                                      </p:to>
                                    </p:set>
                                    <p:anim calcmode="lin" valueType="num">
                                      <p:cBhvr additive="repl">
                                        <p:cTn id="13" dur="500" fill="hold"/>
                                        <p:tgtEl>
                                          <p:spTgt spid="298">
                                            <p:txEl>
                                              <p:pRg st="1" end="1"/>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298">
                                            <p:txEl>
                                              <p:pRg st="2" end="2"/>
                                            </p:txEl>
                                          </p:spTgt>
                                        </p:tgtEl>
                                        <p:attrNameLst>
                                          <p:attrName>style.visibility</p:attrName>
                                        </p:attrNameLst>
                                      </p:cBhvr>
                                      <p:to>
                                        <p:strVal val="visible"/>
                                      </p:to>
                                    </p:set>
                                    <p:anim calcmode="lin" valueType="num">
                                      <p:cBhvr additive="repl">
                                        <p:cTn id="19" dur="500" fill="hold"/>
                                        <p:tgtEl>
                                          <p:spTgt spid="298">
                                            <p:txEl>
                                              <p:pRg st="2" end="2"/>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298">
                                            <p:txEl>
                                              <p:pRg st="3" end="3"/>
                                            </p:txEl>
                                          </p:spTgt>
                                        </p:tgtEl>
                                        <p:attrNameLst>
                                          <p:attrName>style.visibility</p:attrName>
                                        </p:attrNameLst>
                                      </p:cBhvr>
                                      <p:to>
                                        <p:strVal val="visible"/>
                                      </p:to>
                                    </p:set>
                                    <p:anim calcmode="lin" valueType="num">
                                      <p:cBhvr additive="repl">
                                        <p:cTn id="25" dur="500" fill="hold"/>
                                        <p:tgtEl>
                                          <p:spTgt spid="298">
                                            <p:txEl>
                                              <p:pRg st="3" end="3"/>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295280" y="2666880"/>
            <a:ext cx="8609040" cy="2284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0504D"/>
                </a:solidFill>
                <a:latin typeface="Arial"/>
                <a:ea typeface="DejaVu Sans"/>
              </a:rPr>
              <a:t>         métodos</a:t>
            </a:r>
            <a:r>
              <a:rPr lang="pt-BR" sz="2800" b="0" strike="noStrike" spc="-1">
                <a:solidFill>
                  <a:srgbClr val="000000"/>
                </a:solidFill>
                <a:latin typeface="Arial"/>
                <a:ea typeface="DejaVu Sans"/>
              </a:rPr>
              <a:t>: proporcionam os detalhes de   	como fazer para construir o software</a:t>
            </a:r>
            <a:endParaRPr lang="pt-BR" sz="2800" b="0" strike="noStrike" spc="-1">
              <a:latin typeface="Arial"/>
            </a:endParaRPr>
          </a:p>
        </p:txBody>
      </p:sp>
      <p:sp>
        <p:nvSpPr>
          <p:cNvPr id="301" name="CustomShape 2"/>
          <p:cNvSpPr/>
          <p:nvPr/>
        </p:nvSpPr>
        <p:spPr>
          <a:xfrm>
            <a:off x="76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1" strike="noStrike" spc="-1">
                <a:solidFill>
                  <a:srgbClr val="000000"/>
                </a:solidFill>
                <a:latin typeface="Arial"/>
                <a:ea typeface="DejaVu Sans"/>
              </a:rPr>
              <a:t> </a:t>
            </a:r>
            <a:endParaRPr lang="pt-BR" sz="4400" b="0" strike="noStrike" spc="-1">
              <a:latin typeface="Arial"/>
            </a:endParaRPr>
          </a:p>
        </p:txBody>
      </p:sp>
      <p:pic>
        <p:nvPicPr>
          <p:cNvPr id="302" name="Imagem 301"/>
          <p:cNvPicPr/>
          <p:nvPr/>
        </p:nvPicPr>
        <p:blipFill>
          <a:blip r:embed="rId3"/>
          <a:stretch/>
        </p:blipFill>
        <p:spPr>
          <a:xfrm>
            <a:off x="380880" y="1905120"/>
            <a:ext cx="1446840" cy="12434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01">
                                            <p:txEl>
                                              <p:pRg st="0" end="0"/>
                                            </p:txEl>
                                          </p:spTgt>
                                        </p:tgtEl>
                                        <p:attrNameLst>
                                          <p:attrName>style.visibility</p:attrName>
                                        </p:attrNameLst>
                                      </p:cBhvr>
                                      <p:to>
                                        <p:strVal val="visible"/>
                                      </p:to>
                                    </p:set>
                                    <p:anim calcmode="lin" valueType="num">
                                      <p:cBhvr additive="repl">
                                        <p:cTn id="7" dur="500" fill="hold"/>
                                        <p:tgtEl>
                                          <p:spTgt spid="30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0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 fill="hold" nodeType="clickEffect">
                                  <p:stCondLst>
                                    <p:cond delay="0"/>
                                  </p:stCondLst>
                                  <p:childTnLst>
                                    <p:set>
                                      <p:cBhvr>
                                        <p:cTn id="13" dur="1" fill="hold">
                                          <p:stCondLst>
                                            <p:cond delay="0"/>
                                          </p:stCondLst>
                                        </p:cTn>
                                        <p:tgtEl>
                                          <p:spTgt spid="300">
                                            <p:txEl>
                                              <p:pRg st="0" end="0"/>
                                            </p:txEl>
                                          </p:spTgt>
                                        </p:tgtEl>
                                        <p:attrNameLst>
                                          <p:attrName>style.visibility</p:attrName>
                                        </p:attrNameLst>
                                      </p:cBhvr>
                                      <p:to>
                                        <p:strVal val="visible"/>
                                      </p:to>
                                    </p:set>
                                    <p:anim calcmode="lin" valueType="num">
                                      <p:cBhvr additive="repl">
                                        <p:cTn id="14" dur="500" fill="hold"/>
                                        <p:tgtEl>
                                          <p:spTgt spid="300">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30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362520" y="1777320"/>
            <a:ext cx="8456760" cy="434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spcBef>
                <a:spcPts val="901"/>
              </a:spcBef>
              <a:spcAft>
                <a:spcPts val="300"/>
              </a:spcAft>
            </a:pPr>
            <a:endParaRPr lang="pt-BR" sz="1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Planejamento e estimativa de projeto</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Análise de requisitos de software e de sistemas</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Projeto da estrutura de dados</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Algoritmo de processamento</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Codificação</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Teste</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Contingência</a:t>
            </a:r>
            <a:endParaRPr lang="pt-BR" sz="2800" b="0" strike="noStrike" spc="-1">
              <a:latin typeface="Arial"/>
            </a:endParaRPr>
          </a:p>
          <a:p>
            <a:pPr marL="228600" indent="-227160">
              <a:lnSpc>
                <a:spcPct val="90000"/>
              </a:lnSpc>
              <a:spcBef>
                <a:spcPts val="901"/>
              </a:spcBef>
              <a:spcAft>
                <a:spcPts val="300"/>
              </a:spcAft>
              <a:buClr>
                <a:srgbClr val="FF9966"/>
              </a:buClr>
              <a:buSzPct val="125000"/>
              <a:buFont typeface="Wingdings" charset="2"/>
              <a:buChar char=""/>
            </a:pPr>
            <a:r>
              <a:rPr lang="pt-BR" sz="2800" b="0" strike="noStrike" spc="-1">
                <a:solidFill>
                  <a:srgbClr val="000000"/>
                </a:solidFill>
                <a:latin typeface="Arial"/>
                <a:ea typeface="DejaVu Sans"/>
              </a:rPr>
              <a:t> Manutenção</a:t>
            </a:r>
            <a:endParaRPr lang="pt-BR" sz="2800" b="0" strike="noStrike" spc="-1">
              <a:latin typeface="Arial"/>
            </a:endParaRPr>
          </a:p>
        </p:txBody>
      </p:sp>
      <p:pic>
        <p:nvPicPr>
          <p:cNvPr id="304" name="Imagem 303"/>
          <p:cNvPicPr/>
          <p:nvPr/>
        </p:nvPicPr>
        <p:blipFill>
          <a:blip r:embed="rId2"/>
          <a:stretch/>
        </p:blipFill>
        <p:spPr>
          <a:xfrm>
            <a:off x="6553080" y="4343400"/>
            <a:ext cx="1446840" cy="1243440"/>
          </a:xfrm>
          <a:prstGeom prst="rect">
            <a:avLst/>
          </a:prstGeom>
          <a:ln w="0">
            <a:noFill/>
          </a:ln>
        </p:spPr>
      </p:pic>
      <p:sp>
        <p:nvSpPr>
          <p:cNvPr id="305" name="CustomShape 2"/>
          <p:cNvSpPr/>
          <p:nvPr/>
        </p:nvSpPr>
        <p:spPr>
          <a:xfrm>
            <a:off x="76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1" strike="noStrike" spc="-1">
                <a:solidFill>
                  <a:srgbClr val="000000"/>
                </a:solidFill>
                <a:latin typeface="Arial"/>
                <a:ea typeface="DejaVu Sans"/>
              </a:rPr>
              <a:t> </a:t>
            </a:r>
            <a:endParaRPr lang="pt-BR"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03">
                                            <p:txEl>
                                              <p:pRg st="1" end="1"/>
                                            </p:txEl>
                                          </p:spTgt>
                                        </p:tgtEl>
                                        <p:attrNameLst>
                                          <p:attrName>style.visibility</p:attrName>
                                        </p:attrNameLst>
                                      </p:cBhvr>
                                      <p:to>
                                        <p:strVal val="visible"/>
                                      </p:to>
                                    </p:set>
                                    <p:anim calcmode="lin" valueType="num">
                                      <p:cBhvr additive="repl">
                                        <p:cTn id="7" dur="500" fill="hold"/>
                                        <p:tgtEl>
                                          <p:spTgt spid="303">
                                            <p:txEl>
                                              <p:pRg st="1" end="1"/>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0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03">
                                            <p:txEl>
                                              <p:pRg st="2" end="2"/>
                                            </p:txEl>
                                          </p:spTgt>
                                        </p:tgtEl>
                                        <p:attrNameLst>
                                          <p:attrName>style.visibility</p:attrName>
                                        </p:attrNameLst>
                                      </p:cBhvr>
                                      <p:to>
                                        <p:strVal val="visible"/>
                                      </p:to>
                                    </p:set>
                                    <p:anim calcmode="lin" valueType="num">
                                      <p:cBhvr additive="repl">
                                        <p:cTn id="13" dur="500" fill="hold"/>
                                        <p:tgtEl>
                                          <p:spTgt spid="303">
                                            <p:txEl>
                                              <p:pRg st="2" end="2"/>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30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anim calcmode="lin" valueType="num">
                                      <p:cBhvr additive="repl">
                                        <p:cTn id="19" dur="500" fill="hold"/>
                                        <p:tgtEl>
                                          <p:spTgt spid="303">
                                            <p:txEl>
                                              <p:pRg st="3" end="3"/>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30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303">
                                            <p:txEl>
                                              <p:pRg st="4" end="4"/>
                                            </p:txEl>
                                          </p:spTgt>
                                        </p:tgtEl>
                                        <p:attrNameLst>
                                          <p:attrName>style.visibility</p:attrName>
                                        </p:attrNameLst>
                                      </p:cBhvr>
                                      <p:to>
                                        <p:strVal val="visible"/>
                                      </p:to>
                                    </p:set>
                                    <p:anim calcmode="lin" valueType="num">
                                      <p:cBhvr additive="repl">
                                        <p:cTn id="25" dur="500" fill="hold"/>
                                        <p:tgtEl>
                                          <p:spTgt spid="303">
                                            <p:txEl>
                                              <p:pRg st="4" end="4"/>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30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303">
                                            <p:txEl>
                                              <p:pRg st="5" end="5"/>
                                            </p:txEl>
                                          </p:spTgt>
                                        </p:tgtEl>
                                        <p:attrNameLst>
                                          <p:attrName>style.visibility</p:attrName>
                                        </p:attrNameLst>
                                      </p:cBhvr>
                                      <p:to>
                                        <p:strVal val="visible"/>
                                      </p:to>
                                    </p:set>
                                    <p:anim calcmode="lin" valueType="num">
                                      <p:cBhvr additive="repl">
                                        <p:cTn id="31" dur="500" fill="hold"/>
                                        <p:tgtEl>
                                          <p:spTgt spid="303">
                                            <p:txEl>
                                              <p:pRg st="5" end="5"/>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30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303">
                                            <p:txEl>
                                              <p:pRg st="6" end="6"/>
                                            </p:txEl>
                                          </p:spTgt>
                                        </p:tgtEl>
                                        <p:attrNameLst>
                                          <p:attrName>style.visibility</p:attrName>
                                        </p:attrNameLst>
                                      </p:cBhvr>
                                      <p:to>
                                        <p:strVal val="visible"/>
                                      </p:to>
                                    </p:set>
                                    <p:anim calcmode="lin" valueType="num">
                                      <p:cBhvr additive="repl">
                                        <p:cTn id="37" dur="500" fill="hold"/>
                                        <p:tgtEl>
                                          <p:spTgt spid="303">
                                            <p:txEl>
                                              <p:pRg st="6" end="6"/>
                                            </p:txEl>
                                          </p:spTgt>
                                        </p:tgtEl>
                                        <p:attrNameLst>
                                          <p:attrName>ppt_x</p:attrName>
                                        </p:attrNameLst>
                                      </p:cBhvr>
                                      <p:tavLst>
                                        <p:tav tm="0">
                                          <p:val>
                                            <p:strVal val="0-#ppt_w/2"/>
                                          </p:val>
                                        </p:tav>
                                        <p:tav tm="100000">
                                          <p:val>
                                            <p:strVal val="#ppt_x"/>
                                          </p:val>
                                        </p:tav>
                                      </p:tavLst>
                                    </p:anim>
                                    <p:anim calcmode="lin" valueType="num">
                                      <p:cBhvr additive="repl">
                                        <p:cTn id="38" dur="500" fill="hold"/>
                                        <p:tgtEl>
                                          <p:spTgt spid="30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303">
                                            <p:txEl>
                                              <p:pRg st="7" end="7"/>
                                            </p:txEl>
                                          </p:spTgt>
                                        </p:tgtEl>
                                        <p:attrNameLst>
                                          <p:attrName>style.visibility</p:attrName>
                                        </p:attrNameLst>
                                      </p:cBhvr>
                                      <p:to>
                                        <p:strVal val="visible"/>
                                      </p:to>
                                    </p:set>
                                    <p:anim calcmode="lin" valueType="num">
                                      <p:cBhvr additive="repl">
                                        <p:cTn id="43" dur="500" fill="hold"/>
                                        <p:tgtEl>
                                          <p:spTgt spid="303">
                                            <p:txEl>
                                              <p:pRg st="7" end="7"/>
                                            </p:txEl>
                                          </p:spTgt>
                                        </p:tgtEl>
                                        <p:attrNameLst>
                                          <p:attrName>ppt_x</p:attrName>
                                        </p:attrNameLst>
                                      </p:cBhvr>
                                      <p:tavLst>
                                        <p:tav tm="0">
                                          <p:val>
                                            <p:strVal val="0-#ppt_w/2"/>
                                          </p:val>
                                        </p:tav>
                                        <p:tav tm="100000">
                                          <p:val>
                                            <p:strVal val="#ppt_x"/>
                                          </p:val>
                                        </p:tav>
                                      </p:tavLst>
                                    </p:anim>
                                    <p:anim calcmode="lin" valueType="num">
                                      <p:cBhvr additive="repl">
                                        <p:cTn id="44" dur="500" fill="hold"/>
                                        <p:tgtEl>
                                          <p:spTgt spid="30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295280" y="1981080"/>
            <a:ext cx="8609040" cy="4418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0504D"/>
                </a:solidFill>
                <a:latin typeface="Arial"/>
                <a:ea typeface="DejaVu Sans"/>
              </a:rPr>
              <a:t>      ferramentas</a:t>
            </a:r>
            <a:r>
              <a:rPr lang="pt-BR" sz="2800" b="0" strike="noStrike" spc="-1">
                <a:solidFill>
                  <a:srgbClr val="000000"/>
                </a:solidFill>
                <a:latin typeface="Arial"/>
                <a:ea typeface="DejaVu Sans"/>
              </a:rPr>
              <a:t>: dão suporte automatizado</a:t>
            </a:r>
            <a:endParaRPr lang="pt-BR" sz="2800" b="0" strike="noStrike" spc="-1">
              <a:latin typeface="Arial"/>
            </a:endParaRPr>
          </a:p>
          <a:p>
            <a:pPr marL="228600" indent="-227160">
              <a:lnSpc>
                <a:spcPct val="110000"/>
              </a:lnSpc>
              <a:spcBef>
                <a:spcPts val="201"/>
              </a:spcBef>
              <a:spcAft>
                <a:spcPts val="300"/>
              </a:spcAft>
              <a:tabLst>
                <a:tab pos="0" algn="l"/>
              </a:tabLst>
            </a:pPr>
            <a:r>
              <a:rPr lang="pt-BR" sz="2800" b="0" strike="noStrike" spc="-1">
                <a:solidFill>
                  <a:srgbClr val="000000"/>
                </a:solidFill>
                <a:latin typeface="Arial"/>
                <a:ea typeface="DejaVu Sans"/>
              </a:rPr>
              <a:t>        aos métodos.</a:t>
            </a:r>
            <a:endParaRPr lang="pt-BR" sz="2800" b="0" strike="noStrike" spc="-1">
              <a:latin typeface="Arial"/>
            </a:endParaRPr>
          </a:p>
          <a:p>
            <a:pPr marL="228600" indent="-227160">
              <a:lnSpc>
                <a:spcPct val="110000"/>
              </a:lnSpc>
              <a:spcBef>
                <a:spcPts val="901"/>
              </a:spcBef>
              <a:spcAft>
                <a:spcPts val="300"/>
              </a:spcAft>
              <a:buClr>
                <a:srgbClr val="000000"/>
              </a:buClr>
              <a:buFont typeface="Wingdings" charset="2"/>
              <a:buChar char=""/>
              <a:tabLst>
                <a:tab pos="0" algn="l"/>
              </a:tabLst>
            </a:pPr>
            <a:r>
              <a:rPr lang="pt-BR" sz="2800" b="0" strike="noStrike" spc="-1">
                <a:solidFill>
                  <a:srgbClr val="000000"/>
                </a:solidFill>
                <a:latin typeface="Arial"/>
                <a:ea typeface="DejaVu Sans"/>
              </a:rPr>
              <a:t>existem atualmente ferramentas para sustentar cada um dos métodos</a:t>
            </a:r>
            <a:endParaRPr lang="pt-BR" sz="2800" b="0" strike="noStrike" spc="-1">
              <a:latin typeface="Arial"/>
            </a:endParaRPr>
          </a:p>
          <a:p>
            <a:pPr marL="228600" indent="-227160">
              <a:lnSpc>
                <a:spcPct val="110000"/>
              </a:lnSpc>
              <a:spcBef>
                <a:spcPts val="901"/>
              </a:spcBef>
              <a:spcAft>
                <a:spcPts val="300"/>
              </a:spcAft>
              <a:buClr>
                <a:srgbClr val="000000"/>
              </a:buClr>
              <a:buFont typeface="Wingdings" charset="2"/>
              <a:buChar char=""/>
              <a:tabLst>
                <a:tab pos="0" algn="l"/>
              </a:tabLst>
            </a:pPr>
            <a:r>
              <a:rPr lang="pt-BR" sz="2800" b="0" strike="noStrike" spc="-1">
                <a:solidFill>
                  <a:srgbClr val="000000"/>
                </a:solidFill>
                <a:latin typeface="Arial"/>
                <a:ea typeface="DejaVu Sans"/>
              </a:rPr>
              <a:t>quando as ferramentas são integradas é estabelecido um sistema de suporte ao desenvolvimento de software chamado </a:t>
            </a:r>
            <a:r>
              <a:rPr lang="pt-BR" sz="2800" b="0" i="1" strike="noStrike" spc="-1">
                <a:solidFill>
                  <a:srgbClr val="000000"/>
                </a:solidFill>
                <a:latin typeface="Arial"/>
                <a:ea typeface="DejaVu Sans"/>
              </a:rPr>
              <a:t>CASE - Computer Aided Software Engineering </a:t>
            </a:r>
            <a:endParaRPr lang="pt-BR" sz="2800" b="0" strike="noStrike" spc="-1">
              <a:latin typeface="Arial"/>
            </a:endParaRPr>
          </a:p>
        </p:txBody>
      </p:sp>
      <p:pic>
        <p:nvPicPr>
          <p:cNvPr id="307" name="Imagem 306"/>
          <p:cNvPicPr/>
          <p:nvPr/>
        </p:nvPicPr>
        <p:blipFill>
          <a:blip r:embed="rId2"/>
          <a:stretch/>
        </p:blipFill>
        <p:spPr>
          <a:xfrm>
            <a:off x="8039160" y="1371600"/>
            <a:ext cx="1472040" cy="1230840"/>
          </a:xfrm>
          <a:prstGeom prst="rect">
            <a:avLst/>
          </a:prstGeom>
          <a:ln w="0">
            <a:noFill/>
          </a:ln>
        </p:spPr>
      </p:pic>
      <p:pic>
        <p:nvPicPr>
          <p:cNvPr id="308" name="Imagem 307"/>
          <p:cNvPicPr/>
          <p:nvPr/>
        </p:nvPicPr>
        <p:blipFill>
          <a:blip r:embed="rId3"/>
          <a:stretch/>
        </p:blipFill>
        <p:spPr>
          <a:xfrm>
            <a:off x="380880" y="1981080"/>
            <a:ext cx="1053000" cy="1065600"/>
          </a:xfrm>
          <a:prstGeom prst="rect">
            <a:avLst/>
          </a:prstGeom>
          <a:ln w="0">
            <a:noFill/>
          </a:ln>
        </p:spPr>
      </p:pic>
      <p:sp>
        <p:nvSpPr>
          <p:cNvPr id="309" name="CustomShape 2"/>
          <p:cNvSpPr/>
          <p:nvPr/>
        </p:nvSpPr>
        <p:spPr>
          <a:xfrm>
            <a:off x="76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1" strike="noStrike" spc="-1">
                <a:solidFill>
                  <a:srgbClr val="000000"/>
                </a:solidFill>
                <a:latin typeface="Arial"/>
                <a:ea typeface="DejaVu Sans"/>
              </a:rPr>
              <a:t> </a:t>
            </a:r>
            <a:endParaRPr lang="pt-BR"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 calcmode="lin" valueType="num">
                                      <p:cBhvr additive="repl">
                                        <p:cTn id="7" dur="500" fill="hold"/>
                                        <p:tgtEl>
                                          <p:spTgt spid="30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6">
                                            <p:txEl>
                                              <p:pRg st="1" end="1"/>
                                            </p:txEl>
                                          </p:spTgt>
                                        </p:tgtEl>
                                        <p:attrNameLst>
                                          <p:attrName>style.visibility</p:attrName>
                                        </p:attrNameLst>
                                      </p:cBhvr>
                                      <p:to>
                                        <p:strVal val="visible"/>
                                      </p:to>
                                    </p:set>
                                    <p:anim calcmode="lin" valueType="num">
                                      <p:cBhvr additive="repl">
                                        <p:cTn id="13" dur="500" fill="hold"/>
                                        <p:tgtEl>
                                          <p:spTgt spid="306">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0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6">
                                            <p:txEl>
                                              <p:pRg st="2" end="2"/>
                                            </p:txEl>
                                          </p:spTgt>
                                        </p:tgtEl>
                                        <p:attrNameLst>
                                          <p:attrName>style.visibility</p:attrName>
                                        </p:attrNameLst>
                                      </p:cBhvr>
                                      <p:to>
                                        <p:strVal val="visible"/>
                                      </p:to>
                                    </p:set>
                                    <p:anim calcmode="lin" valueType="num">
                                      <p:cBhvr additive="repl">
                                        <p:cTn id="19" dur="500" fill="hold"/>
                                        <p:tgtEl>
                                          <p:spTgt spid="306">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0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06">
                                            <p:txEl>
                                              <p:pRg st="3" end="3"/>
                                            </p:txEl>
                                          </p:spTgt>
                                        </p:tgtEl>
                                        <p:attrNameLst>
                                          <p:attrName>style.visibility</p:attrName>
                                        </p:attrNameLst>
                                      </p:cBhvr>
                                      <p:to>
                                        <p:strVal val="visible"/>
                                      </p:to>
                                    </p:set>
                                    <p:anim calcmode="lin" valueType="num">
                                      <p:cBhvr additive="repl">
                                        <p:cTn id="25" dur="500" fill="hold"/>
                                        <p:tgtEl>
                                          <p:spTgt spid="306">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0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720000" y="2145960"/>
            <a:ext cx="9142560" cy="4418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tabLst>
                <a:tab pos="0" algn="l"/>
              </a:tabLst>
            </a:pPr>
            <a:r>
              <a:rPr lang="pt-BR" sz="2800" b="0" strike="noStrike" spc="-1">
                <a:solidFill>
                  <a:srgbClr val="C0504D"/>
                </a:solidFill>
                <a:latin typeface="Arial"/>
                <a:ea typeface="DejaVu Sans"/>
              </a:rPr>
              <a:t>           procedimentos</a:t>
            </a:r>
            <a:r>
              <a:rPr lang="pt-BR" sz="2800" b="0" strike="noStrike" spc="-1">
                <a:solidFill>
                  <a:srgbClr val="000000"/>
                </a:solidFill>
                <a:latin typeface="Arial"/>
                <a:ea typeface="DejaVu Sans"/>
              </a:rPr>
              <a:t>: constituem o elo de</a:t>
            </a:r>
            <a:endParaRPr lang="pt-BR" sz="2800" b="0" strike="noStrike" spc="-1">
              <a:latin typeface="Arial"/>
            </a:endParaRPr>
          </a:p>
          <a:p>
            <a:pPr marL="228600" indent="-227160">
              <a:lnSpc>
                <a:spcPct val="90000"/>
              </a:lnSpc>
              <a:spcBef>
                <a:spcPts val="901"/>
              </a:spcBef>
              <a:spcAft>
                <a:spcPts val="300"/>
              </a:spcAft>
              <a:tabLst>
                <a:tab pos="0" algn="l"/>
              </a:tabLst>
            </a:pPr>
            <a:r>
              <a:rPr lang="pt-BR" sz="2800" b="0" strike="noStrike" spc="-1">
                <a:solidFill>
                  <a:srgbClr val="000000"/>
                </a:solidFill>
                <a:latin typeface="Arial"/>
                <a:ea typeface="DejaVu Sans"/>
              </a:rPr>
              <a:t>           ligação entre os métodos e ferramentas</a:t>
            </a:r>
            <a:endParaRPr lang="pt-BR" sz="2800" b="0" strike="noStrike" spc="-1">
              <a:latin typeface="Arial"/>
            </a:endParaRPr>
          </a:p>
          <a:p>
            <a:pPr marL="685800" lvl="1" indent="-227160">
              <a:lnSpc>
                <a:spcPct val="90000"/>
              </a:lnSpc>
              <a:spcBef>
                <a:spcPts val="901"/>
              </a:spcBef>
              <a:spcAft>
                <a:spcPts val="300"/>
              </a:spcAft>
              <a:buClr>
                <a:srgbClr val="C0504D"/>
              </a:buClr>
              <a:buFont typeface="Wingdings" charset="2"/>
              <a:buChar char=""/>
              <a:tabLst>
                <a:tab pos="0" algn="l"/>
              </a:tabLst>
            </a:pPr>
            <a:r>
              <a:rPr lang="pt-BR" sz="2400" b="0" strike="noStrike" spc="-1">
                <a:solidFill>
                  <a:srgbClr val="000000"/>
                </a:solidFill>
                <a:latin typeface="Arial"/>
                <a:ea typeface="DejaVu Sans"/>
              </a:rPr>
              <a:t>	seqüência em que os métodos serão aplicados</a:t>
            </a:r>
            <a:endParaRPr lang="pt-BR" sz="2400" b="0" strike="noStrike" spc="-1">
              <a:latin typeface="Arial"/>
            </a:endParaRPr>
          </a:p>
          <a:p>
            <a:pPr marL="685800" lvl="1" indent="-227160">
              <a:lnSpc>
                <a:spcPct val="90000"/>
              </a:lnSpc>
              <a:spcBef>
                <a:spcPts val="901"/>
              </a:spcBef>
              <a:spcAft>
                <a:spcPts val="300"/>
              </a:spcAft>
              <a:buClr>
                <a:srgbClr val="C0504D"/>
              </a:buClr>
              <a:buFont typeface="Wingdings" charset="2"/>
              <a:buChar char=""/>
              <a:tabLst>
                <a:tab pos="0" algn="l"/>
              </a:tabLst>
            </a:pPr>
            <a:r>
              <a:rPr lang="pt-BR" sz="2400" b="0" strike="noStrike" spc="-1">
                <a:solidFill>
                  <a:srgbClr val="000000"/>
                </a:solidFill>
                <a:latin typeface="Arial"/>
                <a:ea typeface="DejaVu Sans"/>
              </a:rPr>
              <a:t>	produtos que se exige que sejam entregues</a:t>
            </a:r>
            <a:endParaRPr lang="pt-BR" sz="2400" b="0" strike="noStrike" spc="-1">
              <a:latin typeface="Arial"/>
            </a:endParaRPr>
          </a:p>
          <a:p>
            <a:pPr marL="685800" lvl="1" indent="-227160">
              <a:lnSpc>
                <a:spcPct val="90000"/>
              </a:lnSpc>
              <a:spcBef>
                <a:spcPts val="901"/>
              </a:spcBef>
              <a:spcAft>
                <a:spcPts val="300"/>
              </a:spcAft>
              <a:buClr>
                <a:srgbClr val="C0504D"/>
              </a:buClr>
              <a:buFont typeface="Wingdings" charset="2"/>
              <a:buChar char=""/>
              <a:tabLst>
                <a:tab pos="0" algn="l"/>
              </a:tabLst>
            </a:pPr>
            <a:r>
              <a:rPr lang="pt-BR" sz="2400" b="0" strike="noStrike" spc="-1">
                <a:solidFill>
                  <a:srgbClr val="000000"/>
                </a:solidFill>
                <a:latin typeface="Arial"/>
                <a:ea typeface="DejaVu Sans"/>
              </a:rPr>
              <a:t>	controles que ajudam  assegurar a qualidade e coordenar as alterações</a:t>
            </a:r>
            <a:endParaRPr lang="pt-BR" sz="2400" b="0" strike="noStrike" spc="-1">
              <a:latin typeface="Arial"/>
            </a:endParaRPr>
          </a:p>
          <a:p>
            <a:pPr marL="685800" lvl="1" indent="-227160">
              <a:lnSpc>
                <a:spcPct val="90000"/>
              </a:lnSpc>
              <a:spcBef>
                <a:spcPts val="901"/>
              </a:spcBef>
              <a:spcAft>
                <a:spcPts val="300"/>
              </a:spcAft>
              <a:buClr>
                <a:srgbClr val="C0504D"/>
              </a:buClr>
              <a:buFont typeface="Wingdings" charset="2"/>
              <a:buChar char=""/>
              <a:tabLst>
                <a:tab pos="0" algn="l"/>
              </a:tabLst>
            </a:pPr>
            <a:r>
              <a:rPr lang="pt-BR" sz="2400" b="0" strike="noStrike" spc="-1">
                <a:solidFill>
                  <a:srgbClr val="000000"/>
                </a:solidFill>
                <a:latin typeface="Arial"/>
                <a:ea typeface="DejaVu Sans"/>
              </a:rPr>
              <a:t>	marcos de referência que possibilitam administrar o progresso do software.</a:t>
            </a:r>
            <a:endParaRPr lang="pt-BR" sz="2400" b="0" strike="noStrike" spc="-1">
              <a:latin typeface="Arial"/>
            </a:endParaRPr>
          </a:p>
        </p:txBody>
      </p:sp>
      <p:pic>
        <p:nvPicPr>
          <p:cNvPr id="311" name="Imagem 310"/>
          <p:cNvPicPr/>
          <p:nvPr/>
        </p:nvPicPr>
        <p:blipFill>
          <a:blip r:embed="rId2"/>
          <a:stretch/>
        </p:blipFill>
        <p:spPr>
          <a:xfrm>
            <a:off x="8534520" y="1600200"/>
            <a:ext cx="773640" cy="1053000"/>
          </a:xfrm>
          <a:prstGeom prst="rect">
            <a:avLst/>
          </a:prstGeom>
          <a:ln w="0">
            <a:noFill/>
          </a:ln>
        </p:spPr>
      </p:pic>
      <p:pic>
        <p:nvPicPr>
          <p:cNvPr id="312" name="Imagem 311"/>
          <p:cNvPicPr/>
          <p:nvPr/>
        </p:nvPicPr>
        <p:blipFill>
          <a:blip r:embed="rId3"/>
          <a:stretch/>
        </p:blipFill>
        <p:spPr>
          <a:xfrm>
            <a:off x="380880" y="1600200"/>
            <a:ext cx="1307160" cy="1522800"/>
          </a:xfrm>
          <a:prstGeom prst="rect">
            <a:avLst/>
          </a:prstGeom>
          <a:ln w="0">
            <a:noFill/>
          </a:ln>
        </p:spPr>
      </p:pic>
      <p:sp>
        <p:nvSpPr>
          <p:cNvPr id="313" name="CustomShape 2"/>
          <p:cNvSpPr/>
          <p:nvPr/>
        </p:nvSpPr>
        <p:spPr>
          <a:xfrm>
            <a:off x="76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1" strike="noStrike" spc="-1">
                <a:solidFill>
                  <a:srgbClr val="000000"/>
                </a:solidFill>
                <a:latin typeface="Arial"/>
                <a:ea typeface="DejaVu Sans"/>
              </a:rPr>
              <a:t> </a:t>
            </a:r>
            <a:endParaRPr lang="pt-BR"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anim calcmode="lin" valueType="num">
                                      <p:cBhvr additive="repl">
                                        <p:cTn id="7" dur="500" fill="hold"/>
                                        <p:tgtEl>
                                          <p:spTgt spid="310">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0">
                                            <p:txEl>
                                              <p:pRg st="1" end="1"/>
                                            </p:txEl>
                                          </p:spTgt>
                                        </p:tgtEl>
                                        <p:attrNameLst>
                                          <p:attrName>style.visibility</p:attrName>
                                        </p:attrNameLst>
                                      </p:cBhvr>
                                      <p:to>
                                        <p:strVal val="visible"/>
                                      </p:to>
                                    </p:set>
                                    <p:anim calcmode="lin" valueType="num">
                                      <p:cBhvr additive="repl">
                                        <p:cTn id="13" dur="500" fill="hold"/>
                                        <p:tgtEl>
                                          <p:spTgt spid="310">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0">
                                            <p:txEl>
                                              <p:pRg st="2" end="2"/>
                                            </p:txEl>
                                          </p:spTgt>
                                        </p:tgtEl>
                                        <p:attrNameLst>
                                          <p:attrName>style.visibility</p:attrName>
                                        </p:attrNameLst>
                                      </p:cBhvr>
                                      <p:to>
                                        <p:strVal val="visible"/>
                                      </p:to>
                                    </p:set>
                                    <p:anim calcmode="lin" valueType="num">
                                      <p:cBhvr additive="repl">
                                        <p:cTn id="19" dur="500" fill="hold"/>
                                        <p:tgtEl>
                                          <p:spTgt spid="310">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0">
                                            <p:txEl>
                                              <p:pRg st="3" end="3"/>
                                            </p:txEl>
                                          </p:spTgt>
                                        </p:tgtEl>
                                        <p:attrNameLst>
                                          <p:attrName>style.visibility</p:attrName>
                                        </p:attrNameLst>
                                      </p:cBhvr>
                                      <p:to>
                                        <p:strVal val="visible"/>
                                      </p:to>
                                    </p:set>
                                    <p:anim calcmode="lin" valueType="num">
                                      <p:cBhvr additive="repl">
                                        <p:cTn id="25" dur="500" fill="hold"/>
                                        <p:tgtEl>
                                          <p:spTgt spid="310">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0">
                                            <p:txEl>
                                              <p:pRg st="4" end="4"/>
                                            </p:txEl>
                                          </p:spTgt>
                                        </p:tgtEl>
                                        <p:attrNameLst>
                                          <p:attrName>style.visibility</p:attrName>
                                        </p:attrNameLst>
                                      </p:cBhvr>
                                      <p:to>
                                        <p:strVal val="visible"/>
                                      </p:to>
                                    </p:set>
                                    <p:anim calcmode="lin" valueType="num">
                                      <p:cBhvr additive="repl">
                                        <p:cTn id="31" dur="500" fill="hold"/>
                                        <p:tgtEl>
                                          <p:spTgt spid="310">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0">
                                            <p:txEl>
                                              <p:pRg st="5" end="5"/>
                                            </p:txEl>
                                          </p:spTgt>
                                        </p:tgtEl>
                                        <p:attrNameLst>
                                          <p:attrName>style.visibility</p:attrName>
                                        </p:attrNameLst>
                                      </p:cBhvr>
                                      <p:to>
                                        <p:strVal val="visible"/>
                                      </p:to>
                                    </p:set>
                                    <p:anim calcmode="lin" valueType="num">
                                      <p:cBhvr additive="repl">
                                        <p:cTn id="37" dur="500" fill="hold"/>
                                        <p:tgtEl>
                                          <p:spTgt spid="310">
                                            <p:txEl>
                                              <p:pRg st="5" end="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0" y="2209680"/>
            <a:ext cx="9142560" cy="3732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941400" indent="-482760">
              <a:lnSpc>
                <a:spcPct val="130000"/>
              </a:lnSpc>
              <a:spcBef>
                <a:spcPts val="901"/>
              </a:spcBef>
              <a:spcAft>
                <a:spcPts val="300"/>
              </a:spcAft>
              <a:tabLst>
                <a:tab pos="0" algn="l"/>
              </a:tabLst>
            </a:pPr>
            <a:r>
              <a:rPr lang="pt-BR" sz="2400" b="0" strike="noStrike" spc="-1">
                <a:solidFill>
                  <a:srgbClr val="000000"/>
                </a:solidFill>
                <a:latin typeface="Arial"/>
                <a:ea typeface="DejaVu Sans"/>
              </a:rPr>
              <a:t>conjunto de </a:t>
            </a:r>
            <a:r>
              <a:rPr lang="pt-BR" sz="2400" b="0" i="1" strike="noStrike" spc="-1">
                <a:solidFill>
                  <a:srgbClr val="000000"/>
                </a:solidFill>
                <a:latin typeface="Arial"/>
                <a:ea typeface="DejaVu Sans"/>
              </a:rPr>
              <a:t>etapas</a:t>
            </a:r>
            <a:r>
              <a:rPr lang="pt-BR" sz="2400" b="0" strike="noStrike" spc="-1">
                <a:solidFill>
                  <a:srgbClr val="000000"/>
                </a:solidFill>
                <a:latin typeface="Arial"/>
                <a:ea typeface="DejaVu Sans"/>
              </a:rPr>
              <a:t> que envolve</a:t>
            </a:r>
            <a:endParaRPr lang="pt-BR" sz="2400" b="0" strike="noStrike" spc="-1">
              <a:latin typeface="Arial"/>
            </a:endParaRPr>
          </a:p>
          <a:p>
            <a:pPr marL="941400" indent="-482760" algn="ctr">
              <a:lnSpc>
                <a:spcPct val="90000"/>
              </a:lnSpc>
              <a:spcBef>
                <a:spcPts val="901"/>
              </a:spcBef>
              <a:spcAft>
                <a:spcPts val="300"/>
              </a:spcAft>
              <a:tabLst>
                <a:tab pos="0" algn="l"/>
              </a:tabLst>
            </a:pPr>
            <a:r>
              <a:rPr lang="pt-BR" sz="2400" b="0" strike="noStrike" spc="-1">
                <a:solidFill>
                  <a:srgbClr val="C9211E"/>
                </a:solidFill>
                <a:latin typeface="Arial"/>
                <a:ea typeface="DejaVu Sans"/>
              </a:rPr>
              <a:t>métodos</a:t>
            </a:r>
            <a:endParaRPr lang="pt-BR" sz="2400" b="0" strike="noStrike" spc="-1">
              <a:latin typeface="Arial"/>
            </a:endParaRPr>
          </a:p>
          <a:p>
            <a:pPr marL="941400" indent="-482760" algn="ctr">
              <a:lnSpc>
                <a:spcPct val="90000"/>
              </a:lnSpc>
              <a:spcBef>
                <a:spcPts val="901"/>
              </a:spcBef>
              <a:spcAft>
                <a:spcPts val="300"/>
              </a:spcAft>
              <a:tabLst>
                <a:tab pos="0" algn="l"/>
              </a:tabLst>
            </a:pPr>
            <a:r>
              <a:rPr lang="pt-BR" sz="2400" b="0" strike="noStrike" spc="-1">
                <a:solidFill>
                  <a:srgbClr val="C9211E"/>
                </a:solidFill>
                <a:latin typeface="Arial"/>
                <a:ea typeface="DejaVu Sans"/>
              </a:rPr>
              <a:t>ferramentas  </a:t>
            </a:r>
            <a:endParaRPr lang="pt-BR" sz="2400" b="0" strike="noStrike" spc="-1">
              <a:latin typeface="Arial"/>
            </a:endParaRPr>
          </a:p>
          <a:p>
            <a:pPr marL="941400" indent="-482760" algn="ctr">
              <a:lnSpc>
                <a:spcPct val="90000"/>
              </a:lnSpc>
              <a:spcBef>
                <a:spcPts val="901"/>
              </a:spcBef>
              <a:spcAft>
                <a:spcPts val="300"/>
              </a:spcAft>
              <a:tabLst>
                <a:tab pos="0" algn="l"/>
              </a:tabLst>
            </a:pPr>
            <a:r>
              <a:rPr lang="pt-BR" sz="2400" b="0" strike="noStrike" spc="-1">
                <a:solidFill>
                  <a:srgbClr val="C9211E"/>
                </a:solidFill>
                <a:latin typeface="Arial"/>
                <a:ea typeface="DejaVu Sans"/>
              </a:rPr>
              <a:t>procedimentos</a:t>
            </a:r>
            <a:r>
              <a:rPr lang="pt-BR" sz="2400" b="0" strike="noStrike" spc="-1">
                <a:solidFill>
                  <a:srgbClr val="99FFCC"/>
                </a:solidFill>
                <a:latin typeface="Arial"/>
                <a:ea typeface="DejaVu Sans"/>
              </a:rPr>
              <a:t> </a:t>
            </a:r>
            <a:endParaRPr lang="pt-BR" sz="2400" b="0" strike="noStrike" spc="-1">
              <a:latin typeface="Arial"/>
            </a:endParaRPr>
          </a:p>
          <a:p>
            <a:pPr marL="941400" indent="-482760" algn="ctr">
              <a:lnSpc>
                <a:spcPct val="90000"/>
              </a:lnSpc>
              <a:spcBef>
                <a:spcPts val="901"/>
              </a:spcBef>
              <a:spcAft>
                <a:spcPts val="300"/>
              </a:spcAft>
              <a:tabLst>
                <a:tab pos="0" algn="l"/>
              </a:tabLst>
            </a:pPr>
            <a:endParaRPr lang="pt-BR" sz="2400" b="0" strike="noStrike" spc="-1">
              <a:latin typeface="Arial"/>
            </a:endParaRPr>
          </a:p>
          <a:p>
            <a:pPr marL="941400" indent="-482760" algn="ctr">
              <a:lnSpc>
                <a:spcPct val="90000"/>
              </a:lnSpc>
              <a:spcBef>
                <a:spcPts val="901"/>
              </a:spcBef>
              <a:spcAft>
                <a:spcPts val="300"/>
              </a:spcAft>
              <a:tabLst>
                <a:tab pos="0" algn="l"/>
              </a:tabLst>
            </a:pPr>
            <a:r>
              <a:rPr lang="pt-BR" sz="2400" b="0" strike="noStrike" spc="-1">
                <a:solidFill>
                  <a:srgbClr val="000000"/>
                </a:solidFill>
                <a:latin typeface="Arial"/>
                <a:ea typeface="DejaVu Sans"/>
              </a:rPr>
              <a:t>Essas etapas são conhecidas como componentes de CICLO  DE  VIDA  DE  SOFTWARE</a:t>
            </a:r>
            <a:endParaRPr lang="pt-BR" sz="2400" b="0" strike="noStrike" spc="-1">
              <a:latin typeface="Arial"/>
            </a:endParaRPr>
          </a:p>
          <a:p>
            <a:pPr marL="941400" indent="-482760" algn="ctr">
              <a:lnSpc>
                <a:spcPct val="90000"/>
              </a:lnSpc>
              <a:spcBef>
                <a:spcPts val="901"/>
              </a:spcBef>
              <a:spcAft>
                <a:spcPts val="300"/>
              </a:spcAft>
              <a:tabLst>
                <a:tab pos="0" algn="l"/>
              </a:tabLst>
            </a:pPr>
            <a:r>
              <a:rPr lang="pt-BR" sz="2400" b="0" strike="noStrike" spc="-1">
                <a:solidFill>
                  <a:srgbClr val="000000"/>
                </a:solidFill>
                <a:latin typeface="Arial"/>
                <a:ea typeface="DejaVu Sans"/>
              </a:rPr>
              <a:t>ou </a:t>
            </a:r>
            <a:r>
              <a:rPr lang="pt-BR" sz="2400" b="0" strike="noStrike" spc="-1">
                <a:solidFill>
                  <a:srgbClr val="C9211E"/>
                </a:solidFill>
                <a:latin typeface="Arial"/>
                <a:ea typeface="DejaVu Sans"/>
              </a:rPr>
              <a:t>Processo de Software</a:t>
            </a:r>
            <a:endParaRPr lang="pt-BR" sz="2400" b="0" strike="noStrike" spc="-1">
              <a:latin typeface="Arial"/>
            </a:endParaRPr>
          </a:p>
        </p:txBody>
      </p:sp>
      <p:pic>
        <p:nvPicPr>
          <p:cNvPr id="315" name="Imagem 314"/>
          <p:cNvPicPr/>
          <p:nvPr/>
        </p:nvPicPr>
        <p:blipFill>
          <a:blip r:embed="rId2"/>
          <a:stretch/>
        </p:blipFill>
        <p:spPr>
          <a:xfrm>
            <a:off x="6840000" y="1980000"/>
            <a:ext cx="989640" cy="913320"/>
          </a:xfrm>
          <a:prstGeom prst="rect">
            <a:avLst/>
          </a:prstGeom>
          <a:ln w="0">
            <a:noFill/>
          </a:ln>
        </p:spPr>
      </p:pic>
      <p:pic>
        <p:nvPicPr>
          <p:cNvPr id="316" name="Imagem 315"/>
          <p:cNvPicPr/>
          <p:nvPr/>
        </p:nvPicPr>
        <p:blipFill>
          <a:blip r:embed="rId3"/>
          <a:stretch/>
        </p:blipFill>
        <p:spPr>
          <a:xfrm>
            <a:off x="6934320" y="3060000"/>
            <a:ext cx="748080" cy="761040"/>
          </a:xfrm>
          <a:prstGeom prst="rect">
            <a:avLst/>
          </a:prstGeom>
          <a:ln w="0">
            <a:noFill/>
          </a:ln>
        </p:spPr>
      </p:pic>
      <p:pic>
        <p:nvPicPr>
          <p:cNvPr id="317" name="Imagem 316"/>
          <p:cNvPicPr/>
          <p:nvPr/>
        </p:nvPicPr>
        <p:blipFill>
          <a:blip r:embed="rId4"/>
          <a:stretch/>
        </p:blipFill>
        <p:spPr>
          <a:xfrm>
            <a:off x="7020000" y="3918240"/>
            <a:ext cx="646560" cy="761040"/>
          </a:xfrm>
          <a:prstGeom prst="rect">
            <a:avLst/>
          </a:prstGeom>
          <a:ln w="0">
            <a:noFill/>
          </a:ln>
        </p:spPr>
      </p:pic>
      <p:sp>
        <p:nvSpPr>
          <p:cNvPr id="318" name="CustomShape 2"/>
          <p:cNvSpPr/>
          <p:nvPr/>
        </p:nvSpPr>
        <p:spPr>
          <a:xfrm>
            <a:off x="76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1"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1" strike="noStrike" spc="-1">
                <a:solidFill>
                  <a:srgbClr val="000000"/>
                </a:solidFill>
                <a:latin typeface="Arial"/>
                <a:ea typeface="DejaVu Sans"/>
              </a:rPr>
              <a:t> </a:t>
            </a:r>
            <a:endParaRPr lang="pt-BR"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anim calcmode="lin" valueType="num">
                                      <p:cBhvr additive="repl">
                                        <p:cTn id="7" dur="500" fill="hold"/>
                                        <p:tgtEl>
                                          <p:spTgt spid="314">
                                            <p:txEl>
                                              <p:pRg st="0" end="0"/>
                                            </p:txEl>
                                          </p:spTgt>
                                        </p:tgtEl>
                                        <p:attrNameLst>
                                          <p:attrName>ppt_x</p:attrName>
                                        </p:attrNameLst>
                                      </p:cBhvr>
                                      <p:tavLst>
                                        <p:tav tm="0">
                                          <p:val>
                                            <p:strVal val="1+#ppt_w/2"/>
                                          </p:val>
                                        </p:tav>
                                        <p:tav tm="100000">
                                          <p:val>
                                            <p:strVal val="#ppt_x"/>
                                          </p:val>
                                        </p:tav>
                                      </p:tavLst>
                                    </p:anim>
                                    <p:anim calcmode="lin" valueType="num">
                                      <p:cBhvr additive="repl">
                                        <p:cTn id="8" dur="500" fill="hold"/>
                                        <p:tgtEl>
                                          <p:spTgt spid="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14">
                                            <p:txEl>
                                              <p:pRg st="1" end="1"/>
                                            </p:txEl>
                                          </p:spTgt>
                                        </p:tgtEl>
                                        <p:attrNameLst>
                                          <p:attrName>style.visibility</p:attrName>
                                        </p:attrNameLst>
                                      </p:cBhvr>
                                      <p:to>
                                        <p:strVal val="visible"/>
                                      </p:to>
                                    </p:set>
                                    <p:anim calcmode="lin" valueType="num">
                                      <p:cBhvr additive="repl">
                                        <p:cTn id="13" dur="500" fill="hold"/>
                                        <p:tgtEl>
                                          <p:spTgt spid="314">
                                            <p:txEl>
                                              <p:pRg st="1" end="1"/>
                                            </p:txEl>
                                          </p:spTgt>
                                        </p:tgtEl>
                                        <p:attrNameLst>
                                          <p:attrName>ppt_x</p:attrName>
                                        </p:attrNameLst>
                                      </p:cBhvr>
                                      <p:tavLst>
                                        <p:tav tm="0">
                                          <p:val>
                                            <p:strVal val="1+#ppt_w/2"/>
                                          </p:val>
                                        </p:tav>
                                        <p:tav tm="100000">
                                          <p:val>
                                            <p:strVal val="#ppt_x"/>
                                          </p:val>
                                        </p:tav>
                                      </p:tavLst>
                                    </p:anim>
                                    <p:anim calcmode="lin" valueType="num">
                                      <p:cBhvr additive="repl">
                                        <p:cTn id="14" dur="500" fill="hold"/>
                                        <p:tgtEl>
                                          <p:spTgt spid="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14">
                                            <p:txEl>
                                              <p:pRg st="2" end="2"/>
                                            </p:txEl>
                                          </p:spTgt>
                                        </p:tgtEl>
                                        <p:attrNameLst>
                                          <p:attrName>style.visibility</p:attrName>
                                        </p:attrNameLst>
                                      </p:cBhvr>
                                      <p:to>
                                        <p:strVal val="visible"/>
                                      </p:to>
                                    </p:set>
                                    <p:anim calcmode="lin" valueType="num">
                                      <p:cBhvr additive="repl">
                                        <p:cTn id="19" dur="500" fill="hold"/>
                                        <p:tgtEl>
                                          <p:spTgt spid="314">
                                            <p:txEl>
                                              <p:pRg st="2" end="2"/>
                                            </p:txEl>
                                          </p:spTgt>
                                        </p:tgtEl>
                                        <p:attrNameLst>
                                          <p:attrName>ppt_x</p:attrName>
                                        </p:attrNameLst>
                                      </p:cBhvr>
                                      <p:tavLst>
                                        <p:tav tm="0">
                                          <p:val>
                                            <p:strVal val="1+#ppt_w/2"/>
                                          </p:val>
                                        </p:tav>
                                        <p:tav tm="100000">
                                          <p:val>
                                            <p:strVal val="#ppt_x"/>
                                          </p:val>
                                        </p:tav>
                                      </p:tavLst>
                                    </p:anim>
                                    <p:anim calcmode="lin" valueType="num">
                                      <p:cBhvr additive="repl">
                                        <p:cTn id="20" dur="500" fill="hold"/>
                                        <p:tgtEl>
                                          <p:spTgt spid="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14">
                                            <p:txEl>
                                              <p:pRg st="3" end="3"/>
                                            </p:txEl>
                                          </p:spTgt>
                                        </p:tgtEl>
                                        <p:attrNameLst>
                                          <p:attrName>style.visibility</p:attrName>
                                        </p:attrNameLst>
                                      </p:cBhvr>
                                      <p:to>
                                        <p:strVal val="visible"/>
                                      </p:to>
                                    </p:set>
                                    <p:anim calcmode="lin" valueType="num">
                                      <p:cBhvr additive="repl">
                                        <p:cTn id="25" dur="500" fill="hold"/>
                                        <p:tgtEl>
                                          <p:spTgt spid="314">
                                            <p:txEl>
                                              <p:pRg st="3" end="3"/>
                                            </p:txEl>
                                          </p:spTgt>
                                        </p:tgtEl>
                                        <p:attrNameLst>
                                          <p:attrName>ppt_x</p:attrName>
                                        </p:attrNameLst>
                                      </p:cBhvr>
                                      <p:tavLst>
                                        <p:tav tm="0">
                                          <p:val>
                                            <p:strVal val="1+#ppt_w/2"/>
                                          </p:val>
                                        </p:tav>
                                        <p:tav tm="100000">
                                          <p:val>
                                            <p:strVal val="#ppt_x"/>
                                          </p:val>
                                        </p:tav>
                                      </p:tavLst>
                                    </p:anim>
                                    <p:anim calcmode="lin" valueType="num">
                                      <p:cBhvr additive="repl">
                                        <p:cTn id="26" dur="500" fill="hold"/>
                                        <p:tgtEl>
                                          <p:spTgt spid="3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314">
                                            <p:txEl>
                                              <p:pRg st="5" end="5"/>
                                            </p:txEl>
                                          </p:spTgt>
                                        </p:tgtEl>
                                        <p:attrNameLst>
                                          <p:attrName>style.visibility</p:attrName>
                                        </p:attrNameLst>
                                      </p:cBhvr>
                                      <p:to>
                                        <p:strVal val="visible"/>
                                      </p:to>
                                    </p:set>
                                    <p:anim calcmode="lin" valueType="num">
                                      <p:cBhvr additive="repl">
                                        <p:cTn id="31" dur="500" fill="hold"/>
                                        <p:tgtEl>
                                          <p:spTgt spid="314">
                                            <p:txEl>
                                              <p:pRg st="5" end="5"/>
                                            </p:txEl>
                                          </p:spTgt>
                                        </p:tgtEl>
                                        <p:attrNameLst>
                                          <p:attrName>ppt_x</p:attrName>
                                        </p:attrNameLst>
                                      </p:cBhvr>
                                      <p:tavLst>
                                        <p:tav tm="0">
                                          <p:val>
                                            <p:strVal val="1+#ppt_w/2"/>
                                          </p:val>
                                        </p:tav>
                                        <p:tav tm="100000">
                                          <p:val>
                                            <p:strVal val="#ppt_x"/>
                                          </p:val>
                                        </p:tav>
                                      </p:tavLst>
                                    </p:anim>
                                    <p:anim calcmode="lin" valueType="num">
                                      <p:cBhvr additive="repl">
                                        <p:cTn id="32" dur="500" fill="hold"/>
                                        <p:tgtEl>
                                          <p:spTgt spid="3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314">
                                            <p:txEl>
                                              <p:pRg st="6" end="6"/>
                                            </p:txEl>
                                          </p:spTgt>
                                        </p:tgtEl>
                                        <p:attrNameLst>
                                          <p:attrName>style.visibility</p:attrName>
                                        </p:attrNameLst>
                                      </p:cBhvr>
                                      <p:to>
                                        <p:strVal val="visible"/>
                                      </p:to>
                                    </p:set>
                                    <p:anim calcmode="lin" valueType="num">
                                      <p:cBhvr additive="repl">
                                        <p:cTn id="37" dur="500" fill="hold"/>
                                        <p:tgtEl>
                                          <p:spTgt spid="314">
                                            <p:txEl>
                                              <p:pRg st="6" end="6"/>
                                            </p:txEl>
                                          </p:spTgt>
                                        </p:tgtEl>
                                        <p:attrNameLst>
                                          <p:attrName>ppt_x</p:attrName>
                                        </p:attrNameLst>
                                      </p:cBhvr>
                                      <p:tavLst>
                                        <p:tav tm="0">
                                          <p:val>
                                            <p:strVal val="1+#ppt_w/2"/>
                                          </p:val>
                                        </p:tav>
                                        <p:tav tm="100000">
                                          <p:val>
                                            <p:strVal val="#ppt_x"/>
                                          </p:val>
                                        </p:tav>
                                      </p:tavLst>
                                    </p:anim>
                                    <p:anim calcmode="lin" valueType="num">
                                      <p:cBhvr additive="repl">
                                        <p:cTn id="38" dur="500" fill="hold"/>
                                        <p:tgtEl>
                                          <p:spTgt spid="3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685800" y="1981080"/>
            <a:ext cx="7847280" cy="41133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941400" indent="-482760">
              <a:lnSpc>
                <a:spcPct val="110000"/>
              </a:lnSpc>
              <a:spcBef>
                <a:spcPts val="901"/>
              </a:spcBef>
              <a:spcAft>
                <a:spcPts val="300"/>
              </a:spcAft>
              <a:tabLst>
                <a:tab pos="0" algn="l"/>
              </a:tabLst>
            </a:pPr>
            <a:r>
              <a:rPr lang="pt-BR" sz="2800" b="0" strike="noStrike" spc="-1">
                <a:solidFill>
                  <a:srgbClr val="000000"/>
                </a:solidFill>
                <a:latin typeface="Arial"/>
                <a:ea typeface="DejaVu Sans"/>
              </a:rPr>
              <a:t>Alguns ciclos de vida mais conhecidos são:</a:t>
            </a:r>
            <a:r>
              <a:rPr lang="pt-BR" sz="2800" b="1" strike="noStrike" spc="-1">
                <a:solidFill>
                  <a:srgbClr val="000000"/>
                </a:solidFill>
                <a:latin typeface="Arial"/>
                <a:ea typeface="DejaVu Sans"/>
              </a:rPr>
              <a:t> </a:t>
            </a:r>
            <a:endParaRPr lang="pt-BR" sz="2800" b="0" strike="noStrike" spc="-1">
              <a:latin typeface="Arial"/>
            </a:endParaRPr>
          </a:p>
          <a:p>
            <a:pPr marL="941400" lvl="1" indent="-482760">
              <a:lnSpc>
                <a:spcPct val="110000"/>
              </a:lnSpc>
              <a:spcBef>
                <a:spcPts val="901"/>
              </a:spcBef>
              <a:spcAft>
                <a:spcPts val="300"/>
              </a:spcAft>
              <a:buClr>
                <a:srgbClr val="C0504D"/>
              </a:buClr>
              <a:buFont typeface="Wingdings" charset="2"/>
              <a:buChar char=""/>
              <a:tabLst>
                <a:tab pos="0" algn="l"/>
              </a:tabLst>
            </a:pPr>
            <a:r>
              <a:rPr lang="pt-BR" sz="2800" b="1" strike="noStrike" spc="-1">
                <a:solidFill>
                  <a:srgbClr val="000000"/>
                </a:solidFill>
                <a:latin typeface="Arial"/>
                <a:ea typeface="DejaVu Sans"/>
              </a:rPr>
              <a:t>Ciclo de Vida Clássico</a:t>
            </a:r>
            <a:endParaRPr lang="pt-BR" sz="2800" b="0" strike="noStrike" spc="-1">
              <a:latin typeface="Arial"/>
            </a:endParaRPr>
          </a:p>
          <a:p>
            <a:pPr marL="941400" lvl="1" indent="-482760">
              <a:lnSpc>
                <a:spcPct val="110000"/>
              </a:lnSpc>
              <a:spcBef>
                <a:spcPts val="901"/>
              </a:spcBef>
              <a:spcAft>
                <a:spcPts val="300"/>
              </a:spcAft>
              <a:buClr>
                <a:srgbClr val="C0504D"/>
              </a:buClr>
              <a:buFont typeface="Wingdings" charset="2"/>
              <a:buChar char=""/>
              <a:tabLst>
                <a:tab pos="0" algn="l"/>
              </a:tabLst>
            </a:pPr>
            <a:r>
              <a:rPr lang="pt-BR" sz="2800" b="1" strike="noStrike" spc="-1">
                <a:solidFill>
                  <a:srgbClr val="000000"/>
                </a:solidFill>
                <a:latin typeface="Arial"/>
                <a:ea typeface="DejaVu Sans"/>
              </a:rPr>
              <a:t>Prototipação </a:t>
            </a:r>
            <a:endParaRPr lang="pt-BR" sz="2800" b="0" strike="noStrike" spc="-1">
              <a:latin typeface="Arial"/>
            </a:endParaRPr>
          </a:p>
          <a:p>
            <a:pPr marL="941400" lvl="1" indent="-482760">
              <a:lnSpc>
                <a:spcPct val="110000"/>
              </a:lnSpc>
              <a:spcBef>
                <a:spcPts val="901"/>
              </a:spcBef>
              <a:spcAft>
                <a:spcPts val="300"/>
              </a:spcAft>
              <a:buClr>
                <a:srgbClr val="C0504D"/>
              </a:buClr>
              <a:buFont typeface="Wingdings" charset="2"/>
              <a:buChar char=""/>
              <a:tabLst>
                <a:tab pos="0" algn="l"/>
              </a:tabLst>
            </a:pPr>
            <a:r>
              <a:rPr lang="pt-BR" sz="2800" b="1" strike="noStrike" spc="-1">
                <a:solidFill>
                  <a:srgbClr val="000000"/>
                </a:solidFill>
                <a:latin typeface="Arial"/>
                <a:ea typeface="DejaVu Sans"/>
              </a:rPr>
              <a:t>Modelo Espiral </a:t>
            </a:r>
            <a:endParaRPr lang="pt-BR" sz="2800" b="0" strike="noStrike" spc="-1">
              <a:latin typeface="Arial"/>
            </a:endParaRPr>
          </a:p>
          <a:p>
            <a:pPr marL="941400" lvl="1" indent="-482760">
              <a:lnSpc>
                <a:spcPct val="110000"/>
              </a:lnSpc>
              <a:spcBef>
                <a:spcPts val="901"/>
              </a:spcBef>
              <a:spcAft>
                <a:spcPts val="300"/>
              </a:spcAft>
              <a:buClr>
                <a:srgbClr val="C0504D"/>
              </a:buClr>
              <a:buFont typeface="Wingdings" charset="2"/>
              <a:buChar char=""/>
              <a:tabLst>
                <a:tab pos="0" algn="l"/>
              </a:tabLst>
            </a:pPr>
            <a:r>
              <a:rPr lang="pt-BR" sz="2800" b="1" strike="noStrike" spc="-1">
                <a:solidFill>
                  <a:srgbClr val="000000"/>
                </a:solidFill>
                <a:latin typeface="Arial"/>
                <a:ea typeface="DejaVu Sans"/>
              </a:rPr>
              <a:t>Técnicas de 4</a:t>
            </a:r>
            <a:r>
              <a:rPr lang="pt-BR" sz="2800" b="1" strike="noStrike" spc="-1" baseline="30000">
                <a:solidFill>
                  <a:srgbClr val="000000"/>
                </a:solidFill>
                <a:latin typeface="Arial"/>
                <a:ea typeface="DejaVu Sans"/>
              </a:rPr>
              <a:t>a</a:t>
            </a:r>
            <a:r>
              <a:rPr lang="pt-BR" sz="2800" b="1" strike="noStrike" spc="-1">
                <a:solidFill>
                  <a:srgbClr val="000000"/>
                </a:solidFill>
                <a:latin typeface="Arial"/>
                <a:ea typeface="DejaVu Sans"/>
              </a:rPr>
              <a:t> Geração</a:t>
            </a:r>
            <a:endParaRPr lang="pt-BR" sz="2800" b="0" strike="noStrike" spc="-1">
              <a:latin typeface="Arial"/>
            </a:endParaRPr>
          </a:p>
        </p:txBody>
      </p:sp>
      <p:sp>
        <p:nvSpPr>
          <p:cNvPr id="320" name="CustomShape 2"/>
          <p:cNvSpPr/>
          <p:nvPr/>
        </p:nvSpPr>
        <p:spPr>
          <a:xfrm>
            <a:off x="1066680" y="60948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a:t>
            </a:r>
            <a:r>
              <a:rPr lang="pt-BR" sz="4400" b="0" strike="noStrike" spc="-1">
                <a:solidFill>
                  <a:srgbClr val="99FFCC"/>
                </a:solidFill>
                <a:latin typeface="Arial"/>
                <a:ea typeface="DejaVu Sans"/>
              </a:rPr>
              <a:t> </a:t>
            </a:r>
            <a:r>
              <a:rPr lang="pt-BR" sz="4000" b="1" strike="noStrike" spc="-1">
                <a:solidFill>
                  <a:srgbClr val="00AEEF"/>
                </a:solidFill>
                <a:latin typeface="Calibri"/>
                <a:ea typeface="DejaVu Sans"/>
              </a:rPr>
              <a:t>de</a:t>
            </a:r>
            <a:r>
              <a:rPr lang="pt-BR" sz="4400" b="0" strike="noStrike" spc="-1">
                <a:solidFill>
                  <a:srgbClr val="99FFCC"/>
                </a:solidFill>
                <a:latin typeface="Arial"/>
                <a:ea typeface="DejaVu Sans"/>
              </a:rPr>
              <a:t> </a:t>
            </a:r>
            <a:r>
              <a:rPr lang="pt-BR" sz="4000" b="1" strike="noStrike" spc="-1">
                <a:solidFill>
                  <a:srgbClr val="00AEEF"/>
                </a:solidFill>
                <a:latin typeface="Calibri"/>
                <a:ea typeface="DejaVu Sans"/>
              </a:rPr>
              <a:t>Software</a:t>
            </a:r>
            <a:r>
              <a:rPr lang="pt-BR" sz="4400" b="0" strike="noStrike" spc="-1">
                <a:solidFill>
                  <a:srgbClr val="99FFCC"/>
                </a:solidFill>
                <a:latin typeface="Arial"/>
                <a:ea typeface="DejaVu Sans"/>
              </a:rPr>
              <a:t> </a:t>
            </a:r>
            <a:endParaRPr lang="pt-BR"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6"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repl">
                                        <p:cTn id="7" dur="500" fill="hold"/>
                                        <p:tgtEl>
                                          <p:spTgt spid="319">
                                            <p:txEl>
                                              <p:pRg st="0" end="0"/>
                                            </p:txEl>
                                          </p:spTgt>
                                        </p:tgtEl>
                                        <p:attrNameLst>
                                          <p:attrName>ppt_x</p:attrName>
                                        </p:attrNameLst>
                                      </p:cBhvr>
                                      <p:tavLst>
                                        <p:tav tm="0">
                                          <p:val>
                                            <p:strVal val="1+#ppt_w/2"/>
                                          </p:val>
                                        </p:tav>
                                        <p:tav tm="100000">
                                          <p:val>
                                            <p:strVal val="#ppt_x"/>
                                          </p:val>
                                        </p:tav>
                                      </p:tavLst>
                                    </p:anim>
                                    <p:anim calcmode="lin" valueType="num">
                                      <p:cBhvr additive="repl">
                                        <p:cTn id="8" dur="500" fill="hold"/>
                                        <p:tgtEl>
                                          <p:spTgt spid="3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6" fill="hold" nodeType="clickEffect">
                                  <p:stCondLst>
                                    <p:cond delay="0"/>
                                  </p:stCondLst>
                                  <p:childTnLst>
                                    <p:set>
                                      <p:cBhvr>
                                        <p:cTn id="12" dur="1" fill="hold">
                                          <p:stCondLst>
                                            <p:cond delay="0"/>
                                          </p:stCondLst>
                                        </p:cTn>
                                        <p:tgtEl>
                                          <p:spTgt spid="319">
                                            <p:txEl>
                                              <p:pRg st="1" end="1"/>
                                            </p:txEl>
                                          </p:spTgt>
                                        </p:tgtEl>
                                        <p:attrNameLst>
                                          <p:attrName>style.visibility</p:attrName>
                                        </p:attrNameLst>
                                      </p:cBhvr>
                                      <p:to>
                                        <p:strVal val="visible"/>
                                      </p:to>
                                    </p:set>
                                    <p:anim calcmode="lin" valueType="num">
                                      <p:cBhvr additive="repl">
                                        <p:cTn id="13" dur="500" fill="hold"/>
                                        <p:tgtEl>
                                          <p:spTgt spid="319">
                                            <p:txEl>
                                              <p:pRg st="1" end="1"/>
                                            </p:txEl>
                                          </p:spTgt>
                                        </p:tgtEl>
                                        <p:attrNameLst>
                                          <p:attrName>ppt_x</p:attrName>
                                        </p:attrNameLst>
                                      </p:cBhvr>
                                      <p:tavLst>
                                        <p:tav tm="0">
                                          <p:val>
                                            <p:strVal val="1+#ppt_w/2"/>
                                          </p:val>
                                        </p:tav>
                                        <p:tav tm="100000">
                                          <p:val>
                                            <p:strVal val="#ppt_x"/>
                                          </p:val>
                                        </p:tav>
                                      </p:tavLst>
                                    </p:anim>
                                    <p:anim calcmode="lin" valueType="num">
                                      <p:cBhvr additive="repl">
                                        <p:cTn id="14" dur="500" fill="hold"/>
                                        <p:tgtEl>
                                          <p:spTgt spid="3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2" presetClass="entr" presetSubtype="6" fill="hold" nodeType="clickEffect">
                                  <p:stCondLst>
                                    <p:cond delay="0"/>
                                  </p:stCondLst>
                                  <p:childTnLst>
                                    <p:set>
                                      <p:cBhvr>
                                        <p:cTn id="18" dur="1" fill="hold">
                                          <p:stCondLst>
                                            <p:cond delay="0"/>
                                          </p:stCondLst>
                                        </p:cTn>
                                        <p:tgtEl>
                                          <p:spTgt spid="319">
                                            <p:txEl>
                                              <p:pRg st="2" end="2"/>
                                            </p:txEl>
                                          </p:spTgt>
                                        </p:tgtEl>
                                        <p:attrNameLst>
                                          <p:attrName>style.visibility</p:attrName>
                                        </p:attrNameLst>
                                      </p:cBhvr>
                                      <p:to>
                                        <p:strVal val="visible"/>
                                      </p:to>
                                    </p:set>
                                    <p:anim calcmode="lin" valueType="num">
                                      <p:cBhvr additive="repl">
                                        <p:cTn id="19" dur="500" fill="hold"/>
                                        <p:tgtEl>
                                          <p:spTgt spid="319">
                                            <p:txEl>
                                              <p:pRg st="2" end="2"/>
                                            </p:txEl>
                                          </p:spTgt>
                                        </p:tgtEl>
                                        <p:attrNameLst>
                                          <p:attrName>ppt_x</p:attrName>
                                        </p:attrNameLst>
                                      </p:cBhvr>
                                      <p:tavLst>
                                        <p:tav tm="0">
                                          <p:val>
                                            <p:strVal val="1+#ppt_w/2"/>
                                          </p:val>
                                        </p:tav>
                                        <p:tav tm="100000">
                                          <p:val>
                                            <p:strVal val="#ppt_x"/>
                                          </p:val>
                                        </p:tav>
                                      </p:tavLst>
                                    </p:anim>
                                    <p:anim calcmode="lin" valueType="num">
                                      <p:cBhvr additive="repl">
                                        <p:cTn id="20" dur="500" fill="hold"/>
                                        <p:tgtEl>
                                          <p:spTgt spid="3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Effect">
                      <p:stCondLst>
                        <p:cond delay="indefinite"/>
                      </p:stCondLst>
                      <p:childTnLst>
                        <p:par>
                          <p:cTn id="22" fill="hold" nodeType="withEffect">
                            <p:stCondLst>
                              <p:cond delay="0"/>
                            </p:stCondLst>
                            <p:childTnLst>
                              <p:par>
                                <p:cTn id="23" presetID="2" presetClass="entr" presetSubtype="6" fill="hold" nodeType="clickEffect">
                                  <p:stCondLst>
                                    <p:cond delay="0"/>
                                  </p:stCondLst>
                                  <p:childTnLst>
                                    <p:set>
                                      <p:cBhvr>
                                        <p:cTn id="24" dur="1" fill="hold">
                                          <p:stCondLst>
                                            <p:cond delay="0"/>
                                          </p:stCondLst>
                                        </p:cTn>
                                        <p:tgtEl>
                                          <p:spTgt spid="319">
                                            <p:txEl>
                                              <p:pRg st="3" end="3"/>
                                            </p:txEl>
                                          </p:spTgt>
                                        </p:tgtEl>
                                        <p:attrNameLst>
                                          <p:attrName>style.visibility</p:attrName>
                                        </p:attrNameLst>
                                      </p:cBhvr>
                                      <p:to>
                                        <p:strVal val="visible"/>
                                      </p:to>
                                    </p:set>
                                    <p:anim calcmode="lin" valueType="num">
                                      <p:cBhvr additive="repl">
                                        <p:cTn id="25" dur="500" fill="hold"/>
                                        <p:tgtEl>
                                          <p:spTgt spid="319">
                                            <p:txEl>
                                              <p:pRg st="3" end="3"/>
                                            </p:txEl>
                                          </p:spTgt>
                                        </p:tgtEl>
                                        <p:attrNameLst>
                                          <p:attrName>ppt_x</p:attrName>
                                        </p:attrNameLst>
                                      </p:cBhvr>
                                      <p:tavLst>
                                        <p:tav tm="0">
                                          <p:val>
                                            <p:strVal val="1+#ppt_w/2"/>
                                          </p:val>
                                        </p:tav>
                                        <p:tav tm="100000">
                                          <p:val>
                                            <p:strVal val="#ppt_x"/>
                                          </p:val>
                                        </p:tav>
                                      </p:tavLst>
                                    </p:anim>
                                    <p:anim calcmode="lin" valueType="num">
                                      <p:cBhvr additive="repl">
                                        <p:cTn id="26" dur="500" fill="hold"/>
                                        <p:tgtEl>
                                          <p:spTgt spid="3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2" presetClass="entr" presetSubtype="6" fill="hold" nodeType="clickEffect">
                                  <p:stCondLst>
                                    <p:cond delay="0"/>
                                  </p:stCondLst>
                                  <p:childTnLst>
                                    <p:set>
                                      <p:cBhvr>
                                        <p:cTn id="30" dur="1" fill="hold">
                                          <p:stCondLst>
                                            <p:cond delay="0"/>
                                          </p:stCondLst>
                                        </p:cTn>
                                        <p:tgtEl>
                                          <p:spTgt spid="319">
                                            <p:txEl>
                                              <p:pRg st="4" end="4"/>
                                            </p:txEl>
                                          </p:spTgt>
                                        </p:tgtEl>
                                        <p:attrNameLst>
                                          <p:attrName>style.visibility</p:attrName>
                                        </p:attrNameLst>
                                      </p:cBhvr>
                                      <p:to>
                                        <p:strVal val="visible"/>
                                      </p:to>
                                    </p:set>
                                    <p:anim calcmode="lin" valueType="num">
                                      <p:cBhvr additive="repl">
                                        <p:cTn id="31" dur="500" fill="hold"/>
                                        <p:tgtEl>
                                          <p:spTgt spid="319">
                                            <p:txEl>
                                              <p:pRg st="4" end="4"/>
                                            </p:txEl>
                                          </p:spTgt>
                                        </p:tgtEl>
                                        <p:attrNameLst>
                                          <p:attrName>ppt_x</p:attrName>
                                        </p:attrNameLst>
                                      </p:cBhvr>
                                      <p:tavLst>
                                        <p:tav tm="0">
                                          <p:val>
                                            <p:strVal val="1+#ppt_w/2"/>
                                          </p:val>
                                        </p:tav>
                                        <p:tav tm="100000">
                                          <p:val>
                                            <p:strVal val="#ppt_x"/>
                                          </p:val>
                                        </p:tav>
                                      </p:tavLst>
                                    </p:anim>
                                    <p:anim calcmode="lin" valueType="num">
                                      <p:cBhvr additive="repl">
                                        <p:cTn id="32" dur="500" fill="hold"/>
                                        <p:tgtEl>
                                          <p:spTgt spid="3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Effect">
                      <p:stCondLst>
                        <p:cond delay="indefinite"/>
                      </p:stCondLst>
                      <p:childTnLst>
                        <p:par>
                          <p:cTn id="34" fill="hold" nodeType="withEffect">
                            <p:stCondLst>
                              <p:cond delay="0"/>
                            </p:stCondLst>
                            <p:childTnLst>
                              <p:par>
                                <p:cTn id="35" presetID="2" presetClass="entr" presetSubtype="8" fill="hold" nodeType="clickEffect">
                                  <p:stCondLst>
                                    <p:cond delay="0"/>
                                  </p:stCondLst>
                                  <p:childTnLst>
                                    <p:set>
                                      <p:cBhvr>
                                        <p:cTn id="36" dur="1" fill="hold">
                                          <p:stCondLst>
                                            <p:cond delay="0"/>
                                          </p:stCondLst>
                                        </p:cTn>
                                        <p:tgtEl>
                                          <p:spTgt spid="320">
                                            <p:txEl>
                                              <p:pRg st="0" end="0"/>
                                            </p:txEl>
                                          </p:spTgt>
                                        </p:tgtEl>
                                        <p:attrNameLst>
                                          <p:attrName>style.visibility</p:attrName>
                                        </p:attrNameLst>
                                      </p:cBhvr>
                                      <p:to>
                                        <p:strVal val="visible"/>
                                      </p:to>
                                    </p:set>
                                    <p:anim calcmode="lin" valueType="num">
                                      <p:cBhvr additive="repl">
                                        <p:cTn id="37" dur="500" fill="hold"/>
                                        <p:tgtEl>
                                          <p:spTgt spid="320">
                                            <p:txEl>
                                              <p:pRg st="0" end="0"/>
                                            </p:txEl>
                                          </p:spTgt>
                                        </p:tgtEl>
                                        <p:attrNameLst>
                                          <p:attrName>ppt_x</p:attrName>
                                        </p:attrNameLst>
                                      </p:cBhvr>
                                      <p:tavLst>
                                        <p:tav tm="0">
                                          <p:val>
                                            <p:strVal val="0-#ppt_w/2"/>
                                          </p:val>
                                        </p:tav>
                                        <p:tav tm="100000">
                                          <p:val>
                                            <p:strVal val="#ppt_x"/>
                                          </p:val>
                                        </p:tav>
                                      </p:tavLst>
                                    </p:anim>
                                    <p:anim calcmode="lin" valueType="num">
                                      <p:cBhvr additive="repl">
                                        <p:cTn id="38" dur="500" fill="hold"/>
                                        <p:tgtEl>
                                          <p:spTgt spid="320">
                                            <p:txEl>
                                              <p:pRg st="0" end="0"/>
                                            </p:txEl>
                                          </p:spTgt>
                                        </p:tgtEl>
                                        <p:attrNameLst>
                                          <p:attrName>ppt_y</p:attrName>
                                        </p:attrNameLst>
                                      </p:cBhvr>
                                      <p:tavLst>
                                        <p:tav tm="0">
                                          <p:val>
                                            <p:strVal val="#ppt_y"/>
                                          </p:val>
                                        </p:tav>
                                        <p:tav tm="100000">
                                          <p:val>
                                            <p:strVal val="#ppt_y"/>
                                          </p:val>
                                        </p:tav>
                                      </p:tavLst>
                                    </p:anim>
                                    <p:audio>
                                      <p:cMediaNode>
                                        <p:cTn id="39">
                                          <p:stCondLst>
                                            <p:cond evt="begin" delay="0">
                                              <p:tn val="3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76320" y="609480"/>
            <a:ext cx="98283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Escolha de um Ciclo de Vida de Software:</a:t>
            </a:r>
            <a:endParaRPr lang="pt-BR" sz="3200" b="0" strike="noStrike" spc="-1">
              <a:latin typeface="Arial"/>
            </a:endParaRPr>
          </a:p>
        </p:txBody>
      </p:sp>
      <p:sp>
        <p:nvSpPr>
          <p:cNvPr id="322" name="CustomShape 2"/>
          <p:cNvSpPr/>
          <p:nvPr/>
        </p:nvSpPr>
        <p:spPr>
          <a:xfrm>
            <a:off x="1219320" y="1905120"/>
            <a:ext cx="8685360" cy="3884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just">
              <a:lnSpc>
                <a:spcPct val="90000"/>
              </a:lnSpc>
              <a:spcBef>
                <a:spcPts val="901"/>
              </a:spcBef>
              <a:spcAft>
                <a:spcPts val="300"/>
              </a:spcAft>
              <a:tabLst>
                <a:tab pos="0" algn="l"/>
              </a:tabLst>
            </a:pPr>
            <a:endParaRPr lang="pt-BR" sz="1800" b="0" strike="noStrike" spc="-1">
              <a:latin typeface="Arial"/>
            </a:endParaRPr>
          </a:p>
          <a:p>
            <a:pPr marL="228600" indent="-227160">
              <a:lnSpc>
                <a:spcPct val="110000"/>
              </a:lnSpc>
              <a:spcBef>
                <a:spcPts val="901"/>
              </a:spcBef>
              <a:spcAft>
                <a:spcPts val="300"/>
              </a:spcAft>
              <a:buClr>
                <a:srgbClr val="000000"/>
              </a:buClr>
              <a:buSzPct val="70000"/>
              <a:buFont typeface="Wingdings" charset="2"/>
              <a:buChar char=""/>
              <a:tabLst>
                <a:tab pos="0" algn="l"/>
              </a:tabLst>
            </a:pPr>
            <a:r>
              <a:rPr lang="pt-BR" sz="2800" b="0" strike="noStrike" spc="-1">
                <a:solidFill>
                  <a:srgbClr val="000000"/>
                </a:solidFill>
                <a:latin typeface="Arial"/>
                <a:ea typeface="DejaVu Sans"/>
              </a:rPr>
              <a:t>Natureza do projeto e da aplicação</a:t>
            </a:r>
            <a:endParaRPr lang="pt-BR" sz="2800" b="0" strike="noStrike" spc="-1">
              <a:latin typeface="Arial"/>
            </a:endParaRPr>
          </a:p>
          <a:p>
            <a:pPr marL="228600" indent="-227160">
              <a:lnSpc>
                <a:spcPct val="110000"/>
              </a:lnSpc>
              <a:spcBef>
                <a:spcPts val="901"/>
              </a:spcBef>
              <a:spcAft>
                <a:spcPts val="300"/>
              </a:spcAft>
              <a:tabLst>
                <a:tab pos="0" algn="l"/>
              </a:tabLst>
            </a:pPr>
            <a:endParaRPr lang="pt-BR" sz="2800" b="0" strike="noStrike" spc="-1">
              <a:latin typeface="Arial"/>
            </a:endParaRPr>
          </a:p>
          <a:p>
            <a:pPr marL="228600" indent="-227160">
              <a:lnSpc>
                <a:spcPct val="110000"/>
              </a:lnSpc>
              <a:spcBef>
                <a:spcPts val="901"/>
              </a:spcBef>
              <a:spcAft>
                <a:spcPts val="300"/>
              </a:spcAft>
              <a:buClr>
                <a:srgbClr val="000000"/>
              </a:buClr>
              <a:buSzPct val="70000"/>
              <a:buFont typeface="Wingdings" charset="2"/>
              <a:buChar char=""/>
              <a:tabLst>
                <a:tab pos="0" algn="l"/>
              </a:tabLst>
            </a:pPr>
            <a:r>
              <a:rPr lang="pt-BR" sz="2800" b="0" strike="noStrike" spc="-1">
                <a:solidFill>
                  <a:srgbClr val="000000"/>
                </a:solidFill>
                <a:latin typeface="Arial"/>
                <a:ea typeface="DejaVu Sans"/>
              </a:rPr>
              <a:t>Métodos e ferramentas a serem usados</a:t>
            </a:r>
            <a:endParaRPr lang="pt-BR" sz="2800" b="0" strike="noStrike" spc="-1">
              <a:latin typeface="Arial"/>
            </a:endParaRPr>
          </a:p>
          <a:p>
            <a:pPr marL="228600" indent="-227160">
              <a:lnSpc>
                <a:spcPct val="110000"/>
              </a:lnSpc>
              <a:spcBef>
                <a:spcPts val="901"/>
              </a:spcBef>
              <a:spcAft>
                <a:spcPts val="300"/>
              </a:spcAft>
              <a:tabLst>
                <a:tab pos="0" algn="l"/>
              </a:tabLst>
            </a:pPr>
            <a:endParaRPr lang="pt-BR" sz="2800" b="0" strike="noStrike" spc="-1">
              <a:latin typeface="Arial"/>
            </a:endParaRPr>
          </a:p>
          <a:p>
            <a:pPr marL="228600" indent="-227160">
              <a:lnSpc>
                <a:spcPct val="110000"/>
              </a:lnSpc>
              <a:spcBef>
                <a:spcPts val="901"/>
              </a:spcBef>
              <a:spcAft>
                <a:spcPts val="300"/>
              </a:spcAft>
              <a:buClr>
                <a:srgbClr val="000000"/>
              </a:buClr>
              <a:buSzPct val="70000"/>
              <a:buFont typeface="Wingdings" charset="2"/>
              <a:buChar char=""/>
              <a:tabLst>
                <a:tab pos="0" algn="l"/>
              </a:tabLst>
            </a:pPr>
            <a:r>
              <a:rPr lang="pt-BR" sz="2800" b="0" strike="noStrike" spc="-1">
                <a:solidFill>
                  <a:srgbClr val="000000"/>
                </a:solidFill>
                <a:latin typeface="Arial"/>
                <a:ea typeface="DejaVu Sans"/>
              </a:rPr>
              <a:t>Controles e produtos que precisam ser entregues</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 calcmode="lin" valueType="num">
                                      <p:cBhvr additive="repl">
                                        <p:cTn id="7" dur="500" fill="hold"/>
                                        <p:tgtEl>
                                          <p:spTgt spid="32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2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2" fill="hold" nodeType="clickEffect">
                                  <p:stCondLst>
                                    <p:cond delay="0"/>
                                  </p:stCondLst>
                                  <p:childTnLst>
                                    <p:set>
                                      <p:cBhvr>
                                        <p:cTn id="13" dur="1" fill="hold">
                                          <p:stCondLst>
                                            <p:cond delay="0"/>
                                          </p:stCondLst>
                                        </p:cTn>
                                        <p:tgtEl>
                                          <p:spTgt spid="322">
                                            <p:txEl>
                                              <p:pRg st="1" end="1"/>
                                            </p:txEl>
                                          </p:spTgt>
                                        </p:tgtEl>
                                        <p:attrNameLst>
                                          <p:attrName>style.visibility</p:attrName>
                                        </p:attrNameLst>
                                      </p:cBhvr>
                                      <p:to>
                                        <p:strVal val="visible"/>
                                      </p:to>
                                    </p:set>
                                    <p:anim calcmode="lin" valueType="num">
                                      <p:cBhvr additive="repl">
                                        <p:cTn id="14" dur="500" fill="hold"/>
                                        <p:tgtEl>
                                          <p:spTgt spid="322">
                                            <p:txEl>
                                              <p:pRg st="1" end="1"/>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3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2" fill="hold" nodeType="clickEffect">
                                  <p:stCondLst>
                                    <p:cond delay="0"/>
                                  </p:stCondLst>
                                  <p:childTnLst>
                                    <p:set>
                                      <p:cBhvr>
                                        <p:cTn id="19" dur="1" fill="hold">
                                          <p:stCondLst>
                                            <p:cond delay="0"/>
                                          </p:stCondLst>
                                        </p:cTn>
                                        <p:tgtEl>
                                          <p:spTgt spid="322">
                                            <p:txEl>
                                              <p:pRg st="3" end="3"/>
                                            </p:txEl>
                                          </p:spTgt>
                                        </p:tgtEl>
                                        <p:attrNameLst>
                                          <p:attrName>style.visibility</p:attrName>
                                        </p:attrNameLst>
                                      </p:cBhvr>
                                      <p:to>
                                        <p:strVal val="visible"/>
                                      </p:to>
                                    </p:set>
                                    <p:anim calcmode="lin" valueType="num">
                                      <p:cBhvr additive="repl">
                                        <p:cTn id="20" dur="500" fill="hold"/>
                                        <p:tgtEl>
                                          <p:spTgt spid="322">
                                            <p:txEl>
                                              <p:pRg st="3" end="3"/>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3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12" fill="hold" nodeType="clickEffect">
                                  <p:stCondLst>
                                    <p:cond delay="0"/>
                                  </p:stCondLst>
                                  <p:childTnLst>
                                    <p:set>
                                      <p:cBhvr>
                                        <p:cTn id="25" dur="1" fill="hold">
                                          <p:stCondLst>
                                            <p:cond delay="0"/>
                                          </p:stCondLst>
                                        </p:cTn>
                                        <p:tgtEl>
                                          <p:spTgt spid="322">
                                            <p:txEl>
                                              <p:pRg st="5" end="5"/>
                                            </p:txEl>
                                          </p:spTgt>
                                        </p:tgtEl>
                                        <p:attrNameLst>
                                          <p:attrName>style.visibility</p:attrName>
                                        </p:attrNameLst>
                                      </p:cBhvr>
                                      <p:to>
                                        <p:strVal val="visible"/>
                                      </p:to>
                                    </p:set>
                                    <p:anim calcmode="lin" valueType="num">
                                      <p:cBhvr additive="repl">
                                        <p:cTn id="26" dur="500" fill="hold"/>
                                        <p:tgtEl>
                                          <p:spTgt spid="322">
                                            <p:txEl>
                                              <p:pRg st="5" end="5"/>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32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447920" y="609480"/>
            <a:ext cx="84567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Ciclo de Vida Clássico  (Cascata)</a:t>
            </a:r>
            <a:endParaRPr lang="pt-BR" sz="3200" b="0" strike="noStrike" spc="-1">
              <a:latin typeface="Arial"/>
            </a:endParaRPr>
          </a:p>
        </p:txBody>
      </p:sp>
      <p:sp>
        <p:nvSpPr>
          <p:cNvPr id="324" name="CustomShape 2"/>
          <p:cNvSpPr/>
          <p:nvPr/>
        </p:nvSpPr>
        <p:spPr>
          <a:xfrm>
            <a:off x="540000" y="1825920"/>
            <a:ext cx="8418600" cy="411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000000"/>
              </a:buClr>
              <a:buFont typeface="Wingdings" charset="2"/>
              <a:buChar char=""/>
            </a:pPr>
            <a:r>
              <a:rPr lang="pt-BR" sz="2800" b="0" strike="noStrike" spc="-1">
                <a:solidFill>
                  <a:srgbClr val="000000"/>
                </a:solidFill>
                <a:latin typeface="Arial"/>
                <a:ea typeface="DejaVu Sans"/>
              </a:rPr>
              <a:t>modelo mais antigo e o mais amplamente usado da engenharia de software </a:t>
            </a:r>
            <a:endParaRPr lang="pt-BR" sz="2800" b="0" strike="noStrike" spc="-1">
              <a:latin typeface="Arial"/>
            </a:endParaRPr>
          </a:p>
          <a:p>
            <a:pPr>
              <a:lnSpc>
                <a:spcPct val="90000"/>
              </a:lnSpc>
              <a:spcBef>
                <a:spcPts val="901"/>
              </a:spcBef>
              <a:spcAft>
                <a:spcPts val="300"/>
              </a:spcAft>
            </a:pPr>
            <a:endParaRPr lang="pt-BR" sz="2800" b="0" strike="noStrike" spc="-1">
              <a:latin typeface="Arial"/>
            </a:endParaRPr>
          </a:p>
          <a:p>
            <a:pPr marL="228600" indent="-227160">
              <a:lnSpc>
                <a:spcPct val="90000"/>
              </a:lnSpc>
              <a:spcBef>
                <a:spcPts val="901"/>
              </a:spcBef>
              <a:spcAft>
                <a:spcPts val="300"/>
              </a:spcAft>
              <a:buClr>
                <a:srgbClr val="000000"/>
              </a:buClr>
              <a:buFont typeface="Wingdings" charset="2"/>
              <a:buChar char=""/>
            </a:pPr>
            <a:r>
              <a:rPr lang="pt-BR" sz="2800" b="0" strike="noStrike" spc="-1">
                <a:solidFill>
                  <a:srgbClr val="000000"/>
                </a:solidFill>
                <a:latin typeface="Arial"/>
                <a:ea typeface="DejaVu Sans"/>
              </a:rPr>
              <a:t>modelado em função do ciclo da engenharia convencional</a:t>
            </a:r>
            <a:endParaRPr lang="pt-BR" sz="2800" b="0" strike="noStrike" spc="-1">
              <a:latin typeface="Arial"/>
            </a:endParaRPr>
          </a:p>
          <a:p>
            <a:pPr>
              <a:lnSpc>
                <a:spcPct val="90000"/>
              </a:lnSpc>
              <a:spcBef>
                <a:spcPts val="901"/>
              </a:spcBef>
              <a:spcAft>
                <a:spcPts val="300"/>
              </a:spcAft>
            </a:pPr>
            <a:endParaRPr lang="pt-BR" sz="2800" b="0" strike="noStrike" spc="-1">
              <a:latin typeface="Arial"/>
            </a:endParaRPr>
          </a:p>
          <a:p>
            <a:pPr marL="228600" indent="-227160">
              <a:lnSpc>
                <a:spcPct val="90000"/>
              </a:lnSpc>
              <a:spcBef>
                <a:spcPts val="901"/>
              </a:spcBef>
              <a:spcAft>
                <a:spcPts val="300"/>
              </a:spcAft>
              <a:buClr>
                <a:srgbClr val="000000"/>
              </a:buClr>
              <a:buFont typeface="Wingdings" charset="2"/>
              <a:buChar char=""/>
            </a:pPr>
            <a:r>
              <a:rPr lang="pt-BR" sz="2800" b="0" strike="noStrike" spc="-1">
                <a:solidFill>
                  <a:srgbClr val="000000"/>
                </a:solidFill>
                <a:latin typeface="Arial"/>
                <a:ea typeface="DejaVu Sans"/>
              </a:rPr>
              <a:t>requer uma abordagem sistemática, seqüencial ao desenvolvimento de software</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 calcmode="lin" valueType="num">
                                      <p:cBhvr additive="repl">
                                        <p:cTn id="7" dur="500" fill="hold"/>
                                        <p:tgtEl>
                                          <p:spTgt spid="32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2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324">
                                            <p:txEl>
                                              <p:pRg st="0" end="0"/>
                                            </p:txEl>
                                          </p:spTgt>
                                        </p:tgtEl>
                                        <p:attrNameLst>
                                          <p:attrName>style.visibility</p:attrName>
                                        </p:attrNameLst>
                                      </p:cBhvr>
                                      <p:to>
                                        <p:strVal val="visible"/>
                                      </p:to>
                                    </p:set>
                                    <p:anim calcmode="lin" valueType="num">
                                      <p:cBhvr additive="repl">
                                        <p:cTn id="14" dur="500" fill="hold"/>
                                        <p:tgtEl>
                                          <p:spTgt spid="32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32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3" fill="hold" nodeType="clickEffect">
                                  <p:stCondLst>
                                    <p:cond delay="0"/>
                                  </p:stCondLst>
                                  <p:childTnLst>
                                    <p:set>
                                      <p:cBhvr>
                                        <p:cTn id="19" dur="1" fill="hold">
                                          <p:stCondLst>
                                            <p:cond delay="0"/>
                                          </p:stCondLst>
                                        </p:cTn>
                                        <p:tgtEl>
                                          <p:spTgt spid="324">
                                            <p:txEl>
                                              <p:pRg st="2" end="2"/>
                                            </p:txEl>
                                          </p:spTgt>
                                        </p:tgtEl>
                                        <p:attrNameLst>
                                          <p:attrName>style.visibility</p:attrName>
                                        </p:attrNameLst>
                                      </p:cBhvr>
                                      <p:to>
                                        <p:strVal val="visible"/>
                                      </p:to>
                                    </p:set>
                                    <p:anim calcmode="lin" valueType="num">
                                      <p:cBhvr additive="repl">
                                        <p:cTn id="20" dur="500" fill="hold"/>
                                        <p:tgtEl>
                                          <p:spTgt spid="324">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32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3" fill="hold" nodeType="clickEffect">
                                  <p:stCondLst>
                                    <p:cond delay="0"/>
                                  </p:stCondLst>
                                  <p:childTnLst>
                                    <p:set>
                                      <p:cBhvr>
                                        <p:cTn id="25" dur="1" fill="hold">
                                          <p:stCondLst>
                                            <p:cond delay="0"/>
                                          </p:stCondLst>
                                        </p:cTn>
                                        <p:tgtEl>
                                          <p:spTgt spid="324">
                                            <p:txEl>
                                              <p:pRg st="4" end="4"/>
                                            </p:txEl>
                                          </p:spTgt>
                                        </p:tgtEl>
                                        <p:attrNameLst>
                                          <p:attrName>style.visibility</p:attrName>
                                        </p:attrNameLst>
                                      </p:cBhvr>
                                      <p:to>
                                        <p:strVal val="visible"/>
                                      </p:to>
                                    </p:set>
                                    <p:anim calcmode="lin" valueType="num">
                                      <p:cBhvr additive="repl">
                                        <p:cTn id="26" dur="500" fill="hold"/>
                                        <p:tgtEl>
                                          <p:spTgt spid="324">
                                            <p:txEl>
                                              <p:pRg st="4" end="4"/>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32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1"/>
          <p:cNvGrpSpPr/>
          <p:nvPr/>
        </p:nvGrpSpPr>
        <p:grpSpPr>
          <a:xfrm>
            <a:off x="1828800" y="2057400"/>
            <a:ext cx="6627960" cy="3962520"/>
            <a:chOff x="1828800" y="2057400"/>
            <a:chExt cx="6627960" cy="3962520"/>
          </a:xfrm>
        </p:grpSpPr>
        <p:sp>
          <p:nvSpPr>
            <p:cNvPr id="326" name="CustomShape 2"/>
            <p:cNvSpPr/>
            <p:nvPr/>
          </p:nvSpPr>
          <p:spPr>
            <a:xfrm>
              <a:off x="1828800" y="205740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Engenharia de Sistemas</a:t>
              </a:r>
              <a:endParaRPr lang="pt-BR" sz="2000" b="0" strike="noStrike" spc="-1">
                <a:latin typeface="Arial"/>
              </a:endParaRPr>
            </a:p>
          </p:txBody>
        </p:sp>
        <p:sp>
          <p:nvSpPr>
            <p:cNvPr id="327" name="CustomShape 3"/>
            <p:cNvSpPr/>
            <p:nvPr/>
          </p:nvSpPr>
          <p:spPr>
            <a:xfrm>
              <a:off x="3095640" y="260820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Análise  de Requisitos </a:t>
              </a:r>
              <a:endParaRPr lang="pt-BR" sz="2000" b="0" strike="noStrike" spc="-1">
                <a:latin typeface="Arial"/>
              </a:endParaRPr>
            </a:p>
          </p:txBody>
        </p:sp>
        <p:sp>
          <p:nvSpPr>
            <p:cNvPr id="328" name="CustomShape 4"/>
            <p:cNvSpPr/>
            <p:nvPr/>
          </p:nvSpPr>
          <p:spPr>
            <a:xfrm>
              <a:off x="4265640" y="315756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Projeto  </a:t>
              </a:r>
              <a:endParaRPr lang="pt-BR" sz="2000" b="0" strike="noStrike" spc="-1">
                <a:latin typeface="Arial"/>
              </a:endParaRPr>
            </a:p>
          </p:txBody>
        </p:sp>
        <p:sp>
          <p:nvSpPr>
            <p:cNvPr id="329" name="CustomShape 5"/>
            <p:cNvSpPr/>
            <p:nvPr/>
          </p:nvSpPr>
          <p:spPr>
            <a:xfrm>
              <a:off x="4948200" y="370836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Codificação </a:t>
              </a:r>
              <a:endParaRPr lang="pt-BR" sz="2000" b="0" strike="noStrike" spc="-1">
                <a:latin typeface="Arial"/>
              </a:endParaRPr>
            </a:p>
          </p:txBody>
        </p:sp>
        <p:sp>
          <p:nvSpPr>
            <p:cNvPr id="330" name="CustomShape 6"/>
            <p:cNvSpPr/>
            <p:nvPr/>
          </p:nvSpPr>
          <p:spPr>
            <a:xfrm>
              <a:off x="5727600" y="425916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Testes </a:t>
              </a:r>
              <a:endParaRPr lang="pt-BR" sz="2000" b="0" strike="noStrike" spc="-1">
                <a:latin typeface="Arial"/>
              </a:endParaRPr>
            </a:p>
          </p:txBody>
        </p:sp>
        <p:sp>
          <p:nvSpPr>
            <p:cNvPr id="331" name="CustomShape 7"/>
            <p:cNvSpPr/>
            <p:nvPr/>
          </p:nvSpPr>
          <p:spPr>
            <a:xfrm>
              <a:off x="6605640" y="4699080"/>
              <a:ext cx="1851120" cy="989280"/>
            </a:xfrm>
            <a:prstGeom prst="roundRect">
              <a:avLst>
                <a:gd name="adj" fmla="val 16667"/>
              </a:avLst>
            </a:prstGeom>
            <a:solidFill>
              <a:srgbClr val="FFFFFF"/>
            </a:solidFill>
            <a:ln w="38160">
              <a:solidFill>
                <a:srgbClr val="000000"/>
              </a:solidFill>
              <a:round/>
            </a:ln>
            <a:effectLst>
              <a:outerShdw dist="106914" dir="8100000" algn="ctr" rotWithShape="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800000"/>
                  </a:solidFill>
                  <a:latin typeface="Arial Narrow"/>
                  <a:ea typeface="DejaVu Sans"/>
                </a:rPr>
                <a:t>Manutenção</a:t>
              </a:r>
              <a:r>
                <a:rPr lang="pt-BR" sz="1800" b="0" strike="noStrike" spc="-1">
                  <a:solidFill>
                    <a:srgbClr val="800000"/>
                  </a:solidFill>
                  <a:latin typeface="Arial Narrow"/>
                  <a:ea typeface="DejaVu Sans"/>
                </a:rPr>
                <a:t> </a:t>
              </a:r>
              <a:endParaRPr lang="pt-BR" sz="1800" b="0" strike="noStrike" spc="-1">
                <a:latin typeface="Arial"/>
              </a:endParaRPr>
            </a:p>
          </p:txBody>
        </p:sp>
        <p:sp>
          <p:nvSpPr>
            <p:cNvPr id="332" name="Line 8"/>
            <p:cNvSpPr/>
            <p:nvPr/>
          </p:nvSpPr>
          <p:spPr>
            <a:xfrm>
              <a:off x="3681360" y="2387520"/>
              <a:ext cx="48708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33" name="Line 9"/>
            <p:cNvSpPr/>
            <p:nvPr/>
          </p:nvSpPr>
          <p:spPr>
            <a:xfrm>
              <a:off x="4947840" y="2827080"/>
              <a:ext cx="2919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34" name="Line 10"/>
            <p:cNvSpPr/>
            <p:nvPr/>
          </p:nvSpPr>
          <p:spPr>
            <a:xfrm>
              <a:off x="6117840" y="3377880"/>
              <a:ext cx="2919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35" name="Line 11"/>
            <p:cNvSpPr/>
            <p:nvPr/>
          </p:nvSpPr>
          <p:spPr>
            <a:xfrm>
              <a:off x="6800400" y="3929040"/>
              <a:ext cx="2919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36" name="Line 12"/>
            <p:cNvSpPr/>
            <p:nvPr/>
          </p:nvSpPr>
          <p:spPr>
            <a:xfrm>
              <a:off x="7580160" y="4478040"/>
              <a:ext cx="39060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37" name="Line 13"/>
            <p:cNvSpPr/>
            <p:nvPr/>
          </p:nvSpPr>
          <p:spPr>
            <a:xfrm>
              <a:off x="4168440" y="2387520"/>
              <a:ext cx="360" cy="2206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38" name="Line 14"/>
            <p:cNvSpPr/>
            <p:nvPr/>
          </p:nvSpPr>
          <p:spPr>
            <a:xfrm>
              <a:off x="5239800" y="2827080"/>
              <a:ext cx="360" cy="33012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39" name="Line 15"/>
            <p:cNvSpPr/>
            <p:nvPr/>
          </p:nvSpPr>
          <p:spPr>
            <a:xfrm>
              <a:off x="6409800" y="3377880"/>
              <a:ext cx="360" cy="3304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0" name="Line 16"/>
            <p:cNvSpPr/>
            <p:nvPr/>
          </p:nvSpPr>
          <p:spPr>
            <a:xfrm>
              <a:off x="7092360" y="3929040"/>
              <a:ext cx="360" cy="33012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1" name="Line 17"/>
            <p:cNvSpPr/>
            <p:nvPr/>
          </p:nvSpPr>
          <p:spPr>
            <a:xfrm>
              <a:off x="7970760" y="4478040"/>
              <a:ext cx="360" cy="2206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2" name="Line 18"/>
            <p:cNvSpPr/>
            <p:nvPr/>
          </p:nvSpPr>
          <p:spPr>
            <a:xfrm>
              <a:off x="7483320" y="5689440"/>
              <a:ext cx="360" cy="3301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43" name="Line 19"/>
            <p:cNvSpPr/>
            <p:nvPr/>
          </p:nvSpPr>
          <p:spPr>
            <a:xfrm>
              <a:off x="2511360" y="6019560"/>
              <a:ext cx="49719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44" name="Line 20"/>
            <p:cNvSpPr/>
            <p:nvPr/>
          </p:nvSpPr>
          <p:spPr>
            <a:xfrm>
              <a:off x="2511360" y="3047760"/>
              <a:ext cx="360" cy="2971800"/>
            </a:xfrm>
            <a:prstGeom prst="line">
              <a:avLst/>
            </a:prstGeom>
            <a:ln w="3816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5" name="Line 21"/>
            <p:cNvSpPr/>
            <p:nvPr/>
          </p:nvSpPr>
          <p:spPr>
            <a:xfrm>
              <a:off x="3778200" y="3598560"/>
              <a:ext cx="360" cy="2421000"/>
            </a:xfrm>
            <a:prstGeom prst="line">
              <a:avLst/>
            </a:prstGeom>
            <a:ln w="3816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6" name="Line 22"/>
            <p:cNvSpPr/>
            <p:nvPr/>
          </p:nvSpPr>
          <p:spPr>
            <a:xfrm>
              <a:off x="4752360" y="4147920"/>
              <a:ext cx="360" cy="1871640"/>
            </a:xfrm>
            <a:prstGeom prst="line">
              <a:avLst/>
            </a:prstGeom>
            <a:ln w="3816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7" name="Line 23"/>
            <p:cNvSpPr/>
            <p:nvPr/>
          </p:nvSpPr>
          <p:spPr>
            <a:xfrm>
              <a:off x="5434920" y="4698720"/>
              <a:ext cx="360" cy="1320840"/>
            </a:xfrm>
            <a:prstGeom prst="line">
              <a:avLst/>
            </a:prstGeom>
            <a:ln w="3816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48" name="Line 24"/>
            <p:cNvSpPr/>
            <p:nvPr/>
          </p:nvSpPr>
          <p:spPr>
            <a:xfrm>
              <a:off x="6216120" y="5249520"/>
              <a:ext cx="360" cy="770040"/>
            </a:xfrm>
            <a:prstGeom prst="line">
              <a:avLst/>
            </a:prstGeom>
            <a:ln w="3816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349" name="CustomShape 25"/>
          <p:cNvSpPr/>
          <p:nvPr/>
        </p:nvSpPr>
        <p:spPr>
          <a:xfrm>
            <a:off x="1447920" y="609480"/>
            <a:ext cx="84567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Cascata</a:t>
            </a:r>
            <a:endParaRPr lang="pt-BR"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 calcmode="lin" valueType="num">
                                      <p:cBhvr additive="repl">
                                        <p:cTn id="7" dur="500" fill="hold"/>
                                        <p:tgtEl>
                                          <p:spTgt spid="34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4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93800" y="1357560"/>
            <a:ext cx="7847640" cy="3808800"/>
          </a:xfrm>
          <a:prstGeom prst="rect">
            <a:avLst/>
          </a:prstGeom>
          <a:solidFill>
            <a:srgbClr val="EAEAEA"/>
          </a:solidFill>
          <a:ln w="38100" cap="sq">
            <a:solidFill>
              <a:schemeClr val="bg2"/>
            </a:solidFill>
            <a:miter/>
          </a:ln>
        </p:spPr>
        <p:style>
          <a:lnRef idx="0">
            <a:scrgbClr r="0" g="0" b="0"/>
          </a:lnRef>
          <a:fillRef idx="0">
            <a:scrgbClr r="0" g="0" b="0"/>
          </a:fillRef>
          <a:effectRef idx="0">
            <a:scrgbClr r="0" g="0" b="0"/>
          </a:effectRef>
          <a:fontRef idx="minor"/>
        </p:style>
        <p:txBody>
          <a:bodyPr/>
          <a:lstStyle/>
          <a:p>
            <a:endParaRPr lang="pt-BR"/>
          </a:p>
        </p:txBody>
      </p:sp>
      <p:sp>
        <p:nvSpPr>
          <p:cNvPr id="208" name="CustomShape 2"/>
          <p:cNvSpPr/>
          <p:nvPr/>
        </p:nvSpPr>
        <p:spPr>
          <a:xfrm>
            <a:off x="440280" y="90000"/>
            <a:ext cx="8457120" cy="58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Curva de falhas para o Hardware</a:t>
            </a:r>
            <a:endParaRPr lang="pt-BR" sz="4000" b="0" strike="noStrike" spc="-1">
              <a:latin typeface="Arial"/>
            </a:endParaRPr>
          </a:p>
        </p:txBody>
      </p:sp>
      <p:sp>
        <p:nvSpPr>
          <p:cNvPr id="209" name="CustomShape 3"/>
          <p:cNvSpPr/>
          <p:nvPr/>
        </p:nvSpPr>
        <p:spPr>
          <a:xfrm>
            <a:off x="440280" y="1052640"/>
            <a:ext cx="7058880" cy="419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27520">
              <a:lnSpc>
                <a:spcPct val="90000"/>
              </a:lnSpc>
              <a:spcBef>
                <a:spcPts val="1800"/>
              </a:spcBef>
              <a:tabLst>
                <a:tab pos="0" algn="l"/>
              </a:tabLst>
            </a:pPr>
            <a:r>
              <a:rPr lang="pt-BR" sz="2000" b="0" strike="noStrike" spc="-1">
                <a:solidFill>
                  <a:srgbClr val="000000"/>
                </a:solidFill>
                <a:latin typeface="Franklin Gothic Medium"/>
                <a:ea typeface="DejaVu Sans"/>
              </a:rPr>
              <a:t> </a:t>
            </a:r>
            <a:endParaRPr lang="pt-BR" sz="2000" b="0" strike="noStrike" spc="-1">
              <a:latin typeface="Arial"/>
            </a:endParaRPr>
          </a:p>
        </p:txBody>
      </p:sp>
      <p:grpSp>
        <p:nvGrpSpPr>
          <p:cNvPr id="210" name="Group 4"/>
          <p:cNvGrpSpPr/>
          <p:nvPr/>
        </p:nvGrpSpPr>
        <p:grpSpPr>
          <a:xfrm>
            <a:off x="946080" y="1967040"/>
            <a:ext cx="7315200" cy="2925000"/>
            <a:chOff x="946080" y="1967040"/>
            <a:chExt cx="7315200" cy="2925000"/>
          </a:xfrm>
        </p:grpSpPr>
        <p:sp>
          <p:nvSpPr>
            <p:cNvPr id="211" name="CustomShape 5"/>
            <p:cNvSpPr/>
            <p:nvPr/>
          </p:nvSpPr>
          <p:spPr>
            <a:xfrm>
              <a:off x="4786200" y="4351680"/>
              <a:ext cx="1645200" cy="54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a:ea typeface="DejaVu Sans"/>
                </a:rPr>
                <a:t>tempo</a:t>
              </a:r>
              <a:endParaRPr lang="pt-BR" sz="1800" b="0" strike="noStrike" spc="-1">
                <a:latin typeface="Arial"/>
              </a:endParaRPr>
            </a:p>
          </p:txBody>
        </p:sp>
        <p:sp>
          <p:nvSpPr>
            <p:cNvPr id="212" name="CustomShape 6"/>
            <p:cNvSpPr/>
            <p:nvPr/>
          </p:nvSpPr>
          <p:spPr>
            <a:xfrm>
              <a:off x="5442120" y="2119680"/>
              <a:ext cx="1460880" cy="64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FF0000"/>
                  </a:solidFill>
                  <a:latin typeface="Arial"/>
                  <a:ea typeface="DejaVu Sans"/>
                </a:rPr>
                <a:t>“desgaste”</a:t>
              </a:r>
              <a:endParaRPr lang="pt-BR" sz="1800" b="0" strike="noStrike" spc="-1">
                <a:latin typeface="Arial"/>
              </a:endParaRPr>
            </a:p>
          </p:txBody>
        </p:sp>
        <p:sp>
          <p:nvSpPr>
            <p:cNvPr id="213" name="CustomShape 7"/>
            <p:cNvSpPr/>
            <p:nvPr/>
          </p:nvSpPr>
          <p:spPr>
            <a:xfrm>
              <a:off x="2500200" y="2183040"/>
              <a:ext cx="1919880" cy="1191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901"/>
                </a:spcBef>
                <a:spcAft>
                  <a:spcPts val="300"/>
                </a:spcAft>
              </a:pPr>
              <a:r>
                <a:rPr lang="pt-BR" sz="1800" b="0" strike="noStrike" spc="-1">
                  <a:solidFill>
                    <a:srgbClr val="FF0000"/>
                  </a:solidFill>
                  <a:latin typeface="Arial"/>
                  <a:ea typeface="DejaVu Sans"/>
                </a:rPr>
                <a:t>“mortalidade</a:t>
              </a:r>
              <a:r>
                <a:rPr lang="pt-BR" sz="2000" b="0" strike="noStrike" spc="-1">
                  <a:solidFill>
                    <a:srgbClr val="FF0000"/>
                  </a:solidFill>
                  <a:latin typeface="Arial"/>
                  <a:ea typeface="DejaVu Sans"/>
                </a:rPr>
                <a:t> </a:t>
              </a:r>
              <a:r>
                <a:rPr lang="pt-BR" sz="1800" b="0" strike="noStrike" spc="-1">
                  <a:solidFill>
                    <a:srgbClr val="FF0000"/>
                  </a:solidFill>
                  <a:latin typeface="Arial"/>
                  <a:ea typeface="DejaVu Sans"/>
                </a:rPr>
                <a:t>infantil”</a:t>
              </a:r>
              <a:endParaRPr lang="pt-BR" sz="1800" b="0" strike="noStrike" spc="-1">
                <a:latin typeface="Arial"/>
              </a:endParaRPr>
            </a:p>
            <a:p>
              <a:pPr>
                <a:lnSpc>
                  <a:spcPct val="100000"/>
                </a:lnSpc>
              </a:pPr>
              <a:endParaRPr lang="pt-BR" sz="1800" b="0" strike="noStrike" spc="-1">
                <a:latin typeface="Arial"/>
              </a:endParaRPr>
            </a:p>
          </p:txBody>
        </p:sp>
        <p:sp>
          <p:nvSpPr>
            <p:cNvPr id="214" name="Line 8"/>
            <p:cNvSpPr/>
            <p:nvPr/>
          </p:nvSpPr>
          <p:spPr>
            <a:xfrm>
              <a:off x="1952640" y="1967040"/>
              <a:ext cx="360" cy="2276280"/>
            </a:xfrm>
            <a:prstGeom prst="line">
              <a:avLst/>
            </a:prstGeom>
            <a:ln w="3810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15" name="Line 9"/>
            <p:cNvSpPr/>
            <p:nvPr/>
          </p:nvSpPr>
          <p:spPr>
            <a:xfrm>
              <a:off x="1952640" y="4242960"/>
              <a:ext cx="6308640" cy="360"/>
            </a:xfrm>
            <a:prstGeom prst="line">
              <a:avLst/>
            </a:prstGeom>
            <a:ln w="3810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16" name="CustomShape 10"/>
            <p:cNvSpPr/>
            <p:nvPr/>
          </p:nvSpPr>
          <p:spPr>
            <a:xfrm flipH="1" flipV="1">
              <a:off x="2544480" y="2143440"/>
              <a:ext cx="932400" cy="180540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3810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17" name="CustomShape 11"/>
            <p:cNvSpPr/>
            <p:nvPr/>
          </p:nvSpPr>
          <p:spPr>
            <a:xfrm flipV="1">
              <a:off x="5708520" y="2028240"/>
              <a:ext cx="1180080" cy="1911960"/>
            </a:xfrm>
            <a:custGeom>
              <a:avLst/>
              <a:gdLst/>
              <a:ahLst/>
              <a:cxnLst/>
              <a:rect l="l" t="t" r="r" b="b"/>
              <a:pathLst>
                <a:path w="21600" h="21590">
                  <a:moveTo>
                    <a:pt x="650" y="-1"/>
                  </a:moveTo>
                  <a:cubicBezTo>
                    <a:pt x="12320" y="351"/>
                    <a:pt x="21600" y="9913"/>
                    <a:pt x="21600" y="21590"/>
                  </a:cubicBezTo>
                  <a:moveTo>
                    <a:pt x="650" y="-1"/>
                  </a:moveTo>
                  <a:cubicBezTo>
                    <a:pt x="12320" y="351"/>
                    <a:pt x="21600" y="9913"/>
                    <a:pt x="21600" y="21590"/>
                  </a:cubicBezTo>
                  <a:lnTo>
                    <a:pt x="0" y="21590"/>
                  </a:lnTo>
                  <a:close/>
                </a:path>
              </a:pathLst>
            </a:custGeom>
            <a:noFill/>
            <a:ln w="3810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18" name="Line 12"/>
            <p:cNvSpPr/>
            <p:nvPr/>
          </p:nvSpPr>
          <p:spPr>
            <a:xfrm>
              <a:off x="3460680" y="3948120"/>
              <a:ext cx="2286000" cy="360"/>
            </a:xfrm>
            <a:prstGeom prst="line">
              <a:avLst/>
            </a:prstGeom>
            <a:ln w="3810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19" name="CustomShape 13"/>
            <p:cNvSpPr/>
            <p:nvPr/>
          </p:nvSpPr>
          <p:spPr>
            <a:xfrm>
              <a:off x="946080" y="2291040"/>
              <a:ext cx="1005480" cy="13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00"/>
                  </a:solidFill>
                  <a:latin typeface="Arial"/>
                  <a:ea typeface="DejaVu Sans"/>
                </a:rPr>
                <a:t>índice de falhas</a:t>
              </a:r>
              <a:endParaRPr lang="pt-BR" sz="18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2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1447920" y="167652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sp>
        <p:nvSpPr>
          <p:cNvPr id="351" name="CustomShape 2"/>
          <p:cNvSpPr/>
          <p:nvPr/>
        </p:nvSpPr>
        <p:spPr>
          <a:xfrm>
            <a:off x="1066680" y="533520"/>
            <a:ext cx="84567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90000"/>
              </a:lnSpc>
            </a:pPr>
            <a:r>
              <a:rPr lang="pt-BR" sz="3200" b="1" strike="noStrike" spc="-1">
                <a:solidFill>
                  <a:srgbClr val="2A6099"/>
                </a:solidFill>
                <a:latin typeface="Arial"/>
                <a:ea typeface="DejaVu Sans"/>
              </a:rPr>
              <a:t>Atividades do Ciclo de Vida Clássico</a:t>
            </a:r>
            <a:endParaRPr lang="pt-BR" sz="3200" b="0" strike="noStrike" spc="-1">
              <a:latin typeface="Arial"/>
            </a:endParaRPr>
          </a:p>
        </p:txBody>
      </p:sp>
      <p:sp>
        <p:nvSpPr>
          <p:cNvPr id="352" name="CustomShape 3"/>
          <p:cNvSpPr/>
          <p:nvPr/>
        </p:nvSpPr>
        <p:spPr>
          <a:xfrm>
            <a:off x="4724280" y="1600200"/>
            <a:ext cx="4799160" cy="266544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gn="r">
              <a:lnSpc>
                <a:spcPct val="100000"/>
              </a:lnSpc>
              <a:spcBef>
                <a:spcPts val="901"/>
              </a:spcBef>
              <a:spcAft>
                <a:spcPts val="300"/>
              </a:spcAft>
              <a:tabLst>
                <a:tab pos="0" algn="l"/>
              </a:tabLst>
            </a:pPr>
            <a:r>
              <a:rPr lang="pt-BR" sz="2400" b="1" strike="noStrike" spc="-1">
                <a:solidFill>
                  <a:srgbClr val="800080"/>
                </a:solidFill>
                <a:latin typeface="Arial"/>
                <a:ea typeface="DejaVu Sans"/>
              </a:rPr>
              <a:t>ANÁLISE E ENGENHARIA DE SISTEMAS</a:t>
            </a:r>
            <a:endParaRPr lang="pt-BR" sz="2400" b="0" strike="noStrike" spc="-1">
              <a:latin typeface="Arial"/>
            </a:endParaRPr>
          </a:p>
          <a:p>
            <a:pPr marL="343080" indent="-341640" algn="r">
              <a:lnSpc>
                <a:spcPct val="100000"/>
              </a:lnSpc>
              <a:spcBef>
                <a:spcPts val="601"/>
              </a:spcBef>
              <a:spcAft>
                <a:spcPts val="300"/>
              </a:spcAft>
              <a:tabLst>
                <a:tab pos="0" algn="l"/>
              </a:tabLst>
            </a:pPr>
            <a:r>
              <a:rPr lang="pt-BR" sz="2400" b="1" strike="noStrike" spc="-1">
                <a:solidFill>
                  <a:srgbClr val="000000"/>
                </a:solidFill>
                <a:latin typeface="Times New Roman"/>
                <a:ea typeface="DejaVu Sans"/>
              </a:rPr>
              <a:t> </a:t>
            </a:r>
            <a:r>
              <a:rPr lang="pt-BR" sz="2400" b="1" strike="noStrike" spc="-1">
                <a:solidFill>
                  <a:srgbClr val="000000"/>
                </a:solidFill>
                <a:latin typeface="Wingdings"/>
                <a:ea typeface="DejaVu Sans"/>
              </a:rPr>
              <a:t></a:t>
            </a:r>
            <a:r>
              <a:rPr lang="pt-BR" sz="2400" b="1" strike="noStrike" spc="-1">
                <a:solidFill>
                  <a:srgbClr val="000000"/>
                </a:solidFill>
                <a:latin typeface="Times New Roman"/>
                <a:ea typeface="DejaVu Sans"/>
              </a:rPr>
              <a:t> envolve a coleta de requisitos em nível do sistema, pequena quantidade de projeto e análise de alto nível </a:t>
            </a:r>
            <a:endParaRPr lang="pt-BR" sz="2400" b="0" strike="noStrike" spc="-1">
              <a:latin typeface="Arial"/>
            </a:endParaRPr>
          </a:p>
        </p:txBody>
      </p:sp>
      <p:grpSp>
        <p:nvGrpSpPr>
          <p:cNvPr id="353" name="Group 4"/>
          <p:cNvGrpSpPr/>
          <p:nvPr/>
        </p:nvGrpSpPr>
        <p:grpSpPr>
          <a:xfrm>
            <a:off x="380880" y="1981080"/>
            <a:ext cx="5713920" cy="3064320"/>
            <a:chOff x="380880" y="1981080"/>
            <a:chExt cx="5713920" cy="3064320"/>
          </a:xfrm>
        </p:grpSpPr>
        <p:sp>
          <p:nvSpPr>
            <p:cNvPr id="354" name="CustomShape 5"/>
            <p:cNvSpPr/>
            <p:nvPr/>
          </p:nvSpPr>
          <p:spPr>
            <a:xfrm>
              <a:off x="380880" y="19810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355" name="CustomShape 6"/>
            <p:cNvSpPr/>
            <p:nvPr/>
          </p:nvSpPr>
          <p:spPr>
            <a:xfrm>
              <a:off x="1473480" y="24066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356" name="CustomShape 7"/>
            <p:cNvSpPr/>
            <p:nvPr/>
          </p:nvSpPr>
          <p:spPr>
            <a:xfrm>
              <a:off x="2482200" y="28321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357" name="CustomShape 8"/>
            <p:cNvSpPr/>
            <p:nvPr/>
          </p:nvSpPr>
          <p:spPr>
            <a:xfrm>
              <a:off x="3070440" y="32576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358" name="CustomShape 9"/>
            <p:cNvSpPr/>
            <p:nvPr/>
          </p:nvSpPr>
          <p:spPr>
            <a:xfrm>
              <a:off x="3742920" y="36835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359" name="CustomShape 10"/>
            <p:cNvSpPr/>
            <p:nvPr/>
          </p:nvSpPr>
          <p:spPr>
            <a:xfrm>
              <a:off x="4499280" y="40946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360" name="Line 11"/>
            <p:cNvSpPr/>
            <p:nvPr/>
          </p:nvSpPr>
          <p:spPr>
            <a:xfrm>
              <a:off x="1977480" y="223632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61" name="Line 12"/>
            <p:cNvSpPr/>
            <p:nvPr/>
          </p:nvSpPr>
          <p:spPr>
            <a:xfrm>
              <a:off x="3070080" y="257688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62" name="Line 13"/>
            <p:cNvSpPr/>
            <p:nvPr/>
          </p:nvSpPr>
          <p:spPr>
            <a:xfrm>
              <a:off x="4078800" y="300240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63" name="Line 14"/>
            <p:cNvSpPr/>
            <p:nvPr/>
          </p:nvSpPr>
          <p:spPr>
            <a:xfrm>
              <a:off x="4667040" y="342792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64" name="Line 15"/>
            <p:cNvSpPr/>
            <p:nvPr/>
          </p:nvSpPr>
          <p:spPr>
            <a:xfrm>
              <a:off x="5339520" y="385344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65" name="Line 16"/>
            <p:cNvSpPr/>
            <p:nvPr/>
          </p:nvSpPr>
          <p:spPr>
            <a:xfrm>
              <a:off x="2397960" y="223632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66" name="Line 17"/>
            <p:cNvSpPr/>
            <p:nvPr/>
          </p:nvSpPr>
          <p:spPr>
            <a:xfrm>
              <a:off x="3322440" y="257688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67" name="Line 18"/>
            <p:cNvSpPr/>
            <p:nvPr/>
          </p:nvSpPr>
          <p:spPr>
            <a:xfrm>
              <a:off x="4330800" y="300240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68" name="Line 19"/>
            <p:cNvSpPr/>
            <p:nvPr/>
          </p:nvSpPr>
          <p:spPr>
            <a:xfrm>
              <a:off x="4919040" y="342792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69" name="Line 20"/>
            <p:cNvSpPr/>
            <p:nvPr/>
          </p:nvSpPr>
          <p:spPr>
            <a:xfrm>
              <a:off x="5676120" y="3853440"/>
              <a:ext cx="360" cy="2530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70" name="Line 21"/>
            <p:cNvSpPr/>
            <p:nvPr/>
          </p:nvSpPr>
          <p:spPr>
            <a:xfrm>
              <a:off x="5231880" y="4860360"/>
              <a:ext cx="360" cy="18468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71" name="Line 22"/>
            <p:cNvSpPr/>
            <p:nvPr/>
          </p:nvSpPr>
          <p:spPr>
            <a:xfrm>
              <a:off x="969120" y="504504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72" name="Line 23"/>
            <p:cNvSpPr/>
            <p:nvPr/>
          </p:nvSpPr>
          <p:spPr>
            <a:xfrm>
              <a:off x="969120" y="274716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73" name="Line 24"/>
            <p:cNvSpPr/>
            <p:nvPr/>
          </p:nvSpPr>
          <p:spPr>
            <a:xfrm>
              <a:off x="2061720" y="317268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74" name="Line 25"/>
            <p:cNvSpPr/>
            <p:nvPr/>
          </p:nvSpPr>
          <p:spPr>
            <a:xfrm>
              <a:off x="2902320" y="359820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75" name="Line 26"/>
            <p:cNvSpPr/>
            <p:nvPr/>
          </p:nvSpPr>
          <p:spPr>
            <a:xfrm>
              <a:off x="3490560" y="402372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76" name="Line 27"/>
            <p:cNvSpPr/>
            <p:nvPr/>
          </p:nvSpPr>
          <p:spPr>
            <a:xfrm>
              <a:off x="4162680" y="444924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377" name="CustomShape 28"/>
          <p:cNvSpPr/>
          <p:nvPr/>
        </p:nvSpPr>
        <p:spPr>
          <a:xfrm>
            <a:off x="5791320" y="4534920"/>
            <a:ext cx="3732480" cy="129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r">
              <a:lnSpc>
                <a:spcPct val="110000"/>
              </a:lnSpc>
              <a:spcBef>
                <a:spcPts val="601"/>
              </a:spcBef>
              <a:spcAft>
                <a:spcPts val="300"/>
              </a:spcAft>
            </a:pPr>
            <a:r>
              <a:rPr lang="pt-BR" sz="1800" b="0" strike="noStrike" spc="-1">
                <a:solidFill>
                  <a:srgbClr val="000000"/>
                </a:solidFill>
                <a:latin typeface="Arial"/>
                <a:ea typeface="DejaVu Sans"/>
              </a:rPr>
              <a:t>  </a:t>
            </a:r>
            <a:r>
              <a:rPr lang="pt-BR" sz="1800" b="0" strike="noStrike" spc="-1">
                <a:solidFill>
                  <a:srgbClr val="000000"/>
                </a:solidFill>
                <a:latin typeface="Wingdings"/>
                <a:ea typeface="DejaVu Sans"/>
              </a:rPr>
              <a:t></a:t>
            </a:r>
            <a:r>
              <a:rPr lang="pt-BR" sz="1800" b="0" strike="noStrike" spc="-1">
                <a:solidFill>
                  <a:srgbClr val="000000"/>
                </a:solidFill>
                <a:latin typeface="Arial"/>
                <a:ea typeface="DejaVu Sans"/>
              </a:rPr>
              <a:t> visão essencial quando o software deve fazer interface com outros elementos (hardware, pessoas e banco de dados)</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anim calcmode="lin" valueType="num">
                                      <p:cBhvr additive="repl">
                                        <p:cTn id="7" dur="500" fill="hold"/>
                                        <p:tgtEl>
                                          <p:spTgt spid="35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5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2" fill="hold" nodeType="clickEffect">
                                  <p:stCondLst>
                                    <p:cond delay="0"/>
                                  </p:stCondLst>
                                  <p:childTnLst>
                                    <p:set>
                                      <p:cBhvr>
                                        <p:cTn id="13" dur="1" fill="hold">
                                          <p:stCondLst>
                                            <p:cond delay="0"/>
                                          </p:stCondLst>
                                        </p:cTn>
                                        <p:tgtEl>
                                          <p:spTgt spid="352">
                                            <p:txEl>
                                              <p:pRg st="0" end="0"/>
                                            </p:txEl>
                                          </p:spTgt>
                                        </p:tgtEl>
                                        <p:attrNameLst>
                                          <p:attrName>style.visibility</p:attrName>
                                        </p:attrNameLst>
                                      </p:cBhvr>
                                      <p:to>
                                        <p:strVal val="visible"/>
                                      </p:to>
                                    </p:set>
                                    <p:anim calcmode="lin" valueType="num">
                                      <p:cBhvr additive="repl">
                                        <p:cTn id="14" dur="500" fill="hold"/>
                                        <p:tgtEl>
                                          <p:spTgt spid="352">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3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2" fill="hold" nodeType="clickEffect">
                                  <p:stCondLst>
                                    <p:cond delay="0"/>
                                  </p:stCondLst>
                                  <p:childTnLst>
                                    <p:set>
                                      <p:cBhvr>
                                        <p:cTn id="19" dur="1" fill="hold">
                                          <p:stCondLst>
                                            <p:cond delay="0"/>
                                          </p:stCondLst>
                                        </p:cTn>
                                        <p:tgtEl>
                                          <p:spTgt spid="352">
                                            <p:txEl>
                                              <p:pRg st="1" end="1"/>
                                            </p:txEl>
                                          </p:spTgt>
                                        </p:tgtEl>
                                        <p:attrNameLst>
                                          <p:attrName>style.visibility</p:attrName>
                                        </p:attrNameLst>
                                      </p:cBhvr>
                                      <p:to>
                                        <p:strVal val="visible"/>
                                      </p:to>
                                    </p:set>
                                    <p:anim calcmode="lin" valueType="num">
                                      <p:cBhvr additive="repl">
                                        <p:cTn id="20" dur="500" fill="hold"/>
                                        <p:tgtEl>
                                          <p:spTgt spid="352">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3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2438280" y="243828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sp>
        <p:nvSpPr>
          <p:cNvPr id="379" name="CustomShape 2"/>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Atividades do Ciclo de Vida Clássico</a:t>
            </a:r>
            <a:endParaRPr lang="pt-BR" sz="3200" b="0" strike="noStrike" spc="-1">
              <a:latin typeface="Arial"/>
            </a:endParaRPr>
          </a:p>
        </p:txBody>
      </p:sp>
      <p:sp>
        <p:nvSpPr>
          <p:cNvPr id="380" name="CustomShape 3"/>
          <p:cNvSpPr/>
          <p:nvPr/>
        </p:nvSpPr>
        <p:spPr>
          <a:xfrm>
            <a:off x="4800600" y="1676520"/>
            <a:ext cx="4722840" cy="518004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gn="r">
              <a:lnSpc>
                <a:spcPct val="100000"/>
              </a:lnSpc>
              <a:spcBef>
                <a:spcPts val="901"/>
              </a:spcBef>
              <a:spcAft>
                <a:spcPts val="300"/>
              </a:spcAft>
              <a:tabLst>
                <a:tab pos="0" algn="l"/>
              </a:tabLst>
            </a:pPr>
            <a:r>
              <a:rPr lang="pt-BR" sz="2400" b="1" strike="noStrike" spc="-1">
                <a:solidFill>
                  <a:srgbClr val="800080"/>
                </a:solidFill>
                <a:latin typeface="Arial"/>
                <a:ea typeface="DejaVu Sans"/>
              </a:rPr>
              <a:t>ANÁLISE DE REQUISITOS DE SOFTWARE</a:t>
            </a:r>
            <a:endParaRPr lang="pt-BR" sz="2400" b="0" strike="noStrike" spc="-1">
              <a:latin typeface="Arial"/>
            </a:endParaRPr>
          </a:p>
          <a:p>
            <a:pPr marL="343080" indent="-341640" algn="r">
              <a:lnSpc>
                <a:spcPct val="100000"/>
              </a:lnSpc>
              <a:spcBef>
                <a:spcPts val="601"/>
              </a:spcBef>
              <a:spcAft>
                <a:spcPts val="300"/>
              </a:spcAft>
              <a:tabLst>
                <a:tab pos="0" algn="l"/>
              </a:tabLst>
            </a:pPr>
            <a:r>
              <a:rPr lang="pt-BR" sz="2400" b="1" strike="noStrike" spc="-1">
                <a:solidFill>
                  <a:srgbClr val="000000"/>
                </a:solidFill>
                <a:latin typeface="Times New Roman"/>
                <a:ea typeface="DejaVu Sans"/>
              </a:rPr>
              <a:t> </a:t>
            </a:r>
            <a:r>
              <a:rPr lang="pt-BR" sz="2400" b="1" strike="noStrike" spc="-1">
                <a:solidFill>
                  <a:srgbClr val="000000"/>
                </a:solidFill>
                <a:latin typeface="Wingdings"/>
                <a:ea typeface="DejaVu Sans"/>
              </a:rPr>
              <a:t></a:t>
            </a:r>
            <a:r>
              <a:rPr lang="pt-BR" sz="2400" b="1" strike="noStrike" spc="-1">
                <a:solidFill>
                  <a:srgbClr val="000000"/>
                </a:solidFill>
                <a:latin typeface="Times New Roman"/>
                <a:ea typeface="DejaVu Sans"/>
              </a:rPr>
              <a:t> processo de coleta dos requisitos é intensificado e concentrado especificamente no software</a:t>
            </a:r>
            <a:endParaRPr lang="pt-BR" sz="2400" b="0" strike="noStrike" spc="-1">
              <a:latin typeface="Arial"/>
            </a:endParaRPr>
          </a:p>
          <a:p>
            <a:pPr marL="343080" indent="-341640" algn="r">
              <a:lnSpc>
                <a:spcPct val="100000"/>
              </a:lnSpc>
              <a:spcBef>
                <a:spcPts val="601"/>
              </a:spcBef>
              <a:spcAft>
                <a:spcPts val="300"/>
              </a:spcAft>
              <a:tabLst>
                <a:tab pos="0" algn="l"/>
              </a:tabLst>
            </a:pPr>
            <a:r>
              <a:rPr lang="pt-BR" sz="2400" b="1" strike="noStrike" spc="-1">
                <a:solidFill>
                  <a:srgbClr val="000000"/>
                </a:solidFill>
                <a:latin typeface="Times New Roman"/>
                <a:ea typeface="DejaVu Sans"/>
              </a:rPr>
              <a:t> </a:t>
            </a:r>
            <a:r>
              <a:rPr lang="pt-BR" sz="2400" b="1" strike="noStrike" spc="-1">
                <a:solidFill>
                  <a:srgbClr val="000000"/>
                </a:solidFill>
                <a:latin typeface="Wingdings"/>
                <a:ea typeface="DejaVu Sans"/>
              </a:rPr>
              <a:t></a:t>
            </a:r>
            <a:r>
              <a:rPr lang="pt-BR" sz="2400" b="1" strike="noStrike" spc="-1">
                <a:solidFill>
                  <a:srgbClr val="000000"/>
                </a:solidFill>
                <a:latin typeface="Times New Roman"/>
                <a:ea typeface="DejaVu Sans"/>
              </a:rPr>
              <a:t> deve-se compreender o domínio da informação, a função, desempenho e interfaces exigidos</a:t>
            </a:r>
            <a:endParaRPr lang="pt-BR" sz="2400" b="0" strike="noStrike" spc="-1">
              <a:latin typeface="Arial"/>
            </a:endParaRPr>
          </a:p>
          <a:p>
            <a:pPr marL="343080" indent="-341640" algn="r">
              <a:lnSpc>
                <a:spcPct val="100000"/>
              </a:lnSpc>
              <a:spcBef>
                <a:spcPts val="601"/>
              </a:spcBef>
              <a:spcAft>
                <a:spcPts val="300"/>
              </a:spcAft>
              <a:tabLst>
                <a:tab pos="0" algn="l"/>
              </a:tabLst>
            </a:pPr>
            <a:r>
              <a:rPr lang="pt-BR" sz="2400" b="1" strike="noStrike" spc="-1">
                <a:solidFill>
                  <a:srgbClr val="000000"/>
                </a:solidFill>
                <a:latin typeface="Times New Roman"/>
                <a:ea typeface="DejaVu Sans"/>
              </a:rPr>
              <a:t> </a:t>
            </a:r>
            <a:r>
              <a:rPr lang="pt-BR" sz="2400" b="1" strike="noStrike" spc="-1">
                <a:solidFill>
                  <a:srgbClr val="000000"/>
                </a:solidFill>
                <a:latin typeface="Wingdings"/>
                <a:ea typeface="DejaVu Sans"/>
              </a:rPr>
              <a:t></a:t>
            </a:r>
            <a:r>
              <a:rPr lang="pt-BR" sz="2400" b="1" strike="noStrike" spc="-1">
                <a:solidFill>
                  <a:srgbClr val="000000"/>
                </a:solidFill>
                <a:latin typeface="Times New Roman"/>
                <a:ea typeface="DejaVu Sans"/>
              </a:rPr>
              <a:t> os requisitos </a:t>
            </a:r>
            <a:r>
              <a:rPr lang="pt-BR" sz="2000" b="1" strike="noStrike" spc="-1">
                <a:solidFill>
                  <a:srgbClr val="000000"/>
                </a:solidFill>
                <a:latin typeface="Times New Roman"/>
                <a:ea typeface="DejaVu Sans"/>
              </a:rPr>
              <a:t>(para o sistema e para o software)</a:t>
            </a:r>
            <a:r>
              <a:rPr lang="pt-BR" sz="2400" b="1" strike="noStrike" spc="-1">
                <a:solidFill>
                  <a:srgbClr val="000000"/>
                </a:solidFill>
                <a:latin typeface="Times New Roman"/>
                <a:ea typeface="DejaVu Sans"/>
              </a:rPr>
              <a:t> são documentados e revistos com o cliente</a:t>
            </a:r>
            <a:endParaRPr lang="pt-BR" sz="2400" b="0" strike="noStrike" spc="-1">
              <a:latin typeface="Arial"/>
            </a:endParaRPr>
          </a:p>
        </p:txBody>
      </p:sp>
      <p:grpSp>
        <p:nvGrpSpPr>
          <p:cNvPr id="381" name="Group 4"/>
          <p:cNvGrpSpPr/>
          <p:nvPr/>
        </p:nvGrpSpPr>
        <p:grpSpPr>
          <a:xfrm>
            <a:off x="380880" y="2362320"/>
            <a:ext cx="5713920" cy="3063960"/>
            <a:chOff x="380880" y="2362320"/>
            <a:chExt cx="5713920" cy="3063960"/>
          </a:xfrm>
        </p:grpSpPr>
        <p:sp>
          <p:nvSpPr>
            <p:cNvPr id="382" name="CustomShape 5"/>
            <p:cNvSpPr/>
            <p:nvPr/>
          </p:nvSpPr>
          <p:spPr>
            <a:xfrm>
              <a:off x="380880" y="23623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383" name="CustomShape 6"/>
            <p:cNvSpPr/>
            <p:nvPr/>
          </p:nvSpPr>
          <p:spPr>
            <a:xfrm>
              <a:off x="1473480" y="27878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384" name="CustomShape 7"/>
            <p:cNvSpPr/>
            <p:nvPr/>
          </p:nvSpPr>
          <p:spPr>
            <a:xfrm>
              <a:off x="2482200" y="32133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385" name="CustomShape 8"/>
            <p:cNvSpPr/>
            <p:nvPr/>
          </p:nvSpPr>
          <p:spPr>
            <a:xfrm>
              <a:off x="3070440" y="36388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386" name="CustomShape 9"/>
            <p:cNvSpPr/>
            <p:nvPr/>
          </p:nvSpPr>
          <p:spPr>
            <a:xfrm>
              <a:off x="3742920" y="40644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387" name="CustomShape 10"/>
            <p:cNvSpPr/>
            <p:nvPr/>
          </p:nvSpPr>
          <p:spPr>
            <a:xfrm>
              <a:off x="4499280" y="44758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388" name="Line 11"/>
            <p:cNvSpPr/>
            <p:nvPr/>
          </p:nvSpPr>
          <p:spPr>
            <a:xfrm>
              <a:off x="1977480" y="261720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89" name="Line 12"/>
            <p:cNvSpPr/>
            <p:nvPr/>
          </p:nvSpPr>
          <p:spPr>
            <a:xfrm>
              <a:off x="3070080" y="295776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90" name="Line 13"/>
            <p:cNvSpPr/>
            <p:nvPr/>
          </p:nvSpPr>
          <p:spPr>
            <a:xfrm>
              <a:off x="4078800" y="338328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91" name="Line 14"/>
            <p:cNvSpPr/>
            <p:nvPr/>
          </p:nvSpPr>
          <p:spPr>
            <a:xfrm>
              <a:off x="4667040" y="380880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92" name="Line 15"/>
            <p:cNvSpPr/>
            <p:nvPr/>
          </p:nvSpPr>
          <p:spPr>
            <a:xfrm>
              <a:off x="5339520" y="423432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93" name="Line 16"/>
            <p:cNvSpPr/>
            <p:nvPr/>
          </p:nvSpPr>
          <p:spPr>
            <a:xfrm>
              <a:off x="2397960" y="261720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94" name="Line 17"/>
            <p:cNvSpPr/>
            <p:nvPr/>
          </p:nvSpPr>
          <p:spPr>
            <a:xfrm>
              <a:off x="3322440" y="295776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95" name="Line 18"/>
            <p:cNvSpPr/>
            <p:nvPr/>
          </p:nvSpPr>
          <p:spPr>
            <a:xfrm>
              <a:off x="4330800" y="338328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96" name="Line 19"/>
            <p:cNvSpPr/>
            <p:nvPr/>
          </p:nvSpPr>
          <p:spPr>
            <a:xfrm>
              <a:off x="4919040" y="380880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97" name="Line 20"/>
            <p:cNvSpPr/>
            <p:nvPr/>
          </p:nvSpPr>
          <p:spPr>
            <a:xfrm>
              <a:off x="5676120" y="4234320"/>
              <a:ext cx="360" cy="2530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398" name="Line 21"/>
            <p:cNvSpPr/>
            <p:nvPr/>
          </p:nvSpPr>
          <p:spPr>
            <a:xfrm>
              <a:off x="5231880" y="5241600"/>
              <a:ext cx="360" cy="18432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399" name="Line 22"/>
            <p:cNvSpPr/>
            <p:nvPr/>
          </p:nvSpPr>
          <p:spPr>
            <a:xfrm>
              <a:off x="969120" y="542592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00" name="Line 23"/>
            <p:cNvSpPr/>
            <p:nvPr/>
          </p:nvSpPr>
          <p:spPr>
            <a:xfrm>
              <a:off x="969120" y="312804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01" name="Line 24"/>
            <p:cNvSpPr/>
            <p:nvPr/>
          </p:nvSpPr>
          <p:spPr>
            <a:xfrm>
              <a:off x="2061720" y="355356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02" name="Line 25"/>
            <p:cNvSpPr/>
            <p:nvPr/>
          </p:nvSpPr>
          <p:spPr>
            <a:xfrm>
              <a:off x="2902320" y="397908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03" name="Line 26"/>
            <p:cNvSpPr/>
            <p:nvPr/>
          </p:nvSpPr>
          <p:spPr>
            <a:xfrm>
              <a:off x="3490560" y="440460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04" name="Line 27"/>
            <p:cNvSpPr/>
            <p:nvPr/>
          </p:nvSpPr>
          <p:spPr>
            <a:xfrm>
              <a:off x="4162680" y="483012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 calcmode="lin" valueType="num">
                                      <p:cBhvr additive="repl">
                                        <p:cTn id="7" dur="500" fill="hold"/>
                                        <p:tgtEl>
                                          <p:spTgt spid="37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37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380">
                                            <p:txEl>
                                              <p:pRg st="0" end="0"/>
                                            </p:txEl>
                                          </p:spTgt>
                                        </p:tgtEl>
                                        <p:attrNameLst>
                                          <p:attrName>style.visibility</p:attrName>
                                        </p:attrNameLst>
                                      </p:cBhvr>
                                      <p:to>
                                        <p:strVal val="visible"/>
                                      </p:to>
                                    </p:set>
                                    <p:anim calcmode="lin" valueType="num">
                                      <p:cBhvr additive="repl">
                                        <p:cTn id="14" dur="500" fill="hold"/>
                                        <p:tgtEl>
                                          <p:spTgt spid="380">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3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380">
                                            <p:txEl>
                                              <p:pRg st="1" end="1"/>
                                            </p:txEl>
                                          </p:spTgt>
                                        </p:tgtEl>
                                        <p:attrNameLst>
                                          <p:attrName>style.visibility</p:attrName>
                                        </p:attrNameLst>
                                      </p:cBhvr>
                                      <p:to>
                                        <p:strVal val="visible"/>
                                      </p:to>
                                    </p:set>
                                    <p:anim calcmode="lin" valueType="num">
                                      <p:cBhvr additive="repl">
                                        <p:cTn id="20" dur="500" fill="hold"/>
                                        <p:tgtEl>
                                          <p:spTgt spid="380">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3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380">
                                            <p:txEl>
                                              <p:pRg st="2" end="2"/>
                                            </p:txEl>
                                          </p:spTgt>
                                        </p:tgtEl>
                                        <p:attrNameLst>
                                          <p:attrName>style.visibility</p:attrName>
                                        </p:attrNameLst>
                                      </p:cBhvr>
                                      <p:to>
                                        <p:strVal val="visible"/>
                                      </p:to>
                                    </p:set>
                                    <p:anim calcmode="lin" valueType="num">
                                      <p:cBhvr additive="repl">
                                        <p:cTn id="26" dur="500" fill="hold"/>
                                        <p:tgtEl>
                                          <p:spTgt spid="380">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3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380">
                                            <p:txEl>
                                              <p:pRg st="3" end="3"/>
                                            </p:txEl>
                                          </p:spTgt>
                                        </p:tgtEl>
                                        <p:attrNameLst>
                                          <p:attrName>style.visibility</p:attrName>
                                        </p:attrNameLst>
                                      </p:cBhvr>
                                      <p:to>
                                        <p:strVal val="visible"/>
                                      </p:to>
                                    </p:set>
                                    <p:anim calcmode="lin" valueType="num">
                                      <p:cBhvr additive="repl">
                                        <p:cTn id="32" dur="500" fill="hold"/>
                                        <p:tgtEl>
                                          <p:spTgt spid="380">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3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Atividades do Ciclo de Vida Clássico</a:t>
            </a:r>
            <a:endParaRPr lang="pt-BR" sz="3200" b="0" strike="noStrike" spc="-1">
              <a:latin typeface="Arial"/>
            </a:endParaRPr>
          </a:p>
        </p:txBody>
      </p:sp>
      <p:sp>
        <p:nvSpPr>
          <p:cNvPr id="406" name="CustomShape 2"/>
          <p:cNvSpPr/>
          <p:nvPr/>
        </p:nvSpPr>
        <p:spPr>
          <a:xfrm>
            <a:off x="3624840" y="1751760"/>
            <a:ext cx="6094440" cy="4646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90000"/>
              </a:lnSpc>
              <a:spcBef>
                <a:spcPts val="901"/>
              </a:spcBef>
              <a:spcAft>
                <a:spcPts val="300"/>
              </a:spcAft>
              <a:tabLst>
                <a:tab pos="0" algn="l"/>
              </a:tabLst>
            </a:pPr>
            <a:r>
              <a:rPr lang="pt-BR" sz="2400" b="0" strike="noStrike" spc="-1">
                <a:solidFill>
                  <a:srgbClr val="800080"/>
                </a:solidFill>
                <a:latin typeface="Arial"/>
                <a:ea typeface="DejaVu Sans"/>
              </a:rPr>
              <a:t>PROJETO</a:t>
            </a:r>
            <a:endParaRPr lang="pt-BR" sz="2400" b="0" strike="noStrike" spc="-1">
              <a:latin typeface="Arial"/>
            </a:endParaRPr>
          </a:p>
          <a:p>
            <a:pPr marL="228600" indent="-227160" algn="r">
              <a:lnSpc>
                <a:spcPct val="90000"/>
              </a:lnSpc>
              <a:spcBef>
                <a:spcPts val="601"/>
              </a:spcBef>
              <a:spcAft>
                <a:spcPts val="300"/>
              </a:spcAft>
              <a:tabLst>
                <a:tab pos="0" algn="l"/>
              </a:tabLst>
            </a:pPr>
            <a:r>
              <a:rPr lang="pt-BR" sz="24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tradução dos requisitos do software para um conjunto de representações que podem ser avaliadas quanto à qualidade, antes que a codificação se inicie</a:t>
            </a:r>
            <a:endParaRPr lang="pt-BR" sz="2400" b="0" strike="noStrike" spc="-1">
              <a:latin typeface="Arial"/>
            </a:endParaRPr>
          </a:p>
          <a:p>
            <a:pPr marL="228600" indent="-227160" algn="r">
              <a:lnSpc>
                <a:spcPct val="90000"/>
              </a:lnSpc>
              <a:spcBef>
                <a:spcPts val="601"/>
              </a:spcBef>
              <a:spcAft>
                <a:spcPts val="300"/>
              </a:spcAft>
              <a:tabLst>
                <a:tab pos="0" algn="l"/>
              </a:tabLst>
            </a:pPr>
            <a:r>
              <a:rPr lang="pt-BR" sz="2400" b="0" strike="noStrike" spc="-1">
                <a:solidFill>
                  <a:srgbClr val="000000"/>
                </a:solidFill>
                <a:latin typeface="Times New Roman"/>
                <a:ea typeface="DejaVu Sans"/>
              </a:rPr>
              <a:t>    </a:t>
            </a:r>
            <a:r>
              <a:rPr lang="pt-BR" sz="24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se concentra em 4 atributos do programa: </a:t>
            </a:r>
            <a:endParaRPr lang="pt-BR" sz="2400" b="0" strike="noStrike" spc="-1">
              <a:latin typeface="Arial"/>
            </a:endParaRPr>
          </a:p>
          <a:p>
            <a:pPr marL="1600200" lvl="3" indent="-227160" algn="r">
              <a:lnSpc>
                <a:spcPct val="90000"/>
              </a:lnSpc>
              <a:spcBef>
                <a:spcPts val="601"/>
              </a:spcBef>
              <a:spcAft>
                <a:spcPts val="300"/>
              </a:spcAft>
              <a:buClr>
                <a:srgbClr val="000000"/>
              </a:buClr>
              <a:buFont typeface="Wingdings" charset="2"/>
              <a:buChar char=""/>
              <a:tabLst>
                <a:tab pos="0" algn="l"/>
              </a:tabLst>
            </a:pPr>
            <a:r>
              <a:rPr lang="pt-BR" sz="1800" b="0" i="1" strike="noStrike" spc="-1">
                <a:solidFill>
                  <a:srgbClr val="000000"/>
                </a:solidFill>
                <a:latin typeface="Times New Roman"/>
                <a:ea typeface="DejaVu Sans"/>
              </a:rPr>
              <a:t> </a:t>
            </a:r>
            <a:r>
              <a:rPr lang="pt-BR" sz="1800" b="0" i="1" strike="noStrike" spc="-1">
                <a:solidFill>
                  <a:srgbClr val="000000"/>
                </a:solidFill>
                <a:latin typeface="Arial"/>
                <a:ea typeface="DejaVu Sans"/>
              </a:rPr>
              <a:t>Estrutura de Dados,</a:t>
            </a:r>
            <a:r>
              <a:rPr lang="pt-BR" sz="1800" b="0" strike="noStrike" spc="-1">
                <a:solidFill>
                  <a:srgbClr val="000000"/>
                </a:solidFill>
                <a:latin typeface="Arial"/>
                <a:ea typeface="DejaVu Sans"/>
              </a:rPr>
              <a:t> </a:t>
            </a:r>
            <a:endParaRPr lang="pt-BR" sz="1800" b="0" strike="noStrike" spc="-1">
              <a:latin typeface="Arial"/>
            </a:endParaRPr>
          </a:p>
          <a:p>
            <a:pPr marL="1600200" lvl="3" indent="-227160" algn="r">
              <a:lnSpc>
                <a:spcPct val="90000"/>
              </a:lnSpc>
              <a:spcBef>
                <a:spcPts val="601"/>
              </a:spcBef>
              <a:spcAft>
                <a:spcPts val="300"/>
              </a:spcAft>
              <a:buClr>
                <a:srgbClr val="000000"/>
              </a:buClr>
              <a:buFont typeface="Wingdings" charset="2"/>
              <a:buChar char=""/>
              <a:tabLst>
                <a:tab pos="0" algn="l"/>
              </a:tabLst>
            </a:pPr>
            <a:r>
              <a:rPr lang="pt-BR" sz="1800" b="0" i="1" strike="noStrike" spc="-1">
                <a:solidFill>
                  <a:srgbClr val="000000"/>
                </a:solidFill>
                <a:latin typeface="Arial"/>
                <a:ea typeface="DejaVu Sans"/>
              </a:rPr>
              <a:t> Arquitetura de Software</a:t>
            </a:r>
            <a:r>
              <a:rPr lang="pt-BR" sz="1800" b="0" strike="noStrike" spc="-1">
                <a:solidFill>
                  <a:srgbClr val="000000"/>
                </a:solidFill>
                <a:latin typeface="Arial"/>
                <a:ea typeface="DejaVu Sans"/>
              </a:rPr>
              <a:t>, </a:t>
            </a:r>
            <a:endParaRPr lang="pt-BR" sz="1800" b="0" strike="noStrike" spc="-1">
              <a:latin typeface="Arial"/>
            </a:endParaRPr>
          </a:p>
          <a:p>
            <a:pPr marL="1600200" lvl="3" indent="-227160" algn="r">
              <a:lnSpc>
                <a:spcPct val="90000"/>
              </a:lnSpc>
              <a:spcBef>
                <a:spcPts val="601"/>
              </a:spcBef>
              <a:spcAft>
                <a:spcPts val="300"/>
              </a:spcAft>
              <a:buClr>
                <a:srgbClr val="000000"/>
              </a:buClr>
              <a:buFont typeface="Wingdings" charset="2"/>
              <a:buChar char=""/>
              <a:tabLst>
                <a:tab pos="0" algn="l"/>
              </a:tabLst>
            </a:pPr>
            <a:r>
              <a:rPr lang="pt-BR" sz="1800" b="0" i="1" strike="noStrike" spc="-1">
                <a:solidFill>
                  <a:srgbClr val="000000"/>
                </a:solidFill>
                <a:latin typeface="Arial"/>
                <a:ea typeface="DejaVu Sans"/>
              </a:rPr>
              <a:t> Detalhes Procedimentais</a:t>
            </a:r>
            <a:r>
              <a:rPr lang="pt-BR" sz="1800" b="0" strike="noStrike" spc="-1">
                <a:solidFill>
                  <a:srgbClr val="000000"/>
                </a:solidFill>
                <a:latin typeface="Arial"/>
                <a:ea typeface="DejaVu Sans"/>
              </a:rPr>
              <a:t> e </a:t>
            </a:r>
            <a:endParaRPr lang="pt-BR" sz="1800" b="0" strike="noStrike" spc="-1">
              <a:latin typeface="Arial"/>
            </a:endParaRPr>
          </a:p>
          <a:p>
            <a:pPr marL="1600200" lvl="3" indent="-227160" algn="r">
              <a:lnSpc>
                <a:spcPct val="90000"/>
              </a:lnSpc>
              <a:spcBef>
                <a:spcPts val="601"/>
              </a:spcBef>
              <a:spcAft>
                <a:spcPts val="300"/>
              </a:spcAft>
              <a:buClr>
                <a:srgbClr val="000000"/>
              </a:buClr>
              <a:buFont typeface="Wingdings" charset="2"/>
              <a:buChar char=""/>
              <a:tabLst>
                <a:tab pos="0" algn="l"/>
              </a:tabLst>
            </a:pPr>
            <a:r>
              <a:rPr lang="pt-BR" sz="1800" b="0" i="1" strike="noStrike" spc="-1">
                <a:solidFill>
                  <a:srgbClr val="000000"/>
                </a:solidFill>
                <a:latin typeface="Arial"/>
                <a:ea typeface="DejaVu Sans"/>
              </a:rPr>
              <a:t> Caracterização de Interfaces</a:t>
            </a:r>
            <a:endParaRPr lang="pt-BR" sz="1800" b="0" strike="noStrike" spc="-1">
              <a:latin typeface="Arial"/>
            </a:endParaRPr>
          </a:p>
        </p:txBody>
      </p:sp>
      <p:sp>
        <p:nvSpPr>
          <p:cNvPr id="407" name="CustomShape 3"/>
          <p:cNvSpPr/>
          <p:nvPr/>
        </p:nvSpPr>
        <p:spPr>
          <a:xfrm>
            <a:off x="3429000" y="350532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grpSp>
        <p:nvGrpSpPr>
          <p:cNvPr id="408" name="Group 4"/>
          <p:cNvGrpSpPr/>
          <p:nvPr/>
        </p:nvGrpSpPr>
        <p:grpSpPr>
          <a:xfrm>
            <a:off x="380880" y="2971800"/>
            <a:ext cx="5713920" cy="3063960"/>
            <a:chOff x="380880" y="2971800"/>
            <a:chExt cx="5713920" cy="3063960"/>
          </a:xfrm>
        </p:grpSpPr>
        <p:sp>
          <p:nvSpPr>
            <p:cNvPr id="409" name="CustomShape 5"/>
            <p:cNvSpPr/>
            <p:nvPr/>
          </p:nvSpPr>
          <p:spPr>
            <a:xfrm>
              <a:off x="380880" y="29718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410" name="CustomShape 6"/>
            <p:cNvSpPr/>
            <p:nvPr/>
          </p:nvSpPr>
          <p:spPr>
            <a:xfrm>
              <a:off x="1473480" y="33973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411" name="CustomShape 7"/>
            <p:cNvSpPr/>
            <p:nvPr/>
          </p:nvSpPr>
          <p:spPr>
            <a:xfrm>
              <a:off x="2482200" y="38228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412" name="CustomShape 8"/>
            <p:cNvSpPr/>
            <p:nvPr/>
          </p:nvSpPr>
          <p:spPr>
            <a:xfrm>
              <a:off x="3070440" y="42483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413" name="CustomShape 9"/>
            <p:cNvSpPr/>
            <p:nvPr/>
          </p:nvSpPr>
          <p:spPr>
            <a:xfrm>
              <a:off x="3742920" y="46738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414" name="CustomShape 10"/>
            <p:cNvSpPr/>
            <p:nvPr/>
          </p:nvSpPr>
          <p:spPr>
            <a:xfrm>
              <a:off x="4499280" y="50853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415" name="Line 11"/>
            <p:cNvSpPr/>
            <p:nvPr/>
          </p:nvSpPr>
          <p:spPr>
            <a:xfrm>
              <a:off x="1977480" y="322668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16" name="Line 12"/>
            <p:cNvSpPr/>
            <p:nvPr/>
          </p:nvSpPr>
          <p:spPr>
            <a:xfrm>
              <a:off x="3070080" y="356688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17" name="Line 13"/>
            <p:cNvSpPr/>
            <p:nvPr/>
          </p:nvSpPr>
          <p:spPr>
            <a:xfrm>
              <a:off x="4078800" y="399276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18" name="Line 14"/>
            <p:cNvSpPr/>
            <p:nvPr/>
          </p:nvSpPr>
          <p:spPr>
            <a:xfrm>
              <a:off x="4667040" y="441828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19" name="Line 15"/>
            <p:cNvSpPr/>
            <p:nvPr/>
          </p:nvSpPr>
          <p:spPr>
            <a:xfrm>
              <a:off x="5339520" y="484416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20" name="Line 16"/>
            <p:cNvSpPr/>
            <p:nvPr/>
          </p:nvSpPr>
          <p:spPr>
            <a:xfrm>
              <a:off x="2397960" y="322668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1" name="Line 17"/>
            <p:cNvSpPr/>
            <p:nvPr/>
          </p:nvSpPr>
          <p:spPr>
            <a:xfrm>
              <a:off x="3322440" y="356688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2" name="Line 18"/>
            <p:cNvSpPr/>
            <p:nvPr/>
          </p:nvSpPr>
          <p:spPr>
            <a:xfrm>
              <a:off x="4330800" y="399276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3" name="Line 19"/>
            <p:cNvSpPr/>
            <p:nvPr/>
          </p:nvSpPr>
          <p:spPr>
            <a:xfrm>
              <a:off x="4919040" y="441828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4" name="Line 20"/>
            <p:cNvSpPr/>
            <p:nvPr/>
          </p:nvSpPr>
          <p:spPr>
            <a:xfrm>
              <a:off x="5676120" y="4844160"/>
              <a:ext cx="360" cy="25272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5" name="Line 21"/>
            <p:cNvSpPr/>
            <p:nvPr/>
          </p:nvSpPr>
          <p:spPr>
            <a:xfrm>
              <a:off x="5231880" y="5851080"/>
              <a:ext cx="360" cy="18432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26" name="Line 22"/>
            <p:cNvSpPr/>
            <p:nvPr/>
          </p:nvSpPr>
          <p:spPr>
            <a:xfrm>
              <a:off x="969120" y="603540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27" name="Line 23"/>
            <p:cNvSpPr/>
            <p:nvPr/>
          </p:nvSpPr>
          <p:spPr>
            <a:xfrm>
              <a:off x="969120" y="373752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8" name="Line 24"/>
            <p:cNvSpPr/>
            <p:nvPr/>
          </p:nvSpPr>
          <p:spPr>
            <a:xfrm>
              <a:off x="2061720" y="416304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29" name="Line 25"/>
            <p:cNvSpPr/>
            <p:nvPr/>
          </p:nvSpPr>
          <p:spPr>
            <a:xfrm>
              <a:off x="2902320" y="458856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30" name="Line 26"/>
            <p:cNvSpPr/>
            <p:nvPr/>
          </p:nvSpPr>
          <p:spPr>
            <a:xfrm>
              <a:off x="3490560" y="501408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31" name="Line 27"/>
            <p:cNvSpPr/>
            <p:nvPr/>
          </p:nvSpPr>
          <p:spPr>
            <a:xfrm>
              <a:off x="4162680" y="543960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repl">
                                        <p:cTn id="7" dur="500" fill="hold"/>
                                        <p:tgtEl>
                                          <p:spTgt spid="40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40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406">
                                            <p:txEl>
                                              <p:pRg st="0" end="0"/>
                                            </p:txEl>
                                          </p:spTgt>
                                        </p:tgtEl>
                                        <p:attrNameLst>
                                          <p:attrName>style.visibility</p:attrName>
                                        </p:attrNameLst>
                                      </p:cBhvr>
                                      <p:to>
                                        <p:strVal val="visible"/>
                                      </p:to>
                                    </p:set>
                                    <p:anim calcmode="lin" valueType="num">
                                      <p:cBhvr additive="repl">
                                        <p:cTn id="14" dur="500" fill="hold"/>
                                        <p:tgtEl>
                                          <p:spTgt spid="406">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4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406">
                                            <p:txEl>
                                              <p:pRg st="1" end="1"/>
                                            </p:txEl>
                                          </p:spTgt>
                                        </p:tgtEl>
                                        <p:attrNameLst>
                                          <p:attrName>style.visibility</p:attrName>
                                        </p:attrNameLst>
                                      </p:cBhvr>
                                      <p:to>
                                        <p:strVal val="visible"/>
                                      </p:to>
                                    </p:set>
                                    <p:anim calcmode="lin" valueType="num">
                                      <p:cBhvr additive="repl">
                                        <p:cTn id="20" dur="500" fill="hold"/>
                                        <p:tgtEl>
                                          <p:spTgt spid="406">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4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406">
                                            <p:txEl>
                                              <p:pRg st="2" end="2"/>
                                            </p:txEl>
                                          </p:spTgt>
                                        </p:tgtEl>
                                        <p:attrNameLst>
                                          <p:attrName>style.visibility</p:attrName>
                                        </p:attrNameLst>
                                      </p:cBhvr>
                                      <p:to>
                                        <p:strVal val="visible"/>
                                      </p:to>
                                    </p:set>
                                    <p:anim calcmode="lin" valueType="num">
                                      <p:cBhvr additive="repl">
                                        <p:cTn id="26" dur="500" fill="hold"/>
                                        <p:tgtEl>
                                          <p:spTgt spid="406">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406">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6" fill="hold" nodeType="withEffect">
                                  <p:stCondLst>
                                    <p:cond delay="0"/>
                                  </p:stCondLst>
                                  <p:childTnLst>
                                    <p:set>
                                      <p:cBhvr>
                                        <p:cTn id="29" dur="1" fill="hold">
                                          <p:stCondLst>
                                            <p:cond delay="0"/>
                                          </p:stCondLst>
                                        </p:cTn>
                                        <p:tgtEl>
                                          <p:spTgt spid="406">
                                            <p:txEl>
                                              <p:pRg st="3" end="3"/>
                                            </p:txEl>
                                          </p:spTgt>
                                        </p:tgtEl>
                                        <p:attrNameLst>
                                          <p:attrName>style.visibility</p:attrName>
                                        </p:attrNameLst>
                                      </p:cBhvr>
                                      <p:to>
                                        <p:strVal val="visible"/>
                                      </p:to>
                                    </p:set>
                                    <p:anim calcmode="lin" valueType="num">
                                      <p:cBhvr additive="repl">
                                        <p:cTn id="30" dur="500" fill="hold"/>
                                        <p:tgtEl>
                                          <p:spTgt spid="406">
                                            <p:txEl>
                                              <p:pRg st="3" end="3"/>
                                            </p:txEl>
                                          </p:spTgt>
                                        </p:tgtEl>
                                        <p:attrNameLst>
                                          <p:attrName>ppt_x</p:attrName>
                                        </p:attrNameLst>
                                      </p:cBhvr>
                                      <p:tavLst>
                                        <p:tav tm="0">
                                          <p:val>
                                            <p:strVal val="1+#ppt_w/2"/>
                                          </p:val>
                                        </p:tav>
                                        <p:tav tm="100000">
                                          <p:val>
                                            <p:strVal val="#ppt_x"/>
                                          </p:val>
                                        </p:tav>
                                      </p:tavLst>
                                    </p:anim>
                                    <p:anim calcmode="lin" valueType="num">
                                      <p:cBhvr additive="repl">
                                        <p:cTn id="31" dur="500" fill="hold"/>
                                        <p:tgtEl>
                                          <p:spTgt spid="406">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406">
                                            <p:txEl>
                                              <p:pRg st="4" end="4"/>
                                            </p:txEl>
                                          </p:spTgt>
                                        </p:tgtEl>
                                        <p:attrNameLst>
                                          <p:attrName>style.visibility</p:attrName>
                                        </p:attrNameLst>
                                      </p:cBhvr>
                                      <p:to>
                                        <p:strVal val="visible"/>
                                      </p:to>
                                    </p:set>
                                    <p:anim calcmode="lin" valueType="num">
                                      <p:cBhvr additive="repl">
                                        <p:cTn id="34" dur="500" fill="hold"/>
                                        <p:tgtEl>
                                          <p:spTgt spid="406">
                                            <p:txEl>
                                              <p:pRg st="4" end="4"/>
                                            </p:txEl>
                                          </p:spTgt>
                                        </p:tgtEl>
                                        <p:attrNameLst>
                                          <p:attrName>ppt_x</p:attrName>
                                        </p:attrNameLst>
                                      </p:cBhvr>
                                      <p:tavLst>
                                        <p:tav tm="0">
                                          <p:val>
                                            <p:strVal val="1+#ppt_w/2"/>
                                          </p:val>
                                        </p:tav>
                                        <p:tav tm="100000">
                                          <p:val>
                                            <p:strVal val="#ppt_x"/>
                                          </p:val>
                                        </p:tav>
                                      </p:tavLst>
                                    </p:anim>
                                    <p:anim calcmode="lin" valueType="num">
                                      <p:cBhvr additive="repl">
                                        <p:cTn id="35" dur="500" fill="hold"/>
                                        <p:tgtEl>
                                          <p:spTgt spid="406">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6" fill="hold" nodeType="withEffect">
                                  <p:stCondLst>
                                    <p:cond delay="0"/>
                                  </p:stCondLst>
                                  <p:childTnLst>
                                    <p:set>
                                      <p:cBhvr>
                                        <p:cTn id="37" dur="1" fill="hold">
                                          <p:stCondLst>
                                            <p:cond delay="0"/>
                                          </p:stCondLst>
                                        </p:cTn>
                                        <p:tgtEl>
                                          <p:spTgt spid="406">
                                            <p:txEl>
                                              <p:pRg st="5" end="5"/>
                                            </p:txEl>
                                          </p:spTgt>
                                        </p:tgtEl>
                                        <p:attrNameLst>
                                          <p:attrName>style.visibility</p:attrName>
                                        </p:attrNameLst>
                                      </p:cBhvr>
                                      <p:to>
                                        <p:strVal val="visible"/>
                                      </p:to>
                                    </p:set>
                                    <p:anim calcmode="lin" valueType="num">
                                      <p:cBhvr additive="repl">
                                        <p:cTn id="38" dur="500" fill="hold"/>
                                        <p:tgtEl>
                                          <p:spTgt spid="406">
                                            <p:txEl>
                                              <p:pRg st="5" end="5"/>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406">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6" fill="hold" nodeType="withEffect">
                                  <p:stCondLst>
                                    <p:cond delay="0"/>
                                  </p:stCondLst>
                                  <p:childTnLst>
                                    <p:set>
                                      <p:cBhvr>
                                        <p:cTn id="41" dur="1" fill="hold">
                                          <p:stCondLst>
                                            <p:cond delay="0"/>
                                          </p:stCondLst>
                                        </p:cTn>
                                        <p:tgtEl>
                                          <p:spTgt spid="406">
                                            <p:txEl>
                                              <p:pRg st="6" end="6"/>
                                            </p:txEl>
                                          </p:spTgt>
                                        </p:tgtEl>
                                        <p:attrNameLst>
                                          <p:attrName>style.visibility</p:attrName>
                                        </p:attrNameLst>
                                      </p:cBhvr>
                                      <p:to>
                                        <p:strVal val="visible"/>
                                      </p:to>
                                    </p:set>
                                    <p:anim calcmode="lin" valueType="num">
                                      <p:cBhvr additive="repl">
                                        <p:cTn id="42" dur="500" fill="hold"/>
                                        <p:tgtEl>
                                          <p:spTgt spid="406">
                                            <p:txEl>
                                              <p:pRg st="6" end="6"/>
                                            </p:txEl>
                                          </p:spTgt>
                                        </p:tgtEl>
                                        <p:attrNameLst>
                                          <p:attrName>ppt_x</p:attrName>
                                        </p:attrNameLst>
                                      </p:cBhvr>
                                      <p:tavLst>
                                        <p:tav tm="0">
                                          <p:val>
                                            <p:strVal val="1+#ppt_w/2"/>
                                          </p:val>
                                        </p:tav>
                                        <p:tav tm="100000">
                                          <p:val>
                                            <p:strVal val="#ppt_x"/>
                                          </p:val>
                                        </p:tav>
                                      </p:tavLst>
                                    </p:anim>
                                    <p:anim calcmode="lin" valueType="num">
                                      <p:cBhvr additive="repl">
                                        <p:cTn id="43" dur="500" fill="hold"/>
                                        <p:tgtEl>
                                          <p:spTgt spid="4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Atividades</a:t>
            </a:r>
            <a:r>
              <a:rPr lang="pt-BR" sz="3600" b="0" strike="noStrike" spc="-1">
                <a:solidFill>
                  <a:srgbClr val="000000"/>
                </a:solidFill>
                <a:latin typeface="Arial"/>
                <a:ea typeface="DejaVu Sans"/>
              </a:rPr>
              <a:t> </a:t>
            </a:r>
            <a:r>
              <a:rPr lang="pt-BR" sz="3200" b="1" strike="noStrike" spc="-1">
                <a:solidFill>
                  <a:srgbClr val="2A6099"/>
                </a:solidFill>
                <a:latin typeface="Arial"/>
                <a:ea typeface="DejaVu Sans"/>
              </a:rPr>
              <a:t>do Ciclo de Vida Clássico</a:t>
            </a:r>
            <a:endParaRPr lang="pt-BR" sz="3200" b="0" strike="noStrike" spc="-1">
              <a:latin typeface="Arial"/>
            </a:endParaRPr>
          </a:p>
        </p:txBody>
      </p:sp>
      <p:sp>
        <p:nvSpPr>
          <p:cNvPr id="433" name="CustomShape 2"/>
          <p:cNvSpPr/>
          <p:nvPr/>
        </p:nvSpPr>
        <p:spPr>
          <a:xfrm>
            <a:off x="5197320" y="1934640"/>
            <a:ext cx="4341960" cy="3503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90000"/>
              </a:lnSpc>
              <a:spcBef>
                <a:spcPts val="901"/>
              </a:spcBef>
              <a:spcAft>
                <a:spcPts val="300"/>
              </a:spcAft>
              <a:tabLst>
                <a:tab pos="0" algn="l"/>
              </a:tabLst>
            </a:pPr>
            <a:r>
              <a:rPr lang="pt-BR" sz="2400" b="0" strike="noStrike" spc="-1">
                <a:solidFill>
                  <a:srgbClr val="800080"/>
                </a:solidFill>
                <a:latin typeface="Arial"/>
                <a:ea typeface="DejaVu Sans"/>
              </a:rPr>
              <a:t>CODIFICAÇÃO</a:t>
            </a:r>
            <a:endParaRPr lang="pt-BR" sz="2400" b="0" strike="noStrike" spc="-1">
              <a:latin typeface="Arial"/>
            </a:endParaRPr>
          </a:p>
          <a:p>
            <a:pPr marL="228600" indent="-227160" algn="r">
              <a:lnSpc>
                <a:spcPct val="110000"/>
              </a:lnSpc>
              <a:spcBef>
                <a:spcPts val="601"/>
              </a:spcBef>
              <a:spcAft>
                <a:spcPts val="300"/>
              </a:spcAft>
              <a:tabLst>
                <a:tab pos="0" algn="l"/>
              </a:tabLst>
            </a:pPr>
            <a:r>
              <a:rPr lang="pt-BR" sz="2400" b="0" strike="noStrike" spc="-1">
                <a:solidFill>
                  <a:srgbClr val="000000"/>
                </a:solidFill>
                <a:latin typeface="Times New Roman"/>
                <a:ea typeface="DejaVu Sans"/>
              </a:rPr>
              <a:t> </a:t>
            </a:r>
            <a:r>
              <a:rPr lang="pt-BR" sz="24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tradução das representações do projeto para uma linguagem “artificial” resultando em instruções executáveis pelo computador</a:t>
            </a:r>
            <a:endParaRPr lang="pt-BR" sz="2400" b="0" strike="noStrike" spc="-1">
              <a:latin typeface="Arial"/>
            </a:endParaRPr>
          </a:p>
        </p:txBody>
      </p:sp>
      <p:sp>
        <p:nvSpPr>
          <p:cNvPr id="434" name="CustomShape 3"/>
          <p:cNvSpPr/>
          <p:nvPr/>
        </p:nvSpPr>
        <p:spPr>
          <a:xfrm>
            <a:off x="4038480" y="396252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grpSp>
        <p:nvGrpSpPr>
          <p:cNvPr id="435" name="Group 4"/>
          <p:cNvGrpSpPr/>
          <p:nvPr/>
        </p:nvGrpSpPr>
        <p:grpSpPr>
          <a:xfrm>
            <a:off x="380880" y="2971800"/>
            <a:ext cx="5713920" cy="3063960"/>
            <a:chOff x="380880" y="2971800"/>
            <a:chExt cx="5713920" cy="3063960"/>
          </a:xfrm>
        </p:grpSpPr>
        <p:sp>
          <p:nvSpPr>
            <p:cNvPr id="436" name="CustomShape 5"/>
            <p:cNvSpPr/>
            <p:nvPr/>
          </p:nvSpPr>
          <p:spPr>
            <a:xfrm>
              <a:off x="380880" y="29718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437" name="CustomShape 6"/>
            <p:cNvSpPr/>
            <p:nvPr/>
          </p:nvSpPr>
          <p:spPr>
            <a:xfrm>
              <a:off x="1473480" y="33973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438" name="CustomShape 7"/>
            <p:cNvSpPr/>
            <p:nvPr/>
          </p:nvSpPr>
          <p:spPr>
            <a:xfrm>
              <a:off x="2482200" y="38228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439" name="CustomShape 8"/>
            <p:cNvSpPr/>
            <p:nvPr/>
          </p:nvSpPr>
          <p:spPr>
            <a:xfrm>
              <a:off x="3070440" y="42483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440" name="CustomShape 9"/>
            <p:cNvSpPr/>
            <p:nvPr/>
          </p:nvSpPr>
          <p:spPr>
            <a:xfrm>
              <a:off x="3742920" y="46738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441" name="CustomShape 10"/>
            <p:cNvSpPr/>
            <p:nvPr/>
          </p:nvSpPr>
          <p:spPr>
            <a:xfrm>
              <a:off x="4499280" y="50853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442" name="Line 11"/>
            <p:cNvSpPr/>
            <p:nvPr/>
          </p:nvSpPr>
          <p:spPr>
            <a:xfrm>
              <a:off x="1977480" y="322668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43" name="Line 12"/>
            <p:cNvSpPr/>
            <p:nvPr/>
          </p:nvSpPr>
          <p:spPr>
            <a:xfrm>
              <a:off x="3070080" y="356688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44" name="Line 13"/>
            <p:cNvSpPr/>
            <p:nvPr/>
          </p:nvSpPr>
          <p:spPr>
            <a:xfrm>
              <a:off x="4078800" y="399276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45" name="Line 14"/>
            <p:cNvSpPr/>
            <p:nvPr/>
          </p:nvSpPr>
          <p:spPr>
            <a:xfrm>
              <a:off x="4667040" y="441828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46" name="Line 15"/>
            <p:cNvSpPr/>
            <p:nvPr/>
          </p:nvSpPr>
          <p:spPr>
            <a:xfrm>
              <a:off x="5339520" y="484416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47" name="Line 16"/>
            <p:cNvSpPr/>
            <p:nvPr/>
          </p:nvSpPr>
          <p:spPr>
            <a:xfrm>
              <a:off x="2397960" y="322668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48" name="Line 17"/>
            <p:cNvSpPr/>
            <p:nvPr/>
          </p:nvSpPr>
          <p:spPr>
            <a:xfrm>
              <a:off x="3322440" y="356688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49" name="Line 18"/>
            <p:cNvSpPr/>
            <p:nvPr/>
          </p:nvSpPr>
          <p:spPr>
            <a:xfrm>
              <a:off x="4330800" y="399276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0" name="Line 19"/>
            <p:cNvSpPr/>
            <p:nvPr/>
          </p:nvSpPr>
          <p:spPr>
            <a:xfrm>
              <a:off x="4919040" y="4418280"/>
              <a:ext cx="360" cy="25560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1" name="Line 20"/>
            <p:cNvSpPr/>
            <p:nvPr/>
          </p:nvSpPr>
          <p:spPr>
            <a:xfrm>
              <a:off x="5676120" y="4844160"/>
              <a:ext cx="360" cy="25272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2" name="Line 21"/>
            <p:cNvSpPr/>
            <p:nvPr/>
          </p:nvSpPr>
          <p:spPr>
            <a:xfrm>
              <a:off x="5231880" y="5851080"/>
              <a:ext cx="360" cy="18432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53" name="Line 22"/>
            <p:cNvSpPr/>
            <p:nvPr/>
          </p:nvSpPr>
          <p:spPr>
            <a:xfrm>
              <a:off x="969120" y="603540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54" name="Line 23"/>
            <p:cNvSpPr/>
            <p:nvPr/>
          </p:nvSpPr>
          <p:spPr>
            <a:xfrm>
              <a:off x="969120" y="373752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5" name="Line 24"/>
            <p:cNvSpPr/>
            <p:nvPr/>
          </p:nvSpPr>
          <p:spPr>
            <a:xfrm>
              <a:off x="2061720" y="416304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6" name="Line 25"/>
            <p:cNvSpPr/>
            <p:nvPr/>
          </p:nvSpPr>
          <p:spPr>
            <a:xfrm>
              <a:off x="2902320" y="458856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7" name="Line 26"/>
            <p:cNvSpPr/>
            <p:nvPr/>
          </p:nvSpPr>
          <p:spPr>
            <a:xfrm>
              <a:off x="3490560" y="501408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58" name="Line 27"/>
            <p:cNvSpPr/>
            <p:nvPr/>
          </p:nvSpPr>
          <p:spPr>
            <a:xfrm>
              <a:off x="4162680" y="543960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432">
                                            <p:txEl>
                                              <p:pRg st="0" end="0"/>
                                            </p:txEl>
                                          </p:spTgt>
                                        </p:tgtEl>
                                        <p:attrNameLst>
                                          <p:attrName>style.visibility</p:attrName>
                                        </p:attrNameLst>
                                      </p:cBhvr>
                                      <p:to>
                                        <p:strVal val="visible"/>
                                      </p:to>
                                    </p:set>
                                    <p:anim calcmode="lin" valueType="num">
                                      <p:cBhvr additive="repl">
                                        <p:cTn id="7" dur="500" fill="hold"/>
                                        <p:tgtEl>
                                          <p:spTgt spid="43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432">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433">
                                            <p:txEl>
                                              <p:pRg st="0" end="0"/>
                                            </p:txEl>
                                          </p:spTgt>
                                        </p:tgtEl>
                                        <p:attrNameLst>
                                          <p:attrName>style.visibility</p:attrName>
                                        </p:attrNameLst>
                                      </p:cBhvr>
                                      <p:to>
                                        <p:strVal val="visible"/>
                                      </p:to>
                                    </p:set>
                                    <p:anim calcmode="lin" valueType="num">
                                      <p:cBhvr additive="repl">
                                        <p:cTn id="14" dur="500" fill="hold"/>
                                        <p:tgtEl>
                                          <p:spTgt spid="433">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43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3" fill="hold" nodeType="clickEffect">
                                  <p:stCondLst>
                                    <p:cond delay="0"/>
                                  </p:stCondLst>
                                  <p:childTnLst>
                                    <p:set>
                                      <p:cBhvr>
                                        <p:cTn id="19" dur="1" fill="hold">
                                          <p:stCondLst>
                                            <p:cond delay="0"/>
                                          </p:stCondLst>
                                        </p:cTn>
                                        <p:tgtEl>
                                          <p:spTgt spid="433">
                                            <p:txEl>
                                              <p:pRg st="1" end="1"/>
                                            </p:txEl>
                                          </p:spTgt>
                                        </p:tgtEl>
                                        <p:attrNameLst>
                                          <p:attrName>style.visibility</p:attrName>
                                        </p:attrNameLst>
                                      </p:cBhvr>
                                      <p:to>
                                        <p:strVal val="visible"/>
                                      </p:to>
                                    </p:set>
                                    <p:anim calcmode="lin" valueType="num">
                                      <p:cBhvr additive="repl">
                                        <p:cTn id="20" dur="500" fill="hold"/>
                                        <p:tgtEl>
                                          <p:spTgt spid="433">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43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Atividades do Ciclo de Vida Clássico</a:t>
            </a:r>
            <a:endParaRPr lang="pt-BR" sz="3200" b="0" strike="noStrike" spc="-1">
              <a:latin typeface="Arial"/>
            </a:endParaRPr>
          </a:p>
        </p:txBody>
      </p:sp>
      <p:sp>
        <p:nvSpPr>
          <p:cNvPr id="460" name="CustomShape 2"/>
          <p:cNvSpPr/>
          <p:nvPr/>
        </p:nvSpPr>
        <p:spPr>
          <a:xfrm>
            <a:off x="4920120" y="1676520"/>
            <a:ext cx="4799160" cy="4875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indent="-227160" algn="r">
              <a:lnSpc>
                <a:spcPct val="90000"/>
              </a:lnSpc>
              <a:spcBef>
                <a:spcPts val="901"/>
              </a:spcBef>
              <a:spcAft>
                <a:spcPts val="300"/>
              </a:spcAft>
              <a:tabLst>
                <a:tab pos="0" algn="l"/>
              </a:tabLst>
            </a:pPr>
            <a:r>
              <a:rPr lang="pt-BR" sz="2400" b="0" strike="noStrike" spc="-1">
                <a:solidFill>
                  <a:srgbClr val="800080"/>
                </a:solidFill>
                <a:latin typeface="Arial"/>
                <a:ea typeface="DejaVu Sans"/>
              </a:rPr>
              <a:t>TESTES</a:t>
            </a:r>
            <a:endParaRPr lang="pt-BR" sz="2400" b="0" strike="noStrike" spc="-1">
              <a:latin typeface="Arial"/>
            </a:endParaRPr>
          </a:p>
          <a:p>
            <a:pPr marL="228600" indent="-227160">
              <a:lnSpc>
                <a:spcPct val="90000"/>
              </a:lnSpc>
              <a:spcBef>
                <a:spcPts val="300"/>
              </a:spcBef>
              <a:spcAft>
                <a:spcPts val="300"/>
              </a:spcAft>
              <a:tabLst>
                <a:tab pos="0" algn="l"/>
              </a:tabLst>
            </a:pPr>
            <a:r>
              <a:rPr lang="pt-BR" sz="2400" b="0" strike="noStrike" spc="-1">
                <a:solidFill>
                  <a:srgbClr val="000000"/>
                </a:solidFill>
                <a:latin typeface="Times New Roman"/>
                <a:ea typeface="DejaVu Sans"/>
              </a:rPr>
              <a:t>Concentram-se:</a:t>
            </a:r>
            <a:endParaRPr lang="pt-BR" sz="2400" b="0" strike="noStrike" spc="-1">
              <a:latin typeface="Arial"/>
            </a:endParaRPr>
          </a:p>
          <a:p>
            <a:pPr marL="685800" indent="-227160" algn="r">
              <a:lnSpc>
                <a:spcPct val="90000"/>
              </a:lnSpc>
              <a:spcBef>
                <a:spcPts val="601"/>
              </a:spcBef>
              <a:spcAft>
                <a:spcPts val="300"/>
              </a:spcAft>
              <a:tabLst>
                <a:tab pos="0" algn="l"/>
              </a:tabLst>
            </a:pPr>
            <a:r>
              <a:rPr lang="pt-BR" sz="2400" b="0" strike="noStrike" spc="-1">
                <a:solidFill>
                  <a:srgbClr val="000000"/>
                </a:solidFill>
                <a:latin typeface="Times New Roman"/>
                <a:ea typeface="DejaVu Sans"/>
              </a:rPr>
              <a:t>  </a:t>
            </a:r>
            <a:r>
              <a:rPr lang="pt-BR" sz="24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nos </a:t>
            </a:r>
            <a:r>
              <a:rPr lang="pt-BR" sz="2400" b="0" strike="noStrike" spc="-1">
                <a:solidFill>
                  <a:srgbClr val="FF9966"/>
                </a:solidFill>
                <a:latin typeface="Times New Roman"/>
                <a:ea typeface="DejaVu Sans"/>
              </a:rPr>
              <a:t>aspectos lógicos internos </a:t>
            </a:r>
            <a:r>
              <a:rPr lang="pt-BR" sz="2400" b="0" strike="noStrike" spc="-1">
                <a:solidFill>
                  <a:srgbClr val="000000"/>
                </a:solidFill>
                <a:latin typeface="Times New Roman"/>
                <a:ea typeface="DejaVu Sans"/>
              </a:rPr>
              <a:t>do software, garantindo que todas as instruções tenham sido testadas   </a:t>
            </a:r>
            <a:endParaRPr lang="pt-BR" sz="2400" b="0" strike="noStrike" spc="-1">
              <a:latin typeface="Arial"/>
            </a:endParaRPr>
          </a:p>
          <a:p>
            <a:pPr marL="685800" indent="-227160" algn="r">
              <a:lnSpc>
                <a:spcPct val="90000"/>
              </a:lnSpc>
              <a:spcBef>
                <a:spcPts val="601"/>
              </a:spcBef>
              <a:spcAft>
                <a:spcPts val="300"/>
              </a:spcAft>
              <a:tabLst>
                <a:tab pos="0" algn="l"/>
              </a:tabLst>
            </a:pPr>
            <a:r>
              <a:rPr lang="pt-BR" sz="2400" b="0" strike="noStrike" spc="-1">
                <a:solidFill>
                  <a:srgbClr val="000000"/>
                </a:solidFill>
                <a:latin typeface="Times New Roman"/>
                <a:ea typeface="DejaVu Sans"/>
              </a:rPr>
              <a:t>   </a:t>
            </a:r>
            <a:r>
              <a:rPr lang="pt-BR" sz="24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nos </a:t>
            </a:r>
            <a:r>
              <a:rPr lang="pt-BR" sz="2400" b="0" strike="noStrike" spc="-1">
                <a:solidFill>
                  <a:srgbClr val="FF9966"/>
                </a:solidFill>
                <a:latin typeface="Times New Roman"/>
                <a:ea typeface="DejaVu Sans"/>
              </a:rPr>
              <a:t>aspectos funcionais externos</a:t>
            </a:r>
            <a:r>
              <a:rPr lang="pt-BR" sz="2400" b="0" strike="noStrike" spc="-1">
                <a:solidFill>
                  <a:srgbClr val="000000"/>
                </a:solidFill>
                <a:latin typeface="Times New Roman"/>
                <a:ea typeface="DejaVu Sans"/>
              </a:rPr>
              <a:t>, para descobrir erros e garantir que a entrada definida produza resultados que concordem com os esperados.</a:t>
            </a:r>
            <a:endParaRPr lang="pt-BR" sz="2400" b="0" strike="noStrike" spc="-1">
              <a:latin typeface="Arial"/>
            </a:endParaRPr>
          </a:p>
        </p:txBody>
      </p:sp>
      <p:sp>
        <p:nvSpPr>
          <p:cNvPr id="461" name="CustomShape 3"/>
          <p:cNvSpPr/>
          <p:nvPr/>
        </p:nvSpPr>
        <p:spPr>
          <a:xfrm>
            <a:off x="4568760" y="371160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grpSp>
        <p:nvGrpSpPr>
          <p:cNvPr id="462" name="Group 4"/>
          <p:cNvGrpSpPr/>
          <p:nvPr/>
        </p:nvGrpSpPr>
        <p:grpSpPr>
          <a:xfrm>
            <a:off x="225360" y="2340000"/>
            <a:ext cx="5713920" cy="3064320"/>
            <a:chOff x="225360" y="2340000"/>
            <a:chExt cx="5713920" cy="3064320"/>
          </a:xfrm>
        </p:grpSpPr>
        <p:sp>
          <p:nvSpPr>
            <p:cNvPr id="463" name="CustomShape 5"/>
            <p:cNvSpPr/>
            <p:nvPr/>
          </p:nvSpPr>
          <p:spPr>
            <a:xfrm>
              <a:off x="225360" y="23400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464" name="CustomShape 6"/>
            <p:cNvSpPr/>
            <p:nvPr/>
          </p:nvSpPr>
          <p:spPr>
            <a:xfrm>
              <a:off x="1317960" y="27655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465" name="CustomShape 7"/>
            <p:cNvSpPr/>
            <p:nvPr/>
          </p:nvSpPr>
          <p:spPr>
            <a:xfrm>
              <a:off x="2326680" y="31910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466" name="CustomShape 8"/>
            <p:cNvSpPr/>
            <p:nvPr/>
          </p:nvSpPr>
          <p:spPr>
            <a:xfrm>
              <a:off x="2914920" y="36165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467" name="CustomShape 9"/>
            <p:cNvSpPr/>
            <p:nvPr/>
          </p:nvSpPr>
          <p:spPr>
            <a:xfrm>
              <a:off x="3587400" y="40424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468" name="CustomShape 10"/>
            <p:cNvSpPr/>
            <p:nvPr/>
          </p:nvSpPr>
          <p:spPr>
            <a:xfrm>
              <a:off x="4343760" y="445356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469" name="Line 11"/>
            <p:cNvSpPr/>
            <p:nvPr/>
          </p:nvSpPr>
          <p:spPr>
            <a:xfrm>
              <a:off x="1821960" y="259452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70" name="Line 12"/>
            <p:cNvSpPr/>
            <p:nvPr/>
          </p:nvSpPr>
          <p:spPr>
            <a:xfrm>
              <a:off x="2914560" y="293508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71" name="Line 13"/>
            <p:cNvSpPr/>
            <p:nvPr/>
          </p:nvSpPr>
          <p:spPr>
            <a:xfrm>
              <a:off x="3923280" y="336060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72" name="Line 14"/>
            <p:cNvSpPr/>
            <p:nvPr/>
          </p:nvSpPr>
          <p:spPr>
            <a:xfrm>
              <a:off x="4511520" y="378684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73" name="Line 15"/>
            <p:cNvSpPr/>
            <p:nvPr/>
          </p:nvSpPr>
          <p:spPr>
            <a:xfrm>
              <a:off x="5184000" y="421236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74" name="Line 16"/>
            <p:cNvSpPr/>
            <p:nvPr/>
          </p:nvSpPr>
          <p:spPr>
            <a:xfrm>
              <a:off x="2242440" y="259452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75" name="Line 17"/>
            <p:cNvSpPr/>
            <p:nvPr/>
          </p:nvSpPr>
          <p:spPr>
            <a:xfrm>
              <a:off x="3166920" y="2935080"/>
              <a:ext cx="360" cy="25596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76" name="Line 18"/>
            <p:cNvSpPr/>
            <p:nvPr/>
          </p:nvSpPr>
          <p:spPr>
            <a:xfrm>
              <a:off x="4175280" y="336060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77" name="Line 19"/>
            <p:cNvSpPr/>
            <p:nvPr/>
          </p:nvSpPr>
          <p:spPr>
            <a:xfrm>
              <a:off x="4763520" y="378684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78" name="Line 20"/>
            <p:cNvSpPr/>
            <p:nvPr/>
          </p:nvSpPr>
          <p:spPr>
            <a:xfrm>
              <a:off x="5520600" y="4212360"/>
              <a:ext cx="360" cy="2530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79" name="Line 21"/>
            <p:cNvSpPr/>
            <p:nvPr/>
          </p:nvSpPr>
          <p:spPr>
            <a:xfrm>
              <a:off x="5076360" y="5219280"/>
              <a:ext cx="360" cy="18468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80" name="Line 22"/>
            <p:cNvSpPr/>
            <p:nvPr/>
          </p:nvSpPr>
          <p:spPr>
            <a:xfrm>
              <a:off x="813600" y="540396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81" name="Line 23"/>
            <p:cNvSpPr/>
            <p:nvPr/>
          </p:nvSpPr>
          <p:spPr>
            <a:xfrm>
              <a:off x="813600" y="310536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82" name="Line 24"/>
            <p:cNvSpPr/>
            <p:nvPr/>
          </p:nvSpPr>
          <p:spPr>
            <a:xfrm>
              <a:off x="1906200" y="353088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83" name="Line 25"/>
            <p:cNvSpPr/>
            <p:nvPr/>
          </p:nvSpPr>
          <p:spPr>
            <a:xfrm>
              <a:off x="2746800" y="395712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84" name="Line 26"/>
            <p:cNvSpPr/>
            <p:nvPr/>
          </p:nvSpPr>
          <p:spPr>
            <a:xfrm>
              <a:off x="3335040" y="438264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485" name="Line 27"/>
            <p:cNvSpPr/>
            <p:nvPr/>
          </p:nvSpPr>
          <p:spPr>
            <a:xfrm>
              <a:off x="4007160" y="480816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anim calcmode="lin" valueType="num">
                                      <p:cBhvr additive="repl">
                                        <p:cTn id="7" dur="500" fill="hold"/>
                                        <p:tgtEl>
                                          <p:spTgt spid="45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45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2" fill="hold" nodeType="clickEffect">
                                  <p:stCondLst>
                                    <p:cond delay="0"/>
                                  </p:stCondLst>
                                  <p:childTnLst>
                                    <p:set>
                                      <p:cBhvr>
                                        <p:cTn id="13" dur="1" fill="hold">
                                          <p:stCondLst>
                                            <p:cond delay="0"/>
                                          </p:stCondLst>
                                        </p:cTn>
                                        <p:tgtEl>
                                          <p:spTgt spid="460">
                                            <p:txEl>
                                              <p:pRg st="0" end="0"/>
                                            </p:txEl>
                                          </p:spTgt>
                                        </p:tgtEl>
                                        <p:attrNameLst>
                                          <p:attrName>style.visibility</p:attrName>
                                        </p:attrNameLst>
                                      </p:cBhvr>
                                      <p:to>
                                        <p:strVal val="visible"/>
                                      </p:to>
                                    </p:set>
                                    <p:anim calcmode="lin" valueType="num">
                                      <p:cBhvr additive="repl">
                                        <p:cTn id="14" dur="500" fill="hold"/>
                                        <p:tgtEl>
                                          <p:spTgt spid="460">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4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2" fill="hold" nodeType="clickEffect">
                                  <p:stCondLst>
                                    <p:cond delay="0"/>
                                  </p:stCondLst>
                                  <p:childTnLst>
                                    <p:set>
                                      <p:cBhvr>
                                        <p:cTn id="19" dur="1" fill="hold">
                                          <p:stCondLst>
                                            <p:cond delay="0"/>
                                          </p:stCondLst>
                                        </p:cTn>
                                        <p:tgtEl>
                                          <p:spTgt spid="460">
                                            <p:txEl>
                                              <p:pRg st="1" end="1"/>
                                            </p:txEl>
                                          </p:spTgt>
                                        </p:tgtEl>
                                        <p:attrNameLst>
                                          <p:attrName>style.visibility</p:attrName>
                                        </p:attrNameLst>
                                      </p:cBhvr>
                                      <p:to>
                                        <p:strVal val="visible"/>
                                      </p:to>
                                    </p:set>
                                    <p:anim calcmode="lin" valueType="num">
                                      <p:cBhvr additive="repl">
                                        <p:cTn id="20" dur="500" fill="hold"/>
                                        <p:tgtEl>
                                          <p:spTgt spid="460">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12" fill="hold" nodeType="clickEffect">
                                  <p:stCondLst>
                                    <p:cond delay="0"/>
                                  </p:stCondLst>
                                  <p:childTnLst>
                                    <p:set>
                                      <p:cBhvr>
                                        <p:cTn id="25" dur="1" fill="hold">
                                          <p:stCondLst>
                                            <p:cond delay="0"/>
                                          </p:stCondLst>
                                        </p:cTn>
                                        <p:tgtEl>
                                          <p:spTgt spid="460">
                                            <p:txEl>
                                              <p:pRg st="2" end="2"/>
                                            </p:txEl>
                                          </p:spTgt>
                                        </p:tgtEl>
                                        <p:attrNameLst>
                                          <p:attrName>style.visibility</p:attrName>
                                        </p:attrNameLst>
                                      </p:cBhvr>
                                      <p:to>
                                        <p:strVal val="visible"/>
                                      </p:to>
                                    </p:set>
                                    <p:anim calcmode="lin" valueType="num">
                                      <p:cBhvr additive="repl">
                                        <p:cTn id="26" dur="500" fill="hold"/>
                                        <p:tgtEl>
                                          <p:spTgt spid="460">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12" fill="hold" nodeType="clickEffect">
                                  <p:stCondLst>
                                    <p:cond delay="0"/>
                                  </p:stCondLst>
                                  <p:childTnLst>
                                    <p:set>
                                      <p:cBhvr>
                                        <p:cTn id="31" dur="1" fill="hold">
                                          <p:stCondLst>
                                            <p:cond delay="0"/>
                                          </p:stCondLst>
                                        </p:cTn>
                                        <p:tgtEl>
                                          <p:spTgt spid="460">
                                            <p:txEl>
                                              <p:pRg st="3" end="3"/>
                                            </p:txEl>
                                          </p:spTgt>
                                        </p:tgtEl>
                                        <p:attrNameLst>
                                          <p:attrName>style.visibility</p:attrName>
                                        </p:attrNameLst>
                                      </p:cBhvr>
                                      <p:to>
                                        <p:strVal val="visible"/>
                                      </p:to>
                                    </p:set>
                                    <p:anim calcmode="lin" valueType="num">
                                      <p:cBhvr additive="repl">
                                        <p:cTn id="32" dur="500" fill="hold"/>
                                        <p:tgtEl>
                                          <p:spTgt spid="460">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46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657360" y="933480"/>
            <a:ext cx="7103880" cy="43812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spAutoFit/>
          </a:bodyPr>
          <a:lstStyle/>
          <a:p>
            <a:pPr algn="ctr">
              <a:lnSpc>
                <a:spcPct val="90000"/>
              </a:lnSpc>
            </a:pPr>
            <a:r>
              <a:rPr lang="pt-BR" sz="3200" b="1" strike="noStrike" spc="-1">
                <a:solidFill>
                  <a:srgbClr val="2A6099"/>
                </a:solidFill>
                <a:latin typeface="Arial"/>
                <a:ea typeface="DejaVu Sans"/>
              </a:rPr>
              <a:t>Atividades do Ciclo de Vida Clássico</a:t>
            </a:r>
            <a:endParaRPr lang="pt-BR" sz="3200" b="0" strike="noStrike" spc="-1">
              <a:latin typeface="Arial"/>
            </a:endParaRPr>
          </a:p>
        </p:txBody>
      </p:sp>
      <p:sp>
        <p:nvSpPr>
          <p:cNvPr id="487" name="CustomShape 2"/>
          <p:cNvSpPr/>
          <p:nvPr/>
        </p:nvSpPr>
        <p:spPr>
          <a:xfrm>
            <a:off x="4648320" y="1752480"/>
            <a:ext cx="5256360" cy="182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90000"/>
              </a:lnSpc>
              <a:spcBef>
                <a:spcPts val="901"/>
              </a:spcBef>
              <a:spcAft>
                <a:spcPts val="300"/>
              </a:spcAft>
              <a:tabLst>
                <a:tab pos="0" algn="l"/>
              </a:tabLst>
            </a:pPr>
            <a:r>
              <a:rPr lang="pt-BR" sz="2400" b="0" strike="noStrike" spc="-1">
                <a:solidFill>
                  <a:srgbClr val="800080"/>
                </a:solidFill>
                <a:latin typeface="Arial"/>
                <a:ea typeface="DejaVu Sans"/>
              </a:rPr>
              <a:t>MANUTENÇÃO</a:t>
            </a:r>
            <a:endParaRPr lang="pt-BR" sz="2400" b="0" strike="noStrike" spc="-1">
              <a:latin typeface="Arial"/>
            </a:endParaRPr>
          </a:p>
          <a:p>
            <a:pPr marL="228600" indent="-227160" algn="r">
              <a:lnSpc>
                <a:spcPct val="110000"/>
              </a:lnSpc>
              <a:spcBef>
                <a:spcPts val="601"/>
              </a:spcBef>
              <a:spcAft>
                <a:spcPts val="300"/>
              </a:spcAft>
              <a:tabLst>
                <a:tab pos="0" algn="l"/>
              </a:tabLst>
            </a:pPr>
            <a:r>
              <a:rPr lang="pt-BR" sz="2800" b="0" strike="noStrike" spc="-1">
                <a:solidFill>
                  <a:srgbClr val="000000"/>
                </a:solidFill>
                <a:latin typeface="Wingdings"/>
                <a:ea typeface="DejaVu Sans"/>
              </a:rPr>
              <a:t></a:t>
            </a:r>
            <a:r>
              <a:rPr lang="pt-BR" sz="2400" b="0" strike="noStrike" spc="-1">
                <a:solidFill>
                  <a:srgbClr val="000000"/>
                </a:solidFill>
                <a:latin typeface="Times New Roman"/>
                <a:ea typeface="DejaVu Sans"/>
              </a:rPr>
              <a:t> o software deverá sofrer mudanças depois que for entregue ao cliente </a:t>
            </a:r>
            <a:endParaRPr lang="pt-BR" sz="2400" b="0" strike="noStrike" spc="-1">
              <a:latin typeface="Arial"/>
            </a:endParaRPr>
          </a:p>
          <a:p>
            <a:pPr marL="228600" indent="-227160" algn="r">
              <a:lnSpc>
                <a:spcPct val="110000"/>
              </a:lnSpc>
              <a:spcBef>
                <a:spcPts val="601"/>
              </a:spcBef>
              <a:spcAft>
                <a:spcPts val="300"/>
              </a:spcAft>
              <a:tabLst>
                <a:tab pos="0" algn="l"/>
              </a:tabLst>
            </a:pPr>
            <a:endParaRPr lang="pt-BR" sz="2400" b="0" strike="noStrike" spc="-1">
              <a:latin typeface="Arial"/>
            </a:endParaRPr>
          </a:p>
          <a:p>
            <a:pPr marL="228600" indent="-227160" algn="r">
              <a:lnSpc>
                <a:spcPct val="110000"/>
              </a:lnSpc>
              <a:spcBef>
                <a:spcPts val="601"/>
              </a:spcBef>
              <a:spcAft>
                <a:spcPts val="300"/>
              </a:spcAft>
              <a:tabLst>
                <a:tab pos="0" algn="l"/>
              </a:tabLst>
            </a:pPr>
            <a:r>
              <a:rPr lang="pt-BR" sz="2400" b="0" strike="noStrike" spc="-1">
                <a:solidFill>
                  <a:srgbClr val="000000"/>
                </a:solidFill>
                <a:latin typeface="Times New Roman"/>
                <a:ea typeface="DejaVu Sans"/>
              </a:rPr>
              <a:t> </a:t>
            </a:r>
            <a:endParaRPr lang="pt-BR" sz="2400" b="0" strike="noStrike" spc="-1">
              <a:latin typeface="Arial"/>
            </a:endParaRPr>
          </a:p>
        </p:txBody>
      </p:sp>
      <p:sp>
        <p:nvSpPr>
          <p:cNvPr id="488" name="CustomShape 3"/>
          <p:cNvSpPr/>
          <p:nvPr/>
        </p:nvSpPr>
        <p:spPr>
          <a:xfrm>
            <a:off x="5486400" y="4038480"/>
            <a:ext cx="912960" cy="912960"/>
          </a:xfrm>
          <a:prstGeom prst="irregularSeal2">
            <a:avLst/>
          </a:prstGeom>
          <a:noFill/>
          <a:ln w="12600" cap="sq">
            <a:solidFill>
              <a:schemeClr val="tx1"/>
            </a:solidFill>
            <a:miter/>
          </a:ln>
        </p:spPr>
        <p:style>
          <a:lnRef idx="0">
            <a:scrgbClr r="0" g="0" b="0"/>
          </a:lnRef>
          <a:fillRef idx="0">
            <a:scrgbClr r="0" g="0" b="0"/>
          </a:fillRef>
          <a:effectRef idx="0">
            <a:scrgbClr r="0" g="0" b="0"/>
          </a:effectRef>
          <a:fontRef idx="minor"/>
        </p:style>
        <p:txBody>
          <a:bodyPr/>
          <a:lstStyle/>
          <a:p>
            <a:endParaRPr lang="pt-BR"/>
          </a:p>
        </p:txBody>
      </p:sp>
      <p:grpSp>
        <p:nvGrpSpPr>
          <p:cNvPr id="489" name="Group 4"/>
          <p:cNvGrpSpPr/>
          <p:nvPr/>
        </p:nvGrpSpPr>
        <p:grpSpPr>
          <a:xfrm>
            <a:off x="380880" y="2209680"/>
            <a:ext cx="5713920" cy="3064320"/>
            <a:chOff x="380880" y="2209680"/>
            <a:chExt cx="5713920" cy="3064320"/>
          </a:xfrm>
        </p:grpSpPr>
        <p:sp>
          <p:nvSpPr>
            <p:cNvPr id="490" name="CustomShape 5"/>
            <p:cNvSpPr/>
            <p:nvPr/>
          </p:nvSpPr>
          <p:spPr>
            <a:xfrm>
              <a:off x="380880" y="220968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Engenharia de Sistemas</a:t>
              </a:r>
              <a:endParaRPr lang="pt-BR" sz="1800" b="0" strike="noStrike" spc="-1">
                <a:latin typeface="Arial"/>
              </a:endParaRPr>
            </a:p>
          </p:txBody>
        </p:sp>
        <p:sp>
          <p:nvSpPr>
            <p:cNvPr id="491" name="CustomShape 6"/>
            <p:cNvSpPr/>
            <p:nvPr/>
          </p:nvSpPr>
          <p:spPr>
            <a:xfrm>
              <a:off x="1473480" y="263520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Análise  de Requisitos </a:t>
              </a:r>
              <a:endParaRPr lang="pt-BR" sz="1800" b="0" strike="noStrike" spc="-1">
                <a:latin typeface="Arial"/>
              </a:endParaRPr>
            </a:p>
          </p:txBody>
        </p:sp>
        <p:sp>
          <p:nvSpPr>
            <p:cNvPr id="492" name="CustomShape 7"/>
            <p:cNvSpPr/>
            <p:nvPr/>
          </p:nvSpPr>
          <p:spPr>
            <a:xfrm>
              <a:off x="2482200" y="30607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Projeto  </a:t>
              </a:r>
              <a:endParaRPr lang="pt-BR" sz="1800" b="0" strike="noStrike" spc="-1">
                <a:latin typeface="Arial"/>
              </a:endParaRPr>
            </a:p>
          </p:txBody>
        </p:sp>
        <p:sp>
          <p:nvSpPr>
            <p:cNvPr id="493" name="CustomShape 8"/>
            <p:cNvSpPr/>
            <p:nvPr/>
          </p:nvSpPr>
          <p:spPr>
            <a:xfrm>
              <a:off x="3070440" y="34862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Codificação </a:t>
              </a:r>
              <a:endParaRPr lang="pt-BR" sz="1800" b="0" strike="noStrike" spc="-1">
                <a:latin typeface="Arial"/>
              </a:endParaRPr>
            </a:p>
          </p:txBody>
        </p:sp>
        <p:sp>
          <p:nvSpPr>
            <p:cNvPr id="494" name="CustomShape 9"/>
            <p:cNvSpPr/>
            <p:nvPr/>
          </p:nvSpPr>
          <p:spPr>
            <a:xfrm>
              <a:off x="3742920" y="391212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800000"/>
                  </a:solidFill>
                  <a:latin typeface="Arial Narrow"/>
                  <a:ea typeface="DejaVu Sans"/>
                </a:rPr>
                <a:t>Testes </a:t>
              </a:r>
              <a:endParaRPr lang="pt-BR" sz="1800" b="0" strike="noStrike" spc="-1">
                <a:latin typeface="Arial"/>
              </a:endParaRPr>
            </a:p>
          </p:txBody>
        </p:sp>
        <p:sp>
          <p:nvSpPr>
            <p:cNvPr id="495" name="CustomShape 10"/>
            <p:cNvSpPr/>
            <p:nvPr/>
          </p:nvSpPr>
          <p:spPr>
            <a:xfrm>
              <a:off x="4499280" y="4323240"/>
              <a:ext cx="1595520" cy="7646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00"/>
                  </a:solidFill>
                  <a:latin typeface="Arial Narrow"/>
                  <a:ea typeface="DejaVu Sans"/>
                </a:rPr>
                <a:t>Manutenção</a:t>
              </a:r>
              <a:endParaRPr lang="pt-BR" sz="1800" b="0" strike="noStrike" spc="-1">
                <a:latin typeface="Arial"/>
              </a:endParaRPr>
            </a:p>
          </p:txBody>
        </p:sp>
        <p:sp>
          <p:nvSpPr>
            <p:cNvPr id="496" name="Line 11"/>
            <p:cNvSpPr/>
            <p:nvPr/>
          </p:nvSpPr>
          <p:spPr>
            <a:xfrm>
              <a:off x="1977480" y="2464920"/>
              <a:ext cx="42048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97" name="Line 12"/>
            <p:cNvSpPr/>
            <p:nvPr/>
          </p:nvSpPr>
          <p:spPr>
            <a:xfrm>
              <a:off x="3070080" y="2805480"/>
              <a:ext cx="2523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98" name="Line 13"/>
            <p:cNvSpPr/>
            <p:nvPr/>
          </p:nvSpPr>
          <p:spPr>
            <a:xfrm>
              <a:off x="4078800" y="323100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499" name="Line 14"/>
            <p:cNvSpPr/>
            <p:nvPr/>
          </p:nvSpPr>
          <p:spPr>
            <a:xfrm>
              <a:off x="4667040" y="3656520"/>
              <a:ext cx="25200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00" name="Line 15"/>
            <p:cNvSpPr/>
            <p:nvPr/>
          </p:nvSpPr>
          <p:spPr>
            <a:xfrm>
              <a:off x="5339520" y="4082040"/>
              <a:ext cx="33624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01" name="Line 16"/>
            <p:cNvSpPr/>
            <p:nvPr/>
          </p:nvSpPr>
          <p:spPr>
            <a:xfrm>
              <a:off x="2397960" y="2464920"/>
              <a:ext cx="360" cy="1702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2" name="Line 17"/>
            <p:cNvSpPr/>
            <p:nvPr/>
          </p:nvSpPr>
          <p:spPr>
            <a:xfrm>
              <a:off x="3322440" y="280548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3" name="Line 18"/>
            <p:cNvSpPr/>
            <p:nvPr/>
          </p:nvSpPr>
          <p:spPr>
            <a:xfrm>
              <a:off x="4330800" y="323100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4" name="Line 19"/>
            <p:cNvSpPr/>
            <p:nvPr/>
          </p:nvSpPr>
          <p:spPr>
            <a:xfrm>
              <a:off x="4919040" y="3656520"/>
              <a:ext cx="360" cy="25524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5" name="Line 20"/>
            <p:cNvSpPr/>
            <p:nvPr/>
          </p:nvSpPr>
          <p:spPr>
            <a:xfrm>
              <a:off x="5676120" y="4082040"/>
              <a:ext cx="360" cy="25308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6" name="Line 21"/>
            <p:cNvSpPr/>
            <p:nvPr/>
          </p:nvSpPr>
          <p:spPr>
            <a:xfrm>
              <a:off x="5231880" y="5088960"/>
              <a:ext cx="360" cy="18468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07" name="Line 22"/>
            <p:cNvSpPr/>
            <p:nvPr/>
          </p:nvSpPr>
          <p:spPr>
            <a:xfrm>
              <a:off x="969120" y="5273640"/>
              <a:ext cx="4286160" cy="360"/>
            </a:xfrm>
            <a:prstGeom prst="line">
              <a:avLst/>
            </a:prstGeom>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08" name="Line 23"/>
            <p:cNvSpPr/>
            <p:nvPr/>
          </p:nvSpPr>
          <p:spPr>
            <a:xfrm>
              <a:off x="969120" y="2975760"/>
              <a:ext cx="360" cy="229788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09" name="Line 24"/>
            <p:cNvSpPr/>
            <p:nvPr/>
          </p:nvSpPr>
          <p:spPr>
            <a:xfrm>
              <a:off x="2061720" y="3401280"/>
              <a:ext cx="360" cy="187236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10" name="Line 25"/>
            <p:cNvSpPr/>
            <p:nvPr/>
          </p:nvSpPr>
          <p:spPr>
            <a:xfrm>
              <a:off x="2902320" y="3826800"/>
              <a:ext cx="360" cy="144684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11" name="Line 26"/>
            <p:cNvSpPr/>
            <p:nvPr/>
          </p:nvSpPr>
          <p:spPr>
            <a:xfrm>
              <a:off x="3490560" y="4252320"/>
              <a:ext cx="360" cy="102132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12" name="Line 27"/>
            <p:cNvSpPr/>
            <p:nvPr/>
          </p:nvSpPr>
          <p:spPr>
            <a:xfrm>
              <a:off x="4162680" y="4677840"/>
              <a:ext cx="360" cy="595800"/>
            </a:xfrm>
            <a:prstGeom prst="line">
              <a:avLst/>
            </a:prstGeom>
            <a:ln w="2844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513" name="CustomShape 28"/>
          <p:cNvSpPr/>
          <p:nvPr/>
        </p:nvSpPr>
        <p:spPr>
          <a:xfrm>
            <a:off x="5562720" y="3429000"/>
            <a:ext cx="3961080" cy="304668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gn="r">
              <a:lnSpc>
                <a:spcPct val="100000"/>
              </a:lnSpc>
              <a:spcBef>
                <a:spcPts val="901"/>
              </a:spcBef>
              <a:spcAft>
                <a:spcPts val="300"/>
              </a:spcAft>
              <a:tabLst>
                <a:tab pos="0" algn="l"/>
              </a:tabLst>
            </a:pPr>
            <a:r>
              <a:rPr lang="pt-BR" sz="2400" b="1" strike="noStrike" spc="-1">
                <a:solidFill>
                  <a:srgbClr val="000000"/>
                </a:solidFill>
                <a:latin typeface="Times New Roman"/>
                <a:ea typeface="DejaVu Sans"/>
              </a:rPr>
              <a:t> </a:t>
            </a:r>
            <a:r>
              <a:rPr lang="pt-BR" sz="2800" b="1" strike="noStrike" spc="-1">
                <a:solidFill>
                  <a:srgbClr val="000000"/>
                </a:solidFill>
                <a:latin typeface="Wingdings"/>
                <a:ea typeface="DejaVu Sans"/>
              </a:rPr>
              <a:t></a:t>
            </a:r>
            <a:r>
              <a:rPr lang="pt-BR" sz="2400" b="1" strike="noStrike" spc="-1">
                <a:solidFill>
                  <a:srgbClr val="000000"/>
                </a:solidFill>
                <a:latin typeface="Times New Roman"/>
                <a:ea typeface="DejaVu Sans"/>
              </a:rPr>
              <a:t> causas das mudanças: e</a:t>
            </a:r>
            <a:r>
              <a:rPr lang="pt-BR" sz="2400" b="1" i="1" strike="noStrike" spc="-1">
                <a:solidFill>
                  <a:srgbClr val="000000"/>
                </a:solidFill>
                <a:latin typeface="Times New Roman"/>
                <a:ea typeface="DejaVu Sans"/>
              </a:rPr>
              <a:t>rros</a:t>
            </a:r>
            <a:r>
              <a:rPr lang="pt-BR" sz="2400" b="1" strike="noStrike" spc="-1">
                <a:solidFill>
                  <a:srgbClr val="000000"/>
                </a:solidFill>
                <a:latin typeface="Times New Roman"/>
                <a:ea typeface="DejaVu Sans"/>
              </a:rPr>
              <a:t>, </a:t>
            </a:r>
            <a:r>
              <a:rPr lang="pt-BR" sz="2400" b="1" i="1" strike="noStrike" spc="-1">
                <a:solidFill>
                  <a:srgbClr val="000000"/>
                </a:solidFill>
                <a:latin typeface="Times New Roman"/>
                <a:ea typeface="DejaVu Sans"/>
              </a:rPr>
              <a:t>adaptação do software para acomodar mudanças em seu ambiente externo </a:t>
            </a:r>
            <a:r>
              <a:rPr lang="pt-BR" sz="2400" b="1" strike="noStrike" spc="-1">
                <a:solidFill>
                  <a:srgbClr val="000000"/>
                </a:solidFill>
                <a:latin typeface="Times New Roman"/>
                <a:ea typeface="DejaVu Sans"/>
              </a:rPr>
              <a:t>e </a:t>
            </a:r>
            <a:r>
              <a:rPr lang="pt-BR" sz="2400" b="1" i="1" strike="noStrike" spc="-1">
                <a:solidFill>
                  <a:srgbClr val="000000"/>
                </a:solidFill>
                <a:latin typeface="Times New Roman"/>
                <a:ea typeface="DejaVu Sans"/>
              </a:rPr>
              <a:t>exigência do cliente para acréscimos funcionais e de desempenho</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 calcmode="lin" valueType="num">
                                      <p:cBhvr additive="repl">
                                        <p:cTn id="7" dur="500" fill="hold"/>
                                        <p:tgtEl>
                                          <p:spTgt spid="48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48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4" fill="hold" nodeType="clickEffect">
                                  <p:stCondLst>
                                    <p:cond delay="0"/>
                                  </p:stCondLst>
                                  <p:childTnLst>
                                    <p:set>
                                      <p:cBhvr>
                                        <p:cTn id="13" dur="1" fill="hold">
                                          <p:stCondLst>
                                            <p:cond delay="0"/>
                                          </p:stCondLst>
                                        </p:cTn>
                                        <p:tgtEl>
                                          <p:spTgt spid="487">
                                            <p:txEl>
                                              <p:pRg st="0" end="0"/>
                                            </p:txEl>
                                          </p:spTgt>
                                        </p:tgtEl>
                                        <p:attrNameLst>
                                          <p:attrName>style.visibility</p:attrName>
                                        </p:attrNameLst>
                                      </p:cBhvr>
                                      <p:to>
                                        <p:strVal val="visible"/>
                                      </p:to>
                                    </p:set>
                                    <p:anim calcmode="lin" valueType="num">
                                      <p:cBhvr additive="repl">
                                        <p:cTn id="14" dur="500" fill="hold"/>
                                        <p:tgtEl>
                                          <p:spTgt spid="487">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4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4" fill="hold" nodeType="clickEffect">
                                  <p:stCondLst>
                                    <p:cond delay="0"/>
                                  </p:stCondLst>
                                  <p:childTnLst>
                                    <p:set>
                                      <p:cBhvr>
                                        <p:cTn id="19" dur="1" fill="hold">
                                          <p:stCondLst>
                                            <p:cond delay="0"/>
                                          </p:stCondLst>
                                        </p:cTn>
                                        <p:tgtEl>
                                          <p:spTgt spid="487">
                                            <p:txEl>
                                              <p:pRg st="1" end="1"/>
                                            </p:txEl>
                                          </p:spTgt>
                                        </p:tgtEl>
                                        <p:attrNameLst>
                                          <p:attrName>style.visibility</p:attrName>
                                        </p:attrNameLst>
                                      </p:cBhvr>
                                      <p:to>
                                        <p:strVal val="visible"/>
                                      </p:to>
                                    </p:set>
                                    <p:anim calcmode="lin" valueType="num">
                                      <p:cBhvr additive="repl">
                                        <p:cTn id="20" dur="500" fill="hold"/>
                                        <p:tgtEl>
                                          <p:spTgt spid="487">
                                            <p:txEl>
                                              <p:pRg st="1" end="1"/>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4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4" fill="hold" nodeType="clickEffect">
                                  <p:stCondLst>
                                    <p:cond delay="0"/>
                                  </p:stCondLst>
                                  <p:childTnLst>
                                    <p:set>
                                      <p:cBhvr>
                                        <p:cTn id="25" dur="1" fill="hold">
                                          <p:stCondLst>
                                            <p:cond delay="0"/>
                                          </p:stCondLst>
                                        </p:cTn>
                                        <p:tgtEl>
                                          <p:spTgt spid="487">
                                            <p:txEl>
                                              <p:pRg st="3" end="3"/>
                                            </p:txEl>
                                          </p:spTgt>
                                        </p:tgtEl>
                                        <p:attrNameLst>
                                          <p:attrName>style.visibility</p:attrName>
                                        </p:attrNameLst>
                                      </p:cBhvr>
                                      <p:to>
                                        <p:strVal val="visible"/>
                                      </p:to>
                                    </p:set>
                                    <p:anim calcmode="lin" valueType="num">
                                      <p:cBhvr additive="repl">
                                        <p:cTn id="26" dur="500" fill="hold"/>
                                        <p:tgtEl>
                                          <p:spTgt spid="487">
                                            <p:txEl>
                                              <p:pRg st="3" end="3"/>
                                            </p:txEl>
                                          </p:spTgt>
                                        </p:tgtEl>
                                        <p:attrNameLst>
                                          <p:attrName>ppt_x</p:attrName>
                                        </p:attrNameLst>
                                      </p:cBhvr>
                                      <p:tavLst>
                                        <p:tav tm="0">
                                          <p:val>
                                            <p:strVal val="#ppt_x"/>
                                          </p:val>
                                        </p:tav>
                                        <p:tav tm="100000">
                                          <p:val>
                                            <p:strVal val="#ppt_x"/>
                                          </p:val>
                                        </p:tav>
                                      </p:tavLst>
                                    </p:anim>
                                    <p:anim calcmode="lin" valueType="num">
                                      <p:cBhvr additive="repl">
                                        <p:cTn id="27" dur="500" fill="hold"/>
                                        <p:tgtEl>
                                          <p:spTgt spid="4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4" fill="hold" nodeType="clickEffect">
                                  <p:stCondLst>
                                    <p:cond delay="0"/>
                                  </p:stCondLst>
                                  <p:childTnLst>
                                    <p:set>
                                      <p:cBhvr>
                                        <p:cTn id="31" dur="1" fill="hold">
                                          <p:stCondLst>
                                            <p:cond delay="0"/>
                                          </p:stCondLst>
                                        </p:cTn>
                                        <p:tgtEl>
                                          <p:spTgt spid="513">
                                            <p:txEl>
                                              <p:pRg st="0" end="0"/>
                                            </p:txEl>
                                          </p:spTgt>
                                        </p:tgtEl>
                                        <p:attrNameLst>
                                          <p:attrName>style.visibility</p:attrName>
                                        </p:attrNameLst>
                                      </p:cBhvr>
                                      <p:to>
                                        <p:strVal val="visible"/>
                                      </p:to>
                                    </p:set>
                                    <p:anim calcmode="lin" valueType="num">
                                      <p:cBhvr additive="repl">
                                        <p:cTn id="32" dur="500" fill="hold"/>
                                        <p:tgtEl>
                                          <p:spTgt spid="513">
                                            <p:txEl>
                                              <p:pRg st="0" end="0"/>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5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1066680" y="609480"/>
            <a:ext cx="883764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200" b="1" strike="noStrike" spc="-1">
                <a:solidFill>
                  <a:srgbClr val="2A6099"/>
                </a:solidFill>
                <a:latin typeface="Arial"/>
                <a:ea typeface="DejaVu Sans"/>
              </a:rPr>
              <a:t>Problemas</a:t>
            </a:r>
            <a:r>
              <a:rPr lang="pt-BR" sz="3600" b="1" strike="noStrike" spc="-1">
                <a:solidFill>
                  <a:srgbClr val="000000"/>
                </a:solidFill>
                <a:latin typeface="Arial"/>
                <a:ea typeface="DejaVu Sans"/>
              </a:rPr>
              <a:t> </a:t>
            </a:r>
            <a:r>
              <a:rPr lang="pt-BR" sz="3200" b="1" strike="noStrike" spc="-1">
                <a:solidFill>
                  <a:srgbClr val="2A6099"/>
                </a:solidFill>
                <a:latin typeface="Arial"/>
                <a:ea typeface="DejaVu Sans"/>
              </a:rPr>
              <a:t>com o Ciclo de Vida Clássico</a:t>
            </a:r>
            <a:endParaRPr lang="pt-BR" sz="3200" b="0" strike="noStrike" spc="-1">
              <a:latin typeface="Arial"/>
            </a:endParaRPr>
          </a:p>
        </p:txBody>
      </p:sp>
      <p:sp>
        <p:nvSpPr>
          <p:cNvPr id="515" name="CustomShape 2"/>
          <p:cNvSpPr/>
          <p:nvPr/>
        </p:nvSpPr>
        <p:spPr>
          <a:xfrm>
            <a:off x="1295280" y="2057400"/>
            <a:ext cx="86090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601"/>
              </a:spcBef>
              <a:spcAft>
                <a:spcPts val="300"/>
              </a:spcAft>
              <a:buClr>
                <a:srgbClr val="0000FF"/>
              </a:buClr>
              <a:buFont typeface="Wingdings" charset="2"/>
              <a:buChar char=""/>
            </a:pPr>
            <a:r>
              <a:rPr lang="pt-BR" sz="2800" b="0" strike="noStrike" spc="-1">
                <a:solidFill>
                  <a:srgbClr val="000000"/>
                </a:solidFill>
                <a:latin typeface="Modern"/>
                <a:ea typeface="DejaVu Sans"/>
              </a:rPr>
              <a:t> P</a:t>
            </a:r>
            <a:r>
              <a:rPr lang="pt-BR" sz="2800" b="0" strike="noStrike" spc="-1">
                <a:solidFill>
                  <a:srgbClr val="000000"/>
                </a:solidFill>
                <a:latin typeface="Arial"/>
                <a:ea typeface="DejaVu Sans"/>
              </a:rPr>
              <a:t>rojetos reais raramente seguem o fluxo seqüencial que o modelo propõe</a:t>
            </a:r>
            <a:endParaRPr lang="pt-BR" sz="2800" b="0" strike="noStrike" spc="-1">
              <a:latin typeface="Arial"/>
            </a:endParaRPr>
          </a:p>
          <a:p>
            <a:pPr marL="228600" indent="-227160">
              <a:lnSpc>
                <a:spcPct val="110000"/>
              </a:lnSpc>
              <a:spcBef>
                <a:spcPts val="1199"/>
              </a:spcBef>
              <a:spcAft>
                <a:spcPts val="300"/>
              </a:spcAft>
              <a:buClr>
                <a:srgbClr val="0000FF"/>
              </a:buClr>
              <a:buFont typeface="Wingdings" charset="2"/>
              <a:buChar char=""/>
            </a:pPr>
            <a:r>
              <a:rPr lang="pt-BR" sz="2800" b="0" strike="noStrike" spc="-1">
                <a:solidFill>
                  <a:srgbClr val="000000"/>
                </a:solidFill>
                <a:latin typeface="Arial"/>
                <a:ea typeface="DejaVu Sans"/>
              </a:rPr>
              <a:t> Logo no início é difícil estabelecer explicitamente todos os requisitos. No começo dos projetos sempre existe uma incerteza natural</a:t>
            </a:r>
            <a:endParaRPr lang="pt-BR" sz="2800" b="0" strike="noStrike" spc="-1">
              <a:latin typeface="Arial"/>
            </a:endParaRPr>
          </a:p>
          <a:p>
            <a:pPr marL="228600" indent="-227160">
              <a:lnSpc>
                <a:spcPct val="110000"/>
              </a:lnSpc>
              <a:spcBef>
                <a:spcPts val="1199"/>
              </a:spcBef>
              <a:spcAft>
                <a:spcPts val="300"/>
              </a:spcAft>
              <a:buClr>
                <a:srgbClr val="0000FF"/>
              </a:buClr>
              <a:buFont typeface="Wingdings" charset="2"/>
              <a:buChar char=""/>
            </a:pPr>
            <a:r>
              <a:rPr lang="pt-BR" sz="2800" b="0" strike="noStrike" spc="-1">
                <a:solidFill>
                  <a:srgbClr val="000000"/>
                </a:solidFill>
                <a:latin typeface="Arial"/>
                <a:ea typeface="DejaVu Sans"/>
              </a:rPr>
              <a:t>O cliente deve ter paciência. Uma versão executável do software só fica disponível numa etapa avançada do desenvolvimento</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anim calcmode="lin" valueType="num">
                                      <p:cBhvr additive="repl">
                                        <p:cTn id="7" dur="500" fill="hold"/>
                                        <p:tgtEl>
                                          <p:spTgt spid="514">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14">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3" presetClass="entr" presetSubtype="5" fill="hold" nodeType="clickEffect">
                                  <p:stCondLst>
                                    <p:cond delay="0"/>
                                  </p:stCondLst>
                                  <p:childTnLst>
                                    <p:set>
                                      <p:cBhvr>
                                        <p:cTn id="13" dur="1" fill="hold">
                                          <p:stCondLst>
                                            <p:cond delay="0"/>
                                          </p:stCondLst>
                                        </p:cTn>
                                        <p:tgtEl>
                                          <p:spTgt spid="515">
                                            <p:txEl>
                                              <p:pRg st="0" end="0"/>
                                            </p:txEl>
                                          </p:spTgt>
                                        </p:tgtEl>
                                        <p:attrNameLst>
                                          <p:attrName>style.visibility</p:attrName>
                                        </p:attrNameLst>
                                      </p:cBhvr>
                                      <p:to>
                                        <p:strVal val="visible"/>
                                      </p:to>
                                    </p:set>
                                    <p:animEffect transition="in" filter="blinds(vertical)">
                                      <p:cBhvr additive="repl">
                                        <p:cTn id="14" dur="500"/>
                                        <p:tgtEl>
                                          <p:spTgt spid="515">
                                            <p:txEl>
                                              <p:pRg st="0" end="0"/>
                                            </p:txEl>
                                          </p:spTgt>
                                        </p:tgtEl>
                                      </p:cBhvr>
                                    </p:animEffec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3" presetClass="entr" presetSubtype="5" fill="hold" nodeType="clickEffect">
                                  <p:stCondLst>
                                    <p:cond delay="0"/>
                                  </p:stCondLst>
                                  <p:childTnLst>
                                    <p:set>
                                      <p:cBhvr>
                                        <p:cTn id="18" dur="1" fill="hold">
                                          <p:stCondLst>
                                            <p:cond delay="0"/>
                                          </p:stCondLst>
                                        </p:cTn>
                                        <p:tgtEl>
                                          <p:spTgt spid="515">
                                            <p:txEl>
                                              <p:pRg st="1" end="1"/>
                                            </p:txEl>
                                          </p:spTgt>
                                        </p:tgtEl>
                                        <p:attrNameLst>
                                          <p:attrName>style.visibility</p:attrName>
                                        </p:attrNameLst>
                                      </p:cBhvr>
                                      <p:to>
                                        <p:strVal val="visible"/>
                                      </p:to>
                                    </p:set>
                                    <p:animEffect transition="in" filter="blinds(vertical)">
                                      <p:cBhvr additive="repl">
                                        <p:cTn id="19" dur="500"/>
                                        <p:tgtEl>
                                          <p:spTgt spid="515">
                                            <p:txEl>
                                              <p:pRg st="1" end="1"/>
                                            </p:txEl>
                                          </p:spTgt>
                                        </p:tgtEl>
                                      </p:cBhvr>
                                    </p:animEffect>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3" presetClass="entr" presetSubtype="5" fill="hold" nodeType="clickEffect">
                                  <p:stCondLst>
                                    <p:cond delay="0"/>
                                  </p:stCondLst>
                                  <p:childTnLst>
                                    <p:set>
                                      <p:cBhvr>
                                        <p:cTn id="23" dur="1" fill="hold">
                                          <p:stCondLst>
                                            <p:cond delay="0"/>
                                          </p:stCondLst>
                                        </p:cTn>
                                        <p:tgtEl>
                                          <p:spTgt spid="515">
                                            <p:txEl>
                                              <p:pRg st="2" end="2"/>
                                            </p:txEl>
                                          </p:spTgt>
                                        </p:tgtEl>
                                        <p:attrNameLst>
                                          <p:attrName>style.visibility</p:attrName>
                                        </p:attrNameLst>
                                      </p:cBhvr>
                                      <p:to>
                                        <p:strVal val="visible"/>
                                      </p:to>
                                    </p:set>
                                    <p:animEffect transition="in" filter="blinds(vertical)">
                                      <p:cBhvr additive="repl">
                                        <p:cTn id="24" dur="500"/>
                                        <p:tgtEl>
                                          <p:spTgt spid="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672480" y="2232000"/>
            <a:ext cx="8542440" cy="327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0000"/>
              </a:lnSpc>
            </a:pPr>
            <a:r>
              <a:rPr lang="pt-BR" sz="4000" b="0" i="1" strike="noStrike" spc="-1">
                <a:solidFill>
                  <a:srgbClr val="FFFFCC"/>
                </a:solidFill>
                <a:latin typeface="Comic Sans MS"/>
                <a:ea typeface="DejaVu Sans"/>
              </a:rPr>
              <a:t> </a:t>
            </a:r>
            <a:r>
              <a:rPr lang="pt-BR" sz="2600" b="1" strike="noStrike" spc="-1">
                <a:solidFill>
                  <a:srgbClr val="111111"/>
                </a:solidFill>
                <a:latin typeface="Calibri"/>
                <a:ea typeface="DejaVu Sans"/>
              </a:rPr>
              <a:t>Embora o Ciclo de Vida Clássico tenha fragilidades, ele é significativamente melhor do que uma abordagem casual ao desenvolvimento de software</a:t>
            </a:r>
            <a:endParaRPr lang="pt-BR" sz="2600" b="0" strike="noStrike" spc="-1">
              <a:latin typeface="Arial"/>
            </a:endParaRPr>
          </a:p>
        </p:txBody>
      </p:sp>
      <p:sp>
        <p:nvSpPr>
          <p:cNvPr id="517" name="CustomShape 2"/>
          <p:cNvSpPr/>
          <p:nvPr/>
        </p:nvSpPr>
        <p:spPr>
          <a:xfrm>
            <a:off x="1143000" y="609480"/>
            <a:ext cx="876168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pt-BR" sz="3600" b="0" strike="noStrike" spc="-1">
                <a:solidFill>
                  <a:srgbClr val="000000"/>
                </a:solidFill>
                <a:latin typeface="Arial"/>
                <a:ea typeface="DejaVu Sans"/>
              </a:rPr>
              <a:t> </a:t>
            </a:r>
            <a:r>
              <a:rPr lang="pt-BR" sz="3200" b="1" strike="noStrike" spc="-1">
                <a:solidFill>
                  <a:srgbClr val="2A6099"/>
                </a:solidFill>
                <a:latin typeface="Arial"/>
                <a:ea typeface="DejaVu Sans"/>
              </a:rPr>
              <a:t>Clássico (comentários)</a:t>
            </a:r>
            <a:endParaRPr lang="pt-BR"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8" presetClass="entr" presetSubtype="3"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strips(upRight)">
                                      <p:cBhvr additive="repl">
                                        <p:cTn id="7" dur="500"/>
                                        <p:tgtEl>
                                          <p:spTgt spid="516">
                                            <p:txEl>
                                              <p:pRg st="0" end="0"/>
                                            </p:txEl>
                                          </p:spTgt>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2" presetClass="entr" presetSubtype="8" fill="hold" nodeType="clickEffect">
                                  <p:stCondLst>
                                    <p:cond delay="0"/>
                                  </p:stCondLst>
                                  <p:childTnLst>
                                    <p:set>
                                      <p:cBhvr>
                                        <p:cTn id="11" dur="1" fill="hold">
                                          <p:stCondLst>
                                            <p:cond delay="0"/>
                                          </p:stCondLst>
                                        </p:cTn>
                                        <p:tgtEl>
                                          <p:spTgt spid="517">
                                            <p:txEl>
                                              <p:pRg st="0" end="0"/>
                                            </p:txEl>
                                          </p:spTgt>
                                        </p:tgtEl>
                                        <p:attrNameLst>
                                          <p:attrName>style.visibility</p:attrName>
                                        </p:attrNameLst>
                                      </p:cBhvr>
                                      <p:to>
                                        <p:strVal val="visible"/>
                                      </p:to>
                                    </p:set>
                                    <p:anim calcmode="lin" valueType="num">
                                      <p:cBhvr additive="repl">
                                        <p:cTn id="12" dur="500" fill="hold"/>
                                        <p:tgtEl>
                                          <p:spTgt spid="517">
                                            <p:txEl>
                                              <p:pRg st="0" end="0"/>
                                            </p:txEl>
                                          </p:spTgt>
                                        </p:tgtEl>
                                        <p:attrNameLst>
                                          <p:attrName>ppt_x</p:attrName>
                                        </p:attrNameLst>
                                      </p:cBhvr>
                                      <p:tavLst>
                                        <p:tav tm="0">
                                          <p:val>
                                            <p:strVal val="0-#ppt_w/2"/>
                                          </p:val>
                                        </p:tav>
                                        <p:tav tm="100000">
                                          <p:val>
                                            <p:strVal val="#ppt_x"/>
                                          </p:val>
                                        </p:tav>
                                      </p:tavLst>
                                    </p:anim>
                                    <p:anim calcmode="lin" valueType="num">
                                      <p:cBhvr additive="repl">
                                        <p:cTn id="13" dur="500" fill="hold"/>
                                        <p:tgtEl>
                                          <p:spTgt spid="517">
                                            <p:txEl>
                                              <p:pRg st="0" end="0"/>
                                            </p:txEl>
                                          </p:spTgt>
                                        </p:tgtEl>
                                        <p:attrNameLst>
                                          <p:attrName>ppt_y</p:attrName>
                                        </p:attrNameLst>
                                      </p:cBhvr>
                                      <p:tavLst>
                                        <p:tav tm="0">
                                          <p:val>
                                            <p:strVal val="#ppt_y"/>
                                          </p:val>
                                        </p:tav>
                                        <p:tav tm="100000">
                                          <p:val>
                                            <p:strVal val="#ppt_y"/>
                                          </p:val>
                                        </p:tav>
                                      </p:tavLst>
                                    </p:anim>
                                    <p:audio>
                                      <p:cMediaNode>
                                        <p:cTn id="14">
                                          <p:stCondLst>
                                            <p:cond evt="begin" delay="0">
                                              <p:tn val="10"/>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40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0" strike="noStrike" spc="-1">
                <a:solidFill>
                  <a:srgbClr val="FFFFCC"/>
                </a:solidFill>
                <a:latin typeface="Arial"/>
                <a:ea typeface="DejaVu Sans"/>
              </a:rPr>
              <a:t> </a:t>
            </a:r>
            <a:r>
              <a:rPr lang="pt-BR" sz="4000" b="1" strike="noStrike" spc="-1">
                <a:solidFill>
                  <a:srgbClr val="00AEEF"/>
                </a:solidFill>
                <a:latin typeface="Calibri"/>
                <a:ea typeface="DejaVu Sans"/>
              </a:rPr>
              <a:t>Prototipação</a:t>
            </a:r>
            <a:endParaRPr lang="pt-BR" sz="4000" b="0" strike="noStrike" spc="-1">
              <a:latin typeface="Arial"/>
            </a:endParaRPr>
          </a:p>
        </p:txBody>
      </p:sp>
      <p:sp>
        <p:nvSpPr>
          <p:cNvPr id="519" name="CustomShape 2"/>
          <p:cNvSpPr/>
          <p:nvPr/>
        </p:nvSpPr>
        <p:spPr>
          <a:xfrm>
            <a:off x="521640" y="1756440"/>
            <a:ext cx="8837640" cy="47228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buClr>
                <a:srgbClr val="000000"/>
              </a:buClr>
              <a:buFont typeface="Wingdings" charset="2"/>
              <a:buChar char=""/>
            </a:pPr>
            <a:r>
              <a:rPr lang="pt-BR" sz="2800" b="0" strike="noStrike" spc="-1">
                <a:solidFill>
                  <a:srgbClr val="000000"/>
                </a:solidFill>
                <a:latin typeface="Arial"/>
                <a:ea typeface="DejaVu Sans"/>
              </a:rPr>
              <a:t>processo que possibilita que o desenvolvedor crie um modelo do software que deve ser construído.</a:t>
            </a:r>
            <a:endParaRPr lang="pt-BR" sz="2800" b="0" strike="noStrike" spc="-1">
              <a:latin typeface="Arial"/>
            </a:endParaRPr>
          </a:p>
          <a:p>
            <a:pPr marL="228600" indent="-227160">
              <a:lnSpc>
                <a:spcPct val="110000"/>
              </a:lnSpc>
              <a:spcBef>
                <a:spcPts val="901"/>
              </a:spcBef>
              <a:spcAft>
                <a:spcPts val="300"/>
              </a:spcAft>
              <a:buClr>
                <a:srgbClr val="000000"/>
              </a:buClr>
              <a:buFont typeface="Wingdings" charset="2"/>
              <a:buChar char=""/>
            </a:pPr>
            <a:r>
              <a:rPr lang="pt-BR" sz="2800" b="0" strike="noStrike" spc="-1">
                <a:solidFill>
                  <a:srgbClr val="000000"/>
                </a:solidFill>
                <a:latin typeface="Arial"/>
                <a:ea typeface="DejaVu Sans"/>
              </a:rPr>
              <a:t> idealmente, o modelo (protótipo) serve como um mecanismo para identificar os requisitos de software.</a:t>
            </a:r>
            <a:endParaRPr lang="pt-BR" sz="2800" b="0" strike="noStrike" spc="-1">
              <a:latin typeface="Arial"/>
            </a:endParaRPr>
          </a:p>
          <a:p>
            <a:pPr marL="228600" indent="-227160">
              <a:lnSpc>
                <a:spcPct val="90000"/>
              </a:lnSpc>
              <a:spcBef>
                <a:spcPts val="901"/>
              </a:spcBef>
              <a:spcAft>
                <a:spcPts val="1199"/>
              </a:spcAft>
              <a:buClr>
                <a:srgbClr val="000000"/>
              </a:buClr>
              <a:buFont typeface="Wingdings" charset="2"/>
              <a:buChar char=""/>
            </a:pPr>
            <a:r>
              <a:rPr lang="pt-BR" sz="2800" b="0" i="1" strike="noStrike" spc="-1">
                <a:solidFill>
                  <a:srgbClr val="000000"/>
                </a:solidFill>
                <a:latin typeface="Times New Roman"/>
                <a:ea typeface="DejaVu Sans"/>
              </a:rPr>
              <a:t>apropriado para quando o cliente definiu um conjunto de objetivos gerais para o software, mas não identificou requisitos de entrada, processamento e saída com detalhes.</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18">
                                            <p:txEl>
                                              <p:pRg st="0" end="0"/>
                                            </p:txEl>
                                          </p:spTgt>
                                        </p:tgtEl>
                                        <p:attrNameLst>
                                          <p:attrName>style.visibility</p:attrName>
                                        </p:attrNameLst>
                                      </p:cBhvr>
                                      <p:to>
                                        <p:strVal val="visible"/>
                                      </p:to>
                                    </p:set>
                                    <p:anim calcmode="lin" valueType="num">
                                      <p:cBhvr additive="repl">
                                        <p:cTn id="7" dur="500" fill="hold"/>
                                        <p:tgtEl>
                                          <p:spTgt spid="518">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18">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17" presetClass="entr" presetSubtype="8" fill="hold" nodeType="clickEffect">
                                  <p:stCondLst>
                                    <p:cond delay="0"/>
                                  </p:stCondLst>
                                  <p:childTnLst>
                                    <p:set>
                                      <p:cBhvr>
                                        <p:cTn id="13" dur="1" fill="hold">
                                          <p:stCondLst>
                                            <p:cond delay="0"/>
                                          </p:stCondLst>
                                        </p:cTn>
                                        <p:tgtEl>
                                          <p:spTgt spid="519">
                                            <p:txEl>
                                              <p:pRg st="0" end="0"/>
                                            </p:txEl>
                                          </p:spTgt>
                                        </p:tgtEl>
                                        <p:attrNameLst>
                                          <p:attrName>style.visibility</p:attrName>
                                        </p:attrNameLst>
                                      </p:cBhvr>
                                      <p:to>
                                        <p:strVal val="visible"/>
                                      </p:to>
                                    </p:set>
                                    <p:anim calcmode="lin" valueType="num">
                                      <p:cBhvr additive="repl">
                                        <p:cTn id="14" dur="500" fill="hold"/>
                                        <p:tgtEl>
                                          <p:spTgt spid="519">
                                            <p:txEl>
                                              <p:pRg st="0" end="0"/>
                                            </p:txEl>
                                          </p:spTgt>
                                        </p:tgtEl>
                                        <p:attrNameLst>
                                          <p:attrName>ppt_x</p:attrName>
                                        </p:attrNameLst>
                                      </p:cBhvr>
                                      <p:tavLst>
                                        <p:tav tm="0">
                                          <p:val>
                                            <p:strVal val="#ppt_x-#ppt_w/2"/>
                                          </p:val>
                                        </p:tav>
                                        <p:tav tm="100000">
                                          <p:val>
                                            <p:strVal val="#ppt_x"/>
                                          </p:val>
                                        </p:tav>
                                      </p:tavLst>
                                    </p:anim>
                                    <p:anim calcmode="lin" valueType="num">
                                      <p:cBhvr additive="repl">
                                        <p:cTn id="15" dur="500" fill="hold"/>
                                        <p:tgtEl>
                                          <p:spTgt spid="519">
                                            <p:txEl>
                                              <p:pRg st="0" end="0"/>
                                            </p:txEl>
                                          </p:spTgt>
                                        </p:tgtEl>
                                        <p:attrNameLst>
                                          <p:attrName>ppt_y</p:attrName>
                                        </p:attrNameLst>
                                      </p:cBhvr>
                                      <p:tavLst>
                                        <p:tav tm="0">
                                          <p:val>
                                            <p:strVal val="#ppt_y"/>
                                          </p:val>
                                        </p:tav>
                                        <p:tav tm="100000">
                                          <p:val>
                                            <p:strVal val="#ppt_y"/>
                                          </p:val>
                                        </p:tav>
                                      </p:tavLst>
                                    </p:anim>
                                    <p:anim calcmode="lin" valueType="num">
                                      <p:cBhvr additive="repl">
                                        <p:cTn id="16" dur="500" fill="hold"/>
                                        <p:tgtEl>
                                          <p:spTgt spid="519">
                                            <p:txEl>
                                              <p:pRg st="0" end="0"/>
                                            </p:txEl>
                                          </p:spTgt>
                                        </p:tgtEl>
                                        <p:attrNameLst>
                                          <p:attrName>ppt_w</p:attrName>
                                        </p:attrNameLst>
                                      </p:cBhvr>
                                      <p:tavLst>
                                        <p:tav tm="0">
                                          <p:val>
                                            <p:fltVal val="0"/>
                                          </p:val>
                                        </p:tav>
                                        <p:tav tm="100000">
                                          <p:val>
                                            <p:strVal val="#ppt_w"/>
                                          </p:val>
                                        </p:tav>
                                      </p:tavLst>
                                    </p:anim>
                                    <p:anim calcmode="lin" valueType="num">
                                      <p:cBhvr additive="repl">
                                        <p:cTn id="17" dur="500" fill="hold"/>
                                        <p:tgtEl>
                                          <p:spTgt spid="5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nodeType="clickEffect">
                      <p:stCondLst>
                        <p:cond delay="indefinite"/>
                      </p:stCondLst>
                      <p:childTnLst>
                        <p:par>
                          <p:cTn id="19" fill="hold" nodeType="withEffect">
                            <p:stCondLst>
                              <p:cond delay="0"/>
                            </p:stCondLst>
                            <p:childTnLst>
                              <p:par>
                                <p:cTn id="20" presetID="17" presetClass="entr" presetSubtype="8" fill="hold" nodeType="clickEffect">
                                  <p:stCondLst>
                                    <p:cond delay="0"/>
                                  </p:stCondLst>
                                  <p:childTnLst>
                                    <p:set>
                                      <p:cBhvr>
                                        <p:cTn id="21" dur="1" fill="hold">
                                          <p:stCondLst>
                                            <p:cond delay="0"/>
                                          </p:stCondLst>
                                        </p:cTn>
                                        <p:tgtEl>
                                          <p:spTgt spid="519">
                                            <p:txEl>
                                              <p:pRg st="1" end="1"/>
                                            </p:txEl>
                                          </p:spTgt>
                                        </p:tgtEl>
                                        <p:attrNameLst>
                                          <p:attrName>style.visibility</p:attrName>
                                        </p:attrNameLst>
                                      </p:cBhvr>
                                      <p:to>
                                        <p:strVal val="visible"/>
                                      </p:to>
                                    </p:set>
                                    <p:anim calcmode="lin" valueType="num">
                                      <p:cBhvr additive="repl">
                                        <p:cTn id="22" dur="500" fill="hold"/>
                                        <p:tgtEl>
                                          <p:spTgt spid="519">
                                            <p:txEl>
                                              <p:pRg st="1" end="1"/>
                                            </p:txEl>
                                          </p:spTgt>
                                        </p:tgtEl>
                                        <p:attrNameLst>
                                          <p:attrName>ppt_x</p:attrName>
                                        </p:attrNameLst>
                                      </p:cBhvr>
                                      <p:tavLst>
                                        <p:tav tm="0">
                                          <p:val>
                                            <p:strVal val="#ppt_x-#ppt_w/2"/>
                                          </p:val>
                                        </p:tav>
                                        <p:tav tm="100000">
                                          <p:val>
                                            <p:strVal val="#ppt_x"/>
                                          </p:val>
                                        </p:tav>
                                      </p:tavLst>
                                    </p:anim>
                                    <p:anim calcmode="lin" valueType="num">
                                      <p:cBhvr additive="repl">
                                        <p:cTn id="23" dur="500" fill="hold"/>
                                        <p:tgtEl>
                                          <p:spTgt spid="519">
                                            <p:txEl>
                                              <p:pRg st="1" end="1"/>
                                            </p:txEl>
                                          </p:spTgt>
                                        </p:tgtEl>
                                        <p:attrNameLst>
                                          <p:attrName>ppt_y</p:attrName>
                                        </p:attrNameLst>
                                      </p:cBhvr>
                                      <p:tavLst>
                                        <p:tav tm="0">
                                          <p:val>
                                            <p:strVal val="#ppt_y"/>
                                          </p:val>
                                        </p:tav>
                                        <p:tav tm="100000">
                                          <p:val>
                                            <p:strVal val="#ppt_y"/>
                                          </p:val>
                                        </p:tav>
                                      </p:tavLst>
                                    </p:anim>
                                    <p:anim calcmode="lin" valueType="num">
                                      <p:cBhvr additive="repl">
                                        <p:cTn id="24" dur="500" fill="hold"/>
                                        <p:tgtEl>
                                          <p:spTgt spid="519">
                                            <p:txEl>
                                              <p:pRg st="1" end="1"/>
                                            </p:txEl>
                                          </p:spTgt>
                                        </p:tgtEl>
                                        <p:attrNameLst>
                                          <p:attrName>ppt_w</p:attrName>
                                        </p:attrNameLst>
                                      </p:cBhvr>
                                      <p:tavLst>
                                        <p:tav tm="0">
                                          <p:val>
                                            <p:fltVal val="0"/>
                                          </p:val>
                                        </p:tav>
                                        <p:tav tm="100000">
                                          <p:val>
                                            <p:strVal val="#ppt_w"/>
                                          </p:val>
                                        </p:tav>
                                      </p:tavLst>
                                    </p:anim>
                                    <p:anim calcmode="lin" valueType="num">
                                      <p:cBhvr additive="repl">
                                        <p:cTn id="25" dur="500" fill="hold"/>
                                        <p:tgtEl>
                                          <p:spTgt spid="5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Effect">
                      <p:stCondLst>
                        <p:cond delay="indefinite"/>
                      </p:stCondLst>
                      <p:childTnLst>
                        <p:par>
                          <p:cTn id="27" fill="hold" nodeType="withEffect">
                            <p:stCondLst>
                              <p:cond delay="0"/>
                            </p:stCondLst>
                            <p:childTnLst>
                              <p:par>
                                <p:cTn id="28" presetID="17" presetClass="entr" presetSubtype="8" fill="hold" nodeType="clickEffect">
                                  <p:stCondLst>
                                    <p:cond delay="0"/>
                                  </p:stCondLst>
                                  <p:childTnLst>
                                    <p:set>
                                      <p:cBhvr>
                                        <p:cTn id="29" dur="1" fill="hold">
                                          <p:stCondLst>
                                            <p:cond delay="0"/>
                                          </p:stCondLst>
                                        </p:cTn>
                                        <p:tgtEl>
                                          <p:spTgt spid="519">
                                            <p:txEl>
                                              <p:pRg st="2" end="2"/>
                                            </p:txEl>
                                          </p:spTgt>
                                        </p:tgtEl>
                                        <p:attrNameLst>
                                          <p:attrName>style.visibility</p:attrName>
                                        </p:attrNameLst>
                                      </p:cBhvr>
                                      <p:to>
                                        <p:strVal val="visible"/>
                                      </p:to>
                                    </p:set>
                                    <p:anim calcmode="lin" valueType="num">
                                      <p:cBhvr additive="repl">
                                        <p:cTn id="30" dur="500" fill="hold"/>
                                        <p:tgtEl>
                                          <p:spTgt spid="519">
                                            <p:txEl>
                                              <p:pRg st="2" end="2"/>
                                            </p:txEl>
                                          </p:spTgt>
                                        </p:tgtEl>
                                        <p:attrNameLst>
                                          <p:attrName>ppt_x</p:attrName>
                                        </p:attrNameLst>
                                      </p:cBhvr>
                                      <p:tavLst>
                                        <p:tav tm="0">
                                          <p:val>
                                            <p:strVal val="#ppt_x-#ppt_w/2"/>
                                          </p:val>
                                        </p:tav>
                                        <p:tav tm="100000">
                                          <p:val>
                                            <p:strVal val="#ppt_x"/>
                                          </p:val>
                                        </p:tav>
                                      </p:tavLst>
                                    </p:anim>
                                    <p:anim calcmode="lin" valueType="num">
                                      <p:cBhvr additive="repl">
                                        <p:cTn id="31" dur="500" fill="hold"/>
                                        <p:tgtEl>
                                          <p:spTgt spid="519">
                                            <p:txEl>
                                              <p:pRg st="2" end="2"/>
                                            </p:txEl>
                                          </p:spTgt>
                                        </p:tgtEl>
                                        <p:attrNameLst>
                                          <p:attrName>ppt_y</p:attrName>
                                        </p:attrNameLst>
                                      </p:cBhvr>
                                      <p:tavLst>
                                        <p:tav tm="0">
                                          <p:val>
                                            <p:strVal val="#ppt_y"/>
                                          </p:val>
                                        </p:tav>
                                        <p:tav tm="100000">
                                          <p:val>
                                            <p:strVal val="#ppt_y"/>
                                          </p:val>
                                        </p:tav>
                                      </p:tavLst>
                                    </p:anim>
                                    <p:anim calcmode="lin" valueType="num">
                                      <p:cBhvr additive="repl">
                                        <p:cTn id="32" dur="500" fill="hold"/>
                                        <p:tgtEl>
                                          <p:spTgt spid="519">
                                            <p:txEl>
                                              <p:pRg st="2" end="2"/>
                                            </p:txEl>
                                          </p:spTgt>
                                        </p:tgtEl>
                                        <p:attrNameLst>
                                          <p:attrName>ppt_w</p:attrName>
                                        </p:attrNameLst>
                                      </p:cBhvr>
                                      <p:tavLst>
                                        <p:tav tm="0">
                                          <p:val>
                                            <p:fltVal val="0"/>
                                          </p:val>
                                        </p:tav>
                                        <p:tav tm="100000">
                                          <p:val>
                                            <p:strVal val="#ppt_w"/>
                                          </p:val>
                                        </p:tav>
                                      </p:tavLst>
                                    </p:anim>
                                    <p:anim calcmode="lin" valueType="num">
                                      <p:cBhvr additive="repl">
                                        <p:cTn id="33" dur="500" fill="hold"/>
                                        <p:tgtEl>
                                          <p:spTgt spid="519">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2078280" y="1260000"/>
            <a:ext cx="6201000" cy="5088240"/>
          </a:xfrm>
          <a:prstGeom prst="rect">
            <a:avLst/>
          </a:prstGeom>
          <a:solidFill>
            <a:srgbClr val="FFFFFF"/>
          </a:solidFill>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nvGrpSpPr>
          <p:cNvPr id="521" name="Group 2"/>
          <p:cNvGrpSpPr/>
          <p:nvPr/>
        </p:nvGrpSpPr>
        <p:grpSpPr>
          <a:xfrm>
            <a:off x="2650680" y="1284120"/>
            <a:ext cx="5167800" cy="4635720"/>
            <a:chOff x="2650680" y="1284120"/>
            <a:chExt cx="5167800" cy="4635720"/>
          </a:xfrm>
        </p:grpSpPr>
        <p:sp>
          <p:nvSpPr>
            <p:cNvPr id="522" name="CustomShape 3"/>
            <p:cNvSpPr/>
            <p:nvPr/>
          </p:nvSpPr>
          <p:spPr>
            <a:xfrm>
              <a:off x="2651040" y="1849320"/>
              <a:ext cx="1135080" cy="5637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i="1" strike="noStrike" spc="-1">
                  <a:solidFill>
                    <a:srgbClr val="0000FF"/>
                  </a:solidFill>
                  <a:latin typeface="Comic Sans MS"/>
                  <a:ea typeface="DejaVu Sans"/>
                </a:rPr>
                <a:t>fim</a:t>
              </a:r>
              <a:endParaRPr lang="pt-BR" sz="1800" b="0" strike="noStrike" spc="-1">
                <a:latin typeface="Arial"/>
              </a:endParaRPr>
            </a:p>
          </p:txBody>
        </p:sp>
        <p:sp>
          <p:nvSpPr>
            <p:cNvPr id="523" name="CustomShape 4"/>
            <p:cNvSpPr/>
            <p:nvPr/>
          </p:nvSpPr>
          <p:spPr>
            <a:xfrm>
              <a:off x="3890880" y="1284120"/>
              <a:ext cx="1135080" cy="5637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i="1" strike="noStrike" spc="-1">
                  <a:solidFill>
                    <a:srgbClr val="0000FF"/>
                  </a:solidFill>
                  <a:latin typeface="Comic Sans MS"/>
                  <a:ea typeface="DejaVu Sans"/>
                </a:rPr>
                <a:t>início</a:t>
              </a:r>
              <a:endParaRPr lang="pt-BR" sz="1800" b="0" strike="noStrike" spc="-1">
                <a:latin typeface="Arial"/>
              </a:endParaRPr>
            </a:p>
          </p:txBody>
        </p:sp>
        <p:sp>
          <p:nvSpPr>
            <p:cNvPr id="524" name="CustomShape 5"/>
            <p:cNvSpPr/>
            <p:nvPr/>
          </p:nvSpPr>
          <p:spPr>
            <a:xfrm>
              <a:off x="2743200" y="2889000"/>
              <a:ext cx="1859040" cy="9036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construção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produto</a:t>
              </a:r>
              <a:endParaRPr lang="pt-BR" sz="1800" b="0" strike="noStrike" spc="-1">
                <a:latin typeface="Arial"/>
              </a:endParaRPr>
            </a:p>
          </p:txBody>
        </p:sp>
        <p:sp>
          <p:nvSpPr>
            <p:cNvPr id="525" name="CustomShape 6"/>
            <p:cNvSpPr/>
            <p:nvPr/>
          </p:nvSpPr>
          <p:spPr>
            <a:xfrm>
              <a:off x="2857680" y="4224240"/>
              <a:ext cx="1756080" cy="9036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refinamento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protótipo</a:t>
              </a:r>
              <a:endParaRPr lang="pt-BR" sz="1800" b="0" strike="noStrike" spc="-1">
                <a:latin typeface="Arial"/>
              </a:endParaRPr>
            </a:p>
          </p:txBody>
        </p:sp>
        <p:sp>
          <p:nvSpPr>
            <p:cNvPr id="526" name="CustomShape 7"/>
            <p:cNvSpPr/>
            <p:nvPr/>
          </p:nvSpPr>
          <p:spPr>
            <a:xfrm>
              <a:off x="4614840" y="4903560"/>
              <a:ext cx="1652760" cy="9036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avaliação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protótipo</a:t>
              </a:r>
              <a:endParaRPr lang="pt-BR" sz="1800" b="0" strike="noStrike" spc="-1">
                <a:latin typeface="Arial"/>
              </a:endParaRPr>
            </a:p>
          </p:txBody>
        </p:sp>
        <p:sp>
          <p:nvSpPr>
            <p:cNvPr id="527" name="CustomShape 8"/>
            <p:cNvSpPr/>
            <p:nvPr/>
          </p:nvSpPr>
          <p:spPr>
            <a:xfrm>
              <a:off x="5854680" y="4111200"/>
              <a:ext cx="1652760" cy="9036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construção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protótipo</a:t>
              </a:r>
              <a:endParaRPr lang="pt-BR" sz="1800" b="0" strike="noStrike" spc="-1">
                <a:latin typeface="Arial"/>
              </a:endParaRPr>
            </a:p>
          </p:txBody>
        </p:sp>
        <p:sp>
          <p:nvSpPr>
            <p:cNvPr id="528" name="CustomShape 9"/>
            <p:cNvSpPr/>
            <p:nvPr/>
          </p:nvSpPr>
          <p:spPr>
            <a:xfrm>
              <a:off x="6060960" y="2866680"/>
              <a:ext cx="1446480" cy="9036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projeto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rápido</a:t>
              </a:r>
              <a:endParaRPr lang="pt-BR" sz="1800" b="0" strike="noStrike" spc="-1">
                <a:latin typeface="Arial"/>
              </a:endParaRPr>
            </a:p>
          </p:txBody>
        </p:sp>
        <p:sp>
          <p:nvSpPr>
            <p:cNvPr id="529" name="CustomShape 10"/>
            <p:cNvSpPr/>
            <p:nvPr/>
          </p:nvSpPr>
          <p:spPr>
            <a:xfrm>
              <a:off x="4408560" y="2076120"/>
              <a:ext cx="1651320" cy="11289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FF"/>
                  </a:solidFill>
                  <a:latin typeface="Arial"/>
                  <a:ea typeface="DejaVu Sans"/>
                </a:rPr>
                <a:t>obtenção</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dos</a:t>
              </a:r>
              <a:r>
                <a:rPr lang="pt-BR" sz="1800" b="0" strike="noStrike" spc="-1">
                  <a:solidFill>
                    <a:srgbClr val="000000"/>
                  </a:solidFill>
                  <a:latin typeface="Arial"/>
                  <a:ea typeface="DejaVu Sans"/>
                </a:rPr>
                <a:t>   </a:t>
              </a:r>
              <a:r>
                <a:rPr lang="pt-BR" sz="1800" b="0" strike="noStrike" spc="-1">
                  <a:solidFill>
                    <a:srgbClr val="0000FF"/>
                  </a:solidFill>
                  <a:latin typeface="Arial"/>
                  <a:ea typeface="DejaVu Sans"/>
                </a:rPr>
                <a:t>requisitos</a:t>
              </a:r>
              <a:endParaRPr lang="pt-BR" sz="1800" b="0" strike="noStrike" spc="-1">
                <a:latin typeface="Arial"/>
              </a:endParaRPr>
            </a:p>
          </p:txBody>
        </p:sp>
        <p:sp>
          <p:nvSpPr>
            <p:cNvPr id="530" name="CustomShape 11"/>
            <p:cNvSpPr/>
            <p:nvPr/>
          </p:nvSpPr>
          <p:spPr>
            <a:xfrm>
              <a:off x="2651040" y="1962000"/>
              <a:ext cx="4959360" cy="3957840"/>
            </a:xfrm>
            <a:prstGeom prst="ellipse">
              <a:avLst/>
            </a:pr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1" name="CustomShape 12"/>
            <p:cNvSpPr/>
            <p:nvPr/>
          </p:nvSpPr>
          <p:spPr>
            <a:xfrm>
              <a:off x="4408560" y="3206520"/>
              <a:ext cx="1651320" cy="1355760"/>
            </a:xfrm>
            <a:prstGeom prst="ellipse">
              <a:avLst/>
            </a:prstGeom>
            <a:noFill/>
            <a:ln w="38160">
              <a:solidFill>
                <a:schemeClr val="tx2"/>
              </a:solidFill>
              <a:round/>
            </a:ln>
          </p:spPr>
          <p:style>
            <a:lnRef idx="0">
              <a:scrgbClr r="0" g="0" b="0"/>
            </a:lnRef>
            <a:fillRef idx="0">
              <a:scrgbClr r="0" g="0" b="0"/>
            </a:fillRef>
            <a:effectRef idx="0">
              <a:scrgbClr r="0" g="0" b="0"/>
            </a:effectRef>
            <a:fontRef idx="minor"/>
          </p:style>
          <p:txBody>
            <a:bodyPr/>
            <a:lstStyle/>
            <a:p>
              <a:endParaRPr lang="pt-BR"/>
            </a:p>
          </p:txBody>
        </p:sp>
        <p:sp>
          <p:nvSpPr>
            <p:cNvPr id="532" name="Line 13"/>
            <p:cNvSpPr/>
            <p:nvPr/>
          </p:nvSpPr>
          <p:spPr>
            <a:xfrm>
              <a:off x="3993840" y="2188800"/>
              <a:ext cx="827280" cy="113040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3" name="Line 14"/>
            <p:cNvSpPr/>
            <p:nvPr/>
          </p:nvSpPr>
          <p:spPr>
            <a:xfrm flipH="1">
              <a:off x="5751000" y="2301480"/>
              <a:ext cx="723960" cy="10177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4" name="Line 15"/>
            <p:cNvSpPr/>
            <p:nvPr/>
          </p:nvSpPr>
          <p:spPr>
            <a:xfrm>
              <a:off x="6060600" y="3885840"/>
              <a:ext cx="155088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5" name="Line 16"/>
            <p:cNvSpPr/>
            <p:nvPr/>
          </p:nvSpPr>
          <p:spPr>
            <a:xfrm>
              <a:off x="5751000" y="4451040"/>
              <a:ext cx="826920" cy="113004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6" name="Line 17"/>
            <p:cNvSpPr/>
            <p:nvPr/>
          </p:nvSpPr>
          <p:spPr>
            <a:xfrm flipH="1">
              <a:off x="4096800" y="4563720"/>
              <a:ext cx="826920" cy="113184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7" name="Line 18"/>
            <p:cNvSpPr/>
            <p:nvPr/>
          </p:nvSpPr>
          <p:spPr>
            <a:xfrm flipH="1">
              <a:off x="2650680" y="3885840"/>
              <a:ext cx="17571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38" name="CustomShape 19"/>
            <p:cNvSpPr/>
            <p:nvPr/>
          </p:nvSpPr>
          <p:spPr>
            <a:xfrm rot="19967400">
              <a:off x="4820400" y="3658680"/>
              <a:ext cx="825480" cy="56376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solidFill>
              <a:schemeClr val="folHlink"/>
            </a:solidFill>
            <a:ln w="38160">
              <a:solidFill>
                <a:schemeClr val="hlink"/>
              </a:solidFill>
              <a:miter/>
            </a:ln>
          </p:spPr>
          <p:style>
            <a:lnRef idx="0">
              <a:scrgbClr r="0" g="0" b="0"/>
            </a:lnRef>
            <a:fillRef idx="0">
              <a:scrgbClr r="0" g="0" b="0"/>
            </a:fillRef>
            <a:effectRef idx="0">
              <a:scrgbClr r="0" g="0" b="0"/>
            </a:effectRef>
            <a:fontRef idx="minor"/>
          </p:style>
          <p:txBody>
            <a:bodyPr/>
            <a:lstStyle/>
            <a:p>
              <a:endParaRPr lang="pt-BR"/>
            </a:p>
          </p:txBody>
        </p:sp>
        <p:sp>
          <p:nvSpPr>
            <p:cNvPr id="539" name="Line 20"/>
            <p:cNvSpPr/>
            <p:nvPr/>
          </p:nvSpPr>
          <p:spPr>
            <a:xfrm flipV="1">
              <a:off x="4407840" y="3319200"/>
              <a:ext cx="1343160" cy="56664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40" name="Line 21"/>
            <p:cNvSpPr/>
            <p:nvPr/>
          </p:nvSpPr>
          <p:spPr>
            <a:xfrm flipV="1">
              <a:off x="4923720" y="3885840"/>
              <a:ext cx="1136880" cy="67788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41" name="Line 22"/>
            <p:cNvSpPr/>
            <p:nvPr/>
          </p:nvSpPr>
          <p:spPr>
            <a:xfrm flipH="1" flipV="1">
              <a:off x="3271320" y="2076120"/>
              <a:ext cx="206280" cy="3380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42" name="Line 23"/>
            <p:cNvSpPr/>
            <p:nvPr/>
          </p:nvSpPr>
          <p:spPr>
            <a:xfrm>
              <a:off x="4097160" y="1623240"/>
              <a:ext cx="208080" cy="3380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43" name="CustomShape 24"/>
            <p:cNvSpPr/>
            <p:nvPr/>
          </p:nvSpPr>
          <p:spPr>
            <a:xfrm>
              <a:off x="6681960" y="2079360"/>
              <a:ext cx="1135080" cy="1352520"/>
            </a:xfrm>
            <a:custGeom>
              <a:avLst/>
              <a:gdLst/>
              <a:ahLst/>
              <a:cxnLst/>
              <a:rect l="l" t="t" r="r" b="b"/>
              <a:pathLst>
                <a:path w="20874" h="21584">
                  <a:moveTo>
                    <a:pt x="842" y="0"/>
                  </a:moveTo>
                  <a:cubicBezTo>
                    <a:pt x="10313" y="370"/>
                    <a:pt x="18437" y="6871"/>
                    <a:pt x="20874" y="16030"/>
                  </a:cubicBezTo>
                  <a:moveTo>
                    <a:pt x="842" y="0"/>
                  </a:moveTo>
                  <a:cubicBezTo>
                    <a:pt x="10313" y="370"/>
                    <a:pt x="18437" y="6871"/>
                    <a:pt x="20874" y="16030"/>
                  </a:cubicBezTo>
                  <a:lnTo>
                    <a:pt x="0" y="21584"/>
                  </a:lnTo>
                  <a:close/>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44" name="Line 25"/>
            <p:cNvSpPr/>
            <p:nvPr/>
          </p:nvSpPr>
          <p:spPr>
            <a:xfrm>
              <a:off x="7818120" y="3093480"/>
              <a:ext cx="360" cy="2257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545" name="CustomShape 26"/>
          <p:cNvSpPr/>
          <p:nvPr/>
        </p:nvSpPr>
        <p:spPr>
          <a:xfrm>
            <a:off x="360000" y="11772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400" b="0" strike="noStrike" spc="-1">
                <a:solidFill>
                  <a:srgbClr val="FFFFCC"/>
                </a:solidFill>
                <a:latin typeface="Arial"/>
                <a:ea typeface="DejaVu Sans"/>
              </a:rPr>
              <a:t> </a:t>
            </a:r>
            <a:r>
              <a:rPr lang="pt-BR" sz="4000" b="1" strike="noStrike" spc="-1">
                <a:solidFill>
                  <a:srgbClr val="00AEEF"/>
                </a:solidFill>
                <a:latin typeface="Calibri"/>
                <a:ea typeface="DejaVu Sans"/>
              </a:rPr>
              <a:t>Prototipação</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repl">
                                        <p:cTn id="7" dur="500" fill="hold"/>
                                        <p:tgtEl>
                                          <p:spTgt spid="54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4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331920" y="154080"/>
            <a:ext cx="7999920" cy="70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Curva de falhas do Software</a:t>
            </a:r>
            <a:endParaRPr lang="pt-BR" sz="4000" b="0" strike="noStrike" spc="-1">
              <a:latin typeface="Arial"/>
            </a:endParaRPr>
          </a:p>
        </p:txBody>
      </p:sp>
      <p:grpSp>
        <p:nvGrpSpPr>
          <p:cNvPr id="221" name="Group 2"/>
          <p:cNvGrpSpPr/>
          <p:nvPr/>
        </p:nvGrpSpPr>
        <p:grpSpPr>
          <a:xfrm>
            <a:off x="852840" y="1828080"/>
            <a:ext cx="7483320" cy="3200040"/>
            <a:chOff x="852840" y="1828080"/>
            <a:chExt cx="7483320" cy="3200040"/>
          </a:xfrm>
        </p:grpSpPr>
        <p:sp>
          <p:nvSpPr>
            <p:cNvPr id="222" name="CustomShape 3"/>
            <p:cNvSpPr/>
            <p:nvPr/>
          </p:nvSpPr>
          <p:spPr>
            <a:xfrm>
              <a:off x="852840" y="2573280"/>
              <a:ext cx="1200600" cy="128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990000"/>
                  </a:solidFill>
                  <a:latin typeface="Arial"/>
                  <a:ea typeface="DejaVu Sans"/>
                </a:rPr>
                <a:t>índice de falhas</a:t>
              </a:r>
              <a:endParaRPr lang="pt-BR" sz="1800" b="0" strike="noStrike" spc="-1">
                <a:latin typeface="Arial"/>
              </a:endParaRPr>
            </a:p>
          </p:txBody>
        </p:sp>
        <p:sp>
          <p:nvSpPr>
            <p:cNvPr id="223" name="CustomShape 4"/>
            <p:cNvSpPr/>
            <p:nvPr/>
          </p:nvSpPr>
          <p:spPr>
            <a:xfrm>
              <a:off x="2681640" y="2666880"/>
              <a:ext cx="2030760" cy="70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strike="noStrike" spc="-1">
                  <a:solidFill>
                    <a:srgbClr val="FF9933"/>
                  </a:solidFill>
                  <a:latin typeface="Arial"/>
                  <a:ea typeface="DejaVu Sans"/>
                </a:rPr>
                <a:t>mudança</a:t>
              </a:r>
              <a:endParaRPr lang="pt-BR" sz="2000" b="0" strike="noStrike" spc="-1">
                <a:latin typeface="Arial"/>
              </a:endParaRPr>
            </a:p>
          </p:txBody>
        </p:sp>
        <p:sp>
          <p:nvSpPr>
            <p:cNvPr id="224" name="CustomShape 5"/>
            <p:cNvSpPr/>
            <p:nvPr/>
          </p:nvSpPr>
          <p:spPr>
            <a:xfrm>
              <a:off x="5729760" y="2286000"/>
              <a:ext cx="2032560" cy="70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FF9933"/>
                  </a:solidFill>
                  <a:latin typeface="Arial"/>
                  <a:ea typeface="DejaVu Sans"/>
                </a:rPr>
                <a:t>curva real</a:t>
              </a:r>
              <a:endParaRPr lang="pt-BR" sz="1800" b="0" strike="noStrike" spc="-1">
                <a:latin typeface="Arial"/>
              </a:endParaRPr>
            </a:p>
          </p:txBody>
        </p:sp>
        <p:sp>
          <p:nvSpPr>
            <p:cNvPr id="225" name="CustomShape 6"/>
            <p:cNvSpPr/>
            <p:nvPr/>
          </p:nvSpPr>
          <p:spPr>
            <a:xfrm>
              <a:off x="5934240" y="3625920"/>
              <a:ext cx="2030760" cy="70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FFFFFF"/>
                  </a:solidFill>
                  <a:latin typeface="Arial"/>
                  <a:ea typeface="DejaVu Sans"/>
                </a:rPr>
                <a:t>curva idealizada</a:t>
              </a:r>
              <a:endParaRPr lang="pt-BR" sz="1800" b="0" strike="noStrike" spc="-1">
                <a:latin typeface="Arial"/>
              </a:endParaRPr>
            </a:p>
          </p:txBody>
        </p:sp>
        <p:sp>
          <p:nvSpPr>
            <p:cNvPr id="226" name="Line 7"/>
            <p:cNvSpPr/>
            <p:nvPr/>
          </p:nvSpPr>
          <p:spPr>
            <a:xfrm>
              <a:off x="1960560" y="1879560"/>
              <a:ext cx="360" cy="2455560"/>
            </a:xfrm>
            <a:prstGeom prst="line">
              <a:avLst/>
            </a:prstGeom>
            <a:ln w="28575">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27" name="Line 8"/>
            <p:cNvSpPr/>
            <p:nvPr/>
          </p:nvSpPr>
          <p:spPr>
            <a:xfrm>
              <a:off x="1960560" y="4334760"/>
              <a:ext cx="6375600" cy="1800"/>
            </a:xfrm>
            <a:prstGeom prst="line">
              <a:avLst/>
            </a:prstGeom>
            <a:ln w="28575">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28" name="CustomShape 9"/>
            <p:cNvSpPr/>
            <p:nvPr/>
          </p:nvSpPr>
          <p:spPr>
            <a:xfrm flipH="1" flipV="1">
              <a:off x="2298960" y="2055960"/>
              <a:ext cx="830880" cy="210564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38100">
              <a:solidFill>
                <a:srgbClr val="3333CC"/>
              </a:solidFill>
              <a:round/>
            </a:ln>
          </p:spPr>
          <p:style>
            <a:lnRef idx="0">
              <a:scrgbClr r="0" g="0" b="0"/>
            </a:lnRef>
            <a:fillRef idx="0">
              <a:scrgbClr r="0" g="0" b="0"/>
            </a:fillRef>
            <a:effectRef idx="0">
              <a:scrgbClr r="0" g="0" b="0"/>
            </a:effectRef>
            <a:fontRef idx="minor"/>
          </p:style>
          <p:txBody>
            <a:bodyPr/>
            <a:lstStyle/>
            <a:p>
              <a:endParaRPr lang="pt-BR"/>
            </a:p>
          </p:txBody>
        </p:sp>
        <p:sp>
          <p:nvSpPr>
            <p:cNvPr id="229" name="Line 10"/>
            <p:cNvSpPr/>
            <p:nvPr/>
          </p:nvSpPr>
          <p:spPr>
            <a:xfrm>
              <a:off x="3162600" y="4168440"/>
              <a:ext cx="3233520" cy="360"/>
            </a:xfrm>
            <a:prstGeom prst="line">
              <a:avLst/>
            </a:prstGeom>
            <a:ln w="38100">
              <a:solidFill>
                <a:srgbClr val="3333CC"/>
              </a:solidFill>
              <a:round/>
            </a:ln>
          </p:spPr>
          <p:style>
            <a:lnRef idx="0">
              <a:scrgbClr r="0" g="0" b="0"/>
            </a:lnRef>
            <a:fillRef idx="0">
              <a:scrgbClr r="0" g="0" b="0"/>
            </a:fillRef>
            <a:effectRef idx="0">
              <a:scrgbClr r="0" g="0" b="0"/>
            </a:effectRef>
            <a:fontRef idx="minor"/>
          </p:style>
          <p:txBody>
            <a:bodyPr/>
            <a:lstStyle/>
            <a:p>
              <a:endParaRPr lang="pt-BR"/>
            </a:p>
          </p:txBody>
        </p:sp>
        <p:sp>
          <p:nvSpPr>
            <p:cNvPr id="230" name="CustomShape 11"/>
            <p:cNvSpPr/>
            <p:nvPr/>
          </p:nvSpPr>
          <p:spPr>
            <a:xfrm flipH="1" flipV="1">
              <a:off x="2421000" y="1828080"/>
              <a:ext cx="1016640" cy="198792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575">
              <a:solidFill>
                <a:srgbClr val="FF6600"/>
              </a:solidFill>
              <a:round/>
            </a:ln>
          </p:spPr>
          <p:style>
            <a:lnRef idx="0">
              <a:scrgbClr r="0" g="0" b="0"/>
            </a:lnRef>
            <a:fillRef idx="0">
              <a:scrgbClr r="0" g="0" b="0"/>
            </a:fillRef>
            <a:effectRef idx="0">
              <a:scrgbClr r="0" g="0" b="0"/>
            </a:effectRef>
            <a:fontRef idx="minor"/>
          </p:style>
          <p:txBody>
            <a:bodyPr/>
            <a:lstStyle/>
            <a:p>
              <a:endParaRPr lang="pt-BR"/>
            </a:p>
          </p:txBody>
        </p:sp>
        <p:sp>
          <p:nvSpPr>
            <p:cNvPr id="231" name="CustomShape 12"/>
            <p:cNvSpPr/>
            <p:nvPr/>
          </p:nvSpPr>
          <p:spPr>
            <a:xfrm flipV="1">
              <a:off x="3438720" y="2527920"/>
              <a:ext cx="3510360" cy="128628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575">
              <a:solidFill>
                <a:srgbClr val="FF6600"/>
              </a:solidFill>
              <a:round/>
            </a:ln>
          </p:spPr>
          <p:style>
            <a:lnRef idx="0">
              <a:scrgbClr r="0" g="0" b="0"/>
            </a:lnRef>
            <a:fillRef idx="0">
              <a:scrgbClr r="0" g="0" b="0"/>
            </a:fillRef>
            <a:effectRef idx="0">
              <a:scrgbClr r="0" g="0" b="0"/>
            </a:effectRef>
            <a:fontRef idx="minor"/>
          </p:style>
          <p:txBody>
            <a:bodyPr/>
            <a:lstStyle/>
            <a:p>
              <a:endParaRPr lang="pt-BR"/>
            </a:p>
          </p:txBody>
        </p:sp>
        <p:sp>
          <p:nvSpPr>
            <p:cNvPr id="232" name="Line 13"/>
            <p:cNvSpPr/>
            <p:nvPr/>
          </p:nvSpPr>
          <p:spPr>
            <a:xfrm flipV="1">
              <a:off x="3346560" y="2062080"/>
              <a:ext cx="360" cy="1755720"/>
            </a:xfrm>
            <a:prstGeom prst="line">
              <a:avLst/>
            </a:prstGeom>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3" name="Line 14"/>
            <p:cNvSpPr/>
            <p:nvPr/>
          </p:nvSpPr>
          <p:spPr>
            <a:xfrm flipV="1">
              <a:off x="4362480" y="2062080"/>
              <a:ext cx="1800" cy="1677960"/>
            </a:xfrm>
            <a:prstGeom prst="line">
              <a:avLst/>
            </a:prstGeom>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4" name="Line 15"/>
            <p:cNvSpPr/>
            <p:nvPr/>
          </p:nvSpPr>
          <p:spPr>
            <a:xfrm flipV="1">
              <a:off x="5378760" y="1946160"/>
              <a:ext cx="1440" cy="1638360"/>
            </a:xfrm>
            <a:prstGeom prst="line">
              <a:avLst/>
            </a:prstGeom>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5" name="CustomShape 16"/>
            <p:cNvSpPr/>
            <p:nvPr/>
          </p:nvSpPr>
          <p:spPr>
            <a:xfrm flipH="1" flipV="1">
              <a:off x="3345120" y="2060640"/>
              <a:ext cx="1016640" cy="170244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6" name="CustomShape 17"/>
            <p:cNvSpPr/>
            <p:nvPr/>
          </p:nvSpPr>
          <p:spPr>
            <a:xfrm flipH="1" flipV="1">
              <a:off x="4361040" y="2061360"/>
              <a:ext cx="1016640" cy="152136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7" name="Line 18"/>
            <p:cNvSpPr/>
            <p:nvPr/>
          </p:nvSpPr>
          <p:spPr>
            <a:xfrm>
              <a:off x="2792520" y="2647800"/>
              <a:ext cx="554040" cy="1093680"/>
            </a:xfrm>
            <a:prstGeom prst="line">
              <a:avLst/>
            </a:prstGeom>
            <a:ln w="28575">
              <a:solidFill>
                <a:srgbClr val="000000"/>
              </a:solidFill>
              <a:round/>
              <a:tailEnd type="triangle" w="sm" len="sm"/>
            </a:ln>
          </p:spPr>
          <p:style>
            <a:lnRef idx="0">
              <a:scrgbClr r="0" g="0" b="0"/>
            </a:lnRef>
            <a:fillRef idx="0">
              <a:scrgbClr r="0" g="0" b="0"/>
            </a:fillRef>
            <a:effectRef idx="0">
              <a:scrgbClr r="0" g="0" b="0"/>
            </a:effectRef>
            <a:fontRef idx="minor"/>
          </p:style>
          <p:txBody>
            <a:bodyPr/>
            <a:lstStyle/>
            <a:p>
              <a:endParaRPr lang="pt-BR"/>
            </a:p>
          </p:txBody>
        </p:sp>
        <p:sp>
          <p:nvSpPr>
            <p:cNvPr id="238" name="CustomShape 19"/>
            <p:cNvSpPr/>
            <p:nvPr/>
          </p:nvSpPr>
          <p:spPr>
            <a:xfrm flipH="1" flipV="1">
              <a:off x="5376960" y="2060640"/>
              <a:ext cx="830880" cy="128628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39" name="CustomShape 20"/>
            <p:cNvSpPr/>
            <p:nvPr/>
          </p:nvSpPr>
          <p:spPr>
            <a:xfrm>
              <a:off x="6580440" y="2413080"/>
              <a:ext cx="552960" cy="7023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240" name="CustomShape 21"/>
            <p:cNvSpPr/>
            <p:nvPr/>
          </p:nvSpPr>
          <p:spPr>
            <a:xfrm>
              <a:off x="3296160" y="3738600"/>
              <a:ext cx="102240" cy="103680"/>
            </a:xfrm>
            <a:prstGeom prst="ellipse">
              <a:avLst/>
            </a:prstGeom>
            <a:noFill/>
            <a:ln w="28575">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241" name="CustomShape 22"/>
            <p:cNvSpPr/>
            <p:nvPr/>
          </p:nvSpPr>
          <p:spPr>
            <a:xfrm>
              <a:off x="5656680" y="4444920"/>
              <a:ext cx="1661040" cy="58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990000"/>
                  </a:solidFill>
                  <a:latin typeface="Arial"/>
                  <a:ea typeface="DejaVu Sans"/>
                </a:rPr>
                <a:t>tempo</a:t>
              </a:r>
              <a:endParaRPr lang="pt-BR" sz="18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 calcmode="lin" valueType="num">
                                      <p:cBhvr additive="repl">
                                        <p:cTn id="7" dur="500" fill="hold"/>
                                        <p:tgtEl>
                                          <p:spTgt spid="22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2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580680" y="36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 da Prototipação</a:t>
            </a:r>
            <a:endParaRPr lang="pt-BR" sz="4000" b="0" strike="noStrike" spc="-1">
              <a:latin typeface="Arial"/>
            </a:endParaRPr>
          </a:p>
        </p:txBody>
      </p:sp>
      <p:sp>
        <p:nvSpPr>
          <p:cNvPr id="547" name="CustomShape 2"/>
          <p:cNvSpPr/>
          <p:nvPr/>
        </p:nvSpPr>
        <p:spPr>
          <a:xfrm>
            <a:off x="4082040" y="1673640"/>
            <a:ext cx="5637240" cy="426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110000"/>
              </a:lnSpc>
              <a:spcBef>
                <a:spcPts val="601"/>
              </a:spcBef>
              <a:spcAft>
                <a:spcPts val="300"/>
              </a:spcAft>
              <a:tabLst>
                <a:tab pos="0" algn="l"/>
              </a:tabLst>
            </a:pPr>
            <a:r>
              <a:rPr lang="pt-BR" sz="2800" b="0" i="1" u="sng" strike="noStrike" spc="-1">
                <a:solidFill>
                  <a:srgbClr val="C9211E"/>
                </a:solidFill>
                <a:uFillTx/>
                <a:latin typeface="Arial"/>
                <a:ea typeface="DejaVu Sans"/>
              </a:rPr>
              <a:t>Obtenção dos Requisitos</a:t>
            </a:r>
            <a:r>
              <a:rPr lang="pt-BR" sz="2800" b="0" i="1" u="sng" strike="noStrike" spc="-1">
                <a:solidFill>
                  <a:srgbClr val="FFFF99"/>
                </a:solidFill>
                <a:uFillTx/>
                <a:latin typeface="Arial"/>
                <a:ea typeface="DejaVu Sans"/>
              </a:rPr>
              <a:t>:</a:t>
            </a:r>
            <a:r>
              <a:rPr lang="pt-BR" sz="2800" b="0" strike="noStrike" spc="-1">
                <a:solidFill>
                  <a:srgbClr val="FFFF99"/>
                </a:solidFill>
                <a:latin typeface="Arial"/>
                <a:ea typeface="DejaVu Sans"/>
              </a:rPr>
              <a:t> </a:t>
            </a:r>
            <a:r>
              <a:rPr lang="pt-BR" sz="2400" b="0" strike="noStrike" spc="-1">
                <a:solidFill>
                  <a:srgbClr val="000000"/>
                </a:solidFill>
                <a:latin typeface="Arial"/>
                <a:ea typeface="DejaVu Sans"/>
              </a:rPr>
              <a:t>desenvolvedor e cliente definem os objetivos gerais do software, identificam quais requisitos são conhecidos e as áreas que necessitam de definições adicionais</a:t>
            </a:r>
            <a:endParaRPr lang="pt-BR" sz="2400" b="0" strike="noStrike" spc="-1">
              <a:latin typeface="Arial"/>
            </a:endParaRPr>
          </a:p>
          <a:p>
            <a:pPr marL="228600" indent="-227160">
              <a:lnSpc>
                <a:spcPct val="110000"/>
              </a:lnSpc>
              <a:spcBef>
                <a:spcPts val="601"/>
              </a:spcBef>
              <a:spcAft>
                <a:spcPts val="300"/>
              </a:spcAft>
              <a:tabLst>
                <a:tab pos="0" algn="l"/>
              </a:tabLst>
            </a:pPr>
            <a:endParaRPr lang="pt-BR" sz="2400" b="0" strike="noStrike" spc="-1">
              <a:latin typeface="Arial"/>
            </a:endParaRPr>
          </a:p>
          <a:p>
            <a:pPr marL="228600" indent="-227160" algn="r">
              <a:lnSpc>
                <a:spcPct val="110000"/>
              </a:lnSpc>
              <a:spcBef>
                <a:spcPts val="601"/>
              </a:spcBef>
              <a:spcAft>
                <a:spcPts val="300"/>
              </a:spcAft>
              <a:tabLst>
                <a:tab pos="0" algn="l"/>
              </a:tabLst>
            </a:pPr>
            <a:r>
              <a:rPr lang="pt-BR" sz="2800" b="0" i="1" u="sng" strike="noStrike" spc="-1">
                <a:solidFill>
                  <a:srgbClr val="C9211E"/>
                </a:solidFill>
                <a:uFillTx/>
                <a:latin typeface="Arial"/>
                <a:ea typeface="DejaVu Sans"/>
              </a:rPr>
              <a:t>Projeto Rápido:</a:t>
            </a:r>
            <a:r>
              <a:rPr lang="pt-BR" sz="2800" b="0" strike="noStrike" spc="-1">
                <a:solidFill>
                  <a:srgbClr val="C9211E"/>
                </a:solidFill>
                <a:latin typeface="Arial"/>
                <a:ea typeface="DejaVu Sans"/>
              </a:rPr>
              <a:t> </a:t>
            </a:r>
            <a:r>
              <a:rPr lang="pt-BR" sz="2400" b="0" strike="noStrike" spc="-1">
                <a:solidFill>
                  <a:srgbClr val="000000"/>
                </a:solidFill>
                <a:latin typeface="Arial"/>
                <a:ea typeface="DejaVu Sans"/>
              </a:rPr>
              <a:t> representação dos aspectos do software que são visíveis ao usuário (abordagens de entrada e formatos de saída)</a:t>
            </a:r>
            <a:endParaRPr lang="pt-BR" sz="2400" b="0" strike="noStrike" spc="-1">
              <a:latin typeface="Arial"/>
            </a:endParaRPr>
          </a:p>
        </p:txBody>
      </p:sp>
      <p:grpSp>
        <p:nvGrpSpPr>
          <p:cNvPr id="548" name="Group 3"/>
          <p:cNvGrpSpPr/>
          <p:nvPr/>
        </p:nvGrpSpPr>
        <p:grpSpPr>
          <a:xfrm>
            <a:off x="394920" y="2190600"/>
            <a:ext cx="4177080" cy="3568680"/>
            <a:chOff x="394920" y="2190600"/>
            <a:chExt cx="4177080" cy="3568680"/>
          </a:xfrm>
        </p:grpSpPr>
        <p:sp>
          <p:nvSpPr>
            <p:cNvPr id="549" name="CustomShape 4"/>
            <p:cNvSpPr/>
            <p:nvPr/>
          </p:nvSpPr>
          <p:spPr>
            <a:xfrm>
              <a:off x="394920" y="262548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fim</a:t>
              </a:r>
              <a:endParaRPr lang="pt-BR" sz="2000" b="0" strike="noStrike" spc="-1">
                <a:latin typeface="Arial"/>
              </a:endParaRPr>
            </a:p>
          </p:txBody>
        </p:sp>
        <p:sp>
          <p:nvSpPr>
            <p:cNvPr id="550" name="CustomShape 5"/>
            <p:cNvSpPr/>
            <p:nvPr/>
          </p:nvSpPr>
          <p:spPr>
            <a:xfrm>
              <a:off x="1397160" y="219060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início</a:t>
              </a:r>
              <a:endParaRPr lang="pt-BR" sz="2000" b="0" strike="noStrike" spc="-1">
                <a:latin typeface="Arial"/>
              </a:endParaRPr>
            </a:p>
          </p:txBody>
        </p:sp>
        <p:sp>
          <p:nvSpPr>
            <p:cNvPr id="551" name="CustomShape 6"/>
            <p:cNvSpPr/>
            <p:nvPr/>
          </p:nvSpPr>
          <p:spPr>
            <a:xfrm>
              <a:off x="469440" y="3426120"/>
              <a:ext cx="150228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produto</a:t>
              </a:r>
              <a:endParaRPr lang="pt-BR" sz="1600" b="0" strike="noStrike" spc="-1">
                <a:latin typeface="Arial"/>
              </a:endParaRPr>
            </a:p>
          </p:txBody>
        </p:sp>
        <p:sp>
          <p:nvSpPr>
            <p:cNvPr id="552" name="CustomShape 7"/>
            <p:cNvSpPr/>
            <p:nvPr/>
          </p:nvSpPr>
          <p:spPr>
            <a:xfrm>
              <a:off x="561960" y="4454280"/>
              <a:ext cx="14191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refinamento protótipo</a:t>
              </a:r>
              <a:endParaRPr lang="pt-BR" sz="1600" b="0" strike="noStrike" spc="-1">
                <a:latin typeface="Arial"/>
              </a:endParaRPr>
            </a:p>
          </p:txBody>
        </p:sp>
        <p:sp>
          <p:nvSpPr>
            <p:cNvPr id="553" name="CustomShape 8"/>
            <p:cNvSpPr/>
            <p:nvPr/>
          </p:nvSpPr>
          <p:spPr>
            <a:xfrm>
              <a:off x="1982160" y="497736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avaliação protótipo</a:t>
              </a:r>
              <a:endParaRPr lang="pt-BR" sz="1600" b="0" strike="noStrike" spc="-1">
                <a:latin typeface="Arial"/>
              </a:endParaRPr>
            </a:p>
          </p:txBody>
        </p:sp>
        <p:sp>
          <p:nvSpPr>
            <p:cNvPr id="554" name="CustomShape 9"/>
            <p:cNvSpPr/>
            <p:nvPr/>
          </p:nvSpPr>
          <p:spPr>
            <a:xfrm>
              <a:off x="2984400" y="436752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protótipo</a:t>
              </a:r>
              <a:endParaRPr lang="pt-BR" sz="1600" b="0" strike="noStrike" spc="-1">
                <a:latin typeface="Arial"/>
              </a:endParaRPr>
            </a:p>
          </p:txBody>
        </p:sp>
        <p:sp>
          <p:nvSpPr>
            <p:cNvPr id="555" name="CustomShape 10"/>
            <p:cNvSpPr/>
            <p:nvPr/>
          </p:nvSpPr>
          <p:spPr>
            <a:xfrm>
              <a:off x="3151440" y="3409200"/>
              <a:ext cx="11689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projeto rápido</a:t>
              </a:r>
              <a:endParaRPr lang="pt-BR" sz="1600" b="0" strike="noStrike" spc="-1">
                <a:latin typeface="Arial"/>
              </a:endParaRPr>
            </a:p>
          </p:txBody>
        </p:sp>
        <p:sp>
          <p:nvSpPr>
            <p:cNvPr id="556" name="CustomShape 11"/>
            <p:cNvSpPr/>
            <p:nvPr/>
          </p:nvSpPr>
          <p:spPr>
            <a:xfrm>
              <a:off x="1815480" y="2800440"/>
              <a:ext cx="1334160" cy="8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obtenção dos   requisitos</a:t>
              </a:r>
              <a:endParaRPr lang="pt-BR" sz="1600" b="0" strike="noStrike" spc="-1">
                <a:latin typeface="Arial"/>
              </a:endParaRPr>
            </a:p>
          </p:txBody>
        </p:sp>
        <p:sp>
          <p:nvSpPr>
            <p:cNvPr id="557" name="CustomShape 12"/>
            <p:cNvSpPr/>
            <p:nvPr/>
          </p:nvSpPr>
          <p:spPr>
            <a:xfrm>
              <a:off x="394920" y="2712240"/>
              <a:ext cx="4008600" cy="3047040"/>
            </a:xfrm>
            <a:prstGeom prst="ellipse">
              <a:avLst/>
            </a:pr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58" name="CustomShape 13"/>
            <p:cNvSpPr/>
            <p:nvPr/>
          </p:nvSpPr>
          <p:spPr>
            <a:xfrm>
              <a:off x="1815480" y="3670560"/>
              <a:ext cx="1334160" cy="1043640"/>
            </a:xfrm>
            <a:prstGeom prst="ellipse">
              <a:avLst/>
            </a:prstGeom>
            <a:noFill/>
            <a:ln w="38160">
              <a:solidFill>
                <a:schemeClr val="tx2"/>
              </a:solidFill>
              <a:round/>
            </a:ln>
          </p:spPr>
          <p:style>
            <a:lnRef idx="0">
              <a:scrgbClr r="0" g="0" b="0"/>
            </a:lnRef>
            <a:fillRef idx="0">
              <a:scrgbClr r="0" g="0" b="0"/>
            </a:fillRef>
            <a:effectRef idx="0">
              <a:scrgbClr r="0" g="0" b="0"/>
            </a:effectRef>
            <a:fontRef idx="minor"/>
          </p:style>
          <p:txBody>
            <a:bodyPr/>
            <a:lstStyle/>
            <a:p>
              <a:endParaRPr lang="pt-BR"/>
            </a:p>
          </p:txBody>
        </p:sp>
        <p:sp>
          <p:nvSpPr>
            <p:cNvPr id="559" name="Line 14"/>
            <p:cNvSpPr/>
            <p:nvPr/>
          </p:nvSpPr>
          <p:spPr>
            <a:xfrm>
              <a:off x="1480320" y="2886840"/>
              <a:ext cx="668520" cy="87048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0" name="Line 15"/>
            <p:cNvSpPr/>
            <p:nvPr/>
          </p:nvSpPr>
          <p:spPr>
            <a:xfrm flipH="1">
              <a:off x="2900880" y="2973960"/>
              <a:ext cx="585000" cy="783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1" name="Line 16"/>
            <p:cNvSpPr/>
            <p:nvPr/>
          </p:nvSpPr>
          <p:spPr>
            <a:xfrm>
              <a:off x="3151080" y="4193640"/>
              <a:ext cx="125352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2" name="Line 17"/>
            <p:cNvSpPr/>
            <p:nvPr/>
          </p:nvSpPr>
          <p:spPr>
            <a:xfrm>
              <a:off x="2900880" y="4628520"/>
              <a:ext cx="668520" cy="8701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3" name="Line 18"/>
            <p:cNvSpPr/>
            <p:nvPr/>
          </p:nvSpPr>
          <p:spPr>
            <a:xfrm flipH="1">
              <a:off x="1563840" y="4715280"/>
              <a:ext cx="668520" cy="8715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4" name="Line 19"/>
            <p:cNvSpPr/>
            <p:nvPr/>
          </p:nvSpPr>
          <p:spPr>
            <a:xfrm flipH="1">
              <a:off x="394920" y="4193640"/>
              <a:ext cx="14205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65" name="CustomShape 20"/>
            <p:cNvSpPr/>
            <p:nvPr/>
          </p:nvSpPr>
          <p:spPr>
            <a:xfrm rot="20034000">
              <a:off x="2143800" y="4020480"/>
              <a:ext cx="660600" cy="43812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noFill/>
            <a:ln w="38160">
              <a:solidFill>
                <a:schemeClr val="hlink"/>
              </a:solidFill>
              <a:miter/>
            </a:ln>
          </p:spPr>
          <p:style>
            <a:lnRef idx="0">
              <a:scrgbClr r="0" g="0" b="0"/>
            </a:lnRef>
            <a:fillRef idx="0">
              <a:scrgbClr r="0" g="0" b="0"/>
            </a:fillRef>
            <a:effectRef idx="0">
              <a:scrgbClr r="0" g="0" b="0"/>
            </a:effectRef>
            <a:fontRef idx="minor"/>
          </p:style>
          <p:txBody>
            <a:bodyPr/>
            <a:lstStyle/>
            <a:p>
              <a:endParaRPr lang="pt-BR"/>
            </a:p>
          </p:txBody>
        </p:sp>
        <p:sp>
          <p:nvSpPr>
            <p:cNvPr id="566" name="Line 21"/>
            <p:cNvSpPr/>
            <p:nvPr/>
          </p:nvSpPr>
          <p:spPr>
            <a:xfrm flipV="1">
              <a:off x="1815480" y="3757320"/>
              <a:ext cx="1085400" cy="43632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67" name="Line 22"/>
            <p:cNvSpPr/>
            <p:nvPr/>
          </p:nvSpPr>
          <p:spPr>
            <a:xfrm flipV="1">
              <a:off x="2232360" y="4193280"/>
              <a:ext cx="918720" cy="52200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68" name="Line 23"/>
            <p:cNvSpPr/>
            <p:nvPr/>
          </p:nvSpPr>
          <p:spPr>
            <a:xfrm flipH="1" flipV="1">
              <a:off x="896400" y="2800080"/>
              <a:ext cx="167040" cy="2606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69" name="Line 24"/>
            <p:cNvSpPr/>
            <p:nvPr/>
          </p:nvSpPr>
          <p:spPr>
            <a:xfrm>
              <a:off x="1563840" y="2451960"/>
              <a:ext cx="168120" cy="2602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70" name="CustomShape 25"/>
            <p:cNvSpPr/>
            <p:nvPr/>
          </p:nvSpPr>
          <p:spPr>
            <a:xfrm>
              <a:off x="3652920" y="2802960"/>
              <a:ext cx="917280" cy="1041120"/>
            </a:xfrm>
            <a:custGeom>
              <a:avLst/>
              <a:gdLst/>
              <a:ahLst/>
              <a:cxnLst/>
              <a:rect l="l" t="t" r="r" b="b"/>
              <a:pathLst>
                <a:path w="20874" h="21584">
                  <a:moveTo>
                    <a:pt x="842" y="0"/>
                  </a:moveTo>
                  <a:cubicBezTo>
                    <a:pt x="10313" y="370"/>
                    <a:pt x="18437" y="6871"/>
                    <a:pt x="20874" y="16030"/>
                  </a:cubicBezTo>
                  <a:moveTo>
                    <a:pt x="842" y="0"/>
                  </a:moveTo>
                  <a:cubicBezTo>
                    <a:pt x="10313" y="370"/>
                    <a:pt x="18437" y="6871"/>
                    <a:pt x="20874" y="16030"/>
                  </a:cubicBezTo>
                  <a:lnTo>
                    <a:pt x="0" y="21584"/>
                  </a:lnTo>
                  <a:close/>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71" name="Line 26"/>
            <p:cNvSpPr/>
            <p:nvPr/>
          </p:nvSpPr>
          <p:spPr>
            <a:xfrm>
              <a:off x="4571640" y="3583800"/>
              <a:ext cx="360" cy="1735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46">
                                            <p:txEl>
                                              <p:pRg st="0" end="0"/>
                                            </p:txEl>
                                          </p:spTgt>
                                        </p:tgtEl>
                                        <p:attrNameLst>
                                          <p:attrName>style.visibility</p:attrName>
                                        </p:attrNameLst>
                                      </p:cBhvr>
                                      <p:to>
                                        <p:strVal val="visible"/>
                                      </p:to>
                                    </p:set>
                                    <p:anim calcmode="lin" valueType="num">
                                      <p:cBhvr additive="repl">
                                        <p:cTn id="7" dur="500" fill="hold"/>
                                        <p:tgtEl>
                                          <p:spTgt spid="54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4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547">
                                            <p:txEl>
                                              <p:pRg st="0" end="0"/>
                                            </p:txEl>
                                          </p:spTgt>
                                        </p:tgtEl>
                                        <p:attrNameLst>
                                          <p:attrName>style.visibility</p:attrName>
                                        </p:attrNameLst>
                                      </p:cBhvr>
                                      <p:to>
                                        <p:strVal val="visible"/>
                                      </p:to>
                                    </p:set>
                                    <p:anim calcmode="lin" valueType="num">
                                      <p:cBhvr additive="repl">
                                        <p:cTn id="14" dur="500" fill="hold"/>
                                        <p:tgtEl>
                                          <p:spTgt spid="547">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547">
                                            <p:txEl>
                                              <p:pRg st="2" end="2"/>
                                            </p:txEl>
                                          </p:spTgt>
                                        </p:tgtEl>
                                        <p:attrNameLst>
                                          <p:attrName>style.visibility</p:attrName>
                                        </p:attrNameLst>
                                      </p:cBhvr>
                                      <p:to>
                                        <p:strVal val="visible"/>
                                      </p:to>
                                    </p:set>
                                    <p:anim calcmode="lin" valueType="num">
                                      <p:cBhvr additive="repl">
                                        <p:cTn id="20" dur="500" fill="hold"/>
                                        <p:tgtEl>
                                          <p:spTgt spid="547">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5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4680000" y="2082240"/>
            <a:ext cx="4951440" cy="40370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130000"/>
              </a:lnSpc>
              <a:spcBef>
                <a:spcPts val="601"/>
              </a:spcBef>
              <a:spcAft>
                <a:spcPts val="300"/>
              </a:spcAft>
              <a:tabLst>
                <a:tab pos="0" algn="l"/>
              </a:tabLst>
            </a:pPr>
            <a:r>
              <a:rPr lang="pt-BR" sz="2800" b="0" i="1" u="sng" strike="noStrike" spc="-1">
                <a:solidFill>
                  <a:srgbClr val="C9211E"/>
                </a:solidFill>
                <a:uFillTx/>
                <a:latin typeface="Arial"/>
                <a:ea typeface="DejaVu Sans"/>
              </a:rPr>
              <a:t>Construção Protótipo:</a:t>
            </a:r>
            <a:r>
              <a:rPr lang="pt-BR" sz="2800" b="0" strike="noStrike" spc="-1">
                <a:solidFill>
                  <a:srgbClr val="000000"/>
                </a:solidFill>
                <a:latin typeface="Arial"/>
                <a:ea typeface="DejaVu Sans"/>
              </a:rPr>
              <a:t> </a:t>
            </a:r>
            <a:r>
              <a:rPr lang="pt-BR" sz="2400" b="0" strike="noStrike" spc="-1">
                <a:solidFill>
                  <a:srgbClr val="000000"/>
                </a:solidFill>
                <a:latin typeface="Arial"/>
                <a:ea typeface="DejaVu Sans"/>
              </a:rPr>
              <a:t>implementação  do projeto rápido</a:t>
            </a:r>
            <a:endParaRPr lang="pt-BR" sz="2400" b="0" strike="noStrike" spc="-1">
              <a:latin typeface="Arial"/>
            </a:endParaRPr>
          </a:p>
          <a:p>
            <a:pPr marL="228600" indent="-227160" algn="r">
              <a:lnSpc>
                <a:spcPct val="130000"/>
              </a:lnSpc>
              <a:spcBef>
                <a:spcPts val="601"/>
              </a:spcBef>
              <a:spcAft>
                <a:spcPts val="300"/>
              </a:spcAft>
              <a:tabLst>
                <a:tab pos="0" algn="l"/>
              </a:tabLst>
            </a:pPr>
            <a:endParaRPr lang="pt-BR" sz="2400" b="0" strike="noStrike" spc="-1">
              <a:latin typeface="Arial"/>
            </a:endParaRPr>
          </a:p>
          <a:p>
            <a:pPr marL="228600" indent="-227160" algn="r">
              <a:lnSpc>
                <a:spcPct val="130000"/>
              </a:lnSpc>
              <a:spcBef>
                <a:spcPts val="601"/>
              </a:spcBef>
              <a:spcAft>
                <a:spcPts val="300"/>
              </a:spcAft>
              <a:tabLst>
                <a:tab pos="0" algn="l"/>
              </a:tabLst>
            </a:pPr>
            <a:r>
              <a:rPr lang="pt-BR" sz="2800" b="0" i="1" u="sng" strike="noStrike" spc="-1">
                <a:solidFill>
                  <a:srgbClr val="C9211E"/>
                </a:solidFill>
                <a:uFillTx/>
                <a:latin typeface="Arial"/>
                <a:ea typeface="DejaVu Sans"/>
              </a:rPr>
              <a:t>Avaliação do Protótipo:</a:t>
            </a:r>
            <a:r>
              <a:rPr lang="pt-BR" sz="2800" b="0" strike="noStrike" spc="-1">
                <a:solidFill>
                  <a:srgbClr val="C9211E"/>
                </a:solidFill>
                <a:latin typeface="Arial"/>
                <a:ea typeface="DejaVu Sans"/>
              </a:rPr>
              <a:t> </a:t>
            </a:r>
            <a:r>
              <a:rPr lang="pt-BR" sz="2400" b="0" strike="noStrike" spc="-1">
                <a:solidFill>
                  <a:srgbClr val="000000"/>
                </a:solidFill>
                <a:latin typeface="Arial"/>
                <a:ea typeface="DejaVu Sans"/>
              </a:rPr>
              <a:t>cliente e desenvolvedor avaliam o protótipo </a:t>
            </a:r>
            <a:endParaRPr lang="pt-BR" sz="2400" b="0" strike="noStrike" spc="-1">
              <a:latin typeface="Arial"/>
            </a:endParaRPr>
          </a:p>
        </p:txBody>
      </p:sp>
      <p:sp>
        <p:nvSpPr>
          <p:cNvPr id="573" name="CustomShape 2"/>
          <p:cNvSpPr/>
          <p:nvPr/>
        </p:nvSpPr>
        <p:spPr>
          <a:xfrm>
            <a:off x="900000" y="36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 da Prototipação</a:t>
            </a:r>
            <a:endParaRPr lang="pt-BR" sz="4000" b="0" strike="noStrike" spc="-1">
              <a:latin typeface="Arial"/>
            </a:endParaRPr>
          </a:p>
        </p:txBody>
      </p:sp>
      <p:grpSp>
        <p:nvGrpSpPr>
          <p:cNvPr id="574" name="Group 3"/>
          <p:cNvGrpSpPr/>
          <p:nvPr/>
        </p:nvGrpSpPr>
        <p:grpSpPr>
          <a:xfrm>
            <a:off x="380880" y="1905120"/>
            <a:ext cx="4177080" cy="3568680"/>
            <a:chOff x="380880" y="1905120"/>
            <a:chExt cx="4177080" cy="3568680"/>
          </a:xfrm>
        </p:grpSpPr>
        <p:sp>
          <p:nvSpPr>
            <p:cNvPr id="575" name="CustomShape 4"/>
            <p:cNvSpPr/>
            <p:nvPr/>
          </p:nvSpPr>
          <p:spPr>
            <a:xfrm>
              <a:off x="380880" y="234000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fim</a:t>
              </a:r>
              <a:endParaRPr lang="pt-BR" sz="2000" b="0" strike="noStrike" spc="-1">
                <a:latin typeface="Arial"/>
              </a:endParaRPr>
            </a:p>
          </p:txBody>
        </p:sp>
        <p:sp>
          <p:nvSpPr>
            <p:cNvPr id="576" name="CustomShape 5"/>
            <p:cNvSpPr/>
            <p:nvPr/>
          </p:nvSpPr>
          <p:spPr>
            <a:xfrm>
              <a:off x="1383120" y="190512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início</a:t>
              </a:r>
              <a:endParaRPr lang="pt-BR" sz="2000" b="0" strike="noStrike" spc="-1">
                <a:latin typeface="Arial"/>
              </a:endParaRPr>
            </a:p>
          </p:txBody>
        </p:sp>
        <p:sp>
          <p:nvSpPr>
            <p:cNvPr id="577" name="CustomShape 6"/>
            <p:cNvSpPr/>
            <p:nvPr/>
          </p:nvSpPr>
          <p:spPr>
            <a:xfrm>
              <a:off x="455400" y="3140640"/>
              <a:ext cx="150228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produto</a:t>
              </a:r>
              <a:endParaRPr lang="pt-BR" sz="1600" b="0" strike="noStrike" spc="-1">
                <a:latin typeface="Arial"/>
              </a:endParaRPr>
            </a:p>
          </p:txBody>
        </p:sp>
        <p:sp>
          <p:nvSpPr>
            <p:cNvPr id="578" name="CustomShape 7"/>
            <p:cNvSpPr/>
            <p:nvPr/>
          </p:nvSpPr>
          <p:spPr>
            <a:xfrm>
              <a:off x="547920" y="4168800"/>
              <a:ext cx="14191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refinamento protótipo</a:t>
              </a:r>
              <a:endParaRPr lang="pt-BR" sz="1600" b="0" strike="noStrike" spc="-1">
                <a:latin typeface="Arial"/>
              </a:endParaRPr>
            </a:p>
          </p:txBody>
        </p:sp>
        <p:sp>
          <p:nvSpPr>
            <p:cNvPr id="579" name="CustomShape 8"/>
            <p:cNvSpPr/>
            <p:nvPr/>
          </p:nvSpPr>
          <p:spPr>
            <a:xfrm>
              <a:off x="1968120" y="469188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avaliação protótipo</a:t>
              </a:r>
              <a:endParaRPr lang="pt-BR" sz="1600" b="0" strike="noStrike" spc="-1">
                <a:latin typeface="Arial"/>
              </a:endParaRPr>
            </a:p>
          </p:txBody>
        </p:sp>
        <p:sp>
          <p:nvSpPr>
            <p:cNvPr id="580" name="CustomShape 9"/>
            <p:cNvSpPr/>
            <p:nvPr/>
          </p:nvSpPr>
          <p:spPr>
            <a:xfrm>
              <a:off x="2970360" y="408204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protótipo</a:t>
              </a:r>
              <a:endParaRPr lang="pt-BR" sz="1600" b="0" strike="noStrike" spc="-1">
                <a:latin typeface="Arial"/>
              </a:endParaRPr>
            </a:p>
          </p:txBody>
        </p:sp>
        <p:sp>
          <p:nvSpPr>
            <p:cNvPr id="581" name="CustomShape 10"/>
            <p:cNvSpPr/>
            <p:nvPr/>
          </p:nvSpPr>
          <p:spPr>
            <a:xfrm>
              <a:off x="3137400" y="3123720"/>
              <a:ext cx="11689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projeto rápido</a:t>
              </a:r>
              <a:endParaRPr lang="pt-BR" sz="1600" b="0" strike="noStrike" spc="-1">
                <a:latin typeface="Arial"/>
              </a:endParaRPr>
            </a:p>
          </p:txBody>
        </p:sp>
        <p:sp>
          <p:nvSpPr>
            <p:cNvPr id="582" name="CustomShape 11"/>
            <p:cNvSpPr/>
            <p:nvPr/>
          </p:nvSpPr>
          <p:spPr>
            <a:xfrm>
              <a:off x="1801440" y="2514960"/>
              <a:ext cx="1334160" cy="8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obtenção dos   requisitos</a:t>
              </a:r>
              <a:endParaRPr lang="pt-BR" sz="1600" b="0" strike="noStrike" spc="-1">
                <a:latin typeface="Arial"/>
              </a:endParaRPr>
            </a:p>
          </p:txBody>
        </p:sp>
        <p:sp>
          <p:nvSpPr>
            <p:cNvPr id="583" name="CustomShape 12"/>
            <p:cNvSpPr/>
            <p:nvPr/>
          </p:nvSpPr>
          <p:spPr>
            <a:xfrm>
              <a:off x="380880" y="2426760"/>
              <a:ext cx="4008600" cy="3047040"/>
            </a:xfrm>
            <a:prstGeom prst="ellipse">
              <a:avLst/>
            </a:pr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84" name="CustomShape 13"/>
            <p:cNvSpPr/>
            <p:nvPr/>
          </p:nvSpPr>
          <p:spPr>
            <a:xfrm>
              <a:off x="1801440" y="3385080"/>
              <a:ext cx="1334160" cy="1043640"/>
            </a:xfrm>
            <a:prstGeom prst="ellipse">
              <a:avLst/>
            </a:prstGeom>
            <a:noFill/>
            <a:ln w="38160">
              <a:solidFill>
                <a:schemeClr val="tx2"/>
              </a:solidFill>
              <a:round/>
            </a:ln>
          </p:spPr>
          <p:style>
            <a:lnRef idx="0">
              <a:scrgbClr r="0" g="0" b="0"/>
            </a:lnRef>
            <a:fillRef idx="0">
              <a:scrgbClr r="0" g="0" b="0"/>
            </a:fillRef>
            <a:effectRef idx="0">
              <a:scrgbClr r="0" g="0" b="0"/>
            </a:effectRef>
            <a:fontRef idx="minor"/>
          </p:style>
          <p:txBody>
            <a:bodyPr/>
            <a:lstStyle/>
            <a:p>
              <a:endParaRPr lang="pt-BR"/>
            </a:p>
          </p:txBody>
        </p:sp>
        <p:sp>
          <p:nvSpPr>
            <p:cNvPr id="585" name="Line 14"/>
            <p:cNvSpPr/>
            <p:nvPr/>
          </p:nvSpPr>
          <p:spPr>
            <a:xfrm>
              <a:off x="1466280" y="2601360"/>
              <a:ext cx="668520" cy="87048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86" name="Line 15"/>
            <p:cNvSpPr/>
            <p:nvPr/>
          </p:nvSpPr>
          <p:spPr>
            <a:xfrm flipH="1">
              <a:off x="2886840" y="2688480"/>
              <a:ext cx="585000" cy="783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87" name="Line 16"/>
            <p:cNvSpPr/>
            <p:nvPr/>
          </p:nvSpPr>
          <p:spPr>
            <a:xfrm>
              <a:off x="3137040" y="3908160"/>
              <a:ext cx="125352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88" name="Line 17"/>
            <p:cNvSpPr/>
            <p:nvPr/>
          </p:nvSpPr>
          <p:spPr>
            <a:xfrm>
              <a:off x="2886840" y="4343040"/>
              <a:ext cx="668520" cy="8701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89" name="Line 18"/>
            <p:cNvSpPr/>
            <p:nvPr/>
          </p:nvSpPr>
          <p:spPr>
            <a:xfrm flipH="1">
              <a:off x="1549800" y="4429800"/>
              <a:ext cx="668520" cy="8715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90" name="Line 19"/>
            <p:cNvSpPr/>
            <p:nvPr/>
          </p:nvSpPr>
          <p:spPr>
            <a:xfrm flipH="1">
              <a:off x="380880" y="3908160"/>
              <a:ext cx="14205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91" name="CustomShape 20"/>
            <p:cNvSpPr/>
            <p:nvPr/>
          </p:nvSpPr>
          <p:spPr>
            <a:xfrm rot="20034000">
              <a:off x="2129760" y="3735000"/>
              <a:ext cx="660600" cy="43812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noFill/>
            <a:ln w="38160">
              <a:solidFill>
                <a:schemeClr val="hlink"/>
              </a:solidFill>
              <a:miter/>
            </a:ln>
          </p:spPr>
          <p:style>
            <a:lnRef idx="0">
              <a:scrgbClr r="0" g="0" b="0"/>
            </a:lnRef>
            <a:fillRef idx="0">
              <a:scrgbClr r="0" g="0" b="0"/>
            </a:fillRef>
            <a:effectRef idx="0">
              <a:scrgbClr r="0" g="0" b="0"/>
            </a:effectRef>
            <a:fontRef idx="minor"/>
          </p:style>
          <p:txBody>
            <a:bodyPr/>
            <a:lstStyle/>
            <a:p>
              <a:endParaRPr lang="pt-BR"/>
            </a:p>
          </p:txBody>
        </p:sp>
        <p:sp>
          <p:nvSpPr>
            <p:cNvPr id="592" name="Line 21"/>
            <p:cNvSpPr/>
            <p:nvPr/>
          </p:nvSpPr>
          <p:spPr>
            <a:xfrm flipV="1">
              <a:off x="1801440" y="3471840"/>
              <a:ext cx="1085400" cy="43632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93" name="Line 22"/>
            <p:cNvSpPr/>
            <p:nvPr/>
          </p:nvSpPr>
          <p:spPr>
            <a:xfrm flipV="1">
              <a:off x="2218320" y="3907800"/>
              <a:ext cx="918720" cy="52200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594" name="Line 23"/>
            <p:cNvSpPr/>
            <p:nvPr/>
          </p:nvSpPr>
          <p:spPr>
            <a:xfrm flipH="1" flipV="1">
              <a:off x="882360" y="2514600"/>
              <a:ext cx="167040" cy="2606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95" name="Line 24"/>
            <p:cNvSpPr/>
            <p:nvPr/>
          </p:nvSpPr>
          <p:spPr>
            <a:xfrm>
              <a:off x="1549800" y="2166480"/>
              <a:ext cx="168120" cy="2602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96" name="CustomShape 25"/>
            <p:cNvSpPr/>
            <p:nvPr/>
          </p:nvSpPr>
          <p:spPr>
            <a:xfrm>
              <a:off x="3638880" y="2517480"/>
              <a:ext cx="917280" cy="1041120"/>
            </a:xfrm>
            <a:custGeom>
              <a:avLst/>
              <a:gdLst/>
              <a:ahLst/>
              <a:cxnLst/>
              <a:rect l="l" t="t" r="r" b="b"/>
              <a:pathLst>
                <a:path w="20874" h="21584">
                  <a:moveTo>
                    <a:pt x="842" y="0"/>
                  </a:moveTo>
                  <a:cubicBezTo>
                    <a:pt x="10313" y="370"/>
                    <a:pt x="18437" y="6871"/>
                    <a:pt x="20874" y="16030"/>
                  </a:cubicBezTo>
                  <a:moveTo>
                    <a:pt x="842" y="0"/>
                  </a:moveTo>
                  <a:cubicBezTo>
                    <a:pt x="10313" y="370"/>
                    <a:pt x="18437" y="6871"/>
                    <a:pt x="20874" y="16030"/>
                  </a:cubicBezTo>
                  <a:lnTo>
                    <a:pt x="0" y="21584"/>
                  </a:lnTo>
                  <a:close/>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597" name="Line 26"/>
            <p:cNvSpPr/>
            <p:nvPr/>
          </p:nvSpPr>
          <p:spPr>
            <a:xfrm>
              <a:off x="4557600" y="3298320"/>
              <a:ext cx="360" cy="1735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73">
                                            <p:txEl>
                                              <p:pRg st="0" end="0"/>
                                            </p:txEl>
                                          </p:spTgt>
                                        </p:tgtEl>
                                        <p:attrNameLst>
                                          <p:attrName>style.visibility</p:attrName>
                                        </p:attrNameLst>
                                      </p:cBhvr>
                                      <p:to>
                                        <p:strVal val="visible"/>
                                      </p:to>
                                    </p:set>
                                    <p:anim calcmode="lin" valueType="num">
                                      <p:cBhvr additive="repl">
                                        <p:cTn id="7" dur="500" fill="hold"/>
                                        <p:tgtEl>
                                          <p:spTgt spid="57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7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2" fill="hold" nodeType="clickEffect">
                                  <p:stCondLst>
                                    <p:cond delay="0"/>
                                  </p:stCondLst>
                                  <p:childTnLst>
                                    <p:set>
                                      <p:cBhvr>
                                        <p:cTn id="13" dur="1" fill="hold">
                                          <p:stCondLst>
                                            <p:cond delay="0"/>
                                          </p:stCondLst>
                                        </p:cTn>
                                        <p:tgtEl>
                                          <p:spTgt spid="572">
                                            <p:txEl>
                                              <p:pRg st="0" end="0"/>
                                            </p:txEl>
                                          </p:spTgt>
                                        </p:tgtEl>
                                        <p:attrNameLst>
                                          <p:attrName>style.visibility</p:attrName>
                                        </p:attrNameLst>
                                      </p:cBhvr>
                                      <p:to>
                                        <p:strVal val="visible"/>
                                      </p:to>
                                    </p:set>
                                    <p:anim calcmode="lin" valueType="num">
                                      <p:cBhvr additive="repl">
                                        <p:cTn id="14" dur="500" fill="hold"/>
                                        <p:tgtEl>
                                          <p:spTgt spid="572">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2" fill="hold" nodeType="clickEffect">
                                  <p:stCondLst>
                                    <p:cond delay="0"/>
                                  </p:stCondLst>
                                  <p:childTnLst>
                                    <p:set>
                                      <p:cBhvr>
                                        <p:cTn id="19" dur="1" fill="hold">
                                          <p:stCondLst>
                                            <p:cond delay="0"/>
                                          </p:stCondLst>
                                        </p:cTn>
                                        <p:tgtEl>
                                          <p:spTgt spid="572">
                                            <p:txEl>
                                              <p:pRg st="2" end="2"/>
                                            </p:txEl>
                                          </p:spTgt>
                                        </p:tgtEl>
                                        <p:attrNameLst>
                                          <p:attrName>style.visibility</p:attrName>
                                        </p:attrNameLst>
                                      </p:cBhvr>
                                      <p:to>
                                        <p:strVal val="visible"/>
                                      </p:to>
                                    </p:set>
                                    <p:anim calcmode="lin" valueType="num">
                                      <p:cBhvr additive="repl">
                                        <p:cTn id="20" dur="500" fill="hold"/>
                                        <p:tgtEl>
                                          <p:spTgt spid="572">
                                            <p:txEl>
                                              <p:pRg st="2" end="2"/>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5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359240" y="1631520"/>
            <a:ext cx="5180040" cy="5027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r">
              <a:lnSpc>
                <a:spcPct val="120000"/>
              </a:lnSpc>
              <a:spcBef>
                <a:spcPts val="601"/>
              </a:spcBef>
              <a:spcAft>
                <a:spcPts val="300"/>
              </a:spcAft>
              <a:tabLst>
                <a:tab pos="0" algn="l"/>
              </a:tabLst>
            </a:pPr>
            <a:r>
              <a:rPr lang="pt-BR" sz="2800" b="0" i="1" u="sng" strike="noStrike" spc="-1">
                <a:solidFill>
                  <a:srgbClr val="C9211E"/>
                </a:solidFill>
                <a:uFillTx/>
                <a:latin typeface="Arial"/>
                <a:ea typeface="DejaVu Sans"/>
              </a:rPr>
              <a:t>Refinamento dos Requisitos:</a:t>
            </a:r>
            <a:r>
              <a:rPr lang="pt-BR" sz="2400" b="0" strike="noStrike" spc="-1">
                <a:solidFill>
                  <a:srgbClr val="000000"/>
                </a:solidFill>
                <a:latin typeface="Arial"/>
                <a:ea typeface="DejaVu Sans"/>
              </a:rPr>
              <a:t> cliente e desenvolvedor refinam os requisitos do software a ser desenvolvido. </a:t>
            </a:r>
            <a:endParaRPr lang="pt-BR" sz="2400" b="0" strike="noStrike" spc="-1">
              <a:latin typeface="Arial"/>
            </a:endParaRPr>
          </a:p>
          <a:p>
            <a:pPr marL="228600" indent="-227160" algn="r">
              <a:lnSpc>
                <a:spcPct val="110000"/>
              </a:lnSpc>
              <a:spcBef>
                <a:spcPts val="601"/>
              </a:spcBef>
              <a:spcAft>
                <a:spcPts val="300"/>
              </a:spcAft>
              <a:tabLst>
                <a:tab pos="0" algn="l"/>
              </a:tabLst>
            </a:pPr>
            <a:r>
              <a:rPr lang="pt-BR" sz="2400" b="0" strike="noStrike" spc="-1">
                <a:solidFill>
                  <a:srgbClr val="000000"/>
                </a:solidFill>
                <a:latin typeface="Arial"/>
                <a:ea typeface="DejaVu Sans"/>
              </a:rPr>
              <a:t>   Ocorre neste ponto um</a:t>
            </a:r>
            <a:r>
              <a:rPr lang="pt-BR" sz="2400" b="0" i="1" strike="noStrike" spc="-1">
                <a:solidFill>
                  <a:srgbClr val="000000"/>
                </a:solidFill>
                <a:latin typeface="Arial"/>
                <a:ea typeface="DejaVu Sans"/>
              </a:rPr>
              <a:t> processo de</a:t>
            </a:r>
            <a:r>
              <a:rPr lang="pt-BR" sz="2400" b="0" i="1" strike="noStrike" spc="-1">
                <a:solidFill>
                  <a:srgbClr val="4F81BD"/>
                </a:solidFill>
                <a:latin typeface="Arial"/>
                <a:ea typeface="DejaVu Sans"/>
              </a:rPr>
              <a:t> </a:t>
            </a:r>
            <a:r>
              <a:rPr lang="pt-BR" sz="2400" b="0" i="1" strike="noStrike" spc="-1">
                <a:solidFill>
                  <a:srgbClr val="C9211E"/>
                </a:solidFill>
                <a:latin typeface="Arial"/>
                <a:ea typeface="DejaVu Sans"/>
              </a:rPr>
              <a:t>iteração</a:t>
            </a:r>
            <a:r>
              <a:rPr lang="pt-BR" sz="2400" b="0" strike="noStrike" spc="-1">
                <a:solidFill>
                  <a:srgbClr val="4F81BD"/>
                </a:solidFill>
                <a:latin typeface="Arial"/>
                <a:ea typeface="DejaVu Sans"/>
              </a:rPr>
              <a:t> </a:t>
            </a:r>
            <a:r>
              <a:rPr lang="pt-BR" sz="2400" b="0" strike="noStrike" spc="-1">
                <a:solidFill>
                  <a:srgbClr val="000000"/>
                </a:solidFill>
                <a:latin typeface="Arial"/>
                <a:ea typeface="DejaVu Sans"/>
              </a:rPr>
              <a:t>que pode conduzir a 1a. atividade até que as necessidades do cliente sejam satisfeitas e o desenvolvedor compreenda o que precisa ser feito.</a:t>
            </a:r>
            <a:endParaRPr lang="pt-BR" sz="2400" b="0" strike="noStrike" spc="-1">
              <a:latin typeface="Arial"/>
            </a:endParaRPr>
          </a:p>
        </p:txBody>
      </p:sp>
      <p:sp>
        <p:nvSpPr>
          <p:cNvPr id="599" name="CustomShape 2"/>
          <p:cNvSpPr/>
          <p:nvPr/>
        </p:nvSpPr>
        <p:spPr>
          <a:xfrm>
            <a:off x="58068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 da Prototipação</a:t>
            </a:r>
            <a:endParaRPr lang="pt-BR" sz="4000" b="0" strike="noStrike" spc="-1">
              <a:latin typeface="Arial"/>
            </a:endParaRPr>
          </a:p>
        </p:txBody>
      </p:sp>
      <p:grpSp>
        <p:nvGrpSpPr>
          <p:cNvPr id="600" name="Group 3"/>
          <p:cNvGrpSpPr/>
          <p:nvPr/>
        </p:nvGrpSpPr>
        <p:grpSpPr>
          <a:xfrm>
            <a:off x="380880" y="1905120"/>
            <a:ext cx="4177080" cy="3568680"/>
            <a:chOff x="380880" y="1905120"/>
            <a:chExt cx="4177080" cy="3568680"/>
          </a:xfrm>
        </p:grpSpPr>
        <p:sp>
          <p:nvSpPr>
            <p:cNvPr id="601" name="CustomShape 4"/>
            <p:cNvSpPr/>
            <p:nvPr/>
          </p:nvSpPr>
          <p:spPr>
            <a:xfrm>
              <a:off x="380880" y="234000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fim</a:t>
              </a:r>
              <a:endParaRPr lang="pt-BR" sz="2000" b="0" strike="noStrike" spc="-1">
                <a:latin typeface="Arial"/>
              </a:endParaRPr>
            </a:p>
          </p:txBody>
        </p:sp>
        <p:sp>
          <p:nvSpPr>
            <p:cNvPr id="602" name="CustomShape 5"/>
            <p:cNvSpPr/>
            <p:nvPr/>
          </p:nvSpPr>
          <p:spPr>
            <a:xfrm>
              <a:off x="1383120" y="190512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início</a:t>
              </a:r>
              <a:endParaRPr lang="pt-BR" sz="2000" b="0" strike="noStrike" spc="-1">
                <a:latin typeface="Arial"/>
              </a:endParaRPr>
            </a:p>
          </p:txBody>
        </p:sp>
        <p:sp>
          <p:nvSpPr>
            <p:cNvPr id="603" name="CustomShape 6"/>
            <p:cNvSpPr/>
            <p:nvPr/>
          </p:nvSpPr>
          <p:spPr>
            <a:xfrm>
              <a:off x="455400" y="3140640"/>
              <a:ext cx="150228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produto</a:t>
              </a:r>
              <a:endParaRPr lang="pt-BR" sz="1600" b="0" strike="noStrike" spc="-1">
                <a:latin typeface="Arial"/>
              </a:endParaRPr>
            </a:p>
          </p:txBody>
        </p:sp>
        <p:sp>
          <p:nvSpPr>
            <p:cNvPr id="604" name="CustomShape 7"/>
            <p:cNvSpPr/>
            <p:nvPr/>
          </p:nvSpPr>
          <p:spPr>
            <a:xfrm>
              <a:off x="547920" y="4168800"/>
              <a:ext cx="14191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refinamento protótipo</a:t>
              </a:r>
              <a:endParaRPr lang="pt-BR" sz="1600" b="0" strike="noStrike" spc="-1">
                <a:latin typeface="Arial"/>
              </a:endParaRPr>
            </a:p>
          </p:txBody>
        </p:sp>
        <p:sp>
          <p:nvSpPr>
            <p:cNvPr id="605" name="CustomShape 8"/>
            <p:cNvSpPr/>
            <p:nvPr/>
          </p:nvSpPr>
          <p:spPr>
            <a:xfrm>
              <a:off x="1968120" y="469188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avaliação protótipo</a:t>
              </a:r>
              <a:endParaRPr lang="pt-BR" sz="1600" b="0" strike="noStrike" spc="-1">
                <a:latin typeface="Arial"/>
              </a:endParaRPr>
            </a:p>
          </p:txBody>
        </p:sp>
        <p:sp>
          <p:nvSpPr>
            <p:cNvPr id="606" name="CustomShape 9"/>
            <p:cNvSpPr/>
            <p:nvPr/>
          </p:nvSpPr>
          <p:spPr>
            <a:xfrm>
              <a:off x="2970360" y="408204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protótipo</a:t>
              </a:r>
              <a:endParaRPr lang="pt-BR" sz="1600" b="0" strike="noStrike" spc="-1">
                <a:latin typeface="Arial"/>
              </a:endParaRPr>
            </a:p>
          </p:txBody>
        </p:sp>
        <p:sp>
          <p:nvSpPr>
            <p:cNvPr id="607" name="CustomShape 10"/>
            <p:cNvSpPr/>
            <p:nvPr/>
          </p:nvSpPr>
          <p:spPr>
            <a:xfrm>
              <a:off x="3137400" y="3123720"/>
              <a:ext cx="11689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projeto rápido</a:t>
              </a:r>
              <a:endParaRPr lang="pt-BR" sz="1600" b="0" strike="noStrike" spc="-1">
                <a:latin typeface="Arial"/>
              </a:endParaRPr>
            </a:p>
          </p:txBody>
        </p:sp>
        <p:sp>
          <p:nvSpPr>
            <p:cNvPr id="608" name="CustomShape 11"/>
            <p:cNvSpPr/>
            <p:nvPr/>
          </p:nvSpPr>
          <p:spPr>
            <a:xfrm>
              <a:off x="1801440" y="2514960"/>
              <a:ext cx="1334160" cy="8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obtenção dos   requisitos</a:t>
              </a:r>
              <a:endParaRPr lang="pt-BR" sz="1600" b="0" strike="noStrike" spc="-1">
                <a:latin typeface="Arial"/>
              </a:endParaRPr>
            </a:p>
          </p:txBody>
        </p:sp>
        <p:sp>
          <p:nvSpPr>
            <p:cNvPr id="609" name="CustomShape 12"/>
            <p:cNvSpPr/>
            <p:nvPr/>
          </p:nvSpPr>
          <p:spPr>
            <a:xfrm>
              <a:off x="380880" y="2426760"/>
              <a:ext cx="4008600" cy="3047040"/>
            </a:xfrm>
            <a:prstGeom prst="ellipse">
              <a:avLst/>
            </a:pr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0" name="CustomShape 13"/>
            <p:cNvSpPr/>
            <p:nvPr/>
          </p:nvSpPr>
          <p:spPr>
            <a:xfrm>
              <a:off x="1801440" y="3385080"/>
              <a:ext cx="1334160" cy="1043640"/>
            </a:xfrm>
            <a:prstGeom prst="ellipse">
              <a:avLst/>
            </a:prstGeom>
            <a:noFill/>
            <a:ln w="38160">
              <a:solidFill>
                <a:schemeClr val="tx2"/>
              </a:solidFill>
              <a:round/>
            </a:ln>
          </p:spPr>
          <p:style>
            <a:lnRef idx="0">
              <a:scrgbClr r="0" g="0" b="0"/>
            </a:lnRef>
            <a:fillRef idx="0">
              <a:scrgbClr r="0" g="0" b="0"/>
            </a:fillRef>
            <a:effectRef idx="0">
              <a:scrgbClr r="0" g="0" b="0"/>
            </a:effectRef>
            <a:fontRef idx="minor"/>
          </p:style>
          <p:txBody>
            <a:bodyPr/>
            <a:lstStyle/>
            <a:p>
              <a:endParaRPr lang="pt-BR"/>
            </a:p>
          </p:txBody>
        </p:sp>
        <p:sp>
          <p:nvSpPr>
            <p:cNvPr id="611" name="Line 14"/>
            <p:cNvSpPr/>
            <p:nvPr/>
          </p:nvSpPr>
          <p:spPr>
            <a:xfrm>
              <a:off x="1466280" y="2601360"/>
              <a:ext cx="668520" cy="87048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2" name="Line 15"/>
            <p:cNvSpPr/>
            <p:nvPr/>
          </p:nvSpPr>
          <p:spPr>
            <a:xfrm flipH="1">
              <a:off x="2886840" y="2688480"/>
              <a:ext cx="585000" cy="783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3" name="Line 16"/>
            <p:cNvSpPr/>
            <p:nvPr/>
          </p:nvSpPr>
          <p:spPr>
            <a:xfrm>
              <a:off x="3137040" y="3908160"/>
              <a:ext cx="125352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4" name="Line 17"/>
            <p:cNvSpPr/>
            <p:nvPr/>
          </p:nvSpPr>
          <p:spPr>
            <a:xfrm>
              <a:off x="2886840" y="4343040"/>
              <a:ext cx="668520" cy="8701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5" name="Line 18"/>
            <p:cNvSpPr/>
            <p:nvPr/>
          </p:nvSpPr>
          <p:spPr>
            <a:xfrm flipH="1">
              <a:off x="1549800" y="4429800"/>
              <a:ext cx="668520" cy="8715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6" name="Line 19"/>
            <p:cNvSpPr/>
            <p:nvPr/>
          </p:nvSpPr>
          <p:spPr>
            <a:xfrm flipH="1">
              <a:off x="380880" y="3908160"/>
              <a:ext cx="14205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17" name="CustomShape 20"/>
            <p:cNvSpPr/>
            <p:nvPr/>
          </p:nvSpPr>
          <p:spPr>
            <a:xfrm rot="20034000">
              <a:off x="2129760" y="3735000"/>
              <a:ext cx="660600" cy="43812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noFill/>
            <a:ln w="38160">
              <a:solidFill>
                <a:schemeClr val="hlink"/>
              </a:solidFill>
              <a:miter/>
            </a:ln>
          </p:spPr>
          <p:style>
            <a:lnRef idx="0">
              <a:scrgbClr r="0" g="0" b="0"/>
            </a:lnRef>
            <a:fillRef idx="0">
              <a:scrgbClr r="0" g="0" b="0"/>
            </a:fillRef>
            <a:effectRef idx="0">
              <a:scrgbClr r="0" g="0" b="0"/>
            </a:effectRef>
            <a:fontRef idx="minor"/>
          </p:style>
          <p:txBody>
            <a:bodyPr/>
            <a:lstStyle/>
            <a:p>
              <a:endParaRPr lang="pt-BR"/>
            </a:p>
          </p:txBody>
        </p:sp>
        <p:sp>
          <p:nvSpPr>
            <p:cNvPr id="618" name="Line 21"/>
            <p:cNvSpPr/>
            <p:nvPr/>
          </p:nvSpPr>
          <p:spPr>
            <a:xfrm flipV="1">
              <a:off x="1801440" y="3471840"/>
              <a:ext cx="1085400" cy="43632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19" name="Line 22"/>
            <p:cNvSpPr/>
            <p:nvPr/>
          </p:nvSpPr>
          <p:spPr>
            <a:xfrm flipV="1">
              <a:off x="2218320" y="3907800"/>
              <a:ext cx="918720" cy="52200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20" name="Line 23"/>
            <p:cNvSpPr/>
            <p:nvPr/>
          </p:nvSpPr>
          <p:spPr>
            <a:xfrm flipH="1" flipV="1">
              <a:off x="882360" y="2514600"/>
              <a:ext cx="167040" cy="2606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21" name="Line 24"/>
            <p:cNvSpPr/>
            <p:nvPr/>
          </p:nvSpPr>
          <p:spPr>
            <a:xfrm>
              <a:off x="1549800" y="2166480"/>
              <a:ext cx="168120" cy="2602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22" name="CustomShape 25"/>
            <p:cNvSpPr/>
            <p:nvPr/>
          </p:nvSpPr>
          <p:spPr>
            <a:xfrm>
              <a:off x="3638880" y="2517480"/>
              <a:ext cx="917280" cy="1041120"/>
            </a:xfrm>
            <a:custGeom>
              <a:avLst/>
              <a:gdLst/>
              <a:ahLst/>
              <a:cxnLst/>
              <a:rect l="l" t="t" r="r" b="b"/>
              <a:pathLst>
                <a:path w="20874" h="21584">
                  <a:moveTo>
                    <a:pt x="842" y="0"/>
                  </a:moveTo>
                  <a:cubicBezTo>
                    <a:pt x="10313" y="370"/>
                    <a:pt x="18437" y="6871"/>
                    <a:pt x="20874" y="16030"/>
                  </a:cubicBezTo>
                  <a:moveTo>
                    <a:pt x="842" y="0"/>
                  </a:moveTo>
                  <a:cubicBezTo>
                    <a:pt x="10313" y="370"/>
                    <a:pt x="18437" y="6871"/>
                    <a:pt x="20874" y="16030"/>
                  </a:cubicBezTo>
                  <a:lnTo>
                    <a:pt x="0" y="21584"/>
                  </a:lnTo>
                  <a:close/>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23" name="Line 26"/>
            <p:cNvSpPr/>
            <p:nvPr/>
          </p:nvSpPr>
          <p:spPr>
            <a:xfrm>
              <a:off x="4557600" y="3298320"/>
              <a:ext cx="360" cy="1735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anim calcmode="lin" valueType="num">
                                      <p:cBhvr additive="repl">
                                        <p:cTn id="7" dur="500" fill="hold"/>
                                        <p:tgtEl>
                                          <p:spTgt spid="59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59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598">
                                            <p:txEl>
                                              <p:pRg st="0" end="0"/>
                                            </p:txEl>
                                          </p:spTgt>
                                        </p:tgtEl>
                                        <p:attrNameLst>
                                          <p:attrName>style.visibility</p:attrName>
                                        </p:attrNameLst>
                                      </p:cBhvr>
                                      <p:to>
                                        <p:strVal val="visible"/>
                                      </p:to>
                                    </p:set>
                                    <p:anim calcmode="lin" valueType="num">
                                      <p:cBhvr additive="repl">
                                        <p:cTn id="14" dur="500" fill="hold"/>
                                        <p:tgtEl>
                                          <p:spTgt spid="59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598">
                                            <p:txEl>
                                              <p:pRg st="1" end="1"/>
                                            </p:txEl>
                                          </p:spTgt>
                                        </p:tgtEl>
                                        <p:attrNameLst>
                                          <p:attrName>style.visibility</p:attrName>
                                        </p:attrNameLst>
                                      </p:cBhvr>
                                      <p:to>
                                        <p:strVal val="visible"/>
                                      </p:to>
                                    </p:set>
                                    <p:anim calcmode="lin" valueType="num">
                                      <p:cBhvr additive="repl">
                                        <p:cTn id="20" dur="500" fill="hold"/>
                                        <p:tgtEl>
                                          <p:spTgt spid="598">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59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4419720" y="2438280"/>
            <a:ext cx="5104080" cy="3427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gn="r">
              <a:lnSpc>
                <a:spcPct val="120000"/>
              </a:lnSpc>
              <a:spcBef>
                <a:spcPts val="601"/>
              </a:spcBef>
              <a:spcAft>
                <a:spcPts val="300"/>
              </a:spcAft>
              <a:tabLst>
                <a:tab pos="0" algn="l"/>
              </a:tabLst>
            </a:pPr>
            <a:r>
              <a:rPr lang="pt-BR" sz="2800" b="1" i="1" u="sng" strike="noStrike" spc="-1">
                <a:solidFill>
                  <a:srgbClr val="C9211E"/>
                </a:solidFill>
                <a:uFillTx/>
                <a:latin typeface="Arial"/>
                <a:ea typeface="DejaVu Sans"/>
              </a:rPr>
              <a:t>Construção Produto:</a:t>
            </a:r>
            <a:r>
              <a:rPr lang="pt-BR" sz="2800" b="1" i="1" u="sng" strike="noStrike" spc="-1">
                <a:solidFill>
                  <a:srgbClr val="000000"/>
                </a:solidFill>
                <a:uFillTx/>
                <a:latin typeface="Arial"/>
                <a:ea typeface="DejaVu Sans"/>
              </a:rPr>
              <a:t> </a:t>
            </a:r>
            <a:r>
              <a:rPr lang="pt-BR" sz="2400" b="0" strike="noStrike" spc="-1">
                <a:solidFill>
                  <a:srgbClr val="000000"/>
                </a:solidFill>
                <a:latin typeface="Arial"/>
                <a:ea typeface="DejaVu Sans"/>
              </a:rPr>
              <a:t>identificados os requisitos, o protótipo deve ser descartado e a versão de produção deve ser construída considerando os critérios de qualidade. </a:t>
            </a:r>
            <a:endParaRPr lang="pt-BR" sz="2400" b="0" strike="noStrike" spc="-1">
              <a:latin typeface="Arial"/>
            </a:endParaRPr>
          </a:p>
        </p:txBody>
      </p:sp>
      <p:sp>
        <p:nvSpPr>
          <p:cNvPr id="625" name="CustomShape 2"/>
          <p:cNvSpPr/>
          <p:nvPr/>
        </p:nvSpPr>
        <p:spPr>
          <a:xfrm>
            <a:off x="1066680" y="60948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Atividades da Prototipação</a:t>
            </a:r>
            <a:endParaRPr lang="pt-BR" sz="4000" b="0" strike="noStrike" spc="-1">
              <a:latin typeface="Arial"/>
            </a:endParaRPr>
          </a:p>
        </p:txBody>
      </p:sp>
      <p:grpSp>
        <p:nvGrpSpPr>
          <p:cNvPr id="626" name="Group 3"/>
          <p:cNvGrpSpPr/>
          <p:nvPr/>
        </p:nvGrpSpPr>
        <p:grpSpPr>
          <a:xfrm>
            <a:off x="380880" y="1905120"/>
            <a:ext cx="4177080" cy="3568680"/>
            <a:chOff x="380880" y="1905120"/>
            <a:chExt cx="4177080" cy="3568680"/>
          </a:xfrm>
        </p:grpSpPr>
        <p:sp>
          <p:nvSpPr>
            <p:cNvPr id="627" name="CustomShape 4"/>
            <p:cNvSpPr/>
            <p:nvPr/>
          </p:nvSpPr>
          <p:spPr>
            <a:xfrm>
              <a:off x="380880" y="234000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fim</a:t>
              </a:r>
              <a:endParaRPr lang="pt-BR" sz="2000" b="0" strike="noStrike" spc="-1">
                <a:latin typeface="Arial"/>
              </a:endParaRPr>
            </a:p>
          </p:txBody>
        </p:sp>
        <p:sp>
          <p:nvSpPr>
            <p:cNvPr id="628" name="CustomShape 5"/>
            <p:cNvSpPr/>
            <p:nvPr/>
          </p:nvSpPr>
          <p:spPr>
            <a:xfrm>
              <a:off x="1383120" y="1905120"/>
              <a:ext cx="917280" cy="4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2000" b="0" i="1" strike="noStrike" spc="-1">
                  <a:solidFill>
                    <a:srgbClr val="0000FF"/>
                  </a:solidFill>
                  <a:latin typeface="Comic Sans MS"/>
                  <a:ea typeface="DejaVu Sans"/>
                </a:rPr>
                <a:t>início</a:t>
              </a:r>
              <a:endParaRPr lang="pt-BR" sz="2000" b="0" strike="noStrike" spc="-1">
                <a:latin typeface="Arial"/>
              </a:endParaRPr>
            </a:p>
          </p:txBody>
        </p:sp>
        <p:sp>
          <p:nvSpPr>
            <p:cNvPr id="629" name="CustomShape 6"/>
            <p:cNvSpPr/>
            <p:nvPr/>
          </p:nvSpPr>
          <p:spPr>
            <a:xfrm>
              <a:off x="455400" y="3140640"/>
              <a:ext cx="150228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produto</a:t>
              </a:r>
              <a:endParaRPr lang="pt-BR" sz="1600" b="0" strike="noStrike" spc="-1">
                <a:latin typeface="Arial"/>
              </a:endParaRPr>
            </a:p>
          </p:txBody>
        </p:sp>
        <p:sp>
          <p:nvSpPr>
            <p:cNvPr id="630" name="CustomShape 7"/>
            <p:cNvSpPr/>
            <p:nvPr/>
          </p:nvSpPr>
          <p:spPr>
            <a:xfrm>
              <a:off x="547920" y="4168800"/>
              <a:ext cx="14191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refinamento protótipo</a:t>
              </a:r>
              <a:endParaRPr lang="pt-BR" sz="1600" b="0" strike="noStrike" spc="-1">
                <a:latin typeface="Arial"/>
              </a:endParaRPr>
            </a:p>
          </p:txBody>
        </p:sp>
        <p:sp>
          <p:nvSpPr>
            <p:cNvPr id="631" name="CustomShape 8"/>
            <p:cNvSpPr/>
            <p:nvPr/>
          </p:nvSpPr>
          <p:spPr>
            <a:xfrm>
              <a:off x="1968120" y="469188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avaliação protótipo</a:t>
              </a:r>
              <a:endParaRPr lang="pt-BR" sz="1600" b="0" strike="noStrike" spc="-1">
                <a:latin typeface="Arial"/>
              </a:endParaRPr>
            </a:p>
          </p:txBody>
        </p:sp>
        <p:sp>
          <p:nvSpPr>
            <p:cNvPr id="632" name="CustomShape 9"/>
            <p:cNvSpPr/>
            <p:nvPr/>
          </p:nvSpPr>
          <p:spPr>
            <a:xfrm>
              <a:off x="2970360" y="4082040"/>
              <a:ext cx="133560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construção protótipo</a:t>
              </a:r>
              <a:endParaRPr lang="pt-BR" sz="1600" b="0" strike="noStrike" spc="-1">
                <a:latin typeface="Arial"/>
              </a:endParaRPr>
            </a:p>
          </p:txBody>
        </p:sp>
        <p:sp>
          <p:nvSpPr>
            <p:cNvPr id="633" name="CustomShape 10"/>
            <p:cNvSpPr/>
            <p:nvPr/>
          </p:nvSpPr>
          <p:spPr>
            <a:xfrm>
              <a:off x="3137400" y="3123720"/>
              <a:ext cx="1168920" cy="69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projeto rápido</a:t>
              </a:r>
              <a:endParaRPr lang="pt-BR" sz="1600" b="0" strike="noStrike" spc="-1">
                <a:latin typeface="Arial"/>
              </a:endParaRPr>
            </a:p>
          </p:txBody>
        </p:sp>
        <p:sp>
          <p:nvSpPr>
            <p:cNvPr id="634" name="CustomShape 11"/>
            <p:cNvSpPr/>
            <p:nvPr/>
          </p:nvSpPr>
          <p:spPr>
            <a:xfrm>
              <a:off x="1801440" y="2514960"/>
              <a:ext cx="1334160" cy="86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strike="noStrike" spc="-1">
                  <a:solidFill>
                    <a:srgbClr val="000000"/>
                  </a:solidFill>
                  <a:latin typeface="Arial"/>
                  <a:ea typeface="DejaVu Sans"/>
                </a:rPr>
                <a:t>obtenção dos   requisitos</a:t>
              </a:r>
              <a:endParaRPr lang="pt-BR" sz="1600" b="0" strike="noStrike" spc="-1">
                <a:latin typeface="Arial"/>
              </a:endParaRPr>
            </a:p>
          </p:txBody>
        </p:sp>
        <p:sp>
          <p:nvSpPr>
            <p:cNvPr id="635" name="CustomShape 12"/>
            <p:cNvSpPr/>
            <p:nvPr/>
          </p:nvSpPr>
          <p:spPr>
            <a:xfrm>
              <a:off x="380880" y="2426760"/>
              <a:ext cx="4008600" cy="3047040"/>
            </a:xfrm>
            <a:prstGeom prst="ellipse">
              <a:avLst/>
            </a:pr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36" name="CustomShape 13"/>
            <p:cNvSpPr/>
            <p:nvPr/>
          </p:nvSpPr>
          <p:spPr>
            <a:xfrm>
              <a:off x="1801440" y="3385080"/>
              <a:ext cx="1334160" cy="1043640"/>
            </a:xfrm>
            <a:prstGeom prst="ellipse">
              <a:avLst/>
            </a:prstGeom>
            <a:noFill/>
            <a:ln w="38160">
              <a:solidFill>
                <a:schemeClr val="tx2"/>
              </a:solidFill>
              <a:round/>
            </a:ln>
          </p:spPr>
          <p:style>
            <a:lnRef idx="0">
              <a:scrgbClr r="0" g="0" b="0"/>
            </a:lnRef>
            <a:fillRef idx="0">
              <a:scrgbClr r="0" g="0" b="0"/>
            </a:fillRef>
            <a:effectRef idx="0">
              <a:scrgbClr r="0" g="0" b="0"/>
            </a:effectRef>
            <a:fontRef idx="minor"/>
          </p:style>
          <p:txBody>
            <a:bodyPr/>
            <a:lstStyle/>
            <a:p>
              <a:endParaRPr lang="pt-BR"/>
            </a:p>
          </p:txBody>
        </p:sp>
        <p:sp>
          <p:nvSpPr>
            <p:cNvPr id="637" name="Line 14"/>
            <p:cNvSpPr/>
            <p:nvPr/>
          </p:nvSpPr>
          <p:spPr>
            <a:xfrm>
              <a:off x="1466280" y="2601360"/>
              <a:ext cx="668520" cy="87048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38" name="Line 15"/>
            <p:cNvSpPr/>
            <p:nvPr/>
          </p:nvSpPr>
          <p:spPr>
            <a:xfrm flipH="1">
              <a:off x="2886840" y="2688480"/>
              <a:ext cx="585000" cy="783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39" name="Line 16"/>
            <p:cNvSpPr/>
            <p:nvPr/>
          </p:nvSpPr>
          <p:spPr>
            <a:xfrm>
              <a:off x="3137040" y="3908160"/>
              <a:ext cx="125352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40" name="Line 17"/>
            <p:cNvSpPr/>
            <p:nvPr/>
          </p:nvSpPr>
          <p:spPr>
            <a:xfrm>
              <a:off x="2886840" y="4343040"/>
              <a:ext cx="668520" cy="87012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41" name="Line 18"/>
            <p:cNvSpPr/>
            <p:nvPr/>
          </p:nvSpPr>
          <p:spPr>
            <a:xfrm flipH="1">
              <a:off x="1549800" y="4429800"/>
              <a:ext cx="668520" cy="8715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42" name="Line 19"/>
            <p:cNvSpPr/>
            <p:nvPr/>
          </p:nvSpPr>
          <p:spPr>
            <a:xfrm flipH="1">
              <a:off x="380880" y="3908160"/>
              <a:ext cx="1420560" cy="360"/>
            </a:xfrm>
            <a:prstGeom prst="line">
              <a:avLst/>
            </a:prstGeom>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43" name="CustomShape 20"/>
            <p:cNvSpPr/>
            <p:nvPr/>
          </p:nvSpPr>
          <p:spPr>
            <a:xfrm rot="20034000">
              <a:off x="2129760" y="3735000"/>
              <a:ext cx="660600" cy="438120"/>
            </a:xfrm>
            <a:custGeom>
              <a:avLst/>
              <a:gdLst/>
              <a:ahLst/>
              <a:cxnLst/>
              <a:rect l="l" t="t" r="r" b="b"/>
              <a:pathLst>
                <a:path w="21600" h="21600">
                  <a:moveTo>
                    <a:pt x="16200" y="0"/>
                  </a:moveTo>
                  <a:lnTo>
                    <a:pt x="16200" y="5400"/>
                  </a:lnTo>
                  <a:lnTo>
                    <a:pt x="3375" y="5400"/>
                  </a:lnTo>
                  <a:lnTo>
                    <a:pt x="3375" y="16200"/>
                  </a:lnTo>
                  <a:lnTo>
                    <a:pt x="16200" y="16200"/>
                  </a:lnTo>
                  <a:lnTo>
                    <a:pt x="16200" y="21600"/>
                  </a:lnTo>
                  <a:lnTo>
                    <a:pt x="21600" y="10800"/>
                  </a:lnTo>
                  <a:close/>
                  <a:moveTo>
                    <a:pt x="1350" y="5400"/>
                  </a:moveTo>
                  <a:lnTo>
                    <a:pt x="1350" y="16200"/>
                  </a:lnTo>
                  <a:lnTo>
                    <a:pt x="2700" y="16200"/>
                  </a:lnTo>
                  <a:lnTo>
                    <a:pt x="2700" y="5400"/>
                  </a:lnTo>
                  <a:close/>
                  <a:moveTo>
                    <a:pt x="0" y="5400"/>
                  </a:moveTo>
                  <a:lnTo>
                    <a:pt x="0" y="16200"/>
                  </a:lnTo>
                  <a:lnTo>
                    <a:pt x="675" y="16200"/>
                  </a:lnTo>
                  <a:lnTo>
                    <a:pt x="675" y="5400"/>
                  </a:lnTo>
                  <a:close/>
                </a:path>
              </a:pathLst>
            </a:custGeom>
            <a:noFill/>
            <a:ln w="38160">
              <a:solidFill>
                <a:schemeClr val="hlink"/>
              </a:solidFill>
              <a:miter/>
            </a:ln>
          </p:spPr>
          <p:style>
            <a:lnRef idx="0">
              <a:scrgbClr r="0" g="0" b="0"/>
            </a:lnRef>
            <a:fillRef idx="0">
              <a:scrgbClr r="0" g="0" b="0"/>
            </a:fillRef>
            <a:effectRef idx="0">
              <a:scrgbClr r="0" g="0" b="0"/>
            </a:effectRef>
            <a:fontRef idx="minor"/>
          </p:style>
          <p:txBody>
            <a:bodyPr/>
            <a:lstStyle/>
            <a:p>
              <a:endParaRPr lang="pt-BR"/>
            </a:p>
          </p:txBody>
        </p:sp>
        <p:sp>
          <p:nvSpPr>
            <p:cNvPr id="644" name="Line 21"/>
            <p:cNvSpPr/>
            <p:nvPr/>
          </p:nvSpPr>
          <p:spPr>
            <a:xfrm flipV="1">
              <a:off x="1801440" y="3471840"/>
              <a:ext cx="1085400" cy="43632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45" name="Line 22"/>
            <p:cNvSpPr/>
            <p:nvPr/>
          </p:nvSpPr>
          <p:spPr>
            <a:xfrm flipV="1">
              <a:off x="2218320" y="3907800"/>
              <a:ext cx="918720" cy="522000"/>
            </a:xfrm>
            <a:prstGeom prst="line">
              <a:avLst/>
            </a:prstGeom>
            <a:ln w="12600">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46" name="Line 23"/>
            <p:cNvSpPr/>
            <p:nvPr/>
          </p:nvSpPr>
          <p:spPr>
            <a:xfrm flipH="1" flipV="1">
              <a:off x="882360" y="2514600"/>
              <a:ext cx="167040" cy="26064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47" name="Line 24"/>
            <p:cNvSpPr/>
            <p:nvPr/>
          </p:nvSpPr>
          <p:spPr>
            <a:xfrm>
              <a:off x="1549800" y="2166480"/>
              <a:ext cx="168120" cy="26028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48" name="CustomShape 25"/>
            <p:cNvSpPr/>
            <p:nvPr/>
          </p:nvSpPr>
          <p:spPr>
            <a:xfrm>
              <a:off x="3638880" y="2517480"/>
              <a:ext cx="917280" cy="1041120"/>
            </a:xfrm>
            <a:custGeom>
              <a:avLst/>
              <a:gdLst/>
              <a:ahLst/>
              <a:cxnLst/>
              <a:rect l="l" t="t" r="r" b="b"/>
              <a:pathLst>
                <a:path w="20874" h="21584">
                  <a:moveTo>
                    <a:pt x="842" y="0"/>
                  </a:moveTo>
                  <a:cubicBezTo>
                    <a:pt x="10313" y="370"/>
                    <a:pt x="18437" y="6871"/>
                    <a:pt x="20874" y="16030"/>
                  </a:cubicBezTo>
                  <a:moveTo>
                    <a:pt x="842" y="0"/>
                  </a:moveTo>
                  <a:cubicBezTo>
                    <a:pt x="10313" y="370"/>
                    <a:pt x="18437" y="6871"/>
                    <a:pt x="20874" y="16030"/>
                  </a:cubicBezTo>
                  <a:lnTo>
                    <a:pt x="0" y="21584"/>
                  </a:lnTo>
                  <a:close/>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49" name="Line 26"/>
            <p:cNvSpPr/>
            <p:nvPr/>
          </p:nvSpPr>
          <p:spPr>
            <a:xfrm>
              <a:off x="4557600" y="3298320"/>
              <a:ext cx="360" cy="17352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anim calcmode="lin" valueType="num">
                                      <p:cBhvr additive="repl">
                                        <p:cTn id="7" dur="500" fill="hold"/>
                                        <p:tgtEl>
                                          <p:spTgt spid="62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2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624">
                                            <p:txEl>
                                              <p:pRg st="0" end="0"/>
                                            </p:txEl>
                                          </p:spTgt>
                                        </p:tgtEl>
                                        <p:attrNameLst>
                                          <p:attrName>style.visibility</p:attrName>
                                        </p:attrNameLst>
                                      </p:cBhvr>
                                      <p:to>
                                        <p:strVal val="visible"/>
                                      </p:to>
                                    </p:set>
                                    <p:anim calcmode="lin" valueType="num">
                                      <p:cBhvr additive="repl">
                                        <p:cTn id="14" dur="500" fill="hold"/>
                                        <p:tgtEl>
                                          <p:spTgt spid="62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62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720000" y="18000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Problemas com a Prototipação</a:t>
            </a:r>
            <a:endParaRPr lang="pt-BR" sz="4000" b="0" strike="noStrike" spc="-1">
              <a:latin typeface="Arial"/>
            </a:endParaRPr>
          </a:p>
        </p:txBody>
      </p:sp>
      <p:sp>
        <p:nvSpPr>
          <p:cNvPr id="651" name="CustomShape 2"/>
          <p:cNvSpPr/>
          <p:nvPr/>
        </p:nvSpPr>
        <p:spPr>
          <a:xfrm>
            <a:off x="826200" y="1800000"/>
            <a:ext cx="8533080" cy="396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20000"/>
              </a:lnSpc>
              <a:spcBef>
                <a:spcPts val="901"/>
              </a:spcBef>
              <a:spcAft>
                <a:spcPts val="300"/>
              </a:spcAft>
              <a:buClr>
                <a:srgbClr val="0000FF"/>
              </a:buClr>
              <a:buSzPct val="90000"/>
              <a:buFont typeface="Wingdings" charset="2"/>
              <a:buChar char=""/>
            </a:pPr>
            <a:r>
              <a:rPr lang="pt-BR" sz="2800" b="0" strike="noStrike" spc="-1">
                <a:solidFill>
                  <a:srgbClr val="000000"/>
                </a:solidFill>
                <a:latin typeface="Arial"/>
                <a:ea typeface="DejaVu Sans"/>
              </a:rPr>
              <a:t>cliente não sabe que o software que ele vê não considerou, durante o desenvolvimento, a qualidade global e a manutenibilidade a longo prazo.</a:t>
            </a:r>
            <a:r>
              <a:rPr lang="pt-BR" sz="2400" b="0" strike="noStrike" spc="-1">
                <a:solidFill>
                  <a:srgbClr val="000000"/>
                </a:solidFill>
                <a:latin typeface="Arial"/>
                <a:ea typeface="DejaVu Sans"/>
              </a:rPr>
              <a:t> Não aceita bem a idéia que a versão final do software vai ser construída e "força" a utilização do protótipo como produto final.</a:t>
            </a:r>
            <a:endParaRPr lang="pt-BR" sz="2400" b="0" strike="noStrike" spc="-1">
              <a:latin typeface="Arial"/>
            </a:endParaRPr>
          </a:p>
          <a:p>
            <a:pPr>
              <a:lnSpc>
                <a:spcPct val="120000"/>
              </a:lnSpc>
              <a:spcBef>
                <a:spcPts val="901"/>
              </a:spcBef>
              <a:spcAft>
                <a:spcPts val="300"/>
              </a:spcAft>
            </a:pP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50">
                                            <p:txEl>
                                              <p:pRg st="0" end="0"/>
                                            </p:txEl>
                                          </p:spTgt>
                                        </p:tgtEl>
                                        <p:attrNameLst>
                                          <p:attrName>style.visibility</p:attrName>
                                        </p:attrNameLst>
                                      </p:cBhvr>
                                      <p:to>
                                        <p:strVal val="visible"/>
                                      </p:to>
                                    </p:set>
                                    <p:anim calcmode="lin" valueType="num">
                                      <p:cBhvr additive="repl">
                                        <p:cTn id="7" dur="500" fill="hold"/>
                                        <p:tgtEl>
                                          <p:spTgt spid="65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5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651">
                                            <p:txEl>
                                              <p:pRg st="0" end="0"/>
                                            </p:txEl>
                                          </p:spTgt>
                                        </p:tgtEl>
                                        <p:attrNameLst>
                                          <p:attrName>style.visibility</p:attrName>
                                        </p:attrNameLst>
                                      </p:cBhvr>
                                      <p:to>
                                        <p:strVal val="visible"/>
                                      </p:to>
                                    </p:set>
                                    <p:anim calcmode="lin" valueType="num">
                                      <p:cBhvr additive="repl">
                                        <p:cTn id="14" dur="500" fill="hold"/>
                                        <p:tgtEl>
                                          <p:spTgt spid="651">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651">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CustomShape 1"/>
          <p:cNvSpPr/>
          <p:nvPr/>
        </p:nvSpPr>
        <p:spPr>
          <a:xfrm>
            <a:off x="1066680" y="609480"/>
            <a:ext cx="77709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Problemas com a Prototipação</a:t>
            </a:r>
            <a:endParaRPr lang="pt-BR" sz="4000" b="0" strike="noStrike" spc="-1">
              <a:latin typeface="Arial"/>
            </a:endParaRPr>
          </a:p>
        </p:txBody>
      </p:sp>
      <p:sp>
        <p:nvSpPr>
          <p:cNvPr id="653" name="CustomShape 2"/>
          <p:cNvSpPr/>
          <p:nvPr/>
        </p:nvSpPr>
        <p:spPr>
          <a:xfrm>
            <a:off x="838080" y="2362320"/>
            <a:ext cx="8685360" cy="29703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nSpc>
                <a:spcPct val="120000"/>
              </a:lnSpc>
              <a:spcBef>
                <a:spcPts val="901"/>
              </a:spcBef>
              <a:spcAft>
                <a:spcPts val="300"/>
              </a:spcAft>
              <a:buClr>
                <a:srgbClr val="0000FF"/>
              </a:buClr>
              <a:buSzPct val="90000"/>
              <a:buFont typeface="Wingdings" charset="2"/>
              <a:buChar char=""/>
            </a:pPr>
            <a:r>
              <a:rPr lang="pt-BR" sz="2800" b="0" strike="noStrike" spc="-1">
                <a:solidFill>
                  <a:srgbClr val="000000"/>
                </a:solidFill>
                <a:latin typeface="Arial"/>
                <a:ea typeface="DejaVu Sans"/>
              </a:rPr>
              <a:t>desenvolvedor frequentemente faz uma implementação comprometida (utilizando o que está disponível) com o objetivo de produzir rapidamente um protótipo. </a:t>
            </a:r>
            <a:r>
              <a:rPr lang="pt-BR" sz="2400" b="0" strike="noStrike" spc="-1">
                <a:solidFill>
                  <a:srgbClr val="000000"/>
                </a:solidFill>
                <a:latin typeface="Arial"/>
                <a:ea typeface="DejaVu Sans"/>
              </a:rPr>
              <a:t> Depois de um tempo ele familiariza com essas escolhas, e esquece que elas não são apropriadas para o produto final.</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52">
                                            <p:txEl>
                                              <p:pRg st="0" end="0"/>
                                            </p:txEl>
                                          </p:spTgt>
                                        </p:tgtEl>
                                        <p:attrNameLst>
                                          <p:attrName>style.visibility</p:attrName>
                                        </p:attrNameLst>
                                      </p:cBhvr>
                                      <p:to>
                                        <p:strVal val="visible"/>
                                      </p:to>
                                    </p:set>
                                    <p:anim calcmode="lin" valueType="num">
                                      <p:cBhvr additive="repl">
                                        <p:cTn id="7" dur="500" fill="hold"/>
                                        <p:tgtEl>
                                          <p:spTgt spid="65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52">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653">
                                            <p:txEl>
                                              <p:pRg st="0" end="0"/>
                                            </p:txEl>
                                          </p:spTgt>
                                        </p:tgtEl>
                                        <p:attrNameLst>
                                          <p:attrName>style.visibility</p:attrName>
                                        </p:attrNameLst>
                                      </p:cBhvr>
                                      <p:to>
                                        <p:strVal val="visible"/>
                                      </p:to>
                                    </p:set>
                                    <p:anim calcmode="lin" valueType="num">
                                      <p:cBhvr additive="repl">
                                        <p:cTn id="14" dur="500" fill="hold"/>
                                        <p:tgtEl>
                                          <p:spTgt spid="653">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65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1066680" y="1981080"/>
            <a:ext cx="8837640" cy="4418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tabLst>
                <a:tab pos="0" algn="l"/>
              </a:tabLst>
            </a:pPr>
            <a:r>
              <a:rPr lang="pt-BR" sz="2800" b="0" strike="noStrike" spc="-1">
                <a:solidFill>
                  <a:srgbClr val="000000"/>
                </a:solidFill>
                <a:latin typeface="Comic Sans MS"/>
                <a:ea typeface="DejaVu Sans"/>
              </a:rPr>
              <a:t>Ainda que possam ocorrer problemas, a prototipação é um ciclo de vida eficiente  </a:t>
            </a:r>
            <a:r>
              <a:rPr lang="pt-BR" sz="3600" b="0" strike="noStrike" spc="-1">
                <a:solidFill>
                  <a:srgbClr val="0000FF"/>
                </a:solidFill>
                <a:latin typeface="Wingdings"/>
                <a:ea typeface="DejaVu Sans"/>
              </a:rPr>
              <a:t></a:t>
            </a:r>
            <a:r>
              <a:rPr lang="pt-BR" sz="2800" b="0" strike="noStrike" spc="-1">
                <a:solidFill>
                  <a:srgbClr val="0000FF"/>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Comic Sans MS"/>
                <a:ea typeface="DejaVu Sans"/>
              </a:rPr>
              <a:t>A chave é definir-se as regras do jogo logo no começo </a:t>
            </a:r>
            <a:r>
              <a:rPr lang="pt-BR" sz="3600" b="0" strike="noStrike" spc="-1">
                <a:solidFill>
                  <a:srgbClr val="0000FF"/>
                </a:solidFill>
                <a:latin typeface="Wingdings"/>
                <a:ea typeface="DejaVu Sans"/>
              </a:rPr>
              <a:t></a:t>
            </a:r>
            <a:r>
              <a:rPr lang="pt-BR" sz="2800" b="0" strike="noStrike" spc="-1">
                <a:solidFill>
                  <a:srgbClr val="0000FF"/>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Comic Sans MS"/>
                <a:ea typeface="DejaVu Sans"/>
              </a:rPr>
              <a:t>O cliente e o desenvolvedor devem ambos concordar que o protótipo seja construído para servir como um mecanismo a fim de definir os requisitos</a:t>
            </a:r>
            <a:r>
              <a:rPr lang="pt-BR" sz="2800" b="0" strike="noStrike" spc="-1">
                <a:solidFill>
                  <a:srgbClr val="0000FF"/>
                </a:solidFill>
                <a:latin typeface="Comic Sans MS"/>
                <a:ea typeface="DejaVu Sans"/>
              </a:rPr>
              <a:t> </a:t>
            </a:r>
            <a:r>
              <a:rPr lang="pt-BR" sz="4000" b="0" strike="noStrike" spc="-1">
                <a:solidFill>
                  <a:srgbClr val="0000FF"/>
                </a:solidFill>
                <a:latin typeface="Wingdings"/>
                <a:ea typeface="DejaVu Sans"/>
              </a:rPr>
              <a:t></a:t>
            </a:r>
            <a:r>
              <a:rPr lang="pt-BR" sz="3600" b="0" strike="noStrike" spc="-1">
                <a:solidFill>
                  <a:srgbClr val="0000FF"/>
                </a:solidFill>
                <a:latin typeface="Arial"/>
                <a:ea typeface="DejaVu Sans"/>
              </a:rPr>
              <a:t> </a:t>
            </a:r>
            <a:endParaRPr lang="pt-BR" sz="3600" b="0" strike="noStrike" spc="-1">
              <a:latin typeface="Arial"/>
            </a:endParaRPr>
          </a:p>
        </p:txBody>
      </p:sp>
      <p:sp>
        <p:nvSpPr>
          <p:cNvPr id="655" name="CustomShape 2"/>
          <p:cNvSpPr/>
          <p:nvPr/>
        </p:nvSpPr>
        <p:spPr>
          <a:xfrm>
            <a:off x="2585520" y="933480"/>
            <a:ext cx="5877720" cy="487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80000"/>
              </a:lnSpc>
            </a:pPr>
            <a:r>
              <a:rPr lang="pt-BR" sz="4000" b="1" strike="noStrike" spc="-1">
                <a:solidFill>
                  <a:srgbClr val="00AEEF"/>
                </a:solidFill>
                <a:latin typeface="Calibri"/>
                <a:ea typeface="DejaVu Sans"/>
              </a:rPr>
              <a:t> Prototipação (comentários)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1" fill="hold"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animEffect transition="in" filter="wipe(up)">
                                      <p:cBhvr additive="repl">
                                        <p:cTn id="7" dur="500"/>
                                        <p:tgtEl>
                                          <p:spTgt spid="654">
                                            <p:txEl>
                                              <p:pRg st="0" end="0"/>
                                            </p:txEl>
                                          </p:spTgt>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22" presetClass="entr" presetSubtype="1" fill="hold" nodeType="clickEffect">
                                  <p:stCondLst>
                                    <p:cond delay="0"/>
                                  </p:stCondLst>
                                  <p:childTnLst>
                                    <p:set>
                                      <p:cBhvr>
                                        <p:cTn id="11" dur="1" fill="hold">
                                          <p:stCondLst>
                                            <p:cond delay="0"/>
                                          </p:stCondLst>
                                        </p:cTn>
                                        <p:tgtEl>
                                          <p:spTgt spid="654">
                                            <p:txEl>
                                              <p:pRg st="1" end="1"/>
                                            </p:txEl>
                                          </p:spTgt>
                                        </p:tgtEl>
                                        <p:attrNameLst>
                                          <p:attrName>style.visibility</p:attrName>
                                        </p:attrNameLst>
                                      </p:cBhvr>
                                      <p:to>
                                        <p:strVal val="visible"/>
                                      </p:to>
                                    </p:set>
                                    <p:animEffect transition="in" filter="wipe(up)">
                                      <p:cBhvr additive="repl">
                                        <p:cTn id="12" dur="500"/>
                                        <p:tgtEl>
                                          <p:spTgt spid="654">
                                            <p:txEl>
                                              <p:pRg st="1" end="1"/>
                                            </p:txEl>
                                          </p:spTgt>
                                        </p:tgtEl>
                                      </p:cBhvr>
                                    </p:animEffect>
                                  </p:childTnLst>
                                </p:cTn>
                              </p:par>
                            </p:childTnLst>
                          </p:cTn>
                        </p:par>
                      </p:childTnLst>
                    </p:cTn>
                  </p:par>
                  <p:par>
                    <p:cTn id="13" fill="hold" nodeType="clickEffect">
                      <p:stCondLst>
                        <p:cond delay="indefinite"/>
                      </p:stCondLst>
                      <p:childTnLst>
                        <p:par>
                          <p:cTn id="14" fill="hold" nodeType="withEffect">
                            <p:stCondLst>
                              <p:cond delay="0"/>
                            </p:stCondLst>
                            <p:childTnLst>
                              <p:par>
                                <p:cTn id="15" presetID="22" presetClass="entr" presetSubtype="1" fill="hold" nodeType="clickEffect">
                                  <p:stCondLst>
                                    <p:cond delay="0"/>
                                  </p:stCondLst>
                                  <p:childTnLst>
                                    <p:set>
                                      <p:cBhvr>
                                        <p:cTn id="16" dur="1" fill="hold">
                                          <p:stCondLst>
                                            <p:cond delay="0"/>
                                          </p:stCondLst>
                                        </p:cTn>
                                        <p:tgtEl>
                                          <p:spTgt spid="654">
                                            <p:txEl>
                                              <p:pRg st="2" end="2"/>
                                            </p:txEl>
                                          </p:spTgt>
                                        </p:tgtEl>
                                        <p:attrNameLst>
                                          <p:attrName>style.visibility</p:attrName>
                                        </p:attrNameLst>
                                      </p:cBhvr>
                                      <p:to>
                                        <p:strVal val="visible"/>
                                      </p:to>
                                    </p:set>
                                    <p:animEffect transition="in" filter="wipe(up)">
                                      <p:cBhvr additive="repl">
                                        <p:cTn id="17" dur="500"/>
                                        <p:tgtEl>
                                          <p:spTgt spid="654">
                                            <p:txEl>
                                              <p:pRg st="2" end="2"/>
                                            </p:txEl>
                                          </p:spTgt>
                                        </p:tgtEl>
                                      </p:cBhvr>
                                    </p:animEffect>
                                  </p:childTnLst>
                                </p:cTn>
                              </p:par>
                            </p:childTnLst>
                          </p:cTn>
                        </p:par>
                      </p:childTnLst>
                    </p:cTn>
                  </p:par>
                  <p:par>
                    <p:cTn id="18" fill="hold" nodeType="clickEffect">
                      <p:stCondLst>
                        <p:cond delay="indefinite"/>
                      </p:stCondLst>
                      <p:childTnLst>
                        <p:par>
                          <p:cTn id="19" fill="hold" nodeType="withEffect">
                            <p:stCondLst>
                              <p:cond delay="0"/>
                            </p:stCondLst>
                            <p:childTnLst>
                              <p:par>
                                <p:cTn id="20" presetID="2" presetClass="entr" presetSubtype="8" fill="hold" nodeType="clickEffect">
                                  <p:stCondLst>
                                    <p:cond delay="0"/>
                                  </p:stCondLst>
                                  <p:childTnLst>
                                    <p:set>
                                      <p:cBhvr>
                                        <p:cTn id="21" dur="1" fill="hold">
                                          <p:stCondLst>
                                            <p:cond delay="0"/>
                                          </p:stCondLst>
                                        </p:cTn>
                                        <p:tgtEl>
                                          <p:spTgt spid="655">
                                            <p:txEl>
                                              <p:pRg st="0" end="0"/>
                                            </p:txEl>
                                          </p:spTgt>
                                        </p:tgtEl>
                                        <p:attrNameLst>
                                          <p:attrName>style.visibility</p:attrName>
                                        </p:attrNameLst>
                                      </p:cBhvr>
                                      <p:to>
                                        <p:strVal val="visible"/>
                                      </p:to>
                                    </p:set>
                                    <p:anim calcmode="lin" valueType="num">
                                      <p:cBhvr additive="repl">
                                        <p:cTn id="22" dur="500" fill="hold"/>
                                        <p:tgtEl>
                                          <p:spTgt spid="655">
                                            <p:txEl>
                                              <p:pRg st="0" end="0"/>
                                            </p:txEl>
                                          </p:spTgt>
                                        </p:tgtEl>
                                        <p:attrNameLst>
                                          <p:attrName>ppt_x</p:attrName>
                                        </p:attrNameLst>
                                      </p:cBhvr>
                                      <p:tavLst>
                                        <p:tav tm="0">
                                          <p:val>
                                            <p:strVal val="0-#ppt_w/2"/>
                                          </p:val>
                                        </p:tav>
                                        <p:tav tm="100000">
                                          <p:val>
                                            <p:strVal val="#ppt_x"/>
                                          </p:val>
                                        </p:tav>
                                      </p:tavLst>
                                    </p:anim>
                                    <p:anim calcmode="lin" valueType="num">
                                      <p:cBhvr additive="repl">
                                        <p:cTn id="23" dur="500" fill="hold"/>
                                        <p:tgtEl>
                                          <p:spTgt spid="655">
                                            <p:txEl>
                                              <p:pRg st="0" end="0"/>
                                            </p:txEl>
                                          </p:spTgt>
                                        </p:tgtEl>
                                        <p:attrNameLst>
                                          <p:attrName>ppt_y</p:attrName>
                                        </p:attrNameLst>
                                      </p:cBhvr>
                                      <p:tavLst>
                                        <p:tav tm="0">
                                          <p:val>
                                            <p:strVal val="#ppt_y"/>
                                          </p:val>
                                        </p:tav>
                                        <p:tav tm="100000">
                                          <p:val>
                                            <p:strVal val="#ppt_y"/>
                                          </p:val>
                                        </p:tav>
                                      </p:tavLst>
                                    </p:anim>
                                    <p:audio>
                                      <p:cMediaNode>
                                        <p:cTn id="24">
                                          <p:stCondLst>
                                            <p:cond evt="begin" delay="0">
                                              <p:tn val="20"/>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60000" y="4780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Ciclo de Vida em Espiral</a:t>
            </a:r>
            <a:endParaRPr lang="pt-BR" sz="4000" b="0" strike="noStrike" spc="-1">
              <a:latin typeface="Arial"/>
            </a:endParaRPr>
          </a:p>
        </p:txBody>
      </p:sp>
      <p:sp>
        <p:nvSpPr>
          <p:cNvPr id="657" name="CustomShape 2"/>
          <p:cNvSpPr/>
          <p:nvPr/>
        </p:nvSpPr>
        <p:spPr>
          <a:xfrm>
            <a:off x="1066680" y="1981080"/>
            <a:ext cx="8837640" cy="396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93760" lvl="1" indent="-215280">
              <a:lnSpc>
                <a:spcPct val="90000"/>
              </a:lnSpc>
              <a:spcBef>
                <a:spcPts val="901"/>
              </a:spcBef>
              <a:spcAft>
                <a:spcPts val="300"/>
              </a:spcAft>
              <a:buClr>
                <a:srgbClr val="CCCCFF"/>
              </a:buClr>
              <a:buFont typeface="Wingdings" charset="2"/>
              <a:buChar char=""/>
            </a:pPr>
            <a:r>
              <a:rPr lang="pt-BR" sz="2400" b="0" strike="noStrike" spc="-1">
                <a:solidFill>
                  <a:srgbClr val="000000"/>
                </a:solidFill>
                <a:latin typeface="Arial"/>
                <a:ea typeface="DejaVu Sans"/>
              </a:rPr>
              <a:t> engloba as melhores características do ciclo de vida Clássico e da </a:t>
            </a:r>
            <a:r>
              <a:rPr lang="pt-BR" sz="2400" b="0" strike="noStrike" spc="-1">
                <a:solidFill>
                  <a:srgbClr val="C9211E"/>
                </a:solidFill>
                <a:latin typeface="Arial"/>
                <a:ea typeface="DejaVu Sans"/>
              </a:rPr>
              <a:t>Prototipação</a:t>
            </a:r>
            <a:r>
              <a:rPr lang="pt-BR" sz="2400" b="0" strike="noStrike" spc="-1">
                <a:solidFill>
                  <a:srgbClr val="000000"/>
                </a:solidFill>
                <a:latin typeface="Arial"/>
                <a:ea typeface="DejaVu Sans"/>
              </a:rPr>
              <a:t>, adicionando um novo elemento: a</a:t>
            </a:r>
            <a:r>
              <a:rPr lang="pt-BR" sz="2400" b="0" i="1" strike="noStrike" spc="-1">
                <a:solidFill>
                  <a:srgbClr val="CCCCFF"/>
                </a:solidFill>
                <a:latin typeface="Arial"/>
                <a:ea typeface="DejaVu Sans"/>
              </a:rPr>
              <a:t> </a:t>
            </a:r>
            <a:r>
              <a:rPr lang="pt-BR" sz="2400" b="0" strike="noStrike" spc="-1">
                <a:solidFill>
                  <a:srgbClr val="C9211E"/>
                </a:solidFill>
                <a:latin typeface="Arial"/>
                <a:ea typeface="DejaVu Sans"/>
              </a:rPr>
              <a:t>Análise de Risco</a:t>
            </a:r>
            <a:endParaRPr lang="pt-BR" sz="2400" b="0" strike="noStrike" spc="-1">
              <a:latin typeface="Arial"/>
            </a:endParaRPr>
          </a:p>
          <a:p>
            <a:pPr marL="293760" lvl="1" indent="-215280">
              <a:lnSpc>
                <a:spcPct val="90000"/>
              </a:lnSpc>
              <a:spcBef>
                <a:spcPts val="1800"/>
              </a:spcBef>
              <a:spcAft>
                <a:spcPts val="300"/>
              </a:spcAft>
              <a:buClr>
                <a:srgbClr val="CCCCFF"/>
              </a:buClr>
              <a:buFont typeface="Wingdings" charset="2"/>
              <a:buChar char=""/>
            </a:pPr>
            <a:r>
              <a:rPr lang="pt-BR" sz="2400" b="0" strike="noStrike" spc="-1">
                <a:solidFill>
                  <a:srgbClr val="000000"/>
                </a:solidFill>
                <a:latin typeface="Arial"/>
                <a:ea typeface="DejaVu Sans"/>
              </a:rPr>
              <a:t> segue a abordagem de passos sistemáticos do Ciclo de Vida Clássico incorporando-os numa estrutura </a:t>
            </a:r>
            <a:r>
              <a:rPr lang="pt-BR" sz="2400" b="0" strike="noStrike" spc="-1">
                <a:solidFill>
                  <a:srgbClr val="C9211E"/>
                </a:solidFill>
                <a:latin typeface="Arial"/>
                <a:ea typeface="DejaVu Sans"/>
              </a:rPr>
              <a:t>iterativa</a:t>
            </a:r>
            <a:r>
              <a:rPr lang="pt-BR" sz="2400" b="0" strike="noStrike" spc="-1">
                <a:solidFill>
                  <a:srgbClr val="000000"/>
                </a:solidFill>
                <a:latin typeface="Arial"/>
                <a:ea typeface="DejaVu Sans"/>
              </a:rPr>
              <a:t> que reflete mais realisticamente o mundo real</a:t>
            </a:r>
            <a:endParaRPr lang="pt-BR" sz="2400" b="0" strike="noStrike" spc="-1">
              <a:latin typeface="Arial"/>
            </a:endParaRPr>
          </a:p>
          <a:p>
            <a:pPr marL="293760" lvl="1" indent="-215280">
              <a:lnSpc>
                <a:spcPct val="90000"/>
              </a:lnSpc>
              <a:spcBef>
                <a:spcPts val="901"/>
              </a:spcBef>
              <a:spcAft>
                <a:spcPts val="300"/>
              </a:spcAft>
              <a:buClr>
                <a:srgbClr val="CCCCFF"/>
              </a:buClr>
              <a:buFont typeface="Wingdings" charset="2"/>
              <a:buChar char=""/>
            </a:pPr>
            <a:r>
              <a:rPr lang="pt-BR" sz="2400" b="0" strike="noStrike" spc="-1">
                <a:solidFill>
                  <a:srgbClr val="000000"/>
                </a:solidFill>
                <a:latin typeface="Arial"/>
                <a:ea typeface="DejaVu Sans"/>
              </a:rPr>
              <a:t> usa a </a:t>
            </a:r>
            <a:r>
              <a:rPr lang="pt-BR" sz="2400" b="0" strike="noStrike" spc="-1">
                <a:solidFill>
                  <a:srgbClr val="C9211E"/>
                </a:solidFill>
                <a:latin typeface="Arial"/>
                <a:ea typeface="DejaVu Sans"/>
              </a:rPr>
              <a:t>Prototipação</a:t>
            </a:r>
            <a:r>
              <a:rPr lang="pt-BR" sz="2400" b="0" i="1" strike="noStrike" spc="-1">
                <a:solidFill>
                  <a:srgbClr val="000000"/>
                </a:solidFill>
                <a:latin typeface="Arial"/>
                <a:ea typeface="DejaVu Sans"/>
              </a:rPr>
              <a:t>,</a:t>
            </a:r>
            <a:r>
              <a:rPr lang="pt-BR" sz="2400" b="0" strike="noStrike" spc="-1">
                <a:solidFill>
                  <a:srgbClr val="000000"/>
                </a:solidFill>
                <a:latin typeface="Arial"/>
                <a:ea typeface="DejaVu Sans"/>
              </a:rPr>
              <a:t> em qualquer etapa da evolução do produto, como mecanismo de redução de riscos</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56">
                                            <p:txEl>
                                              <p:pRg st="0" end="0"/>
                                            </p:txEl>
                                          </p:spTgt>
                                        </p:tgtEl>
                                        <p:attrNameLst>
                                          <p:attrName>style.visibility</p:attrName>
                                        </p:attrNameLst>
                                      </p:cBhvr>
                                      <p:to>
                                        <p:strVal val="visible"/>
                                      </p:to>
                                    </p:set>
                                    <p:anim calcmode="lin" valueType="num">
                                      <p:cBhvr additive="repl">
                                        <p:cTn id="7" dur="500" fill="hold"/>
                                        <p:tgtEl>
                                          <p:spTgt spid="65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5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1" fill="hold" nodeType="clickEffect">
                                  <p:stCondLst>
                                    <p:cond delay="0"/>
                                  </p:stCondLst>
                                  <p:childTnLst>
                                    <p:set>
                                      <p:cBhvr>
                                        <p:cTn id="13" dur="1" fill="hold">
                                          <p:stCondLst>
                                            <p:cond delay="0"/>
                                          </p:stCondLst>
                                        </p:cTn>
                                        <p:tgtEl>
                                          <p:spTgt spid="657">
                                            <p:txEl>
                                              <p:pRg st="0" end="0"/>
                                            </p:txEl>
                                          </p:spTgt>
                                        </p:tgtEl>
                                        <p:attrNameLst>
                                          <p:attrName>style.visibility</p:attrName>
                                        </p:attrNameLst>
                                      </p:cBhvr>
                                      <p:to>
                                        <p:strVal val="visible"/>
                                      </p:to>
                                    </p:set>
                                    <p:anim calcmode="lin" valueType="num">
                                      <p:cBhvr additive="repl">
                                        <p:cTn id="14" dur="500" fill="hold"/>
                                        <p:tgtEl>
                                          <p:spTgt spid="657">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65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1" fill="hold" nodeType="clickEffect">
                                  <p:stCondLst>
                                    <p:cond delay="0"/>
                                  </p:stCondLst>
                                  <p:childTnLst>
                                    <p:set>
                                      <p:cBhvr>
                                        <p:cTn id="19" dur="1" fill="hold">
                                          <p:stCondLst>
                                            <p:cond delay="0"/>
                                          </p:stCondLst>
                                        </p:cTn>
                                        <p:tgtEl>
                                          <p:spTgt spid="657">
                                            <p:txEl>
                                              <p:pRg st="1" end="1"/>
                                            </p:txEl>
                                          </p:spTgt>
                                        </p:tgtEl>
                                        <p:attrNameLst>
                                          <p:attrName>style.visibility</p:attrName>
                                        </p:attrNameLst>
                                      </p:cBhvr>
                                      <p:to>
                                        <p:strVal val="visible"/>
                                      </p:to>
                                    </p:set>
                                    <p:anim calcmode="lin" valueType="num">
                                      <p:cBhvr additive="repl">
                                        <p:cTn id="20" dur="500" fill="hold"/>
                                        <p:tgtEl>
                                          <p:spTgt spid="657">
                                            <p:txEl>
                                              <p:pRg st="1" end="1"/>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65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1" fill="hold" nodeType="clickEffect">
                                  <p:stCondLst>
                                    <p:cond delay="0"/>
                                  </p:stCondLst>
                                  <p:childTnLst>
                                    <p:set>
                                      <p:cBhvr>
                                        <p:cTn id="25" dur="1" fill="hold">
                                          <p:stCondLst>
                                            <p:cond delay="0"/>
                                          </p:stCondLst>
                                        </p:cTn>
                                        <p:tgtEl>
                                          <p:spTgt spid="657">
                                            <p:txEl>
                                              <p:pRg st="2" end="2"/>
                                            </p:txEl>
                                          </p:spTgt>
                                        </p:tgtEl>
                                        <p:attrNameLst>
                                          <p:attrName>style.visibility</p:attrName>
                                        </p:attrNameLst>
                                      </p:cBhvr>
                                      <p:to>
                                        <p:strVal val="visible"/>
                                      </p:to>
                                    </p:set>
                                    <p:anim calcmode="lin" valueType="num">
                                      <p:cBhvr additive="repl">
                                        <p:cTn id="26" dur="500" fill="hold"/>
                                        <p:tgtEl>
                                          <p:spTgt spid="657">
                                            <p:txEl>
                                              <p:pRg st="2" end="2"/>
                                            </p:txEl>
                                          </p:spTgt>
                                        </p:tgtEl>
                                        <p:attrNameLst>
                                          <p:attrName>ppt_x</p:attrName>
                                        </p:attrNameLst>
                                      </p:cBhvr>
                                      <p:tavLst>
                                        <p:tav tm="0">
                                          <p:val>
                                            <p:strVal val="#ppt_x"/>
                                          </p:val>
                                        </p:tav>
                                        <p:tav tm="100000">
                                          <p:val>
                                            <p:strVal val="#ppt_x"/>
                                          </p:val>
                                        </p:tav>
                                      </p:tavLst>
                                    </p:anim>
                                    <p:anim calcmode="lin" valueType="num">
                                      <p:cBhvr additive="repl">
                                        <p:cTn id="27" dur="500" fill="hold"/>
                                        <p:tgtEl>
                                          <p:spTgt spid="65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CustomShape 1"/>
          <p:cNvSpPr/>
          <p:nvPr/>
        </p:nvSpPr>
        <p:spPr>
          <a:xfrm>
            <a:off x="2209680" y="1706400"/>
            <a:ext cx="6704280" cy="4540320"/>
          </a:xfrm>
          <a:prstGeom prst="rect">
            <a:avLst/>
          </a:prstGeom>
          <a:solidFill>
            <a:srgbClr val="FFFFFF"/>
          </a:solidFill>
          <a:ln w="381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nvGrpSpPr>
          <p:cNvPr id="659" name="Group 2"/>
          <p:cNvGrpSpPr/>
          <p:nvPr/>
        </p:nvGrpSpPr>
        <p:grpSpPr>
          <a:xfrm>
            <a:off x="2852640" y="2144520"/>
            <a:ext cx="6226560" cy="3179880"/>
            <a:chOff x="2852640" y="2144520"/>
            <a:chExt cx="6226560" cy="3179880"/>
          </a:xfrm>
        </p:grpSpPr>
        <p:sp>
          <p:nvSpPr>
            <p:cNvPr id="660" name="CustomShape 3"/>
            <p:cNvSpPr/>
            <p:nvPr/>
          </p:nvSpPr>
          <p:spPr>
            <a:xfrm>
              <a:off x="5943600" y="3429000"/>
              <a:ext cx="3135600" cy="45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i="1" strike="noStrike" spc="-1">
                  <a:solidFill>
                    <a:srgbClr val="800000"/>
                  </a:solidFill>
                  <a:latin typeface="Arial"/>
                  <a:ea typeface="DejaVu Sans"/>
                </a:rPr>
                <a:t>decisão de continuar ou não</a:t>
              </a:r>
              <a:endParaRPr lang="pt-BR" sz="1800" b="0" strike="noStrike" spc="-1">
                <a:latin typeface="Arial"/>
              </a:endParaRPr>
            </a:p>
          </p:txBody>
        </p:sp>
        <p:sp>
          <p:nvSpPr>
            <p:cNvPr id="661" name="CustomShape 4"/>
            <p:cNvSpPr/>
            <p:nvPr/>
          </p:nvSpPr>
          <p:spPr>
            <a:xfrm>
              <a:off x="6629400" y="3886200"/>
              <a:ext cx="1979640" cy="121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000000"/>
                  </a:solidFill>
                  <a:latin typeface="Arial Narrow"/>
                  <a:ea typeface="DejaVu Sans"/>
                </a:rPr>
                <a:t> </a:t>
              </a:r>
              <a:r>
                <a:rPr lang="pt-BR" sz="1800" b="0" strike="noStrike" spc="-1">
                  <a:solidFill>
                    <a:srgbClr val="0000FF"/>
                  </a:solidFill>
                  <a:latin typeface="Arial Narrow"/>
                  <a:ea typeface="DejaVu Sans"/>
                </a:rPr>
                <a:t>direção de um sistema concluído</a:t>
              </a:r>
              <a:endParaRPr lang="pt-BR" sz="1800" b="0" strike="noStrike" spc="-1">
                <a:latin typeface="Arial"/>
              </a:endParaRPr>
            </a:p>
          </p:txBody>
        </p:sp>
        <p:sp>
          <p:nvSpPr>
            <p:cNvPr id="662" name="CustomShape 5"/>
            <p:cNvSpPr/>
            <p:nvPr/>
          </p:nvSpPr>
          <p:spPr>
            <a:xfrm>
              <a:off x="2852640" y="4233960"/>
              <a:ext cx="1376640" cy="8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u="sng" strike="noStrike" spc="-1">
                  <a:solidFill>
                    <a:srgbClr val="008000"/>
                  </a:solidFill>
                  <a:uFillTx/>
                  <a:latin typeface="Arial"/>
                  <a:ea typeface="DejaVu Sans"/>
                </a:rPr>
                <a:t>avaliação</a:t>
              </a:r>
              <a:r>
                <a:rPr lang="pt-BR" sz="1800" b="0" strike="noStrike" spc="-1">
                  <a:solidFill>
                    <a:srgbClr val="008000"/>
                  </a:solidFill>
                  <a:latin typeface="Arial"/>
                  <a:ea typeface="DejaVu Sans"/>
                </a:rPr>
                <a:t> </a:t>
              </a:r>
              <a:r>
                <a:rPr lang="pt-BR" sz="1800" b="0" u="sng" strike="noStrike" spc="-1">
                  <a:solidFill>
                    <a:srgbClr val="008000"/>
                  </a:solidFill>
                  <a:uFillTx/>
                  <a:latin typeface="Arial"/>
                  <a:ea typeface="DejaVu Sans"/>
                </a:rPr>
                <a:t>do</a:t>
              </a:r>
              <a:r>
                <a:rPr lang="pt-BR" sz="1800" b="0" strike="noStrike" spc="-1">
                  <a:solidFill>
                    <a:srgbClr val="008000"/>
                  </a:solidFill>
                  <a:latin typeface="Arial"/>
                  <a:ea typeface="DejaVu Sans"/>
                </a:rPr>
                <a:t> </a:t>
              </a:r>
              <a:r>
                <a:rPr lang="pt-BR" sz="1800" b="0" u="sng" strike="noStrike" spc="-1">
                  <a:solidFill>
                    <a:srgbClr val="008000"/>
                  </a:solidFill>
                  <a:uFillTx/>
                  <a:latin typeface="Arial"/>
                  <a:ea typeface="DejaVu Sans"/>
                </a:rPr>
                <a:t>cliente</a:t>
              </a:r>
              <a:endParaRPr lang="pt-BR" sz="1800" b="0" strike="noStrike" spc="-1">
                <a:latin typeface="Arial"/>
              </a:endParaRPr>
            </a:p>
          </p:txBody>
        </p:sp>
        <p:sp>
          <p:nvSpPr>
            <p:cNvPr id="663" name="CustomShape 6"/>
            <p:cNvSpPr/>
            <p:nvPr/>
          </p:nvSpPr>
          <p:spPr>
            <a:xfrm>
              <a:off x="5424480" y="4506840"/>
              <a:ext cx="1928880" cy="8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u="sng" strike="noStrike" spc="-1">
                  <a:solidFill>
                    <a:srgbClr val="008000"/>
                  </a:solidFill>
                  <a:uFillTx/>
                  <a:latin typeface="Arial"/>
                  <a:ea typeface="DejaVu Sans"/>
                </a:rPr>
                <a:t>engenharia</a:t>
              </a:r>
              <a:endParaRPr lang="pt-BR" sz="1800" b="0" strike="noStrike" spc="-1">
                <a:latin typeface="Arial"/>
              </a:endParaRPr>
            </a:p>
          </p:txBody>
        </p:sp>
        <p:sp>
          <p:nvSpPr>
            <p:cNvPr id="664" name="CustomShape 7"/>
            <p:cNvSpPr/>
            <p:nvPr/>
          </p:nvSpPr>
          <p:spPr>
            <a:xfrm>
              <a:off x="5057640" y="2598840"/>
              <a:ext cx="1927440" cy="8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u="sng" strike="noStrike" spc="-1">
                  <a:solidFill>
                    <a:srgbClr val="008000"/>
                  </a:solidFill>
                  <a:uFillTx/>
                  <a:latin typeface="Arial"/>
                  <a:ea typeface="DejaVu Sans"/>
                </a:rPr>
                <a:t>análise</a:t>
              </a:r>
              <a:r>
                <a:rPr lang="pt-BR" sz="1800" b="0" strike="noStrike" spc="-1">
                  <a:solidFill>
                    <a:srgbClr val="000000"/>
                  </a:solidFill>
                  <a:latin typeface="Arial"/>
                  <a:ea typeface="DejaVu Sans"/>
                </a:rPr>
                <a:t> </a:t>
              </a:r>
              <a:r>
                <a:rPr lang="pt-BR" sz="1800" b="0" u="sng" strike="noStrike" spc="-1">
                  <a:solidFill>
                    <a:srgbClr val="008000"/>
                  </a:solidFill>
                  <a:uFillTx/>
                  <a:latin typeface="Arial"/>
                  <a:ea typeface="DejaVu Sans"/>
                </a:rPr>
                <a:t>dos</a:t>
              </a:r>
              <a:r>
                <a:rPr lang="pt-BR" sz="1800" b="0" u="sng" strike="noStrike" spc="-1">
                  <a:solidFill>
                    <a:srgbClr val="000000"/>
                  </a:solidFill>
                  <a:uFillTx/>
                  <a:latin typeface="Arial"/>
                  <a:ea typeface="DejaVu Sans"/>
                </a:rPr>
                <a:t> </a:t>
              </a:r>
              <a:r>
                <a:rPr lang="pt-BR" sz="1800" b="0" u="sng" strike="noStrike" spc="-1">
                  <a:solidFill>
                    <a:srgbClr val="008000"/>
                  </a:solidFill>
                  <a:uFillTx/>
                  <a:latin typeface="Arial"/>
                  <a:ea typeface="DejaVu Sans"/>
                </a:rPr>
                <a:t>riscos</a:t>
              </a:r>
              <a:endParaRPr lang="pt-BR" sz="1800" b="0" strike="noStrike" spc="-1">
                <a:latin typeface="Arial"/>
              </a:endParaRPr>
            </a:p>
          </p:txBody>
        </p:sp>
        <p:sp>
          <p:nvSpPr>
            <p:cNvPr id="665" name="CustomShape 8"/>
            <p:cNvSpPr/>
            <p:nvPr/>
          </p:nvSpPr>
          <p:spPr>
            <a:xfrm>
              <a:off x="2852640" y="2417760"/>
              <a:ext cx="1927440" cy="8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u="sng" strike="noStrike" spc="-1">
                  <a:solidFill>
                    <a:srgbClr val="008000"/>
                  </a:solidFill>
                  <a:uFillTx/>
                  <a:latin typeface="Arial"/>
                  <a:ea typeface="DejaVu Sans"/>
                </a:rPr>
                <a:t>planejamento</a:t>
              </a:r>
              <a:endParaRPr lang="pt-BR" sz="1800" b="0" strike="noStrike" spc="-1">
                <a:latin typeface="Arial"/>
              </a:endParaRPr>
            </a:p>
          </p:txBody>
        </p:sp>
        <p:sp>
          <p:nvSpPr>
            <p:cNvPr id="666" name="CustomShape 9"/>
            <p:cNvSpPr/>
            <p:nvPr/>
          </p:nvSpPr>
          <p:spPr>
            <a:xfrm flipH="1">
              <a:off x="4044960" y="3052800"/>
              <a:ext cx="733680" cy="72576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67" name="CustomShape 10"/>
            <p:cNvSpPr/>
            <p:nvPr/>
          </p:nvSpPr>
          <p:spPr>
            <a:xfrm rot="5400000" flipH="1">
              <a:off x="4784760" y="3049200"/>
              <a:ext cx="725760" cy="73368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68" name="CustomShape 11"/>
            <p:cNvSpPr/>
            <p:nvPr/>
          </p:nvSpPr>
          <p:spPr>
            <a:xfrm rot="16200000" flipH="1" flipV="1">
              <a:off x="4740120" y="3821040"/>
              <a:ext cx="725760" cy="824040"/>
            </a:xfrm>
            <a:custGeom>
              <a:avLst/>
              <a:gdLst/>
              <a:ahLst/>
              <a:cxnLst/>
              <a:rect l="l" t="t" r="r" b="b"/>
              <a:pathLst>
                <a:path w="21600" h="24224">
                  <a:moveTo>
                    <a:pt x="0" y="0"/>
                  </a:moveTo>
                  <a:cubicBezTo>
                    <a:pt x="11929" y="0"/>
                    <a:pt x="21600" y="9670"/>
                    <a:pt x="21600" y="21600"/>
                  </a:cubicBezTo>
                  <a:cubicBezTo>
                    <a:pt x="21600" y="22477"/>
                    <a:pt x="21546" y="23353"/>
                    <a:pt x="21440" y="24224"/>
                  </a:cubicBezTo>
                  <a:moveTo>
                    <a:pt x="0" y="0"/>
                  </a:moveTo>
                  <a:cubicBezTo>
                    <a:pt x="11929" y="0"/>
                    <a:pt x="21600" y="9670"/>
                    <a:pt x="21600" y="21600"/>
                  </a:cubicBezTo>
                  <a:cubicBezTo>
                    <a:pt x="21600" y="22477"/>
                    <a:pt x="21546" y="23353"/>
                    <a:pt x="21440" y="24224"/>
                  </a:cubicBezTo>
                  <a:lnTo>
                    <a:pt x="0" y="21600"/>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69" name="CustomShape 12"/>
            <p:cNvSpPr/>
            <p:nvPr/>
          </p:nvSpPr>
          <p:spPr>
            <a:xfrm rot="5400000" flipV="1">
              <a:off x="3684600" y="3593880"/>
              <a:ext cx="997200" cy="1008360"/>
            </a:xfrm>
            <a:custGeom>
              <a:avLst/>
              <a:gdLst/>
              <a:ahLst/>
              <a:cxnLst/>
              <a:rect l="l" t="t" r="r" b="b"/>
              <a:pathLst>
                <a:path w="21600" h="21299">
                  <a:moveTo>
                    <a:pt x="3593" y="-1"/>
                  </a:moveTo>
                  <a:cubicBezTo>
                    <a:pt x="13988" y="1753"/>
                    <a:pt x="21600" y="10756"/>
                    <a:pt x="21600" y="21299"/>
                  </a:cubicBezTo>
                  <a:moveTo>
                    <a:pt x="3593" y="-1"/>
                  </a:moveTo>
                  <a:cubicBezTo>
                    <a:pt x="13988" y="1753"/>
                    <a:pt x="21600" y="10756"/>
                    <a:pt x="21600" y="21299"/>
                  </a:cubicBezTo>
                  <a:lnTo>
                    <a:pt x="0" y="21299"/>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70" name="CustomShape 13"/>
            <p:cNvSpPr/>
            <p:nvPr/>
          </p:nvSpPr>
          <p:spPr>
            <a:xfrm rot="16200000">
              <a:off x="3514680" y="2838240"/>
              <a:ext cx="1378080" cy="105120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71" name="CustomShape 14"/>
            <p:cNvSpPr/>
            <p:nvPr/>
          </p:nvSpPr>
          <p:spPr>
            <a:xfrm rot="5400000" flipH="1">
              <a:off x="4616640" y="2854080"/>
              <a:ext cx="1379520" cy="105120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72" name="CustomShape 15"/>
            <p:cNvSpPr/>
            <p:nvPr/>
          </p:nvSpPr>
          <p:spPr>
            <a:xfrm rot="16200000" flipH="1" flipV="1">
              <a:off x="4616640" y="3762360"/>
              <a:ext cx="1378080" cy="105120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673" name="Line 16"/>
            <p:cNvSpPr/>
            <p:nvPr/>
          </p:nvSpPr>
          <p:spPr>
            <a:xfrm flipH="1">
              <a:off x="4414680" y="4960800"/>
              <a:ext cx="366840" cy="360"/>
            </a:xfrm>
            <a:prstGeom prst="line">
              <a:avLst/>
            </a:prstGeom>
            <a:ln w="2844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74" name="Line 17"/>
            <p:cNvSpPr/>
            <p:nvPr/>
          </p:nvSpPr>
          <p:spPr>
            <a:xfrm>
              <a:off x="4781520" y="2144520"/>
              <a:ext cx="360" cy="3179880"/>
            </a:xfrm>
            <a:prstGeom prst="line">
              <a:avLst/>
            </a:prstGeom>
            <a:ln w="28440" cap="rnd">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75" name="Line 18"/>
            <p:cNvSpPr/>
            <p:nvPr/>
          </p:nvSpPr>
          <p:spPr>
            <a:xfrm>
              <a:off x="3036240" y="3779640"/>
              <a:ext cx="3673800" cy="360"/>
            </a:xfrm>
            <a:prstGeom prst="line">
              <a:avLst/>
            </a:prstGeom>
            <a:ln w="28440" cap="rnd">
              <a:solidFill>
                <a:srgbClr val="000000"/>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76" name="Line 19"/>
            <p:cNvSpPr/>
            <p:nvPr/>
          </p:nvSpPr>
          <p:spPr>
            <a:xfrm>
              <a:off x="4781520" y="3779640"/>
              <a:ext cx="1654200" cy="544680"/>
            </a:xfrm>
            <a:prstGeom prst="line">
              <a:avLst/>
            </a:prstGeom>
            <a:ln w="38160">
              <a:solidFill>
                <a:schemeClr val="hlink"/>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677" name="CustomShape 20"/>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Espiral</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77">
                                            <p:txEl>
                                              <p:pRg st="0" end="0"/>
                                            </p:txEl>
                                          </p:spTgt>
                                        </p:tgtEl>
                                        <p:attrNameLst>
                                          <p:attrName>style.visibility</p:attrName>
                                        </p:attrNameLst>
                                      </p:cBhvr>
                                      <p:to>
                                        <p:strVal val="visible"/>
                                      </p:to>
                                    </p:set>
                                    <p:anim calcmode="lin" valueType="num">
                                      <p:cBhvr additive="repl">
                                        <p:cTn id="7" dur="500" fill="hold"/>
                                        <p:tgtEl>
                                          <p:spTgt spid="67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7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1447920" y="609480"/>
            <a:ext cx="84567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a:t>
            </a:r>
            <a:r>
              <a:rPr lang="pt-BR" sz="3600" b="0" strike="noStrike" spc="-1">
                <a:solidFill>
                  <a:srgbClr val="CCCCFF"/>
                </a:solidFill>
                <a:latin typeface="Arial"/>
                <a:ea typeface="DejaVu Sans"/>
              </a:rPr>
              <a:t> </a:t>
            </a:r>
            <a:r>
              <a:rPr lang="pt-BR" sz="4000" b="1" strike="noStrike" spc="-1">
                <a:solidFill>
                  <a:srgbClr val="00AEEF"/>
                </a:solidFill>
                <a:latin typeface="Calibri"/>
                <a:ea typeface="DejaVu Sans"/>
              </a:rPr>
              <a:t>do Ciclo de Vida em Espiral</a:t>
            </a:r>
            <a:endParaRPr lang="pt-BR" sz="4000" b="0" strike="noStrike" spc="-1">
              <a:latin typeface="Arial"/>
            </a:endParaRPr>
          </a:p>
        </p:txBody>
      </p:sp>
      <p:sp>
        <p:nvSpPr>
          <p:cNvPr id="679" name="CustomShape 2"/>
          <p:cNvSpPr/>
          <p:nvPr/>
        </p:nvSpPr>
        <p:spPr>
          <a:xfrm>
            <a:off x="0" y="1828800"/>
            <a:ext cx="5942160" cy="4799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u="sng" strike="noStrike" spc="-1">
                <a:solidFill>
                  <a:srgbClr val="9999FF"/>
                </a:solidFill>
                <a:uFillTx/>
                <a:latin typeface="Arial"/>
                <a:ea typeface="DejaVu Sans"/>
              </a:rPr>
              <a:t>Planejamento:</a:t>
            </a:r>
            <a:r>
              <a:rPr lang="pt-BR" sz="2800" b="0" strike="noStrike" spc="-1">
                <a:solidFill>
                  <a:srgbClr val="9966FF"/>
                </a:solidFill>
                <a:latin typeface="Arial"/>
                <a:ea typeface="DejaVu Sans"/>
              </a:rPr>
              <a:t> </a:t>
            </a:r>
            <a:r>
              <a:rPr lang="pt-BR" sz="2400" b="0" strike="noStrike" spc="-1">
                <a:solidFill>
                  <a:srgbClr val="000000"/>
                </a:solidFill>
                <a:latin typeface="Arial"/>
                <a:ea typeface="DejaVu Sans"/>
              </a:rPr>
              <a:t>determinação dos objetivos, alternativas e restrições</a:t>
            </a:r>
            <a:endParaRPr lang="pt-BR" sz="2400" b="0" strike="noStrike" spc="-1">
              <a:latin typeface="Arial"/>
            </a:endParaRPr>
          </a:p>
          <a:p>
            <a:pPr marL="228600" indent="-227160">
              <a:lnSpc>
                <a:spcPct val="110000"/>
              </a:lnSpc>
              <a:spcBef>
                <a:spcPts val="901"/>
              </a:spcBef>
              <a:spcAft>
                <a:spcPts val="300"/>
              </a:spcAft>
              <a:tabLst>
                <a:tab pos="0" algn="l"/>
              </a:tabLst>
            </a:pPr>
            <a:r>
              <a:rPr lang="pt-BR" sz="2800" b="0" u="sng" strike="noStrike" spc="-1">
                <a:solidFill>
                  <a:srgbClr val="9999FF"/>
                </a:solidFill>
                <a:uFillTx/>
                <a:latin typeface="Arial"/>
                <a:ea typeface="DejaVu Sans"/>
              </a:rPr>
              <a:t>Análise de Risco:</a:t>
            </a:r>
            <a:r>
              <a:rPr lang="pt-BR" sz="2800" b="0" strike="noStrike" spc="-1">
                <a:solidFill>
                  <a:srgbClr val="9999FF"/>
                </a:solidFill>
                <a:latin typeface="Arial"/>
                <a:ea typeface="DejaVu Sans"/>
              </a:rPr>
              <a:t> </a:t>
            </a:r>
            <a:r>
              <a:rPr lang="pt-BR" sz="2400" b="0" strike="noStrike" spc="-1">
                <a:solidFill>
                  <a:srgbClr val="000000"/>
                </a:solidFill>
                <a:latin typeface="Arial"/>
                <a:ea typeface="DejaVu Sans"/>
              </a:rPr>
              <a:t>análise das alternativas e identificação / resolução dos riscos</a:t>
            </a:r>
            <a:endParaRPr lang="pt-BR" sz="2400" b="0" strike="noStrike" spc="-1">
              <a:latin typeface="Arial"/>
            </a:endParaRPr>
          </a:p>
          <a:p>
            <a:pPr marL="228600" indent="-227160">
              <a:lnSpc>
                <a:spcPct val="110000"/>
              </a:lnSpc>
              <a:spcBef>
                <a:spcPts val="901"/>
              </a:spcBef>
              <a:spcAft>
                <a:spcPts val="300"/>
              </a:spcAft>
              <a:tabLst>
                <a:tab pos="0" algn="l"/>
              </a:tabLst>
            </a:pPr>
            <a:r>
              <a:rPr lang="pt-BR" sz="2800" b="0" u="sng" strike="noStrike" spc="-1">
                <a:solidFill>
                  <a:srgbClr val="9999FF"/>
                </a:solidFill>
                <a:uFillTx/>
                <a:latin typeface="Arial"/>
                <a:ea typeface="DejaVu Sans"/>
              </a:rPr>
              <a:t>Construção:</a:t>
            </a:r>
            <a:r>
              <a:rPr lang="pt-BR" sz="2800" b="0" strike="noStrike" spc="-1">
                <a:solidFill>
                  <a:srgbClr val="9999FF"/>
                </a:solidFill>
                <a:latin typeface="Arial"/>
                <a:ea typeface="DejaVu Sans"/>
              </a:rPr>
              <a:t> </a:t>
            </a:r>
            <a:r>
              <a:rPr lang="pt-BR" sz="2400" b="0" strike="noStrike" spc="-1">
                <a:solidFill>
                  <a:srgbClr val="000000"/>
                </a:solidFill>
                <a:latin typeface="Arial"/>
                <a:ea typeface="DejaVu Sans"/>
              </a:rPr>
              <a:t>desenvolvimento do produto no nível seguinte</a:t>
            </a:r>
            <a:endParaRPr lang="pt-BR" sz="2400" b="0" strike="noStrike" spc="-1">
              <a:latin typeface="Arial"/>
            </a:endParaRPr>
          </a:p>
          <a:p>
            <a:pPr marL="228600" indent="-227160">
              <a:lnSpc>
                <a:spcPct val="110000"/>
              </a:lnSpc>
              <a:spcBef>
                <a:spcPts val="901"/>
              </a:spcBef>
              <a:spcAft>
                <a:spcPts val="300"/>
              </a:spcAft>
              <a:tabLst>
                <a:tab pos="0" algn="l"/>
              </a:tabLst>
            </a:pPr>
            <a:r>
              <a:rPr lang="pt-BR" sz="2800" b="0" u="sng" strike="noStrike" spc="-1">
                <a:solidFill>
                  <a:srgbClr val="9999FF"/>
                </a:solidFill>
                <a:uFillTx/>
                <a:latin typeface="Arial"/>
                <a:ea typeface="DejaVu Sans"/>
              </a:rPr>
              <a:t>Avaliação do Cliente:</a:t>
            </a:r>
            <a:r>
              <a:rPr lang="pt-BR" sz="2800" b="0" strike="noStrike" spc="-1">
                <a:solidFill>
                  <a:srgbClr val="9999FF"/>
                </a:solidFill>
                <a:latin typeface="Arial"/>
                <a:ea typeface="DejaVu Sans"/>
              </a:rPr>
              <a:t> </a:t>
            </a:r>
            <a:r>
              <a:rPr lang="pt-BR" sz="2400" b="0" strike="noStrike" spc="-1">
                <a:solidFill>
                  <a:srgbClr val="000000"/>
                </a:solidFill>
                <a:latin typeface="Arial"/>
                <a:ea typeface="DejaVu Sans"/>
              </a:rPr>
              <a:t>avaliação do produto e planejamento das novas fases</a:t>
            </a:r>
            <a:endParaRPr lang="pt-BR" sz="2400" b="0" strike="noStrike" spc="-1">
              <a:latin typeface="Arial"/>
            </a:endParaRPr>
          </a:p>
        </p:txBody>
      </p:sp>
      <p:grpSp>
        <p:nvGrpSpPr>
          <p:cNvPr id="680" name="Group 3"/>
          <p:cNvGrpSpPr/>
          <p:nvPr/>
        </p:nvGrpSpPr>
        <p:grpSpPr>
          <a:xfrm>
            <a:off x="6232680" y="2590560"/>
            <a:ext cx="3291120" cy="2722680"/>
            <a:chOff x="6232680" y="2590560"/>
            <a:chExt cx="3291120" cy="2722680"/>
          </a:xfrm>
        </p:grpSpPr>
        <p:sp>
          <p:nvSpPr>
            <p:cNvPr id="681" name="CustomShape 4"/>
            <p:cNvSpPr/>
            <p:nvPr/>
          </p:nvSpPr>
          <p:spPr>
            <a:xfrm>
              <a:off x="6232680" y="4379760"/>
              <a:ext cx="111924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u="sng" strike="noStrike" spc="-1">
                  <a:solidFill>
                    <a:srgbClr val="C9211E"/>
                  </a:solidFill>
                  <a:uFillTx/>
                  <a:latin typeface="Arial"/>
                  <a:ea typeface="DejaVu Sans"/>
                </a:rPr>
                <a:t>avaliação</a:t>
              </a:r>
              <a:r>
                <a:rPr lang="pt-BR" sz="1600" b="0" strike="noStrike" spc="-1">
                  <a:solidFill>
                    <a:srgbClr val="C9211E"/>
                  </a:solidFill>
                  <a:latin typeface="Arial"/>
                  <a:ea typeface="DejaVu Sans"/>
                </a:rPr>
                <a:t> </a:t>
              </a:r>
              <a:r>
                <a:rPr lang="pt-BR" sz="1600" b="0" u="sng" strike="noStrike" spc="-1">
                  <a:solidFill>
                    <a:srgbClr val="C9211E"/>
                  </a:solidFill>
                  <a:uFillTx/>
                  <a:latin typeface="Arial"/>
                  <a:ea typeface="DejaVu Sans"/>
                </a:rPr>
                <a:t>do</a:t>
              </a:r>
              <a:r>
                <a:rPr lang="pt-BR" sz="1600" b="0" strike="noStrike" spc="-1">
                  <a:solidFill>
                    <a:srgbClr val="C9211E"/>
                  </a:solidFill>
                  <a:latin typeface="Arial"/>
                  <a:ea typeface="DejaVu Sans"/>
                </a:rPr>
                <a:t> </a:t>
              </a:r>
              <a:r>
                <a:rPr lang="pt-BR" sz="1600" b="0" u="sng" strike="noStrike" spc="-1">
                  <a:solidFill>
                    <a:srgbClr val="C9211E"/>
                  </a:solidFill>
                  <a:uFillTx/>
                  <a:latin typeface="Arial"/>
                  <a:ea typeface="DejaVu Sans"/>
                </a:rPr>
                <a:t>cliente</a:t>
              </a:r>
              <a:endParaRPr lang="pt-BR" sz="1600" b="0" strike="noStrike" spc="-1">
                <a:latin typeface="Arial"/>
              </a:endParaRPr>
            </a:p>
          </p:txBody>
        </p:sp>
        <p:sp>
          <p:nvSpPr>
            <p:cNvPr id="682" name="CustomShape 5"/>
            <p:cNvSpPr/>
            <p:nvPr/>
          </p:nvSpPr>
          <p:spPr>
            <a:xfrm>
              <a:off x="8061480" y="4724280"/>
              <a:ext cx="1462320" cy="49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u="sng" strike="noStrike" spc="-1">
                  <a:solidFill>
                    <a:srgbClr val="C9211E"/>
                  </a:solidFill>
                  <a:uFillTx/>
                  <a:latin typeface="Arial"/>
                  <a:ea typeface="DejaVu Sans"/>
                </a:rPr>
                <a:t>engenharia</a:t>
              </a:r>
              <a:endParaRPr lang="pt-BR" sz="1600" b="0" strike="noStrike" spc="-1">
                <a:latin typeface="Arial"/>
              </a:endParaRPr>
            </a:p>
          </p:txBody>
        </p:sp>
        <p:sp>
          <p:nvSpPr>
            <p:cNvPr id="683" name="CustomShape 6"/>
            <p:cNvSpPr/>
            <p:nvPr/>
          </p:nvSpPr>
          <p:spPr>
            <a:xfrm>
              <a:off x="7981920" y="2979720"/>
              <a:ext cx="146052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600" b="0" u="sng" strike="noStrike" spc="-1">
                  <a:solidFill>
                    <a:srgbClr val="C9211E"/>
                  </a:solidFill>
                  <a:uFillTx/>
                  <a:latin typeface="Arial"/>
                  <a:ea typeface="DejaVu Sans"/>
                </a:rPr>
                <a:t>análise</a:t>
              </a:r>
              <a:r>
                <a:rPr lang="pt-BR" sz="1600" b="0" strike="noStrike" spc="-1">
                  <a:solidFill>
                    <a:srgbClr val="C9211E"/>
                  </a:solidFill>
                  <a:latin typeface="Arial"/>
                  <a:ea typeface="DejaVu Sans"/>
                </a:rPr>
                <a:t> </a:t>
              </a:r>
              <a:r>
                <a:rPr lang="pt-BR" sz="1600" b="0" u="sng" strike="noStrike" spc="-1">
                  <a:solidFill>
                    <a:srgbClr val="C9211E"/>
                  </a:solidFill>
                  <a:uFillTx/>
                  <a:latin typeface="Arial"/>
                  <a:ea typeface="DejaVu Sans"/>
                </a:rPr>
                <a:t>dos riscos</a:t>
              </a:r>
              <a:endParaRPr lang="pt-BR" sz="1600" b="0" strike="noStrike" spc="-1">
                <a:latin typeface="Arial"/>
              </a:endParaRPr>
            </a:p>
          </p:txBody>
        </p:sp>
        <p:sp>
          <p:nvSpPr>
            <p:cNvPr id="684" name="CustomShape 7"/>
            <p:cNvSpPr/>
            <p:nvPr/>
          </p:nvSpPr>
          <p:spPr>
            <a:xfrm>
              <a:off x="6232680" y="2743200"/>
              <a:ext cx="1538280" cy="69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u="sng" strike="noStrike" spc="-1">
                  <a:solidFill>
                    <a:srgbClr val="C9211E"/>
                  </a:solidFill>
                  <a:uFillTx/>
                  <a:latin typeface="Arial"/>
                  <a:ea typeface="DejaVu Sans"/>
                </a:rPr>
                <a:t>planejamento</a:t>
              </a:r>
              <a:endParaRPr lang="pt-BR" sz="1600" b="0" strike="noStrike" spc="-1">
                <a:latin typeface="Arial"/>
              </a:endParaRPr>
            </a:p>
          </p:txBody>
        </p:sp>
        <p:sp>
          <p:nvSpPr>
            <p:cNvPr id="685" name="CustomShape 8"/>
            <p:cNvSpPr/>
            <p:nvPr/>
          </p:nvSpPr>
          <p:spPr>
            <a:xfrm flipH="1">
              <a:off x="7212240" y="3368520"/>
              <a:ext cx="557280" cy="62100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86" name="CustomShape 9"/>
            <p:cNvSpPr/>
            <p:nvPr/>
          </p:nvSpPr>
          <p:spPr>
            <a:xfrm rot="5400000" flipH="1">
              <a:off x="7738920" y="3401640"/>
              <a:ext cx="621000" cy="555840"/>
            </a:xfrm>
            <a:custGeom>
              <a:avLst/>
              <a:gdLst/>
              <a:ahLst/>
              <a:cxnLst/>
              <a:rect l="l" t="t" r="r" b="b"/>
              <a:pathLst>
                <a:path w="21600" h="21600">
                  <a:moveTo>
                    <a:pt x="0" y="0"/>
                  </a:moveTo>
                  <a:cubicBezTo>
                    <a:pt x="11929" y="0"/>
                    <a:pt x="21600" y="9670"/>
                    <a:pt x="21600" y="21600"/>
                  </a:cubicBezTo>
                  <a:moveTo>
                    <a:pt x="0" y="0"/>
                  </a:moveTo>
                  <a:cubicBezTo>
                    <a:pt x="11929" y="0"/>
                    <a:pt x="21600" y="9670"/>
                    <a:pt x="21600" y="21600"/>
                  </a:cubicBezTo>
                  <a:lnTo>
                    <a:pt x="0" y="21600"/>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87" name="CustomShape 10"/>
            <p:cNvSpPr/>
            <p:nvPr/>
          </p:nvSpPr>
          <p:spPr>
            <a:xfrm rot="16200000" flipH="1" flipV="1">
              <a:off x="7705800" y="4065480"/>
              <a:ext cx="621000" cy="625680"/>
            </a:xfrm>
            <a:custGeom>
              <a:avLst/>
              <a:gdLst/>
              <a:ahLst/>
              <a:cxnLst/>
              <a:rect l="l" t="t" r="r" b="b"/>
              <a:pathLst>
                <a:path w="21600" h="24224">
                  <a:moveTo>
                    <a:pt x="0" y="0"/>
                  </a:moveTo>
                  <a:cubicBezTo>
                    <a:pt x="11929" y="0"/>
                    <a:pt x="21600" y="9670"/>
                    <a:pt x="21600" y="21600"/>
                  </a:cubicBezTo>
                  <a:cubicBezTo>
                    <a:pt x="21600" y="22477"/>
                    <a:pt x="21546" y="23353"/>
                    <a:pt x="21440" y="24224"/>
                  </a:cubicBezTo>
                  <a:moveTo>
                    <a:pt x="0" y="0"/>
                  </a:moveTo>
                  <a:cubicBezTo>
                    <a:pt x="11929" y="0"/>
                    <a:pt x="21600" y="9670"/>
                    <a:pt x="21600" y="21600"/>
                  </a:cubicBezTo>
                  <a:cubicBezTo>
                    <a:pt x="21600" y="22477"/>
                    <a:pt x="21546" y="23353"/>
                    <a:pt x="21440" y="24224"/>
                  </a:cubicBezTo>
                  <a:lnTo>
                    <a:pt x="0" y="21600"/>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88" name="CustomShape 11"/>
            <p:cNvSpPr/>
            <p:nvPr/>
          </p:nvSpPr>
          <p:spPr>
            <a:xfrm rot="5400000" flipV="1">
              <a:off x="6891120" y="3879720"/>
              <a:ext cx="854280" cy="765360"/>
            </a:xfrm>
            <a:custGeom>
              <a:avLst/>
              <a:gdLst/>
              <a:ahLst/>
              <a:cxnLst/>
              <a:rect l="l" t="t" r="r" b="b"/>
              <a:pathLst>
                <a:path w="21600" h="21299">
                  <a:moveTo>
                    <a:pt x="3593" y="-1"/>
                  </a:moveTo>
                  <a:cubicBezTo>
                    <a:pt x="13988" y="1753"/>
                    <a:pt x="21600" y="10756"/>
                    <a:pt x="21600" y="21299"/>
                  </a:cubicBezTo>
                  <a:moveTo>
                    <a:pt x="3593" y="-1"/>
                  </a:moveTo>
                  <a:cubicBezTo>
                    <a:pt x="13988" y="1753"/>
                    <a:pt x="21600" y="10756"/>
                    <a:pt x="21600" y="21299"/>
                  </a:cubicBezTo>
                  <a:lnTo>
                    <a:pt x="0" y="21299"/>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89" name="CustomShape 12"/>
            <p:cNvSpPr/>
            <p:nvPr/>
          </p:nvSpPr>
          <p:spPr>
            <a:xfrm rot="16200000">
              <a:off x="6743520" y="3234960"/>
              <a:ext cx="1179720" cy="79704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90" name="CustomShape 13"/>
            <p:cNvSpPr/>
            <p:nvPr/>
          </p:nvSpPr>
          <p:spPr>
            <a:xfrm rot="5400000" flipH="1">
              <a:off x="7578720" y="3250800"/>
              <a:ext cx="1181160" cy="79704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91" name="CustomShape 14"/>
            <p:cNvSpPr/>
            <p:nvPr/>
          </p:nvSpPr>
          <p:spPr>
            <a:xfrm rot="16200000" flipH="1" flipV="1">
              <a:off x="7580160" y="4025880"/>
              <a:ext cx="1179720" cy="797040"/>
            </a:xfrm>
            <a:custGeom>
              <a:avLst/>
              <a:gdLst/>
              <a:ahLst/>
              <a:cxnLst/>
              <a:rect l="l" t="t" r="r" b="b"/>
              <a:pathLst>
                <a:path w="21600" h="22158">
                  <a:moveTo>
                    <a:pt x="3593" y="-1"/>
                  </a:moveTo>
                  <a:cubicBezTo>
                    <a:pt x="13988" y="1753"/>
                    <a:pt x="21600" y="10756"/>
                    <a:pt x="21600" y="21299"/>
                  </a:cubicBezTo>
                  <a:cubicBezTo>
                    <a:pt x="21600" y="21585"/>
                    <a:pt x="21594" y="21871"/>
                    <a:pt x="21582" y="22157"/>
                  </a:cubicBezTo>
                  <a:moveTo>
                    <a:pt x="3593" y="-1"/>
                  </a:moveTo>
                  <a:cubicBezTo>
                    <a:pt x="13988" y="1753"/>
                    <a:pt x="21600" y="10756"/>
                    <a:pt x="21600" y="21299"/>
                  </a:cubicBezTo>
                  <a:cubicBezTo>
                    <a:pt x="21600" y="21585"/>
                    <a:pt x="21594" y="21871"/>
                    <a:pt x="21582" y="22157"/>
                  </a:cubicBezTo>
                  <a:lnTo>
                    <a:pt x="0" y="21299"/>
                  </a:lnTo>
                  <a:close/>
                </a:path>
              </a:pathLst>
            </a:custGeom>
            <a:noFill/>
            <a:ln w="28440">
              <a:solidFill>
                <a:schemeClr val="tx1"/>
              </a:solidFill>
              <a:round/>
            </a:ln>
          </p:spPr>
          <p:style>
            <a:lnRef idx="0">
              <a:scrgbClr r="0" g="0" b="0"/>
            </a:lnRef>
            <a:fillRef idx="0">
              <a:scrgbClr r="0" g="0" b="0"/>
            </a:fillRef>
            <a:effectRef idx="0">
              <a:scrgbClr r="0" g="0" b="0"/>
            </a:effectRef>
            <a:fontRef idx="minor"/>
          </p:style>
          <p:txBody>
            <a:bodyPr/>
            <a:lstStyle/>
            <a:p>
              <a:endParaRPr lang="pt-BR"/>
            </a:p>
          </p:txBody>
        </p:sp>
        <p:sp>
          <p:nvSpPr>
            <p:cNvPr id="692" name="Line 15"/>
            <p:cNvSpPr/>
            <p:nvPr/>
          </p:nvSpPr>
          <p:spPr>
            <a:xfrm flipH="1">
              <a:off x="7492680" y="5002200"/>
              <a:ext cx="279720" cy="36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693" name="Line 16"/>
            <p:cNvSpPr/>
            <p:nvPr/>
          </p:nvSpPr>
          <p:spPr>
            <a:xfrm>
              <a:off x="7772400" y="2590560"/>
              <a:ext cx="360" cy="2722680"/>
            </a:xfrm>
            <a:prstGeom prst="line">
              <a:avLst/>
            </a:prstGeom>
            <a:ln w="28440" cap="rnd">
              <a:solidFill>
                <a:schemeClr val="tx1"/>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94" name="Line 17"/>
            <p:cNvSpPr/>
            <p:nvPr/>
          </p:nvSpPr>
          <p:spPr>
            <a:xfrm>
              <a:off x="6448320" y="3990960"/>
              <a:ext cx="2786040" cy="360"/>
            </a:xfrm>
            <a:prstGeom prst="line">
              <a:avLst/>
            </a:prstGeom>
            <a:ln w="28440" cap="rnd">
              <a:solidFill>
                <a:schemeClr val="tx1"/>
              </a:solidFill>
              <a:prstDash val="sysDot"/>
              <a:round/>
            </a:ln>
          </p:spPr>
          <p:style>
            <a:lnRef idx="0">
              <a:scrgbClr r="0" g="0" b="0"/>
            </a:lnRef>
            <a:fillRef idx="0">
              <a:scrgbClr r="0" g="0" b="0"/>
            </a:fillRef>
            <a:effectRef idx="0">
              <a:scrgbClr r="0" g="0" b="0"/>
            </a:effectRef>
            <a:fontRef idx="minor"/>
          </p:style>
          <p:txBody>
            <a:bodyPr/>
            <a:lstStyle/>
            <a:p>
              <a:endParaRPr lang="pt-BR"/>
            </a:p>
          </p:txBody>
        </p:sp>
        <p:sp>
          <p:nvSpPr>
            <p:cNvPr id="695" name="Line 18"/>
            <p:cNvSpPr/>
            <p:nvPr/>
          </p:nvSpPr>
          <p:spPr>
            <a:xfrm>
              <a:off x="7772400" y="3990960"/>
              <a:ext cx="1253880" cy="466560"/>
            </a:xfrm>
            <a:prstGeom prst="line">
              <a:avLst/>
            </a:prstGeom>
            <a:ln w="38160">
              <a:solidFill>
                <a:schemeClr val="hlink"/>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anim calcmode="lin" valueType="num">
                                      <p:cBhvr additive="repl">
                                        <p:cTn id="7" dur="500" fill="hold"/>
                                        <p:tgtEl>
                                          <p:spTgt spid="678">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78">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679">
                                            <p:txEl>
                                              <p:pRg st="0" end="0"/>
                                            </p:txEl>
                                          </p:spTgt>
                                        </p:tgtEl>
                                        <p:attrNameLst>
                                          <p:attrName>style.visibility</p:attrName>
                                        </p:attrNameLst>
                                      </p:cBhvr>
                                      <p:to>
                                        <p:strVal val="visible"/>
                                      </p:to>
                                    </p:set>
                                    <p:anim calcmode="lin" valueType="num">
                                      <p:cBhvr additive="repl">
                                        <p:cTn id="14" dur="500" fill="hold"/>
                                        <p:tgtEl>
                                          <p:spTgt spid="679">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6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679">
                                            <p:txEl>
                                              <p:pRg st="1" end="1"/>
                                            </p:txEl>
                                          </p:spTgt>
                                        </p:tgtEl>
                                        <p:attrNameLst>
                                          <p:attrName>style.visibility</p:attrName>
                                        </p:attrNameLst>
                                      </p:cBhvr>
                                      <p:to>
                                        <p:strVal val="visible"/>
                                      </p:to>
                                    </p:set>
                                    <p:anim calcmode="lin" valueType="num">
                                      <p:cBhvr additive="repl">
                                        <p:cTn id="20" dur="500" fill="hold"/>
                                        <p:tgtEl>
                                          <p:spTgt spid="679">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6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2" fill="hold" nodeType="clickEffect">
                                  <p:stCondLst>
                                    <p:cond delay="0"/>
                                  </p:stCondLst>
                                  <p:childTnLst>
                                    <p:set>
                                      <p:cBhvr>
                                        <p:cTn id="25" dur="1" fill="hold">
                                          <p:stCondLst>
                                            <p:cond delay="0"/>
                                          </p:stCondLst>
                                        </p:cTn>
                                        <p:tgtEl>
                                          <p:spTgt spid="679">
                                            <p:txEl>
                                              <p:pRg st="2" end="2"/>
                                            </p:txEl>
                                          </p:spTgt>
                                        </p:tgtEl>
                                        <p:attrNameLst>
                                          <p:attrName>style.visibility</p:attrName>
                                        </p:attrNameLst>
                                      </p:cBhvr>
                                      <p:to>
                                        <p:strVal val="visible"/>
                                      </p:to>
                                    </p:set>
                                    <p:anim calcmode="lin" valueType="num">
                                      <p:cBhvr additive="repl">
                                        <p:cTn id="26" dur="500" fill="hold"/>
                                        <p:tgtEl>
                                          <p:spTgt spid="679">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6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2" fill="hold" nodeType="clickEffect">
                                  <p:stCondLst>
                                    <p:cond delay="0"/>
                                  </p:stCondLst>
                                  <p:childTnLst>
                                    <p:set>
                                      <p:cBhvr>
                                        <p:cTn id="31" dur="1" fill="hold">
                                          <p:stCondLst>
                                            <p:cond delay="0"/>
                                          </p:stCondLst>
                                        </p:cTn>
                                        <p:tgtEl>
                                          <p:spTgt spid="679">
                                            <p:txEl>
                                              <p:pRg st="3" end="3"/>
                                            </p:txEl>
                                          </p:spTgt>
                                        </p:tgtEl>
                                        <p:attrNameLst>
                                          <p:attrName>style.visibility</p:attrName>
                                        </p:attrNameLst>
                                      </p:cBhvr>
                                      <p:to>
                                        <p:strVal val="visible"/>
                                      </p:to>
                                    </p:set>
                                    <p:anim calcmode="lin" valueType="num">
                                      <p:cBhvr additive="repl">
                                        <p:cTn id="32" dur="500" fill="hold"/>
                                        <p:tgtEl>
                                          <p:spTgt spid="679">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6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066680" y="0"/>
            <a:ext cx="777132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Aplicações do Software</a:t>
            </a:r>
            <a:endParaRPr lang="pt-BR" sz="4000" b="0" strike="noStrike" spc="-1">
              <a:latin typeface="Arial"/>
            </a:endParaRPr>
          </a:p>
        </p:txBody>
      </p:sp>
      <p:graphicFrame>
        <p:nvGraphicFramePr>
          <p:cNvPr id="243" name="Table 2"/>
          <p:cNvGraphicFramePr/>
          <p:nvPr/>
        </p:nvGraphicFramePr>
        <p:xfrm>
          <a:off x="740520" y="1124640"/>
          <a:ext cx="8424720" cy="5334000"/>
        </p:xfrm>
        <a:graphic>
          <a:graphicData uri="http://schemas.openxmlformats.org/drawingml/2006/table">
            <a:tbl>
              <a:tblPr/>
              <a:tblGrid>
                <a:gridCol w="2999880">
                  <a:extLst>
                    <a:ext uri="{9D8B030D-6E8A-4147-A177-3AD203B41FA5}">
                      <a16:colId xmlns:a16="http://schemas.microsoft.com/office/drawing/2014/main" val="20000"/>
                    </a:ext>
                  </a:extLst>
                </a:gridCol>
                <a:gridCol w="5424840">
                  <a:extLst>
                    <a:ext uri="{9D8B030D-6E8A-4147-A177-3AD203B41FA5}">
                      <a16:colId xmlns:a16="http://schemas.microsoft.com/office/drawing/2014/main" val="20001"/>
                    </a:ext>
                  </a:extLst>
                </a:gridCol>
              </a:tblGrid>
              <a:tr h="400680">
                <a:tc>
                  <a:txBody>
                    <a:bodyPr/>
                    <a:lstStyle/>
                    <a:p>
                      <a:pPr>
                        <a:lnSpc>
                          <a:spcPct val="100000"/>
                        </a:lnSpc>
                      </a:pPr>
                      <a:r>
                        <a:rPr lang="pt-BR" sz="2200" b="1" strike="noStrike" spc="-1">
                          <a:solidFill>
                            <a:srgbClr val="FFFFFF"/>
                          </a:solidFill>
                          <a:latin typeface="Arial"/>
                        </a:rPr>
                        <a:t>Básico</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programas de apoio a outros programas</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0"/>
                  </a:ext>
                </a:extLst>
              </a:tr>
              <a:tr h="625320">
                <a:tc>
                  <a:txBody>
                    <a:bodyPr/>
                    <a:lstStyle/>
                    <a:p>
                      <a:pPr>
                        <a:lnSpc>
                          <a:spcPct val="100000"/>
                        </a:lnSpc>
                      </a:pPr>
                      <a:r>
                        <a:rPr lang="pt-BR" sz="2200" b="1" strike="noStrike" spc="-1">
                          <a:solidFill>
                            <a:srgbClr val="FFFFFF"/>
                          </a:solidFill>
                          <a:latin typeface="Arial"/>
                        </a:rPr>
                        <a:t>Tempo real</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monitora, analisa e controla eventos do mundo real</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1"/>
                  </a:ext>
                </a:extLst>
              </a:tr>
              <a:tr h="625320">
                <a:tc>
                  <a:txBody>
                    <a:bodyPr/>
                    <a:lstStyle/>
                    <a:p>
                      <a:pPr>
                        <a:lnSpc>
                          <a:spcPct val="100000"/>
                        </a:lnSpc>
                      </a:pPr>
                      <a:r>
                        <a:rPr lang="pt-BR" sz="2200" b="1" strike="noStrike" spc="-1">
                          <a:solidFill>
                            <a:srgbClr val="FFFFFF"/>
                          </a:solidFill>
                          <a:latin typeface="Arial"/>
                        </a:rPr>
                        <a:t>Comercial</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operações comerciais e tomadas de decisões administrativas</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2"/>
                  </a:ext>
                </a:extLst>
              </a:tr>
              <a:tr h="625320">
                <a:tc>
                  <a:txBody>
                    <a:bodyPr/>
                    <a:lstStyle/>
                    <a:p>
                      <a:pPr>
                        <a:lnSpc>
                          <a:spcPct val="100000"/>
                        </a:lnSpc>
                      </a:pPr>
                      <a:r>
                        <a:rPr lang="pt-BR" sz="2200" b="1" strike="noStrike" spc="-1">
                          <a:solidFill>
                            <a:srgbClr val="FFFFFF"/>
                          </a:solidFill>
                          <a:latin typeface="Arial"/>
                        </a:rPr>
                        <a:t>Científico e de Engenharia</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algoritmos de processamento de números</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3"/>
                  </a:ext>
                </a:extLst>
              </a:tr>
              <a:tr h="625320">
                <a:tc>
                  <a:txBody>
                    <a:bodyPr/>
                    <a:lstStyle/>
                    <a:p>
                      <a:pPr>
                        <a:lnSpc>
                          <a:spcPct val="100000"/>
                        </a:lnSpc>
                      </a:pPr>
                      <a:r>
                        <a:rPr lang="pt-BR" sz="2200" b="1" strike="noStrike" spc="-1">
                          <a:solidFill>
                            <a:srgbClr val="FFFFFF"/>
                          </a:solidFill>
                          <a:latin typeface="Arial"/>
                        </a:rPr>
                        <a:t>Embutido</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controla produtos e sistemas de mercados industriais e de consumo</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4"/>
                  </a:ext>
                </a:extLst>
              </a:tr>
              <a:tr h="625320">
                <a:tc>
                  <a:txBody>
                    <a:bodyPr/>
                    <a:lstStyle/>
                    <a:p>
                      <a:pPr>
                        <a:lnSpc>
                          <a:spcPct val="100000"/>
                        </a:lnSpc>
                      </a:pPr>
                      <a:r>
                        <a:rPr lang="pt-BR" sz="2200" b="1" strike="noStrike" spc="-1">
                          <a:solidFill>
                            <a:srgbClr val="FFFFFF"/>
                          </a:solidFill>
                          <a:latin typeface="Arial"/>
                        </a:rPr>
                        <a:t>Computador Pessoal</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processamento de textos, planilhas eletrônicas, diversões,  etc.</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5"/>
                  </a:ext>
                </a:extLst>
              </a:tr>
              <a:tr h="937800">
                <a:tc>
                  <a:txBody>
                    <a:bodyPr/>
                    <a:lstStyle/>
                    <a:p>
                      <a:pPr>
                        <a:lnSpc>
                          <a:spcPct val="100000"/>
                        </a:lnSpc>
                      </a:pPr>
                      <a:r>
                        <a:rPr lang="pt-BR" sz="2200" b="1" strike="noStrike" spc="-1">
                          <a:solidFill>
                            <a:srgbClr val="FFFFFF"/>
                          </a:solidFill>
                          <a:latin typeface="Arial"/>
                        </a:rPr>
                        <a:t>Inteligência Artificial</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00AEEF"/>
                    </a:solidFill>
                  </a:tcPr>
                </a:tc>
                <a:tc>
                  <a:txBody>
                    <a:bodyPr/>
                    <a:lstStyle/>
                    <a:p>
                      <a:pPr>
                        <a:lnSpc>
                          <a:spcPct val="100000"/>
                        </a:lnSpc>
                      </a:pPr>
                      <a:r>
                        <a:rPr lang="pt-BR" sz="2200" b="0" strike="noStrike" spc="-1">
                          <a:solidFill>
                            <a:srgbClr val="000000"/>
                          </a:solidFill>
                          <a:latin typeface="Arial"/>
                        </a:rPr>
                        <a:t>algoritmos não numéricos para resolver problemas que não sejam favoráveis à computação ou à análise direta</a:t>
                      </a:r>
                      <a:endParaRPr lang="pt-BR" sz="2200" b="0" strike="noStrike" spc="-1">
                        <a:latin typeface="Times New Roman"/>
                      </a:endParaRPr>
                    </a:p>
                  </a:txBody>
                  <a:tcPr marL="50760" marR="50760">
                    <a:lnL w="12240">
                      <a:solidFill>
                        <a:srgbClr val="FFFFFF"/>
                      </a:solidFill>
                    </a:lnL>
                    <a:lnR w="12240">
                      <a:solidFill>
                        <a:srgbClr val="FFFFFF"/>
                      </a:solidFill>
                    </a:lnR>
                    <a:lnT w="12240">
                      <a:solidFill>
                        <a:srgbClr val="FFFFFF"/>
                      </a:solidFill>
                    </a:lnT>
                    <a:lnB w="12240">
                      <a:solidFill>
                        <a:srgbClr val="FFFFFF"/>
                      </a:solidFill>
                    </a:lnB>
                    <a:solidFill>
                      <a:srgbClr val="CCE3F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1143000" y="1905120"/>
            <a:ext cx="8761680" cy="434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000000"/>
              </a:buClr>
              <a:buSzPct val="85000"/>
              <a:buFont typeface="Wingdings" charset="2"/>
              <a:buChar char=""/>
            </a:pPr>
            <a:r>
              <a:rPr lang="pt-BR" sz="2400" b="0" strike="noStrike" spc="-1">
                <a:solidFill>
                  <a:srgbClr val="000000"/>
                </a:solidFill>
                <a:latin typeface="Comic Sans MS"/>
                <a:ea typeface="DejaVu Sans"/>
              </a:rPr>
              <a:t>é, atualmente, a abordagem mais realística para o desenvolvimento de software em grande escala.</a:t>
            </a:r>
            <a:endParaRPr lang="pt-BR" sz="2400" b="0" strike="noStrike" spc="-1">
              <a:latin typeface="Arial"/>
            </a:endParaRPr>
          </a:p>
          <a:p>
            <a:pPr marL="228600" indent="-227160">
              <a:lnSpc>
                <a:spcPct val="90000"/>
              </a:lnSpc>
              <a:spcBef>
                <a:spcPts val="901"/>
              </a:spcBef>
              <a:spcAft>
                <a:spcPts val="300"/>
              </a:spcAft>
              <a:buClr>
                <a:srgbClr val="000000"/>
              </a:buClr>
              <a:buSzPct val="85000"/>
              <a:buFont typeface="Wingdings" charset="2"/>
              <a:buChar char=""/>
            </a:pPr>
            <a:r>
              <a:rPr lang="pt-BR" sz="2400" b="0" strike="noStrike" spc="-1">
                <a:solidFill>
                  <a:srgbClr val="000000"/>
                </a:solidFill>
                <a:latin typeface="Comic Sans MS"/>
                <a:ea typeface="DejaVu Sans"/>
              </a:rPr>
              <a:t>usa uma abordagem que capacita o desenvolvedor  e o cliente a entender e reagir aos riscos em cada etapa evolutiva. </a:t>
            </a:r>
            <a:endParaRPr lang="pt-BR" sz="2400" b="0" strike="noStrike" spc="-1">
              <a:latin typeface="Arial"/>
            </a:endParaRPr>
          </a:p>
          <a:p>
            <a:pPr marL="228600" indent="-227160">
              <a:lnSpc>
                <a:spcPct val="90000"/>
              </a:lnSpc>
              <a:spcBef>
                <a:spcPts val="901"/>
              </a:spcBef>
              <a:spcAft>
                <a:spcPts val="300"/>
              </a:spcAft>
              <a:buClr>
                <a:srgbClr val="000000"/>
              </a:buClr>
              <a:buSzPct val="85000"/>
              <a:buFont typeface="Wingdings" charset="2"/>
              <a:buChar char=""/>
            </a:pPr>
            <a:r>
              <a:rPr lang="pt-BR" sz="2400" b="0" strike="noStrike" spc="-1">
                <a:solidFill>
                  <a:srgbClr val="000000"/>
                </a:solidFill>
                <a:latin typeface="Comic Sans MS"/>
                <a:ea typeface="DejaVu Sans"/>
              </a:rPr>
              <a:t>pode ser difícil convencer os clientes que uma abordagem "evolutiva" é controlável</a:t>
            </a:r>
            <a:endParaRPr lang="pt-BR" sz="2400" b="0" strike="noStrike" spc="-1">
              <a:latin typeface="Arial"/>
            </a:endParaRPr>
          </a:p>
          <a:p>
            <a:pPr marL="228600" indent="-227160">
              <a:lnSpc>
                <a:spcPct val="90000"/>
              </a:lnSpc>
              <a:spcBef>
                <a:spcPts val="901"/>
              </a:spcBef>
              <a:spcAft>
                <a:spcPts val="300"/>
              </a:spcAft>
              <a:buClr>
                <a:srgbClr val="000000"/>
              </a:buClr>
              <a:buSzPct val="85000"/>
              <a:buFont typeface="Wingdings" charset="2"/>
              <a:buChar char=""/>
            </a:pPr>
            <a:r>
              <a:rPr lang="pt-BR" sz="2400" b="0" strike="noStrike" spc="-1">
                <a:solidFill>
                  <a:srgbClr val="000000"/>
                </a:solidFill>
                <a:latin typeface="Comic Sans MS"/>
                <a:ea typeface="DejaVu Sans"/>
              </a:rPr>
              <a:t>exige considerável experiência na determinação de riscos e depende dessa experiência para ter sucesso</a:t>
            </a:r>
            <a:endParaRPr lang="pt-BR" sz="2400" b="0" strike="noStrike" spc="-1">
              <a:latin typeface="Arial"/>
            </a:endParaRPr>
          </a:p>
        </p:txBody>
      </p:sp>
      <p:sp>
        <p:nvSpPr>
          <p:cNvPr id="697" name="CustomShape 2"/>
          <p:cNvSpPr/>
          <p:nvPr/>
        </p:nvSpPr>
        <p:spPr>
          <a:xfrm>
            <a:off x="762120" y="609480"/>
            <a:ext cx="876168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3600" b="0" strike="noStrike" spc="-1">
                <a:solidFill>
                  <a:srgbClr val="1F497D"/>
                </a:solidFill>
                <a:latin typeface="Arial"/>
                <a:ea typeface="DejaVu Sans"/>
              </a:rPr>
              <a:t> </a:t>
            </a:r>
            <a:r>
              <a:rPr lang="pt-BR" sz="4000" b="1" strike="noStrike" spc="-1">
                <a:solidFill>
                  <a:srgbClr val="00AEEF"/>
                </a:solidFill>
                <a:latin typeface="Calibri"/>
                <a:ea typeface="DejaVu Sans"/>
              </a:rPr>
              <a:t>Espiral (comentários)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97">
                                            <p:txEl>
                                              <p:pRg st="0" end="0"/>
                                            </p:txEl>
                                          </p:spTgt>
                                        </p:tgtEl>
                                        <p:attrNameLst>
                                          <p:attrName>style.visibility</p:attrName>
                                        </p:attrNameLst>
                                      </p:cBhvr>
                                      <p:to>
                                        <p:strVal val="visible"/>
                                      </p:to>
                                    </p:set>
                                    <p:anim calcmode="lin" valueType="num">
                                      <p:cBhvr additive="repl">
                                        <p:cTn id="7" dur="500" fill="hold"/>
                                        <p:tgtEl>
                                          <p:spTgt spid="69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9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696">
                                            <p:txEl>
                                              <p:pRg st="0" end="0"/>
                                            </p:txEl>
                                          </p:spTgt>
                                        </p:tgtEl>
                                        <p:attrNameLst>
                                          <p:attrName>style.visibility</p:attrName>
                                        </p:attrNameLst>
                                      </p:cBhvr>
                                      <p:to>
                                        <p:strVal val="visible"/>
                                      </p:to>
                                    </p:set>
                                    <p:anim calcmode="lin" valueType="num">
                                      <p:cBhvr additive="repl">
                                        <p:cTn id="14" dur="500" fill="hold"/>
                                        <p:tgtEl>
                                          <p:spTgt spid="696">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6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696">
                                            <p:txEl>
                                              <p:pRg st="1" end="1"/>
                                            </p:txEl>
                                          </p:spTgt>
                                        </p:tgtEl>
                                        <p:attrNameLst>
                                          <p:attrName>style.visibility</p:attrName>
                                        </p:attrNameLst>
                                      </p:cBhvr>
                                      <p:to>
                                        <p:strVal val="visible"/>
                                      </p:to>
                                    </p:set>
                                    <p:anim calcmode="lin" valueType="num">
                                      <p:cBhvr additive="repl">
                                        <p:cTn id="20" dur="500" fill="hold"/>
                                        <p:tgtEl>
                                          <p:spTgt spid="696">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6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2" fill="hold" nodeType="clickEffect">
                                  <p:stCondLst>
                                    <p:cond delay="0"/>
                                  </p:stCondLst>
                                  <p:childTnLst>
                                    <p:set>
                                      <p:cBhvr>
                                        <p:cTn id="25" dur="1" fill="hold">
                                          <p:stCondLst>
                                            <p:cond delay="0"/>
                                          </p:stCondLst>
                                        </p:cTn>
                                        <p:tgtEl>
                                          <p:spTgt spid="696">
                                            <p:txEl>
                                              <p:pRg st="2" end="2"/>
                                            </p:txEl>
                                          </p:spTgt>
                                        </p:tgtEl>
                                        <p:attrNameLst>
                                          <p:attrName>style.visibility</p:attrName>
                                        </p:attrNameLst>
                                      </p:cBhvr>
                                      <p:to>
                                        <p:strVal val="visible"/>
                                      </p:to>
                                    </p:set>
                                    <p:anim calcmode="lin" valueType="num">
                                      <p:cBhvr additive="repl">
                                        <p:cTn id="26" dur="500" fill="hold"/>
                                        <p:tgtEl>
                                          <p:spTgt spid="696">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6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2" fill="hold" nodeType="clickEffect">
                                  <p:stCondLst>
                                    <p:cond delay="0"/>
                                  </p:stCondLst>
                                  <p:childTnLst>
                                    <p:set>
                                      <p:cBhvr>
                                        <p:cTn id="31" dur="1" fill="hold">
                                          <p:stCondLst>
                                            <p:cond delay="0"/>
                                          </p:stCondLst>
                                        </p:cTn>
                                        <p:tgtEl>
                                          <p:spTgt spid="696">
                                            <p:txEl>
                                              <p:pRg st="3" end="3"/>
                                            </p:txEl>
                                          </p:spTgt>
                                        </p:tgtEl>
                                        <p:attrNameLst>
                                          <p:attrName>style.visibility</p:attrName>
                                        </p:attrNameLst>
                                      </p:cBhvr>
                                      <p:to>
                                        <p:strVal val="visible"/>
                                      </p:to>
                                    </p:set>
                                    <p:anim calcmode="lin" valueType="num">
                                      <p:cBhvr additive="repl">
                                        <p:cTn id="32" dur="500" fill="hold"/>
                                        <p:tgtEl>
                                          <p:spTgt spid="696">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69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1"/>
          <p:cNvSpPr/>
          <p:nvPr/>
        </p:nvSpPr>
        <p:spPr>
          <a:xfrm>
            <a:off x="1600200" y="2438280"/>
            <a:ext cx="8304480" cy="327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lvl="1" indent="-227160">
              <a:lnSpc>
                <a:spcPct val="120000"/>
              </a:lnSpc>
              <a:spcBef>
                <a:spcPts val="901"/>
              </a:spcBef>
              <a:spcAft>
                <a:spcPts val="300"/>
              </a:spcAft>
              <a:buClr>
                <a:srgbClr val="FF9933"/>
              </a:buClr>
              <a:buSzPct val="125000"/>
              <a:buFont typeface="Monotype Sorts" charset="2"/>
              <a:buChar char=""/>
            </a:pPr>
            <a:r>
              <a:rPr lang="pt-BR" sz="2400" b="0" strike="noStrike" spc="-1">
                <a:solidFill>
                  <a:srgbClr val="000000"/>
                </a:solidFill>
                <a:latin typeface="Arial"/>
                <a:ea typeface="DejaVu Sans"/>
              </a:rPr>
              <a:t> </a:t>
            </a:r>
            <a:r>
              <a:rPr lang="pt-BR" sz="2400" b="0" strike="noStrike" spc="-1">
                <a:solidFill>
                  <a:srgbClr val="000000"/>
                </a:solidFill>
                <a:latin typeface="Comic Sans MS"/>
                <a:ea typeface="DejaVu Sans"/>
              </a:rPr>
              <a:t>o modelo é relativamente novo e não tem sido amplamente usado</a:t>
            </a:r>
            <a:endParaRPr lang="pt-BR" sz="2400" b="0" strike="noStrike" spc="-1">
              <a:latin typeface="Arial"/>
            </a:endParaRPr>
          </a:p>
          <a:p>
            <a:pPr marL="228600" indent="-227160">
              <a:lnSpc>
                <a:spcPct val="120000"/>
              </a:lnSpc>
              <a:spcBef>
                <a:spcPts val="901"/>
              </a:spcBef>
              <a:spcAft>
                <a:spcPts val="300"/>
              </a:spcAft>
              <a:tabLst>
                <a:tab pos="0" algn="l"/>
              </a:tabLst>
            </a:pPr>
            <a:r>
              <a:rPr lang="pt-BR" sz="2800" b="0" strike="noStrike" spc="-1">
                <a:solidFill>
                  <a:srgbClr val="000000"/>
                </a:solidFill>
                <a:latin typeface="Comic Sans MS"/>
                <a:ea typeface="DejaVu Sans"/>
              </a:rPr>
              <a:t>Demorará muitos anos até que a eficácia desse modelo possa ser determinada com certeza absoluta.</a:t>
            </a:r>
            <a:endParaRPr lang="pt-BR" sz="2800" b="0" strike="noStrike" spc="-1">
              <a:latin typeface="Arial"/>
            </a:endParaRPr>
          </a:p>
        </p:txBody>
      </p:sp>
      <p:sp>
        <p:nvSpPr>
          <p:cNvPr id="699" name="CustomShape 2"/>
          <p:cNvSpPr/>
          <p:nvPr/>
        </p:nvSpPr>
        <p:spPr>
          <a:xfrm>
            <a:off x="762120" y="533520"/>
            <a:ext cx="876168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3600" b="0" strike="noStrike" spc="-1">
                <a:solidFill>
                  <a:srgbClr val="1F497D"/>
                </a:solidFill>
                <a:latin typeface="Arial"/>
                <a:ea typeface="DejaVu Sans"/>
              </a:rPr>
              <a:t> </a:t>
            </a:r>
            <a:r>
              <a:rPr lang="pt-BR" sz="4000" b="1" strike="noStrike" spc="-1">
                <a:solidFill>
                  <a:srgbClr val="00AEEF"/>
                </a:solidFill>
                <a:latin typeface="Calibri"/>
                <a:ea typeface="DejaVu Sans"/>
              </a:rPr>
              <a:t>Espiral (comentários)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699">
                                            <p:txEl>
                                              <p:pRg st="0" end="0"/>
                                            </p:txEl>
                                          </p:spTgt>
                                        </p:tgtEl>
                                        <p:attrNameLst>
                                          <p:attrName>style.visibility</p:attrName>
                                        </p:attrNameLst>
                                      </p:cBhvr>
                                      <p:to>
                                        <p:strVal val="visible"/>
                                      </p:to>
                                    </p:set>
                                    <p:anim calcmode="lin" valueType="num">
                                      <p:cBhvr additive="repl">
                                        <p:cTn id="7" dur="500" fill="hold"/>
                                        <p:tgtEl>
                                          <p:spTgt spid="69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69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698">
                                            <p:txEl>
                                              <p:pRg st="0" end="0"/>
                                            </p:txEl>
                                          </p:spTgt>
                                        </p:tgtEl>
                                        <p:attrNameLst>
                                          <p:attrName>style.visibility</p:attrName>
                                        </p:attrNameLst>
                                      </p:cBhvr>
                                      <p:to>
                                        <p:strVal val="visible"/>
                                      </p:to>
                                    </p:set>
                                    <p:anim calcmode="lin" valueType="num">
                                      <p:cBhvr additive="repl">
                                        <p:cTn id="14" dur="500" fill="hold"/>
                                        <p:tgtEl>
                                          <p:spTgt spid="69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698">
                                            <p:txEl>
                                              <p:pRg st="1" end="1"/>
                                            </p:txEl>
                                          </p:spTgt>
                                        </p:tgtEl>
                                        <p:attrNameLst>
                                          <p:attrName>style.visibility</p:attrName>
                                        </p:attrNameLst>
                                      </p:cBhvr>
                                      <p:to>
                                        <p:strVal val="visible"/>
                                      </p:to>
                                    </p:set>
                                    <p:anim calcmode="lin" valueType="num">
                                      <p:cBhvr additive="repl">
                                        <p:cTn id="20" dur="500" fill="hold"/>
                                        <p:tgtEl>
                                          <p:spTgt spid="698">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6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580680" y="29772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Técnicas de 4a Geração</a:t>
            </a:r>
            <a:endParaRPr lang="pt-BR" sz="4000" b="0" strike="noStrike" spc="-1">
              <a:latin typeface="Arial"/>
            </a:endParaRPr>
          </a:p>
        </p:txBody>
      </p:sp>
      <p:sp>
        <p:nvSpPr>
          <p:cNvPr id="701" name="CustomShape 2"/>
          <p:cNvSpPr/>
          <p:nvPr/>
        </p:nvSpPr>
        <p:spPr>
          <a:xfrm>
            <a:off x="900000" y="1620000"/>
            <a:ext cx="8075880" cy="4418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190440" indent="-189000">
              <a:lnSpc>
                <a:spcPct val="90000"/>
              </a:lnSpc>
              <a:spcBef>
                <a:spcPts val="901"/>
              </a:spcBef>
              <a:spcAft>
                <a:spcPts val="300"/>
              </a:spcAft>
              <a:tabLst>
                <a:tab pos="0" algn="l"/>
              </a:tabLst>
            </a:pPr>
            <a:r>
              <a:rPr lang="pt-BR" sz="2400" b="0" strike="noStrike" spc="-1">
                <a:solidFill>
                  <a:srgbClr val="000000"/>
                </a:solidFill>
                <a:latin typeface="Arial"/>
                <a:ea typeface="DejaVu Sans"/>
              </a:rPr>
              <a:t>Concentra-se na capacidade de se especificar o software a uma máquina em um nível que esteja próximo à linguagem natural.</a:t>
            </a:r>
            <a:endParaRPr lang="pt-BR" sz="2400" b="0" strike="noStrike" spc="-1">
              <a:latin typeface="Arial"/>
            </a:endParaRPr>
          </a:p>
          <a:p>
            <a:pPr marL="190440" indent="-189000">
              <a:lnSpc>
                <a:spcPct val="50000"/>
              </a:lnSpc>
              <a:spcBef>
                <a:spcPts val="1001"/>
              </a:spcBef>
              <a:tabLst>
                <a:tab pos="0" algn="l"/>
              </a:tabLst>
            </a:pPr>
            <a:r>
              <a:rPr lang="pt-BR" sz="2800" b="0" strike="noStrike" spc="-1">
                <a:solidFill>
                  <a:srgbClr val="000000"/>
                </a:solidFill>
                <a:latin typeface="Arial"/>
                <a:ea typeface="DejaVu Sans"/>
              </a:rPr>
              <a:t>	</a:t>
            </a:r>
            <a:endParaRPr lang="pt-BR" sz="2800" b="0" strike="noStrike" spc="-1">
              <a:latin typeface="Arial"/>
            </a:endParaRPr>
          </a:p>
          <a:p>
            <a:pPr marL="190440" indent="-189000">
              <a:lnSpc>
                <a:spcPct val="90000"/>
              </a:lnSpc>
              <a:spcBef>
                <a:spcPts val="1001"/>
              </a:spcBef>
              <a:tabLst>
                <a:tab pos="0" algn="l"/>
              </a:tabLst>
            </a:pPr>
            <a:r>
              <a:rPr lang="pt-BR" sz="2800" b="0" strike="noStrike" spc="-1">
                <a:solidFill>
                  <a:srgbClr val="000000"/>
                </a:solidFill>
                <a:latin typeface="Arial"/>
                <a:ea typeface="DejaVu Sans"/>
              </a:rPr>
              <a:t>Engloba um conjunto de ferramentas de software que possibilitam que:</a:t>
            </a:r>
            <a:endParaRPr lang="pt-BR" sz="2800" b="0" strike="noStrike" spc="-1">
              <a:latin typeface="Arial"/>
            </a:endParaRPr>
          </a:p>
          <a:p>
            <a:pPr marL="190440" indent="-189000">
              <a:lnSpc>
                <a:spcPct val="90000"/>
              </a:lnSpc>
              <a:spcBef>
                <a:spcPts val="1001"/>
              </a:spcBef>
              <a:buClr>
                <a:srgbClr val="800080"/>
              </a:buClr>
              <a:buFont typeface="Wingdings" charset="2"/>
              <a:buChar char=""/>
              <a:tabLst>
                <a:tab pos="0" algn="l"/>
              </a:tabLst>
            </a:pPr>
            <a:r>
              <a:rPr lang="pt-BR" sz="2800" b="0" strike="noStrike" spc="-1">
                <a:solidFill>
                  <a:srgbClr val="000000"/>
                </a:solidFill>
                <a:latin typeface="Arial"/>
                <a:ea typeface="DejaVu Sans"/>
              </a:rPr>
              <a:t> o </a:t>
            </a:r>
            <a:r>
              <a:rPr lang="pt-BR" sz="2800" b="0" strike="noStrike" spc="-1">
                <a:solidFill>
                  <a:srgbClr val="800080"/>
                </a:solidFill>
                <a:latin typeface="Arial"/>
                <a:ea typeface="DejaVu Sans"/>
              </a:rPr>
              <a:t>sistema seja especificado em uma linguagem de alto nível </a:t>
            </a:r>
            <a:r>
              <a:rPr lang="pt-BR" sz="2800" b="0" strike="noStrike" spc="-1">
                <a:solidFill>
                  <a:srgbClr val="000000"/>
                </a:solidFill>
                <a:latin typeface="Arial"/>
                <a:ea typeface="DejaVu Sans"/>
              </a:rPr>
              <a:t>e </a:t>
            </a:r>
            <a:endParaRPr lang="pt-BR" sz="2800" b="0" strike="noStrike" spc="-1">
              <a:latin typeface="Arial"/>
            </a:endParaRPr>
          </a:p>
          <a:p>
            <a:pPr marL="190440" indent="-189000">
              <a:lnSpc>
                <a:spcPct val="90000"/>
              </a:lnSpc>
              <a:spcBef>
                <a:spcPts val="1001"/>
              </a:spcBef>
              <a:buClr>
                <a:srgbClr val="800080"/>
              </a:buClr>
              <a:buFont typeface="Wingdings" charset="2"/>
              <a:buChar char=""/>
              <a:tabLst>
                <a:tab pos="0" algn="l"/>
              </a:tabLst>
            </a:pPr>
            <a:r>
              <a:rPr lang="pt-BR" sz="2800" b="0" strike="noStrike" spc="-1">
                <a:solidFill>
                  <a:srgbClr val="000000"/>
                </a:solidFill>
                <a:latin typeface="Arial"/>
                <a:ea typeface="DejaVu Sans"/>
              </a:rPr>
              <a:t>o </a:t>
            </a:r>
            <a:r>
              <a:rPr lang="pt-BR" sz="2800" b="0" strike="noStrike" spc="-1">
                <a:solidFill>
                  <a:srgbClr val="800080"/>
                </a:solidFill>
                <a:latin typeface="Arial"/>
                <a:ea typeface="DejaVu Sans"/>
              </a:rPr>
              <a:t>código fonte seja gerado automaticamente</a:t>
            </a:r>
            <a:r>
              <a:rPr lang="pt-BR" sz="2800" b="0" strike="noStrike" spc="-1">
                <a:solidFill>
                  <a:srgbClr val="000000"/>
                </a:solidFill>
                <a:latin typeface="Arial"/>
                <a:ea typeface="DejaVu Sans"/>
              </a:rPr>
              <a:t> a partir dessas especificações</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00">
                                            <p:txEl>
                                              <p:pRg st="0" end="0"/>
                                            </p:txEl>
                                          </p:spTgt>
                                        </p:tgtEl>
                                        <p:attrNameLst>
                                          <p:attrName>style.visibility</p:attrName>
                                        </p:attrNameLst>
                                      </p:cBhvr>
                                      <p:to>
                                        <p:strVal val="visible"/>
                                      </p:to>
                                    </p:set>
                                    <p:anim calcmode="lin" valueType="num">
                                      <p:cBhvr additive="repl">
                                        <p:cTn id="7" dur="500" fill="hold"/>
                                        <p:tgtEl>
                                          <p:spTgt spid="70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0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701">
                                            <p:txEl>
                                              <p:pRg st="0" end="0"/>
                                            </p:txEl>
                                          </p:spTgt>
                                        </p:tgtEl>
                                        <p:attrNameLst>
                                          <p:attrName>style.visibility</p:attrName>
                                        </p:attrNameLst>
                                      </p:cBhvr>
                                      <p:to>
                                        <p:strVal val="visible"/>
                                      </p:to>
                                    </p:set>
                                    <p:anim calcmode="lin" valueType="num">
                                      <p:cBhvr additive="repl">
                                        <p:cTn id="14" dur="500" fill="hold"/>
                                        <p:tgtEl>
                                          <p:spTgt spid="701">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70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701">
                                            <p:txEl>
                                              <p:pRg st="1" end="1"/>
                                            </p:txEl>
                                          </p:spTgt>
                                        </p:tgtEl>
                                        <p:attrNameLst>
                                          <p:attrName>style.visibility</p:attrName>
                                        </p:attrNameLst>
                                      </p:cBhvr>
                                      <p:to>
                                        <p:strVal val="visible"/>
                                      </p:to>
                                    </p:set>
                                    <p:anim calcmode="lin" valueType="num">
                                      <p:cBhvr additive="repl">
                                        <p:cTn id="20" dur="500" fill="hold"/>
                                        <p:tgtEl>
                                          <p:spTgt spid="701">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70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9" fill="hold" nodeType="clickEffect">
                                  <p:stCondLst>
                                    <p:cond delay="0"/>
                                  </p:stCondLst>
                                  <p:childTnLst>
                                    <p:set>
                                      <p:cBhvr>
                                        <p:cTn id="25" dur="1" fill="hold">
                                          <p:stCondLst>
                                            <p:cond delay="0"/>
                                          </p:stCondLst>
                                        </p:cTn>
                                        <p:tgtEl>
                                          <p:spTgt spid="701">
                                            <p:txEl>
                                              <p:pRg st="2" end="2"/>
                                            </p:txEl>
                                          </p:spTgt>
                                        </p:tgtEl>
                                        <p:attrNameLst>
                                          <p:attrName>style.visibility</p:attrName>
                                        </p:attrNameLst>
                                      </p:cBhvr>
                                      <p:to>
                                        <p:strVal val="visible"/>
                                      </p:to>
                                    </p:set>
                                    <p:anim calcmode="lin" valueType="num">
                                      <p:cBhvr additive="repl">
                                        <p:cTn id="26" dur="500" fill="hold"/>
                                        <p:tgtEl>
                                          <p:spTgt spid="701">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70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9" fill="hold" nodeType="clickEffect">
                                  <p:stCondLst>
                                    <p:cond delay="0"/>
                                  </p:stCondLst>
                                  <p:childTnLst>
                                    <p:set>
                                      <p:cBhvr>
                                        <p:cTn id="31" dur="1" fill="hold">
                                          <p:stCondLst>
                                            <p:cond delay="0"/>
                                          </p:stCondLst>
                                        </p:cTn>
                                        <p:tgtEl>
                                          <p:spTgt spid="701">
                                            <p:txEl>
                                              <p:pRg st="3" end="3"/>
                                            </p:txEl>
                                          </p:spTgt>
                                        </p:tgtEl>
                                        <p:attrNameLst>
                                          <p:attrName>style.visibility</p:attrName>
                                        </p:attrNameLst>
                                      </p:cBhvr>
                                      <p:to>
                                        <p:strVal val="visible"/>
                                      </p:to>
                                    </p:set>
                                    <p:anim calcmode="lin" valueType="num">
                                      <p:cBhvr additive="repl">
                                        <p:cTn id="32" dur="500" fill="hold"/>
                                        <p:tgtEl>
                                          <p:spTgt spid="701">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70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9" fill="hold" nodeType="clickEffect">
                                  <p:stCondLst>
                                    <p:cond delay="0"/>
                                  </p:stCondLst>
                                  <p:childTnLst>
                                    <p:set>
                                      <p:cBhvr>
                                        <p:cTn id="37" dur="1" fill="hold">
                                          <p:stCondLst>
                                            <p:cond delay="0"/>
                                          </p:stCondLst>
                                        </p:cTn>
                                        <p:tgtEl>
                                          <p:spTgt spid="701">
                                            <p:txEl>
                                              <p:pRg st="4" end="4"/>
                                            </p:txEl>
                                          </p:spTgt>
                                        </p:tgtEl>
                                        <p:attrNameLst>
                                          <p:attrName>style.visibility</p:attrName>
                                        </p:attrNameLst>
                                      </p:cBhvr>
                                      <p:to>
                                        <p:strVal val="visible"/>
                                      </p:to>
                                    </p:set>
                                    <p:anim calcmode="lin" valueType="num">
                                      <p:cBhvr additive="repl">
                                        <p:cTn id="38" dur="500" fill="hold"/>
                                        <p:tgtEl>
                                          <p:spTgt spid="701">
                                            <p:txEl>
                                              <p:pRg st="4" end="4"/>
                                            </p:txEl>
                                          </p:spTgt>
                                        </p:tgtEl>
                                        <p:attrNameLst>
                                          <p:attrName>ppt_x</p:attrName>
                                        </p:attrNameLst>
                                      </p:cBhvr>
                                      <p:tavLst>
                                        <p:tav tm="0">
                                          <p:val>
                                            <p:strVal val="0-#ppt_w/2"/>
                                          </p:val>
                                        </p:tav>
                                        <p:tav tm="100000">
                                          <p:val>
                                            <p:strVal val="#ppt_x"/>
                                          </p:val>
                                        </p:tav>
                                      </p:tavLst>
                                    </p:anim>
                                    <p:anim calcmode="lin" valueType="num">
                                      <p:cBhvr additive="repl">
                                        <p:cTn id="39" dur="500" fill="hold"/>
                                        <p:tgtEl>
                                          <p:spTgt spid="70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Técnicas de 4a Geração</a:t>
            </a:r>
            <a:endParaRPr lang="pt-BR" sz="4000" b="0" strike="noStrike" spc="-1">
              <a:latin typeface="Arial"/>
            </a:endParaRPr>
          </a:p>
        </p:txBody>
      </p:sp>
      <p:grpSp>
        <p:nvGrpSpPr>
          <p:cNvPr id="703" name="Group 2"/>
          <p:cNvGrpSpPr/>
          <p:nvPr/>
        </p:nvGrpSpPr>
        <p:grpSpPr>
          <a:xfrm>
            <a:off x="2160000" y="2220480"/>
            <a:ext cx="5939280" cy="3899520"/>
            <a:chOff x="2160000" y="2220480"/>
            <a:chExt cx="5939280" cy="3899520"/>
          </a:xfrm>
        </p:grpSpPr>
        <p:sp>
          <p:nvSpPr>
            <p:cNvPr id="704" name="CustomShape 3"/>
            <p:cNvSpPr/>
            <p:nvPr/>
          </p:nvSpPr>
          <p:spPr>
            <a:xfrm>
              <a:off x="2160000" y="2220480"/>
              <a:ext cx="2095560" cy="9730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Obtenção dos Requisitos</a:t>
              </a:r>
              <a:endParaRPr lang="pt-BR" sz="1600" b="0" strike="noStrike" spc="-1">
                <a:latin typeface="Arial"/>
              </a:endParaRPr>
            </a:p>
          </p:txBody>
        </p:sp>
        <p:sp>
          <p:nvSpPr>
            <p:cNvPr id="705" name="CustomShape 4"/>
            <p:cNvSpPr/>
            <p:nvPr/>
          </p:nvSpPr>
          <p:spPr>
            <a:xfrm>
              <a:off x="3594240" y="2762640"/>
              <a:ext cx="2095200" cy="9730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Estratégia do “Projeto”</a:t>
              </a:r>
              <a:r>
                <a:rPr lang="pt-BR" sz="1800" b="0" strike="noStrike" spc="-1">
                  <a:solidFill>
                    <a:srgbClr val="FF0000"/>
                  </a:solidFill>
                  <a:latin typeface="Arial Narrow"/>
                  <a:ea typeface="DejaVu Sans"/>
                </a:rPr>
                <a:t> </a:t>
              </a:r>
              <a:endParaRPr lang="pt-BR" sz="1800" b="0" strike="noStrike" spc="-1">
                <a:latin typeface="Arial"/>
              </a:endParaRPr>
            </a:p>
          </p:txBody>
        </p:sp>
        <p:sp>
          <p:nvSpPr>
            <p:cNvPr id="706" name="CustomShape 5"/>
            <p:cNvSpPr/>
            <p:nvPr/>
          </p:nvSpPr>
          <p:spPr>
            <a:xfrm>
              <a:off x="4918320" y="3303000"/>
              <a:ext cx="2095200" cy="9730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Implementação usando 4GL  </a:t>
              </a:r>
              <a:endParaRPr lang="pt-BR" sz="1600" b="0" strike="noStrike" spc="-1">
                <a:latin typeface="Arial"/>
              </a:endParaRPr>
            </a:p>
          </p:txBody>
        </p:sp>
        <p:sp>
          <p:nvSpPr>
            <p:cNvPr id="707" name="CustomShape 6"/>
            <p:cNvSpPr/>
            <p:nvPr/>
          </p:nvSpPr>
          <p:spPr>
            <a:xfrm>
              <a:off x="6464160" y="3906360"/>
              <a:ext cx="1635120" cy="9730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Narrow"/>
                  <a:ea typeface="DejaVu Sans"/>
                </a:rPr>
                <a:t> </a:t>
              </a:r>
              <a:r>
                <a:rPr lang="pt-BR" sz="1800" b="0" strike="noStrike" spc="-1">
                  <a:solidFill>
                    <a:srgbClr val="FF0000"/>
                  </a:solidFill>
                  <a:latin typeface="Arial Narrow"/>
                  <a:ea typeface="DejaVu Sans"/>
                </a:rPr>
                <a:t>Testes </a:t>
              </a:r>
              <a:endParaRPr lang="pt-BR" sz="1800" b="0" strike="noStrike" spc="-1">
                <a:latin typeface="Arial"/>
              </a:endParaRPr>
            </a:p>
          </p:txBody>
        </p:sp>
        <p:sp>
          <p:nvSpPr>
            <p:cNvPr id="708" name="Line 7"/>
            <p:cNvSpPr/>
            <p:nvPr/>
          </p:nvSpPr>
          <p:spPr>
            <a:xfrm>
              <a:off x="4256640" y="2544480"/>
              <a:ext cx="55152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09" name="Line 8"/>
            <p:cNvSpPr/>
            <p:nvPr/>
          </p:nvSpPr>
          <p:spPr>
            <a:xfrm>
              <a:off x="5690880" y="2977200"/>
              <a:ext cx="3315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10" name="Line 9"/>
            <p:cNvSpPr/>
            <p:nvPr/>
          </p:nvSpPr>
          <p:spPr>
            <a:xfrm>
              <a:off x="7014960" y="3519360"/>
              <a:ext cx="3315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11" name="Line 10"/>
            <p:cNvSpPr/>
            <p:nvPr/>
          </p:nvSpPr>
          <p:spPr>
            <a:xfrm>
              <a:off x="4808160" y="2544480"/>
              <a:ext cx="360" cy="21708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2" name="Line 11"/>
            <p:cNvSpPr/>
            <p:nvPr/>
          </p:nvSpPr>
          <p:spPr>
            <a:xfrm>
              <a:off x="6022440" y="2977200"/>
              <a:ext cx="360" cy="3243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3" name="Line 12"/>
            <p:cNvSpPr/>
            <p:nvPr/>
          </p:nvSpPr>
          <p:spPr>
            <a:xfrm>
              <a:off x="7346520" y="3519360"/>
              <a:ext cx="360" cy="3243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4" name="Line 13"/>
            <p:cNvSpPr/>
            <p:nvPr/>
          </p:nvSpPr>
          <p:spPr>
            <a:xfrm>
              <a:off x="2932560" y="6119640"/>
              <a:ext cx="419472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15" name="Line 14"/>
            <p:cNvSpPr/>
            <p:nvPr/>
          </p:nvSpPr>
          <p:spPr>
            <a:xfrm>
              <a:off x="2932560" y="3194280"/>
              <a:ext cx="720" cy="292536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6" name="Line 15"/>
            <p:cNvSpPr/>
            <p:nvPr/>
          </p:nvSpPr>
          <p:spPr>
            <a:xfrm>
              <a:off x="4366800" y="3737160"/>
              <a:ext cx="720" cy="238248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7" name="Line 16"/>
            <p:cNvSpPr/>
            <p:nvPr/>
          </p:nvSpPr>
          <p:spPr>
            <a:xfrm>
              <a:off x="5470920" y="4277160"/>
              <a:ext cx="720" cy="184248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18" name="Line 17"/>
            <p:cNvSpPr/>
            <p:nvPr/>
          </p:nvSpPr>
          <p:spPr>
            <a:xfrm>
              <a:off x="7127280" y="4819320"/>
              <a:ext cx="360" cy="130032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02">
                                            <p:txEl>
                                              <p:pRg st="0" end="0"/>
                                            </p:txEl>
                                          </p:spTgt>
                                        </p:tgtEl>
                                        <p:attrNameLst>
                                          <p:attrName>style.visibility</p:attrName>
                                        </p:attrNameLst>
                                      </p:cBhvr>
                                      <p:to>
                                        <p:strVal val="visible"/>
                                      </p:to>
                                    </p:set>
                                    <p:anim calcmode="lin" valueType="num">
                                      <p:cBhvr additive="repl">
                                        <p:cTn id="7" dur="500" fill="hold"/>
                                        <p:tgtEl>
                                          <p:spTgt spid="70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02">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CustomShape 1"/>
          <p:cNvSpPr/>
          <p:nvPr/>
        </p:nvSpPr>
        <p:spPr>
          <a:xfrm>
            <a:off x="1600200" y="380880"/>
            <a:ext cx="830448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Ferramentas do ambiente de desenvolvimento de software de 4GL</a:t>
            </a:r>
            <a:endParaRPr lang="pt-BR" sz="4000" b="0" strike="noStrike" spc="-1">
              <a:latin typeface="Arial"/>
            </a:endParaRPr>
          </a:p>
        </p:txBody>
      </p:sp>
      <p:sp>
        <p:nvSpPr>
          <p:cNvPr id="720" name="CustomShape 2"/>
          <p:cNvSpPr/>
          <p:nvPr/>
        </p:nvSpPr>
        <p:spPr>
          <a:xfrm>
            <a:off x="360000" y="1866960"/>
            <a:ext cx="914256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tabLst>
                <a:tab pos="0" algn="l"/>
              </a:tabLst>
            </a:pPr>
            <a:r>
              <a:rPr lang="pt-BR" sz="2400" b="0" strike="noStrike" spc="-1">
                <a:solidFill>
                  <a:srgbClr val="000000"/>
                </a:solidFill>
                <a:latin typeface="Arial"/>
                <a:ea typeface="DejaVu Sans"/>
              </a:rPr>
              <a:t>O ambiente de desenvolvimento de software que sustenta o ciclo de vida de 4</a:t>
            </a:r>
            <a:r>
              <a:rPr lang="pt-BR" sz="2400" b="0" strike="noStrike" spc="-1" baseline="30000">
                <a:solidFill>
                  <a:srgbClr val="000000"/>
                </a:solidFill>
                <a:latin typeface="Arial"/>
                <a:ea typeface="DejaVu Sans"/>
              </a:rPr>
              <a:t>a</a:t>
            </a:r>
            <a:r>
              <a:rPr lang="pt-BR" sz="2400" b="0" strike="noStrike" spc="-1">
                <a:solidFill>
                  <a:srgbClr val="000000"/>
                </a:solidFill>
                <a:latin typeface="Arial"/>
                <a:ea typeface="DejaVu Sans"/>
              </a:rPr>
              <a:t> geração inclui as ferramentas: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strike="noStrike" spc="-1">
                <a:solidFill>
                  <a:srgbClr val="000000"/>
                </a:solidFill>
                <a:latin typeface="Arial"/>
                <a:ea typeface="DejaVu Sans"/>
              </a:rPr>
              <a:t>	</a:t>
            </a:r>
            <a:r>
              <a:rPr lang="pt-BR" sz="2400" b="0" i="1" strike="noStrike" spc="-1">
                <a:solidFill>
                  <a:srgbClr val="000000"/>
                </a:solidFill>
                <a:latin typeface="Arial"/>
                <a:ea typeface="DejaVu Sans"/>
              </a:rPr>
              <a:t>linguagens não procedimentais para consulta de banco de  dados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geração de relatórios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manipulação de dados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interação e definição de telas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geração de códigos</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capacidade gráfica de alto nível</a:t>
            </a:r>
            <a:endParaRPr lang="pt-BR" sz="2400" b="0" strike="noStrike" spc="-1">
              <a:latin typeface="Arial"/>
            </a:endParaRPr>
          </a:p>
          <a:p>
            <a:pPr marL="685800" lvl="1" indent="-227160">
              <a:lnSpc>
                <a:spcPct val="90000"/>
              </a:lnSpc>
              <a:spcBef>
                <a:spcPts val="300"/>
              </a:spcBef>
              <a:spcAft>
                <a:spcPts val="300"/>
              </a:spcAft>
              <a:buClr>
                <a:srgbClr val="800080"/>
              </a:buClr>
              <a:buFont typeface="Wingdings" charset="2"/>
              <a:buChar char=""/>
              <a:tabLst>
                <a:tab pos="0" algn="l"/>
              </a:tabLst>
            </a:pPr>
            <a:r>
              <a:rPr lang="pt-BR" sz="2400" b="0" i="1" strike="noStrike" spc="-1">
                <a:solidFill>
                  <a:srgbClr val="000000"/>
                </a:solidFill>
                <a:latin typeface="Arial"/>
                <a:ea typeface="DejaVu Sans"/>
              </a:rPr>
              <a:t>	capacidade de planilhas eletrônicas</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19">
                                            <p:txEl>
                                              <p:pRg st="0" end="0"/>
                                            </p:txEl>
                                          </p:spTgt>
                                        </p:tgtEl>
                                        <p:attrNameLst>
                                          <p:attrName>style.visibility</p:attrName>
                                        </p:attrNameLst>
                                      </p:cBhvr>
                                      <p:to>
                                        <p:strVal val="visible"/>
                                      </p:to>
                                    </p:set>
                                    <p:anim calcmode="lin" valueType="num">
                                      <p:cBhvr additive="repl">
                                        <p:cTn id="7" dur="500" fill="hold"/>
                                        <p:tgtEl>
                                          <p:spTgt spid="71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1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720">
                                            <p:txEl>
                                              <p:pRg st="0" end="0"/>
                                            </p:txEl>
                                          </p:spTgt>
                                        </p:tgtEl>
                                        <p:attrNameLst>
                                          <p:attrName>style.visibility</p:attrName>
                                        </p:attrNameLst>
                                      </p:cBhvr>
                                      <p:to>
                                        <p:strVal val="visible"/>
                                      </p:to>
                                    </p:set>
                                    <p:anim calcmode="lin" valueType="num">
                                      <p:cBhvr additive="repl">
                                        <p:cTn id="14" dur="500" fill="hold"/>
                                        <p:tgtEl>
                                          <p:spTgt spid="720">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72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720">
                                            <p:txEl>
                                              <p:pRg st="1" end="1"/>
                                            </p:txEl>
                                          </p:spTgt>
                                        </p:tgtEl>
                                        <p:attrNameLst>
                                          <p:attrName>style.visibility</p:attrName>
                                        </p:attrNameLst>
                                      </p:cBhvr>
                                      <p:to>
                                        <p:strVal val="visible"/>
                                      </p:to>
                                    </p:set>
                                    <p:anim calcmode="lin" valueType="num">
                                      <p:cBhvr additive="repl">
                                        <p:cTn id="20" dur="500" fill="hold"/>
                                        <p:tgtEl>
                                          <p:spTgt spid="720">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72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9" fill="hold" nodeType="clickEffect">
                                  <p:stCondLst>
                                    <p:cond delay="0"/>
                                  </p:stCondLst>
                                  <p:childTnLst>
                                    <p:set>
                                      <p:cBhvr>
                                        <p:cTn id="25" dur="1" fill="hold">
                                          <p:stCondLst>
                                            <p:cond delay="0"/>
                                          </p:stCondLst>
                                        </p:cTn>
                                        <p:tgtEl>
                                          <p:spTgt spid="720">
                                            <p:txEl>
                                              <p:pRg st="2" end="2"/>
                                            </p:txEl>
                                          </p:spTgt>
                                        </p:tgtEl>
                                        <p:attrNameLst>
                                          <p:attrName>style.visibility</p:attrName>
                                        </p:attrNameLst>
                                      </p:cBhvr>
                                      <p:to>
                                        <p:strVal val="visible"/>
                                      </p:to>
                                    </p:set>
                                    <p:anim calcmode="lin" valueType="num">
                                      <p:cBhvr additive="repl">
                                        <p:cTn id="26" dur="500" fill="hold"/>
                                        <p:tgtEl>
                                          <p:spTgt spid="720">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72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9" fill="hold" nodeType="clickEffect">
                                  <p:stCondLst>
                                    <p:cond delay="0"/>
                                  </p:stCondLst>
                                  <p:childTnLst>
                                    <p:set>
                                      <p:cBhvr>
                                        <p:cTn id="31" dur="1" fill="hold">
                                          <p:stCondLst>
                                            <p:cond delay="0"/>
                                          </p:stCondLst>
                                        </p:cTn>
                                        <p:tgtEl>
                                          <p:spTgt spid="720">
                                            <p:txEl>
                                              <p:pRg st="3" end="3"/>
                                            </p:txEl>
                                          </p:spTgt>
                                        </p:tgtEl>
                                        <p:attrNameLst>
                                          <p:attrName>style.visibility</p:attrName>
                                        </p:attrNameLst>
                                      </p:cBhvr>
                                      <p:to>
                                        <p:strVal val="visible"/>
                                      </p:to>
                                    </p:set>
                                    <p:anim calcmode="lin" valueType="num">
                                      <p:cBhvr additive="repl">
                                        <p:cTn id="32" dur="500" fill="hold"/>
                                        <p:tgtEl>
                                          <p:spTgt spid="720">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72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9" fill="hold" nodeType="clickEffect">
                                  <p:stCondLst>
                                    <p:cond delay="0"/>
                                  </p:stCondLst>
                                  <p:childTnLst>
                                    <p:set>
                                      <p:cBhvr>
                                        <p:cTn id="37" dur="1" fill="hold">
                                          <p:stCondLst>
                                            <p:cond delay="0"/>
                                          </p:stCondLst>
                                        </p:cTn>
                                        <p:tgtEl>
                                          <p:spTgt spid="720">
                                            <p:txEl>
                                              <p:pRg st="4" end="4"/>
                                            </p:txEl>
                                          </p:spTgt>
                                        </p:tgtEl>
                                        <p:attrNameLst>
                                          <p:attrName>style.visibility</p:attrName>
                                        </p:attrNameLst>
                                      </p:cBhvr>
                                      <p:to>
                                        <p:strVal val="visible"/>
                                      </p:to>
                                    </p:set>
                                    <p:anim calcmode="lin" valueType="num">
                                      <p:cBhvr additive="repl">
                                        <p:cTn id="38" dur="500" fill="hold"/>
                                        <p:tgtEl>
                                          <p:spTgt spid="720">
                                            <p:txEl>
                                              <p:pRg st="4" end="4"/>
                                            </p:txEl>
                                          </p:spTgt>
                                        </p:tgtEl>
                                        <p:attrNameLst>
                                          <p:attrName>ppt_x</p:attrName>
                                        </p:attrNameLst>
                                      </p:cBhvr>
                                      <p:tavLst>
                                        <p:tav tm="0">
                                          <p:val>
                                            <p:strVal val="0-#ppt_w/2"/>
                                          </p:val>
                                        </p:tav>
                                        <p:tav tm="100000">
                                          <p:val>
                                            <p:strVal val="#ppt_x"/>
                                          </p:val>
                                        </p:tav>
                                      </p:tavLst>
                                    </p:anim>
                                    <p:anim calcmode="lin" valueType="num">
                                      <p:cBhvr additive="repl">
                                        <p:cTn id="39" dur="500" fill="hold"/>
                                        <p:tgtEl>
                                          <p:spTgt spid="72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9" fill="hold" nodeType="clickEffect">
                                  <p:stCondLst>
                                    <p:cond delay="0"/>
                                  </p:stCondLst>
                                  <p:childTnLst>
                                    <p:set>
                                      <p:cBhvr>
                                        <p:cTn id="43" dur="1" fill="hold">
                                          <p:stCondLst>
                                            <p:cond delay="0"/>
                                          </p:stCondLst>
                                        </p:cTn>
                                        <p:tgtEl>
                                          <p:spTgt spid="720">
                                            <p:txEl>
                                              <p:pRg st="5" end="5"/>
                                            </p:txEl>
                                          </p:spTgt>
                                        </p:tgtEl>
                                        <p:attrNameLst>
                                          <p:attrName>style.visibility</p:attrName>
                                        </p:attrNameLst>
                                      </p:cBhvr>
                                      <p:to>
                                        <p:strVal val="visible"/>
                                      </p:to>
                                    </p:set>
                                    <p:anim calcmode="lin" valueType="num">
                                      <p:cBhvr additive="repl">
                                        <p:cTn id="44" dur="500" fill="hold"/>
                                        <p:tgtEl>
                                          <p:spTgt spid="720">
                                            <p:txEl>
                                              <p:pRg st="5" end="5"/>
                                            </p:txEl>
                                          </p:spTgt>
                                        </p:tgtEl>
                                        <p:attrNameLst>
                                          <p:attrName>ppt_x</p:attrName>
                                        </p:attrNameLst>
                                      </p:cBhvr>
                                      <p:tavLst>
                                        <p:tav tm="0">
                                          <p:val>
                                            <p:strVal val="0-#ppt_w/2"/>
                                          </p:val>
                                        </p:tav>
                                        <p:tav tm="100000">
                                          <p:val>
                                            <p:strVal val="#ppt_x"/>
                                          </p:val>
                                        </p:tav>
                                      </p:tavLst>
                                    </p:anim>
                                    <p:anim calcmode="lin" valueType="num">
                                      <p:cBhvr additive="repl">
                                        <p:cTn id="45" dur="500" fill="hold"/>
                                        <p:tgtEl>
                                          <p:spTgt spid="720">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9" fill="hold" nodeType="clickEffect">
                                  <p:stCondLst>
                                    <p:cond delay="0"/>
                                  </p:stCondLst>
                                  <p:childTnLst>
                                    <p:set>
                                      <p:cBhvr>
                                        <p:cTn id="49" dur="1" fill="hold">
                                          <p:stCondLst>
                                            <p:cond delay="0"/>
                                          </p:stCondLst>
                                        </p:cTn>
                                        <p:tgtEl>
                                          <p:spTgt spid="720">
                                            <p:txEl>
                                              <p:pRg st="6" end="6"/>
                                            </p:txEl>
                                          </p:spTgt>
                                        </p:tgtEl>
                                        <p:attrNameLst>
                                          <p:attrName>style.visibility</p:attrName>
                                        </p:attrNameLst>
                                      </p:cBhvr>
                                      <p:to>
                                        <p:strVal val="visible"/>
                                      </p:to>
                                    </p:set>
                                    <p:anim calcmode="lin" valueType="num">
                                      <p:cBhvr additive="repl">
                                        <p:cTn id="50" dur="500" fill="hold"/>
                                        <p:tgtEl>
                                          <p:spTgt spid="720">
                                            <p:txEl>
                                              <p:pRg st="6" end="6"/>
                                            </p:txEl>
                                          </p:spTgt>
                                        </p:tgtEl>
                                        <p:attrNameLst>
                                          <p:attrName>ppt_x</p:attrName>
                                        </p:attrNameLst>
                                      </p:cBhvr>
                                      <p:tavLst>
                                        <p:tav tm="0">
                                          <p:val>
                                            <p:strVal val="0-#ppt_w/2"/>
                                          </p:val>
                                        </p:tav>
                                        <p:tav tm="100000">
                                          <p:val>
                                            <p:strVal val="#ppt_x"/>
                                          </p:val>
                                        </p:tav>
                                      </p:tavLst>
                                    </p:anim>
                                    <p:anim calcmode="lin" valueType="num">
                                      <p:cBhvr additive="repl">
                                        <p:cTn id="51" dur="500" fill="hold"/>
                                        <p:tgtEl>
                                          <p:spTgt spid="720">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9" fill="hold" nodeType="clickEffect">
                                  <p:stCondLst>
                                    <p:cond delay="0"/>
                                  </p:stCondLst>
                                  <p:childTnLst>
                                    <p:set>
                                      <p:cBhvr>
                                        <p:cTn id="55" dur="1" fill="hold">
                                          <p:stCondLst>
                                            <p:cond delay="0"/>
                                          </p:stCondLst>
                                        </p:cTn>
                                        <p:tgtEl>
                                          <p:spTgt spid="720">
                                            <p:txEl>
                                              <p:pRg st="7" end="7"/>
                                            </p:txEl>
                                          </p:spTgt>
                                        </p:tgtEl>
                                        <p:attrNameLst>
                                          <p:attrName>style.visibility</p:attrName>
                                        </p:attrNameLst>
                                      </p:cBhvr>
                                      <p:to>
                                        <p:strVal val="visible"/>
                                      </p:to>
                                    </p:set>
                                    <p:anim calcmode="lin" valueType="num">
                                      <p:cBhvr additive="repl">
                                        <p:cTn id="56" dur="500" fill="hold"/>
                                        <p:tgtEl>
                                          <p:spTgt spid="720">
                                            <p:txEl>
                                              <p:pRg st="7" end="7"/>
                                            </p:txEl>
                                          </p:spTgt>
                                        </p:tgtEl>
                                        <p:attrNameLst>
                                          <p:attrName>ppt_x</p:attrName>
                                        </p:attrNameLst>
                                      </p:cBhvr>
                                      <p:tavLst>
                                        <p:tav tm="0">
                                          <p:val>
                                            <p:strVal val="0-#ppt_w/2"/>
                                          </p:val>
                                        </p:tav>
                                        <p:tav tm="100000">
                                          <p:val>
                                            <p:strVal val="#ppt_x"/>
                                          </p:val>
                                        </p:tav>
                                      </p:tavLst>
                                    </p:anim>
                                    <p:anim calcmode="lin" valueType="num">
                                      <p:cBhvr additive="repl">
                                        <p:cTn id="57" dur="500" fill="hold"/>
                                        <p:tgtEl>
                                          <p:spTgt spid="720">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1676520" y="6094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 das Técnicas de 4a Geração</a:t>
            </a:r>
            <a:endParaRPr lang="pt-BR" sz="4000" b="0" strike="noStrike" spc="-1">
              <a:latin typeface="Arial"/>
            </a:endParaRPr>
          </a:p>
        </p:txBody>
      </p:sp>
      <p:sp>
        <p:nvSpPr>
          <p:cNvPr id="722" name="CustomShape 2"/>
          <p:cNvSpPr/>
          <p:nvPr/>
        </p:nvSpPr>
        <p:spPr>
          <a:xfrm>
            <a:off x="0" y="2133720"/>
            <a:ext cx="5027760" cy="167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FF6600"/>
                </a:solidFill>
                <a:latin typeface="Arial"/>
                <a:ea typeface="DejaVu Sans"/>
              </a:rPr>
              <a:t>1. obtenção dos Requisitos:</a:t>
            </a:r>
            <a:r>
              <a:rPr lang="pt-BR" sz="2400" b="0" strike="noStrike" spc="-1">
                <a:solidFill>
                  <a:srgbClr val="000000"/>
                </a:solidFill>
                <a:latin typeface="Arial"/>
                <a:ea typeface="DejaVu Sans"/>
              </a:rPr>
              <a:t> o cliente descreve os requisitos os quais são traduzidos para um protótipo operacional</a:t>
            </a:r>
            <a:endParaRPr lang="pt-BR" sz="2400" b="0" strike="noStrike" spc="-1">
              <a:latin typeface="Arial"/>
            </a:endParaRPr>
          </a:p>
        </p:txBody>
      </p:sp>
      <p:grpSp>
        <p:nvGrpSpPr>
          <p:cNvPr id="723" name="Group 3"/>
          <p:cNvGrpSpPr/>
          <p:nvPr/>
        </p:nvGrpSpPr>
        <p:grpSpPr>
          <a:xfrm>
            <a:off x="5486400" y="1447920"/>
            <a:ext cx="4037040" cy="2819520"/>
            <a:chOff x="5486400" y="1447920"/>
            <a:chExt cx="4037040" cy="2819520"/>
          </a:xfrm>
        </p:grpSpPr>
        <p:sp>
          <p:nvSpPr>
            <p:cNvPr id="724" name="CustomShape 4"/>
            <p:cNvSpPr/>
            <p:nvPr/>
          </p:nvSpPr>
          <p:spPr>
            <a:xfrm>
              <a:off x="5486400" y="144792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Obtenção dos Requisitos</a:t>
              </a:r>
              <a:endParaRPr lang="pt-BR" sz="1600" b="0" strike="noStrike" spc="-1">
                <a:latin typeface="Arial"/>
              </a:endParaRPr>
            </a:p>
          </p:txBody>
        </p:sp>
        <p:sp>
          <p:nvSpPr>
            <p:cNvPr id="725" name="CustomShape 5"/>
            <p:cNvSpPr/>
            <p:nvPr/>
          </p:nvSpPr>
          <p:spPr>
            <a:xfrm>
              <a:off x="6461280" y="18399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Estratégia do “Projeto”</a:t>
              </a:r>
              <a:r>
                <a:rPr lang="pt-BR" sz="1800" b="0" strike="noStrike" spc="-1">
                  <a:solidFill>
                    <a:srgbClr val="FF0000"/>
                  </a:solidFill>
                  <a:latin typeface="Arial Narrow"/>
                  <a:ea typeface="DejaVu Sans"/>
                </a:rPr>
                <a:t> </a:t>
              </a:r>
              <a:endParaRPr lang="pt-BR" sz="1800" b="0" strike="noStrike" spc="-1">
                <a:latin typeface="Arial"/>
              </a:endParaRPr>
            </a:p>
          </p:txBody>
        </p:sp>
        <p:sp>
          <p:nvSpPr>
            <p:cNvPr id="726" name="CustomShape 6"/>
            <p:cNvSpPr/>
            <p:nvPr/>
          </p:nvSpPr>
          <p:spPr>
            <a:xfrm>
              <a:off x="7361280" y="22305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Implementação usando 4GL  </a:t>
              </a:r>
              <a:endParaRPr lang="pt-BR" sz="1600" b="0" strike="noStrike" spc="-1">
                <a:latin typeface="Arial"/>
              </a:endParaRPr>
            </a:p>
          </p:txBody>
        </p:sp>
        <p:sp>
          <p:nvSpPr>
            <p:cNvPr id="727" name="CustomShape 7"/>
            <p:cNvSpPr/>
            <p:nvPr/>
          </p:nvSpPr>
          <p:spPr>
            <a:xfrm>
              <a:off x="8412120" y="2666880"/>
              <a:ext cx="111132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Narrow"/>
                  <a:ea typeface="DejaVu Sans"/>
                </a:rPr>
                <a:t> </a:t>
              </a:r>
              <a:r>
                <a:rPr lang="pt-BR" sz="1800" b="0" strike="noStrike" spc="-1">
                  <a:solidFill>
                    <a:srgbClr val="FF0000"/>
                  </a:solidFill>
                  <a:latin typeface="Arial Narrow"/>
                  <a:ea typeface="DejaVu Sans"/>
                </a:rPr>
                <a:t>Testes </a:t>
              </a:r>
              <a:endParaRPr lang="pt-BR" sz="1800" b="0" strike="noStrike" spc="-1">
                <a:latin typeface="Arial"/>
              </a:endParaRPr>
            </a:p>
          </p:txBody>
        </p:sp>
        <p:sp>
          <p:nvSpPr>
            <p:cNvPr id="728" name="Line 8"/>
            <p:cNvSpPr/>
            <p:nvPr/>
          </p:nvSpPr>
          <p:spPr>
            <a:xfrm>
              <a:off x="6911280" y="1682640"/>
              <a:ext cx="3747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29" name="Line 9"/>
            <p:cNvSpPr/>
            <p:nvPr/>
          </p:nvSpPr>
          <p:spPr>
            <a:xfrm>
              <a:off x="7886520" y="199548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30" name="Line 10"/>
            <p:cNvSpPr/>
            <p:nvPr/>
          </p:nvSpPr>
          <p:spPr>
            <a:xfrm>
              <a:off x="8786520" y="238752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31" name="Line 11"/>
            <p:cNvSpPr/>
            <p:nvPr/>
          </p:nvSpPr>
          <p:spPr>
            <a:xfrm>
              <a:off x="7286400" y="1682640"/>
              <a:ext cx="360" cy="1569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2" name="Line 12"/>
            <p:cNvSpPr/>
            <p:nvPr/>
          </p:nvSpPr>
          <p:spPr>
            <a:xfrm>
              <a:off x="8111880" y="199548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3" name="Line 13"/>
            <p:cNvSpPr/>
            <p:nvPr/>
          </p:nvSpPr>
          <p:spPr>
            <a:xfrm>
              <a:off x="9011880" y="238752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4" name="Line 14"/>
            <p:cNvSpPr/>
            <p:nvPr/>
          </p:nvSpPr>
          <p:spPr>
            <a:xfrm>
              <a:off x="6011280" y="4267080"/>
              <a:ext cx="285120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35" name="Line 15"/>
            <p:cNvSpPr/>
            <p:nvPr/>
          </p:nvSpPr>
          <p:spPr>
            <a:xfrm>
              <a:off x="6011280" y="2152440"/>
              <a:ext cx="360" cy="211464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6" name="Line 16"/>
            <p:cNvSpPr/>
            <p:nvPr/>
          </p:nvSpPr>
          <p:spPr>
            <a:xfrm>
              <a:off x="6986160" y="2544480"/>
              <a:ext cx="360" cy="17226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7" name="Line 17"/>
            <p:cNvSpPr/>
            <p:nvPr/>
          </p:nvSpPr>
          <p:spPr>
            <a:xfrm>
              <a:off x="7737120" y="2935080"/>
              <a:ext cx="360" cy="13320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38" name="Line 18"/>
            <p:cNvSpPr/>
            <p:nvPr/>
          </p:nvSpPr>
          <p:spPr>
            <a:xfrm>
              <a:off x="8862840" y="3327120"/>
              <a:ext cx="360" cy="93996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739" name="CustomShape 19"/>
          <p:cNvSpPr/>
          <p:nvPr/>
        </p:nvSpPr>
        <p:spPr>
          <a:xfrm>
            <a:off x="609480" y="4325760"/>
            <a:ext cx="868536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380880" indent="-379440">
              <a:lnSpc>
                <a:spcPct val="90000"/>
              </a:lnSpc>
              <a:spcBef>
                <a:spcPts val="1500"/>
              </a:spcBef>
              <a:spcAft>
                <a:spcPts val="300"/>
              </a:spcAft>
              <a:buClr>
                <a:srgbClr val="FF9966"/>
              </a:buClr>
              <a:buFont typeface="Wingdings" charset="2"/>
              <a:buChar char=""/>
            </a:pPr>
            <a:r>
              <a:rPr lang="pt-BR" sz="2800" b="0" i="1" strike="noStrike" spc="-1">
                <a:solidFill>
                  <a:srgbClr val="000000"/>
                </a:solidFill>
                <a:latin typeface="Arial Narrow"/>
                <a:ea typeface="DejaVu Sans"/>
              </a:rPr>
              <a:t>o cliente pode estar inseguro quanto aos requisitos</a:t>
            </a:r>
            <a:endParaRPr lang="pt-BR" sz="2800" b="0" strike="noStrike" spc="-1">
              <a:latin typeface="Arial"/>
            </a:endParaRPr>
          </a:p>
          <a:p>
            <a:pPr marL="380880" indent="-379440">
              <a:lnSpc>
                <a:spcPct val="90000"/>
              </a:lnSpc>
              <a:spcBef>
                <a:spcPts val="1500"/>
              </a:spcBef>
              <a:spcAft>
                <a:spcPts val="300"/>
              </a:spcAft>
              <a:buClr>
                <a:srgbClr val="FF9966"/>
              </a:buClr>
              <a:buFont typeface="Wingdings" charset="2"/>
              <a:buChar char=""/>
            </a:pPr>
            <a:r>
              <a:rPr lang="pt-BR" sz="2800" b="0" i="1" strike="noStrike" spc="-1">
                <a:solidFill>
                  <a:srgbClr val="000000"/>
                </a:solidFill>
                <a:latin typeface="Arial Narrow"/>
                <a:ea typeface="DejaVu Sans"/>
              </a:rPr>
              <a:t>o cliente pode ser incapaz de especificar as informações de um modo que uma ferramenta 4GL possa consumir</a:t>
            </a:r>
            <a:endParaRPr lang="pt-BR" sz="2800" b="0" strike="noStrike" spc="-1">
              <a:latin typeface="Arial"/>
            </a:endParaRPr>
          </a:p>
          <a:p>
            <a:pPr marL="380880" indent="-379440">
              <a:lnSpc>
                <a:spcPct val="90000"/>
              </a:lnSpc>
              <a:spcBef>
                <a:spcPts val="1500"/>
              </a:spcBef>
              <a:spcAft>
                <a:spcPts val="300"/>
              </a:spcAft>
              <a:buClr>
                <a:srgbClr val="FF9966"/>
              </a:buClr>
              <a:buFont typeface="Wingdings" charset="2"/>
              <a:buChar char=""/>
            </a:pPr>
            <a:r>
              <a:rPr lang="pt-BR" sz="2800" b="0" i="1" strike="noStrike" spc="-1">
                <a:solidFill>
                  <a:srgbClr val="000000"/>
                </a:solidFill>
                <a:latin typeface="Arial Narrow"/>
                <a:ea typeface="DejaVu Sans"/>
              </a:rPr>
              <a:t>as 4GLs atuais não são sofisticadas suficientemente para acomodar a verdadeira "linguagem natural"</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21">
                                            <p:txEl>
                                              <p:pRg st="0" end="0"/>
                                            </p:txEl>
                                          </p:spTgt>
                                        </p:tgtEl>
                                        <p:attrNameLst>
                                          <p:attrName>style.visibility</p:attrName>
                                        </p:attrNameLst>
                                      </p:cBhvr>
                                      <p:to>
                                        <p:strVal val="visible"/>
                                      </p:to>
                                    </p:set>
                                    <p:anim calcmode="lin" valueType="num">
                                      <p:cBhvr additive="repl">
                                        <p:cTn id="7" dur="500" fill="hold"/>
                                        <p:tgtEl>
                                          <p:spTgt spid="72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2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722">
                                            <p:txEl>
                                              <p:pRg st="0" end="0"/>
                                            </p:txEl>
                                          </p:spTgt>
                                        </p:tgtEl>
                                        <p:attrNameLst>
                                          <p:attrName>style.visibility</p:attrName>
                                        </p:attrNameLst>
                                      </p:cBhvr>
                                      <p:to>
                                        <p:strVal val="visible"/>
                                      </p:to>
                                    </p:set>
                                    <p:anim calcmode="lin" valueType="num">
                                      <p:cBhvr additive="repl">
                                        <p:cTn id="14" dur="500" fill="hold"/>
                                        <p:tgtEl>
                                          <p:spTgt spid="722">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72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0" y="1981080"/>
            <a:ext cx="5637240" cy="2741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indent="-227160">
              <a:lnSpc>
                <a:spcPct val="110000"/>
              </a:lnSpc>
              <a:spcBef>
                <a:spcPts val="901"/>
              </a:spcBef>
              <a:spcAft>
                <a:spcPts val="300"/>
              </a:spcAft>
              <a:tabLst>
                <a:tab pos="0" algn="l"/>
              </a:tabLst>
            </a:pPr>
            <a:r>
              <a:rPr lang="pt-BR" sz="2400" b="0" strike="noStrike" spc="-1">
                <a:solidFill>
                  <a:srgbClr val="FF6600"/>
                </a:solidFill>
                <a:latin typeface="Arial"/>
                <a:ea typeface="DejaVu Sans"/>
              </a:rPr>
              <a:t>2. estratégia de "Projeto":</a:t>
            </a:r>
            <a:r>
              <a:rPr lang="pt-BR" sz="2400" b="0" strike="noStrike" spc="-1">
                <a:solidFill>
                  <a:srgbClr val="000000"/>
                </a:solidFill>
                <a:latin typeface="Arial"/>
                <a:ea typeface="DejaVu Sans"/>
              </a:rPr>
              <a:t> para pequenas aplicações é possível mover-se do passo de  </a:t>
            </a:r>
            <a:r>
              <a:rPr lang="pt-BR" sz="2400" b="0" strike="noStrike" spc="-1">
                <a:solidFill>
                  <a:srgbClr val="800080"/>
                </a:solidFill>
                <a:latin typeface="Arial"/>
                <a:ea typeface="DejaVu Sans"/>
              </a:rPr>
              <a:t>Obtenção dos Requisitos</a:t>
            </a:r>
            <a:r>
              <a:rPr lang="pt-BR" sz="2400" b="0" strike="noStrike" spc="-1">
                <a:solidFill>
                  <a:srgbClr val="000000"/>
                </a:solidFill>
                <a:latin typeface="Arial"/>
                <a:ea typeface="DejaVu Sans"/>
              </a:rPr>
              <a:t> para o passo de </a:t>
            </a:r>
            <a:r>
              <a:rPr lang="pt-BR" sz="2400" b="0" strike="noStrike" spc="-1">
                <a:solidFill>
                  <a:srgbClr val="800080"/>
                </a:solidFill>
                <a:latin typeface="Arial"/>
                <a:ea typeface="DejaVu Sans"/>
              </a:rPr>
              <a:t>Implementação</a:t>
            </a:r>
            <a:r>
              <a:rPr lang="pt-BR" sz="2400" b="0" strike="noStrike" spc="-1">
                <a:solidFill>
                  <a:srgbClr val="000000"/>
                </a:solidFill>
                <a:latin typeface="Arial"/>
                <a:ea typeface="DejaVu Sans"/>
              </a:rPr>
              <a:t> usando uma</a:t>
            </a:r>
            <a:r>
              <a:rPr lang="pt-BR" sz="2400" b="0" i="1" strike="noStrike" spc="-1">
                <a:solidFill>
                  <a:srgbClr val="000000"/>
                </a:solidFill>
                <a:latin typeface="Arial"/>
                <a:ea typeface="DejaVu Sans"/>
              </a:rPr>
              <a:t> </a:t>
            </a:r>
            <a:r>
              <a:rPr lang="pt-BR" sz="2400" b="0" i="1" strike="noStrike" spc="-1">
                <a:solidFill>
                  <a:srgbClr val="800080"/>
                </a:solidFill>
                <a:latin typeface="Arial"/>
                <a:ea typeface="DejaVu Sans"/>
              </a:rPr>
              <a:t>Linguagem de 4G</a:t>
            </a:r>
            <a:endParaRPr lang="pt-BR" sz="2400" b="0" strike="noStrike" spc="-1">
              <a:latin typeface="Arial"/>
            </a:endParaRPr>
          </a:p>
        </p:txBody>
      </p:sp>
      <p:sp>
        <p:nvSpPr>
          <p:cNvPr id="741" name="CustomShape 2"/>
          <p:cNvSpPr/>
          <p:nvPr/>
        </p:nvSpPr>
        <p:spPr>
          <a:xfrm>
            <a:off x="1676520" y="6094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Atividades das Técnicas de 4a Geração</a:t>
            </a:r>
            <a:endParaRPr lang="pt-BR" sz="4000" b="0" strike="noStrike" spc="-1">
              <a:latin typeface="Arial"/>
            </a:endParaRPr>
          </a:p>
        </p:txBody>
      </p:sp>
      <p:grpSp>
        <p:nvGrpSpPr>
          <p:cNvPr id="742" name="Group 3"/>
          <p:cNvGrpSpPr/>
          <p:nvPr/>
        </p:nvGrpSpPr>
        <p:grpSpPr>
          <a:xfrm>
            <a:off x="5486400" y="1447920"/>
            <a:ext cx="4037040" cy="2819520"/>
            <a:chOff x="5486400" y="1447920"/>
            <a:chExt cx="4037040" cy="2819520"/>
          </a:xfrm>
        </p:grpSpPr>
        <p:sp>
          <p:nvSpPr>
            <p:cNvPr id="743" name="CustomShape 4"/>
            <p:cNvSpPr/>
            <p:nvPr/>
          </p:nvSpPr>
          <p:spPr>
            <a:xfrm>
              <a:off x="5486400" y="144792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Obtenção dos Requisitos</a:t>
              </a:r>
              <a:endParaRPr lang="pt-BR" sz="1600" b="0" strike="noStrike" spc="-1">
                <a:latin typeface="Arial"/>
              </a:endParaRPr>
            </a:p>
          </p:txBody>
        </p:sp>
        <p:sp>
          <p:nvSpPr>
            <p:cNvPr id="744" name="CustomShape 5"/>
            <p:cNvSpPr/>
            <p:nvPr/>
          </p:nvSpPr>
          <p:spPr>
            <a:xfrm>
              <a:off x="6461280" y="18399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Estratégia do “Projeto”</a:t>
              </a:r>
              <a:r>
                <a:rPr lang="pt-BR" sz="1800" b="0" strike="noStrike" spc="-1">
                  <a:solidFill>
                    <a:srgbClr val="FF0000"/>
                  </a:solidFill>
                  <a:latin typeface="Arial Narrow"/>
                  <a:ea typeface="DejaVu Sans"/>
                </a:rPr>
                <a:t> </a:t>
              </a:r>
              <a:endParaRPr lang="pt-BR" sz="1800" b="0" strike="noStrike" spc="-1">
                <a:latin typeface="Arial"/>
              </a:endParaRPr>
            </a:p>
          </p:txBody>
        </p:sp>
        <p:sp>
          <p:nvSpPr>
            <p:cNvPr id="745" name="CustomShape 6"/>
            <p:cNvSpPr/>
            <p:nvPr/>
          </p:nvSpPr>
          <p:spPr>
            <a:xfrm>
              <a:off x="7361280" y="22305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Implementação usando 4GL  </a:t>
              </a:r>
              <a:endParaRPr lang="pt-BR" sz="1600" b="0" strike="noStrike" spc="-1">
                <a:latin typeface="Arial"/>
              </a:endParaRPr>
            </a:p>
          </p:txBody>
        </p:sp>
        <p:sp>
          <p:nvSpPr>
            <p:cNvPr id="746" name="CustomShape 7"/>
            <p:cNvSpPr/>
            <p:nvPr/>
          </p:nvSpPr>
          <p:spPr>
            <a:xfrm>
              <a:off x="8412120" y="2666880"/>
              <a:ext cx="111132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Narrow"/>
                  <a:ea typeface="DejaVu Sans"/>
                </a:rPr>
                <a:t> </a:t>
              </a:r>
              <a:r>
                <a:rPr lang="pt-BR" sz="1800" b="0" strike="noStrike" spc="-1">
                  <a:solidFill>
                    <a:srgbClr val="FF0000"/>
                  </a:solidFill>
                  <a:latin typeface="Arial Narrow"/>
                  <a:ea typeface="DejaVu Sans"/>
                </a:rPr>
                <a:t>Testes </a:t>
              </a:r>
              <a:endParaRPr lang="pt-BR" sz="1800" b="0" strike="noStrike" spc="-1">
                <a:latin typeface="Arial"/>
              </a:endParaRPr>
            </a:p>
          </p:txBody>
        </p:sp>
        <p:sp>
          <p:nvSpPr>
            <p:cNvPr id="747" name="Line 8"/>
            <p:cNvSpPr/>
            <p:nvPr/>
          </p:nvSpPr>
          <p:spPr>
            <a:xfrm>
              <a:off x="6911280" y="1682640"/>
              <a:ext cx="3747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48" name="Line 9"/>
            <p:cNvSpPr/>
            <p:nvPr/>
          </p:nvSpPr>
          <p:spPr>
            <a:xfrm>
              <a:off x="7886520" y="199548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49" name="Line 10"/>
            <p:cNvSpPr/>
            <p:nvPr/>
          </p:nvSpPr>
          <p:spPr>
            <a:xfrm>
              <a:off x="8786520" y="238752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50" name="Line 11"/>
            <p:cNvSpPr/>
            <p:nvPr/>
          </p:nvSpPr>
          <p:spPr>
            <a:xfrm>
              <a:off x="7286400" y="1682640"/>
              <a:ext cx="360" cy="1569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1" name="Line 12"/>
            <p:cNvSpPr/>
            <p:nvPr/>
          </p:nvSpPr>
          <p:spPr>
            <a:xfrm>
              <a:off x="8111880" y="199548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2" name="Line 13"/>
            <p:cNvSpPr/>
            <p:nvPr/>
          </p:nvSpPr>
          <p:spPr>
            <a:xfrm>
              <a:off x="9011880" y="238752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3" name="Line 14"/>
            <p:cNvSpPr/>
            <p:nvPr/>
          </p:nvSpPr>
          <p:spPr>
            <a:xfrm>
              <a:off x="6011280" y="4267080"/>
              <a:ext cx="285120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54" name="Line 15"/>
            <p:cNvSpPr/>
            <p:nvPr/>
          </p:nvSpPr>
          <p:spPr>
            <a:xfrm>
              <a:off x="6011280" y="2152440"/>
              <a:ext cx="360" cy="211464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5" name="Line 16"/>
            <p:cNvSpPr/>
            <p:nvPr/>
          </p:nvSpPr>
          <p:spPr>
            <a:xfrm>
              <a:off x="6986160" y="2544480"/>
              <a:ext cx="360" cy="17226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6" name="Line 17"/>
            <p:cNvSpPr/>
            <p:nvPr/>
          </p:nvSpPr>
          <p:spPr>
            <a:xfrm>
              <a:off x="7737120" y="2935080"/>
              <a:ext cx="360" cy="13320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57" name="Line 18"/>
            <p:cNvSpPr/>
            <p:nvPr/>
          </p:nvSpPr>
          <p:spPr>
            <a:xfrm>
              <a:off x="8862840" y="3327120"/>
              <a:ext cx="360" cy="93996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758" name="CustomShape 19"/>
          <p:cNvSpPr/>
          <p:nvPr/>
        </p:nvSpPr>
        <p:spPr>
          <a:xfrm>
            <a:off x="990720" y="4582080"/>
            <a:ext cx="8304480" cy="196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216000" indent="-214920">
              <a:lnSpc>
                <a:spcPct val="110000"/>
              </a:lnSpc>
              <a:spcBef>
                <a:spcPts val="901"/>
              </a:spcBef>
              <a:spcAft>
                <a:spcPts val="300"/>
              </a:spcAft>
              <a:buClr>
                <a:srgbClr val="800080"/>
              </a:buClr>
              <a:buFont typeface="Wingdings" charset="2"/>
              <a:buChar char=""/>
            </a:pPr>
            <a:r>
              <a:rPr lang="pt-BR" sz="2800" b="0" i="1" strike="noStrike" spc="-1">
                <a:solidFill>
                  <a:srgbClr val="000000"/>
                </a:solidFill>
                <a:latin typeface="Arial Narrow"/>
                <a:ea typeface="DejaVu Sans"/>
              </a:rPr>
              <a:t>para grandes projetos é necessário desenvolver uma estratégia de projeto. De outro modo ocorrerão os mesmos problemas encontrados quando se usa abordagem convencional (baixa qualidade) </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41">
                                            <p:txEl>
                                              <p:pRg st="0" end="0"/>
                                            </p:txEl>
                                          </p:spTgt>
                                        </p:tgtEl>
                                        <p:attrNameLst>
                                          <p:attrName>style.visibility</p:attrName>
                                        </p:attrNameLst>
                                      </p:cBhvr>
                                      <p:to>
                                        <p:strVal val="visible"/>
                                      </p:to>
                                    </p:set>
                                    <p:anim calcmode="lin" valueType="num">
                                      <p:cBhvr additive="repl">
                                        <p:cTn id="7" dur="500" fill="hold"/>
                                        <p:tgtEl>
                                          <p:spTgt spid="74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4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740">
                                            <p:txEl>
                                              <p:pRg st="0" end="0"/>
                                            </p:txEl>
                                          </p:spTgt>
                                        </p:tgtEl>
                                        <p:attrNameLst>
                                          <p:attrName>style.visibility</p:attrName>
                                        </p:attrNameLst>
                                      </p:cBhvr>
                                      <p:to>
                                        <p:strVal val="visible"/>
                                      </p:to>
                                    </p:set>
                                    <p:anim calcmode="lin" valueType="num">
                                      <p:cBhvr additive="repl">
                                        <p:cTn id="14" dur="500" fill="hold"/>
                                        <p:tgtEl>
                                          <p:spTgt spid="740">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74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ustomShape 1"/>
          <p:cNvSpPr/>
          <p:nvPr/>
        </p:nvSpPr>
        <p:spPr>
          <a:xfrm>
            <a:off x="0" y="2286000"/>
            <a:ext cx="5408640" cy="342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indent="-227160">
              <a:lnSpc>
                <a:spcPct val="90000"/>
              </a:lnSpc>
              <a:spcBef>
                <a:spcPts val="901"/>
              </a:spcBef>
              <a:spcAft>
                <a:spcPts val="300"/>
              </a:spcAft>
              <a:tabLst>
                <a:tab pos="0" algn="l"/>
              </a:tabLst>
            </a:pPr>
            <a:r>
              <a:rPr lang="pt-BR" sz="2400" b="0" strike="noStrike" spc="-1">
                <a:solidFill>
                  <a:srgbClr val="FF6600"/>
                </a:solidFill>
                <a:latin typeface="Arial"/>
                <a:ea typeface="DejaVu Sans"/>
              </a:rPr>
              <a:t>3. implementação usando 4GL:</a:t>
            </a:r>
            <a:r>
              <a:rPr lang="pt-BR" sz="2400" b="0" strike="noStrike" spc="-1">
                <a:solidFill>
                  <a:srgbClr val="000000"/>
                </a:solidFill>
                <a:latin typeface="Arial"/>
                <a:ea typeface="DejaVu Sans"/>
              </a:rPr>
              <a:t> os resultados desejados são representados de modo que haja geração automática de código . Deve existir uma estrutura de dados com informações relevantes e que seja acessível pela 4GL</a:t>
            </a:r>
            <a:endParaRPr lang="pt-BR" sz="2400" b="0" strike="noStrike" spc="-1">
              <a:latin typeface="Arial"/>
            </a:endParaRPr>
          </a:p>
        </p:txBody>
      </p:sp>
      <p:sp>
        <p:nvSpPr>
          <p:cNvPr id="760" name="CustomShape 2"/>
          <p:cNvSpPr/>
          <p:nvPr/>
        </p:nvSpPr>
        <p:spPr>
          <a:xfrm>
            <a:off x="1066680" y="6094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Atividades das Técnicas de 4a Geração</a:t>
            </a:r>
            <a:endParaRPr lang="pt-BR" sz="4000" b="0" strike="noStrike" spc="-1">
              <a:latin typeface="Arial"/>
            </a:endParaRPr>
          </a:p>
        </p:txBody>
      </p:sp>
      <p:grpSp>
        <p:nvGrpSpPr>
          <p:cNvPr id="761" name="Group 3"/>
          <p:cNvGrpSpPr/>
          <p:nvPr/>
        </p:nvGrpSpPr>
        <p:grpSpPr>
          <a:xfrm>
            <a:off x="5486400" y="1447920"/>
            <a:ext cx="4037040" cy="2819520"/>
            <a:chOff x="5486400" y="1447920"/>
            <a:chExt cx="4037040" cy="2819520"/>
          </a:xfrm>
        </p:grpSpPr>
        <p:sp>
          <p:nvSpPr>
            <p:cNvPr id="762" name="CustomShape 4"/>
            <p:cNvSpPr/>
            <p:nvPr/>
          </p:nvSpPr>
          <p:spPr>
            <a:xfrm>
              <a:off x="5486400" y="144792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Obtenção dos Requisitos</a:t>
              </a:r>
              <a:endParaRPr lang="pt-BR" sz="1600" b="0" strike="noStrike" spc="-1">
                <a:latin typeface="Arial"/>
              </a:endParaRPr>
            </a:p>
          </p:txBody>
        </p:sp>
        <p:sp>
          <p:nvSpPr>
            <p:cNvPr id="763" name="CustomShape 5"/>
            <p:cNvSpPr/>
            <p:nvPr/>
          </p:nvSpPr>
          <p:spPr>
            <a:xfrm>
              <a:off x="6461280" y="18399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Estratégia do “Projeto”</a:t>
              </a:r>
              <a:r>
                <a:rPr lang="pt-BR" sz="1800" b="0" strike="noStrike" spc="-1">
                  <a:solidFill>
                    <a:srgbClr val="FF0000"/>
                  </a:solidFill>
                  <a:latin typeface="Arial Narrow"/>
                  <a:ea typeface="DejaVu Sans"/>
                </a:rPr>
                <a:t> </a:t>
              </a:r>
              <a:endParaRPr lang="pt-BR" sz="1800" b="0" strike="noStrike" spc="-1">
                <a:latin typeface="Arial"/>
              </a:endParaRPr>
            </a:p>
          </p:txBody>
        </p:sp>
        <p:sp>
          <p:nvSpPr>
            <p:cNvPr id="764" name="CustomShape 6"/>
            <p:cNvSpPr/>
            <p:nvPr/>
          </p:nvSpPr>
          <p:spPr>
            <a:xfrm>
              <a:off x="7361280" y="22305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Implementação usando 4GL  </a:t>
              </a:r>
              <a:endParaRPr lang="pt-BR" sz="1600" b="0" strike="noStrike" spc="-1">
                <a:latin typeface="Arial"/>
              </a:endParaRPr>
            </a:p>
          </p:txBody>
        </p:sp>
        <p:sp>
          <p:nvSpPr>
            <p:cNvPr id="765" name="CustomShape 7"/>
            <p:cNvSpPr/>
            <p:nvPr/>
          </p:nvSpPr>
          <p:spPr>
            <a:xfrm>
              <a:off x="8412120" y="2666880"/>
              <a:ext cx="111132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Narrow"/>
                  <a:ea typeface="DejaVu Sans"/>
                </a:rPr>
                <a:t> </a:t>
              </a:r>
              <a:r>
                <a:rPr lang="pt-BR" sz="1800" b="0" strike="noStrike" spc="-1">
                  <a:solidFill>
                    <a:srgbClr val="FF0000"/>
                  </a:solidFill>
                  <a:latin typeface="Arial Narrow"/>
                  <a:ea typeface="DejaVu Sans"/>
                </a:rPr>
                <a:t>Testes </a:t>
              </a:r>
              <a:endParaRPr lang="pt-BR" sz="1800" b="0" strike="noStrike" spc="-1">
                <a:latin typeface="Arial"/>
              </a:endParaRPr>
            </a:p>
          </p:txBody>
        </p:sp>
        <p:sp>
          <p:nvSpPr>
            <p:cNvPr id="766" name="Line 8"/>
            <p:cNvSpPr/>
            <p:nvPr/>
          </p:nvSpPr>
          <p:spPr>
            <a:xfrm>
              <a:off x="6911280" y="1682640"/>
              <a:ext cx="3747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67" name="Line 9"/>
            <p:cNvSpPr/>
            <p:nvPr/>
          </p:nvSpPr>
          <p:spPr>
            <a:xfrm>
              <a:off x="7886520" y="199548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68" name="Line 10"/>
            <p:cNvSpPr/>
            <p:nvPr/>
          </p:nvSpPr>
          <p:spPr>
            <a:xfrm>
              <a:off x="8786520" y="238752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69" name="Line 11"/>
            <p:cNvSpPr/>
            <p:nvPr/>
          </p:nvSpPr>
          <p:spPr>
            <a:xfrm>
              <a:off x="7286400" y="1682640"/>
              <a:ext cx="360" cy="1569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0" name="Line 12"/>
            <p:cNvSpPr/>
            <p:nvPr/>
          </p:nvSpPr>
          <p:spPr>
            <a:xfrm>
              <a:off x="8111880" y="199548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1" name="Line 13"/>
            <p:cNvSpPr/>
            <p:nvPr/>
          </p:nvSpPr>
          <p:spPr>
            <a:xfrm>
              <a:off x="9011880" y="238752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2" name="Line 14"/>
            <p:cNvSpPr/>
            <p:nvPr/>
          </p:nvSpPr>
          <p:spPr>
            <a:xfrm>
              <a:off x="6011280" y="4267080"/>
              <a:ext cx="285120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73" name="Line 15"/>
            <p:cNvSpPr/>
            <p:nvPr/>
          </p:nvSpPr>
          <p:spPr>
            <a:xfrm>
              <a:off x="6011280" y="2152440"/>
              <a:ext cx="360" cy="211464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4" name="Line 16"/>
            <p:cNvSpPr/>
            <p:nvPr/>
          </p:nvSpPr>
          <p:spPr>
            <a:xfrm>
              <a:off x="6986160" y="2544480"/>
              <a:ext cx="360" cy="17226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5" name="Line 17"/>
            <p:cNvSpPr/>
            <p:nvPr/>
          </p:nvSpPr>
          <p:spPr>
            <a:xfrm>
              <a:off x="7737120" y="2935080"/>
              <a:ext cx="360" cy="13320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76" name="Line 18"/>
            <p:cNvSpPr/>
            <p:nvPr/>
          </p:nvSpPr>
          <p:spPr>
            <a:xfrm>
              <a:off x="8862840" y="3327120"/>
              <a:ext cx="360" cy="93996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60">
                                            <p:txEl>
                                              <p:pRg st="0" end="0"/>
                                            </p:txEl>
                                          </p:spTgt>
                                        </p:tgtEl>
                                        <p:attrNameLst>
                                          <p:attrName>style.visibility</p:attrName>
                                        </p:attrNameLst>
                                      </p:cBhvr>
                                      <p:to>
                                        <p:strVal val="visible"/>
                                      </p:to>
                                    </p:set>
                                    <p:anim calcmode="lin" valueType="num">
                                      <p:cBhvr additive="repl">
                                        <p:cTn id="7" dur="500" fill="hold"/>
                                        <p:tgtEl>
                                          <p:spTgt spid="76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6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759">
                                            <p:txEl>
                                              <p:pRg st="0" end="0"/>
                                            </p:txEl>
                                          </p:spTgt>
                                        </p:tgtEl>
                                        <p:attrNameLst>
                                          <p:attrName>style.visibility</p:attrName>
                                        </p:attrNameLst>
                                      </p:cBhvr>
                                      <p:to>
                                        <p:strVal val="visible"/>
                                      </p:to>
                                    </p:set>
                                    <p:anim calcmode="lin" valueType="num">
                                      <p:cBhvr additive="repl">
                                        <p:cTn id="14" dur="500" fill="hold"/>
                                        <p:tgtEl>
                                          <p:spTgt spid="759">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75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1066680" y="6094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Atividades das Técnicas de 4a Geração</a:t>
            </a:r>
            <a:endParaRPr lang="pt-BR" sz="4000" b="0" strike="noStrike" spc="-1">
              <a:latin typeface="Arial"/>
            </a:endParaRPr>
          </a:p>
        </p:txBody>
      </p:sp>
      <p:grpSp>
        <p:nvGrpSpPr>
          <p:cNvPr id="778" name="Group 2"/>
          <p:cNvGrpSpPr/>
          <p:nvPr/>
        </p:nvGrpSpPr>
        <p:grpSpPr>
          <a:xfrm>
            <a:off x="5486400" y="1447920"/>
            <a:ext cx="4037040" cy="2819520"/>
            <a:chOff x="5486400" y="1447920"/>
            <a:chExt cx="4037040" cy="2819520"/>
          </a:xfrm>
        </p:grpSpPr>
        <p:sp>
          <p:nvSpPr>
            <p:cNvPr id="779" name="CustomShape 3"/>
            <p:cNvSpPr/>
            <p:nvPr/>
          </p:nvSpPr>
          <p:spPr>
            <a:xfrm>
              <a:off x="5486400" y="144792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Obtenção dos Requisitos</a:t>
              </a:r>
              <a:endParaRPr lang="pt-BR" sz="1600" b="0" strike="noStrike" spc="-1">
                <a:latin typeface="Arial"/>
              </a:endParaRPr>
            </a:p>
          </p:txBody>
        </p:sp>
        <p:sp>
          <p:nvSpPr>
            <p:cNvPr id="780" name="CustomShape 4"/>
            <p:cNvSpPr/>
            <p:nvPr/>
          </p:nvSpPr>
          <p:spPr>
            <a:xfrm>
              <a:off x="6461280" y="18399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Estratégia do “Projeto”</a:t>
              </a:r>
              <a:r>
                <a:rPr lang="pt-BR" sz="1800" b="0" strike="noStrike" spc="-1">
                  <a:solidFill>
                    <a:srgbClr val="FF0000"/>
                  </a:solidFill>
                  <a:latin typeface="Arial Narrow"/>
                  <a:ea typeface="DejaVu Sans"/>
                </a:rPr>
                <a:t> </a:t>
              </a:r>
              <a:endParaRPr lang="pt-BR" sz="1800" b="0" strike="noStrike" spc="-1">
                <a:latin typeface="Arial"/>
              </a:endParaRPr>
            </a:p>
          </p:txBody>
        </p:sp>
        <p:sp>
          <p:nvSpPr>
            <p:cNvPr id="781" name="CustomShape 5"/>
            <p:cNvSpPr/>
            <p:nvPr/>
          </p:nvSpPr>
          <p:spPr>
            <a:xfrm>
              <a:off x="7361280" y="2230560"/>
              <a:ext cx="142416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600" b="0" strike="noStrike" spc="-1">
                  <a:solidFill>
                    <a:srgbClr val="FF0000"/>
                  </a:solidFill>
                  <a:latin typeface="Arial Narrow"/>
                  <a:ea typeface="DejaVu Sans"/>
                </a:rPr>
                <a:t>Implementação usando 4GL  </a:t>
              </a:r>
              <a:endParaRPr lang="pt-BR" sz="1600" b="0" strike="noStrike" spc="-1">
                <a:latin typeface="Arial"/>
              </a:endParaRPr>
            </a:p>
          </p:txBody>
        </p:sp>
        <p:sp>
          <p:nvSpPr>
            <p:cNvPr id="782" name="CustomShape 6"/>
            <p:cNvSpPr/>
            <p:nvPr/>
          </p:nvSpPr>
          <p:spPr>
            <a:xfrm>
              <a:off x="8412120" y="2666880"/>
              <a:ext cx="1111320" cy="7034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00"/>
                  </a:solidFill>
                  <a:latin typeface="Arial Narrow"/>
                  <a:ea typeface="DejaVu Sans"/>
                </a:rPr>
                <a:t> </a:t>
              </a:r>
              <a:r>
                <a:rPr lang="pt-BR" sz="1800" b="0" strike="noStrike" spc="-1">
                  <a:solidFill>
                    <a:srgbClr val="FF0000"/>
                  </a:solidFill>
                  <a:latin typeface="Arial Narrow"/>
                  <a:ea typeface="DejaVu Sans"/>
                </a:rPr>
                <a:t>Testes </a:t>
              </a:r>
              <a:endParaRPr lang="pt-BR" sz="1800" b="0" strike="noStrike" spc="-1">
                <a:latin typeface="Arial"/>
              </a:endParaRPr>
            </a:p>
          </p:txBody>
        </p:sp>
        <p:sp>
          <p:nvSpPr>
            <p:cNvPr id="783" name="Line 7"/>
            <p:cNvSpPr/>
            <p:nvPr/>
          </p:nvSpPr>
          <p:spPr>
            <a:xfrm>
              <a:off x="6911280" y="1682640"/>
              <a:ext cx="3747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84" name="Line 8"/>
            <p:cNvSpPr/>
            <p:nvPr/>
          </p:nvSpPr>
          <p:spPr>
            <a:xfrm>
              <a:off x="7886520" y="199548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85" name="Line 9"/>
            <p:cNvSpPr/>
            <p:nvPr/>
          </p:nvSpPr>
          <p:spPr>
            <a:xfrm>
              <a:off x="8786520" y="2387520"/>
              <a:ext cx="22536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86" name="Line 10"/>
            <p:cNvSpPr/>
            <p:nvPr/>
          </p:nvSpPr>
          <p:spPr>
            <a:xfrm>
              <a:off x="7286400" y="1682640"/>
              <a:ext cx="360" cy="15696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87" name="Line 11"/>
            <p:cNvSpPr/>
            <p:nvPr/>
          </p:nvSpPr>
          <p:spPr>
            <a:xfrm>
              <a:off x="8111880" y="199548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88" name="Line 12"/>
            <p:cNvSpPr/>
            <p:nvPr/>
          </p:nvSpPr>
          <p:spPr>
            <a:xfrm>
              <a:off x="9011880" y="2387520"/>
              <a:ext cx="360" cy="234720"/>
            </a:xfrm>
            <a:prstGeom prst="line">
              <a:avLst/>
            </a:prstGeom>
            <a:ln w="28440">
              <a:solidFill>
                <a:srgbClr val="FF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89" name="Line 13"/>
            <p:cNvSpPr/>
            <p:nvPr/>
          </p:nvSpPr>
          <p:spPr>
            <a:xfrm>
              <a:off x="6011280" y="4267080"/>
              <a:ext cx="2851200" cy="360"/>
            </a:xfrm>
            <a:prstGeom prst="line">
              <a:avLst/>
            </a:prstGeom>
            <a:ln w="28440">
              <a:solidFill>
                <a:srgbClr val="FF0000"/>
              </a:solidFill>
              <a:round/>
            </a:ln>
          </p:spPr>
          <p:style>
            <a:lnRef idx="0">
              <a:scrgbClr r="0" g="0" b="0"/>
            </a:lnRef>
            <a:fillRef idx="0">
              <a:scrgbClr r="0" g="0" b="0"/>
            </a:fillRef>
            <a:effectRef idx="0">
              <a:scrgbClr r="0" g="0" b="0"/>
            </a:effectRef>
            <a:fontRef idx="minor"/>
          </p:style>
          <p:txBody>
            <a:bodyPr/>
            <a:lstStyle/>
            <a:p>
              <a:endParaRPr lang="pt-BR"/>
            </a:p>
          </p:txBody>
        </p:sp>
        <p:sp>
          <p:nvSpPr>
            <p:cNvPr id="790" name="Line 14"/>
            <p:cNvSpPr/>
            <p:nvPr/>
          </p:nvSpPr>
          <p:spPr>
            <a:xfrm>
              <a:off x="6011280" y="2152440"/>
              <a:ext cx="360" cy="211464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91" name="Line 15"/>
            <p:cNvSpPr/>
            <p:nvPr/>
          </p:nvSpPr>
          <p:spPr>
            <a:xfrm>
              <a:off x="6986160" y="2544480"/>
              <a:ext cx="360" cy="17226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92" name="Line 16"/>
            <p:cNvSpPr/>
            <p:nvPr/>
          </p:nvSpPr>
          <p:spPr>
            <a:xfrm>
              <a:off x="7737120" y="2935080"/>
              <a:ext cx="360" cy="133200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793" name="Line 17"/>
            <p:cNvSpPr/>
            <p:nvPr/>
          </p:nvSpPr>
          <p:spPr>
            <a:xfrm>
              <a:off x="8862840" y="3327120"/>
              <a:ext cx="360" cy="939960"/>
            </a:xfrm>
            <a:prstGeom prst="line">
              <a:avLst/>
            </a:prstGeom>
            <a:ln w="28440">
              <a:solidFill>
                <a:srgbClr val="FF0000"/>
              </a:solidFill>
              <a:round/>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grpSp>
      <p:sp>
        <p:nvSpPr>
          <p:cNvPr id="794" name="CustomShape 18"/>
          <p:cNvSpPr/>
          <p:nvPr/>
        </p:nvSpPr>
        <p:spPr>
          <a:xfrm>
            <a:off x="0" y="2209680"/>
            <a:ext cx="4875480" cy="411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indent="-227160">
              <a:lnSpc>
                <a:spcPct val="90000"/>
              </a:lnSpc>
              <a:spcBef>
                <a:spcPts val="901"/>
              </a:spcBef>
              <a:spcAft>
                <a:spcPts val="300"/>
              </a:spcAft>
              <a:tabLst>
                <a:tab pos="0" algn="l"/>
              </a:tabLst>
            </a:pPr>
            <a:r>
              <a:rPr lang="pt-BR" sz="2400" b="0" strike="noStrike" spc="-1">
                <a:solidFill>
                  <a:srgbClr val="FF6600"/>
                </a:solidFill>
                <a:latin typeface="Arial"/>
                <a:ea typeface="DejaVu Sans"/>
              </a:rPr>
              <a:t>4. teste:</a:t>
            </a:r>
            <a:r>
              <a:rPr lang="pt-BR" sz="2400" b="0" strike="noStrike" spc="-1">
                <a:solidFill>
                  <a:srgbClr val="000000"/>
                </a:solidFill>
                <a:latin typeface="Arial"/>
                <a:ea typeface="DejaVu Sans"/>
              </a:rPr>
              <a:t>  o desenvolvedor deve efetuar testes e desenvolver uma documentação significativa. O software desenvolvido deve ser construído de maneira que a manutenção possa ser efetuada prontamente.</a:t>
            </a:r>
            <a:endParaRPr lang="pt-BR"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77">
                                            <p:txEl>
                                              <p:pRg st="0" end="0"/>
                                            </p:txEl>
                                          </p:spTgt>
                                        </p:tgtEl>
                                        <p:attrNameLst>
                                          <p:attrName>style.visibility</p:attrName>
                                        </p:attrNameLst>
                                      </p:cBhvr>
                                      <p:to>
                                        <p:strVal val="visible"/>
                                      </p:to>
                                    </p:set>
                                    <p:anim calcmode="lin" valueType="num">
                                      <p:cBhvr additive="repl">
                                        <p:cTn id="7" dur="500" fill="hold"/>
                                        <p:tgtEl>
                                          <p:spTgt spid="77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7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794">
                                            <p:txEl>
                                              <p:pRg st="0" end="0"/>
                                            </p:txEl>
                                          </p:spTgt>
                                        </p:tgtEl>
                                        <p:attrNameLst>
                                          <p:attrName>style.visibility</p:attrName>
                                        </p:attrNameLst>
                                      </p:cBhvr>
                                      <p:to>
                                        <p:strVal val="visible"/>
                                      </p:to>
                                    </p:set>
                                    <p:anim calcmode="lin" valueType="num">
                                      <p:cBhvr additive="repl">
                                        <p:cTn id="14" dur="500" fill="hold"/>
                                        <p:tgtEl>
                                          <p:spTgt spid="79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79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CustomShape 1"/>
          <p:cNvSpPr/>
          <p:nvPr/>
        </p:nvSpPr>
        <p:spPr>
          <a:xfrm>
            <a:off x="0" y="2133720"/>
            <a:ext cx="8685360" cy="411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685800" indent="-227160">
              <a:lnSpc>
                <a:spcPct val="90000"/>
              </a:lnSpc>
              <a:spcBef>
                <a:spcPts val="601"/>
              </a:spcBef>
              <a:spcAft>
                <a:spcPts val="300"/>
              </a:spcAft>
              <a:tabLst>
                <a:tab pos="0" algn="l"/>
              </a:tabLst>
            </a:pPr>
            <a:r>
              <a:rPr lang="pt-BR" sz="2400" b="0" strike="noStrike" spc="-1">
                <a:solidFill>
                  <a:srgbClr val="000000"/>
                </a:solidFill>
                <a:latin typeface="Arial"/>
                <a:ea typeface="DejaVu Sans"/>
              </a:rPr>
              <a:t>PROPONENTES: redução dramática no tempo de desenvolvimento do software (aumento de produtividade)</a:t>
            </a:r>
            <a:endParaRPr lang="pt-BR" sz="2400" b="0" strike="noStrike" spc="-1">
              <a:latin typeface="Arial"/>
            </a:endParaRPr>
          </a:p>
          <a:p>
            <a:pPr marL="685800" indent="-227160">
              <a:lnSpc>
                <a:spcPct val="90000"/>
              </a:lnSpc>
              <a:spcBef>
                <a:spcPts val="601"/>
              </a:spcBef>
              <a:spcAft>
                <a:spcPts val="300"/>
              </a:spcAft>
              <a:tabLst>
                <a:tab pos="0" algn="l"/>
              </a:tabLst>
            </a:pPr>
            <a:r>
              <a:rPr lang="pt-BR" sz="2400" b="0" strike="noStrike" spc="-1">
                <a:solidFill>
                  <a:srgbClr val="000000"/>
                </a:solidFill>
                <a:latin typeface="Arial"/>
                <a:ea typeface="DejaVu Sans"/>
              </a:rPr>
              <a:t>OPONENTES: as 4GL atuais não são mais fáceis de usar do que as linguagens de programação</a:t>
            </a:r>
            <a:endParaRPr lang="pt-BR" sz="2400" b="0" strike="noStrike" spc="-1">
              <a:latin typeface="Arial"/>
            </a:endParaRPr>
          </a:p>
          <a:p>
            <a:pPr marL="685800" lvl="1" indent="-227160" algn="just">
              <a:lnSpc>
                <a:spcPct val="90000"/>
              </a:lnSpc>
              <a:spcBef>
                <a:spcPts val="601"/>
              </a:spcBef>
              <a:spcAft>
                <a:spcPts val="300"/>
              </a:spcAft>
              <a:buClr>
                <a:srgbClr val="0000FF"/>
              </a:buClr>
              <a:buFont typeface="Wingdings" charset="2"/>
              <a:buChar char=""/>
              <a:tabLst>
                <a:tab pos="0" algn="l"/>
              </a:tabLst>
            </a:pPr>
            <a:r>
              <a:rPr lang="pt-BR" sz="2400" b="0" i="1" strike="noStrike" spc="-1">
                <a:solidFill>
                  <a:srgbClr val="000000"/>
                </a:solidFill>
                <a:latin typeface="Arial"/>
                <a:ea typeface="DejaVu Sans"/>
              </a:rPr>
              <a:t> o código fonte produzido é ineficiente</a:t>
            </a:r>
            <a:endParaRPr lang="pt-BR" sz="2400" b="0" strike="noStrike" spc="-1">
              <a:latin typeface="Arial"/>
            </a:endParaRPr>
          </a:p>
          <a:p>
            <a:pPr marL="685800" lvl="1" indent="-227160">
              <a:lnSpc>
                <a:spcPct val="90000"/>
              </a:lnSpc>
              <a:spcBef>
                <a:spcPts val="601"/>
              </a:spcBef>
              <a:spcAft>
                <a:spcPts val="300"/>
              </a:spcAft>
              <a:buClr>
                <a:srgbClr val="0000FF"/>
              </a:buClr>
              <a:buFont typeface="Wingdings" charset="2"/>
              <a:buChar char=""/>
              <a:tabLst>
                <a:tab pos="0" algn="l"/>
              </a:tabLst>
            </a:pPr>
            <a:r>
              <a:rPr lang="pt-BR" sz="2400" b="0" i="1" strike="noStrike" spc="-1">
                <a:solidFill>
                  <a:srgbClr val="000000"/>
                </a:solidFill>
                <a:latin typeface="Arial"/>
                <a:ea typeface="DejaVu Sans"/>
              </a:rPr>
              <a:t> a manutenibilidade de sistemas usando técnicas 4G ainda é questionável</a:t>
            </a:r>
            <a:endParaRPr lang="pt-BR" sz="2400" b="0" strike="noStrike" spc="-1">
              <a:latin typeface="Arial"/>
            </a:endParaRPr>
          </a:p>
        </p:txBody>
      </p:sp>
      <p:sp>
        <p:nvSpPr>
          <p:cNvPr id="796" name="CustomShape 2"/>
          <p:cNvSpPr/>
          <p:nvPr/>
        </p:nvSpPr>
        <p:spPr>
          <a:xfrm>
            <a:off x="762120" y="609480"/>
            <a:ext cx="876168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3600" b="0" strike="noStrike" spc="-1">
                <a:solidFill>
                  <a:srgbClr val="800080"/>
                </a:solidFill>
                <a:latin typeface="Arial"/>
                <a:ea typeface="DejaVu Sans"/>
              </a:rPr>
              <a:t> </a:t>
            </a:r>
            <a:r>
              <a:rPr lang="pt-BR" sz="4000" b="1" strike="noStrike" spc="-1">
                <a:solidFill>
                  <a:srgbClr val="00AEEF"/>
                </a:solidFill>
                <a:latin typeface="Calibri"/>
                <a:ea typeface="DejaVu Sans"/>
              </a:rPr>
              <a:t>Técnicas de 4a Geração (comentários)</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96">
                                            <p:txEl>
                                              <p:pRg st="0" end="0"/>
                                            </p:txEl>
                                          </p:spTgt>
                                        </p:tgtEl>
                                        <p:attrNameLst>
                                          <p:attrName>style.visibility</p:attrName>
                                        </p:attrNameLst>
                                      </p:cBhvr>
                                      <p:to>
                                        <p:strVal val="visible"/>
                                      </p:to>
                                    </p:set>
                                    <p:anim calcmode="lin" valueType="num">
                                      <p:cBhvr additive="repl">
                                        <p:cTn id="7" dur="500" fill="hold"/>
                                        <p:tgtEl>
                                          <p:spTgt spid="79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9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8" fill="hold" nodeType="clickEffect">
                                  <p:stCondLst>
                                    <p:cond delay="0"/>
                                  </p:stCondLst>
                                  <p:childTnLst>
                                    <p:set>
                                      <p:cBhvr>
                                        <p:cTn id="13" dur="1" fill="hold">
                                          <p:stCondLst>
                                            <p:cond delay="0"/>
                                          </p:stCondLst>
                                        </p:cTn>
                                        <p:tgtEl>
                                          <p:spTgt spid="795">
                                            <p:txEl>
                                              <p:pRg st="0" end="0"/>
                                            </p:txEl>
                                          </p:spTgt>
                                        </p:tgtEl>
                                        <p:attrNameLst>
                                          <p:attrName>style.visibility</p:attrName>
                                        </p:attrNameLst>
                                      </p:cBhvr>
                                      <p:to>
                                        <p:strVal val="visible"/>
                                      </p:to>
                                    </p:set>
                                    <p:anim calcmode="lin" valueType="num">
                                      <p:cBhvr additive="repl">
                                        <p:cTn id="14" dur="500" fill="hold"/>
                                        <p:tgtEl>
                                          <p:spTgt spid="795">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8" fill="hold" nodeType="clickEffect">
                                  <p:stCondLst>
                                    <p:cond delay="0"/>
                                  </p:stCondLst>
                                  <p:childTnLst>
                                    <p:set>
                                      <p:cBhvr>
                                        <p:cTn id="19" dur="1" fill="hold">
                                          <p:stCondLst>
                                            <p:cond delay="0"/>
                                          </p:stCondLst>
                                        </p:cTn>
                                        <p:tgtEl>
                                          <p:spTgt spid="795">
                                            <p:txEl>
                                              <p:pRg st="1" end="1"/>
                                            </p:txEl>
                                          </p:spTgt>
                                        </p:tgtEl>
                                        <p:attrNameLst>
                                          <p:attrName>style.visibility</p:attrName>
                                        </p:attrNameLst>
                                      </p:cBhvr>
                                      <p:to>
                                        <p:strVal val="visible"/>
                                      </p:to>
                                    </p:set>
                                    <p:anim calcmode="lin" valueType="num">
                                      <p:cBhvr additive="repl">
                                        <p:cTn id="20" dur="500" fill="hold"/>
                                        <p:tgtEl>
                                          <p:spTgt spid="795">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8" fill="hold" nodeType="clickEffect">
                                  <p:stCondLst>
                                    <p:cond delay="0"/>
                                  </p:stCondLst>
                                  <p:childTnLst>
                                    <p:set>
                                      <p:cBhvr>
                                        <p:cTn id="25" dur="1" fill="hold">
                                          <p:stCondLst>
                                            <p:cond delay="0"/>
                                          </p:stCondLst>
                                        </p:cTn>
                                        <p:tgtEl>
                                          <p:spTgt spid="795">
                                            <p:txEl>
                                              <p:pRg st="2" end="2"/>
                                            </p:txEl>
                                          </p:spTgt>
                                        </p:tgtEl>
                                        <p:attrNameLst>
                                          <p:attrName>style.visibility</p:attrName>
                                        </p:attrNameLst>
                                      </p:cBhvr>
                                      <p:to>
                                        <p:strVal val="visible"/>
                                      </p:to>
                                    </p:set>
                                    <p:anim calcmode="lin" valueType="num">
                                      <p:cBhvr additive="repl">
                                        <p:cTn id="26" dur="500" fill="hold"/>
                                        <p:tgtEl>
                                          <p:spTgt spid="795">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8" fill="hold" nodeType="clickEffect">
                                  <p:stCondLst>
                                    <p:cond delay="0"/>
                                  </p:stCondLst>
                                  <p:childTnLst>
                                    <p:set>
                                      <p:cBhvr>
                                        <p:cTn id="31" dur="1" fill="hold">
                                          <p:stCondLst>
                                            <p:cond delay="0"/>
                                          </p:stCondLst>
                                        </p:cTn>
                                        <p:tgtEl>
                                          <p:spTgt spid="795">
                                            <p:txEl>
                                              <p:pRg st="3" end="3"/>
                                            </p:txEl>
                                          </p:spTgt>
                                        </p:tgtEl>
                                        <p:attrNameLst>
                                          <p:attrName>style.visibility</p:attrName>
                                        </p:attrNameLst>
                                      </p:cBhvr>
                                      <p:to>
                                        <p:strVal val="visible"/>
                                      </p:to>
                                    </p:set>
                                    <p:anim calcmode="lin" valueType="num">
                                      <p:cBhvr additive="repl">
                                        <p:cTn id="32" dur="500" fill="hold"/>
                                        <p:tgtEl>
                                          <p:spTgt spid="795">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7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380880" y="188640"/>
            <a:ext cx="7771320" cy="62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Evolução do Software</a:t>
            </a:r>
            <a:endParaRPr lang="pt-BR" sz="4000" b="0" strike="noStrike" spc="-1">
              <a:latin typeface="Arial"/>
            </a:endParaRPr>
          </a:p>
        </p:txBody>
      </p:sp>
      <p:sp>
        <p:nvSpPr>
          <p:cNvPr id="245" name="CustomShape 2"/>
          <p:cNvSpPr/>
          <p:nvPr/>
        </p:nvSpPr>
        <p:spPr>
          <a:xfrm>
            <a:off x="380880" y="1340640"/>
            <a:ext cx="8685720" cy="457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838080" indent="-379800" algn="just">
              <a:lnSpc>
                <a:spcPct val="90000"/>
              </a:lnSpc>
              <a:spcBef>
                <a:spcPts val="901"/>
              </a:spcBef>
              <a:spcAft>
                <a:spcPts val="300"/>
              </a:spcAft>
              <a:tabLst>
                <a:tab pos="0" algn="l"/>
              </a:tabLst>
            </a:pPr>
            <a:r>
              <a:rPr lang="pt-BR" sz="2400" b="0" strike="noStrike" spc="-1">
                <a:solidFill>
                  <a:srgbClr val="000000"/>
                </a:solidFill>
                <a:latin typeface="Arial"/>
                <a:ea typeface="DejaVu Sans"/>
              </a:rPr>
              <a:t>(1950 - 1965)</a:t>
            </a:r>
            <a:endParaRPr lang="pt-BR" sz="2400" b="0" strike="noStrike" spc="-1">
              <a:latin typeface="Arial"/>
            </a:endParaRPr>
          </a:p>
          <a:p>
            <a:pPr marL="800280" lvl="1" indent="-342000">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O hardware sofreu contínuas mudanças</a:t>
            </a:r>
            <a:endParaRPr lang="pt-BR" sz="2400" b="0" strike="noStrike" spc="-1">
              <a:latin typeface="Arial"/>
            </a:endParaRPr>
          </a:p>
          <a:p>
            <a:pPr marL="800280" lvl="1" indent="-342000">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O software era uma arte "secundária" para a qual havia poucos métodos sistemáticos</a:t>
            </a:r>
            <a:endParaRPr lang="pt-BR" sz="2400" b="0" strike="noStrike" spc="-1">
              <a:latin typeface="Arial"/>
            </a:endParaRPr>
          </a:p>
          <a:p>
            <a:pPr marL="800280" lvl="1" indent="-34200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O hardware era de propósito geral</a:t>
            </a:r>
            <a:endParaRPr lang="pt-BR" sz="2400" b="0" strike="noStrike" spc="-1">
              <a:latin typeface="Arial"/>
            </a:endParaRPr>
          </a:p>
          <a:p>
            <a:pPr marL="800280" lvl="1" indent="-342000">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O software era específico para cada aplicação </a:t>
            </a:r>
            <a:endParaRPr lang="pt-BR" sz="2400" b="0" strike="noStrike" spc="-1">
              <a:latin typeface="Arial"/>
            </a:endParaRPr>
          </a:p>
          <a:p>
            <a:pPr marL="800280" lvl="1" indent="-34200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 calcmode="lin" valueType="num">
                                      <p:cBhvr additive="repl">
                                        <p:cTn id="7" dur="500" fill="hold"/>
                                        <p:tgtEl>
                                          <p:spTgt spid="244">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44">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1" presetClass="entr" fill="hold" nodeType="clickEffect">
                                  <p:stCondLst>
                                    <p:cond delay="0"/>
                                  </p:stCondLst>
                                  <p:childTnLst>
                                    <p:set>
                                      <p:cBhvr>
                                        <p:cTn id="13" dur="1" fill="hold">
                                          <p:stCondLst>
                                            <p:cond delay="499"/>
                                          </p:stCondLst>
                                        </p:cTn>
                                        <p:tgtEl>
                                          <p:spTgt spid="245">
                                            <p:txEl>
                                              <p:pRg st="0" end="0"/>
                                            </p:txEl>
                                          </p:spTgt>
                                        </p:tgtEl>
                                        <p:attrNameLst>
                                          <p:attrName>style.visibility</p:attrName>
                                        </p:attrNameLst>
                                      </p:cBhvr>
                                      <p:to>
                                        <p:strVal val="visible"/>
                                      </p:to>
                                    </p:se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1" presetClass="entr" fill="hold" nodeType="clickEffect">
                                  <p:stCondLst>
                                    <p:cond delay="0"/>
                                  </p:stCondLst>
                                  <p:childTnLst>
                                    <p:set>
                                      <p:cBhvr>
                                        <p:cTn id="17" dur="1" fill="hold">
                                          <p:stCondLst>
                                            <p:cond delay="499"/>
                                          </p:stCondLst>
                                        </p:cTn>
                                        <p:tgtEl>
                                          <p:spTgt spid="245">
                                            <p:txEl>
                                              <p:pRg st="1" end="1"/>
                                            </p:txEl>
                                          </p:spTgt>
                                        </p:tgtEl>
                                        <p:attrNameLst>
                                          <p:attrName>style.visibility</p:attrName>
                                        </p:attrNameLst>
                                      </p:cBhvr>
                                      <p:to>
                                        <p:strVal val="visible"/>
                                      </p:to>
                                    </p:set>
                                  </p:childTnLst>
                                </p:cTn>
                              </p:par>
                            </p:childTnLst>
                          </p:cTn>
                        </p:par>
                      </p:childTnLst>
                    </p:cTn>
                  </p:par>
                  <p:par>
                    <p:cTn id="18" fill="hold" nodeType="clickEffect">
                      <p:stCondLst>
                        <p:cond delay="indefinite"/>
                      </p:stCondLst>
                      <p:childTnLst>
                        <p:par>
                          <p:cTn id="19" fill="hold" nodeType="withEffect">
                            <p:stCondLst>
                              <p:cond delay="0"/>
                            </p:stCondLst>
                            <p:childTnLst>
                              <p:par>
                                <p:cTn id="20" presetID="1" presetClass="entr" fill="hold" nodeType="clickEffect">
                                  <p:stCondLst>
                                    <p:cond delay="0"/>
                                  </p:stCondLst>
                                  <p:childTnLst>
                                    <p:set>
                                      <p:cBhvr>
                                        <p:cTn id="21" dur="1" fill="hold">
                                          <p:stCondLst>
                                            <p:cond delay="499"/>
                                          </p:stCondLst>
                                        </p:cTn>
                                        <p:tgtEl>
                                          <p:spTgt spid="245">
                                            <p:txEl>
                                              <p:pRg st="2" end="2"/>
                                            </p:txEl>
                                          </p:spTgt>
                                        </p:tgtEl>
                                        <p:attrNameLst>
                                          <p:attrName>style.visibility</p:attrName>
                                        </p:attrNameLst>
                                      </p:cBhvr>
                                      <p:to>
                                        <p:strVal val="visible"/>
                                      </p:to>
                                    </p:set>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1" presetClass="entr" fill="hold" nodeType="clickEffect">
                                  <p:stCondLst>
                                    <p:cond delay="0"/>
                                  </p:stCondLst>
                                  <p:childTnLst>
                                    <p:set>
                                      <p:cBhvr>
                                        <p:cTn id="25" dur="1" fill="hold">
                                          <p:stCondLst>
                                            <p:cond delay="499"/>
                                          </p:stCondLst>
                                        </p:cTn>
                                        <p:tgtEl>
                                          <p:spTgt spid="245">
                                            <p:txEl>
                                              <p:pRg st="3" end="3"/>
                                            </p:txEl>
                                          </p:spTgt>
                                        </p:tgtEl>
                                        <p:attrNameLst>
                                          <p:attrName>style.visibility</p:attrName>
                                        </p:attrNameLst>
                                      </p:cBhvr>
                                      <p:to>
                                        <p:strVal val="visible"/>
                                      </p:to>
                                    </p:set>
                                  </p:childTnLst>
                                </p:cTn>
                              </p:par>
                            </p:childTnLst>
                          </p:cTn>
                        </p:par>
                      </p:childTnLst>
                    </p:cTn>
                  </p:par>
                  <p:par>
                    <p:cTn id="26" fill="hold" nodeType="clickEffect">
                      <p:stCondLst>
                        <p:cond delay="indefinite"/>
                      </p:stCondLst>
                      <p:childTnLst>
                        <p:par>
                          <p:cTn id="27" fill="hold" nodeType="withEffect">
                            <p:stCondLst>
                              <p:cond delay="0"/>
                            </p:stCondLst>
                            <p:childTnLst>
                              <p:par>
                                <p:cTn id="28" presetID="1" presetClass="entr" fill="hold" nodeType="clickEffect">
                                  <p:stCondLst>
                                    <p:cond delay="0"/>
                                  </p:stCondLst>
                                  <p:childTnLst>
                                    <p:set>
                                      <p:cBhvr>
                                        <p:cTn id="29" dur="1" fill="hold">
                                          <p:stCondLst>
                                            <p:cond delay="499"/>
                                          </p:stCondLst>
                                        </p:cTn>
                                        <p:tgtEl>
                                          <p:spTgt spid="245">
                                            <p:txEl>
                                              <p:pRg st="4" end="4"/>
                                            </p:txEl>
                                          </p:spTgt>
                                        </p:tgtEl>
                                        <p:attrNameLst>
                                          <p:attrName>style.visibility</p:attrName>
                                        </p:attrNameLst>
                                      </p:cBhvr>
                                      <p:to>
                                        <p:strVal val="visible"/>
                                      </p:to>
                                    </p:set>
                                  </p:childTnLst>
                                </p:cTn>
                              </p:par>
                            </p:childTnLst>
                          </p:cTn>
                        </p:par>
                      </p:childTnLst>
                    </p:cTn>
                  </p:par>
                  <p:par>
                    <p:cTn id="30" fill="hold" nodeType="clickEffect">
                      <p:stCondLst>
                        <p:cond delay="indefinite"/>
                      </p:stCondLst>
                      <p:childTnLst>
                        <p:par>
                          <p:cTn id="31" fill="hold" nodeType="withEffect">
                            <p:stCondLst>
                              <p:cond delay="0"/>
                            </p:stCondLst>
                            <p:childTnLst>
                              <p:par>
                                <p:cTn id="32" presetID="1" presetClass="entr" fill="hold" nodeType="clickEffect">
                                  <p:stCondLst>
                                    <p:cond delay="0"/>
                                  </p:stCondLst>
                                  <p:childTnLst>
                                    <p:set>
                                      <p:cBhvr>
                                        <p:cTn id="33" dur="1" fill="hold">
                                          <p:stCondLst>
                                            <p:cond delay="499"/>
                                          </p:stCondLst>
                                        </p:cTn>
                                        <p:tgtEl>
                                          <p:spTgt spid="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CustomShape 1"/>
          <p:cNvSpPr/>
          <p:nvPr/>
        </p:nvSpPr>
        <p:spPr>
          <a:xfrm>
            <a:off x="304920" y="304920"/>
            <a:ext cx="95997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Mudança na natureza de desenvolvimento de software</a:t>
            </a:r>
            <a:endParaRPr lang="pt-BR" sz="4000" b="0" strike="noStrike" spc="-1">
              <a:latin typeface="Arial"/>
            </a:endParaRPr>
          </a:p>
        </p:txBody>
      </p:sp>
      <p:grpSp>
        <p:nvGrpSpPr>
          <p:cNvPr id="798" name="Group 2"/>
          <p:cNvGrpSpPr/>
          <p:nvPr/>
        </p:nvGrpSpPr>
        <p:grpSpPr>
          <a:xfrm>
            <a:off x="1676520" y="1981080"/>
            <a:ext cx="7085160" cy="3748320"/>
            <a:chOff x="1676520" y="1981080"/>
            <a:chExt cx="7085160" cy="3748320"/>
          </a:xfrm>
        </p:grpSpPr>
        <p:sp>
          <p:nvSpPr>
            <p:cNvPr id="799" name="CustomShape 3"/>
            <p:cNvSpPr/>
            <p:nvPr/>
          </p:nvSpPr>
          <p:spPr>
            <a:xfrm>
              <a:off x="1676520" y="1981080"/>
              <a:ext cx="7085160" cy="3748320"/>
            </a:xfrm>
            <a:prstGeom prst="rect">
              <a:avLst/>
            </a:prstGeom>
            <a:solidFill>
              <a:srgbClr val="FFFFFF"/>
            </a:solidFill>
            <a:ln w="38160">
              <a:solidFill>
                <a:srgbClr val="FF9933"/>
              </a:solidFill>
              <a:miter/>
            </a:ln>
          </p:spPr>
          <p:style>
            <a:lnRef idx="0">
              <a:scrgbClr r="0" g="0" b="0"/>
            </a:lnRef>
            <a:fillRef idx="0">
              <a:scrgbClr r="0" g="0" b="0"/>
            </a:fillRef>
            <a:effectRef idx="0">
              <a:scrgbClr r="0" g="0" b="0"/>
            </a:effectRef>
            <a:fontRef idx="minor"/>
          </p:style>
          <p:txBody>
            <a:bodyPr/>
            <a:lstStyle/>
            <a:p>
              <a:endParaRPr lang="pt-BR"/>
            </a:p>
          </p:txBody>
        </p:sp>
        <p:sp>
          <p:nvSpPr>
            <p:cNvPr id="800" name="CustomShape 4"/>
            <p:cNvSpPr/>
            <p:nvPr/>
          </p:nvSpPr>
          <p:spPr>
            <a:xfrm>
              <a:off x="5697360" y="4168800"/>
              <a:ext cx="1774800" cy="7272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660033"/>
                  </a:solidFill>
                  <a:latin typeface="Arial"/>
                  <a:ea typeface="DejaVu Sans"/>
                </a:rPr>
                <a:t>métodos convencionais</a:t>
              </a:r>
              <a:endParaRPr lang="pt-BR" sz="1800" b="0" strike="noStrike" spc="-1">
                <a:latin typeface="Arial"/>
              </a:endParaRPr>
            </a:p>
          </p:txBody>
        </p:sp>
        <p:sp>
          <p:nvSpPr>
            <p:cNvPr id="801" name="CustomShape 5"/>
            <p:cNvSpPr/>
            <p:nvPr/>
          </p:nvSpPr>
          <p:spPr>
            <a:xfrm>
              <a:off x="6726240" y="3127320"/>
              <a:ext cx="1774800" cy="10400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3333CC"/>
                  </a:solidFill>
                  <a:latin typeface="Arial"/>
                  <a:ea typeface="DejaVu Sans"/>
                </a:rPr>
                <a:t>aplicação de técnicas de 4</a:t>
              </a:r>
              <a:r>
                <a:rPr lang="pt-BR" sz="1800" b="0" strike="noStrike" spc="-1" baseline="30000">
                  <a:solidFill>
                    <a:srgbClr val="3333CC"/>
                  </a:solidFill>
                  <a:latin typeface="Arial"/>
                  <a:ea typeface="DejaVu Sans"/>
                </a:rPr>
                <a:t>a</a:t>
              </a:r>
              <a:r>
                <a:rPr lang="pt-BR" sz="1800" b="0" strike="noStrike" spc="-1">
                  <a:solidFill>
                    <a:srgbClr val="3333CC"/>
                  </a:solidFill>
                  <a:latin typeface="Arial"/>
                  <a:ea typeface="DejaVu Sans"/>
                </a:rPr>
                <a:t> Geração </a:t>
              </a:r>
              <a:endParaRPr lang="pt-BR" sz="1800" b="0" strike="noStrike" spc="-1">
                <a:latin typeface="Arial"/>
              </a:endParaRPr>
            </a:p>
          </p:txBody>
        </p:sp>
        <p:sp>
          <p:nvSpPr>
            <p:cNvPr id="802" name="CustomShape 6"/>
            <p:cNvSpPr/>
            <p:nvPr/>
          </p:nvSpPr>
          <p:spPr>
            <a:xfrm>
              <a:off x="5224320" y="2408400"/>
              <a:ext cx="1774800" cy="7272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2000" b="0" strike="noStrike" spc="-1">
                  <a:solidFill>
                    <a:srgbClr val="3333CC"/>
                  </a:solidFill>
                  <a:latin typeface="Arial"/>
                  <a:ea typeface="DejaVu Sans"/>
                </a:rPr>
                <a:t>demanda global</a:t>
              </a:r>
              <a:endParaRPr lang="pt-BR" sz="2000" b="0" strike="noStrike" spc="-1">
                <a:latin typeface="Arial"/>
              </a:endParaRPr>
            </a:p>
          </p:txBody>
        </p:sp>
        <p:sp>
          <p:nvSpPr>
            <p:cNvPr id="803" name="CustomShape 7"/>
            <p:cNvSpPr/>
            <p:nvPr/>
          </p:nvSpPr>
          <p:spPr>
            <a:xfrm>
              <a:off x="1847880" y="3127320"/>
              <a:ext cx="1427400" cy="9097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FFFFFF"/>
                  </a:solidFill>
                  <a:latin typeface="Arial"/>
                  <a:ea typeface="DejaVu Sans"/>
                </a:rPr>
                <a:t>demanda por software</a:t>
              </a:r>
              <a:endParaRPr lang="pt-BR" sz="1800" b="0" strike="noStrike" spc="-1">
                <a:latin typeface="Arial"/>
              </a:endParaRPr>
            </a:p>
          </p:txBody>
        </p:sp>
        <p:sp>
          <p:nvSpPr>
            <p:cNvPr id="804" name="Line 8"/>
            <p:cNvSpPr/>
            <p:nvPr/>
          </p:nvSpPr>
          <p:spPr>
            <a:xfrm>
              <a:off x="3358800" y="2501640"/>
              <a:ext cx="360" cy="2603520"/>
            </a:xfrm>
            <a:prstGeom prst="line">
              <a:avLst/>
            </a:prstGeom>
            <a:ln w="38160">
              <a:solidFill>
                <a:srgbClr val="000000"/>
              </a:solidFill>
              <a:round/>
              <a:head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05" name="Line 9"/>
            <p:cNvSpPr/>
            <p:nvPr/>
          </p:nvSpPr>
          <p:spPr>
            <a:xfrm>
              <a:off x="3358800" y="5105160"/>
              <a:ext cx="4583160" cy="360"/>
            </a:xfrm>
            <a:prstGeom prst="line">
              <a:avLst/>
            </a:prstGeom>
            <a:ln w="38160">
              <a:solidFill>
                <a:srgbClr val="000000"/>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06" name="Line 10"/>
            <p:cNvSpPr/>
            <p:nvPr/>
          </p:nvSpPr>
          <p:spPr>
            <a:xfrm>
              <a:off x="4108320" y="5000400"/>
              <a:ext cx="360" cy="104760"/>
            </a:xfrm>
            <a:prstGeom prst="line">
              <a:avLst/>
            </a:prstGeom>
            <a:ln w="93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07" name="Line 11"/>
            <p:cNvSpPr/>
            <p:nvPr/>
          </p:nvSpPr>
          <p:spPr>
            <a:xfrm>
              <a:off x="4949640" y="5000400"/>
              <a:ext cx="360" cy="104760"/>
            </a:xfrm>
            <a:prstGeom prst="line">
              <a:avLst/>
            </a:prstGeom>
            <a:ln w="93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08" name="Line 12"/>
            <p:cNvSpPr/>
            <p:nvPr/>
          </p:nvSpPr>
          <p:spPr>
            <a:xfrm>
              <a:off x="6725880" y="5000400"/>
              <a:ext cx="360" cy="104760"/>
            </a:xfrm>
            <a:prstGeom prst="line">
              <a:avLst/>
            </a:prstGeom>
            <a:ln w="93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09" name="Line 13"/>
            <p:cNvSpPr/>
            <p:nvPr/>
          </p:nvSpPr>
          <p:spPr>
            <a:xfrm>
              <a:off x="7473600" y="5000400"/>
              <a:ext cx="360" cy="104760"/>
            </a:xfrm>
            <a:prstGeom prst="line">
              <a:avLst/>
            </a:prstGeom>
            <a:ln w="93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10" name="CustomShape 14"/>
            <p:cNvSpPr/>
            <p:nvPr/>
          </p:nvSpPr>
          <p:spPr>
            <a:xfrm>
              <a:off x="3733920" y="5210280"/>
              <a:ext cx="839880" cy="414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FF"/>
                  </a:solidFill>
                  <a:latin typeface="Arial Narrow"/>
                  <a:ea typeface="DejaVu Sans"/>
                </a:rPr>
                <a:t>1970</a:t>
              </a:r>
              <a:endParaRPr lang="pt-BR" sz="1800" b="0" strike="noStrike" spc="-1">
                <a:latin typeface="Arial"/>
              </a:endParaRPr>
            </a:p>
          </p:txBody>
        </p:sp>
        <p:sp>
          <p:nvSpPr>
            <p:cNvPr id="811" name="CustomShape 15"/>
            <p:cNvSpPr/>
            <p:nvPr/>
          </p:nvSpPr>
          <p:spPr>
            <a:xfrm>
              <a:off x="4575240" y="5210280"/>
              <a:ext cx="839880" cy="414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FF"/>
                  </a:solidFill>
                  <a:latin typeface="Arial Narrow"/>
                  <a:ea typeface="DejaVu Sans"/>
                </a:rPr>
                <a:t>1980</a:t>
              </a:r>
              <a:endParaRPr lang="pt-BR" sz="1800" b="0" strike="noStrike" spc="-1">
                <a:latin typeface="Arial"/>
              </a:endParaRPr>
            </a:p>
          </p:txBody>
        </p:sp>
        <p:sp>
          <p:nvSpPr>
            <p:cNvPr id="812" name="CustomShape 16"/>
            <p:cNvSpPr/>
            <p:nvPr/>
          </p:nvSpPr>
          <p:spPr>
            <a:xfrm>
              <a:off x="6351480" y="5210280"/>
              <a:ext cx="839880" cy="414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FF"/>
                  </a:solidFill>
                  <a:latin typeface="Arial Narrow"/>
                  <a:ea typeface="DejaVu Sans"/>
                </a:rPr>
                <a:t>1990</a:t>
              </a:r>
              <a:endParaRPr lang="pt-BR" sz="1800" b="0" strike="noStrike" spc="-1">
                <a:latin typeface="Arial"/>
              </a:endParaRPr>
            </a:p>
          </p:txBody>
        </p:sp>
        <p:sp>
          <p:nvSpPr>
            <p:cNvPr id="813" name="CustomShape 17"/>
            <p:cNvSpPr/>
            <p:nvPr/>
          </p:nvSpPr>
          <p:spPr>
            <a:xfrm>
              <a:off x="7192800" y="5210280"/>
              <a:ext cx="839880" cy="414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1800" b="0" strike="noStrike" spc="-1">
                  <a:solidFill>
                    <a:srgbClr val="0000FF"/>
                  </a:solidFill>
                  <a:latin typeface="Arial Narrow"/>
                  <a:ea typeface="DejaVu Sans"/>
                </a:rPr>
                <a:t>2000</a:t>
              </a:r>
              <a:endParaRPr lang="pt-BR" sz="1800" b="0" strike="noStrike" spc="-1">
                <a:latin typeface="Arial"/>
              </a:endParaRPr>
            </a:p>
          </p:txBody>
        </p:sp>
        <p:sp>
          <p:nvSpPr>
            <p:cNvPr id="814" name="CustomShape 18"/>
            <p:cNvSpPr/>
            <p:nvPr/>
          </p:nvSpPr>
          <p:spPr>
            <a:xfrm>
              <a:off x="5416560" y="4064040"/>
              <a:ext cx="2408400" cy="206640"/>
            </a:xfrm>
            <a:custGeom>
              <a:avLst/>
              <a:gdLst/>
              <a:ahLst/>
              <a:cxnLst/>
              <a:rect l="l" t="t" r="r" b="b"/>
              <a:pathLst>
                <a:path w="3998" h="607">
                  <a:moveTo>
                    <a:pt x="0" y="456"/>
                  </a:moveTo>
                  <a:cubicBezTo>
                    <a:pt x="196" y="391"/>
                    <a:pt x="398" y="328"/>
                    <a:pt x="600" y="288"/>
                  </a:cubicBezTo>
                  <a:cubicBezTo>
                    <a:pt x="776" y="200"/>
                    <a:pt x="620" y="265"/>
                    <a:pt x="888" y="216"/>
                  </a:cubicBezTo>
                  <a:cubicBezTo>
                    <a:pt x="945" y="206"/>
                    <a:pt x="999" y="179"/>
                    <a:pt x="1056" y="168"/>
                  </a:cubicBezTo>
                  <a:cubicBezTo>
                    <a:pt x="1389" y="101"/>
                    <a:pt x="1727" y="42"/>
                    <a:pt x="2064" y="0"/>
                  </a:cubicBezTo>
                  <a:cubicBezTo>
                    <a:pt x="2320" y="8"/>
                    <a:pt x="2577" y="4"/>
                    <a:pt x="2832" y="24"/>
                  </a:cubicBezTo>
                  <a:cubicBezTo>
                    <a:pt x="2867" y="27"/>
                    <a:pt x="2994" y="83"/>
                    <a:pt x="3048" y="96"/>
                  </a:cubicBezTo>
                  <a:cubicBezTo>
                    <a:pt x="3102" y="109"/>
                    <a:pt x="3253" y="145"/>
                    <a:pt x="3288" y="168"/>
                  </a:cubicBezTo>
                  <a:cubicBezTo>
                    <a:pt x="3462" y="284"/>
                    <a:pt x="3380" y="238"/>
                    <a:pt x="3528" y="312"/>
                  </a:cubicBezTo>
                  <a:cubicBezTo>
                    <a:pt x="3610" y="436"/>
                    <a:pt x="3683" y="471"/>
                    <a:pt x="3816" y="504"/>
                  </a:cubicBezTo>
                  <a:cubicBezTo>
                    <a:pt x="3840" y="520"/>
                    <a:pt x="3862" y="539"/>
                    <a:pt x="3888" y="552"/>
                  </a:cubicBezTo>
                  <a:cubicBezTo>
                    <a:pt x="3998" y="607"/>
                    <a:pt x="3930" y="546"/>
                    <a:pt x="3984" y="600"/>
                  </a:cubicBezTo>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15" name="CustomShape 19"/>
            <p:cNvSpPr/>
            <p:nvPr/>
          </p:nvSpPr>
          <p:spPr>
            <a:xfrm>
              <a:off x="3359160" y="1981080"/>
              <a:ext cx="3818160" cy="2394000"/>
            </a:xfrm>
            <a:custGeom>
              <a:avLst/>
              <a:gdLst/>
              <a:ahLst/>
              <a:cxnLst/>
              <a:rect l="l" t="t" r="r" b="b"/>
              <a:pathLst>
                <a:path w="7034" h="3408">
                  <a:moveTo>
                    <a:pt x="0" y="3408"/>
                  </a:moveTo>
                  <a:cubicBezTo>
                    <a:pt x="824" y="3394"/>
                    <a:pt x="1649" y="3395"/>
                    <a:pt x="2472" y="3336"/>
                  </a:cubicBezTo>
                  <a:cubicBezTo>
                    <a:pt x="2726" y="3294"/>
                    <a:pt x="2983" y="3282"/>
                    <a:pt x="3240" y="3264"/>
                  </a:cubicBezTo>
                  <a:cubicBezTo>
                    <a:pt x="3545" y="3213"/>
                    <a:pt x="3852" y="3171"/>
                    <a:pt x="4152" y="3096"/>
                  </a:cubicBezTo>
                  <a:cubicBezTo>
                    <a:pt x="4318" y="2972"/>
                    <a:pt x="4534" y="2929"/>
                    <a:pt x="4728" y="2856"/>
                  </a:cubicBezTo>
                  <a:cubicBezTo>
                    <a:pt x="4792" y="2792"/>
                    <a:pt x="4856" y="2728"/>
                    <a:pt x="4920" y="2664"/>
                  </a:cubicBezTo>
                  <a:cubicBezTo>
                    <a:pt x="4956" y="2628"/>
                    <a:pt x="5018" y="2637"/>
                    <a:pt x="5064" y="2616"/>
                  </a:cubicBezTo>
                  <a:cubicBezTo>
                    <a:pt x="5090" y="2604"/>
                    <a:pt x="5111" y="2582"/>
                    <a:pt x="5136" y="2568"/>
                  </a:cubicBezTo>
                  <a:cubicBezTo>
                    <a:pt x="5322" y="2466"/>
                    <a:pt x="5296" y="2483"/>
                    <a:pt x="5472" y="2424"/>
                  </a:cubicBezTo>
                  <a:cubicBezTo>
                    <a:pt x="5504" y="2400"/>
                    <a:pt x="5532" y="2370"/>
                    <a:pt x="5568" y="2352"/>
                  </a:cubicBezTo>
                  <a:cubicBezTo>
                    <a:pt x="5613" y="2329"/>
                    <a:pt x="5669" y="2330"/>
                    <a:pt x="5712" y="2304"/>
                  </a:cubicBezTo>
                  <a:cubicBezTo>
                    <a:pt x="6041" y="2106"/>
                    <a:pt x="5544" y="2296"/>
                    <a:pt x="5952" y="2160"/>
                  </a:cubicBezTo>
                  <a:cubicBezTo>
                    <a:pt x="6000" y="2112"/>
                    <a:pt x="6057" y="2071"/>
                    <a:pt x="6096" y="2016"/>
                  </a:cubicBezTo>
                  <a:cubicBezTo>
                    <a:pt x="6387" y="1609"/>
                    <a:pt x="6031" y="1985"/>
                    <a:pt x="6288" y="1728"/>
                  </a:cubicBezTo>
                  <a:cubicBezTo>
                    <a:pt x="6402" y="1386"/>
                    <a:pt x="6240" y="1800"/>
                    <a:pt x="6480" y="1440"/>
                  </a:cubicBezTo>
                  <a:cubicBezTo>
                    <a:pt x="6508" y="1398"/>
                    <a:pt x="6505" y="1341"/>
                    <a:pt x="6528" y="1296"/>
                  </a:cubicBezTo>
                  <a:cubicBezTo>
                    <a:pt x="6546" y="1260"/>
                    <a:pt x="6580" y="1235"/>
                    <a:pt x="6600" y="1200"/>
                  </a:cubicBezTo>
                  <a:cubicBezTo>
                    <a:pt x="6636" y="1138"/>
                    <a:pt x="6662" y="1071"/>
                    <a:pt x="6696" y="1008"/>
                  </a:cubicBezTo>
                  <a:cubicBezTo>
                    <a:pt x="6743" y="922"/>
                    <a:pt x="6817" y="854"/>
                    <a:pt x="6864" y="768"/>
                  </a:cubicBezTo>
                  <a:cubicBezTo>
                    <a:pt x="6938" y="632"/>
                    <a:pt x="6972" y="550"/>
                    <a:pt x="7008" y="408"/>
                  </a:cubicBezTo>
                  <a:cubicBezTo>
                    <a:pt x="7034" y="48"/>
                    <a:pt x="7032" y="184"/>
                    <a:pt x="7032" y="0"/>
                  </a:cubicBezTo>
                </a:path>
              </a:pathLst>
            </a:custGeom>
            <a:noFill/>
            <a:ln w="38160">
              <a:solidFill>
                <a:srgbClr val="000000"/>
              </a:solidFill>
              <a:round/>
            </a:ln>
          </p:spPr>
          <p:style>
            <a:lnRef idx="0">
              <a:scrgbClr r="0" g="0" b="0"/>
            </a:lnRef>
            <a:fillRef idx="0">
              <a:scrgbClr r="0" g="0" b="0"/>
            </a:fillRef>
            <a:effectRef idx="0">
              <a:scrgbClr r="0" g="0" b="0"/>
            </a:effectRef>
            <a:fontRef idx="minor"/>
          </p:style>
          <p:txBody>
            <a:bodyPr/>
            <a:lstStyle/>
            <a:p>
              <a:endParaRPr lang="pt-BR"/>
            </a:p>
          </p:txBody>
        </p:sp>
        <p:sp>
          <p:nvSpPr>
            <p:cNvPr id="816" name="CustomShape 20"/>
            <p:cNvSpPr/>
            <p:nvPr/>
          </p:nvSpPr>
          <p:spPr>
            <a:xfrm>
              <a:off x="7007400" y="1981080"/>
              <a:ext cx="371520" cy="41436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797">
                                            <p:txEl>
                                              <p:pRg st="0" end="0"/>
                                            </p:txEl>
                                          </p:spTgt>
                                        </p:tgtEl>
                                        <p:attrNameLst>
                                          <p:attrName>style.visibility</p:attrName>
                                        </p:attrNameLst>
                                      </p:cBhvr>
                                      <p:to>
                                        <p:strVal val="visible"/>
                                      </p:to>
                                    </p:set>
                                    <p:anim calcmode="lin" valueType="num">
                                      <p:cBhvr additive="repl">
                                        <p:cTn id="7" dur="500" fill="hold"/>
                                        <p:tgtEl>
                                          <p:spTgt spid="79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79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0" y="0"/>
            <a:ext cx="9719280" cy="684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Combinação dos Métodos de Ciclo de Vida</a:t>
            </a:r>
            <a:endParaRPr lang="pt-BR" sz="4000" b="0" strike="noStrike" spc="-1">
              <a:latin typeface="Arial"/>
            </a:endParaRPr>
          </a:p>
        </p:txBody>
      </p:sp>
      <p:grpSp>
        <p:nvGrpSpPr>
          <p:cNvPr id="818" name="Group 2"/>
          <p:cNvGrpSpPr/>
          <p:nvPr/>
        </p:nvGrpSpPr>
        <p:grpSpPr>
          <a:xfrm>
            <a:off x="1905120" y="639720"/>
            <a:ext cx="7039080" cy="6216840"/>
            <a:chOff x="1905120" y="639720"/>
            <a:chExt cx="7039080" cy="6216840"/>
          </a:xfrm>
        </p:grpSpPr>
        <p:sp>
          <p:nvSpPr>
            <p:cNvPr id="819" name="CustomShape 3"/>
            <p:cNvSpPr/>
            <p:nvPr/>
          </p:nvSpPr>
          <p:spPr>
            <a:xfrm>
              <a:off x="1905120" y="639720"/>
              <a:ext cx="7039080" cy="6216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820" name="CustomShape 4"/>
            <p:cNvSpPr/>
            <p:nvPr/>
          </p:nvSpPr>
          <p:spPr>
            <a:xfrm>
              <a:off x="3825000" y="731160"/>
              <a:ext cx="2741760" cy="638640"/>
            </a:xfrm>
            <a:prstGeom prst="rect">
              <a:avLst/>
            </a:prstGeom>
            <a:solidFill>
              <a:srgbClr val="FFFFCC"/>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obtenção dos requisitos preliminares</a:t>
              </a:r>
              <a:endParaRPr lang="pt-BR" sz="1800" b="0" strike="noStrike" spc="-1">
                <a:latin typeface="Arial"/>
              </a:endParaRPr>
            </a:p>
            <a:p>
              <a:pPr>
                <a:lnSpc>
                  <a:spcPct val="100000"/>
                </a:lnSpc>
              </a:pPr>
              <a:endParaRPr lang="pt-BR" sz="1800" b="0" strike="noStrike" spc="-1">
                <a:latin typeface="Arial"/>
              </a:endParaRPr>
            </a:p>
          </p:txBody>
        </p:sp>
        <p:sp>
          <p:nvSpPr>
            <p:cNvPr id="821" name="CustomShape 5"/>
            <p:cNvSpPr/>
            <p:nvPr/>
          </p:nvSpPr>
          <p:spPr>
            <a:xfrm>
              <a:off x="7025400" y="1645560"/>
              <a:ext cx="182736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pt-BR" sz="1800" b="0" strike="noStrike" spc="-1">
                  <a:solidFill>
                    <a:srgbClr val="800080"/>
                  </a:solidFill>
                  <a:latin typeface="Arial"/>
                  <a:ea typeface="DejaVu Sans"/>
                </a:rPr>
                <a:t>modelo</a:t>
              </a:r>
              <a:r>
                <a:rPr lang="pt-BR" sz="1800" b="0" strike="noStrike" spc="-1">
                  <a:solidFill>
                    <a:srgbClr val="0000FF"/>
                  </a:solidFill>
                  <a:latin typeface="Arial"/>
                  <a:ea typeface="DejaVu Sans"/>
                </a:rPr>
                <a:t> </a:t>
              </a:r>
              <a:r>
                <a:rPr lang="pt-BR" sz="1800" b="0" strike="noStrike" spc="-1">
                  <a:solidFill>
                    <a:srgbClr val="800080"/>
                  </a:solidFill>
                  <a:latin typeface="Arial"/>
                  <a:ea typeface="DejaVu Sans"/>
                </a:rPr>
                <a:t>espiral</a:t>
              </a:r>
              <a:endParaRPr lang="pt-BR" sz="1800" b="0" strike="noStrike" spc="-1">
                <a:latin typeface="Arial"/>
              </a:endParaRPr>
            </a:p>
            <a:p>
              <a:pPr>
                <a:lnSpc>
                  <a:spcPct val="100000"/>
                </a:lnSpc>
              </a:pPr>
              <a:endParaRPr lang="pt-BR" sz="1800" b="0" strike="noStrike" spc="-1">
                <a:latin typeface="Arial"/>
              </a:endParaRPr>
            </a:p>
          </p:txBody>
        </p:sp>
        <p:sp>
          <p:nvSpPr>
            <p:cNvPr id="822" name="CustomShape 6"/>
            <p:cNvSpPr/>
            <p:nvPr/>
          </p:nvSpPr>
          <p:spPr>
            <a:xfrm>
              <a:off x="5836680" y="1645560"/>
              <a:ext cx="109584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técnicas</a:t>
              </a:r>
              <a:r>
                <a:rPr lang="pt-BR" sz="1800" b="0" strike="noStrike" spc="-1">
                  <a:solidFill>
                    <a:srgbClr val="0000FF"/>
                  </a:solidFill>
                  <a:latin typeface="Arial"/>
                  <a:ea typeface="DejaVu Sans"/>
                </a:rPr>
                <a:t> </a:t>
              </a:r>
              <a:r>
                <a:rPr lang="pt-BR" sz="1800" b="0" strike="noStrike" spc="-1">
                  <a:solidFill>
                    <a:srgbClr val="800080"/>
                  </a:solidFill>
                  <a:latin typeface="Arial"/>
                  <a:ea typeface="DejaVu Sans"/>
                </a:rPr>
                <a:t>4G</a:t>
              </a:r>
              <a:endParaRPr lang="pt-BR" sz="1800" b="0" strike="noStrike" spc="-1">
                <a:latin typeface="Arial"/>
              </a:endParaRPr>
            </a:p>
            <a:p>
              <a:pPr>
                <a:lnSpc>
                  <a:spcPct val="100000"/>
                </a:lnSpc>
              </a:pPr>
              <a:endParaRPr lang="pt-BR" sz="1800" b="0" strike="noStrike" spc="-1">
                <a:latin typeface="Arial"/>
              </a:endParaRPr>
            </a:p>
          </p:txBody>
        </p:sp>
        <p:sp>
          <p:nvSpPr>
            <p:cNvPr id="823" name="CustomShape 7"/>
            <p:cNvSpPr/>
            <p:nvPr/>
          </p:nvSpPr>
          <p:spPr>
            <a:xfrm>
              <a:off x="3642120" y="1645560"/>
              <a:ext cx="191880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pt-BR" sz="1800" b="0" strike="noStrike" spc="-1">
                  <a:solidFill>
                    <a:srgbClr val="800080"/>
                  </a:solidFill>
                  <a:latin typeface="Arial"/>
                  <a:ea typeface="DejaVu Sans"/>
                </a:rPr>
                <a:t>protomodelagem</a:t>
              </a:r>
              <a:endParaRPr lang="pt-BR" sz="1800" b="0" strike="noStrike" spc="-1">
                <a:latin typeface="Arial"/>
              </a:endParaRPr>
            </a:p>
            <a:p>
              <a:pPr>
                <a:lnSpc>
                  <a:spcPct val="100000"/>
                </a:lnSpc>
              </a:pPr>
              <a:endParaRPr lang="pt-BR" sz="1800" b="0" strike="noStrike" spc="-1">
                <a:latin typeface="Arial"/>
              </a:endParaRPr>
            </a:p>
          </p:txBody>
        </p:sp>
        <p:sp>
          <p:nvSpPr>
            <p:cNvPr id="824" name="CustomShape 8"/>
            <p:cNvSpPr/>
            <p:nvPr/>
          </p:nvSpPr>
          <p:spPr>
            <a:xfrm>
              <a:off x="1996560" y="1645560"/>
              <a:ext cx="137016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análise dos requisitos </a:t>
              </a:r>
              <a:endParaRPr lang="pt-BR" sz="1800" b="0" strike="noStrike" spc="-1">
                <a:latin typeface="Arial"/>
              </a:endParaRPr>
            </a:p>
            <a:p>
              <a:pPr>
                <a:lnSpc>
                  <a:spcPct val="100000"/>
                </a:lnSpc>
              </a:pPr>
              <a:endParaRPr lang="pt-BR" sz="1800" b="0" strike="noStrike" spc="-1">
                <a:latin typeface="Arial"/>
              </a:endParaRPr>
            </a:p>
          </p:txBody>
        </p:sp>
        <p:sp>
          <p:nvSpPr>
            <p:cNvPr id="825" name="CustomShape 9"/>
            <p:cNvSpPr/>
            <p:nvPr/>
          </p:nvSpPr>
          <p:spPr>
            <a:xfrm>
              <a:off x="1996560" y="2651400"/>
              <a:ext cx="1370160" cy="45576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projeto</a:t>
              </a:r>
              <a:endParaRPr lang="pt-BR" sz="1800" b="0" strike="noStrike" spc="-1">
                <a:latin typeface="Arial"/>
              </a:endParaRPr>
            </a:p>
            <a:p>
              <a:pPr>
                <a:lnSpc>
                  <a:spcPct val="100000"/>
                </a:lnSpc>
              </a:pPr>
              <a:endParaRPr lang="pt-BR" sz="1800" b="0" strike="noStrike" spc="-1">
                <a:latin typeface="Arial"/>
              </a:endParaRPr>
            </a:p>
          </p:txBody>
        </p:sp>
        <p:sp>
          <p:nvSpPr>
            <p:cNvPr id="826" name="CustomShape 10"/>
            <p:cNvSpPr/>
            <p:nvPr/>
          </p:nvSpPr>
          <p:spPr>
            <a:xfrm>
              <a:off x="1996560" y="3474720"/>
              <a:ext cx="1370160" cy="36432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codificação</a:t>
              </a:r>
              <a:endParaRPr lang="pt-BR" sz="1800" b="0" strike="noStrike" spc="-1">
                <a:latin typeface="Arial"/>
              </a:endParaRPr>
            </a:p>
            <a:p>
              <a:pPr>
                <a:lnSpc>
                  <a:spcPct val="100000"/>
                </a:lnSpc>
              </a:pPr>
              <a:endParaRPr lang="pt-BR" sz="1800" b="0" strike="noStrike" spc="-1">
                <a:latin typeface="Arial"/>
              </a:endParaRPr>
            </a:p>
          </p:txBody>
        </p:sp>
        <p:sp>
          <p:nvSpPr>
            <p:cNvPr id="827" name="CustomShape 11"/>
            <p:cNvSpPr/>
            <p:nvPr/>
          </p:nvSpPr>
          <p:spPr>
            <a:xfrm>
              <a:off x="2088000" y="5029200"/>
              <a:ext cx="1370160" cy="54720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pt-BR" sz="1800" b="0" strike="noStrike" spc="-1">
                  <a:solidFill>
                    <a:srgbClr val="800080"/>
                  </a:solidFill>
                  <a:latin typeface="Arial"/>
                  <a:ea typeface="DejaVu Sans"/>
                </a:rPr>
                <a:t>testes</a:t>
              </a:r>
              <a:endParaRPr lang="pt-BR" sz="1800" b="0" strike="noStrike" spc="-1">
                <a:latin typeface="Arial"/>
              </a:endParaRPr>
            </a:p>
            <a:p>
              <a:pPr>
                <a:lnSpc>
                  <a:spcPct val="100000"/>
                </a:lnSpc>
              </a:pPr>
              <a:endParaRPr lang="pt-BR" sz="1800" b="0" strike="noStrike" spc="-1">
                <a:latin typeface="Arial"/>
              </a:endParaRPr>
            </a:p>
          </p:txBody>
        </p:sp>
        <p:sp>
          <p:nvSpPr>
            <p:cNvPr id="828" name="CustomShape 12"/>
            <p:cNvSpPr/>
            <p:nvPr/>
          </p:nvSpPr>
          <p:spPr>
            <a:xfrm>
              <a:off x="4465080" y="6400800"/>
              <a:ext cx="1644480" cy="36432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manutenção</a:t>
              </a:r>
              <a:endParaRPr lang="pt-BR" sz="1800" b="0" strike="noStrike" spc="-1">
                <a:latin typeface="Arial"/>
              </a:endParaRPr>
            </a:p>
            <a:p>
              <a:pPr>
                <a:lnSpc>
                  <a:spcPct val="100000"/>
                </a:lnSpc>
              </a:pPr>
              <a:endParaRPr lang="pt-BR" sz="1800" b="0" strike="noStrike" spc="-1">
                <a:latin typeface="Arial"/>
              </a:endParaRPr>
            </a:p>
          </p:txBody>
        </p:sp>
        <p:sp>
          <p:nvSpPr>
            <p:cNvPr id="829" name="CustomShape 13"/>
            <p:cNvSpPr/>
            <p:nvPr/>
          </p:nvSpPr>
          <p:spPr>
            <a:xfrm>
              <a:off x="3642120" y="2651400"/>
              <a:ext cx="191880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protomodelagem</a:t>
              </a:r>
              <a:endParaRPr lang="pt-BR" sz="1800" b="0" strike="noStrike" spc="-1">
                <a:latin typeface="Arial"/>
              </a:endParaRPr>
            </a:p>
            <a:p>
              <a:pPr>
                <a:lnSpc>
                  <a:spcPct val="100000"/>
                </a:lnSpc>
              </a:pPr>
              <a:r>
                <a:rPr lang="pt-BR" sz="1800" b="0" strike="noStrike" spc="-1">
                  <a:solidFill>
                    <a:srgbClr val="800080"/>
                  </a:solidFill>
                  <a:latin typeface="Arial"/>
                  <a:ea typeface="DejaVu Sans"/>
                </a:rPr>
                <a:t>no</a:t>
              </a:r>
              <a:r>
                <a:rPr lang="pt-BR" sz="1800" b="0" strike="noStrike" spc="-1">
                  <a:solidFill>
                    <a:srgbClr val="000000"/>
                  </a:solidFill>
                  <a:latin typeface="Arial"/>
                  <a:ea typeface="DejaVu Sans"/>
                </a:rPr>
                <a:t>. </a:t>
              </a:r>
              <a:r>
                <a:rPr lang="pt-BR" sz="1800" b="0" strike="noStrike" spc="-1">
                  <a:solidFill>
                    <a:srgbClr val="800080"/>
                  </a:solidFill>
                  <a:latin typeface="Arial"/>
                  <a:ea typeface="DejaVu Sans"/>
                </a:rPr>
                <a:t>interação</a:t>
              </a:r>
              <a:r>
                <a:rPr lang="pt-BR" sz="1800" b="0" strike="noStrike" spc="-1">
                  <a:solidFill>
                    <a:srgbClr val="000000"/>
                  </a:solidFill>
                  <a:latin typeface="Arial"/>
                  <a:ea typeface="DejaVu Sans"/>
                </a:rPr>
                <a:t> </a:t>
              </a:r>
              <a:endParaRPr lang="pt-BR" sz="1800" b="0" strike="noStrike" spc="-1">
                <a:latin typeface="Arial"/>
              </a:endParaRPr>
            </a:p>
          </p:txBody>
        </p:sp>
        <p:sp>
          <p:nvSpPr>
            <p:cNvPr id="830" name="CustomShape 14"/>
            <p:cNvSpPr/>
            <p:nvPr/>
          </p:nvSpPr>
          <p:spPr>
            <a:xfrm>
              <a:off x="2910960" y="4114800"/>
              <a:ext cx="191880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protomodelagem</a:t>
              </a:r>
              <a:endParaRPr lang="pt-BR" sz="1800" b="0" strike="noStrike" spc="-1">
                <a:latin typeface="Arial"/>
              </a:endParaRPr>
            </a:p>
            <a:p>
              <a:pPr>
                <a:lnSpc>
                  <a:spcPct val="100000"/>
                </a:lnSpc>
              </a:pPr>
              <a:r>
                <a:rPr lang="pt-BR" sz="1800" b="0" strike="noStrike" spc="-1">
                  <a:solidFill>
                    <a:srgbClr val="800080"/>
                  </a:solidFill>
                  <a:latin typeface="Arial"/>
                  <a:ea typeface="DejaVu Sans"/>
                </a:rPr>
                <a:t>no</a:t>
              </a:r>
              <a:r>
                <a:rPr lang="pt-BR" sz="1800" b="0" strike="noStrike" spc="-1">
                  <a:solidFill>
                    <a:srgbClr val="000000"/>
                  </a:solidFill>
                  <a:latin typeface="Arial"/>
                  <a:ea typeface="DejaVu Sans"/>
                </a:rPr>
                <a:t>. </a:t>
              </a:r>
              <a:r>
                <a:rPr lang="pt-BR" sz="1800" b="0" strike="noStrike" spc="-1">
                  <a:solidFill>
                    <a:srgbClr val="800080"/>
                  </a:solidFill>
                  <a:latin typeface="Arial"/>
                  <a:ea typeface="DejaVu Sans"/>
                </a:rPr>
                <a:t>interação</a:t>
              </a:r>
              <a:r>
                <a:rPr lang="pt-BR" sz="1800" b="0" strike="noStrike" spc="-1">
                  <a:solidFill>
                    <a:srgbClr val="000000"/>
                  </a:solidFill>
                  <a:latin typeface="Arial"/>
                  <a:ea typeface="DejaVu Sans"/>
                </a:rPr>
                <a:t> </a:t>
              </a:r>
              <a:endParaRPr lang="pt-BR" sz="1800" b="0" strike="noStrike" spc="-1">
                <a:latin typeface="Arial"/>
              </a:endParaRPr>
            </a:p>
          </p:txBody>
        </p:sp>
        <p:sp>
          <p:nvSpPr>
            <p:cNvPr id="831" name="CustomShape 15"/>
            <p:cNvSpPr/>
            <p:nvPr/>
          </p:nvSpPr>
          <p:spPr>
            <a:xfrm>
              <a:off x="6751080" y="2651400"/>
              <a:ext cx="109584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técnicas</a:t>
              </a:r>
              <a:r>
                <a:rPr lang="pt-BR" sz="1800" b="0" strike="noStrike" spc="-1">
                  <a:solidFill>
                    <a:srgbClr val="0000FF"/>
                  </a:solidFill>
                  <a:latin typeface="Arial"/>
                  <a:ea typeface="DejaVu Sans"/>
                </a:rPr>
                <a:t> </a:t>
              </a:r>
              <a:r>
                <a:rPr lang="pt-BR" sz="1800" b="0" strike="noStrike" spc="-1">
                  <a:solidFill>
                    <a:srgbClr val="800080"/>
                  </a:solidFill>
                  <a:latin typeface="Arial"/>
                  <a:ea typeface="DejaVu Sans"/>
                </a:rPr>
                <a:t>4G</a:t>
              </a:r>
              <a:endParaRPr lang="pt-BR" sz="1800" b="0" strike="noStrike" spc="-1">
                <a:latin typeface="Arial"/>
              </a:endParaRPr>
            </a:p>
            <a:p>
              <a:pPr>
                <a:lnSpc>
                  <a:spcPct val="100000"/>
                </a:lnSpc>
              </a:pPr>
              <a:endParaRPr lang="pt-BR" sz="1800" b="0" strike="noStrike" spc="-1">
                <a:latin typeface="Arial"/>
              </a:endParaRPr>
            </a:p>
          </p:txBody>
        </p:sp>
        <p:sp>
          <p:nvSpPr>
            <p:cNvPr id="832" name="CustomShape 16"/>
            <p:cNvSpPr/>
            <p:nvPr/>
          </p:nvSpPr>
          <p:spPr>
            <a:xfrm>
              <a:off x="7025400" y="3657600"/>
              <a:ext cx="1827360" cy="638640"/>
            </a:xfrm>
            <a:prstGeom prst="rect">
              <a:avLst/>
            </a:prstGeom>
            <a:solidFill>
              <a:srgbClr val="FFFFCC"/>
            </a:solidFill>
            <a:ln w="936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strike="noStrike" spc="-1">
                  <a:solidFill>
                    <a:srgbClr val="800080"/>
                  </a:solidFill>
                  <a:latin typeface="Arial"/>
                  <a:ea typeface="DejaVu Sans"/>
                </a:rPr>
                <a:t>modelo</a:t>
              </a:r>
              <a:r>
                <a:rPr lang="pt-BR" sz="1800" b="0" strike="noStrike" spc="-1">
                  <a:solidFill>
                    <a:srgbClr val="0000FF"/>
                  </a:solidFill>
                  <a:latin typeface="Arial"/>
                  <a:ea typeface="DejaVu Sans"/>
                </a:rPr>
                <a:t> </a:t>
              </a:r>
              <a:r>
                <a:rPr lang="pt-BR" sz="1800" b="0" strike="noStrike" spc="-1">
                  <a:solidFill>
                    <a:srgbClr val="800080"/>
                  </a:solidFill>
                  <a:latin typeface="Arial"/>
                  <a:ea typeface="DejaVu Sans"/>
                </a:rPr>
                <a:t>espiral</a:t>
              </a:r>
              <a:endParaRPr lang="pt-BR" sz="1800" b="0" strike="noStrike" spc="-1">
                <a:latin typeface="Arial"/>
              </a:endParaRPr>
            </a:p>
            <a:p>
              <a:pPr algn="ctr">
                <a:lnSpc>
                  <a:spcPct val="100000"/>
                </a:lnSpc>
              </a:pPr>
              <a:r>
                <a:rPr lang="pt-BR" sz="1800" b="0" strike="noStrike" spc="-1">
                  <a:solidFill>
                    <a:srgbClr val="800080"/>
                  </a:solidFill>
                  <a:latin typeface="Arial"/>
                  <a:ea typeface="DejaVu Sans"/>
                </a:rPr>
                <a:t>no</a:t>
              </a:r>
              <a:r>
                <a:rPr lang="pt-BR" sz="1800" b="0" strike="noStrike" spc="-1">
                  <a:solidFill>
                    <a:srgbClr val="0000FF"/>
                  </a:solidFill>
                  <a:latin typeface="Arial"/>
                  <a:ea typeface="DejaVu Sans"/>
                </a:rPr>
                <a:t>. </a:t>
              </a:r>
              <a:r>
                <a:rPr lang="pt-BR" sz="1800" b="0" strike="noStrike" spc="-1">
                  <a:solidFill>
                    <a:srgbClr val="800080"/>
                  </a:solidFill>
                  <a:latin typeface="Arial"/>
                  <a:ea typeface="DejaVu Sans"/>
                </a:rPr>
                <a:t>interação</a:t>
              </a:r>
              <a:endParaRPr lang="pt-BR" sz="1800" b="0" strike="noStrike" spc="-1">
                <a:latin typeface="Arial"/>
              </a:endParaRPr>
            </a:p>
            <a:p>
              <a:pPr>
                <a:lnSpc>
                  <a:spcPct val="100000"/>
                </a:lnSpc>
              </a:pPr>
              <a:endParaRPr lang="pt-BR" sz="1800" b="0" strike="noStrike" spc="-1">
                <a:latin typeface="Arial"/>
              </a:endParaRPr>
            </a:p>
          </p:txBody>
        </p:sp>
        <p:grpSp>
          <p:nvGrpSpPr>
            <p:cNvPr id="833" name="Group 17"/>
            <p:cNvGrpSpPr/>
            <p:nvPr/>
          </p:nvGrpSpPr>
          <p:grpSpPr>
            <a:xfrm>
              <a:off x="4099320" y="5577840"/>
              <a:ext cx="2467440" cy="638640"/>
              <a:chOff x="4099320" y="5577840"/>
              <a:chExt cx="2467440" cy="638640"/>
            </a:xfrm>
          </p:grpSpPr>
          <p:sp>
            <p:nvSpPr>
              <p:cNvPr id="834" name="CustomShape 18"/>
              <p:cNvSpPr/>
              <p:nvPr/>
            </p:nvSpPr>
            <p:spPr>
              <a:xfrm>
                <a:off x="4099320" y="5577840"/>
                <a:ext cx="2467440" cy="638640"/>
              </a:xfrm>
              <a:prstGeom prst="ellipse">
                <a:avLst/>
              </a:prstGeom>
              <a:solidFill>
                <a:srgbClr val="FFCCFF"/>
              </a:solidFill>
              <a:ln w="9360">
                <a:solidFill>
                  <a:srgbClr val="CC99FF"/>
                </a:solidFill>
                <a:round/>
              </a:ln>
            </p:spPr>
            <p:style>
              <a:lnRef idx="0">
                <a:scrgbClr r="0" g="0" b="0"/>
              </a:lnRef>
              <a:fillRef idx="0">
                <a:scrgbClr r="0" g="0" b="0"/>
              </a:fillRef>
              <a:effectRef idx="0">
                <a:scrgbClr r="0" g="0" b="0"/>
              </a:effectRef>
              <a:fontRef idx="minor"/>
            </p:style>
            <p:txBody>
              <a:bodyPr/>
              <a:lstStyle/>
              <a:p>
                <a:endParaRPr lang="pt-BR"/>
              </a:p>
            </p:txBody>
          </p:sp>
          <p:sp>
            <p:nvSpPr>
              <p:cNvPr id="835" name="CustomShape 19"/>
              <p:cNvSpPr/>
              <p:nvPr/>
            </p:nvSpPr>
            <p:spPr>
              <a:xfrm>
                <a:off x="4236480" y="5623560"/>
                <a:ext cx="2193120" cy="54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1800" b="0" i="1" strike="noStrike" spc="-1">
                    <a:solidFill>
                      <a:srgbClr val="800080"/>
                    </a:solidFill>
                    <a:latin typeface="Arial"/>
                    <a:ea typeface="DejaVu Sans"/>
                  </a:rPr>
                  <a:t>sistema</a:t>
                </a:r>
                <a:r>
                  <a:rPr lang="pt-BR" sz="1800" b="0" i="1" strike="noStrike" spc="-1">
                    <a:solidFill>
                      <a:srgbClr val="000000"/>
                    </a:solidFill>
                    <a:latin typeface="Arial"/>
                    <a:ea typeface="DejaVu Sans"/>
                  </a:rPr>
                  <a:t> </a:t>
                </a:r>
                <a:r>
                  <a:rPr lang="pt-BR" sz="1800" b="0" i="1" strike="noStrike" spc="-1">
                    <a:solidFill>
                      <a:srgbClr val="800080"/>
                    </a:solidFill>
                    <a:latin typeface="Arial"/>
                    <a:ea typeface="DejaVu Sans"/>
                  </a:rPr>
                  <a:t>completo</a:t>
                </a:r>
                <a:endParaRPr lang="pt-BR" sz="1800" b="0" strike="noStrike" spc="-1">
                  <a:latin typeface="Arial"/>
                </a:endParaRPr>
              </a:p>
            </p:txBody>
          </p:sp>
        </p:grpSp>
        <p:sp>
          <p:nvSpPr>
            <p:cNvPr id="836" name="Line 20"/>
            <p:cNvSpPr/>
            <p:nvPr/>
          </p:nvSpPr>
          <p:spPr>
            <a:xfrm>
              <a:off x="5287680" y="6217560"/>
              <a:ext cx="360" cy="18288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37" name="Line 21"/>
            <p:cNvSpPr/>
            <p:nvPr/>
          </p:nvSpPr>
          <p:spPr>
            <a:xfrm>
              <a:off x="2636280" y="2285640"/>
              <a:ext cx="360" cy="3657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38" name="Line 22"/>
            <p:cNvSpPr/>
            <p:nvPr/>
          </p:nvSpPr>
          <p:spPr>
            <a:xfrm>
              <a:off x="2636280" y="3840120"/>
              <a:ext cx="360" cy="11887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39" name="Line 23"/>
            <p:cNvSpPr/>
            <p:nvPr/>
          </p:nvSpPr>
          <p:spPr>
            <a:xfrm>
              <a:off x="2636280" y="3108600"/>
              <a:ext cx="360" cy="3657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0" name="Line 24"/>
            <p:cNvSpPr/>
            <p:nvPr/>
          </p:nvSpPr>
          <p:spPr>
            <a:xfrm flipH="1">
              <a:off x="3276360" y="4754520"/>
              <a:ext cx="64008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1" name="Line 25"/>
            <p:cNvSpPr/>
            <p:nvPr/>
          </p:nvSpPr>
          <p:spPr>
            <a:xfrm>
              <a:off x="2636280" y="5851800"/>
              <a:ext cx="146304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2" name="Line 26"/>
            <p:cNvSpPr/>
            <p:nvPr/>
          </p:nvSpPr>
          <p:spPr>
            <a:xfrm>
              <a:off x="2636280" y="5577480"/>
              <a:ext cx="360" cy="274320"/>
            </a:xfrm>
            <a:prstGeom prst="line">
              <a:avLst/>
            </a:prstGeom>
            <a:ln w="9360">
              <a:solidFill>
                <a:srgbClr val="00FFFF"/>
              </a:solidFill>
              <a:round/>
            </a:ln>
          </p:spPr>
          <p:style>
            <a:lnRef idx="0">
              <a:scrgbClr r="0" g="0" b="0"/>
            </a:lnRef>
            <a:fillRef idx="0">
              <a:scrgbClr r="0" g="0" b="0"/>
            </a:fillRef>
            <a:effectRef idx="0">
              <a:scrgbClr r="0" g="0" b="0"/>
            </a:effectRef>
            <a:fontRef idx="minor"/>
          </p:style>
          <p:txBody>
            <a:bodyPr/>
            <a:lstStyle/>
            <a:p>
              <a:endParaRPr lang="pt-BR"/>
            </a:p>
          </p:txBody>
        </p:sp>
        <p:sp>
          <p:nvSpPr>
            <p:cNvPr id="843" name="Line 27"/>
            <p:cNvSpPr/>
            <p:nvPr/>
          </p:nvSpPr>
          <p:spPr>
            <a:xfrm>
              <a:off x="8030880" y="4297320"/>
              <a:ext cx="360" cy="1554480"/>
            </a:xfrm>
            <a:prstGeom prst="line">
              <a:avLst/>
            </a:prstGeom>
            <a:ln w="9360">
              <a:solidFill>
                <a:srgbClr val="00FFFF"/>
              </a:solidFill>
              <a:round/>
            </a:ln>
          </p:spPr>
          <p:style>
            <a:lnRef idx="0">
              <a:scrgbClr r="0" g="0" b="0"/>
            </a:lnRef>
            <a:fillRef idx="0">
              <a:scrgbClr r="0" g="0" b="0"/>
            </a:fillRef>
            <a:effectRef idx="0">
              <a:scrgbClr r="0" g="0" b="0"/>
            </a:effectRef>
            <a:fontRef idx="minor"/>
          </p:style>
          <p:txBody>
            <a:bodyPr/>
            <a:lstStyle/>
            <a:p>
              <a:endParaRPr lang="pt-BR"/>
            </a:p>
          </p:txBody>
        </p:sp>
        <p:sp>
          <p:nvSpPr>
            <p:cNvPr id="844" name="Line 28"/>
            <p:cNvSpPr/>
            <p:nvPr/>
          </p:nvSpPr>
          <p:spPr>
            <a:xfrm flipH="1">
              <a:off x="6568200" y="5851800"/>
              <a:ext cx="146268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5" name="Line 29"/>
            <p:cNvSpPr/>
            <p:nvPr/>
          </p:nvSpPr>
          <p:spPr>
            <a:xfrm flipH="1">
              <a:off x="7299360" y="2285640"/>
              <a:ext cx="457200" cy="3657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6" name="Line 30"/>
            <p:cNvSpPr/>
            <p:nvPr/>
          </p:nvSpPr>
          <p:spPr>
            <a:xfrm>
              <a:off x="7207920" y="3291480"/>
              <a:ext cx="731160" cy="3657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7" name="Line 31"/>
            <p:cNvSpPr/>
            <p:nvPr/>
          </p:nvSpPr>
          <p:spPr>
            <a:xfrm>
              <a:off x="8122320" y="2285640"/>
              <a:ext cx="360" cy="137160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8" name="Line 32"/>
            <p:cNvSpPr/>
            <p:nvPr/>
          </p:nvSpPr>
          <p:spPr>
            <a:xfrm flipH="1">
              <a:off x="5562000" y="1919880"/>
              <a:ext cx="27432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49" name="Line 33"/>
            <p:cNvSpPr/>
            <p:nvPr/>
          </p:nvSpPr>
          <p:spPr>
            <a:xfrm flipH="1">
              <a:off x="3367800" y="1919880"/>
              <a:ext cx="27432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0" name="Line 34"/>
            <p:cNvSpPr/>
            <p:nvPr/>
          </p:nvSpPr>
          <p:spPr>
            <a:xfrm>
              <a:off x="4464720" y="2285640"/>
              <a:ext cx="360" cy="3657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1" name="Line 35"/>
            <p:cNvSpPr/>
            <p:nvPr/>
          </p:nvSpPr>
          <p:spPr>
            <a:xfrm>
              <a:off x="6293520" y="2285640"/>
              <a:ext cx="360" cy="3108960"/>
            </a:xfrm>
            <a:prstGeom prst="line">
              <a:avLst/>
            </a:prstGeom>
            <a:ln w="9360">
              <a:solidFill>
                <a:srgbClr val="00FFFF"/>
              </a:solidFill>
              <a:round/>
            </a:ln>
          </p:spPr>
          <p:style>
            <a:lnRef idx="0">
              <a:scrgbClr r="0" g="0" b="0"/>
            </a:lnRef>
            <a:fillRef idx="0">
              <a:scrgbClr r="0" g="0" b="0"/>
            </a:fillRef>
            <a:effectRef idx="0">
              <a:scrgbClr r="0" g="0" b="0"/>
            </a:effectRef>
            <a:fontRef idx="minor"/>
          </p:style>
          <p:txBody>
            <a:bodyPr/>
            <a:lstStyle/>
            <a:p>
              <a:endParaRPr lang="pt-BR"/>
            </a:p>
          </p:txBody>
        </p:sp>
        <p:sp>
          <p:nvSpPr>
            <p:cNvPr id="852" name="Line 36"/>
            <p:cNvSpPr/>
            <p:nvPr/>
          </p:nvSpPr>
          <p:spPr>
            <a:xfrm flipH="1">
              <a:off x="3458880" y="5394600"/>
              <a:ext cx="283464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3" name="Line 37"/>
            <p:cNvSpPr/>
            <p:nvPr/>
          </p:nvSpPr>
          <p:spPr>
            <a:xfrm flipH="1">
              <a:off x="2727360" y="1371240"/>
              <a:ext cx="192024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4" name="Line 38"/>
            <p:cNvSpPr/>
            <p:nvPr/>
          </p:nvSpPr>
          <p:spPr>
            <a:xfrm flipH="1">
              <a:off x="4647600" y="1371240"/>
              <a:ext cx="18288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5" name="Line 39"/>
            <p:cNvSpPr/>
            <p:nvPr/>
          </p:nvSpPr>
          <p:spPr>
            <a:xfrm>
              <a:off x="5562000" y="1371240"/>
              <a:ext cx="73152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6" name="Line 40"/>
            <p:cNvSpPr/>
            <p:nvPr/>
          </p:nvSpPr>
          <p:spPr>
            <a:xfrm>
              <a:off x="6110640" y="1371240"/>
              <a:ext cx="173700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7" name="Line 41"/>
            <p:cNvSpPr/>
            <p:nvPr/>
          </p:nvSpPr>
          <p:spPr>
            <a:xfrm>
              <a:off x="2910600" y="3840120"/>
              <a:ext cx="822960" cy="27432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858" name="Line 42"/>
            <p:cNvSpPr/>
            <p:nvPr/>
          </p:nvSpPr>
          <p:spPr>
            <a:xfrm>
              <a:off x="5196240" y="3291480"/>
              <a:ext cx="360" cy="1828800"/>
            </a:xfrm>
            <a:prstGeom prst="line">
              <a:avLst/>
            </a:prstGeom>
            <a:ln w="9360">
              <a:solidFill>
                <a:srgbClr val="00FFFF"/>
              </a:solidFill>
              <a:round/>
            </a:ln>
          </p:spPr>
          <p:style>
            <a:lnRef idx="0">
              <a:scrgbClr r="0" g="0" b="0"/>
            </a:lnRef>
            <a:fillRef idx="0">
              <a:scrgbClr r="0" g="0" b="0"/>
            </a:fillRef>
            <a:effectRef idx="0">
              <a:scrgbClr r="0" g="0" b="0"/>
            </a:effectRef>
            <a:fontRef idx="minor"/>
          </p:style>
          <p:txBody>
            <a:bodyPr/>
            <a:lstStyle/>
            <a:p>
              <a:endParaRPr lang="pt-BR"/>
            </a:p>
          </p:txBody>
        </p:sp>
        <p:sp>
          <p:nvSpPr>
            <p:cNvPr id="859" name="Line 43"/>
            <p:cNvSpPr/>
            <p:nvPr/>
          </p:nvSpPr>
          <p:spPr>
            <a:xfrm flipH="1">
              <a:off x="3459240" y="5120280"/>
              <a:ext cx="1737000" cy="360"/>
            </a:xfrm>
            <a:prstGeom prst="line">
              <a:avLst/>
            </a:prstGeom>
            <a:ln w="9360">
              <a:solidFill>
                <a:srgbClr val="00FFFF"/>
              </a:solidFill>
              <a:round/>
              <a:tailEnd type="triangle" w="med" len="med"/>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17">
                                            <p:txEl>
                                              <p:pRg st="0" end="0"/>
                                            </p:txEl>
                                          </p:spTgt>
                                        </p:tgtEl>
                                        <p:attrNameLst>
                                          <p:attrName>style.visibility</p:attrName>
                                        </p:attrNameLst>
                                      </p:cBhvr>
                                      <p:to>
                                        <p:strVal val="visible"/>
                                      </p:to>
                                    </p:set>
                                    <p:anim calcmode="lin" valueType="num">
                                      <p:cBhvr additive="repl">
                                        <p:cTn id="7" dur="500" fill="hold"/>
                                        <p:tgtEl>
                                          <p:spTgt spid="81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1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3" presetClass="entr" presetSubtype="5" fill="hold" nodeType="clickEffect">
                                  <p:stCondLst>
                                    <p:cond delay="0"/>
                                  </p:stCondLst>
                                  <p:childTnLst>
                                    <p:set>
                                      <p:cBhvr>
                                        <p:cTn id="13" dur="1" fill="hold">
                                          <p:stCondLst>
                                            <p:cond delay="0"/>
                                          </p:stCondLst>
                                        </p:cTn>
                                        <p:tgtEl>
                                          <p:spTgt spid="818"/>
                                        </p:tgtEl>
                                        <p:attrNameLst>
                                          <p:attrName>style.visibility</p:attrName>
                                        </p:attrNameLst>
                                      </p:cBhvr>
                                      <p:to>
                                        <p:strVal val="visible"/>
                                      </p:to>
                                    </p:set>
                                    <p:animEffect transition="in" filter="blinds(vertical)">
                                      <p:cBhvr additive="repl">
                                        <p:cTn id="14" dur="5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540000" y="18000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
        <p:nvSpPr>
          <p:cNvPr id="861" name="CustomShape 2"/>
          <p:cNvSpPr/>
          <p:nvPr/>
        </p:nvSpPr>
        <p:spPr>
          <a:xfrm>
            <a:off x="1143000" y="1981080"/>
            <a:ext cx="8761680" cy="4113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20000"/>
              </a:lnSpc>
              <a:spcBef>
                <a:spcPts val="901"/>
              </a:spcBef>
              <a:spcAft>
                <a:spcPts val="300"/>
              </a:spcAft>
              <a:tabLst>
                <a:tab pos="0" algn="l"/>
              </a:tabLst>
            </a:pPr>
            <a:r>
              <a:rPr lang="pt-BR" sz="2800" b="0" strike="noStrike" spc="-1">
                <a:solidFill>
                  <a:srgbClr val="000000"/>
                </a:solidFill>
                <a:latin typeface="Arial"/>
                <a:ea typeface="DejaVu Sans"/>
              </a:rPr>
              <a:t>	O </a:t>
            </a:r>
            <a:r>
              <a:rPr lang="pt-BR" sz="2800" b="0" strike="noStrike" spc="-1">
                <a:solidFill>
                  <a:srgbClr val="C9211E"/>
                </a:solidFill>
                <a:latin typeface="Arial"/>
                <a:ea typeface="DejaVu Sans"/>
              </a:rPr>
              <a:t>processo de desenvolvimento de software</a:t>
            </a:r>
            <a:r>
              <a:rPr lang="pt-BR" sz="2800" b="0" strike="noStrike" spc="-1">
                <a:solidFill>
                  <a:srgbClr val="000000"/>
                </a:solidFill>
                <a:latin typeface="Arial"/>
                <a:ea typeface="DejaVu Sans"/>
              </a:rPr>
              <a:t> contém </a:t>
            </a:r>
            <a:r>
              <a:rPr lang="pt-BR" sz="2800" b="0" u="sng" strike="noStrike" spc="-1">
                <a:solidFill>
                  <a:srgbClr val="000000"/>
                </a:solidFill>
                <a:uFillTx/>
                <a:latin typeface="Arial"/>
                <a:ea typeface="DejaVu Sans"/>
              </a:rPr>
              <a:t>3 fases genéricas</a:t>
            </a:r>
            <a:r>
              <a:rPr lang="pt-BR" sz="2800" b="0" strike="noStrike" spc="-1">
                <a:solidFill>
                  <a:srgbClr val="000000"/>
                </a:solidFill>
                <a:latin typeface="Arial"/>
                <a:ea typeface="DejaVu Sans"/>
              </a:rPr>
              <a:t>, independentes do modelo de engenharia de software escolhido: </a:t>
            </a:r>
            <a:endParaRPr lang="pt-BR" sz="2800" b="0" strike="noStrike" spc="-1">
              <a:latin typeface="Arial"/>
            </a:endParaRPr>
          </a:p>
          <a:p>
            <a:pPr marL="1600200" indent="-227160">
              <a:lnSpc>
                <a:spcPct val="120000"/>
              </a:lnSpc>
              <a:spcBef>
                <a:spcPts val="901"/>
              </a:spcBef>
              <a:spcAft>
                <a:spcPts val="300"/>
              </a:spcAft>
              <a:tabLst>
                <a:tab pos="0" algn="l"/>
              </a:tabLst>
            </a:pPr>
            <a:r>
              <a:rPr lang="pt-BR" sz="2800" b="0" strike="noStrike" spc="-1">
                <a:solidFill>
                  <a:srgbClr val="000000"/>
                </a:solidFill>
                <a:latin typeface="Arial"/>
                <a:ea typeface="DejaVu Sans"/>
              </a:rPr>
              <a:t> 1. </a:t>
            </a:r>
            <a:r>
              <a:rPr lang="pt-BR" sz="3200" b="0" strike="noStrike" spc="-1">
                <a:solidFill>
                  <a:srgbClr val="000000"/>
                </a:solidFill>
                <a:latin typeface="Arial"/>
                <a:ea typeface="DejaVu Sans"/>
              </a:rPr>
              <a:t>DEFINIÇÃO,</a:t>
            </a:r>
            <a:endParaRPr lang="pt-BR" sz="3200" b="0" strike="noStrike" spc="-1">
              <a:latin typeface="Arial"/>
            </a:endParaRPr>
          </a:p>
          <a:p>
            <a:pPr marL="1600200" indent="-227160">
              <a:lnSpc>
                <a:spcPct val="120000"/>
              </a:lnSpc>
              <a:spcBef>
                <a:spcPts val="901"/>
              </a:spcBef>
              <a:spcAft>
                <a:spcPts val="300"/>
              </a:spcAft>
              <a:tabLst>
                <a:tab pos="0" algn="l"/>
              </a:tabLst>
            </a:pPr>
            <a:r>
              <a:rPr lang="pt-BR" sz="3200" b="0" strike="noStrike" spc="-1">
                <a:solidFill>
                  <a:srgbClr val="000000"/>
                </a:solidFill>
                <a:latin typeface="Arial"/>
                <a:ea typeface="DejaVu Sans"/>
              </a:rPr>
              <a:t> 2. DESENVOLVIMENTO e </a:t>
            </a:r>
            <a:endParaRPr lang="pt-BR" sz="3200" b="0" strike="noStrike" spc="-1">
              <a:latin typeface="Arial"/>
            </a:endParaRPr>
          </a:p>
          <a:p>
            <a:pPr marL="1600200" indent="-227160">
              <a:lnSpc>
                <a:spcPct val="120000"/>
              </a:lnSpc>
              <a:spcBef>
                <a:spcPts val="901"/>
              </a:spcBef>
              <a:spcAft>
                <a:spcPts val="300"/>
              </a:spcAft>
              <a:tabLst>
                <a:tab pos="0" algn="l"/>
              </a:tabLst>
            </a:pPr>
            <a:r>
              <a:rPr lang="pt-BR" sz="3200" b="0" strike="noStrike" spc="-1">
                <a:solidFill>
                  <a:srgbClr val="000000"/>
                </a:solidFill>
                <a:latin typeface="Arial"/>
                <a:ea typeface="DejaVu Sans"/>
              </a:rPr>
              <a:t> 3. MANUTENÇÃO.</a:t>
            </a:r>
            <a:endParaRPr lang="pt-BR"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60">
                                            <p:txEl>
                                              <p:pRg st="0" end="0"/>
                                            </p:txEl>
                                          </p:spTgt>
                                        </p:tgtEl>
                                        <p:attrNameLst>
                                          <p:attrName>style.visibility</p:attrName>
                                        </p:attrNameLst>
                                      </p:cBhvr>
                                      <p:to>
                                        <p:strVal val="visible"/>
                                      </p:to>
                                    </p:set>
                                    <p:anim calcmode="lin" valueType="num">
                                      <p:cBhvr additive="repl">
                                        <p:cTn id="7" dur="500" fill="hold"/>
                                        <p:tgtEl>
                                          <p:spTgt spid="860">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60">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861">
                                            <p:txEl>
                                              <p:pRg st="0" end="0"/>
                                            </p:txEl>
                                          </p:spTgt>
                                        </p:tgtEl>
                                        <p:attrNameLst>
                                          <p:attrName>style.visibility</p:attrName>
                                        </p:attrNameLst>
                                      </p:cBhvr>
                                      <p:to>
                                        <p:strVal val="visible"/>
                                      </p:to>
                                    </p:set>
                                    <p:anim calcmode="lin" valueType="num">
                                      <p:cBhvr additive="repl">
                                        <p:cTn id="14" dur="500" fill="hold"/>
                                        <p:tgtEl>
                                          <p:spTgt spid="861">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861">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9" fill="hold" nodeType="withEffect">
                                  <p:stCondLst>
                                    <p:cond delay="0"/>
                                  </p:stCondLst>
                                  <p:childTnLst>
                                    <p:set>
                                      <p:cBhvr>
                                        <p:cTn id="17" dur="1" fill="hold">
                                          <p:stCondLst>
                                            <p:cond delay="0"/>
                                          </p:stCondLst>
                                        </p:cTn>
                                        <p:tgtEl>
                                          <p:spTgt spid="861">
                                            <p:txEl>
                                              <p:pRg st="1" end="1"/>
                                            </p:txEl>
                                          </p:spTgt>
                                        </p:tgtEl>
                                        <p:attrNameLst>
                                          <p:attrName>style.visibility</p:attrName>
                                        </p:attrNameLst>
                                      </p:cBhvr>
                                      <p:to>
                                        <p:strVal val="visible"/>
                                      </p:to>
                                    </p:set>
                                    <p:anim calcmode="lin" valueType="num">
                                      <p:cBhvr additive="repl">
                                        <p:cTn id="18" dur="500" fill="hold"/>
                                        <p:tgtEl>
                                          <p:spTgt spid="861">
                                            <p:txEl>
                                              <p:pRg st="1" end="1"/>
                                            </p:txEl>
                                          </p:spTgt>
                                        </p:tgtEl>
                                        <p:attrNameLst>
                                          <p:attrName>ppt_x</p:attrName>
                                        </p:attrNameLst>
                                      </p:cBhvr>
                                      <p:tavLst>
                                        <p:tav tm="0">
                                          <p:val>
                                            <p:strVal val="0-#ppt_w/2"/>
                                          </p:val>
                                        </p:tav>
                                        <p:tav tm="100000">
                                          <p:val>
                                            <p:strVal val="#ppt_x"/>
                                          </p:val>
                                        </p:tav>
                                      </p:tavLst>
                                    </p:anim>
                                    <p:anim calcmode="lin" valueType="num">
                                      <p:cBhvr additive="repl">
                                        <p:cTn id="19" dur="500" fill="hold"/>
                                        <p:tgtEl>
                                          <p:spTgt spid="861">
                                            <p:txEl>
                                              <p:pRg st="1" end="1"/>
                                            </p:txEl>
                                          </p:spTgt>
                                        </p:tgtEl>
                                        <p:attrNameLst>
                                          <p:attrName>ppt_y</p:attrName>
                                        </p:attrNameLst>
                                      </p:cBhvr>
                                      <p:tavLst>
                                        <p:tav tm="0">
                                          <p:val>
                                            <p:strVal val="0-#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861">
                                            <p:txEl>
                                              <p:pRg st="2" end="2"/>
                                            </p:txEl>
                                          </p:spTgt>
                                        </p:tgtEl>
                                        <p:attrNameLst>
                                          <p:attrName>style.visibility</p:attrName>
                                        </p:attrNameLst>
                                      </p:cBhvr>
                                      <p:to>
                                        <p:strVal val="visible"/>
                                      </p:to>
                                    </p:set>
                                    <p:anim calcmode="lin" valueType="num">
                                      <p:cBhvr additive="repl">
                                        <p:cTn id="22" dur="500" fill="hold"/>
                                        <p:tgtEl>
                                          <p:spTgt spid="861">
                                            <p:txEl>
                                              <p:pRg st="2" end="2"/>
                                            </p:txEl>
                                          </p:spTgt>
                                        </p:tgtEl>
                                        <p:attrNameLst>
                                          <p:attrName>ppt_x</p:attrName>
                                        </p:attrNameLst>
                                      </p:cBhvr>
                                      <p:tavLst>
                                        <p:tav tm="0">
                                          <p:val>
                                            <p:strVal val="0-#ppt_w/2"/>
                                          </p:val>
                                        </p:tav>
                                        <p:tav tm="100000">
                                          <p:val>
                                            <p:strVal val="#ppt_x"/>
                                          </p:val>
                                        </p:tav>
                                      </p:tavLst>
                                    </p:anim>
                                    <p:anim calcmode="lin" valueType="num">
                                      <p:cBhvr additive="repl">
                                        <p:cTn id="23" dur="500" fill="hold"/>
                                        <p:tgtEl>
                                          <p:spTgt spid="861">
                                            <p:txEl>
                                              <p:pRg st="2" end="2"/>
                                            </p:txEl>
                                          </p:spTgt>
                                        </p:tgtEl>
                                        <p:attrNameLst>
                                          <p:attrName>ppt_y</p:attrName>
                                        </p:attrNameLst>
                                      </p:cBhvr>
                                      <p:tavLst>
                                        <p:tav tm="0">
                                          <p:val>
                                            <p:strVal val="0-#ppt_h/2"/>
                                          </p:val>
                                        </p:tav>
                                        <p:tav tm="100000">
                                          <p:val>
                                            <p:strVal val="#ppt_y"/>
                                          </p:val>
                                        </p:tav>
                                      </p:tavLst>
                                    </p:anim>
                                  </p:childTnLst>
                                </p:cTn>
                              </p:par>
                              <p:par>
                                <p:cTn id="24" presetID="2" presetClass="entr" presetSubtype="9" fill="hold" nodeType="withEffect">
                                  <p:stCondLst>
                                    <p:cond delay="0"/>
                                  </p:stCondLst>
                                  <p:childTnLst>
                                    <p:set>
                                      <p:cBhvr>
                                        <p:cTn id="25" dur="1" fill="hold">
                                          <p:stCondLst>
                                            <p:cond delay="0"/>
                                          </p:stCondLst>
                                        </p:cTn>
                                        <p:tgtEl>
                                          <p:spTgt spid="861">
                                            <p:txEl>
                                              <p:pRg st="3" end="3"/>
                                            </p:txEl>
                                          </p:spTgt>
                                        </p:tgtEl>
                                        <p:attrNameLst>
                                          <p:attrName>style.visibility</p:attrName>
                                        </p:attrNameLst>
                                      </p:cBhvr>
                                      <p:to>
                                        <p:strVal val="visible"/>
                                      </p:to>
                                    </p:set>
                                    <p:anim calcmode="lin" valueType="num">
                                      <p:cBhvr additive="repl">
                                        <p:cTn id="26" dur="500" fill="hold"/>
                                        <p:tgtEl>
                                          <p:spTgt spid="861">
                                            <p:txEl>
                                              <p:pRg st="3" end="3"/>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861">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pic>
        <p:nvPicPr>
          <p:cNvPr id="863" name="Imagem 862"/>
          <p:cNvPicPr/>
          <p:nvPr/>
        </p:nvPicPr>
        <p:blipFill>
          <a:blip r:embed="rId3"/>
          <a:stretch/>
        </p:blipFill>
        <p:spPr>
          <a:xfrm>
            <a:off x="914400" y="1905120"/>
            <a:ext cx="7923600" cy="49518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62">
                                            <p:txEl>
                                              <p:pRg st="0" end="0"/>
                                            </p:txEl>
                                          </p:spTgt>
                                        </p:tgtEl>
                                        <p:attrNameLst>
                                          <p:attrName>style.visibility</p:attrName>
                                        </p:attrNameLst>
                                      </p:cBhvr>
                                      <p:to>
                                        <p:strVal val="visible"/>
                                      </p:to>
                                    </p:set>
                                    <p:anim calcmode="lin" valueType="num">
                                      <p:cBhvr additive="repl">
                                        <p:cTn id="7" dur="500" fill="hold"/>
                                        <p:tgtEl>
                                          <p:spTgt spid="862">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62">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1143000" y="1905120"/>
            <a:ext cx="8761680" cy="495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tabLst>
                <a:tab pos="0" algn="l"/>
              </a:tabLst>
            </a:pPr>
            <a:r>
              <a:rPr lang="pt-BR" sz="2800" b="0" strike="noStrike" spc="-1">
                <a:solidFill>
                  <a:srgbClr val="C9211E"/>
                </a:solidFill>
                <a:latin typeface="Arial"/>
                <a:ea typeface="DejaVu Sans"/>
              </a:rPr>
              <a:t>DEFINIÇÃO</a:t>
            </a:r>
            <a:r>
              <a:rPr lang="pt-BR" sz="2000" b="0" strike="noStrike" spc="-1">
                <a:solidFill>
                  <a:srgbClr val="000000"/>
                </a:solidFill>
                <a:latin typeface="Arial"/>
                <a:ea typeface="DejaVu Sans"/>
              </a:rPr>
              <a:t> :</a:t>
            </a:r>
            <a:r>
              <a:rPr lang="pt-BR" sz="2800" b="0" strike="noStrike" spc="-1">
                <a:solidFill>
                  <a:srgbClr val="000000"/>
                </a:solidFill>
                <a:latin typeface="Arial"/>
                <a:ea typeface="DejaVu Sans"/>
              </a:rPr>
              <a:t> </a:t>
            </a:r>
            <a:r>
              <a:rPr lang="pt-BR" sz="2800" b="0" strike="noStrike" spc="-1">
                <a:solidFill>
                  <a:srgbClr val="FF6600"/>
                </a:solidFill>
                <a:latin typeface="Arial"/>
                <a:ea typeface="DejaVu Sans"/>
              </a:rPr>
              <a:t>“</a:t>
            </a:r>
            <a:r>
              <a:rPr lang="pt-BR" sz="2800" b="0" i="1" strike="noStrike" spc="-1">
                <a:solidFill>
                  <a:srgbClr val="FF6600"/>
                </a:solidFill>
                <a:latin typeface="Arial"/>
                <a:ea typeface="DejaVu Sans"/>
              </a:rPr>
              <a:t>o que”</a:t>
            </a:r>
            <a:r>
              <a:rPr lang="pt-BR" sz="2800" b="0" strike="noStrike" spc="-1">
                <a:solidFill>
                  <a:srgbClr val="000000"/>
                </a:solidFill>
                <a:latin typeface="Arial"/>
                <a:ea typeface="DejaVu Sans"/>
              </a:rPr>
              <a:t> será desenvolvido. </a:t>
            </a:r>
            <a:endParaRPr lang="pt-BR" sz="2800" b="0" strike="noStrike" spc="-1">
              <a:latin typeface="Arial"/>
            </a:endParaRPr>
          </a:p>
          <a:p>
            <a:pPr marL="228600" indent="-227160">
              <a:lnSpc>
                <a:spcPct val="90000"/>
              </a:lnSpc>
              <a:spcBef>
                <a:spcPts val="901"/>
              </a:spcBef>
              <a:spcAft>
                <a:spcPts val="300"/>
              </a:spcAft>
              <a:buClr>
                <a:srgbClr val="000000"/>
              </a:buClr>
              <a:buFont typeface="Wingdings" charset="2"/>
              <a:buChar char=""/>
              <a:tabLst>
                <a:tab pos="0" algn="l"/>
              </a:tabLst>
            </a:pPr>
            <a:r>
              <a:rPr lang="pt-BR" sz="2800" b="0" i="1" strike="noStrike" spc="-1">
                <a:solidFill>
                  <a:srgbClr val="000000"/>
                </a:solidFill>
                <a:latin typeface="Arial"/>
                <a:ea typeface="DejaVu Sans"/>
              </a:rPr>
              <a:t>Análise do Sistema</a:t>
            </a:r>
            <a:r>
              <a:rPr lang="pt-BR" sz="2800" b="0" strike="noStrike" spc="-1">
                <a:solidFill>
                  <a:srgbClr val="000000"/>
                </a:solidFill>
                <a:latin typeface="Arial"/>
                <a:ea typeface="DejaVu Sans"/>
              </a:rPr>
              <a:t>:  define o papel de cada elemento num sistema baseado em computador, atribuindo em última análise, o papel que o software desempenhará.</a:t>
            </a:r>
            <a:endParaRPr lang="pt-BR" sz="2800" b="0" strike="noStrike" spc="-1">
              <a:latin typeface="Arial"/>
            </a:endParaRPr>
          </a:p>
          <a:p>
            <a:pPr marL="228600" indent="-227160">
              <a:lnSpc>
                <a:spcPct val="90000"/>
              </a:lnSpc>
              <a:spcBef>
                <a:spcPts val="901"/>
              </a:spcBef>
              <a:spcAft>
                <a:spcPts val="300"/>
              </a:spcAft>
              <a:buClr>
                <a:srgbClr val="000000"/>
              </a:buClr>
              <a:buFont typeface="Wingdings" charset="2"/>
              <a:buChar char=""/>
              <a:tabLst>
                <a:tab pos="0" algn="l"/>
              </a:tabLst>
            </a:pPr>
            <a:r>
              <a:rPr lang="pt-BR" sz="2800" b="0" i="1" strike="noStrike" spc="-1">
                <a:solidFill>
                  <a:srgbClr val="000000"/>
                </a:solidFill>
                <a:latin typeface="Arial"/>
                <a:ea typeface="DejaVu Sans"/>
              </a:rPr>
              <a:t>Planejamento do Projeto de Software</a:t>
            </a:r>
            <a:r>
              <a:rPr lang="pt-BR" sz="2800" b="0" strike="noStrike" spc="-1">
                <a:solidFill>
                  <a:srgbClr val="000000"/>
                </a:solidFill>
                <a:latin typeface="Arial"/>
                <a:ea typeface="DejaVu Sans"/>
              </a:rPr>
              <a:t>: assim que o escopo do software é estabelecido, os riscos são analisados, os recursos são alocados, os custos são estimados e, tarefas e programação de trabalho definidas.</a:t>
            </a:r>
            <a:endParaRPr lang="pt-BR" sz="2800" b="0" strike="noStrike" spc="-1">
              <a:latin typeface="Arial"/>
            </a:endParaRPr>
          </a:p>
        </p:txBody>
      </p:sp>
      <p:sp>
        <p:nvSpPr>
          <p:cNvPr id="865"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65">
                                            <p:txEl>
                                              <p:pRg st="0" end="0"/>
                                            </p:txEl>
                                          </p:spTgt>
                                        </p:tgtEl>
                                        <p:attrNameLst>
                                          <p:attrName>style.visibility</p:attrName>
                                        </p:attrNameLst>
                                      </p:cBhvr>
                                      <p:to>
                                        <p:strVal val="visible"/>
                                      </p:to>
                                    </p:set>
                                    <p:anim calcmode="lin" valueType="num">
                                      <p:cBhvr additive="repl">
                                        <p:cTn id="7" dur="500" fill="hold"/>
                                        <p:tgtEl>
                                          <p:spTgt spid="86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6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864">
                                            <p:txEl>
                                              <p:pRg st="0" end="0"/>
                                            </p:txEl>
                                          </p:spTgt>
                                        </p:tgtEl>
                                        <p:attrNameLst>
                                          <p:attrName>style.visibility</p:attrName>
                                        </p:attrNameLst>
                                      </p:cBhvr>
                                      <p:to>
                                        <p:strVal val="visible"/>
                                      </p:to>
                                    </p:set>
                                    <p:anim calcmode="lin" valueType="num">
                                      <p:cBhvr additive="repl">
                                        <p:cTn id="14" dur="500" fill="hold"/>
                                        <p:tgtEl>
                                          <p:spTgt spid="864">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86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864">
                                            <p:txEl>
                                              <p:pRg st="1" end="1"/>
                                            </p:txEl>
                                          </p:spTgt>
                                        </p:tgtEl>
                                        <p:attrNameLst>
                                          <p:attrName>style.visibility</p:attrName>
                                        </p:attrNameLst>
                                      </p:cBhvr>
                                      <p:to>
                                        <p:strVal val="visible"/>
                                      </p:to>
                                    </p:set>
                                    <p:anim calcmode="lin" valueType="num">
                                      <p:cBhvr additive="repl">
                                        <p:cTn id="20" dur="500" fill="hold"/>
                                        <p:tgtEl>
                                          <p:spTgt spid="864">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86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9" fill="hold" nodeType="clickEffect">
                                  <p:stCondLst>
                                    <p:cond delay="0"/>
                                  </p:stCondLst>
                                  <p:childTnLst>
                                    <p:set>
                                      <p:cBhvr>
                                        <p:cTn id="25" dur="1" fill="hold">
                                          <p:stCondLst>
                                            <p:cond delay="0"/>
                                          </p:stCondLst>
                                        </p:cTn>
                                        <p:tgtEl>
                                          <p:spTgt spid="864">
                                            <p:txEl>
                                              <p:pRg st="2" end="2"/>
                                            </p:txEl>
                                          </p:spTgt>
                                        </p:tgtEl>
                                        <p:attrNameLst>
                                          <p:attrName>style.visibility</p:attrName>
                                        </p:attrNameLst>
                                      </p:cBhvr>
                                      <p:to>
                                        <p:strVal val="visible"/>
                                      </p:to>
                                    </p:set>
                                    <p:anim calcmode="lin" valueType="num">
                                      <p:cBhvr additive="repl">
                                        <p:cTn id="26" dur="500" fill="hold"/>
                                        <p:tgtEl>
                                          <p:spTgt spid="864">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864">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838080" y="2209680"/>
            <a:ext cx="8685360" cy="296100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343080" indent="-341640">
              <a:lnSpc>
                <a:spcPct val="110000"/>
              </a:lnSpc>
              <a:spcBef>
                <a:spcPts val="901"/>
              </a:spcBef>
              <a:spcAft>
                <a:spcPts val="300"/>
              </a:spcAft>
              <a:buClr>
                <a:srgbClr val="C0504D"/>
              </a:buClr>
              <a:buSzPct val="80000"/>
              <a:buFont typeface="Wingdings" charset="2"/>
              <a:buChar char=""/>
            </a:pPr>
            <a:r>
              <a:rPr lang="pt-BR" sz="2800" b="1" i="1" strike="noStrike" spc="-1">
                <a:solidFill>
                  <a:srgbClr val="000000"/>
                </a:solidFill>
                <a:latin typeface="Arial"/>
                <a:ea typeface="DejaVu Sans"/>
              </a:rPr>
              <a:t>Análise de Requisitos</a:t>
            </a:r>
            <a:r>
              <a:rPr lang="pt-BR" sz="2800" b="1" strike="noStrike" spc="-1">
                <a:solidFill>
                  <a:srgbClr val="000000"/>
                </a:solidFill>
                <a:latin typeface="Arial"/>
                <a:ea typeface="DejaVu Sans"/>
              </a:rPr>
              <a:t>: </a:t>
            </a:r>
            <a:r>
              <a:rPr lang="pt-BR" sz="2800" b="0" strike="noStrike" spc="-1">
                <a:solidFill>
                  <a:srgbClr val="000000"/>
                </a:solidFill>
                <a:latin typeface="Arial"/>
                <a:ea typeface="DejaVu Sans"/>
              </a:rPr>
              <a:t>o escopo definido para o software proporciona uma direção, mas uma definição detalhada do domínio da informação e da função do software é necessária antes que o trabalho inicie.</a:t>
            </a:r>
            <a:endParaRPr lang="pt-BR" sz="2800" b="0" strike="noStrike" spc="-1">
              <a:latin typeface="Arial"/>
            </a:endParaRPr>
          </a:p>
        </p:txBody>
      </p:sp>
      <p:sp>
        <p:nvSpPr>
          <p:cNvPr id="867"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67">
                                            <p:txEl>
                                              <p:pRg st="0" end="0"/>
                                            </p:txEl>
                                          </p:spTgt>
                                        </p:tgtEl>
                                        <p:attrNameLst>
                                          <p:attrName>style.visibility</p:attrName>
                                        </p:attrNameLst>
                                      </p:cBhvr>
                                      <p:to>
                                        <p:strVal val="visible"/>
                                      </p:to>
                                    </p:set>
                                    <p:anim calcmode="lin" valueType="num">
                                      <p:cBhvr additive="repl">
                                        <p:cTn id="7" dur="500" fill="hold"/>
                                        <p:tgtEl>
                                          <p:spTgt spid="86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6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866">
                                            <p:txEl>
                                              <p:pRg st="0" end="0"/>
                                            </p:txEl>
                                          </p:spTgt>
                                        </p:tgtEl>
                                        <p:attrNameLst>
                                          <p:attrName>style.visibility</p:attrName>
                                        </p:attrNameLst>
                                      </p:cBhvr>
                                      <p:to>
                                        <p:strVal val="visible"/>
                                      </p:to>
                                    </p:set>
                                    <p:anim calcmode="lin" valueType="num">
                                      <p:cBhvr additive="repl">
                                        <p:cTn id="14" dur="500" fill="hold"/>
                                        <p:tgtEl>
                                          <p:spTgt spid="866">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86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1295280" y="1905120"/>
            <a:ext cx="8609040" cy="434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0000"/>
              </a:lnSpc>
            </a:pPr>
            <a:r>
              <a:rPr lang="pt-BR" sz="4000" b="1" strike="noStrike" spc="-1">
                <a:solidFill>
                  <a:srgbClr val="00AEEF"/>
                </a:solidFill>
                <a:latin typeface="Calibri"/>
                <a:ea typeface="DejaVu Sans"/>
              </a:rPr>
              <a:t>DESENVOLVIMENTO</a:t>
            </a:r>
            <a:r>
              <a:rPr lang="pt-BR" sz="2800" b="0" strike="noStrike" spc="-1">
                <a:solidFill>
                  <a:srgbClr val="000000"/>
                </a:solidFill>
                <a:latin typeface="Arial"/>
                <a:ea typeface="DejaVu Sans"/>
              </a:rPr>
              <a:t>: </a:t>
            </a:r>
            <a:r>
              <a:rPr lang="pt-BR" sz="2800" b="0" strike="noStrike" spc="-1">
                <a:solidFill>
                  <a:srgbClr val="FF6600"/>
                </a:solidFill>
                <a:latin typeface="Arial"/>
                <a:ea typeface="DejaVu Sans"/>
              </a:rPr>
              <a:t>“como”</a:t>
            </a:r>
            <a:r>
              <a:rPr lang="pt-BR" sz="2800" b="0" strike="noStrike" spc="-1">
                <a:solidFill>
                  <a:srgbClr val="000000"/>
                </a:solidFill>
                <a:latin typeface="Arial"/>
                <a:ea typeface="DejaVu Sans"/>
              </a:rPr>
              <a:t> o software vai ser desenvolvido.  </a:t>
            </a:r>
            <a:endParaRPr lang="pt-BR" sz="2800" b="0" strike="noStrike" spc="-1">
              <a:latin typeface="Arial"/>
            </a:endParaRPr>
          </a:p>
          <a:p>
            <a:pPr marL="185760" indent="-184320" algn="just">
              <a:lnSpc>
                <a:spcPct val="90000"/>
              </a:lnSpc>
              <a:spcBef>
                <a:spcPts val="901"/>
              </a:spcBef>
              <a:spcAft>
                <a:spcPts val="300"/>
              </a:spcAft>
              <a:tabLst>
                <a:tab pos="0" algn="l"/>
              </a:tabLst>
            </a:pPr>
            <a:endParaRPr lang="pt-BR" sz="2800" b="0" strike="noStrike" spc="-1">
              <a:latin typeface="Arial"/>
            </a:endParaRPr>
          </a:p>
          <a:p>
            <a:pPr marL="185760" indent="-184320">
              <a:lnSpc>
                <a:spcPct val="90000"/>
              </a:lnSpc>
              <a:spcBef>
                <a:spcPts val="901"/>
              </a:spcBef>
              <a:spcAft>
                <a:spcPts val="300"/>
              </a:spcAft>
              <a:buClr>
                <a:srgbClr val="000000"/>
              </a:buClr>
              <a:buSzPct val="65000"/>
              <a:buFont typeface="Wingdings" charset="2"/>
              <a:buChar char=""/>
              <a:tabLst>
                <a:tab pos="0" algn="l"/>
              </a:tabLst>
            </a:pPr>
            <a:r>
              <a:rPr lang="pt-BR" sz="2800" b="0" i="1" strike="noStrike" spc="-1">
                <a:solidFill>
                  <a:srgbClr val="000000"/>
                </a:solidFill>
                <a:latin typeface="Arial"/>
                <a:ea typeface="DejaVu Sans"/>
              </a:rPr>
              <a:t> Projeto de Software</a:t>
            </a:r>
            <a:r>
              <a:rPr lang="pt-BR" sz="2800" b="0" strike="noStrike" spc="-1">
                <a:solidFill>
                  <a:srgbClr val="000000"/>
                </a:solidFill>
                <a:latin typeface="Arial"/>
                <a:ea typeface="DejaVu Sans"/>
              </a:rPr>
              <a:t>: traduz os requisitos do software num conjunto de representações (algumas gráficas, outras tabulares ou baseadas em linguagem) que descrevem a estrutura de dados, a arquitetura do software, os procedimentos algorítmicos e as características de interface.</a:t>
            </a:r>
            <a:endParaRPr lang="pt-BR" sz="2800" b="0" strike="noStrike" spc="-1">
              <a:latin typeface="Arial"/>
            </a:endParaRPr>
          </a:p>
        </p:txBody>
      </p:sp>
      <p:sp>
        <p:nvSpPr>
          <p:cNvPr id="869"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69">
                                            <p:txEl>
                                              <p:pRg st="0" end="0"/>
                                            </p:txEl>
                                          </p:spTgt>
                                        </p:tgtEl>
                                        <p:attrNameLst>
                                          <p:attrName>style.visibility</p:attrName>
                                        </p:attrNameLst>
                                      </p:cBhvr>
                                      <p:to>
                                        <p:strVal val="visible"/>
                                      </p:to>
                                    </p:set>
                                    <p:anim calcmode="lin" valueType="num">
                                      <p:cBhvr additive="repl">
                                        <p:cTn id="7" dur="500" fill="hold"/>
                                        <p:tgtEl>
                                          <p:spTgt spid="86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6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868">
                                            <p:txEl>
                                              <p:pRg st="0" end="0"/>
                                            </p:txEl>
                                          </p:spTgt>
                                        </p:tgtEl>
                                        <p:attrNameLst>
                                          <p:attrName>style.visibility</p:attrName>
                                        </p:attrNameLst>
                                      </p:cBhvr>
                                      <p:to>
                                        <p:strVal val="visible"/>
                                      </p:to>
                                    </p:set>
                                    <p:anim calcmode="lin" valueType="num">
                                      <p:cBhvr additive="repl">
                                        <p:cTn id="14" dur="500" fill="hold"/>
                                        <p:tgtEl>
                                          <p:spTgt spid="86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6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3" fill="hold" nodeType="clickEffect">
                                  <p:stCondLst>
                                    <p:cond delay="0"/>
                                  </p:stCondLst>
                                  <p:childTnLst>
                                    <p:set>
                                      <p:cBhvr>
                                        <p:cTn id="19" dur="1" fill="hold">
                                          <p:stCondLst>
                                            <p:cond delay="0"/>
                                          </p:stCondLst>
                                        </p:cTn>
                                        <p:tgtEl>
                                          <p:spTgt spid="868">
                                            <p:txEl>
                                              <p:pRg st="2" end="2"/>
                                            </p:txEl>
                                          </p:spTgt>
                                        </p:tgtEl>
                                        <p:attrNameLst>
                                          <p:attrName>style.visibility</p:attrName>
                                        </p:attrNameLst>
                                      </p:cBhvr>
                                      <p:to>
                                        <p:strVal val="visible"/>
                                      </p:to>
                                    </p:set>
                                    <p:anim calcmode="lin" valueType="num">
                                      <p:cBhvr additive="repl">
                                        <p:cTn id="20" dur="500" fill="hold"/>
                                        <p:tgtEl>
                                          <p:spTgt spid="868">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6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380880" y="1828800"/>
            <a:ext cx="9142560" cy="50277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oAutofit/>
          </a:bodyPr>
          <a:lstStyle/>
          <a:p>
            <a:pPr marL="185760" indent="-184320">
              <a:lnSpc>
                <a:spcPct val="100000"/>
              </a:lnSpc>
              <a:spcBef>
                <a:spcPts val="901"/>
              </a:spcBef>
              <a:spcAft>
                <a:spcPts val="300"/>
              </a:spcAft>
              <a:buClr>
                <a:srgbClr val="C0504D"/>
              </a:buClr>
              <a:buSzPct val="80000"/>
              <a:buFont typeface="Wingdings" charset="2"/>
              <a:buChar char=""/>
            </a:pPr>
            <a:r>
              <a:rPr lang="pt-BR" sz="2800" b="1" i="1" strike="noStrike" spc="-1">
                <a:solidFill>
                  <a:srgbClr val="000000"/>
                </a:solidFill>
                <a:latin typeface="Arial"/>
                <a:ea typeface="DejaVu Sans"/>
              </a:rPr>
              <a:t> Codificação</a:t>
            </a:r>
            <a:r>
              <a:rPr lang="pt-BR" sz="2800" b="1" strike="noStrike" spc="-1">
                <a:solidFill>
                  <a:srgbClr val="000000"/>
                </a:solidFill>
                <a:latin typeface="Arial"/>
                <a:ea typeface="DejaVu Sans"/>
              </a:rPr>
              <a:t>: </a:t>
            </a:r>
            <a:r>
              <a:rPr lang="pt-BR" sz="2800" b="0" strike="noStrike" spc="-1">
                <a:solidFill>
                  <a:srgbClr val="000000"/>
                </a:solidFill>
                <a:latin typeface="Arial"/>
                <a:ea typeface="DejaVu Sans"/>
              </a:rPr>
              <a:t>as representações do projeto devem ser convertidas numa linguagem artificial (a linguagem pode ser uma linguagem de programação convencional ou uma linguagem não procedimental) que resulte em instruções que possam ser executadas pelo computador</a:t>
            </a:r>
            <a:r>
              <a:rPr lang="pt-BR" sz="2800" b="1" strike="noStrike" spc="-1">
                <a:solidFill>
                  <a:srgbClr val="000000"/>
                </a:solidFill>
                <a:latin typeface="Arial"/>
                <a:ea typeface="DejaVu Sans"/>
              </a:rPr>
              <a:t>.</a:t>
            </a:r>
            <a:endParaRPr lang="pt-BR" sz="2800" b="0" strike="noStrike" spc="-1">
              <a:latin typeface="Arial"/>
            </a:endParaRPr>
          </a:p>
          <a:p>
            <a:pPr algn="just">
              <a:lnSpc>
                <a:spcPct val="20000"/>
              </a:lnSpc>
              <a:spcBef>
                <a:spcPts val="901"/>
              </a:spcBef>
              <a:spcAft>
                <a:spcPts val="300"/>
              </a:spcAft>
            </a:pPr>
            <a:endParaRPr lang="pt-BR" sz="2800" b="0" strike="noStrike" spc="-1">
              <a:latin typeface="Arial"/>
            </a:endParaRPr>
          </a:p>
          <a:p>
            <a:pPr marL="185760" indent="-184320">
              <a:lnSpc>
                <a:spcPct val="100000"/>
              </a:lnSpc>
              <a:spcBef>
                <a:spcPts val="901"/>
              </a:spcBef>
              <a:spcAft>
                <a:spcPts val="300"/>
              </a:spcAft>
              <a:buClr>
                <a:srgbClr val="C0504D"/>
              </a:buClr>
              <a:buSzPct val="65000"/>
              <a:buFont typeface="Wingdings" charset="2"/>
              <a:buChar char=""/>
            </a:pPr>
            <a:r>
              <a:rPr lang="pt-BR" sz="2800" b="1" i="1" strike="noStrike" spc="-1">
                <a:solidFill>
                  <a:srgbClr val="000000"/>
                </a:solidFill>
                <a:latin typeface="Arial"/>
                <a:ea typeface="DejaVu Sans"/>
              </a:rPr>
              <a:t> Realização de Testes do Software</a:t>
            </a:r>
            <a:r>
              <a:rPr lang="pt-BR" sz="2800" b="1" strike="noStrike" spc="-1">
                <a:solidFill>
                  <a:srgbClr val="000000"/>
                </a:solidFill>
                <a:latin typeface="Arial"/>
                <a:ea typeface="DejaVu Sans"/>
              </a:rPr>
              <a:t>: </a:t>
            </a:r>
            <a:r>
              <a:rPr lang="pt-BR" sz="2800" b="0" strike="noStrike" spc="-1">
                <a:solidFill>
                  <a:srgbClr val="000000"/>
                </a:solidFill>
                <a:latin typeface="Arial"/>
                <a:ea typeface="DejaVu Sans"/>
              </a:rPr>
              <a:t>logo que o software é implementado numa forma executável por máquina, ele deve ser testado para que se possa descobrir defeitos de função, lógica e implementação.</a:t>
            </a:r>
            <a:endParaRPr lang="pt-BR" sz="2800" b="0" strike="noStrike" spc="-1">
              <a:latin typeface="Arial"/>
            </a:endParaRPr>
          </a:p>
        </p:txBody>
      </p:sp>
      <p:sp>
        <p:nvSpPr>
          <p:cNvPr id="871"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71">
                                            <p:txEl>
                                              <p:pRg st="0" end="0"/>
                                            </p:txEl>
                                          </p:spTgt>
                                        </p:tgtEl>
                                        <p:attrNameLst>
                                          <p:attrName>style.visibility</p:attrName>
                                        </p:attrNameLst>
                                      </p:cBhvr>
                                      <p:to>
                                        <p:strVal val="visible"/>
                                      </p:to>
                                    </p:set>
                                    <p:anim calcmode="lin" valueType="num">
                                      <p:cBhvr additive="repl">
                                        <p:cTn id="7" dur="500" fill="hold"/>
                                        <p:tgtEl>
                                          <p:spTgt spid="87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7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3" fill="hold" nodeType="clickEffect">
                                  <p:stCondLst>
                                    <p:cond delay="0"/>
                                  </p:stCondLst>
                                  <p:childTnLst>
                                    <p:set>
                                      <p:cBhvr>
                                        <p:cTn id="13" dur="1" fill="hold">
                                          <p:stCondLst>
                                            <p:cond delay="0"/>
                                          </p:stCondLst>
                                        </p:cTn>
                                        <p:tgtEl>
                                          <p:spTgt spid="870">
                                            <p:txEl>
                                              <p:pRg st="0" end="0"/>
                                            </p:txEl>
                                          </p:spTgt>
                                        </p:tgtEl>
                                        <p:attrNameLst>
                                          <p:attrName>style.visibility</p:attrName>
                                        </p:attrNameLst>
                                      </p:cBhvr>
                                      <p:to>
                                        <p:strVal val="visible"/>
                                      </p:to>
                                    </p:set>
                                    <p:anim calcmode="lin" valueType="num">
                                      <p:cBhvr additive="repl">
                                        <p:cTn id="14" dur="500" fill="hold"/>
                                        <p:tgtEl>
                                          <p:spTgt spid="870">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7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3" fill="hold" nodeType="clickEffect">
                                  <p:stCondLst>
                                    <p:cond delay="0"/>
                                  </p:stCondLst>
                                  <p:childTnLst>
                                    <p:set>
                                      <p:cBhvr>
                                        <p:cTn id="19" dur="1" fill="hold">
                                          <p:stCondLst>
                                            <p:cond delay="0"/>
                                          </p:stCondLst>
                                        </p:cTn>
                                        <p:tgtEl>
                                          <p:spTgt spid="870">
                                            <p:txEl>
                                              <p:pRg st="2" end="2"/>
                                            </p:txEl>
                                          </p:spTgt>
                                        </p:tgtEl>
                                        <p:attrNameLst>
                                          <p:attrName>style.visibility</p:attrName>
                                        </p:attrNameLst>
                                      </p:cBhvr>
                                      <p:to>
                                        <p:strVal val="visible"/>
                                      </p:to>
                                    </p:set>
                                    <p:anim calcmode="lin" valueType="num">
                                      <p:cBhvr additive="repl">
                                        <p:cTn id="20" dur="500" fill="hold"/>
                                        <p:tgtEl>
                                          <p:spTgt spid="870">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70">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CustomShape 1"/>
          <p:cNvSpPr/>
          <p:nvPr/>
        </p:nvSpPr>
        <p:spPr>
          <a:xfrm>
            <a:off x="900000" y="2340000"/>
            <a:ext cx="8304480" cy="3503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pt-BR" sz="2400" b="0" strike="noStrike" spc="-1">
                <a:solidFill>
                  <a:srgbClr val="000000"/>
                </a:solidFill>
                <a:latin typeface="Arial"/>
                <a:ea typeface="DejaVu Sans"/>
              </a:rPr>
              <a:t>	</a:t>
            </a:r>
            <a:r>
              <a:rPr lang="pt-BR" sz="1800" b="0" strike="noStrike" spc="-1">
                <a:solidFill>
                  <a:srgbClr val="000000"/>
                </a:solidFill>
                <a:latin typeface="Arial"/>
                <a:ea typeface="DejaVu Sans"/>
              </a:rPr>
              <a:t>MANUTENÇÃO</a:t>
            </a:r>
            <a:r>
              <a:rPr lang="pt-BR" sz="2400" b="0" strike="noStrike" spc="-1">
                <a:solidFill>
                  <a:srgbClr val="000000"/>
                </a:solidFill>
                <a:latin typeface="Arial"/>
                <a:ea typeface="DejaVu Sans"/>
              </a:rPr>
              <a:t>: concentra-se nas </a:t>
            </a:r>
            <a:r>
              <a:rPr lang="pt-BR" sz="2400" b="0" strike="noStrike" spc="-1">
                <a:solidFill>
                  <a:srgbClr val="FFCCCC"/>
                </a:solidFill>
                <a:latin typeface="Arial"/>
                <a:ea typeface="DejaVu Sans"/>
              </a:rPr>
              <a:t>“</a:t>
            </a:r>
            <a:r>
              <a:rPr lang="pt-BR" sz="2400" b="0" strike="noStrike" spc="-1">
                <a:solidFill>
                  <a:srgbClr val="C9211E"/>
                </a:solidFill>
                <a:latin typeface="Arial"/>
                <a:ea typeface="DejaVu Sans"/>
              </a:rPr>
              <a:t>mudanças</a:t>
            </a:r>
            <a:r>
              <a:rPr lang="pt-BR" sz="2400" b="0" strike="noStrike" spc="-1">
                <a:solidFill>
                  <a:srgbClr val="FFCCCC"/>
                </a:solidFill>
                <a:latin typeface="Arial"/>
                <a:ea typeface="DejaVu Sans"/>
              </a:rPr>
              <a:t>”</a:t>
            </a:r>
            <a:r>
              <a:rPr lang="pt-BR" sz="2400" b="0" strike="noStrike" spc="-1">
                <a:solidFill>
                  <a:srgbClr val="000000"/>
                </a:solidFill>
                <a:latin typeface="Arial"/>
                <a:ea typeface="DejaVu Sans"/>
              </a:rPr>
              <a:t> que ocorrerão depois que o software for liberado para uso operacional</a:t>
            </a:r>
            <a:endParaRPr lang="pt-BR" sz="2400" b="0" strike="noStrike" spc="-1">
              <a:latin typeface="Arial"/>
            </a:endParaRPr>
          </a:p>
          <a:p>
            <a:pPr marL="685800" lvl="1" indent="-227160" algn="just">
              <a:lnSpc>
                <a:spcPct val="90000"/>
              </a:lnSpc>
              <a:spcBef>
                <a:spcPts val="901"/>
              </a:spcBef>
              <a:spcAft>
                <a:spcPts val="300"/>
              </a:spcAft>
              <a:buClr>
                <a:srgbClr val="000000"/>
              </a:buClr>
              <a:buSzPct val="85000"/>
              <a:buFont typeface="Wingdings" charset="2"/>
              <a:buChar char=""/>
              <a:tabLst>
                <a:tab pos="0" algn="l"/>
              </a:tabLst>
            </a:pPr>
            <a:r>
              <a:rPr lang="pt-BR" sz="2400" b="0" strike="noStrike" spc="-1">
                <a:solidFill>
                  <a:srgbClr val="000000"/>
                </a:solidFill>
                <a:latin typeface="Arial"/>
                <a:ea typeface="DejaVu Sans"/>
              </a:rPr>
              <a:t>	</a:t>
            </a:r>
            <a:r>
              <a:rPr lang="pt-BR" sz="2400" b="0" i="1" strike="noStrike" spc="-1">
                <a:solidFill>
                  <a:srgbClr val="000000"/>
                </a:solidFill>
                <a:latin typeface="Arial"/>
                <a:ea typeface="DejaVu Sans"/>
              </a:rPr>
              <a:t>Correção</a:t>
            </a:r>
            <a:r>
              <a:rPr lang="pt-BR" sz="2400" b="0" strike="noStrike" spc="-1">
                <a:solidFill>
                  <a:srgbClr val="000000"/>
                </a:solidFill>
                <a:latin typeface="Arial"/>
                <a:ea typeface="DejaVu Sans"/>
              </a:rPr>
              <a:t> </a:t>
            </a:r>
            <a:endParaRPr lang="pt-BR" sz="2400" b="0" strike="noStrike" spc="-1">
              <a:latin typeface="Arial"/>
            </a:endParaRPr>
          </a:p>
          <a:p>
            <a:pPr marL="685800" lvl="1" indent="-227160" algn="just">
              <a:lnSpc>
                <a:spcPct val="90000"/>
              </a:lnSpc>
              <a:spcBef>
                <a:spcPts val="901"/>
              </a:spcBef>
              <a:spcAft>
                <a:spcPts val="300"/>
              </a:spcAft>
              <a:buClr>
                <a:srgbClr val="000000"/>
              </a:buClr>
              <a:buSzPct val="85000"/>
              <a:buFont typeface="Wingdings" charset="2"/>
              <a:buChar char=""/>
              <a:tabLst>
                <a:tab pos="0" algn="l"/>
              </a:tabLst>
            </a:pPr>
            <a:r>
              <a:rPr lang="pt-BR" sz="2400" b="0" strike="noStrike" spc="-1">
                <a:solidFill>
                  <a:srgbClr val="000000"/>
                </a:solidFill>
                <a:latin typeface="Arial"/>
                <a:ea typeface="DejaVu Sans"/>
              </a:rPr>
              <a:t> </a:t>
            </a:r>
            <a:r>
              <a:rPr lang="pt-BR" sz="2400" b="0" i="1" strike="noStrike" spc="-1">
                <a:solidFill>
                  <a:srgbClr val="000000"/>
                </a:solidFill>
                <a:latin typeface="Arial"/>
                <a:ea typeface="DejaVu Sans"/>
              </a:rPr>
              <a:t>Adaptação</a:t>
            </a:r>
            <a:endParaRPr lang="pt-BR" sz="2400" b="0" strike="noStrike" spc="-1">
              <a:latin typeface="Arial"/>
            </a:endParaRPr>
          </a:p>
          <a:p>
            <a:pPr marL="685800" lvl="1" indent="-227160" algn="just">
              <a:lnSpc>
                <a:spcPct val="90000"/>
              </a:lnSpc>
              <a:spcBef>
                <a:spcPts val="901"/>
              </a:spcBef>
              <a:spcAft>
                <a:spcPts val="300"/>
              </a:spcAft>
              <a:buClr>
                <a:srgbClr val="000000"/>
              </a:buClr>
              <a:buSzPct val="85000"/>
              <a:buFont typeface="Wingdings" charset="2"/>
              <a:buChar char=""/>
              <a:tabLst>
                <a:tab pos="0" algn="l"/>
              </a:tabLst>
            </a:pPr>
            <a:r>
              <a:rPr lang="pt-BR" sz="2400" b="0" strike="noStrike" spc="-1">
                <a:solidFill>
                  <a:srgbClr val="000000"/>
                </a:solidFill>
                <a:latin typeface="Arial"/>
                <a:ea typeface="DejaVu Sans"/>
              </a:rPr>
              <a:t> </a:t>
            </a:r>
            <a:r>
              <a:rPr lang="pt-BR" sz="2400" b="0" i="1" strike="noStrike" spc="-1">
                <a:solidFill>
                  <a:srgbClr val="000000"/>
                </a:solidFill>
                <a:latin typeface="Arial"/>
                <a:ea typeface="DejaVu Sans"/>
              </a:rPr>
              <a:t>Melhoramento Funcional</a:t>
            </a:r>
            <a:r>
              <a:rPr lang="pt-BR" sz="2400" b="0" strike="noStrike" spc="-1">
                <a:solidFill>
                  <a:srgbClr val="000000"/>
                </a:solidFill>
                <a:latin typeface="Arial"/>
                <a:ea typeface="DejaVu Sans"/>
              </a:rPr>
              <a:t> </a:t>
            </a:r>
            <a:endParaRPr lang="pt-BR" sz="2400" b="0" strike="noStrike" spc="-1">
              <a:latin typeface="Arial"/>
            </a:endParaRPr>
          </a:p>
        </p:txBody>
      </p:sp>
      <p:sp>
        <p:nvSpPr>
          <p:cNvPr id="873"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73">
                                            <p:txEl>
                                              <p:pRg st="0" end="0"/>
                                            </p:txEl>
                                          </p:spTgt>
                                        </p:tgtEl>
                                        <p:attrNameLst>
                                          <p:attrName>style.visibility</p:attrName>
                                        </p:attrNameLst>
                                      </p:cBhvr>
                                      <p:to>
                                        <p:strVal val="visible"/>
                                      </p:to>
                                    </p:set>
                                    <p:anim calcmode="lin" valueType="num">
                                      <p:cBhvr additive="repl">
                                        <p:cTn id="7" dur="500" fill="hold"/>
                                        <p:tgtEl>
                                          <p:spTgt spid="87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7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8" fill="hold" nodeType="clickEffect">
                                  <p:stCondLst>
                                    <p:cond delay="0"/>
                                  </p:stCondLst>
                                  <p:childTnLst>
                                    <p:set>
                                      <p:cBhvr>
                                        <p:cTn id="13" dur="1" fill="hold">
                                          <p:stCondLst>
                                            <p:cond delay="0"/>
                                          </p:stCondLst>
                                        </p:cTn>
                                        <p:tgtEl>
                                          <p:spTgt spid="872">
                                            <p:txEl>
                                              <p:pRg st="0" end="0"/>
                                            </p:txEl>
                                          </p:spTgt>
                                        </p:tgtEl>
                                        <p:attrNameLst>
                                          <p:attrName>style.visibility</p:attrName>
                                        </p:attrNameLst>
                                      </p:cBhvr>
                                      <p:to>
                                        <p:strVal val="visible"/>
                                      </p:to>
                                    </p:set>
                                    <p:anim calcmode="lin" valueType="num">
                                      <p:cBhvr additive="repl">
                                        <p:cTn id="14" dur="500" fill="hold"/>
                                        <p:tgtEl>
                                          <p:spTgt spid="872">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8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8" fill="hold" nodeType="clickEffect">
                                  <p:stCondLst>
                                    <p:cond delay="0"/>
                                  </p:stCondLst>
                                  <p:childTnLst>
                                    <p:set>
                                      <p:cBhvr>
                                        <p:cTn id="19" dur="1" fill="hold">
                                          <p:stCondLst>
                                            <p:cond delay="0"/>
                                          </p:stCondLst>
                                        </p:cTn>
                                        <p:tgtEl>
                                          <p:spTgt spid="872">
                                            <p:txEl>
                                              <p:pRg st="1" end="1"/>
                                            </p:txEl>
                                          </p:spTgt>
                                        </p:tgtEl>
                                        <p:attrNameLst>
                                          <p:attrName>style.visibility</p:attrName>
                                        </p:attrNameLst>
                                      </p:cBhvr>
                                      <p:to>
                                        <p:strVal val="visible"/>
                                      </p:to>
                                    </p:set>
                                    <p:anim calcmode="lin" valueType="num">
                                      <p:cBhvr additive="repl">
                                        <p:cTn id="20" dur="500" fill="hold"/>
                                        <p:tgtEl>
                                          <p:spTgt spid="872">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8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8" fill="hold" nodeType="clickEffect">
                                  <p:stCondLst>
                                    <p:cond delay="0"/>
                                  </p:stCondLst>
                                  <p:childTnLst>
                                    <p:set>
                                      <p:cBhvr>
                                        <p:cTn id="25" dur="1" fill="hold">
                                          <p:stCondLst>
                                            <p:cond delay="0"/>
                                          </p:stCondLst>
                                        </p:cTn>
                                        <p:tgtEl>
                                          <p:spTgt spid="872">
                                            <p:txEl>
                                              <p:pRg st="2" end="2"/>
                                            </p:txEl>
                                          </p:spTgt>
                                        </p:tgtEl>
                                        <p:attrNameLst>
                                          <p:attrName>style.visibility</p:attrName>
                                        </p:attrNameLst>
                                      </p:cBhvr>
                                      <p:to>
                                        <p:strVal val="visible"/>
                                      </p:to>
                                    </p:set>
                                    <p:anim calcmode="lin" valueType="num">
                                      <p:cBhvr additive="repl">
                                        <p:cTn id="26" dur="500" fill="hold"/>
                                        <p:tgtEl>
                                          <p:spTgt spid="872">
                                            <p:txEl>
                                              <p:pRg st="2" end="2"/>
                                            </p:txEl>
                                          </p:spTgt>
                                        </p:tgtEl>
                                        <p:attrNameLst>
                                          <p:attrName>ppt_x</p:attrName>
                                        </p:attrNameLst>
                                      </p:cBhvr>
                                      <p:tavLst>
                                        <p:tav tm="0">
                                          <p:val>
                                            <p:strVal val="0-#ppt_w/2"/>
                                          </p:val>
                                        </p:tav>
                                        <p:tav tm="100000">
                                          <p:val>
                                            <p:strVal val="#ppt_x"/>
                                          </p:val>
                                        </p:tav>
                                      </p:tavLst>
                                    </p:anim>
                                    <p:anim calcmode="lin" valueType="num">
                                      <p:cBhvr additive="repl">
                                        <p:cTn id="27" dur="500" fill="hold"/>
                                        <p:tgtEl>
                                          <p:spTgt spid="8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8" fill="hold" nodeType="clickEffect">
                                  <p:stCondLst>
                                    <p:cond delay="0"/>
                                  </p:stCondLst>
                                  <p:childTnLst>
                                    <p:set>
                                      <p:cBhvr>
                                        <p:cTn id="31" dur="1" fill="hold">
                                          <p:stCondLst>
                                            <p:cond delay="0"/>
                                          </p:stCondLst>
                                        </p:cTn>
                                        <p:tgtEl>
                                          <p:spTgt spid="872">
                                            <p:txEl>
                                              <p:pRg st="3" end="3"/>
                                            </p:txEl>
                                          </p:spTgt>
                                        </p:tgtEl>
                                        <p:attrNameLst>
                                          <p:attrName>style.visibility</p:attrName>
                                        </p:attrNameLst>
                                      </p:cBhvr>
                                      <p:to>
                                        <p:strVal val="visible"/>
                                      </p:to>
                                    </p:set>
                                    <p:anim calcmode="lin" valueType="num">
                                      <p:cBhvr additive="repl">
                                        <p:cTn id="32" dur="500" fill="hold"/>
                                        <p:tgtEl>
                                          <p:spTgt spid="872">
                                            <p:txEl>
                                              <p:pRg st="3" end="3"/>
                                            </p:txEl>
                                          </p:spTgt>
                                        </p:tgtEl>
                                        <p:attrNameLst>
                                          <p:attrName>ppt_x</p:attrName>
                                        </p:attrNameLst>
                                      </p:cBhvr>
                                      <p:tavLst>
                                        <p:tav tm="0">
                                          <p:val>
                                            <p:strVal val="0-#ppt_w/2"/>
                                          </p:val>
                                        </p:tav>
                                        <p:tav tm="100000">
                                          <p:val>
                                            <p:strVal val="#ppt_x"/>
                                          </p:val>
                                        </p:tav>
                                      </p:tavLst>
                                    </p:anim>
                                    <p:anim calcmode="lin" valueType="num">
                                      <p:cBhvr additive="repl">
                                        <p:cTn id="33" dur="500" fill="hold"/>
                                        <p:tgtEl>
                                          <p:spTgt spid="8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CustomShape 1"/>
          <p:cNvSpPr/>
          <p:nvPr/>
        </p:nvSpPr>
        <p:spPr>
          <a:xfrm>
            <a:off x="540000" y="1905120"/>
            <a:ext cx="9142560" cy="4570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tabLst>
                <a:tab pos="0" algn="l"/>
              </a:tabLst>
            </a:pPr>
            <a:r>
              <a:rPr lang="pt-BR" sz="2800" b="0" i="1" strike="noStrike" spc="-1">
                <a:solidFill>
                  <a:srgbClr val="C9211E"/>
                </a:solidFill>
                <a:latin typeface="Arial"/>
                <a:ea typeface="DejaVu Sans"/>
              </a:rPr>
              <a:t>Correção</a:t>
            </a:r>
            <a:r>
              <a:rPr lang="pt-BR" sz="2800" b="0" i="1" strike="noStrike" spc="-1">
                <a:solidFill>
                  <a:srgbClr val="000000"/>
                </a:solidFill>
                <a:latin typeface="Arial"/>
                <a:ea typeface="DejaVu Sans"/>
              </a:rPr>
              <a:t>:</a:t>
            </a:r>
            <a:r>
              <a:rPr lang="pt-BR" sz="2800" b="0" strike="noStrike" spc="-1">
                <a:solidFill>
                  <a:srgbClr val="000000"/>
                </a:solidFill>
                <a:latin typeface="Arial"/>
                <a:ea typeface="DejaVu Sans"/>
              </a:rPr>
              <a:t> mesmo com as melhores atividades de garantia de qualidade de software, é provável que o cliente descubra defeitos no software. A manutenção </a:t>
            </a:r>
            <a:r>
              <a:rPr lang="pt-BR" sz="2800" b="0" i="1" strike="noStrike" spc="-1">
                <a:solidFill>
                  <a:srgbClr val="000000"/>
                </a:solidFill>
                <a:latin typeface="Arial"/>
                <a:ea typeface="DejaVu Sans"/>
              </a:rPr>
              <a:t>corretiva</a:t>
            </a:r>
            <a:r>
              <a:rPr lang="pt-BR" sz="2800" b="0" strike="noStrike" spc="-1">
                <a:solidFill>
                  <a:srgbClr val="000000"/>
                </a:solidFill>
                <a:latin typeface="Arial"/>
                <a:ea typeface="DejaVu Sans"/>
              </a:rPr>
              <a:t> muda o software para corrigir defeitos.</a:t>
            </a:r>
            <a:endParaRPr lang="pt-BR" sz="2800" b="0" strike="noStrike" spc="-1">
              <a:latin typeface="Arial"/>
            </a:endParaRPr>
          </a:p>
          <a:p>
            <a:pPr marL="228600" indent="-227160">
              <a:lnSpc>
                <a:spcPct val="40000"/>
              </a:lnSpc>
              <a:spcBef>
                <a:spcPts val="901"/>
              </a:spcBef>
              <a:spcAft>
                <a:spcPts val="300"/>
              </a:spcAft>
              <a:tabLst>
                <a:tab pos="0" algn="l"/>
              </a:tabLst>
            </a:pPr>
            <a:endParaRPr lang="pt-BR" sz="2800" b="0" strike="noStrike" spc="-1">
              <a:latin typeface="Arial"/>
            </a:endParaRPr>
          </a:p>
          <a:p>
            <a:pPr marL="228600" indent="-227160">
              <a:lnSpc>
                <a:spcPct val="90000"/>
              </a:lnSpc>
              <a:spcBef>
                <a:spcPts val="901"/>
              </a:spcBef>
              <a:spcAft>
                <a:spcPts val="300"/>
              </a:spcAft>
              <a:tabLst>
                <a:tab pos="0" algn="l"/>
              </a:tabLst>
            </a:pPr>
            <a:r>
              <a:rPr lang="pt-BR" sz="2800" b="0" i="1" strike="noStrike" spc="-1">
                <a:solidFill>
                  <a:srgbClr val="C9211E"/>
                </a:solidFill>
                <a:latin typeface="Arial"/>
                <a:ea typeface="DejaVu Sans"/>
              </a:rPr>
              <a:t>Adaptação</a:t>
            </a:r>
            <a:r>
              <a:rPr lang="pt-BR" sz="2800" b="0" strike="noStrike" spc="-1">
                <a:solidFill>
                  <a:srgbClr val="000000"/>
                </a:solidFill>
                <a:latin typeface="Arial"/>
                <a:ea typeface="DejaVu Sans"/>
              </a:rPr>
              <a:t>: com o passar do tempo, o ambiente original (por exemplo a CPU, o sistema operacional e periféricos) para o qual o software foi desenvolvido provavelmente mudará. A manutenção </a:t>
            </a:r>
            <a:r>
              <a:rPr lang="pt-BR" sz="2800" b="0" i="1" strike="noStrike" spc="-1">
                <a:solidFill>
                  <a:srgbClr val="000000"/>
                </a:solidFill>
                <a:latin typeface="Arial"/>
                <a:ea typeface="DejaVu Sans"/>
              </a:rPr>
              <a:t>adaptativa</a:t>
            </a:r>
            <a:r>
              <a:rPr lang="pt-BR" sz="2800" b="0" strike="noStrike" spc="-1">
                <a:solidFill>
                  <a:srgbClr val="000000"/>
                </a:solidFill>
                <a:latin typeface="Arial"/>
                <a:ea typeface="DejaVu Sans"/>
              </a:rPr>
              <a:t> muda o software para acomodar mudanças em seu ambiente.</a:t>
            </a:r>
            <a:endParaRPr lang="pt-BR" sz="2800" b="0" strike="noStrike" spc="-1">
              <a:latin typeface="Arial"/>
            </a:endParaRPr>
          </a:p>
        </p:txBody>
      </p:sp>
      <p:sp>
        <p:nvSpPr>
          <p:cNvPr id="875"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75">
                                            <p:txEl>
                                              <p:pRg st="0" end="0"/>
                                            </p:txEl>
                                          </p:spTgt>
                                        </p:tgtEl>
                                        <p:attrNameLst>
                                          <p:attrName>style.visibility</p:attrName>
                                        </p:attrNameLst>
                                      </p:cBhvr>
                                      <p:to>
                                        <p:strVal val="visible"/>
                                      </p:to>
                                    </p:set>
                                    <p:anim calcmode="lin" valueType="num">
                                      <p:cBhvr additive="repl">
                                        <p:cTn id="7" dur="500" fill="hold"/>
                                        <p:tgtEl>
                                          <p:spTgt spid="87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7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2" fill="hold" nodeType="clickEffect">
                                  <p:stCondLst>
                                    <p:cond delay="0"/>
                                  </p:stCondLst>
                                  <p:childTnLst>
                                    <p:set>
                                      <p:cBhvr>
                                        <p:cTn id="13" dur="1" fill="hold">
                                          <p:stCondLst>
                                            <p:cond delay="0"/>
                                          </p:stCondLst>
                                        </p:cTn>
                                        <p:tgtEl>
                                          <p:spTgt spid="874">
                                            <p:txEl>
                                              <p:pRg st="0" end="0"/>
                                            </p:txEl>
                                          </p:spTgt>
                                        </p:tgtEl>
                                        <p:attrNameLst>
                                          <p:attrName>style.visibility</p:attrName>
                                        </p:attrNameLst>
                                      </p:cBhvr>
                                      <p:to>
                                        <p:strVal val="visible"/>
                                      </p:to>
                                    </p:set>
                                    <p:anim calcmode="lin" valueType="num">
                                      <p:cBhvr additive="repl">
                                        <p:cTn id="14" dur="500" fill="hold"/>
                                        <p:tgtEl>
                                          <p:spTgt spid="87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2" fill="hold" nodeType="clickEffect">
                                  <p:stCondLst>
                                    <p:cond delay="0"/>
                                  </p:stCondLst>
                                  <p:childTnLst>
                                    <p:set>
                                      <p:cBhvr>
                                        <p:cTn id="19" dur="1" fill="hold">
                                          <p:stCondLst>
                                            <p:cond delay="0"/>
                                          </p:stCondLst>
                                        </p:cTn>
                                        <p:tgtEl>
                                          <p:spTgt spid="874">
                                            <p:txEl>
                                              <p:pRg st="2" end="2"/>
                                            </p:txEl>
                                          </p:spTgt>
                                        </p:tgtEl>
                                        <p:attrNameLst>
                                          <p:attrName>style.visibility</p:attrName>
                                        </p:attrNameLst>
                                      </p:cBhvr>
                                      <p:to>
                                        <p:strVal val="visible"/>
                                      </p:to>
                                    </p:set>
                                    <p:anim calcmode="lin" valueType="num">
                                      <p:cBhvr additive="repl">
                                        <p:cTn id="20" dur="500" fill="hold"/>
                                        <p:tgtEl>
                                          <p:spTgt spid="874">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7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200520" y="113400"/>
            <a:ext cx="7771320" cy="68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Evolução do Software</a:t>
            </a:r>
            <a:endParaRPr lang="pt-BR" sz="4000" b="0" strike="noStrike" spc="-1">
              <a:latin typeface="Arial"/>
            </a:endParaRPr>
          </a:p>
        </p:txBody>
      </p:sp>
      <p:sp>
        <p:nvSpPr>
          <p:cNvPr id="247" name="CustomShape 2"/>
          <p:cNvSpPr/>
          <p:nvPr/>
        </p:nvSpPr>
        <p:spPr>
          <a:xfrm>
            <a:off x="232920" y="1066680"/>
            <a:ext cx="9447840" cy="472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658800" indent="-267120" algn="just">
              <a:lnSpc>
                <a:spcPct val="80000"/>
              </a:lnSpc>
              <a:spcBef>
                <a:spcPts val="901"/>
              </a:spcBef>
              <a:spcAft>
                <a:spcPts val="300"/>
              </a:spcAft>
              <a:tabLst>
                <a:tab pos="0" algn="l"/>
              </a:tabLst>
            </a:pPr>
            <a:r>
              <a:rPr lang="pt-BR" sz="2400" b="0" strike="noStrike" spc="-1">
                <a:solidFill>
                  <a:srgbClr val="000000"/>
                </a:solidFill>
                <a:latin typeface="Arial"/>
                <a:ea typeface="DejaVu Sans"/>
              </a:rPr>
              <a:t>(1965 - 1975)</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Multiprogramação e sistemas multiusuários </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Técnicas interativas </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Sistemas de tempo real</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1</a:t>
            </a:r>
            <a:r>
              <a:rPr lang="pt-BR" sz="2400" b="0" u="sng" strike="noStrike" spc="-1" baseline="30000">
                <a:solidFill>
                  <a:srgbClr val="000000"/>
                </a:solidFill>
                <a:uFillTx/>
                <a:latin typeface="Arial"/>
                <a:ea typeface="DejaVu Sans"/>
              </a:rPr>
              <a:t>a</a:t>
            </a:r>
            <a:r>
              <a:rPr lang="pt-BR" sz="2400" b="0" strike="noStrike" spc="-1">
                <a:solidFill>
                  <a:srgbClr val="000000"/>
                </a:solidFill>
                <a:latin typeface="Arial"/>
                <a:ea typeface="DejaVu Sans"/>
              </a:rPr>
              <a:t> geração de SGBD’s</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Produto de software - s</a:t>
            </a:r>
            <a:r>
              <a:rPr lang="pt-BR" sz="2400" b="0" i="1" strike="noStrike" spc="-1">
                <a:solidFill>
                  <a:srgbClr val="000000"/>
                </a:solidFill>
                <a:latin typeface="Arial"/>
                <a:ea typeface="DejaVu Sans"/>
              </a:rPr>
              <a:t>oftware houses</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Bibliotecas de Software</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Cresce n</a:t>
            </a:r>
            <a:r>
              <a:rPr lang="pt-BR" sz="2400" b="0" u="sng" strike="noStrike" spc="-1" baseline="30000">
                <a:solidFill>
                  <a:srgbClr val="000000"/>
                </a:solidFill>
                <a:uFillTx/>
                <a:latin typeface="Arial"/>
                <a:ea typeface="DejaVu Sans"/>
              </a:rPr>
              <a:t>o</a:t>
            </a:r>
            <a:r>
              <a:rPr lang="pt-BR" sz="2400" b="0" strike="noStrike" spc="-1">
                <a:solidFill>
                  <a:srgbClr val="000000"/>
                </a:solidFill>
                <a:latin typeface="Arial"/>
                <a:ea typeface="DejaVu Sans"/>
              </a:rPr>
              <a:t> de sistemas baseado em computador</a:t>
            </a:r>
            <a:endParaRPr lang="pt-BR" sz="2400" b="0" strike="noStrike" spc="-1">
              <a:latin typeface="Arial"/>
            </a:endParaRPr>
          </a:p>
          <a:p>
            <a:pPr marL="733320" lvl="1" indent="-342000">
              <a:lnSpc>
                <a:spcPct val="8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 Manutenção quase impossível</a:t>
            </a:r>
            <a:endParaRPr lang="pt-BR" sz="2400" b="0" strike="noStrike" spc="-1">
              <a:latin typeface="Arial"/>
            </a:endParaRPr>
          </a:p>
          <a:p>
            <a:pPr marL="658800" indent="-267120" algn="ctr">
              <a:lnSpc>
                <a:spcPct val="80000"/>
              </a:lnSpc>
              <a:spcBef>
                <a:spcPts val="901"/>
              </a:spcBef>
              <a:spcAft>
                <a:spcPts val="300"/>
              </a:spcAft>
              <a:tabLst>
                <a:tab pos="0" algn="l"/>
              </a:tabLst>
            </a:pPr>
            <a:r>
              <a:rPr lang="pt-BR" sz="2400" b="0" strike="noStrike" spc="-1">
                <a:solidFill>
                  <a:srgbClr val="000000"/>
                </a:solidFill>
                <a:latin typeface="Arial"/>
                <a:ea typeface="DejaVu Sans"/>
              </a:rPr>
              <a:t>                    ..... </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 calcmode="lin" valueType="num">
                                      <p:cBhvr additive="repl">
                                        <p:cTn id="7" dur="500" fill="hold"/>
                                        <p:tgtEl>
                                          <p:spTgt spid="246">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46">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3"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4" fill="hold" nodeType="clickEffect">
                                  <p:stCondLst>
                                    <p:cond delay="0"/>
                                  </p:stCondLst>
                                  <p:childTnLst>
                                    <p:set>
                                      <p:cBhvr>
                                        <p:cTn id="13" dur="1" fill="hold">
                                          <p:stCondLst>
                                            <p:cond delay="0"/>
                                          </p:stCondLst>
                                        </p:cTn>
                                        <p:tgtEl>
                                          <p:spTgt spid="247">
                                            <p:txEl>
                                              <p:pRg st="0" end="0"/>
                                            </p:txEl>
                                          </p:spTgt>
                                        </p:tgtEl>
                                        <p:attrNameLst>
                                          <p:attrName>style.visibility</p:attrName>
                                        </p:attrNameLst>
                                      </p:cBhvr>
                                      <p:to>
                                        <p:strVal val="visible"/>
                                      </p:to>
                                    </p:set>
                                    <p:anim calcmode="lin" valueType="num">
                                      <p:cBhvr additive="repl">
                                        <p:cTn id="14" dur="500" fill="hold"/>
                                        <p:tgtEl>
                                          <p:spTgt spid="247">
                                            <p:txEl>
                                              <p:pRg st="0" end="0"/>
                                            </p:txEl>
                                          </p:spTgt>
                                        </p:tgtEl>
                                        <p:attrNameLst>
                                          <p:attrName>ppt_x</p:attrName>
                                        </p:attrNameLst>
                                      </p:cBhvr>
                                      <p:tavLst>
                                        <p:tav tm="0">
                                          <p:val>
                                            <p:strVal val="#ppt_x"/>
                                          </p:val>
                                        </p:tav>
                                        <p:tav tm="100000">
                                          <p:val>
                                            <p:strVal val="#ppt_x"/>
                                          </p:val>
                                        </p:tav>
                                      </p:tavLst>
                                    </p:anim>
                                    <p:anim calcmode="lin" valueType="num">
                                      <p:cBhvr additive="repl">
                                        <p:cTn id="15" dur="500" fill="hold"/>
                                        <p:tgtEl>
                                          <p:spTgt spid="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4" fill="hold" nodeType="clickEffect">
                                  <p:stCondLst>
                                    <p:cond delay="0"/>
                                  </p:stCondLst>
                                  <p:childTnLst>
                                    <p:set>
                                      <p:cBhvr>
                                        <p:cTn id="19" dur="1" fill="hold">
                                          <p:stCondLst>
                                            <p:cond delay="0"/>
                                          </p:stCondLst>
                                        </p:cTn>
                                        <p:tgtEl>
                                          <p:spTgt spid="247">
                                            <p:txEl>
                                              <p:pRg st="1" end="1"/>
                                            </p:txEl>
                                          </p:spTgt>
                                        </p:tgtEl>
                                        <p:attrNameLst>
                                          <p:attrName>style.visibility</p:attrName>
                                        </p:attrNameLst>
                                      </p:cBhvr>
                                      <p:to>
                                        <p:strVal val="visible"/>
                                      </p:to>
                                    </p:set>
                                    <p:anim calcmode="lin" valueType="num">
                                      <p:cBhvr additive="repl">
                                        <p:cTn id="20" dur="500" fill="hold"/>
                                        <p:tgtEl>
                                          <p:spTgt spid="247">
                                            <p:txEl>
                                              <p:pRg st="1" end="1"/>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2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4" fill="hold" nodeType="clickEffect">
                                  <p:stCondLst>
                                    <p:cond delay="0"/>
                                  </p:stCondLst>
                                  <p:childTnLst>
                                    <p:set>
                                      <p:cBhvr>
                                        <p:cTn id="25" dur="1" fill="hold">
                                          <p:stCondLst>
                                            <p:cond delay="0"/>
                                          </p:stCondLst>
                                        </p:cTn>
                                        <p:tgtEl>
                                          <p:spTgt spid="247">
                                            <p:txEl>
                                              <p:pRg st="2" end="2"/>
                                            </p:txEl>
                                          </p:spTgt>
                                        </p:tgtEl>
                                        <p:attrNameLst>
                                          <p:attrName>style.visibility</p:attrName>
                                        </p:attrNameLst>
                                      </p:cBhvr>
                                      <p:to>
                                        <p:strVal val="visible"/>
                                      </p:to>
                                    </p:set>
                                    <p:anim calcmode="lin" valueType="num">
                                      <p:cBhvr additive="repl">
                                        <p:cTn id="26" dur="500" fill="hold"/>
                                        <p:tgtEl>
                                          <p:spTgt spid="247">
                                            <p:txEl>
                                              <p:pRg st="2" end="2"/>
                                            </p:txEl>
                                          </p:spTgt>
                                        </p:tgtEl>
                                        <p:attrNameLst>
                                          <p:attrName>ppt_x</p:attrName>
                                        </p:attrNameLst>
                                      </p:cBhvr>
                                      <p:tavLst>
                                        <p:tav tm="0">
                                          <p:val>
                                            <p:strVal val="#ppt_x"/>
                                          </p:val>
                                        </p:tav>
                                        <p:tav tm="100000">
                                          <p:val>
                                            <p:strVal val="#ppt_x"/>
                                          </p:val>
                                        </p:tav>
                                      </p:tavLst>
                                    </p:anim>
                                    <p:anim calcmode="lin" valueType="num">
                                      <p:cBhvr additive="repl">
                                        <p:cTn id="27" dur="500" fill="hold"/>
                                        <p:tgtEl>
                                          <p:spTgt spid="2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4" fill="hold" nodeType="clickEffect">
                                  <p:stCondLst>
                                    <p:cond delay="0"/>
                                  </p:stCondLst>
                                  <p:childTnLst>
                                    <p:set>
                                      <p:cBhvr>
                                        <p:cTn id="31" dur="1" fill="hold">
                                          <p:stCondLst>
                                            <p:cond delay="0"/>
                                          </p:stCondLst>
                                        </p:cTn>
                                        <p:tgtEl>
                                          <p:spTgt spid="247">
                                            <p:txEl>
                                              <p:pRg st="3" end="3"/>
                                            </p:txEl>
                                          </p:spTgt>
                                        </p:tgtEl>
                                        <p:attrNameLst>
                                          <p:attrName>style.visibility</p:attrName>
                                        </p:attrNameLst>
                                      </p:cBhvr>
                                      <p:to>
                                        <p:strVal val="visible"/>
                                      </p:to>
                                    </p:set>
                                    <p:anim calcmode="lin" valueType="num">
                                      <p:cBhvr additive="repl">
                                        <p:cTn id="32" dur="500" fill="hold"/>
                                        <p:tgtEl>
                                          <p:spTgt spid="247">
                                            <p:txEl>
                                              <p:pRg st="3" end="3"/>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2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4" fill="hold" nodeType="clickEffect">
                                  <p:stCondLst>
                                    <p:cond delay="0"/>
                                  </p:stCondLst>
                                  <p:childTnLst>
                                    <p:set>
                                      <p:cBhvr>
                                        <p:cTn id="37" dur="1" fill="hold">
                                          <p:stCondLst>
                                            <p:cond delay="0"/>
                                          </p:stCondLst>
                                        </p:cTn>
                                        <p:tgtEl>
                                          <p:spTgt spid="247">
                                            <p:txEl>
                                              <p:pRg st="4" end="4"/>
                                            </p:txEl>
                                          </p:spTgt>
                                        </p:tgtEl>
                                        <p:attrNameLst>
                                          <p:attrName>style.visibility</p:attrName>
                                        </p:attrNameLst>
                                      </p:cBhvr>
                                      <p:to>
                                        <p:strVal val="visible"/>
                                      </p:to>
                                    </p:set>
                                    <p:anim calcmode="lin" valueType="num">
                                      <p:cBhvr additive="repl">
                                        <p:cTn id="38" dur="500" fill="hold"/>
                                        <p:tgtEl>
                                          <p:spTgt spid="247">
                                            <p:txEl>
                                              <p:pRg st="4" end="4"/>
                                            </p:txEl>
                                          </p:spTgt>
                                        </p:tgtEl>
                                        <p:attrNameLst>
                                          <p:attrName>ppt_x</p:attrName>
                                        </p:attrNameLst>
                                      </p:cBhvr>
                                      <p:tavLst>
                                        <p:tav tm="0">
                                          <p:val>
                                            <p:strVal val="#ppt_x"/>
                                          </p:val>
                                        </p:tav>
                                        <p:tav tm="100000">
                                          <p:val>
                                            <p:strVal val="#ppt_x"/>
                                          </p:val>
                                        </p:tav>
                                      </p:tavLst>
                                    </p:anim>
                                    <p:anim calcmode="lin" valueType="num">
                                      <p:cBhvr additive="repl">
                                        <p:cTn id="39" dur="500" fill="hold"/>
                                        <p:tgtEl>
                                          <p:spTgt spid="2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4" fill="hold" nodeType="clickEffect">
                                  <p:stCondLst>
                                    <p:cond delay="0"/>
                                  </p:stCondLst>
                                  <p:childTnLst>
                                    <p:set>
                                      <p:cBhvr>
                                        <p:cTn id="43" dur="1" fill="hold">
                                          <p:stCondLst>
                                            <p:cond delay="0"/>
                                          </p:stCondLst>
                                        </p:cTn>
                                        <p:tgtEl>
                                          <p:spTgt spid="247">
                                            <p:txEl>
                                              <p:pRg st="5" end="5"/>
                                            </p:txEl>
                                          </p:spTgt>
                                        </p:tgtEl>
                                        <p:attrNameLst>
                                          <p:attrName>style.visibility</p:attrName>
                                        </p:attrNameLst>
                                      </p:cBhvr>
                                      <p:to>
                                        <p:strVal val="visible"/>
                                      </p:to>
                                    </p:set>
                                    <p:anim calcmode="lin" valueType="num">
                                      <p:cBhvr additive="repl">
                                        <p:cTn id="44" dur="500" fill="hold"/>
                                        <p:tgtEl>
                                          <p:spTgt spid="247">
                                            <p:txEl>
                                              <p:pRg st="5" end="5"/>
                                            </p:txEl>
                                          </p:spTgt>
                                        </p:tgtEl>
                                        <p:attrNameLst>
                                          <p:attrName>ppt_x</p:attrName>
                                        </p:attrNameLst>
                                      </p:cBhvr>
                                      <p:tavLst>
                                        <p:tav tm="0">
                                          <p:val>
                                            <p:strVal val="#ppt_x"/>
                                          </p:val>
                                        </p:tav>
                                        <p:tav tm="100000">
                                          <p:val>
                                            <p:strVal val="#ppt_x"/>
                                          </p:val>
                                        </p:tav>
                                      </p:tavLst>
                                    </p:anim>
                                    <p:anim calcmode="lin" valueType="num">
                                      <p:cBhvr additive="repl">
                                        <p:cTn id="45" dur="500" fill="hold"/>
                                        <p:tgtEl>
                                          <p:spTgt spid="2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4" fill="hold" nodeType="clickEffect">
                                  <p:stCondLst>
                                    <p:cond delay="0"/>
                                  </p:stCondLst>
                                  <p:childTnLst>
                                    <p:set>
                                      <p:cBhvr>
                                        <p:cTn id="49" dur="1" fill="hold">
                                          <p:stCondLst>
                                            <p:cond delay="0"/>
                                          </p:stCondLst>
                                        </p:cTn>
                                        <p:tgtEl>
                                          <p:spTgt spid="247">
                                            <p:txEl>
                                              <p:pRg st="6" end="6"/>
                                            </p:txEl>
                                          </p:spTgt>
                                        </p:tgtEl>
                                        <p:attrNameLst>
                                          <p:attrName>style.visibility</p:attrName>
                                        </p:attrNameLst>
                                      </p:cBhvr>
                                      <p:to>
                                        <p:strVal val="visible"/>
                                      </p:to>
                                    </p:set>
                                    <p:anim calcmode="lin" valueType="num">
                                      <p:cBhvr additive="repl">
                                        <p:cTn id="50" dur="500" fill="hold"/>
                                        <p:tgtEl>
                                          <p:spTgt spid="247">
                                            <p:txEl>
                                              <p:pRg st="6" end="6"/>
                                            </p:txEl>
                                          </p:spTgt>
                                        </p:tgtEl>
                                        <p:attrNameLst>
                                          <p:attrName>ppt_x</p:attrName>
                                        </p:attrNameLst>
                                      </p:cBhvr>
                                      <p:tavLst>
                                        <p:tav tm="0">
                                          <p:val>
                                            <p:strVal val="#ppt_x"/>
                                          </p:val>
                                        </p:tav>
                                        <p:tav tm="100000">
                                          <p:val>
                                            <p:strVal val="#ppt_x"/>
                                          </p:val>
                                        </p:tav>
                                      </p:tavLst>
                                    </p:anim>
                                    <p:anim calcmode="lin" valueType="num">
                                      <p:cBhvr additive="repl">
                                        <p:cTn id="51" dur="500" fill="hold"/>
                                        <p:tgtEl>
                                          <p:spTgt spid="2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4" fill="hold" nodeType="clickEffect">
                                  <p:stCondLst>
                                    <p:cond delay="0"/>
                                  </p:stCondLst>
                                  <p:childTnLst>
                                    <p:set>
                                      <p:cBhvr>
                                        <p:cTn id="55" dur="1" fill="hold">
                                          <p:stCondLst>
                                            <p:cond delay="0"/>
                                          </p:stCondLst>
                                        </p:cTn>
                                        <p:tgtEl>
                                          <p:spTgt spid="247">
                                            <p:txEl>
                                              <p:pRg st="7" end="7"/>
                                            </p:txEl>
                                          </p:spTgt>
                                        </p:tgtEl>
                                        <p:attrNameLst>
                                          <p:attrName>style.visibility</p:attrName>
                                        </p:attrNameLst>
                                      </p:cBhvr>
                                      <p:to>
                                        <p:strVal val="visible"/>
                                      </p:to>
                                    </p:set>
                                    <p:anim calcmode="lin" valueType="num">
                                      <p:cBhvr additive="repl">
                                        <p:cTn id="56" dur="500" fill="hold"/>
                                        <p:tgtEl>
                                          <p:spTgt spid="247">
                                            <p:txEl>
                                              <p:pRg st="7" end="7"/>
                                            </p:txEl>
                                          </p:spTgt>
                                        </p:tgtEl>
                                        <p:attrNameLst>
                                          <p:attrName>ppt_x</p:attrName>
                                        </p:attrNameLst>
                                      </p:cBhvr>
                                      <p:tavLst>
                                        <p:tav tm="0">
                                          <p:val>
                                            <p:strVal val="#ppt_x"/>
                                          </p:val>
                                        </p:tav>
                                        <p:tav tm="100000">
                                          <p:val>
                                            <p:strVal val="#ppt_x"/>
                                          </p:val>
                                        </p:tav>
                                      </p:tavLst>
                                    </p:anim>
                                    <p:anim calcmode="lin" valueType="num">
                                      <p:cBhvr additive="repl">
                                        <p:cTn id="57" dur="500" fill="hold"/>
                                        <p:tgtEl>
                                          <p:spTgt spid="2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nodeType="clickEffect">
                      <p:stCondLst>
                        <p:cond delay="indefinite"/>
                      </p:stCondLst>
                      <p:childTnLst>
                        <p:par>
                          <p:cTn id="59" fill="hold" nodeType="withEffect">
                            <p:stCondLst>
                              <p:cond delay="0"/>
                            </p:stCondLst>
                            <p:childTnLst>
                              <p:par>
                                <p:cTn id="60" presetID="2" presetClass="entr" presetSubtype="4" fill="hold" nodeType="clickEffect">
                                  <p:stCondLst>
                                    <p:cond delay="0"/>
                                  </p:stCondLst>
                                  <p:childTnLst>
                                    <p:set>
                                      <p:cBhvr>
                                        <p:cTn id="61" dur="1" fill="hold">
                                          <p:stCondLst>
                                            <p:cond delay="0"/>
                                          </p:stCondLst>
                                        </p:cTn>
                                        <p:tgtEl>
                                          <p:spTgt spid="247">
                                            <p:txEl>
                                              <p:pRg st="8" end="8"/>
                                            </p:txEl>
                                          </p:spTgt>
                                        </p:tgtEl>
                                        <p:attrNameLst>
                                          <p:attrName>style.visibility</p:attrName>
                                        </p:attrNameLst>
                                      </p:cBhvr>
                                      <p:to>
                                        <p:strVal val="visible"/>
                                      </p:to>
                                    </p:set>
                                    <p:anim calcmode="lin" valueType="num">
                                      <p:cBhvr additive="repl">
                                        <p:cTn id="62" dur="500" fill="hold"/>
                                        <p:tgtEl>
                                          <p:spTgt spid="247">
                                            <p:txEl>
                                              <p:pRg st="8" end="8"/>
                                            </p:txEl>
                                          </p:spTgt>
                                        </p:tgtEl>
                                        <p:attrNameLst>
                                          <p:attrName>ppt_x</p:attrName>
                                        </p:attrNameLst>
                                      </p:cBhvr>
                                      <p:tavLst>
                                        <p:tav tm="0">
                                          <p:val>
                                            <p:strVal val="#ppt_x"/>
                                          </p:val>
                                        </p:tav>
                                        <p:tav tm="100000">
                                          <p:val>
                                            <p:strVal val="#ppt_x"/>
                                          </p:val>
                                        </p:tav>
                                      </p:tavLst>
                                    </p:anim>
                                    <p:anim calcmode="lin" valueType="num">
                                      <p:cBhvr additive="repl">
                                        <p:cTn id="63" dur="500" fill="hold"/>
                                        <p:tgtEl>
                                          <p:spTgt spid="2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nodeType="clickEffect">
                      <p:stCondLst>
                        <p:cond delay="indefinite"/>
                      </p:stCondLst>
                      <p:childTnLst>
                        <p:par>
                          <p:cTn id="65" fill="hold" nodeType="withEffect">
                            <p:stCondLst>
                              <p:cond delay="0"/>
                            </p:stCondLst>
                            <p:childTnLst>
                              <p:par>
                                <p:cTn id="66" presetID="2" presetClass="entr" presetSubtype="4" fill="hold" nodeType="clickEffect">
                                  <p:stCondLst>
                                    <p:cond delay="0"/>
                                  </p:stCondLst>
                                  <p:childTnLst>
                                    <p:set>
                                      <p:cBhvr>
                                        <p:cTn id="67" dur="1" fill="hold">
                                          <p:stCondLst>
                                            <p:cond delay="0"/>
                                          </p:stCondLst>
                                        </p:cTn>
                                        <p:tgtEl>
                                          <p:spTgt spid="247">
                                            <p:txEl>
                                              <p:pRg st="9" end="9"/>
                                            </p:txEl>
                                          </p:spTgt>
                                        </p:tgtEl>
                                        <p:attrNameLst>
                                          <p:attrName>style.visibility</p:attrName>
                                        </p:attrNameLst>
                                      </p:cBhvr>
                                      <p:to>
                                        <p:strVal val="visible"/>
                                      </p:to>
                                    </p:set>
                                    <p:anim calcmode="lin" valueType="num">
                                      <p:cBhvr additive="repl">
                                        <p:cTn id="68" dur="500" fill="hold"/>
                                        <p:tgtEl>
                                          <p:spTgt spid="247">
                                            <p:txEl>
                                              <p:pRg st="9" end="9"/>
                                            </p:txEl>
                                          </p:spTgt>
                                        </p:tgtEl>
                                        <p:attrNameLst>
                                          <p:attrName>ppt_x</p:attrName>
                                        </p:attrNameLst>
                                      </p:cBhvr>
                                      <p:tavLst>
                                        <p:tav tm="0">
                                          <p:val>
                                            <p:strVal val="#ppt_x"/>
                                          </p:val>
                                        </p:tav>
                                        <p:tav tm="100000">
                                          <p:val>
                                            <p:strVal val="#ppt_x"/>
                                          </p:val>
                                        </p:tav>
                                      </p:tavLst>
                                    </p:anim>
                                    <p:anim calcmode="lin" valueType="num">
                                      <p:cBhvr additive="repl">
                                        <p:cTn id="69" dur="500" fill="hold"/>
                                        <p:tgtEl>
                                          <p:spTgt spid="2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1600200" y="1981080"/>
            <a:ext cx="8304480" cy="380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01600">
              <a:lnSpc>
                <a:spcPct val="120000"/>
              </a:lnSpc>
              <a:spcBef>
                <a:spcPts val="901"/>
              </a:spcBef>
              <a:spcAft>
                <a:spcPts val="300"/>
              </a:spcAft>
              <a:tabLst>
                <a:tab pos="0" algn="l"/>
              </a:tabLst>
            </a:pPr>
            <a:r>
              <a:rPr lang="pt-BR" sz="2400" b="0" i="1" strike="noStrike" spc="-1">
                <a:solidFill>
                  <a:srgbClr val="C9211E"/>
                </a:solidFill>
                <a:latin typeface="Arial"/>
                <a:ea typeface="DejaVu Sans"/>
              </a:rPr>
              <a:t>Melhoramento Funcional</a:t>
            </a:r>
            <a:r>
              <a:rPr lang="pt-BR" sz="2400" b="0" strike="noStrike" spc="-1">
                <a:solidFill>
                  <a:srgbClr val="000000"/>
                </a:solidFill>
                <a:latin typeface="Arial"/>
                <a:ea typeface="DejaVu Sans"/>
              </a:rPr>
              <a:t>: a medida que o software é usado, o cliente/usuário reconhecerá funções adicionais que oferecerão benefícios. </a:t>
            </a:r>
            <a:endParaRPr lang="pt-BR" sz="2400" b="0" strike="noStrike" spc="-1">
              <a:latin typeface="Arial"/>
            </a:endParaRPr>
          </a:p>
          <a:p>
            <a:pPr marL="201600">
              <a:lnSpc>
                <a:spcPct val="110000"/>
              </a:lnSpc>
              <a:spcBef>
                <a:spcPts val="901"/>
              </a:spcBef>
              <a:spcAft>
                <a:spcPts val="300"/>
              </a:spcAft>
              <a:tabLst>
                <a:tab pos="0" algn="l"/>
              </a:tabLst>
            </a:pPr>
            <a:r>
              <a:rPr lang="pt-BR" sz="2400" b="0" strike="noStrike" spc="-1">
                <a:solidFill>
                  <a:srgbClr val="000000"/>
                </a:solidFill>
                <a:latin typeface="Arial"/>
                <a:ea typeface="DejaVu Sans"/>
              </a:rPr>
              <a:t>A </a:t>
            </a:r>
            <a:r>
              <a:rPr lang="pt-BR" sz="2400" b="0" i="1" strike="noStrike" spc="-1">
                <a:solidFill>
                  <a:srgbClr val="000000"/>
                </a:solidFill>
                <a:latin typeface="Arial"/>
                <a:ea typeface="DejaVu Sans"/>
              </a:rPr>
              <a:t>manutenção perfectiva</a:t>
            </a:r>
            <a:r>
              <a:rPr lang="pt-BR" sz="2400" b="0" strike="noStrike" spc="-1">
                <a:solidFill>
                  <a:srgbClr val="000000"/>
                </a:solidFill>
                <a:latin typeface="Arial"/>
                <a:ea typeface="DejaVu Sans"/>
              </a:rPr>
              <a:t> estende o software para além de suas exigências funcionais originais.</a:t>
            </a:r>
            <a:endParaRPr lang="pt-BR" sz="2400" b="0" strike="noStrike" spc="-1">
              <a:latin typeface="Arial"/>
            </a:endParaRPr>
          </a:p>
          <a:p>
            <a:pPr marL="201600" algn="just">
              <a:lnSpc>
                <a:spcPct val="30000"/>
              </a:lnSpc>
              <a:spcBef>
                <a:spcPts val="901"/>
              </a:spcBef>
              <a:spcAft>
                <a:spcPts val="300"/>
              </a:spcAft>
              <a:tabLst>
                <a:tab pos="0" algn="l"/>
              </a:tabLst>
            </a:pPr>
            <a:endParaRPr lang="pt-BR" sz="2400" b="0" strike="noStrike" spc="-1">
              <a:latin typeface="Arial"/>
            </a:endParaRPr>
          </a:p>
        </p:txBody>
      </p:sp>
      <p:sp>
        <p:nvSpPr>
          <p:cNvPr id="877" name="CustomShape 2"/>
          <p:cNvSpPr/>
          <p:nvPr/>
        </p:nvSpPr>
        <p:spPr>
          <a:xfrm>
            <a:off x="371520" y="829440"/>
            <a:ext cx="9161280" cy="487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80000"/>
              </a:lnSpc>
            </a:pPr>
            <a:r>
              <a:rPr lang="pt-BR" sz="4000" b="1" strike="noStrike" spc="-1">
                <a:solidFill>
                  <a:srgbClr val="00AEEF"/>
                </a:solidFill>
                <a:latin typeface="Calibri"/>
                <a:ea typeface="DejaVu Sans"/>
              </a:rPr>
              <a:t>Engenharia 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77">
                                            <p:txEl>
                                              <p:pRg st="0" end="0"/>
                                            </p:txEl>
                                          </p:spTgt>
                                        </p:tgtEl>
                                        <p:attrNameLst>
                                          <p:attrName>style.visibility</p:attrName>
                                        </p:attrNameLst>
                                      </p:cBhvr>
                                      <p:to>
                                        <p:strVal val="visible"/>
                                      </p:to>
                                    </p:set>
                                    <p:anim calcmode="lin" valueType="num">
                                      <p:cBhvr additive="repl">
                                        <p:cTn id="7" dur="500" fill="hold"/>
                                        <p:tgtEl>
                                          <p:spTgt spid="87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7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9" fill="hold" nodeType="clickEffect">
                                  <p:stCondLst>
                                    <p:cond delay="0"/>
                                  </p:stCondLst>
                                  <p:childTnLst>
                                    <p:set>
                                      <p:cBhvr>
                                        <p:cTn id="13" dur="1" fill="hold">
                                          <p:stCondLst>
                                            <p:cond delay="0"/>
                                          </p:stCondLst>
                                        </p:cTn>
                                        <p:tgtEl>
                                          <p:spTgt spid="876">
                                            <p:txEl>
                                              <p:pRg st="0" end="0"/>
                                            </p:txEl>
                                          </p:spTgt>
                                        </p:tgtEl>
                                        <p:attrNameLst>
                                          <p:attrName>style.visibility</p:attrName>
                                        </p:attrNameLst>
                                      </p:cBhvr>
                                      <p:to>
                                        <p:strVal val="visible"/>
                                      </p:to>
                                    </p:set>
                                    <p:anim calcmode="lin" valueType="num">
                                      <p:cBhvr additive="repl">
                                        <p:cTn id="14" dur="500" fill="hold"/>
                                        <p:tgtEl>
                                          <p:spTgt spid="876">
                                            <p:txEl>
                                              <p:pRg st="0" end="0"/>
                                            </p:txEl>
                                          </p:spTgt>
                                        </p:tgtEl>
                                        <p:attrNameLst>
                                          <p:attrName>ppt_x</p:attrName>
                                        </p:attrNameLst>
                                      </p:cBhvr>
                                      <p:tavLst>
                                        <p:tav tm="0">
                                          <p:val>
                                            <p:strVal val="0-#ppt_w/2"/>
                                          </p:val>
                                        </p:tav>
                                        <p:tav tm="100000">
                                          <p:val>
                                            <p:strVal val="#ppt_x"/>
                                          </p:val>
                                        </p:tav>
                                      </p:tavLst>
                                    </p:anim>
                                    <p:anim calcmode="lin" valueType="num">
                                      <p:cBhvr additive="repl">
                                        <p:cTn id="15" dur="500" fill="hold"/>
                                        <p:tgtEl>
                                          <p:spTgt spid="87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9" fill="hold" nodeType="clickEffect">
                                  <p:stCondLst>
                                    <p:cond delay="0"/>
                                  </p:stCondLst>
                                  <p:childTnLst>
                                    <p:set>
                                      <p:cBhvr>
                                        <p:cTn id="19" dur="1" fill="hold">
                                          <p:stCondLst>
                                            <p:cond delay="0"/>
                                          </p:stCondLst>
                                        </p:cTn>
                                        <p:tgtEl>
                                          <p:spTgt spid="876">
                                            <p:txEl>
                                              <p:pRg st="1" end="1"/>
                                            </p:txEl>
                                          </p:spTgt>
                                        </p:tgtEl>
                                        <p:attrNameLst>
                                          <p:attrName>style.visibility</p:attrName>
                                        </p:attrNameLst>
                                      </p:cBhvr>
                                      <p:to>
                                        <p:strVal val="visible"/>
                                      </p:to>
                                    </p:set>
                                    <p:anim calcmode="lin" valueType="num">
                                      <p:cBhvr additive="repl">
                                        <p:cTn id="20" dur="500" fill="hold"/>
                                        <p:tgtEl>
                                          <p:spTgt spid="876">
                                            <p:txEl>
                                              <p:pRg st="1" end="1"/>
                                            </p:txEl>
                                          </p:spTgt>
                                        </p:tgtEl>
                                        <p:attrNameLst>
                                          <p:attrName>ppt_x</p:attrName>
                                        </p:attrNameLst>
                                      </p:cBhvr>
                                      <p:tavLst>
                                        <p:tav tm="0">
                                          <p:val>
                                            <p:strVal val="0-#ppt_w/2"/>
                                          </p:val>
                                        </p:tav>
                                        <p:tav tm="100000">
                                          <p:val>
                                            <p:strVal val="#ppt_x"/>
                                          </p:val>
                                        </p:tav>
                                      </p:tavLst>
                                    </p:anim>
                                    <p:anim calcmode="lin" valueType="num">
                                      <p:cBhvr additive="repl">
                                        <p:cTn id="21" dur="500" fill="hold"/>
                                        <p:tgtEl>
                                          <p:spTgt spid="876">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Atividades de Proteção:</a:t>
            </a:r>
            <a:r>
              <a:rPr lang="pt-BR" sz="2800" b="0" strike="noStrike" spc="-1">
                <a:solidFill>
                  <a:srgbClr val="000000"/>
                </a:solidFill>
                <a:latin typeface="Arial"/>
                <a:ea typeface="DejaVu Sans"/>
              </a:rPr>
              <a:t> as fases e etapas correlatas descritas são complementadas por uma série de atividades de proteção.</a:t>
            </a:r>
            <a:endParaRPr lang="pt-BR" sz="2800" b="0" strike="noStrike" spc="-1">
              <a:latin typeface="Arial"/>
            </a:endParaRPr>
          </a:p>
          <a:p>
            <a:pPr marL="228600" indent="-227160">
              <a:lnSpc>
                <a:spcPct val="90000"/>
              </a:lnSpc>
              <a:spcBef>
                <a:spcPts val="201"/>
              </a:spcBef>
              <a:spcAft>
                <a:spcPts val="201"/>
              </a:spcAft>
              <a:tabLst>
                <a:tab pos="0" algn="l"/>
              </a:tabLst>
            </a:pPr>
            <a:r>
              <a:rPr lang="pt-BR" sz="2800" b="0" i="1" strike="noStrike" spc="-1">
                <a:solidFill>
                  <a:srgbClr val="000000"/>
                </a:solidFill>
                <a:latin typeface="Arial"/>
                <a:ea typeface="DejaVu Sans"/>
              </a:rPr>
              <a:t>Revisões</a:t>
            </a:r>
            <a:r>
              <a:rPr lang="pt-BR" sz="2800" b="0" strike="noStrike" spc="-1">
                <a:solidFill>
                  <a:srgbClr val="000000"/>
                </a:solidFill>
                <a:latin typeface="Arial"/>
                <a:ea typeface="DejaVu Sans"/>
              </a:rPr>
              <a:t>: </a:t>
            </a:r>
            <a:r>
              <a:rPr lang="pt-BR" sz="2400" b="0" strike="noStrike" spc="-1">
                <a:solidFill>
                  <a:srgbClr val="000000"/>
                </a:solidFill>
                <a:latin typeface="Arial"/>
                <a:ea typeface="DejaVu Sans"/>
              </a:rPr>
              <a:t>efetuadas para garantir que a qualidade seja mantida à medida que cada etapa é concluída.</a:t>
            </a:r>
            <a:endParaRPr lang="pt-BR" sz="2400" b="0" strike="noStrike" spc="-1">
              <a:latin typeface="Arial"/>
            </a:endParaRPr>
          </a:p>
          <a:p>
            <a:pPr marL="228600" indent="-227160">
              <a:lnSpc>
                <a:spcPct val="90000"/>
              </a:lnSpc>
              <a:spcBef>
                <a:spcPts val="201"/>
              </a:spcBef>
              <a:spcAft>
                <a:spcPts val="201"/>
              </a:spcAft>
              <a:tabLst>
                <a:tab pos="0" algn="l"/>
              </a:tabLst>
            </a:pPr>
            <a:r>
              <a:rPr lang="pt-BR" sz="2800" b="0" i="1" strike="noStrike" spc="-1">
                <a:solidFill>
                  <a:srgbClr val="000000"/>
                </a:solidFill>
                <a:latin typeface="Arial"/>
                <a:ea typeface="DejaVu Sans"/>
              </a:rPr>
              <a:t>Documentação</a:t>
            </a:r>
            <a:r>
              <a:rPr lang="pt-BR" sz="2800" b="0" strike="noStrike" spc="-1">
                <a:solidFill>
                  <a:srgbClr val="000000"/>
                </a:solidFill>
                <a:latin typeface="Arial"/>
                <a:ea typeface="DejaVu Sans"/>
              </a:rPr>
              <a:t>:</a:t>
            </a:r>
            <a:r>
              <a:rPr lang="pt-BR" sz="2400" b="0" strike="noStrike" spc="-1">
                <a:solidFill>
                  <a:srgbClr val="000000"/>
                </a:solidFill>
                <a:latin typeface="Arial"/>
                <a:ea typeface="DejaVu Sans"/>
              </a:rPr>
              <a:t> é desenvolvida e controlada para garantir que informações completas sobre o software estejam disponíveis para uso posterior.</a:t>
            </a:r>
            <a:endParaRPr lang="pt-BR" sz="2400" b="0" strike="noStrike" spc="-1">
              <a:latin typeface="Arial"/>
            </a:endParaRPr>
          </a:p>
          <a:p>
            <a:pPr marL="228600" indent="-227160">
              <a:lnSpc>
                <a:spcPct val="90000"/>
              </a:lnSpc>
              <a:spcBef>
                <a:spcPts val="201"/>
              </a:spcBef>
              <a:spcAft>
                <a:spcPts val="201"/>
              </a:spcAft>
              <a:tabLst>
                <a:tab pos="0" algn="l"/>
              </a:tabLst>
            </a:pPr>
            <a:r>
              <a:rPr lang="pt-BR" sz="2800" b="0" i="1" strike="noStrike" spc="-1">
                <a:solidFill>
                  <a:srgbClr val="000000"/>
                </a:solidFill>
                <a:latin typeface="Arial"/>
                <a:ea typeface="DejaVu Sans"/>
              </a:rPr>
              <a:t>Controle das Mudanças</a:t>
            </a:r>
            <a:r>
              <a:rPr lang="pt-BR" sz="2800" b="0" strike="noStrike" spc="-1">
                <a:solidFill>
                  <a:srgbClr val="000000"/>
                </a:solidFill>
                <a:latin typeface="Arial"/>
                <a:ea typeface="DejaVu Sans"/>
              </a:rPr>
              <a:t>:</a:t>
            </a:r>
            <a:r>
              <a:rPr lang="pt-BR" sz="2400" b="0" strike="noStrike" spc="-1">
                <a:solidFill>
                  <a:srgbClr val="000000"/>
                </a:solidFill>
                <a:latin typeface="Arial"/>
                <a:ea typeface="DejaVu Sans"/>
              </a:rPr>
              <a:t> é instituído de forma que as mudanças possam ser aprovadas e acompanhadas.</a:t>
            </a:r>
            <a:endParaRPr lang="pt-BR" sz="2400" b="0" strike="noStrike" spc="-1">
              <a:latin typeface="Arial"/>
            </a:endParaRPr>
          </a:p>
        </p:txBody>
      </p:sp>
      <p:sp>
        <p:nvSpPr>
          <p:cNvPr id="879" name="CustomShape 2"/>
          <p:cNvSpPr/>
          <p:nvPr/>
        </p:nvSpPr>
        <p:spPr>
          <a:xfrm>
            <a:off x="380880" y="60948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a:t>
            </a:r>
            <a:r>
              <a:rPr lang="pt-BR" sz="4000" b="0" strike="noStrike" spc="-1">
                <a:solidFill>
                  <a:srgbClr val="99FFCC"/>
                </a:solidFill>
                <a:latin typeface="Arial"/>
                <a:ea typeface="DejaVu Sans"/>
              </a:rPr>
              <a:t> </a:t>
            </a:r>
            <a:r>
              <a:rPr lang="pt-BR" sz="4000" b="1" strike="noStrike" spc="-1">
                <a:solidFill>
                  <a:srgbClr val="00AEEF"/>
                </a:solidFill>
                <a:latin typeface="Calibri"/>
                <a:ea typeface="DejaVu Sans"/>
              </a:rPr>
              <a:t>de Software uma visão genérica</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79">
                                            <p:txEl>
                                              <p:pRg st="0" end="0"/>
                                            </p:txEl>
                                          </p:spTgt>
                                        </p:tgtEl>
                                        <p:attrNameLst>
                                          <p:attrName>style.visibility</p:attrName>
                                        </p:attrNameLst>
                                      </p:cBhvr>
                                      <p:to>
                                        <p:strVal val="visible"/>
                                      </p:to>
                                    </p:set>
                                    <p:anim calcmode="lin" valueType="num">
                                      <p:cBhvr additive="repl">
                                        <p:cTn id="7" dur="500" fill="hold"/>
                                        <p:tgtEl>
                                          <p:spTgt spid="87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7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78">
                                            <p:txEl>
                                              <p:pRg st="0" end="0"/>
                                            </p:txEl>
                                          </p:spTgt>
                                        </p:tgtEl>
                                        <p:attrNameLst>
                                          <p:attrName>style.visibility</p:attrName>
                                        </p:attrNameLst>
                                      </p:cBhvr>
                                      <p:to>
                                        <p:strVal val="visible"/>
                                      </p:to>
                                    </p:set>
                                    <p:anim calcmode="lin" valueType="num">
                                      <p:cBhvr additive="repl">
                                        <p:cTn id="14" dur="500" fill="hold"/>
                                        <p:tgtEl>
                                          <p:spTgt spid="87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78">
                                            <p:txEl>
                                              <p:pRg st="1" end="1"/>
                                            </p:txEl>
                                          </p:spTgt>
                                        </p:tgtEl>
                                        <p:attrNameLst>
                                          <p:attrName>style.visibility</p:attrName>
                                        </p:attrNameLst>
                                      </p:cBhvr>
                                      <p:to>
                                        <p:strVal val="visible"/>
                                      </p:to>
                                    </p:set>
                                    <p:anim calcmode="lin" valueType="num">
                                      <p:cBhvr additive="repl">
                                        <p:cTn id="20" dur="500" fill="hold"/>
                                        <p:tgtEl>
                                          <p:spTgt spid="878">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78">
                                            <p:txEl>
                                              <p:pRg st="2" end="2"/>
                                            </p:txEl>
                                          </p:spTgt>
                                        </p:tgtEl>
                                        <p:attrNameLst>
                                          <p:attrName>style.visibility</p:attrName>
                                        </p:attrNameLst>
                                      </p:cBhvr>
                                      <p:to>
                                        <p:strVal val="visible"/>
                                      </p:to>
                                    </p:set>
                                    <p:anim calcmode="lin" valueType="num">
                                      <p:cBhvr additive="repl">
                                        <p:cTn id="26" dur="500" fill="hold"/>
                                        <p:tgtEl>
                                          <p:spTgt spid="878">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78">
                                            <p:txEl>
                                              <p:pRg st="3" end="3"/>
                                            </p:txEl>
                                          </p:spTgt>
                                        </p:tgtEl>
                                        <p:attrNameLst>
                                          <p:attrName>style.visibility</p:attrName>
                                        </p:attrNameLst>
                                      </p:cBhvr>
                                      <p:to>
                                        <p:strVal val="visible"/>
                                      </p:to>
                                    </p:set>
                                    <p:anim calcmode="lin" valueType="num">
                                      <p:cBhvr additive="repl">
                                        <p:cTn id="32" dur="500" fill="hold"/>
                                        <p:tgtEl>
                                          <p:spTgt spid="878">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endParaRPr lang="pt-BR" sz="1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A Engenharia de Software também se preocupa com questões gerenciais, que encontra-se do lado oposto ao domínio da programação</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Gerenciamento: </a:t>
            </a:r>
            <a:r>
              <a:rPr lang="pt-BR" sz="2800" b="0" strike="noStrike" spc="-1">
                <a:solidFill>
                  <a:srgbClr val="000000"/>
                </a:solidFill>
                <a:latin typeface="Arial"/>
                <a:ea typeface="DejaVu Sans"/>
              </a:rPr>
              <a:t>necessário para coordenar as atividades técnicas em projetos de produtos de software.</a:t>
            </a:r>
            <a:endParaRPr lang="pt-BR" sz="2800" b="0" strike="noStrike" spc="-1">
              <a:latin typeface="Arial"/>
            </a:endParaRPr>
          </a:p>
        </p:txBody>
      </p:sp>
      <p:sp>
        <p:nvSpPr>
          <p:cNvPr id="881"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81">
                                            <p:txEl>
                                              <p:pRg st="0" end="0"/>
                                            </p:txEl>
                                          </p:spTgt>
                                        </p:tgtEl>
                                        <p:attrNameLst>
                                          <p:attrName>style.visibility</p:attrName>
                                        </p:attrNameLst>
                                      </p:cBhvr>
                                      <p:to>
                                        <p:strVal val="visible"/>
                                      </p:to>
                                    </p:set>
                                    <p:anim calcmode="lin" valueType="num">
                                      <p:cBhvr additive="repl">
                                        <p:cTn id="7" dur="500" fill="hold"/>
                                        <p:tgtEl>
                                          <p:spTgt spid="88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8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80">
                                            <p:txEl>
                                              <p:pRg st="1" end="1"/>
                                            </p:txEl>
                                          </p:spTgt>
                                        </p:tgtEl>
                                        <p:attrNameLst>
                                          <p:attrName>style.visibility</p:attrName>
                                        </p:attrNameLst>
                                      </p:cBhvr>
                                      <p:to>
                                        <p:strVal val="visible"/>
                                      </p:to>
                                    </p:set>
                                    <p:anim calcmode="lin" valueType="num">
                                      <p:cBhvr additive="repl">
                                        <p:cTn id="14" dur="500" fill="hold"/>
                                        <p:tgtEl>
                                          <p:spTgt spid="880">
                                            <p:txEl>
                                              <p:pRg st="1" end="1"/>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80">
                                            <p:txEl>
                                              <p:pRg st="2" end="2"/>
                                            </p:txEl>
                                          </p:spTgt>
                                        </p:tgtEl>
                                        <p:attrNameLst>
                                          <p:attrName>style.visibility</p:attrName>
                                        </p:attrNameLst>
                                      </p:cBhvr>
                                      <p:to>
                                        <p:strVal val="visible"/>
                                      </p:to>
                                    </p:set>
                                    <p:anim calcmode="lin" valueType="num">
                                      <p:cBhvr additive="repl">
                                        <p:cTn id="20" dur="500" fill="hold"/>
                                        <p:tgtEl>
                                          <p:spTgt spid="880">
                                            <p:txEl>
                                              <p:pRg st="2" end="2"/>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8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CustomShape 1"/>
          <p:cNvSpPr/>
          <p:nvPr/>
        </p:nvSpPr>
        <p:spPr>
          <a:xfrm>
            <a:off x="720000" y="18000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Em geral, um </a:t>
            </a:r>
            <a:r>
              <a:rPr lang="pt-BR" sz="2800" b="0" strike="noStrike" spc="-1">
                <a:solidFill>
                  <a:srgbClr val="C9211E"/>
                </a:solidFill>
                <a:latin typeface="Arial"/>
                <a:ea typeface="DejaVu Sans"/>
              </a:rPr>
              <a:t>produto de software  </a:t>
            </a:r>
            <a:r>
              <a:rPr lang="pt-BR" sz="2800" b="0" strike="noStrike" spc="-1">
                <a:solidFill>
                  <a:srgbClr val="000000"/>
                </a:solidFill>
                <a:latin typeface="Arial"/>
                <a:ea typeface="DejaVu Sans"/>
              </a:rPr>
              <a:t>inclui: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-&gt; Código fonte, e documentação relacionada:</a:t>
            </a:r>
            <a:endParaRPr lang="pt-BR" sz="28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documento de requisitos</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especificação do projeto</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planos de teste</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princípios de operação</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procedimentos para garantia da qualidade</a:t>
            </a:r>
            <a:endParaRPr lang="pt-BR" sz="2400" b="0" strike="noStrike" spc="-1">
              <a:latin typeface="Arial"/>
            </a:endParaRPr>
          </a:p>
        </p:txBody>
      </p:sp>
      <p:sp>
        <p:nvSpPr>
          <p:cNvPr id="883"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83">
                                            <p:txEl>
                                              <p:pRg st="0" end="0"/>
                                            </p:txEl>
                                          </p:spTgt>
                                        </p:tgtEl>
                                        <p:attrNameLst>
                                          <p:attrName>style.visibility</p:attrName>
                                        </p:attrNameLst>
                                      </p:cBhvr>
                                      <p:to>
                                        <p:strVal val="visible"/>
                                      </p:to>
                                    </p:set>
                                    <p:anim calcmode="lin" valueType="num">
                                      <p:cBhvr additive="repl">
                                        <p:cTn id="7" dur="500" fill="hold"/>
                                        <p:tgtEl>
                                          <p:spTgt spid="88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8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82">
                                            <p:txEl>
                                              <p:pRg st="0" end="0"/>
                                            </p:txEl>
                                          </p:spTgt>
                                        </p:tgtEl>
                                        <p:attrNameLst>
                                          <p:attrName>style.visibility</p:attrName>
                                        </p:attrNameLst>
                                      </p:cBhvr>
                                      <p:to>
                                        <p:strVal val="visible"/>
                                      </p:to>
                                    </p:set>
                                    <p:anim calcmode="lin" valueType="num">
                                      <p:cBhvr additive="repl">
                                        <p:cTn id="14" dur="500" fill="hold"/>
                                        <p:tgtEl>
                                          <p:spTgt spid="882">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82">
                                            <p:txEl>
                                              <p:pRg st="1" end="1"/>
                                            </p:txEl>
                                          </p:spTgt>
                                        </p:tgtEl>
                                        <p:attrNameLst>
                                          <p:attrName>style.visibility</p:attrName>
                                        </p:attrNameLst>
                                      </p:cBhvr>
                                      <p:to>
                                        <p:strVal val="visible"/>
                                      </p:to>
                                    </p:set>
                                    <p:anim calcmode="lin" valueType="num">
                                      <p:cBhvr additive="repl">
                                        <p:cTn id="20" dur="500" fill="hold"/>
                                        <p:tgtEl>
                                          <p:spTgt spid="882">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82">
                                            <p:txEl>
                                              <p:pRg st="2" end="2"/>
                                            </p:txEl>
                                          </p:spTgt>
                                        </p:tgtEl>
                                        <p:attrNameLst>
                                          <p:attrName>style.visibility</p:attrName>
                                        </p:attrNameLst>
                                      </p:cBhvr>
                                      <p:to>
                                        <p:strVal val="visible"/>
                                      </p:to>
                                    </p:set>
                                    <p:anim calcmode="lin" valueType="num">
                                      <p:cBhvr additive="repl">
                                        <p:cTn id="26" dur="500" fill="hold"/>
                                        <p:tgtEl>
                                          <p:spTgt spid="882">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82">
                                            <p:txEl>
                                              <p:pRg st="3" end="3"/>
                                            </p:txEl>
                                          </p:spTgt>
                                        </p:tgtEl>
                                        <p:attrNameLst>
                                          <p:attrName>style.visibility</p:attrName>
                                        </p:attrNameLst>
                                      </p:cBhvr>
                                      <p:to>
                                        <p:strVal val="visible"/>
                                      </p:to>
                                    </p:set>
                                    <p:anim calcmode="lin" valueType="num">
                                      <p:cBhvr additive="repl">
                                        <p:cTn id="32" dur="500" fill="hold"/>
                                        <p:tgtEl>
                                          <p:spTgt spid="882">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82">
                                            <p:txEl>
                                              <p:pRg st="4" end="4"/>
                                            </p:txEl>
                                          </p:spTgt>
                                        </p:tgtEl>
                                        <p:attrNameLst>
                                          <p:attrName>style.visibility</p:attrName>
                                        </p:attrNameLst>
                                      </p:cBhvr>
                                      <p:to>
                                        <p:strVal val="visible"/>
                                      </p:to>
                                    </p:set>
                                    <p:anim calcmode="lin" valueType="num">
                                      <p:cBhvr additive="repl">
                                        <p:cTn id="38" dur="500" fill="hold"/>
                                        <p:tgtEl>
                                          <p:spTgt spid="882">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82">
                                            <p:txEl>
                                              <p:pRg st="5" end="5"/>
                                            </p:txEl>
                                          </p:spTgt>
                                        </p:tgtEl>
                                        <p:attrNameLst>
                                          <p:attrName>style.visibility</p:attrName>
                                        </p:attrNameLst>
                                      </p:cBhvr>
                                      <p:to>
                                        <p:strVal val="visible"/>
                                      </p:to>
                                    </p:set>
                                    <p:anim calcmode="lin" valueType="num">
                                      <p:cBhvr additive="repl">
                                        <p:cTn id="44" dur="500" fill="hold"/>
                                        <p:tgtEl>
                                          <p:spTgt spid="882">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82">
                                            <p:txEl>
                                              <p:pRg st="6" end="6"/>
                                            </p:txEl>
                                          </p:spTgt>
                                        </p:tgtEl>
                                        <p:attrNameLst>
                                          <p:attrName>style.visibility</p:attrName>
                                        </p:attrNameLst>
                                      </p:cBhvr>
                                      <p:to>
                                        <p:strVal val="visible"/>
                                      </p:to>
                                    </p:set>
                                    <p:anim calcmode="lin" valueType="num">
                                      <p:cBhvr additive="repl">
                                        <p:cTn id="50" dur="500" fill="hold"/>
                                        <p:tgtEl>
                                          <p:spTgt spid="882">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Em geral, um </a:t>
            </a:r>
            <a:r>
              <a:rPr lang="pt-BR" sz="2800" b="0" strike="noStrike" spc="-1">
                <a:solidFill>
                  <a:srgbClr val="C9211E"/>
                </a:solidFill>
                <a:latin typeface="Arial"/>
                <a:ea typeface="DejaVu Sans"/>
              </a:rPr>
              <a:t>produto de software</a:t>
            </a:r>
            <a:r>
              <a:rPr lang="pt-BR" sz="2800" b="0" strike="noStrike" spc="-1">
                <a:solidFill>
                  <a:srgbClr val="FFCCCC"/>
                </a:solidFill>
                <a:latin typeface="Arial"/>
                <a:ea typeface="DejaVu Sans"/>
              </a:rPr>
              <a:t>  </a:t>
            </a:r>
            <a:r>
              <a:rPr lang="pt-BR" sz="2800" b="0" strike="noStrike" spc="-1">
                <a:solidFill>
                  <a:srgbClr val="000000"/>
                </a:solidFill>
                <a:latin typeface="Arial"/>
                <a:ea typeface="DejaVu Sans"/>
              </a:rPr>
              <a:t>inclui: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-&gt; Código fonte, e documentação relacionada:</a:t>
            </a:r>
            <a:endParaRPr lang="pt-BR" sz="28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relatórios de problemas com o software</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procedimentos de manutenção</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manuais do usuário</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instruções para instalação</a:t>
            </a:r>
            <a:endParaRPr lang="pt-BR" sz="2400" b="0" strike="noStrike" spc="-1">
              <a:latin typeface="Arial"/>
            </a:endParaRPr>
          </a:p>
          <a:p>
            <a:pPr marL="228600" indent="-227160">
              <a:lnSpc>
                <a:spcPct val="110000"/>
              </a:lnSpc>
              <a:spcBef>
                <a:spcPts val="901"/>
              </a:spcBef>
              <a:spcAft>
                <a:spcPts val="300"/>
              </a:spcAft>
              <a:buClr>
                <a:srgbClr val="000000"/>
              </a:buClr>
              <a:buFont typeface="Arial"/>
              <a:buChar char="•"/>
              <a:tabLst>
                <a:tab pos="0" algn="l"/>
              </a:tabLst>
            </a:pPr>
            <a:r>
              <a:rPr lang="pt-BR" sz="2400" b="0" strike="noStrike" spc="-1">
                <a:solidFill>
                  <a:srgbClr val="000000"/>
                </a:solidFill>
                <a:latin typeface="Arial"/>
                <a:ea typeface="DejaVu Sans"/>
              </a:rPr>
              <a:t> auxílio para treinamento</a:t>
            </a: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p:txBody>
      </p:sp>
      <p:sp>
        <p:nvSpPr>
          <p:cNvPr id="885"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85">
                                            <p:txEl>
                                              <p:pRg st="0" end="0"/>
                                            </p:txEl>
                                          </p:spTgt>
                                        </p:tgtEl>
                                        <p:attrNameLst>
                                          <p:attrName>style.visibility</p:attrName>
                                        </p:attrNameLst>
                                      </p:cBhvr>
                                      <p:to>
                                        <p:strVal val="visible"/>
                                      </p:to>
                                    </p:set>
                                    <p:anim calcmode="lin" valueType="num">
                                      <p:cBhvr additive="repl">
                                        <p:cTn id="7" dur="500" fill="hold"/>
                                        <p:tgtEl>
                                          <p:spTgt spid="88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8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84">
                                            <p:txEl>
                                              <p:pRg st="0" end="0"/>
                                            </p:txEl>
                                          </p:spTgt>
                                        </p:tgtEl>
                                        <p:attrNameLst>
                                          <p:attrName>style.visibility</p:attrName>
                                        </p:attrNameLst>
                                      </p:cBhvr>
                                      <p:to>
                                        <p:strVal val="visible"/>
                                      </p:to>
                                    </p:set>
                                    <p:anim calcmode="lin" valueType="num">
                                      <p:cBhvr additive="repl">
                                        <p:cTn id="14" dur="500" fill="hold"/>
                                        <p:tgtEl>
                                          <p:spTgt spid="88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84">
                                            <p:txEl>
                                              <p:pRg st="1" end="1"/>
                                            </p:txEl>
                                          </p:spTgt>
                                        </p:tgtEl>
                                        <p:attrNameLst>
                                          <p:attrName>style.visibility</p:attrName>
                                        </p:attrNameLst>
                                      </p:cBhvr>
                                      <p:to>
                                        <p:strVal val="visible"/>
                                      </p:to>
                                    </p:set>
                                    <p:anim calcmode="lin" valueType="num">
                                      <p:cBhvr additive="repl">
                                        <p:cTn id="20" dur="500" fill="hold"/>
                                        <p:tgtEl>
                                          <p:spTgt spid="884">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84">
                                            <p:txEl>
                                              <p:pRg st="2" end="2"/>
                                            </p:txEl>
                                          </p:spTgt>
                                        </p:tgtEl>
                                        <p:attrNameLst>
                                          <p:attrName>style.visibility</p:attrName>
                                        </p:attrNameLst>
                                      </p:cBhvr>
                                      <p:to>
                                        <p:strVal val="visible"/>
                                      </p:to>
                                    </p:set>
                                    <p:anim calcmode="lin" valueType="num">
                                      <p:cBhvr additive="repl">
                                        <p:cTn id="26" dur="500" fill="hold"/>
                                        <p:tgtEl>
                                          <p:spTgt spid="884">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84">
                                            <p:txEl>
                                              <p:pRg st="3" end="3"/>
                                            </p:txEl>
                                          </p:spTgt>
                                        </p:tgtEl>
                                        <p:attrNameLst>
                                          <p:attrName>style.visibility</p:attrName>
                                        </p:attrNameLst>
                                      </p:cBhvr>
                                      <p:to>
                                        <p:strVal val="visible"/>
                                      </p:to>
                                    </p:set>
                                    <p:anim calcmode="lin" valueType="num">
                                      <p:cBhvr additive="repl">
                                        <p:cTn id="32" dur="500" fill="hold"/>
                                        <p:tgtEl>
                                          <p:spTgt spid="884">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84">
                                            <p:txEl>
                                              <p:pRg st="4" end="4"/>
                                            </p:txEl>
                                          </p:spTgt>
                                        </p:tgtEl>
                                        <p:attrNameLst>
                                          <p:attrName>style.visibility</p:attrName>
                                        </p:attrNameLst>
                                      </p:cBhvr>
                                      <p:to>
                                        <p:strVal val="visible"/>
                                      </p:to>
                                    </p:set>
                                    <p:anim calcmode="lin" valueType="num">
                                      <p:cBhvr additive="repl">
                                        <p:cTn id="38" dur="500" fill="hold"/>
                                        <p:tgtEl>
                                          <p:spTgt spid="884">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84">
                                            <p:txEl>
                                              <p:pRg st="5" end="5"/>
                                            </p:txEl>
                                          </p:spTgt>
                                        </p:tgtEl>
                                        <p:attrNameLst>
                                          <p:attrName>style.visibility</p:attrName>
                                        </p:attrNameLst>
                                      </p:cBhvr>
                                      <p:to>
                                        <p:strVal val="visible"/>
                                      </p:to>
                                    </p:set>
                                    <p:anim calcmode="lin" valueType="num">
                                      <p:cBhvr additive="repl">
                                        <p:cTn id="44" dur="500" fill="hold"/>
                                        <p:tgtEl>
                                          <p:spTgt spid="884">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84">
                                            <p:txEl>
                                              <p:pRg st="6" end="6"/>
                                            </p:txEl>
                                          </p:spTgt>
                                        </p:tgtEl>
                                        <p:attrNameLst>
                                          <p:attrName>style.visibility</p:attrName>
                                        </p:attrNameLst>
                                      </p:cBhvr>
                                      <p:to>
                                        <p:strVal val="visible"/>
                                      </p:to>
                                    </p:set>
                                    <p:anim calcmode="lin" valueType="num">
                                      <p:cBhvr additive="repl">
                                        <p:cTn id="50" dur="500" fill="hold"/>
                                        <p:tgtEl>
                                          <p:spTgt spid="884">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8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Qualidade  de software  :</a:t>
            </a:r>
            <a:r>
              <a:rPr lang="pt-BR" sz="2800" b="0" strike="noStrike" spc="-1">
                <a:solidFill>
                  <a:srgbClr val="000000"/>
                </a:solidFill>
                <a:latin typeface="Arial"/>
                <a:ea typeface="DejaVu Sans"/>
              </a:rPr>
              <a:t>  preocupação principal dos</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gerentes de software.</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-&gt; Principal atributo de qualidade: </a:t>
            </a:r>
            <a:r>
              <a:rPr lang="pt-BR" sz="2800" b="0" strike="noStrike" spc="-1">
                <a:solidFill>
                  <a:srgbClr val="FF9966"/>
                </a:solidFill>
                <a:latin typeface="Arial"/>
                <a:ea typeface="DejaVu Sans"/>
              </a:rPr>
              <a:t>utilidade</a:t>
            </a:r>
            <a:endParaRPr lang="pt-BR" sz="2800" b="0" strike="noStrike" spc="-1">
              <a:latin typeface="Arial"/>
            </a:endParaRPr>
          </a:p>
          <a:p>
            <a:pPr marL="228600" indent="-227160">
              <a:lnSpc>
                <a:spcPct val="110000"/>
              </a:lnSpc>
              <a:spcBef>
                <a:spcPts val="901"/>
              </a:spcBef>
              <a:spcAft>
                <a:spcPts val="300"/>
              </a:spcAft>
              <a:tabLst>
                <a:tab pos="0" algn="l"/>
              </a:tabLst>
            </a:pPr>
            <a:r>
              <a:rPr lang="pt-BR" sz="2400" b="0" strike="noStrike" spc="-1">
                <a:solidFill>
                  <a:srgbClr val="000000"/>
                </a:solidFill>
                <a:latin typeface="Arial"/>
                <a:ea typeface="DejaVu Sans"/>
              </a:rPr>
              <a:t>  </a:t>
            </a:r>
            <a:r>
              <a:rPr lang="pt-BR" sz="2800" b="0" strike="noStrike" spc="-1">
                <a:solidFill>
                  <a:srgbClr val="000000"/>
                </a:solidFill>
                <a:latin typeface="Arial"/>
                <a:ea typeface="DejaVu Sans"/>
              </a:rPr>
              <a:t>-&gt; outros atributos de qualidade:</a:t>
            </a:r>
            <a:endParaRPr lang="pt-BR" sz="2800" b="0" strike="noStrike" spc="-1">
              <a:latin typeface="Arial"/>
            </a:endParaRPr>
          </a:p>
          <a:p>
            <a:pPr marL="685800" indent="-227160">
              <a:lnSpc>
                <a:spcPct val="110000"/>
              </a:lnSpc>
              <a:spcBef>
                <a:spcPts val="901"/>
              </a:spcBef>
              <a:spcAft>
                <a:spcPts val="300"/>
              </a:spcAft>
              <a:tabLst>
                <a:tab pos="0" algn="l"/>
              </a:tabLst>
            </a:pPr>
            <a:r>
              <a:rPr lang="pt-BR" sz="2400" b="0" strike="noStrike" spc="-1">
                <a:solidFill>
                  <a:srgbClr val="000000"/>
                </a:solidFill>
                <a:latin typeface="Arial"/>
                <a:ea typeface="DejaVu Sans"/>
              </a:rPr>
              <a:t>- transportabilidade</a:t>
            </a:r>
            <a:endParaRPr lang="pt-BR" sz="2400" b="0" strike="noStrike" spc="-1">
              <a:latin typeface="Arial"/>
            </a:endParaRPr>
          </a:p>
          <a:p>
            <a:pPr marL="685800" indent="-227160">
              <a:lnSpc>
                <a:spcPct val="110000"/>
              </a:lnSpc>
              <a:spcBef>
                <a:spcPts val="901"/>
              </a:spcBef>
              <a:spcAft>
                <a:spcPts val="300"/>
              </a:spcAft>
              <a:tabLst>
                <a:tab pos="0" algn="l"/>
              </a:tabLst>
            </a:pPr>
            <a:r>
              <a:rPr lang="pt-BR" sz="2400" b="0" strike="noStrike" spc="-1">
                <a:solidFill>
                  <a:srgbClr val="000000"/>
                </a:solidFill>
                <a:latin typeface="Arial"/>
                <a:ea typeface="DejaVu Sans"/>
              </a:rPr>
              <a:t>- eficiência</a:t>
            </a:r>
            <a:endParaRPr lang="pt-BR" sz="2400" b="0" strike="noStrike" spc="-1">
              <a:latin typeface="Arial"/>
            </a:endParaRPr>
          </a:p>
          <a:p>
            <a:pPr marL="685800" indent="-227160">
              <a:lnSpc>
                <a:spcPct val="110000"/>
              </a:lnSpc>
              <a:spcBef>
                <a:spcPts val="901"/>
              </a:spcBef>
              <a:spcAft>
                <a:spcPts val="300"/>
              </a:spcAft>
              <a:tabLst>
                <a:tab pos="0" algn="l"/>
              </a:tabLst>
            </a:pPr>
            <a:r>
              <a:rPr lang="pt-BR" sz="2400" b="0" strike="noStrike" spc="-1">
                <a:solidFill>
                  <a:srgbClr val="000000"/>
                </a:solidFill>
                <a:latin typeface="Arial"/>
                <a:ea typeface="DejaVu Sans"/>
              </a:rPr>
              <a:t>- clareza</a:t>
            </a:r>
            <a:endParaRPr lang="pt-BR" sz="2400" b="0" strike="noStrike" spc="-1">
              <a:latin typeface="Arial"/>
            </a:endParaRPr>
          </a:p>
          <a:p>
            <a:pPr marL="685800" indent="-227160">
              <a:lnSpc>
                <a:spcPct val="110000"/>
              </a:lnSpc>
              <a:spcBef>
                <a:spcPts val="901"/>
              </a:spcBef>
              <a:spcAft>
                <a:spcPts val="300"/>
              </a:spcAft>
              <a:tabLst>
                <a:tab pos="0" algn="l"/>
              </a:tabLst>
            </a:pPr>
            <a:r>
              <a:rPr lang="pt-BR" sz="2400" b="0" strike="noStrike" spc="-1">
                <a:solidFill>
                  <a:srgbClr val="000000"/>
                </a:solidFill>
                <a:latin typeface="Arial"/>
                <a:ea typeface="DejaVu Sans"/>
              </a:rPr>
              <a:t>- confiabilidade</a:t>
            </a:r>
            <a:endParaRPr lang="pt-BR" sz="2400" b="0" strike="noStrike" spc="-1">
              <a:latin typeface="Arial"/>
            </a:endParaRPr>
          </a:p>
          <a:p>
            <a:pPr marL="228600" indent="-227160">
              <a:lnSpc>
                <a:spcPct val="110000"/>
              </a:lnSpc>
              <a:spcBef>
                <a:spcPts val="901"/>
              </a:spcBef>
              <a:spcAft>
                <a:spcPts val="300"/>
              </a:spcAft>
              <a:tabLst>
                <a:tab pos="0" algn="l"/>
              </a:tabLst>
            </a:pPr>
            <a:endParaRPr lang="pt-BR" sz="2400" b="0" strike="noStrike" spc="-1">
              <a:latin typeface="Arial"/>
            </a:endParaRPr>
          </a:p>
        </p:txBody>
      </p:sp>
      <p:sp>
        <p:nvSpPr>
          <p:cNvPr id="887"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87">
                                            <p:txEl>
                                              <p:pRg st="0" end="0"/>
                                            </p:txEl>
                                          </p:spTgt>
                                        </p:tgtEl>
                                        <p:attrNameLst>
                                          <p:attrName>style.visibility</p:attrName>
                                        </p:attrNameLst>
                                      </p:cBhvr>
                                      <p:to>
                                        <p:strVal val="visible"/>
                                      </p:to>
                                    </p:set>
                                    <p:anim calcmode="lin" valueType="num">
                                      <p:cBhvr additive="repl">
                                        <p:cTn id="7" dur="500" fill="hold"/>
                                        <p:tgtEl>
                                          <p:spTgt spid="88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8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86">
                                            <p:txEl>
                                              <p:pRg st="0" end="0"/>
                                            </p:txEl>
                                          </p:spTgt>
                                        </p:tgtEl>
                                        <p:attrNameLst>
                                          <p:attrName>style.visibility</p:attrName>
                                        </p:attrNameLst>
                                      </p:cBhvr>
                                      <p:to>
                                        <p:strVal val="visible"/>
                                      </p:to>
                                    </p:set>
                                    <p:anim calcmode="lin" valueType="num">
                                      <p:cBhvr additive="repl">
                                        <p:cTn id="14" dur="500" fill="hold"/>
                                        <p:tgtEl>
                                          <p:spTgt spid="886">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86">
                                            <p:txEl>
                                              <p:pRg st="1" end="1"/>
                                            </p:txEl>
                                          </p:spTgt>
                                        </p:tgtEl>
                                        <p:attrNameLst>
                                          <p:attrName>style.visibility</p:attrName>
                                        </p:attrNameLst>
                                      </p:cBhvr>
                                      <p:to>
                                        <p:strVal val="visible"/>
                                      </p:to>
                                    </p:set>
                                    <p:anim calcmode="lin" valueType="num">
                                      <p:cBhvr additive="repl">
                                        <p:cTn id="20" dur="500" fill="hold"/>
                                        <p:tgtEl>
                                          <p:spTgt spid="886">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86">
                                            <p:txEl>
                                              <p:pRg st="2" end="2"/>
                                            </p:txEl>
                                          </p:spTgt>
                                        </p:tgtEl>
                                        <p:attrNameLst>
                                          <p:attrName>style.visibility</p:attrName>
                                        </p:attrNameLst>
                                      </p:cBhvr>
                                      <p:to>
                                        <p:strVal val="visible"/>
                                      </p:to>
                                    </p:set>
                                    <p:anim calcmode="lin" valueType="num">
                                      <p:cBhvr additive="repl">
                                        <p:cTn id="26" dur="500" fill="hold"/>
                                        <p:tgtEl>
                                          <p:spTgt spid="886">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86">
                                            <p:txEl>
                                              <p:pRg st="3" end="3"/>
                                            </p:txEl>
                                          </p:spTgt>
                                        </p:tgtEl>
                                        <p:attrNameLst>
                                          <p:attrName>style.visibility</p:attrName>
                                        </p:attrNameLst>
                                      </p:cBhvr>
                                      <p:to>
                                        <p:strVal val="visible"/>
                                      </p:to>
                                    </p:set>
                                    <p:anim calcmode="lin" valueType="num">
                                      <p:cBhvr additive="repl">
                                        <p:cTn id="32" dur="500" fill="hold"/>
                                        <p:tgtEl>
                                          <p:spTgt spid="886">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86">
                                            <p:txEl>
                                              <p:pRg st="4" end="4"/>
                                            </p:txEl>
                                          </p:spTgt>
                                        </p:tgtEl>
                                        <p:attrNameLst>
                                          <p:attrName>style.visibility</p:attrName>
                                        </p:attrNameLst>
                                      </p:cBhvr>
                                      <p:to>
                                        <p:strVal val="visible"/>
                                      </p:to>
                                    </p:set>
                                    <p:anim calcmode="lin" valueType="num">
                                      <p:cBhvr additive="repl">
                                        <p:cTn id="38" dur="500" fill="hold"/>
                                        <p:tgtEl>
                                          <p:spTgt spid="886">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86">
                                            <p:txEl>
                                              <p:pRg st="5" end="5"/>
                                            </p:txEl>
                                          </p:spTgt>
                                        </p:tgtEl>
                                        <p:attrNameLst>
                                          <p:attrName>style.visibility</p:attrName>
                                        </p:attrNameLst>
                                      </p:cBhvr>
                                      <p:to>
                                        <p:strVal val="visible"/>
                                      </p:to>
                                    </p:set>
                                    <p:anim calcmode="lin" valueType="num">
                                      <p:cBhvr additive="repl">
                                        <p:cTn id="44" dur="500" fill="hold"/>
                                        <p:tgtEl>
                                          <p:spTgt spid="886">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86">
                                            <p:txEl>
                                              <p:pRg st="6" end="6"/>
                                            </p:txEl>
                                          </p:spTgt>
                                        </p:tgtEl>
                                        <p:attrNameLst>
                                          <p:attrName>style.visibility</p:attrName>
                                        </p:attrNameLst>
                                      </p:cBhvr>
                                      <p:to>
                                        <p:strVal val="visible"/>
                                      </p:to>
                                    </p:set>
                                    <p:anim calcmode="lin" valueType="num">
                                      <p:cBhvr additive="repl">
                                        <p:cTn id="50" dur="500" fill="hold"/>
                                        <p:tgtEl>
                                          <p:spTgt spid="886">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6" fill="hold" nodeType="clickEffect">
                                  <p:stCondLst>
                                    <p:cond delay="0"/>
                                  </p:stCondLst>
                                  <p:childTnLst>
                                    <p:set>
                                      <p:cBhvr>
                                        <p:cTn id="55" dur="1" fill="hold">
                                          <p:stCondLst>
                                            <p:cond delay="0"/>
                                          </p:stCondLst>
                                        </p:cTn>
                                        <p:tgtEl>
                                          <p:spTgt spid="886">
                                            <p:txEl>
                                              <p:pRg st="7" end="7"/>
                                            </p:txEl>
                                          </p:spTgt>
                                        </p:tgtEl>
                                        <p:attrNameLst>
                                          <p:attrName>style.visibility</p:attrName>
                                        </p:attrNameLst>
                                      </p:cBhvr>
                                      <p:to>
                                        <p:strVal val="visible"/>
                                      </p:to>
                                    </p:set>
                                    <p:anim calcmode="lin" valueType="num">
                                      <p:cBhvr additive="repl">
                                        <p:cTn id="56" dur="500" fill="hold"/>
                                        <p:tgtEl>
                                          <p:spTgt spid="886">
                                            <p:txEl>
                                              <p:pRg st="7" end="7"/>
                                            </p:txEl>
                                          </p:spTgt>
                                        </p:tgtEl>
                                        <p:attrNameLst>
                                          <p:attrName>ppt_x</p:attrName>
                                        </p:attrNameLst>
                                      </p:cBhvr>
                                      <p:tavLst>
                                        <p:tav tm="0">
                                          <p:val>
                                            <p:strVal val="1+#ppt_w/2"/>
                                          </p:val>
                                        </p:tav>
                                        <p:tav tm="100000">
                                          <p:val>
                                            <p:strVal val="#ppt_x"/>
                                          </p:val>
                                        </p:tav>
                                      </p:tavLst>
                                    </p:anim>
                                    <p:anim calcmode="lin" valueType="num">
                                      <p:cBhvr additive="repl">
                                        <p:cTn id="57" dur="500" fill="hold"/>
                                        <p:tgtEl>
                                          <p:spTgt spid="8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Fatores de Qualidade e Produtividade: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Fatores que influenciam a qualidade:</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Habilidade Individual</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Comunicação da equipe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Complexidade do produto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Notações apropriadas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Abordagens sistemáticas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Controle de mudanças</a:t>
            </a:r>
            <a:r>
              <a:rPr lang="pt-BR" sz="2800" b="0" strike="noStrike" spc="-1">
                <a:solidFill>
                  <a:srgbClr val="000000"/>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tabLst>
                <a:tab pos="0" algn="l"/>
              </a:tabLst>
            </a:pPr>
            <a:endParaRPr lang="pt-BR" sz="2800" b="0" strike="noStrike" spc="-1">
              <a:latin typeface="Arial"/>
            </a:endParaRPr>
          </a:p>
        </p:txBody>
      </p:sp>
      <p:sp>
        <p:nvSpPr>
          <p:cNvPr id="889"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89">
                                            <p:txEl>
                                              <p:pRg st="0" end="0"/>
                                            </p:txEl>
                                          </p:spTgt>
                                        </p:tgtEl>
                                        <p:attrNameLst>
                                          <p:attrName>style.visibility</p:attrName>
                                        </p:attrNameLst>
                                      </p:cBhvr>
                                      <p:to>
                                        <p:strVal val="visible"/>
                                      </p:to>
                                    </p:set>
                                    <p:anim calcmode="lin" valueType="num">
                                      <p:cBhvr additive="repl">
                                        <p:cTn id="7" dur="500" fill="hold"/>
                                        <p:tgtEl>
                                          <p:spTgt spid="88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8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88">
                                            <p:txEl>
                                              <p:pRg st="0" end="0"/>
                                            </p:txEl>
                                          </p:spTgt>
                                        </p:tgtEl>
                                        <p:attrNameLst>
                                          <p:attrName>style.visibility</p:attrName>
                                        </p:attrNameLst>
                                      </p:cBhvr>
                                      <p:to>
                                        <p:strVal val="visible"/>
                                      </p:to>
                                    </p:set>
                                    <p:anim calcmode="lin" valueType="num">
                                      <p:cBhvr additive="repl">
                                        <p:cTn id="14" dur="500" fill="hold"/>
                                        <p:tgtEl>
                                          <p:spTgt spid="88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88">
                                            <p:txEl>
                                              <p:pRg st="1" end="1"/>
                                            </p:txEl>
                                          </p:spTgt>
                                        </p:tgtEl>
                                        <p:attrNameLst>
                                          <p:attrName>style.visibility</p:attrName>
                                        </p:attrNameLst>
                                      </p:cBhvr>
                                      <p:to>
                                        <p:strVal val="visible"/>
                                      </p:to>
                                    </p:set>
                                    <p:anim calcmode="lin" valueType="num">
                                      <p:cBhvr additive="repl">
                                        <p:cTn id="20" dur="500" fill="hold"/>
                                        <p:tgtEl>
                                          <p:spTgt spid="888">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88">
                                            <p:txEl>
                                              <p:pRg st="2" end="2"/>
                                            </p:txEl>
                                          </p:spTgt>
                                        </p:tgtEl>
                                        <p:attrNameLst>
                                          <p:attrName>style.visibility</p:attrName>
                                        </p:attrNameLst>
                                      </p:cBhvr>
                                      <p:to>
                                        <p:strVal val="visible"/>
                                      </p:to>
                                    </p:set>
                                    <p:anim calcmode="lin" valueType="num">
                                      <p:cBhvr additive="repl">
                                        <p:cTn id="26" dur="500" fill="hold"/>
                                        <p:tgtEl>
                                          <p:spTgt spid="888">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88">
                                            <p:txEl>
                                              <p:pRg st="3" end="3"/>
                                            </p:txEl>
                                          </p:spTgt>
                                        </p:tgtEl>
                                        <p:attrNameLst>
                                          <p:attrName>style.visibility</p:attrName>
                                        </p:attrNameLst>
                                      </p:cBhvr>
                                      <p:to>
                                        <p:strVal val="visible"/>
                                      </p:to>
                                    </p:set>
                                    <p:anim calcmode="lin" valueType="num">
                                      <p:cBhvr additive="repl">
                                        <p:cTn id="32" dur="500" fill="hold"/>
                                        <p:tgtEl>
                                          <p:spTgt spid="888">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88">
                                            <p:txEl>
                                              <p:pRg st="4" end="4"/>
                                            </p:txEl>
                                          </p:spTgt>
                                        </p:tgtEl>
                                        <p:attrNameLst>
                                          <p:attrName>style.visibility</p:attrName>
                                        </p:attrNameLst>
                                      </p:cBhvr>
                                      <p:to>
                                        <p:strVal val="visible"/>
                                      </p:to>
                                    </p:set>
                                    <p:anim calcmode="lin" valueType="num">
                                      <p:cBhvr additive="repl">
                                        <p:cTn id="38" dur="500" fill="hold"/>
                                        <p:tgtEl>
                                          <p:spTgt spid="888">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88">
                                            <p:txEl>
                                              <p:pRg st="5" end="5"/>
                                            </p:txEl>
                                          </p:spTgt>
                                        </p:tgtEl>
                                        <p:attrNameLst>
                                          <p:attrName>style.visibility</p:attrName>
                                        </p:attrNameLst>
                                      </p:cBhvr>
                                      <p:to>
                                        <p:strVal val="visible"/>
                                      </p:to>
                                    </p:set>
                                    <p:anim calcmode="lin" valueType="num">
                                      <p:cBhvr additive="repl">
                                        <p:cTn id="44" dur="500" fill="hold"/>
                                        <p:tgtEl>
                                          <p:spTgt spid="888">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88">
                                            <p:txEl>
                                              <p:pRg st="6" end="6"/>
                                            </p:txEl>
                                          </p:spTgt>
                                        </p:tgtEl>
                                        <p:attrNameLst>
                                          <p:attrName>style.visibility</p:attrName>
                                        </p:attrNameLst>
                                      </p:cBhvr>
                                      <p:to>
                                        <p:strVal val="visible"/>
                                      </p:to>
                                    </p:set>
                                    <p:anim calcmode="lin" valueType="num">
                                      <p:cBhvr additive="repl">
                                        <p:cTn id="50" dur="500" fill="hold"/>
                                        <p:tgtEl>
                                          <p:spTgt spid="888">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8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6" fill="hold" nodeType="clickEffect">
                                  <p:stCondLst>
                                    <p:cond delay="0"/>
                                  </p:stCondLst>
                                  <p:childTnLst>
                                    <p:set>
                                      <p:cBhvr>
                                        <p:cTn id="55" dur="1" fill="hold">
                                          <p:stCondLst>
                                            <p:cond delay="0"/>
                                          </p:stCondLst>
                                        </p:cTn>
                                        <p:tgtEl>
                                          <p:spTgt spid="888">
                                            <p:txEl>
                                              <p:pRg st="7" end="7"/>
                                            </p:txEl>
                                          </p:spTgt>
                                        </p:tgtEl>
                                        <p:attrNameLst>
                                          <p:attrName>style.visibility</p:attrName>
                                        </p:attrNameLst>
                                      </p:cBhvr>
                                      <p:to>
                                        <p:strVal val="visible"/>
                                      </p:to>
                                    </p:set>
                                    <p:anim calcmode="lin" valueType="num">
                                      <p:cBhvr additive="repl">
                                        <p:cTn id="56" dur="500" fill="hold"/>
                                        <p:tgtEl>
                                          <p:spTgt spid="888">
                                            <p:txEl>
                                              <p:pRg st="7" end="7"/>
                                            </p:txEl>
                                          </p:spTgt>
                                        </p:tgtEl>
                                        <p:attrNameLst>
                                          <p:attrName>ppt_x</p:attrName>
                                        </p:attrNameLst>
                                      </p:cBhvr>
                                      <p:tavLst>
                                        <p:tav tm="0">
                                          <p:val>
                                            <p:strVal val="1+#ppt_w/2"/>
                                          </p:val>
                                        </p:tav>
                                        <p:tav tm="100000">
                                          <p:val>
                                            <p:strVal val="#ppt_x"/>
                                          </p:val>
                                        </p:tav>
                                      </p:tavLst>
                                    </p:anim>
                                    <p:anim calcmode="lin" valueType="num">
                                      <p:cBhvr additive="repl">
                                        <p:cTn id="57" dur="500" fill="hold"/>
                                        <p:tgtEl>
                                          <p:spTgt spid="8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CustomShape 1"/>
          <p:cNvSpPr/>
          <p:nvPr/>
        </p:nvSpPr>
        <p:spPr>
          <a:xfrm>
            <a:off x="905040" y="190512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Fatores de Qualidade e Produtividade: </a:t>
            </a:r>
            <a:r>
              <a:rPr lang="pt-BR" sz="2800" b="0" strike="noStrike" spc="-1">
                <a:solidFill>
                  <a:srgbClr val="000000"/>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Fatores que influenciam a qualidade:</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Adequação de treinamento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Habilidades de gerenciamento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Metas apropriadas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Entendimento do problema</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Estabilidade dos requisitos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Habilidades necessárias</a:t>
            </a:r>
            <a:r>
              <a:rPr lang="pt-BR" sz="2800" b="0" strike="noStrike" spc="-1">
                <a:solidFill>
                  <a:srgbClr val="000000"/>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tabLst>
                <a:tab pos="0" algn="l"/>
              </a:tabLst>
            </a:pPr>
            <a:endParaRPr lang="pt-BR" sz="2800" b="0" strike="noStrike" spc="-1">
              <a:latin typeface="Arial"/>
            </a:endParaRPr>
          </a:p>
        </p:txBody>
      </p:sp>
      <p:sp>
        <p:nvSpPr>
          <p:cNvPr id="891"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91">
                                            <p:txEl>
                                              <p:pRg st="0" end="0"/>
                                            </p:txEl>
                                          </p:spTgt>
                                        </p:tgtEl>
                                        <p:attrNameLst>
                                          <p:attrName>style.visibility</p:attrName>
                                        </p:attrNameLst>
                                      </p:cBhvr>
                                      <p:to>
                                        <p:strVal val="visible"/>
                                      </p:to>
                                    </p:set>
                                    <p:anim calcmode="lin" valueType="num">
                                      <p:cBhvr additive="repl">
                                        <p:cTn id="7" dur="500" fill="hold"/>
                                        <p:tgtEl>
                                          <p:spTgt spid="89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9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90">
                                            <p:txEl>
                                              <p:pRg st="0" end="0"/>
                                            </p:txEl>
                                          </p:spTgt>
                                        </p:tgtEl>
                                        <p:attrNameLst>
                                          <p:attrName>style.visibility</p:attrName>
                                        </p:attrNameLst>
                                      </p:cBhvr>
                                      <p:to>
                                        <p:strVal val="visible"/>
                                      </p:to>
                                    </p:set>
                                    <p:anim calcmode="lin" valueType="num">
                                      <p:cBhvr additive="repl">
                                        <p:cTn id="14" dur="500" fill="hold"/>
                                        <p:tgtEl>
                                          <p:spTgt spid="890">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90">
                                            <p:txEl>
                                              <p:pRg st="1" end="1"/>
                                            </p:txEl>
                                          </p:spTgt>
                                        </p:tgtEl>
                                        <p:attrNameLst>
                                          <p:attrName>style.visibility</p:attrName>
                                        </p:attrNameLst>
                                      </p:cBhvr>
                                      <p:to>
                                        <p:strVal val="visible"/>
                                      </p:to>
                                    </p:set>
                                    <p:anim calcmode="lin" valueType="num">
                                      <p:cBhvr additive="repl">
                                        <p:cTn id="20" dur="500" fill="hold"/>
                                        <p:tgtEl>
                                          <p:spTgt spid="890">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90">
                                            <p:txEl>
                                              <p:pRg st="2" end="2"/>
                                            </p:txEl>
                                          </p:spTgt>
                                        </p:tgtEl>
                                        <p:attrNameLst>
                                          <p:attrName>style.visibility</p:attrName>
                                        </p:attrNameLst>
                                      </p:cBhvr>
                                      <p:to>
                                        <p:strVal val="visible"/>
                                      </p:to>
                                    </p:set>
                                    <p:anim calcmode="lin" valueType="num">
                                      <p:cBhvr additive="repl">
                                        <p:cTn id="26" dur="500" fill="hold"/>
                                        <p:tgtEl>
                                          <p:spTgt spid="890">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90">
                                            <p:txEl>
                                              <p:pRg st="3" end="3"/>
                                            </p:txEl>
                                          </p:spTgt>
                                        </p:tgtEl>
                                        <p:attrNameLst>
                                          <p:attrName>style.visibility</p:attrName>
                                        </p:attrNameLst>
                                      </p:cBhvr>
                                      <p:to>
                                        <p:strVal val="visible"/>
                                      </p:to>
                                    </p:set>
                                    <p:anim calcmode="lin" valueType="num">
                                      <p:cBhvr additive="repl">
                                        <p:cTn id="32" dur="500" fill="hold"/>
                                        <p:tgtEl>
                                          <p:spTgt spid="890">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90">
                                            <p:txEl>
                                              <p:pRg st="4" end="4"/>
                                            </p:txEl>
                                          </p:spTgt>
                                        </p:tgtEl>
                                        <p:attrNameLst>
                                          <p:attrName>style.visibility</p:attrName>
                                        </p:attrNameLst>
                                      </p:cBhvr>
                                      <p:to>
                                        <p:strVal val="visible"/>
                                      </p:to>
                                    </p:set>
                                    <p:anim calcmode="lin" valueType="num">
                                      <p:cBhvr additive="repl">
                                        <p:cTn id="38" dur="500" fill="hold"/>
                                        <p:tgtEl>
                                          <p:spTgt spid="890">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90">
                                            <p:txEl>
                                              <p:pRg st="5" end="5"/>
                                            </p:txEl>
                                          </p:spTgt>
                                        </p:tgtEl>
                                        <p:attrNameLst>
                                          <p:attrName>style.visibility</p:attrName>
                                        </p:attrNameLst>
                                      </p:cBhvr>
                                      <p:to>
                                        <p:strVal val="visible"/>
                                      </p:to>
                                    </p:set>
                                    <p:anim calcmode="lin" valueType="num">
                                      <p:cBhvr additive="repl">
                                        <p:cTn id="44" dur="500" fill="hold"/>
                                        <p:tgtEl>
                                          <p:spTgt spid="890">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90">
                                            <p:txEl>
                                              <p:pRg st="6" end="6"/>
                                            </p:txEl>
                                          </p:spTgt>
                                        </p:tgtEl>
                                        <p:attrNameLst>
                                          <p:attrName>style.visibility</p:attrName>
                                        </p:attrNameLst>
                                      </p:cBhvr>
                                      <p:to>
                                        <p:strVal val="visible"/>
                                      </p:to>
                                    </p:set>
                                    <p:anim calcmode="lin" valueType="num">
                                      <p:cBhvr additive="repl">
                                        <p:cTn id="50" dur="500" fill="hold"/>
                                        <p:tgtEl>
                                          <p:spTgt spid="890">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6" fill="hold" nodeType="clickEffect">
                                  <p:stCondLst>
                                    <p:cond delay="0"/>
                                  </p:stCondLst>
                                  <p:childTnLst>
                                    <p:set>
                                      <p:cBhvr>
                                        <p:cTn id="55" dur="1" fill="hold">
                                          <p:stCondLst>
                                            <p:cond delay="0"/>
                                          </p:stCondLst>
                                        </p:cTn>
                                        <p:tgtEl>
                                          <p:spTgt spid="890">
                                            <p:txEl>
                                              <p:pRg st="7" end="7"/>
                                            </p:txEl>
                                          </p:spTgt>
                                        </p:tgtEl>
                                        <p:attrNameLst>
                                          <p:attrName>style.visibility</p:attrName>
                                        </p:attrNameLst>
                                      </p:cBhvr>
                                      <p:to>
                                        <p:strVal val="visible"/>
                                      </p:to>
                                    </p:set>
                                    <p:anim calcmode="lin" valueType="num">
                                      <p:cBhvr additive="repl">
                                        <p:cTn id="56" dur="500" fill="hold"/>
                                        <p:tgtEl>
                                          <p:spTgt spid="890">
                                            <p:txEl>
                                              <p:pRg st="7" end="7"/>
                                            </p:txEl>
                                          </p:spTgt>
                                        </p:tgtEl>
                                        <p:attrNameLst>
                                          <p:attrName>ppt_x</p:attrName>
                                        </p:attrNameLst>
                                      </p:cBhvr>
                                      <p:tavLst>
                                        <p:tav tm="0">
                                          <p:val>
                                            <p:strVal val="1+#ppt_w/2"/>
                                          </p:val>
                                        </p:tav>
                                        <p:tav tm="100000">
                                          <p:val>
                                            <p:strVal val="#ppt_x"/>
                                          </p:val>
                                        </p:tav>
                                      </p:tavLst>
                                    </p:anim>
                                    <p:anim calcmode="lin" valueType="num">
                                      <p:cBhvr additive="repl">
                                        <p:cTn id="57" dur="500" fill="hold"/>
                                        <p:tgtEl>
                                          <p:spTgt spid="89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CustomShape 1"/>
          <p:cNvSpPr/>
          <p:nvPr/>
        </p:nvSpPr>
        <p:spPr>
          <a:xfrm>
            <a:off x="905040" y="16002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Questões gerenciais   </a:t>
            </a:r>
            <a:endParaRPr lang="pt-BR" sz="2800" b="0" strike="noStrike" spc="-1">
              <a:latin typeface="Arial"/>
            </a:endParaRPr>
          </a:p>
          <a:p>
            <a:pPr marL="228600" indent="-227160">
              <a:lnSpc>
                <a:spcPct val="110000"/>
              </a:lnSpc>
              <a:spcBef>
                <a:spcPts val="901"/>
              </a:spcBef>
              <a:spcAft>
                <a:spcPts val="300"/>
              </a:spcAft>
              <a:tabLst>
                <a:tab pos="0" algn="l"/>
              </a:tabLst>
            </a:pPr>
            <a:r>
              <a:rPr lang="pt-BR" sz="2800" b="0" strike="noStrike" spc="-1">
                <a:solidFill>
                  <a:srgbClr val="000000"/>
                </a:solidFill>
                <a:latin typeface="Arial"/>
                <a:ea typeface="DejaVu Sans"/>
              </a:rPr>
              <a:t> Os gerentes de software:</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controlam os recursos e o ambiente no qual as atividades técnicas ocorrem.</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 responsáveis pela entrega do produto no prazo e dentro das estimativas de custo.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 devem garantir que o produto tenha os atributos funcionais e de qualidade desejados pelo cliente.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Treinam empregados.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 desenvolvem planos e estratégias de marketing.</a:t>
            </a: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p:txBody>
      </p:sp>
      <p:sp>
        <p:nvSpPr>
          <p:cNvPr id="893"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93">
                                            <p:txEl>
                                              <p:pRg st="0" end="0"/>
                                            </p:txEl>
                                          </p:spTgt>
                                        </p:tgtEl>
                                        <p:attrNameLst>
                                          <p:attrName>style.visibility</p:attrName>
                                        </p:attrNameLst>
                                      </p:cBhvr>
                                      <p:to>
                                        <p:strVal val="visible"/>
                                      </p:to>
                                    </p:set>
                                    <p:anim calcmode="lin" valueType="num">
                                      <p:cBhvr additive="repl">
                                        <p:cTn id="7" dur="500" fill="hold"/>
                                        <p:tgtEl>
                                          <p:spTgt spid="893">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93">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92">
                                            <p:txEl>
                                              <p:pRg st="0" end="0"/>
                                            </p:txEl>
                                          </p:spTgt>
                                        </p:tgtEl>
                                        <p:attrNameLst>
                                          <p:attrName>style.visibility</p:attrName>
                                        </p:attrNameLst>
                                      </p:cBhvr>
                                      <p:to>
                                        <p:strVal val="visible"/>
                                      </p:to>
                                    </p:set>
                                    <p:anim calcmode="lin" valueType="num">
                                      <p:cBhvr additive="repl">
                                        <p:cTn id="14" dur="500" fill="hold"/>
                                        <p:tgtEl>
                                          <p:spTgt spid="892">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92">
                                            <p:txEl>
                                              <p:pRg st="1" end="1"/>
                                            </p:txEl>
                                          </p:spTgt>
                                        </p:tgtEl>
                                        <p:attrNameLst>
                                          <p:attrName>style.visibility</p:attrName>
                                        </p:attrNameLst>
                                      </p:cBhvr>
                                      <p:to>
                                        <p:strVal val="visible"/>
                                      </p:to>
                                    </p:set>
                                    <p:anim calcmode="lin" valueType="num">
                                      <p:cBhvr additive="repl">
                                        <p:cTn id="20" dur="500" fill="hold"/>
                                        <p:tgtEl>
                                          <p:spTgt spid="892">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92">
                                            <p:txEl>
                                              <p:pRg st="2" end="2"/>
                                            </p:txEl>
                                          </p:spTgt>
                                        </p:tgtEl>
                                        <p:attrNameLst>
                                          <p:attrName>style.visibility</p:attrName>
                                        </p:attrNameLst>
                                      </p:cBhvr>
                                      <p:to>
                                        <p:strVal val="visible"/>
                                      </p:to>
                                    </p:set>
                                    <p:anim calcmode="lin" valueType="num">
                                      <p:cBhvr additive="repl">
                                        <p:cTn id="26" dur="500" fill="hold"/>
                                        <p:tgtEl>
                                          <p:spTgt spid="892">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92">
                                            <p:txEl>
                                              <p:pRg st="3" end="3"/>
                                            </p:txEl>
                                          </p:spTgt>
                                        </p:tgtEl>
                                        <p:attrNameLst>
                                          <p:attrName>style.visibility</p:attrName>
                                        </p:attrNameLst>
                                      </p:cBhvr>
                                      <p:to>
                                        <p:strVal val="visible"/>
                                      </p:to>
                                    </p:set>
                                    <p:anim calcmode="lin" valueType="num">
                                      <p:cBhvr additive="repl">
                                        <p:cTn id="32" dur="500" fill="hold"/>
                                        <p:tgtEl>
                                          <p:spTgt spid="892">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92">
                                            <p:txEl>
                                              <p:pRg st="4" end="4"/>
                                            </p:txEl>
                                          </p:spTgt>
                                        </p:tgtEl>
                                        <p:attrNameLst>
                                          <p:attrName>style.visibility</p:attrName>
                                        </p:attrNameLst>
                                      </p:cBhvr>
                                      <p:to>
                                        <p:strVal val="visible"/>
                                      </p:to>
                                    </p:set>
                                    <p:anim calcmode="lin" valueType="num">
                                      <p:cBhvr additive="repl">
                                        <p:cTn id="38" dur="500" fill="hold"/>
                                        <p:tgtEl>
                                          <p:spTgt spid="892">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92">
                                            <p:txEl>
                                              <p:pRg st="5" end="5"/>
                                            </p:txEl>
                                          </p:spTgt>
                                        </p:tgtEl>
                                        <p:attrNameLst>
                                          <p:attrName>style.visibility</p:attrName>
                                        </p:attrNameLst>
                                      </p:cBhvr>
                                      <p:to>
                                        <p:strVal val="visible"/>
                                      </p:to>
                                    </p:set>
                                    <p:anim calcmode="lin" valueType="num">
                                      <p:cBhvr additive="repl">
                                        <p:cTn id="44" dur="500" fill="hold"/>
                                        <p:tgtEl>
                                          <p:spTgt spid="892">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92">
                                            <p:txEl>
                                              <p:pRg st="6" end="6"/>
                                            </p:txEl>
                                          </p:spTgt>
                                        </p:tgtEl>
                                        <p:attrNameLst>
                                          <p:attrName>style.visibility</p:attrName>
                                        </p:attrNameLst>
                                      </p:cBhvr>
                                      <p:to>
                                        <p:strVal val="visible"/>
                                      </p:to>
                                    </p:set>
                                    <p:anim calcmode="lin" valueType="num">
                                      <p:cBhvr additive="repl">
                                        <p:cTn id="50" dur="500" fill="hold"/>
                                        <p:tgtEl>
                                          <p:spTgt spid="892">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05040" y="16002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Preocupações de gerenciamento de projeto: </a:t>
            </a:r>
            <a:r>
              <a:rPr lang="pt-BR" sz="2800" b="0" strike="noStrike" spc="-1">
                <a:solidFill>
                  <a:srgbClr val="000000"/>
                </a:solidFill>
                <a:latin typeface="Arial"/>
                <a:ea typeface="DejaVu Sans"/>
              </a:rPr>
              <a:t> </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métodos para organizar e monitorar um projeto.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técnicas de estimativa de custo.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política de alocação de recursos.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controle orçamentário.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 avaliação do progresso.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realocação de recursos.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ajustes no cronograma.</a:t>
            </a: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p:txBody>
      </p:sp>
      <p:sp>
        <p:nvSpPr>
          <p:cNvPr id="895"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95">
                                            <p:txEl>
                                              <p:pRg st="0" end="0"/>
                                            </p:txEl>
                                          </p:spTgt>
                                        </p:tgtEl>
                                        <p:attrNameLst>
                                          <p:attrName>style.visibility</p:attrName>
                                        </p:attrNameLst>
                                      </p:cBhvr>
                                      <p:to>
                                        <p:strVal val="visible"/>
                                      </p:to>
                                    </p:set>
                                    <p:anim calcmode="lin" valueType="num">
                                      <p:cBhvr additive="repl">
                                        <p:cTn id="7" dur="500" fill="hold"/>
                                        <p:tgtEl>
                                          <p:spTgt spid="895">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95">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94">
                                            <p:txEl>
                                              <p:pRg st="0" end="0"/>
                                            </p:txEl>
                                          </p:spTgt>
                                        </p:tgtEl>
                                        <p:attrNameLst>
                                          <p:attrName>style.visibility</p:attrName>
                                        </p:attrNameLst>
                                      </p:cBhvr>
                                      <p:to>
                                        <p:strVal val="visible"/>
                                      </p:to>
                                    </p:set>
                                    <p:anim calcmode="lin" valueType="num">
                                      <p:cBhvr additive="repl">
                                        <p:cTn id="14" dur="500" fill="hold"/>
                                        <p:tgtEl>
                                          <p:spTgt spid="894">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94">
                                            <p:txEl>
                                              <p:pRg st="1" end="1"/>
                                            </p:txEl>
                                          </p:spTgt>
                                        </p:tgtEl>
                                        <p:attrNameLst>
                                          <p:attrName>style.visibility</p:attrName>
                                        </p:attrNameLst>
                                      </p:cBhvr>
                                      <p:to>
                                        <p:strVal val="visible"/>
                                      </p:to>
                                    </p:set>
                                    <p:anim calcmode="lin" valueType="num">
                                      <p:cBhvr additive="repl">
                                        <p:cTn id="20" dur="500" fill="hold"/>
                                        <p:tgtEl>
                                          <p:spTgt spid="894">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94">
                                            <p:txEl>
                                              <p:pRg st="2" end="2"/>
                                            </p:txEl>
                                          </p:spTgt>
                                        </p:tgtEl>
                                        <p:attrNameLst>
                                          <p:attrName>style.visibility</p:attrName>
                                        </p:attrNameLst>
                                      </p:cBhvr>
                                      <p:to>
                                        <p:strVal val="visible"/>
                                      </p:to>
                                    </p:set>
                                    <p:anim calcmode="lin" valueType="num">
                                      <p:cBhvr additive="repl">
                                        <p:cTn id="26" dur="500" fill="hold"/>
                                        <p:tgtEl>
                                          <p:spTgt spid="894">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94">
                                            <p:txEl>
                                              <p:pRg st="3" end="3"/>
                                            </p:txEl>
                                          </p:spTgt>
                                        </p:tgtEl>
                                        <p:attrNameLst>
                                          <p:attrName>style.visibility</p:attrName>
                                        </p:attrNameLst>
                                      </p:cBhvr>
                                      <p:to>
                                        <p:strVal val="visible"/>
                                      </p:to>
                                    </p:set>
                                    <p:anim calcmode="lin" valueType="num">
                                      <p:cBhvr additive="repl">
                                        <p:cTn id="32" dur="500" fill="hold"/>
                                        <p:tgtEl>
                                          <p:spTgt spid="894">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94">
                                            <p:txEl>
                                              <p:pRg st="4" end="4"/>
                                            </p:txEl>
                                          </p:spTgt>
                                        </p:tgtEl>
                                        <p:attrNameLst>
                                          <p:attrName>style.visibility</p:attrName>
                                        </p:attrNameLst>
                                      </p:cBhvr>
                                      <p:to>
                                        <p:strVal val="visible"/>
                                      </p:to>
                                    </p:set>
                                    <p:anim calcmode="lin" valueType="num">
                                      <p:cBhvr additive="repl">
                                        <p:cTn id="38" dur="500" fill="hold"/>
                                        <p:tgtEl>
                                          <p:spTgt spid="894">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94">
                                            <p:txEl>
                                              <p:pRg st="5" end="5"/>
                                            </p:txEl>
                                          </p:spTgt>
                                        </p:tgtEl>
                                        <p:attrNameLst>
                                          <p:attrName>style.visibility</p:attrName>
                                        </p:attrNameLst>
                                      </p:cBhvr>
                                      <p:to>
                                        <p:strVal val="visible"/>
                                      </p:to>
                                    </p:set>
                                    <p:anim calcmode="lin" valueType="num">
                                      <p:cBhvr additive="repl">
                                        <p:cTn id="44" dur="500" fill="hold"/>
                                        <p:tgtEl>
                                          <p:spTgt spid="894">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94">
                                            <p:txEl>
                                              <p:pRg st="6" end="6"/>
                                            </p:txEl>
                                          </p:spTgt>
                                        </p:tgtEl>
                                        <p:attrNameLst>
                                          <p:attrName>style.visibility</p:attrName>
                                        </p:attrNameLst>
                                      </p:cBhvr>
                                      <p:to>
                                        <p:strVal val="visible"/>
                                      </p:to>
                                    </p:set>
                                    <p:anim calcmode="lin" valueType="num">
                                      <p:cBhvr additive="repl">
                                        <p:cTn id="50" dur="500" fill="hold"/>
                                        <p:tgtEl>
                                          <p:spTgt spid="894">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6" fill="hold" nodeType="clickEffect">
                                  <p:stCondLst>
                                    <p:cond delay="0"/>
                                  </p:stCondLst>
                                  <p:childTnLst>
                                    <p:set>
                                      <p:cBhvr>
                                        <p:cTn id="55" dur="1" fill="hold">
                                          <p:stCondLst>
                                            <p:cond delay="0"/>
                                          </p:stCondLst>
                                        </p:cTn>
                                        <p:tgtEl>
                                          <p:spTgt spid="894">
                                            <p:txEl>
                                              <p:pRg st="7" end="7"/>
                                            </p:txEl>
                                          </p:spTgt>
                                        </p:tgtEl>
                                        <p:attrNameLst>
                                          <p:attrName>style.visibility</p:attrName>
                                        </p:attrNameLst>
                                      </p:cBhvr>
                                      <p:to>
                                        <p:strVal val="visible"/>
                                      </p:to>
                                    </p:set>
                                    <p:anim calcmode="lin" valueType="num">
                                      <p:cBhvr additive="repl">
                                        <p:cTn id="56" dur="500" fill="hold"/>
                                        <p:tgtEl>
                                          <p:spTgt spid="894">
                                            <p:txEl>
                                              <p:pRg st="7" end="7"/>
                                            </p:txEl>
                                          </p:spTgt>
                                        </p:tgtEl>
                                        <p:attrNameLst>
                                          <p:attrName>ppt_x</p:attrName>
                                        </p:attrNameLst>
                                      </p:cBhvr>
                                      <p:tavLst>
                                        <p:tav tm="0">
                                          <p:val>
                                            <p:strVal val="1+#ppt_w/2"/>
                                          </p:val>
                                        </p:tav>
                                        <p:tav tm="100000">
                                          <p:val>
                                            <p:strVal val="#ppt_x"/>
                                          </p:val>
                                        </p:tav>
                                      </p:tavLst>
                                    </p:anim>
                                    <p:anim calcmode="lin" valueType="num">
                                      <p:cBhvr additive="repl">
                                        <p:cTn id="57" dur="500" fill="hold"/>
                                        <p:tgtEl>
                                          <p:spTgt spid="8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44520" y="185400"/>
            <a:ext cx="7771320" cy="69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0000"/>
              </a:lnSpc>
            </a:pPr>
            <a:r>
              <a:rPr lang="pt-BR" sz="4000" b="1" strike="noStrike" spc="-1">
                <a:solidFill>
                  <a:srgbClr val="00AEEF"/>
                </a:solidFill>
                <a:latin typeface="Arial"/>
                <a:ea typeface="DejaVu Sans"/>
              </a:rPr>
              <a:t>Evolução do Software</a:t>
            </a:r>
            <a:endParaRPr lang="pt-BR" sz="4000" b="0" strike="noStrike" spc="-1">
              <a:latin typeface="Arial"/>
            </a:endParaRPr>
          </a:p>
        </p:txBody>
      </p:sp>
      <p:sp>
        <p:nvSpPr>
          <p:cNvPr id="249" name="CustomShape 2"/>
          <p:cNvSpPr/>
          <p:nvPr/>
        </p:nvSpPr>
        <p:spPr>
          <a:xfrm>
            <a:off x="340920" y="1257480"/>
            <a:ext cx="8285760" cy="434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941400" indent="-483120" algn="just">
              <a:lnSpc>
                <a:spcPct val="90000"/>
              </a:lnSpc>
              <a:spcBef>
                <a:spcPts val="901"/>
              </a:spcBef>
              <a:spcAft>
                <a:spcPts val="300"/>
              </a:spcAft>
              <a:tabLst>
                <a:tab pos="0" algn="l"/>
              </a:tabLst>
            </a:pPr>
            <a:r>
              <a:rPr lang="pt-BR" sz="2400" b="0" strike="noStrike" spc="-1">
                <a:solidFill>
                  <a:srgbClr val="000000"/>
                </a:solidFill>
                <a:latin typeface="Arial"/>
                <a:ea typeface="DejaVu Sans"/>
              </a:rPr>
              <a:t>(1975 - </a:t>
            </a:r>
            <a:r>
              <a:rPr lang="pt-BR" sz="2400" b="0" i="1" strike="noStrike" spc="-1">
                <a:solidFill>
                  <a:srgbClr val="000000"/>
                </a:solidFill>
                <a:latin typeface="Arial"/>
                <a:ea typeface="DejaVu Sans"/>
              </a:rPr>
              <a:t>hoje</a:t>
            </a:r>
            <a:r>
              <a:rPr lang="pt-BR" sz="2400" b="0" strike="noStrike" spc="-1">
                <a:solidFill>
                  <a:srgbClr val="000000"/>
                </a:solidFill>
                <a:latin typeface="Arial"/>
                <a:ea typeface="DejaVu Sans"/>
              </a:rPr>
              <a:t>)</a:t>
            </a:r>
            <a:endParaRPr lang="pt-BR" sz="2400" b="0" strike="noStrike" spc="-1">
              <a:latin typeface="Arial"/>
            </a:endParaRPr>
          </a:p>
          <a:p>
            <a:pPr marL="941400" lvl="1" indent="-48312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Sistemas distribuídos</a:t>
            </a:r>
            <a:endParaRPr lang="pt-BR" sz="2400" b="0" strike="noStrike" spc="-1">
              <a:latin typeface="Arial"/>
            </a:endParaRPr>
          </a:p>
          <a:p>
            <a:pPr marL="941400" lvl="1" indent="-48312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Redes locais e globais</a:t>
            </a:r>
            <a:endParaRPr lang="pt-BR" sz="2400" b="0" strike="noStrike" spc="-1">
              <a:latin typeface="Arial"/>
            </a:endParaRPr>
          </a:p>
          <a:p>
            <a:pPr marL="941400" lvl="1" indent="-483120">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Uso generalizado de microprocessadores - produtos inteligentes</a:t>
            </a:r>
            <a:endParaRPr lang="pt-BR" sz="2400" b="0" strike="noStrike" spc="-1">
              <a:latin typeface="Arial"/>
            </a:endParaRPr>
          </a:p>
          <a:p>
            <a:pPr marL="941400" lvl="1" indent="-48312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Hardware de baixo custo</a:t>
            </a:r>
            <a:endParaRPr lang="pt-BR" sz="2400" b="0" strike="noStrike" spc="-1">
              <a:latin typeface="Arial"/>
            </a:endParaRPr>
          </a:p>
          <a:p>
            <a:pPr marL="941400" lvl="1" indent="-483120" algn="just">
              <a:lnSpc>
                <a:spcPct val="90000"/>
              </a:lnSpc>
              <a:spcBef>
                <a:spcPts val="901"/>
              </a:spcBef>
              <a:spcAft>
                <a:spcPts val="300"/>
              </a:spcAft>
              <a:buClr>
                <a:srgbClr val="002060"/>
              </a:buClr>
              <a:buSzPct val="80000"/>
              <a:buFont typeface="Wingdings" charset="2"/>
              <a:buChar char=""/>
              <a:tabLst>
                <a:tab pos="0" algn="l"/>
              </a:tabLst>
            </a:pPr>
            <a:r>
              <a:rPr lang="pt-BR" sz="2400" b="0" strike="noStrike" spc="-1">
                <a:solidFill>
                  <a:srgbClr val="000000"/>
                </a:solidFill>
                <a:latin typeface="Arial"/>
                <a:ea typeface="DejaVu Sans"/>
              </a:rPr>
              <a:t>Impacto de consumo</a:t>
            </a:r>
            <a:endParaRPr lang="pt-BR" sz="2400" b="0" strike="noStrike" spc="-1">
              <a:latin typeface="Arial"/>
            </a:endParaRPr>
          </a:p>
          <a:p>
            <a:pPr marL="941400" indent="-483120" algn="r">
              <a:lnSpc>
                <a:spcPct val="90000"/>
              </a:lnSpc>
              <a:spcBef>
                <a:spcPts val="901"/>
              </a:spcBef>
              <a:spcAft>
                <a:spcPts val="300"/>
              </a:spcAft>
              <a:tabLst>
                <a:tab pos="0" algn="l"/>
              </a:tabLst>
            </a:pPr>
            <a:r>
              <a:rPr lang="pt-BR" sz="2400" b="0" strike="noStrike" spc="-1">
                <a:solidFill>
                  <a:srgbClr val="000000"/>
                </a:solidFill>
                <a:latin typeface="Arial"/>
                <a:ea typeface="DejaVu Sans"/>
              </a:rPr>
              <a:t>..... </a:t>
            </a:r>
            <a:r>
              <a:rPr lang="pt-BR" sz="2400" b="0" strike="noStrike" spc="-1">
                <a:solidFill>
                  <a:srgbClr val="FF0000"/>
                </a:solidFill>
                <a:latin typeface="Arial"/>
                <a:ea typeface="DejaVu Sans"/>
              </a:rPr>
              <a:t>CRISE DE SOFTWARE  </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 calcmode="lin" valueType="num">
                                      <p:cBhvr additive="repl">
                                        <p:cTn id="7" dur="500" fill="hold"/>
                                        <p:tgtEl>
                                          <p:spTgt spid="248">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2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8" fill="hold" nodeType="clickEffect">
                                  <p:stCondLst>
                                    <p:cond delay="0"/>
                                  </p:stCondLst>
                                  <p:childTnLst>
                                    <p:set>
                                      <p:cBhvr>
                                        <p:cTn id="12" dur="1" fill="hold">
                                          <p:stCondLst>
                                            <p:cond delay="0"/>
                                          </p:stCondLst>
                                        </p:cTn>
                                        <p:tgtEl>
                                          <p:spTgt spid="249">
                                            <p:txEl>
                                              <p:pRg st="0" end="0"/>
                                            </p:txEl>
                                          </p:spTgt>
                                        </p:tgtEl>
                                        <p:attrNameLst>
                                          <p:attrName>style.visibility</p:attrName>
                                        </p:attrNameLst>
                                      </p:cBhvr>
                                      <p:to>
                                        <p:strVal val="visible"/>
                                      </p:to>
                                    </p:set>
                                    <p:anim calcmode="lin" valueType="num">
                                      <p:cBhvr additive="repl">
                                        <p:cTn id="13" dur="500" fill="hold"/>
                                        <p:tgtEl>
                                          <p:spTgt spid="249">
                                            <p:txEl>
                                              <p:pRg st="0" end="0"/>
                                            </p:txEl>
                                          </p:spTgt>
                                        </p:tgtEl>
                                        <p:attrNameLst>
                                          <p:attrName>ppt_x</p:attrName>
                                        </p:attrNameLst>
                                      </p:cBhvr>
                                      <p:tavLst>
                                        <p:tav tm="0">
                                          <p:val>
                                            <p:strVal val="0-#ppt_w/2"/>
                                          </p:val>
                                        </p:tav>
                                        <p:tav tm="100000">
                                          <p:val>
                                            <p:strVal val="#ppt_x"/>
                                          </p:val>
                                        </p:tav>
                                      </p:tavLst>
                                    </p:anim>
                                    <p:anim calcmode="lin" valueType="num">
                                      <p:cBhvr additive="repl">
                                        <p:cTn id="14" dur="500" fill="hold"/>
                                        <p:tgtEl>
                                          <p:spTgt spid="2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2" presetClass="entr" presetSubtype="8" fill="hold" nodeType="clickEffect">
                                  <p:stCondLst>
                                    <p:cond delay="0"/>
                                  </p:stCondLst>
                                  <p:childTnLst>
                                    <p:set>
                                      <p:cBhvr>
                                        <p:cTn id="18" dur="1" fill="hold">
                                          <p:stCondLst>
                                            <p:cond delay="0"/>
                                          </p:stCondLst>
                                        </p:cTn>
                                        <p:tgtEl>
                                          <p:spTgt spid="249">
                                            <p:txEl>
                                              <p:pRg st="1" end="1"/>
                                            </p:txEl>
                                          </p:spTgt>
                                        </p:tgtEl>
                                        <p:attrNameLst>
                                          <p:attrName>style.visibility</p:attrName>
                                        </p:attrNameLst>
                                      </p:cBhvr>
                                      <p:to>
                                        <p:strVal val="visible"/>
                                      </p:to>
                                    </p:set>
                                    <p:anim calcmode="lin" valueType="num">
                                      <p:cBhvr additive="repl">
                                        <p:cTn id="19" dur="500" fill="hold"/>
                                        <p:tgtEl>
                                          <p:spTgt spid="249">
                                            <p:txEl>
                                              <p:pRg st="1" end="1"/>
                                            </p:txEl>
                                          </p:spTgt>
                                        </p:tgtEl>
                                        <p:attrNameLst>
                                          <p:attrName>ppt_x</p:attrName>
                                        </p:attrNameLst>
                                      </p:cBhvr>
                                      <p:tavLst>
                                        <p:tav tm="0">
                                          <p:val>
                                            <p:strVal val="0-#ppt_w/2"/>
                                          </p:val>
                                        </p:tav>
                                        <p:tav tm="100000">
                                          <p:val>
                                            <p:strVal val="#ppt_x"/>
                                          </p:val>
                                        </p:tav>
                                      </p:tavLst>
                                    </p:anim>
                                    <p:anim calcmode="lin" valueType="num">
                                      <p:cBhvr additive="repl">
                                        <p:cTn id="20" dur="500" fill="hold"/>
                                        <p:tgtEl>
                                          <p:spTgt spid="24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Effect">
                      <p:stCondLst>
                        <p:cond delay="indefinite"/>
                      </p:stCondLst>
                      <p:childTnLst>
                        <p:par>
                          <p:cTn id="22" fill="hold" nodeType="withEffect">
                            <p:stCondLst>
                              <p:cond delay="0"/>
                            </p:stCondLst>
                            <p:childTnLst>
                              <p:par>
                                <p:cTn id="23" presetID="2" presetClass="entr" presetSubtype="8" fill="hold" nodeType="clickEffect">
                                  <p:stCondLst>
                                    <p:cond delay="0"/>
                                  </p:stCondLst>
                                  <p:childTnLst>
                                    <p:set>
                                      <p:cBhvr>
                                        <p:cTn id="24" dur="1" fill="hold">
                                          <p:stCondLst>
                                            <p:cond delay="0"/>
                                          </p:stCondLst>
                                        </p:cTn>
                                        <p:tgtEl>
                                          <p:spTgt spid="249">
                                            <p:txEl>
                                              <p:pRg st="2" end="2"/>
                                            </p:txEl>
                                          </p:spTgt>
                                        </p:tgtEl>
                                        <p:attrNameLst>
                                          <p:attrName>style.visibility</p:attrName>
                                        </p:attrNameLst>
                                      </p:cBhvr>
                                      <p:to>
                                        <p:strVal val="visible"/>
                                      </p:to>
                                    </p:set>
                                    <p:anim calcmode="lin" valueType="num">
                                      <p:cBhvr additive="repl">
                                        <p:cTn id="25" dur="500" fill="hold"/>
                                        <p:tgtEl>
                                          <p:spTgt spid="249">
                                            <p:txEl>
                                              <p:pRg st="2" end="2"/>
                                            </p:txEl>
                                          </p:spTgt>
                                        </p:tgtEl>
                                        <p:attrNameLst>
                                          <p:attrName>ppt_x</p:attrName>
                                        </p:attrNameLst>
                                      </p:cBhvr>
                                      <p:tavLst>
                                        <p:tav tm="0">
                                          <p:val>
                                            <p:strVal val="0-#ppt_w/2"/>
                                          </p:val>
                                        </p:tav>
                                        <p:tav tm="100000">
                                          <p:val>
                                            <p:strVal val="#ppt_x"/>
                                          </p:val>
                                        </p:tav>
                                      </p:tavLst>
                                    </p:anim>
                                    <p:anim calcmode="lin" valueType="num">
                                      <p:cBhvr additive="repl">
                                        <p:cTn id="26" dur="500" fill="hold"/>
                                        <p:tgtEl>
                                          <p:spTgt spid="24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2" presetClass="entr" presetSubtype="8" fill="hold" nodeType="clickEffect">
                                  <p:stCondLst>
                                    <p:cond delay="0"/>
                                  </p:stCondLst>
                                  <p:childTnLst>
                                    <p:set>
                                      <p:cBhvr>
                                        <p:cTn id="30" dur="1" fill="hold">
                                          <p:stCondLst>
                                            <p:cond delay="0"/>
                                          </p:stCondLst>
                                        </p:cTn>
                                        <p:tgtEl>
                                          <p:spTgt spid="249">
                                            <p:txEl>
                                              <p:pRg st="3" end="3"/>
                                            </p:txEl>
                                          </p:spTgt>
                                        </p:tgtEl>
                                        <p:attrNameLst>
                                          <p:attrName>style.visibility</p:attrName>
                                        </p:attrNameLst>
                                      </p:cBhvr>
                                      <p:to>
                                        <p:strVal val="visible"/>
                                      </p:to>
                                    </p:set>
                                    <p:anim calcmode="lin" valueType="num">
                                      <p:cBhvr additive="repl">
                                        <p:cTn id="31" dur="500" fill="hold"/>
                                        <p:tgtEl>
                                          <p:spTgt spid="249">
                                            <p:txEl>
                                              <p:pRg st="3" end="3"/>
                                            </p:txEl>
                                          </p:spTgt>
                                        </p:tgtEl>
                                        <p:attrNameLst>
                                          <p:attrName>ppt_x</p:attrName>
                                        </p:attrNameLst>
                                      </p:cBhvr>
                                      <p:tavLst>
                                        <p:tav tm="0">
                                          <p:val>
                                            <p:strVal val="0-#ppt_w/2"/>
                                          </p:val>
                                        </p:tav>
                                        <p:tav tm="100000">
                                          <p:val>
                                            <p:strVal val="#ppt_x"/>
                                          </p:val>
                                        </p:tav>
                                      </p:tavLst>
                                    </p:anim>
                                    <p:anim calcmode="lin" valueType="num">
                                      <p:cBhvr additive="repl">
                                        <p:cTn id="32" dur="500" fill="hold"/>
                                        <p:tgtEl>
                                          <p:spTgt spid="24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Effect">
                      <p:stCondLst>
                        <p:cond delay="indefinite"/>
                      </p:stCondLst>
                      <p:childTnLst>
                        <p:par>
                          <p:cTn id="34" fill="hold" nodeType="withEffect">
                            <p:stCondLst>
                              <p:cond delay="0"/>
                            </p:stCondLst>
                            <p:childTnLst>
                              <p:par>
                                <p:cTn id="35" presetID="2" presetClass="entr" presetSubtype="8" fill="hold" nodeType="clickEffect">
                                  <p:stCondLst>
                                    <p:cond delay="0"/>
                                  </p:stCondLst>
                                  <p:childTnLst>
                                    <p:set>
                                      <p:cBhvr>
                                        <p:cTn id="36" dur="1" fill="hold">
                                          <p:stCondLst>
                                            <p:cond delay="0"/>
                                          </p:stCondLst>
                                        </p:cTn>
                                        <p:tgtEl>
                                          <p:spTgt spid="249">
                                            <p:txEl>
                                              <p:pRg st="4" end="4"/>
                                            </p:txEl>
                                          </p:spTgt>
                                        </p:tgtEl>
                                        <p:attrNameLst>
                                          <p:attrName>style.visibility</p:attrName>
                                        </p:attrNameLst>
                                      </p:cBhvr>
                                      <p:to>
                                        <p:strVal val="visible"/>
                                      </p:to>
                                    </p:set>
                                    <p:anim calcmode="lin" valueType="num">
                                      <p:cBhvr additive="repl">
                                        <p:cTn id="37" dur="500" fill="hold"/>
                                        <p:tgtEl>
                                          <p:spTgt spid="249">
                                            <p:txEl>
                                              <p:pRg st="4" end="4"/>
                                            </p:txEl>
                                          </p:spTgt>
                                        </p:tgtEl>
                                        <p:attrNameLst>
                                          <p:attrName>ppt_x</p:attrName>
                                        </p:attrNameLst>
                                      </p:cBhvr>
                                      <p:tavLst>
                                        <p:tav tm="0">
                                          <p:val>
                                            <p:strVal val="0-#ppt_w/2"/>
                                          </p:val>
                                        </p:tav>
                                        <p:tav tm="100000">
                                          <p:val>
                                            <p:strVal val="#ppt_x"/>
                                          </p:val>
                                        </p:tav>
                                      </p:tavLst>
                                    </p:anim>
                                    <p:anim calcmode="lin" valueType="num">
                                      <p:cBhvr additive="repl">
                                        <p:cTn id="38" dur="500" fill="hold"/>
                                        <p:tgtEl>
                                          <p:spTgt spid="24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Effect">
                      <p:stCondLst>
                        <p:cond delay="indefinite"/>
                      </p:stCondLst>
                      <p:childTnLst>
                        <p:par>
                          <p:cTn id="40" fill="hold" nodeType="withEffect">
                            <p:stCondLst>
                              <p:cond delay="0"/>
                            </p:stCondLst>
                            <p:childTnLst>
                              <p:par>
                                <p:cTn id="41" presetID="2" presetClass="entr" presetSubtype="8" fill="hold" nodeType="clickEffect">
                                  <p:stCondLst>
                                    <p:cond delay="0"/>
                                  </p:stCondLst>
                                  <p:childTnLst>
                                    <p:set>
                                      <p:cBhvr>
                                        <p:cTn id="42" dur="1" fill="hold">
                                          <p:stCondLst>
                                            <p:cond delay="0"/>
                                          </p:stCondLst>
                                        </p:cTn>
                                        <p:tgtEl>
                                          <p:spTgt spid="249">
                                            <p:txEl>
                                              <p:pRg st="5" end="5"/>
                                            </p:txEl>
                                          </p:spTgt>
                                        </p:tgtEl>
                                        <p:attrNameLst>
                                          <p:attrName>style.visibility</p:attrName>
                                        </p:attrNameLst>
                                      </p:cBhvr>
                                      <p:to>
                                        <p:strVal val="visible"/>
                                      </p:to>
                                    </p:set>
                                    <p:anim calcmode="lin" valueType="num">
                                      <p:cBhvr additive="repl">
                                        <p:cTn id="43" dur="500" fill="hold"/>
                                        <p:tgtEl>
                                          <p:spTgt spid="249">
                                            <p:txEl>
                                              <p:pRg st="5" end="5"/>
                                            </p:txEl>
                                          </p:spTgt>
                                        </p:tgtEl>
                                        <p:attrNameLst>
                                          <p:attrName>ppt_x</p:attrName>
                                        </p:attrNameLst>
                                      </p:cBhvr>
                                      <p:tavLst>
                                        <p:tav tm="0">
                                          <p:val>
                                            <p:strVal val="0-#ppt_w/2"/>
                                          </p:val>
                                        </p:tav>
                                        <p:tav tm="100000">
                                          <p:val>
                                            <p:strVal val="#ppt_x"/>
                                          </p:val>
                                        </p:tav>
                                      </p:tavLst>
                                    </p:anim>
                                    <p:anim calcmode="lin" valueType="num">
                                      <p:cBhvr additive="repl">
                                        <p:cTn id="44" dur="500" fill="hold"/>
                                        <p:tgtEl>
                                          <p:spTgt spid="24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Effect">
                      <p:stCondLst>
                        <p:cond delay="indefinite"/>
                      </p:stCondLst>
                      <p:childTnLst>
                        <p:par>
                          <p:cTn id="46" fill="hold" nodeType="withEffect">
                            <p:stCondLst>
                              <p:cond delay="0"/>
                            </p:stCondLst>
                            <p:childTnLst>
                              <p:par>
                                <p:cTn id="47" presetID="2" presetClass="entr" presetSubtype="8" fill="hold" nodeType="clickEffect">
                                  <p:stCondLst>
                                    <p:cond delay="0"/>
                                  </p:stCondLst>
                                  <p:childTnLst>
                                    <p:set>
                                      <p:cBhvr>
                                        <p:cTn id="48" dur="1" fill="hold">
                                          <p:stCondLst>
                                            <p:cond delay="0"/>
                                          </p:stCondLst>
                                        </p:cTn>
                                        <p:tgtEl>
                                          <p:spTgt spid="249">
                                            <p:txEl>
                                              <p:pRg st="6" end="6"/>
                                            </p:txEl>
                                          </p:spTgt>
                                        </p:tgtEl>
                                        <p:attrNameLst>
                                          <p:attrName>style.visibility</p:attrName>
                                        </p:attrNameLst>
                                      </p:cBhvr>
                                      <p:to>
                                        <p:strVal val="visible"/>
                                      </p:to>
                                    </p:set>
                                    <p:anim calcmode="lin" valueType="num">
                                      <p:cBhvr additive="repl">
                                        <p:cTn id="49" dur="500" fill="hold"/>
                                        <p:tgtEl>
                                          <p:spTgt spid="249">
                                            <p:txEl>
                                              <p:pRg st="6" end="6"/>
                                            </p:txEl>
                                          </p:spTgt>
                                        </p:tgtEl>
                                        <p:attrNameLst>
                                          <p:attrName>ppt_x</p:attrName>
                                        </p:attrNameLst>
                                      </p:cBhvr>
                                      <p:tavLst>
                                        <p:tav tm="0">
                                          <p:val>
                                            <p:strVal val="0-#ppt_w/2"/>
                                          </p:val>
                                        </p:tav>
                                        <p:tav tm="100000">
                                          <p:val>
                                            <p:strVal val="#ppt_x"/>
                                          </p:val>
                                        </p:tav>
                                      </p:tavLst>
                                    </p:anim>
                                    <p:anim calcmode="lin" valueType="num">
                                      <p:cBhvr additive="repl">
                                        <p:cTn id="50" dur="500" fill="hold"/>
                                        <p:tgtEl>
                                          <p:spTgt spid="24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CustomShape 1"/>
          <p:cNvSpPr/>
          <p:nvPr/>
        </p:nvSpPr>
        <p:spPr>
          <a:xfrm>
            <a:off x="905040" y="16002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Preocupações de gerenciamento de projeto:  </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estabelecer procedimentos para garantia de qualidade.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manter o controle de várias versões do produto.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facilitar a comunicação entre os membros do projeto.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comunicação com o cliente.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estabelecer contratos com o cliente.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garantir que os termos legais e contratuais do projeto sejam cumpridos.</a:t>
            </a: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p:txBody>
      </p:sp>
      <p:sp>
        <p:nvSpPr>
          <p:cNvPr id="897"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aborgagem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97">
                                            <p:txEl>
                                              <p:pRg st="0" end="0"/>
                                            </p:txEl>
                                          </p:spTgt>
                                        </p:tgtEl>
                                        <p:attrNameLst>
                                          <p:attrName>style.visibility</p:attrName>
                                        </p:attrNameLst>
                                      </p:cBhvr>
                                      <p:to>
                                        <p:strVal val="visible"/>
                                      </p:to>
                                    </p:set>
                                    <p:anim calcmode="lin" valueType="num">
                                      <p:cBhvr additive="repl">
                                        <p:cTn id="7" dur="500" fill="hold"/>
                                        <p:tgtEl>
                                          <p:spTgt spid="897">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97">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96">
                                            <p:txEl>
                                              <p:pRg st="0" end="0"/>
                                            </p:txEl>
                                          </p:spTgt>
                                        </p:tgtEl>
                                        <p:attrNameLst>
                                          <p:attrName>style.visibility</p:attrName>
                                        </p:attrNameLst>
                                      </p:cBhvr>
                                      <p:to>
                                        <p:strVal val="visible"/>
                                      </p:to>
                                    </p:set>
                                    <p:anim calcmode="lin" valueType="num">
                                      <p:cBhvr additive="repl">
                                        <p:cTn id="14" dur="500" fill="hold"/>
                                        <p:tgtEl>
                                          <p:spTgt spid="896">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96">
                                            <p:txEl>
                                              <p:pRg st="1" end="1"/>
                                            </p:txEl>
                                          </p:spTgt>
                                        </p:tgtEl>
                                        <p:attrNameLst>
                                          <p:attrName>style.visibility</p:attrName>
                                        </p:attrNameLst>
                                      </p:cBhvr>
                                      <p:to>
                                        <p:strVal val="visible"/>
                                      </p:to>
                                    </p:set>
                                    <p:anim calcmode="lin" valueType="num">
                                      <p:cBhvr additive="repl">
                                        <p:cTn id="20" dur="500" fill="hold"/>
                                        <p:tgtEl>
                                          <p:spTgt spid="896">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96">
                                            <p:txEl>
                                              <p:pRg st="2" end="2"/>
                                            </p:txEl>
                                          </p:spTgt>
                                        </p:tgtEl>
                                        <p:attrNameLst>
                                          <p:attrName>style.visibility</p:attrName>
                                        </p:attrNameLst>
                                      </p:cBhvr>
                                      <p:to>
                                        <p:strVal val="visible"/>
                                      </p:to>
                                    </p:set>
                                    <p:anim calcmode="lin" valueType="num">
                                      <p:cBhvr additive="repl">
                                        <p:cTn id="26" dur="500" fill="hold"/>
                                        <p:tgtEl>
                                          <p:spTgt spid="896">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96">
                                            <p:txEl>
                                              <p:pRg st="3" end="3"/>
                                            </p:txEl>
                                          </p:spTgt>
                                        </p:tgtEl>
                                        <p:attrNameLst>
                                          <p:attrName>style.visibility</p:attrName>
                                        </p:attrNameLst>
                                      </p:cBhvr>
                                      <p:to>
                                        <p:strVal val="visible"/>
                                      </p:to>
                                    </p:set>
                                    <p:anim calcmode="lin" valueType="num">
                                      <p:cBhvr additive="repl">
                                        <p:cTn id="32" dur="500" fill="hold"/>
                                        <p:tgtEl>
                                          <p:spTgt spid="896">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96">
                                            <p:txEl>
                                              <p:pRg st="4" end="4"/>
                                            </p:txEl>
                                          </p:spTgt>
                                        </p:tgtEl>
                                        <p:attrNameLst>
                                          <p:attrName>style.visibility</p:attrName>
                                        </p:attrNameLst>
                                      </p:cBhvr>
                                      <p:to>
                                        <p:strVal val="visible"/>
                                      </p:to>
                                    </p:set>
                                    <p:anim calcmode="lin" valueType="num">
                                      <p:cBhvr additive="repl">
                                        <p:cTn id="38" dur="500" fill="hold"/>
                                        <p:tgtEl>
                                          <p:spTgt spid="896">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96">
                                            <p:txEl>
                                              <p:pRg st="5" end="5"/>
                                            </p:txEl>
                                          </p:spTgt>
                                        </p:tgtEl>
                                        <p:attrNameLst>
                                          <p:attrName>style.visibility</p:attrName>
                                        </p:attrNameLst>
                                      </p:cBhvr>
                                      <p:to>
                                        <p:strVal val="visible"/>
                                      </p:to>
                                    </p:set>
                                    <p:anim calcmode="lin" valueType="num">
                                      <p:cBhvr additive="repl">
                                        <p:cTn id="44" dur="500" fill="hold"/>
                                        <p:tgtEl>
                                          <p:spTgt spid="896">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96">
                                            <p:txEl>
                                              <p:pRg st="6" end="6"/>
                                            </p:txEl>
                                          </p:spTgt>
                                        </p:tgtEl>
                                        <p:attrNameLst>
                                          <p:attrName>style.visibility</p:attrName>
                                        </p:attrNameLst>
                                      </p:cBhvr>
                                      <p:to>
                                        <p:strVal val="visible"/>
                                      </p:to>
                                    </p:set>
                                    <p:anim calcmode="lin" valueType="num">
                                      <p:cBhvr additive="repl">
                                        <p:cTn id="50" dur="500" fill="hold"/>
                                        <p:tgtEl>
                                          <p:spTgt spid="896">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CustomShape 1"/>
          <p:cNvSpPr/>
          <p:nvPr/>
        </p:nvSpPr>
        <p:spPr>
          <a:xfrm>
            <a:off x="905040" y="16002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Problemas na área de gerenciamento:  </a:t>
            </a:r>
            <a:endParaRPr lang="pt-BR" sz="28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planejamento para projetos de software.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técnicas e procedimentos para selecionar gerentes de projeto.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habilidade em estimar os recursos necessários para o projeto.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um processo de desenvolvimento bem estabelecido.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estratégias para o gerente acompanhar o progresso do projeto.</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falta de padrões e técnicas para medir produtividade.</a:t>
            </a: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a:p>
            <a:pPr>
              <a:lnSpc>
                <a:spcPct val="110000"/>
              </a:lnSpc>
              <a:spcBef>
                <a:spcPts val="901"/>
              </a:spcBef>
              <a:spcAft>
                <a:spcPts val="300"/>
              </a:spcAft>
              <a:tabLst>
                <a:tab pos="0" algn="l"/>
              </a:tabLst>
            </a:pPr>
            <a:endParaRPr lang="pt-BR" sz="2400" b="0" strike="noStrike" spc="-1">
              <a:latin typeface="Arial"/>
            </a:endParaRPr>
          </a:p>
        </p:txBody>
      </p:sp>
      <p:sp>
        <p:nvSpPr>
          <p:cNvPr id="899"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aborgagem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899">
                                            <p:txEl>
                                              <p:pRg st="0" end="0"/>
                                            </p:txEl>
                                          </p:spTgt>
                                        </p:tgtEl>
                                        <p:attrNameLst>
                                          <p:attrName>style.visibility</p:attrName>
                                        </p:attrNameLst>
                                      </p:cBhvr>
                                      <p:to>
                                        <p:strVal val="visible"/>
                                      </p:to>
                                    </p:set>
                                    <p:anim calcmode="lin" valueType="num">
                                      <p:cBhvr additive="repl">
                                        <p:cTn id="7" dur="500" fill="hold"/>
                                        <p:tgtEl>
                                          <p:spTgt spid="899">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899">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898">
                                            <p:txEl>
                                              <p:pRg st="0" end="0"/>
                                            </p:txEl>
                                          </p:spTgt>
                                        </p:tgtEl>
                                        <p:attrNameLst>
                                          <p:attrName>style.visibility</p:attrName>
                                        </p:attrNameLst>
                                      </p:cBhvr>
                                      <p:to>
                                        <p:strVal val="visible"/>
                                      </p:to>
                                    </p:set>
                                    <p:anim calcmode="lin" valueType="num">
                                      <p:cBhvr additive="repl">
                                        <p:cTn id="14" dur="500" fill="hold"/>
                                        <p:tgtEl>
                                          <p:spTgt spid="898">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8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898">
                                            <p:txEl>
                                              <p:pRg st="1" end="1"/>
                                            </p:txEl>
                                          </p:spTgt>
                                        </p:tgtEl>
                                        <p:attrNameLst>
                                          <p:attrName>style.visibility</p:attrName>
                                        </p:attrNameLst>
                                      </p:cBhvr>
                                      <p:to>
                                        <p:strVal val="visible"/>
                                      </p:to>
                                    </p:set>
                                    <p:anim calcmode="lin" valueType="num">
                                      <p:cBhvr additive="repl">
                                        <p:cTn id="20" dur="500" fill="hold"/>
                                        <p:tgtEl>
                                          <p:spTgt spid="898">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898">
                                            <p:txEl>
                                              <p:pRg st="2" end="2"/>
                                            </p:txEl>
                                          </p:spTgt>
                                        </p:tgtEl>
                                        <p:attrNameLst>
                                          <p:attrName>style.visibility</p:attrName>
                                        </p:attrNameLst>
                                      </p:cBhvr>
                                      <p:to>
                                        <p:strVal val="visible"/>
                                      </p:to>
                                    </p:set>
                                    <p:anim calcmode="lin" valueType="num">
                                      <p:cBhvr additive="repl">
                                        <p:cTn id="26" dur="500" fill="hold"/>
                                        <p:tgtEl>
                                          <p:spTgt spid="898">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898">
                                            <p:txEl>
                                              <p:pRg st="3" end="3"/>
                                            </p:txEl>
                                          </p:spTgt>
                                        </p:tgtEl>
                                        <p:attrNameLst>
                                          <p:attrName>style.visibility</p:attrName>
                                        </p:attrNameLst>
                                      </p:cBhvr>
                                      <p:to>
                                        <p:strVal val="visible"/>
                                      </p:to>
                                    </p:set>
                                    <p:anim calcmode="lin" valueType="num">
                                      <p:cBhvr additive="repl">
                                        <p:cTn id="32" dur="500" fill="hold"/>
                                        <p:tgtEl>
                                          <p:spTgt spid="898">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8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898">
                                            <p:txEl>
                                              <p:pRg st="4" end="4"/>
                                            </p:txEl>
                                          </p:spTgt>
                                        </p:tgtEl>
                                        <p:attrNameLst>
                                          <p:attrName>style.visibility</p:attrName>
                                        </p:attrNameLst>
                                      </p:cBhvr>
                                      <p:to>
                                        <p:strVal val="visible"/>
                                      </p:to>
                                    </p:set>
                                    <p:anim calcmode="lin" valueType="num">
                                      <p:cBhvr additive="repl">
                                        <p:cTn id="38" dur="500" fill="hold"/>
                                        <p:tgtEl>
                                          <p:spTgt spid="898">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8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898">
                                            <p:txEl>
                                              <p:pRg st="5" end="5"/>
                                            </p:txEl>
                                          </p:spTgt>
                                        </p:tgtEl>
                                        <p:attrNameLst>
                                          <p:attrName>style.visibility</p:attrName>
                                        </p:attrNameLst>
                                      </p:cBhvr>
                                      <p:to>
                                        <p:strVal val="visible"/>
                                      </p:to>
                                    </p:set>
                                    <p:anim calcmode="lin" valueType="num">
                                      <p:cBhvr additive="repl">
                                        <p:cTn id="44" dur="500" fill="hold"/>
                                        <p:tgtEl>
                                          <p:spTgt spid="898">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8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898">
                                            <p:txEl>
                                              <p:pRg st="6" end="6"/>
                                            </p:txEl>
                                          </p:spTgt>
                                        </p:tgtEl>
                                        <p:attrNameLst>
                                          <p:attrName>style.visibility</p:attrName>
                                        </p:attrNameLst>
                                      </p:cBhvr>
                                      <p:to>
                                        <p:strVal val="visible"/>
                                      </p:to>
                                    </p:set>
                                    <p:anim calcmode="lin" valueType="num">
                                      <p:cBhvr additive="repl">
                                        <p:cTn id="50" dur="500" fill="hold"/>
                                        <p:tgtEl>
                                          <p:spTgt spid="898">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8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CustomShape 1"/>
          <p:cNvSpPr/>
          <p:nvPr/>
        </p:nvSpPr>
        <p:spPr>
          <a:xfrm>
            <a:off x="905040" y="1143000"/>
            <a:ext cx="8999640" cy="449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110000"/>
              </a:lnSpc>
              <a:spcBef>
                <a:spcPts val="901"/>
              </a:spcBef>
              <a:spcAft>
                <a:spcPts val="300"/>
              </a:spcAft>
              <a:tabLst>
                <a:tab pos="0" algn="l"/>
              </a:tabLst>
            </a:pPr>
            <a:r>
              <a:rPr lang="pt-BR" sz="2800" b="0" strike="noStrike" spc="-1">
                <a:solidFill>
                  <a:srgbClr val="C9211E"/>
                </a:solidFill>
                <a:latin typeface="Arial"/>
                <a:ea typeface="DejaVu Sans"/>
              </a:rPr>
              <a:t>Fatores que melhoram o gerenciamento:  </a:t>
            </a:r>
            <a:endParaRPr lang="pt-BR" sz="2800" b="0" strike="noStrike" spc="-1">
              <a:latin typeface="Arial"/>
            </a:endParaRPr>
          </a:p>
          <a:p>
            <a:pPr marL="228600" indent="-227160">
              <a:lnSpc>
                <a:spcPct val="9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treinar  gerentes, e desenvolvedores de software.</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estabelecer o uso de padrões, procedimentos e documentação.</a:t>
            </a:r>
            <a:endParaRPr lang="pt-BR" sz="2400" b="0" strike="noStrike" spc="-1">
              <a:latin typeface="Arial"/>
            </a:endParaRPr>
          </a:p>
          <a:p>
            <a:pPr marL="228600" indent="-227160">
              <a:lnSpc>
                <a:spcPct val="9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analisar  dados de projetos passados para avaliar métodos efetivos.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definir objetivos em termos de qualidade desejada.</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definir qualidade em termos de produtos a ser entregues.</a:t>
            </a:r>
            <a:endParaRPr lang="pt-BR" sz="2400" b="0" strike="noStrike" spc="-1">
              <a:latin typeface="Arial"/>
            </a:endParaRPr>
          </a:p>
          <a:p>
            <a:pPr marL="228600" indent="-227160">
              <a:lnSpc>
                <a:spcPct val="11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Selecionar gerentes de projetos com habilidades para gerenciamento.</a:t>
            </a:r>
            <a:endParaRPr lang="pt-BR" sz="2400" b="0" strike="noStrike" spc="-1">
              <a:latin typeface="Arial"/>
            </a:endParaRPr>
          </a:p>
          <a:p>
            <a:pPr marL="228600" indent="-227160">
              <a:lnSpc>
                <a:spcPct val="90000"/>
              </a:lnSpc>
              <a:spcBef>
                <a:spcPts val="901"/>
              </a:spcBef>
              <a:spcAft>
                <a:spcPts val="300"/>
              </a:spcAft>
              <a:buClr>
                <a:srgbClr val="0000FF"/>
              </a:buClr>
              <a:buFont typeface="Wingdings" charset="2"/>
              <a:buChar char=""/>
              <a:tabLst>
                <a:tab pos="0" algn="l"/>
              </a:tabLst>
            </a:pPr>
            <a:r>
              <a:rPr lang="pt-BR" sz="2400" b="0" strike="noStrike" spc="-1">
                <a:solidFill>
                  <a:srgbClr val="000000"/>
                </a:solidFill>
                <a:latin typeface="Arial"/>
                <a:ea typeface="DejaVu Sans"/>
              </a:rPr>
              <a:t>Desenvolver uma maneira de avaliar os desenvolvedores de software.</a:t>
            </a:r>
            <a:endParaRPr lang="pt-BR" sz="2400" b="0" strike="noStrike" spc="-1">
              <a:latin typeface="Arial"/>
            </a:endParaRPr>
          </a:p>
        </p:txBody>
      </p:sp>
      <p:sp>
        <p:nvSpPr>
          <p:cNvPr id="901" name="CustomShape 2"/>
          <p:cNvSpPr/>
          <p:nvPr/>
        </p:nvSpPr>
        <p:spPr>
          <a:xfrm>
            <a:off x="380880" y="0"/>
            <a:ext cx="9142560" cy="1141560"/>
          </a:xfrm>
          <a:prstGeom prst="rect">
            <a:avLst/>
          </a:prstGeom>
          <a:noFill/>
          <a:ln w="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nSpc>
                <a:spcPct val="80000"/>
              </a:lnSpc>
            </a:pPr>
            <a:r>
              <a:rPr lang="pt-BR" sz="4000" b="1" strike="noStrike" spc="-1">
                <a:solidFill>
                  <a:srgbClr val="00AEEF"/>
                </a:solidFill>
                <a:latin typeface="Calibri"/>
                <a:ea typeface="DejaVu Sans"/>
              </a:rPr>
              <a:t>Engenharia de Software uma abordagem     						gerencial </a:t>
            </a:r>
            <a:endParaRPr lang="pt-BR"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901">
                                            <p:txEl>
                                              <p:pRg st="0" end="0"/>
                                            </p:txEl>
                                          </p:spTgt>
                                        </p:tgtEl>
                                        <p:attrNameLst>
                                          <p:attrName>style.visibility</p:attrName>
                                        </p:attrNameLst>
                                      </p:cBhvr>
                                      <p:to>
                                        <p:strVal val="visible"/>
                                      </p:to>
                                    </p:set>
                                    <p:anim calcmode="lin" valueType="num">
                                      <p:cBhvr additive="repl">
                                        <p:cTn id="7" dur="500" fill="hold"/>
                                        <p:tgtEl>
                                          <p:spTgt spid="901">
                                            <p:txEl>
                                              <p:pRg st="0" end="0"/>
                                            </p:txEl>
                                          </p:spTgt>
                                        </p:tgtEl>
                                        <p:attrNameLst>
                                          <p:attrName>ppt_x</p:attrName>
                                        </p:attrNameLst>
                                      </p:cBhvr>
                                      <p:tavLst>
                                        <p:tav tm="0">
                                          <p:val>
                                            <p:strVal val="0-#ppt_w/2"/>
                                          </p:val>
                                        </p:tav>
                                        <p:tav tm="100000">
                                          <p:val>
                                            <p:strVal val="#ppt_x"/>
                                          </p:val>
                                        </p:tav>
                                      </p:tavLst>
                                    </p:anim>
                                    <p:anim calcmode="lin" valueType="num">
                                      <p:cBhvr additive="repl">
                                        <p:cTn id="8" dur="500" fill="hold"/>
                                        <p:tgtEl>
                                          <p:spTgt spid="901">
                                            <p:txEl>
                                              <p:pRg st="0" end="0"/>
                                            </p:txEl>
                                          </p:spTgt>
                                        </p:tgtEl>
                                        <p:attrNameLst>
                                          <p:attrName>ppt_y</p:attrName>
                                        </p:attrNameLst>
                                      </p:cBhvr>
                                      <p:tavLst>
                                        <p:tav tm="0">
                                          <p:val>
                                            <p:strVal val="#ppt_y"/>
                                          </p:val>
                                        </p:tav>
                                        <p:tav tm="100000">
                                          <p:val>
                                            <p:strVal val="#ppt_y"/>
                                          </p:val>
                                        </p:tav>
                                      </p:tavLst>
                                    </p:anim>
                                    <p:audio>
                                      <p:cMediaNode>
                                        <p:cTn id="9">
                                          <p:stCondLst>
                                            <p:cond evt="begin" delay="0">
                                              <p:tn val="5"/>
                                            </p:cond>
                                          </p:stCondLst>
                                          <p:endCondLst>
                                            <p:cond evt="onStopAudio" delay="0"/>
                                          </p:endCondLst>
                                        </p:cTn>
                                        <p:tgtEl>
                                          <p:sndTgt r:embed="rId2" name="audio1.wav"/>
                                        </p:tgtEl>
                                      </p:cMediaNode>
                                    </p:audio>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2" presetClass="entr" presetSubtype="6" fill="hold" nodeType="clickEffect">
                                  <p:stCondLst>
                                    <p:cond delay="0"/>
                                  </p:stCondLst>
                                  <p:childTnLst>
                                    <p:set>
                                      <p:cBhvr>
                                        <p:cTn id="13" dur="1" fill="hold">
                                          <p:stCondLst>
                                            <p:cond delay="0"/>
                                          </p:stCondLst>
                                        </p:cTn>
                                        <p:tgtEl>
                                          <p:spTgt spid="900">
                                            <p:txEl>
                                              <p:pRg st="0" end="0"/>
                                            </p:txEl>
                                          </p:spTgt>
                                        </p:tgtEl>
                                        <p:attrNameLst>
                                          <p:attrName>style.visibility</p:attrName>
                                        </p:attrNameLst>
                                      </p:cBhvr>
                                      <p:to>
                                        <p:strVal val="visible"/>
                                      </p:to>
                                    </p:set>
                                    <p:anim calcmode="lin" valueType="num">
                                      <p:cBhvr additive="repl">
                                        <p:cTn id="14" dur="500" fill="hold"/>
                                        <p:tgtEl>
                                          <p:spTgt spid="900">
                                            <p:txEl>
                                              <p:pRg st="0" end="0"/>
                                            </p:txEl>
                                          </p:spTgt>
                                        </p:tgtEl>
                                        <p:attrNameLst>
                                          <p:attrName>ppt_x</p:attrName>
                                        </p:attrNameLst>
                                      </p:cBhvr>
                                      <p:tavLst>
                                        <p:tav tm="0">
                                          <p:val>
                                            <p:strVal val="1+#ppt_w/2"/>
                                          </p:val>
                                        </p:tav>
                                        <p:tav tm="100000">
                                          <p:val>
                                            <p:strVal val="#ppt_x"/>
                                          </p:val>
                                        </p:tav>
                                      </p:tavLst>
                                    </p:anim>
                                    <p:anim calcmode="lin" valueType="num">
                                      <p:cBhvr additive="repl">
                                        <p:cTn id="15" dur="500" fill="hold"/>
                                        <p:tgtEl>
                                          <p:spTgt spid="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2" presetClass="entr" presetSubtype="6" fill="hold" nodeType="clickEffect">
                                  <p:stCondLst>
                                    <p:cond delay="0"/>
                                  </p:stCondLst>
                                  <p:childTnLst>
                                    <p:set>
                                      <p:cBhvr>
                                        <p:cTn id="19" dur="1" fill="hold">
                                          <p:stCondLst>
                                            <p:cond delay="0"/>
                                          </p:stCondLst>
                                        </p:cTn>
                                        <p:tgtEl>
                                          <p:spTgt spid="900">
                                            <p:txEl>
                                              <p:pRg st="1" end="1"/>
                                            </p:txEl>
                                          </p:spTgt>
                                        </p:tgtEl>
                                        <p:attrNameLst>
                                          <p:attrName>style.visibility</p:attrName>
                                        </p:attrNameLst>
                                      </p:cBhvr>
                                      <p:to>
                                        <p:strVal val="visible"/>
                                      </p:to>
                                    </p:set>
                                    <p:anim calcmode="lin" valueType="num">
                                      <p:cBhvr additive="repl">
                                        <p:cTn id="20" dur="500" fill="hold"/>
                                        <p:tgtEl>
                                          <p:spTgt spid="900">
                                            <p:txEl>
                                              <p:pRg st="1" end="1"/>
                                            </p:txEl>
                                          </p:spTgt>
                                        </p:tgtEl>
                                        <p:attrNameLst>
                                          <p:attrName>ppt_x</p:attrName>
                                        </p:attrNameLst>
                                      </p:cBhvr>
                                      <p:tavLst>
                                        <p:tav tm="0">
                                          <p:val>
                                            <p:strVal val="1+#ppt_w/2"/>
                                          </p:val>
                                        </p:tav>
                                        <p:tav tm="100000">
                                          <p:val>
                                            <p:strVal val="#ppt_x"/>
                                          </p:val>
                                        </p:tav>
                                      </p:tavLst>
                                    </p:anim>
                                    <p:anim calcmode="lin" valueType="num">
                                      <p:cBhvr additive="repl">
                                        <p:cTn id="21" dur="500" fill="hold"/>
                                        <p:tgtEl>
                                          <p:spTgt spid="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2" presetClass="entr" presetSubtype="6" fill="hold" nodeType="clickEffect">
                                  <p:stCondLst>
                                    <p:cond delay="0"/>
                                  </p:stCondLst>
                                  <p:childTnLst>
                                    <p:set>
                                      <p:cBhvr>
                                        <p:cTn id="25" dur="1" fill="hold">
                                          <p:stCondLst>
                                            <p:cond delay="0"/>
                                          </p:stCondLst>
                                        </p:cTn>
                                        <p:tgtEl>
                                          <p:spTgt spid="900">
                                            <p:txEl>
                                              <p:pRg st="2" end="2"/>
                                            </p:txEl>
                                          </p:spTgt>
                                        </p:tgtEl>
                                        <p:attrNameLst>
                                          <p:attrName>style.visibility</p:attrName>
                                        </p:attrNameLst>
                                      </p:cBhvr>
                                      <p:to>
                                        <p:strVal val="visible"/>
                                      </p:to>
                                    </p:set>
                                    <p:anim calcmode="lin" valueType="num">
                                      <p:cBhvr additive="repl">
                                        <p:cTn id="26" dur="500" fill="hold"/>
                                        <p:tgtEl>
                                          <p:spTgt spid="900">
                                            <p:txEl>
                                              <p:pRg st="2" end="2"/>
                                            </p:txEl>
                                          </p:spTgt>
                                        </p:tgtEl>
                                        <p:attrNameLst>
                                          <p:attrName>ppt_x</p:attrName>
                                        </p:attrNameLst>
                                      </p:cBhvr>
                                      <p:tavLst>
                                        <p:tav tm="0">
                                          <p:val>
                                            <p:strVal val="1+#ppt_w/2"/>
                                          </p:val>
                                        </p:tav>
                                        <p:tav tm="100000">
                                          <p:val>
                                            <p:strVal val="#ppt_x"/>
                                          </p:val>
                                        </p:tav>
                                      </p:tavLst>
                                    </p:anim>
                                    <p:anim calcmode="lin" valueType="num">
                                      <p:cBhvr additive="repl">
                                        <p:cTn id="27" dur="500" fill="hold"/>
                                        <p:tgtEl>
                                          <p:spTgt spid="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Effect">
                      <p:stCondLst>
                        <p:cond delay="indefinite"/>
                      </p:stCondLst>
                      <p:childTnLst>
                        <p:par>
                          <p:cTn id="29" fill="hold" nodeType="withEffect">
                            <p:stCondLst>
                              <p:cond delay="0"/>
                            </p:stCondLst>
                            <p:childTnLst>
                              <p:par>
                                <p:cTn id="30" presetID="2" presetClass="entr" presetSubtype="6" fill="hold" nodeType="clickEffect">
                                  <p:stCondLst>
                                    <p:cond delay="0"/>
                                  </p:stCondLst>
                                  <p:childTnLst>
                                    <p:set>
                                      <p:cBhvr>
                                        <p:cTn id="31" dur="1" fill="hold">
                                          <p:stCondLst>
                                            <p:cond delay="0"/>
                                          </p:stCondLst>
                                        </p:cTn>
                                        <p:tgtEl>
                                          <p:spTgt spid="900">
                                            <p:txEl>
                                              <p:pRg st="3" end="3"/>
                                            </p:txEl>
                                          </p:spTgt>
                                        </p:tgtEl>
                                        <p:attrNameLst>
                                          <p:attrName>style.visibility</p:attrName>
                                        </p:attrNameLst>
                                      </p:cBhvr>
                                      <p:to>
                                        <p:strVal val="visible"/>
                                      </p:to>
                                    </p:set>
                                    <p:anim calcmode="lin" valueType="num">
                                      <p:cBhvr additive="repl">
                                        <p:cTn id="32" dur="500" fill="hold"/>
                                        <p:tgtEl>
                                          <p:spTgt spid="900">
                                            <p:txEl>
                                              <p:pRg st="3" end="3"/>
                                            </p:txEl>
                                          </p:spTgt>
                                        </p:tgtEl>
                                        <p:attrNameLst>
                                          <p:attrName>ppt_x</p:attrName>
                                        </p:attrNameLst>
                                      </p:cBhvr>
                                      <p:tavLst>
                                        <p:tav tm="0">
                                          <p:val>
                                            <p:strVal val="1+#ppt_w/2"/>
                                          </p:val>
                                        </p:tav>
                                        <p:tav tm="100000">
                                          <p:val>
                                            <p:strVal val="#ppt_x"/>
                                          </p:val>
                                        </p:tav>
                                      </p:tavLst>
                                    </p:anim>
                                    <p:anim calcmode="lin" valueType="num">
                                      <p:cBhvr additive="repl">
                                        <p:cTn id="33" dur="500" fill="hold"/>
                                        <p:tgtEl>
                                          <p:spTgt spid="9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Effect">
                      <p:stCondLst>
                        <p:cond delay="indefinite"/>
                      </p:stCondLst>
                      <p:childTnLst>
                        <p:par>
                          <p:cTn id="35" fill="hold" nodeType="withEffect">
                            <p:stCondLst>
                              <p:cond delay="0"/>
                            </p:stCondLst>
                            <p:childTnLst>
                              <p:par>
                                <p:cTn id="36" presetID="2" presetClass="entr" presetSubtype="6" fill="hold" nodeType="clickEffect">
                                  <p:stCondLst>
                                    <p:cond delay="0"/>
                                  </p:stCondLst>
                                  <p:childTnLst>
                                    <p:set>
                                      <p:cBhvr>
                                        <p:cTn id="37" dur="1" fill="hold">
                                          <p:stCondLst>
                                            <p:cond delay="0"/>
                                          </p:stCondLst>
                                        </p:cTn>
                                        <p:tgtEl>
                                          <p:spTgt spid="900">
                                            <p:txEl>
                                              <p:pRg st="4" end="4"/>
                                            </p:txEl>
                                          </p:spTgt>
                                        </p:tgtEl>
                                        <p:attrNameLst>
                                          <p:attrName>style.visibility</p:attrName>
                                        </p:attrNameLst>
                                      </p:cBhvr>
                                      <p:to>
                                        <p:strVal val="visible"/>
                                      </p:to>
                                    </p:set>
                                    <p:anim calcmode="lin" valueType="num">
                                      <p:cBhvr additive="repl">
                                        <p:cTn id="38" dur="500" fill="hold"/>
                                        <p:tgtEl>
                                          <p:spTgt spid="900">
                                            <p:txEl>
                                              <p:pRg st="4" end="4"/>
                                            </p:txEl>
                                          </p:spTgt>
                                        </p:tgtEl>
                                        <p:attrNameLst>
                                          <p:attrName>ppt_x</p:attrName>
                                        </p:attrNameLst>
                                      </p:cBhvr>
                                      <p:tavLst>
                                        <p:tav tm="0">
                                          <p:val>
                                            <p:strVal val="1+#ppt_w/2"/>
                                          </p:val>
                                        </p:tav>
                                        <p:tav tm="100000">
                                          <p:val>
                                            <p:strVal val="#ppt_x"/>
                                          </p:val>
                                        </p:tav>
                                      </p:tavLst>
                                    </p:anim>
                                    <p:anim calcmode="lin" valueType="num">
                                      <p:cBhvr additive="repl">
                                        <p:cTn id="39" dur="500" fill="hold"/>
                                        <p:tgtEl>
                                          <p:spTgt spid="9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 presetClass="entr" presetSubtype="6" fill="hold" nodeType="clickEffect">
                                  <p:stCondLst>
                                    <p:cond delay="0"/>
                                  </p:stCondLst>
                                  <p:childTnLst>
                                    <p:set>
                                      <p:cBhvr>
                                        <p:cTn id="43" dur="1" fill="hold">
                                          <p:stCondLst>
                                            <p:cond delay="0"/>
                                          </p:stCondLst>
                                        </p:cTn>
                                        <p:tgtEl>
                                          <p:spTgt spid="900">
                                            <p:txEl>
                                              <p:pRg st="5" end="5"/>
                                            </p:txEl>
                                          </p:spTgt>
                                        </p:tgtEl>
                                        <p:attrNameLst>
                                          <p:attrName>style.visibility</p:attrName>
                                        </p:attrNameLst>
                                      </p:cBhvr>
                                      <p:to>
                                        <p:strVal val="visible"/>
                                      </p:to>
                                    </p:set>
                                    <p:anim calcmode="lin" valueType="num">
                                      <p:cBhvr additive="repl">
                                        <p:cTn id="44" dur="500" fill="hold"/>
                                        <p:tgtEl>
                                          <p:spTgt spid="900">
                                            <p:txEl>
                                              <p:pRg st="5" end="5"/>
                                            </p:txEl>
                                          </p:spTgt>
                                        </p:tgtEl>
                                        <p:attrNameLst>
                                          <p:attrName>ppt_x</p:attrName>
                                        </p:attrNameLst>
                                      </p:cBhvr>
                                      <p:tavLst>
                                        <p:tav tm="0">
                                          <p:val>
                                            <p:strVal val="1+#ppt_w/2"/>
                                          </p:val>
                                        </p:tav>
                                        <p:tav tm="100000">
                                          <p:val>
                                            <p:strVal val="#ppt_x"/>
                                          </p:val>
                                        </p:tav>
                                      </p:tavLst>
                                    </p:anim>
                                    <p:anim calcmode="lin" valueType="num">
                                      <p:cBhvr additive="repl">
                                        <p:cTn id="45" dur="500" fill="hold"/>
                                        <p:tgtEl>
                                          <p:spTgt spid="9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Effect">
                      <p:stCondLst>
                        <p:cond delay="indefinite"/>
                      </p:stCondLst>
                      <p:childTnLst>
                        <p:par>
                          <p:cTn id="47" fill="hold" nodeType="withEffect">
                            <p:stCondLst>
                              <p:cond delay="0"/>
                            </p:stCondLst>
                            <p:childTnLst>
                              <p:par>
                                <p:cTn id="48" presetID="2" presetClass="entr" presetSubtype="6" fill="hold" nodeType="clickEffect">
                                  <p:stCondLst>
                                    <p:cond delay="0"/>
                                  </p:stCondLst>
                                  <p:childTnLst>
                                    <p:set>
                                      <p:cBhvr>
                                        <p:cTn id="49" dur="1" fill="hold">
                                          <p:stCondLst>
                                            <p:cond delay="0"/>
                                          </p:stCondLst>
                                        </p:cTn>
                                        <p:tgtEl>
                                          <p:spTgt spid="900">
                                            <p:txEl>
                                              <p:pRg st="6" end="6"/>
                                            </p:txEl>
                                          </p:spTgt>
                                        </p:tgtEl>
                                        <p:attrNameLst>
                                          <p:attrName>style.visibility</p:attrName>
                                        </p:attrNameLst>
                                      </p:cBhvr>
                                      <p:to>
                                        <p:strVal val="visible"/>
                                      </p:to>
                                    </p:set>
                                    <p:anim calcmode="lin" valueType="num">
                                      <p:cBhvr additive="repl">
                                        <p:cTn id="50" dur="500" fill="hold"/>
                                        <p:tgtEl>
                                          <p:spTgt spid="900">
                                            <p:txEl>
                                              <p:pRg st="6" end="6"/>
                                            </p:txEl>
                                          </p:spTgt>
                                        </p:tgtEl>
                                        <p:attrNameLst>
                                          <p:attrName>ppt_x</p:attrName>
                                        </p:attrNameLst>
                                      </p:cBhvr>
                                      <p:tavLst>
                                        <p:tav tm="0">
                                          <p:val>
                                            <p:strVal val="1+#ppt_w/2"/>
                                          </p:val>
                                        </p:tav>
                                        <p:tav tm="100000">
                                          <p:val>
                                            <p:strVal val="#ppt_x"/>
                                          </p:val>
                                        </p:tav>
                                      </p:tavLst>
                                    </p:anim>
                                    <p:anim calcmode="lin" valueType="num">
                                      <p:cBhvr additive="repl">
                                        <p:cTn id="51" dur="500" fill="hold"/>
                                        <p:tgtEl>
                                          <p:spTgt spid="9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Effect">
                      <p:stCondLst>
                        <p:cond delay="indefinite"/>
                      </p:stCondLst>
                      <p:childTnLst>
                        <p:par>
                          <p:cTn id="53" fill="hold" nodeType="withEffect">
                            <p:stCondLst>
                              <p:cond delay="0"/>
                            </p:stCondLst>
                            <p:childTnLst>
                              <p:par>
                                <p:cTn id="54" presetID="2" presetClass="entr" presetSubtype="6" fill="hold" nodeType="clickEffect">
                                  <p:stCondLst>
                                    <p:cond delay="0"/>
                                  </p:stCondLst>
                                  <p:childTnLst>
                                    <p:set>
                                      <p:cBhvr>
                                        <p:cTn id="55" dur="1" fill="hold">
                                          <p:stCondLst>
                                            <p:cond delay="0"/>
                                          </p:stCondLst>
                                        </p:cTn>
                                        <p:tgtEl>
                                          <p:spTgt spid="900">
                                            <p:txEl>
                                              <p:pRg st="7" end="7"/>
                                            </p:txEl>
                                          </p:spTgt>
                                        </p:tgtEl>
                                        <p:attrNameLst>
                                          <p:attrName>style.visibility</p:attrName>
                                        </p:attrNameLst>
                                      </p:cBhvr>
                                      <p:to>
                                        <p:strVal val="visible"/>
                                      </p:to>
                                    </p:set>
                                    <p:anim calcmode="lin" valueType="num">
                                      <p:cBhvr additive="repl">
                                        <p:cTn id="56" dur="500" fill="hold"/>
                                        <p:tgtEl>
                                          <p:spTgt spid="900">
                                            <p:txEl>
                                              <p:pRg st="7" end="7"/>
                                            </p:txEl>
                                          </p:spTgt>
                                        </p:tgtEl>
                                        <p:attrNameLst>
                                          <p:attrName>ppt_x</p:attrName>
                                        </p:attrNameLst>
                                      </p:cBhvr>
                                      <p:tavLst>
                                        <p:tav tm="0">
                                          <p:val>
                                            <p:strVal val="1+#ppt_w/2"/>
                                          </p:val>
                                        </p:tav>
                                        <p:tav tm="100000">
                                          <p:val>
                                            <p:strVal val="#ppt_x"/>
                                          </p:val>
                                        </p:tav>
                                      </p:tavLst>
                                    </p:anim>
                                    <p:anim calcmode="lin" valueType="num">
                                      <p:cBhvr additive="repl">
                                        <p:cTn id="57" dur="500" fill="hold"/>
                                        <p:tgtEl>
                                          <p:spTgt spid="9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Conclusão</a:t>
            </a:r>
            <a:endParaRPr lang="pt-BR" sz="4000" b="0" strike="noStrike" spc="-1">
              <a:latin typeface="Arial"/>
            </a:endParaRPr>
          </a:p>
        </p:txBody>
      </p:sp>
      <p:sp>
        <p:nvSpPr>
          <p:cNvPr id="903" name="CustomShape 2"/>
          <p:cNvSpPr/>
          <p:nvPr/>
        </p:nvSpPr>
        <p:spPr>
          <a:xfrm>
            <a:off x="0" y="1752480"/>
            <a:ext cx="9142560" cy="182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gn="ctr">
              <a:lnSpc>
                <a:spcPct val="90000"/>
              </a:lnSpc>
              <a:spcBef>
                <a:spcPts val="901"/>
              </a:spcBef>
              <a:spcAft>
                <a:spcPts val="300"/>
              </a:spcAft>
              <a:tabLst>
                <a:tab pos="0" algn="l"/>
              </a:tabLst>
            </a:pPr>
            <a:r>
              <a:rPr lang="pt-BR" sz="2800" b="0" strike="noStrike" spc="-1">
                <a:solidFill>
                  <a:srgbClr val="C0504D"/>
                </a:solidFill>
                <a:latin typeface="Arial"/>
                <a:ea typeface="DejaVu Sans"/>
              </a:rPr>
              <a:t>ENGENHARIA DE SOFTWARE</a:t>
            </a:r>
            <a:endParaRPr lang="pt-BR" sz="2800" b="0" strike="noStrike" spc="-1">
              <a:latin typeface="Arial"/>
            </a:endParaRPr>
          </a:p>
          <a:p>
            <a:pPr marL="228600" indent="-227160" algn="ctr">
              <a:lnSpc>
                <a:spcPct val="110000"/>
              </a:lnSpc>
              <a:spcBef>
                <a:spcPts val="201"/>
              </a:spcBef>
              <a:spcAft>
                <a:spcPts val="300"/>
              </a:spcAft>
              <a:tabLst>
                <a:tab pos="0" algn="l"/>
              </a:tabLst>
            </a:pPr>
            <a:r>
              <a:rPr lang="pt-BR" sz="2800" b="0" strike="noStrike" spc="-1">
                <a:solidFill>
                  <a:srgbClr val="000000"/>
                </a:solidFill>
                <a:latin typeface="Arial"/>
                <a:ea typeface="DejaVu Sans"/>
              </a:rPr>
              <a:t>	</a:t>
            </a:r>
            <a:r>
              <a:rPr lang="pt-BR" sz="2800" b="0" strike="noStrike" spc="-1">
                <a:solidFill>
                  <a:srgbClr val="000000"/>
                </a:solidFill>
                <a:latin typeface="Arial Narrow"/>
                <a:ea typeface="DejaVu Sans"/>
              </a:rPr>
              <a:t>pode ser vista como uma abordagem de desenvolvimento de software elaborada com disciplina e métodos bem definidos.</a:t>
            </a:r>
            <a:endParaRPr lang="pt-BR" sz="2800" b="0" strike="noStrike" spc="-1">
              <a:latin typeface="Arial"/>
            </a:endParaRPr>
          </a:p>
        </p:txBody>
      </p:sp>
      <p:sp>
        <p:nvSpPr>
          <p:cNvPr id="904" name="CustomShape 3"/>
          <p:cNvSpPr/>
          <p:nvPr/>
        </p:nvSpPr>
        <p:spPr>
          <a:xfrm>
            <a:off x="2209680" y="5189040"/>
            <a:ext cx="5470560" cy="136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457200">
              <a:lnSpc>
                <a:spcPct val="100000"/>
              </a:lnSpc>
              <a:spcBef>
                <a:spcPts val="901"/>
              </a:spcBef>
              <a:spcAft>
                <a:spcPts val="300"/>
              </a:spcAft>
            </a:pPr>
            <a:r>
              <a:rPr lang="pt-BR" sz="2800" b="0" i="1" strike="noStrike" spc="-1">
                <a:solidFill>
                  <a:srgbClr val="FFFFFF"/>
                </a:solidFill>
                <a:latin typeface="Arial"/>
                <a:ea typeface="DejaVu Sans"/>
              </a:rPr>
              <a:t>.....“a construção por múltiplas pessoas de um software de múltiplas versões”</a:t>
            </a:r>
            <a:r>
              <a:rPr lang="pt-BR" sz="1800" b="0" i="1" strike="noStrike" spc="-1">
                <a:solidFill>
                  <a:srgbClr val="EEECE1"/>
                </a:solidFill>
                <a:latin typeface="Arial"/>
                <a:ea typeface="DejaVu Sans"/>
              </a:rPr>
              <a:t>  </a:t>
            </a:r>
            <a:r>
              <a:rPr lang="pt-BR" sz="2000" b="0" strike="noStrike" spc="-1">
                <a:solidFill>
                  <a:srgbClr val="EEECE1"/>
                </a:solidFill>
                <a:latin typeface="Arial"/>
                <a:ea typeface="DejaVu Sans"/>
              </a:rPr>
              <a:t>[Parnas 1987]</a:t>
            </a:r>
            <a:r>
              <a:rPr lang="pt-BR" sz="1800" b="0" strike="noStrike" spc="-1">
                <a:solidFill>
                  <a:srgbClr val="EEECE1"/>
                </a:solidFill>
                <a:latin typeface="Arial"/>
                <a:ea typeface="DejaVu Sans"/>
              </a:rPr>
              <a:t> </a:t>
            </a:r>
            <a:endParaRPr lang="pt-BR" sz="1800" b="0" strike="noStrike" spc="-1">
              <a:latin typeface="Arial"/>
            </a:endParaRPr>
          </a:p>
        </p:txBody>
      </p:sp>
      <p:pic>
        <p:nvPicPr>
          <p:cNvPr id="905" name="Imagem 904"/>
          <p:cNvPicPr/>
          <p:nvPr/>
        </p:nvPicPr>
        <p:blipFill>
          <a:blip r:embed="rId2"/>
          <a:stretch/>
        </p:blipFill>
        <p:spPr>
          <a:xfrm>
            <a:off x="2438280" y="3505320"/>
            <a:ext cx="5180400" cy="313596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902"/>
                                        </p:tgtEl>
                                        <p:attrNameLst>
                                          <p:attrName>style.visibility</p:attrName>
                                        </p:attrNameLst>
                                      </p:cBhvr>
                                      <p:to>
                                        <p:strVal val="visible"/>
                                      </p:to>
                                    </p:set>
                                    <p:anim calcmode="lin" valueType="num">
                                      <p:cBhvr additive="repl">
                                        <p:cTn id="7" dur="500" fill="hold"/>
                                        <p:tgtEl>
                                          <p:spTgt spid="902"/>
                                        </p:tgtEl>
                                        <p:attrNameLst>
                                          <p:attrName>ppt_x</p:attrName>
                                        </p:attrNameLst>
                                      </p:cBhvr>
                                      <p:tavLst>
                                        <p:tav tm="0">
                                          <p:val>
                                            <p:strVal val="0-#ppt_w/2"/>
                                          </p:val>
                                        </p:tav>
                                        <p:tav tm="100000">
                                          <p:val>
                                            <p:strVal val="#ppt_x"/>
                                          </p:val>
                                        </p:tav>
                                      </p:tavLst>
                                    </p:anim>
                                    <p:anim calcmode="lin" valueType="num">
                                      <p:cBhvr additive="repl">
                                        <p:cTn id="8" dur="500" fill="hold"/>
                                        <p:tgtEl>
                                          <p:spTgt spid="902"/>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3" presetClass="entr" presetSubtype="10" fill="hold" nodeType="clickEffect">
                                  <p:stCondLst>
                                    <p:cond delay="0"/>
                                  </p:stCondLst>
                                  <p:childTnLst>
                                    <p:set>
                                      <p:cBhvr>
                                        <p:cTn id="12" dur="1" fill="hold">
                                          <p:stCondLst>
                                            <p:cond delay="0"/>
                                          </p:stCondLst>
                                        </p:cTn>
                                        <p:tgtEl>
                                          <p:spTgt spid="904"/>
                                        </p:tgtEl>
                                        <p:attrNameLst>
                                          <p:attrName>style.visibility</p:attrName>
                                        </p:attrNameLst>
                                      </p:cBhvr>
                                      <p:to>
                                        <p:strVal val="visible"/>
                                      </p:to>
                                    </p:set>
                                    <p:animEffect transition="in" filter="blinds(horizontal)">
                                      <p:cBhvr additive="repl">
                                        <p:cTn id="13" dur="500"/>
                                        <p:tgtEl>
                                          <p:spTgt spid="904"/>
                                        </p:tgtEl>
                                      </p:cBhvr>
                                    </p:animEffec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17" presetClass="entr" presetSubtype="10" fill="hold" nodeType="clickEffect">
                                  <p:stCondLst>
                                    <p:cond delay="0"/>
                                  </p:stCondLst>
                                  <p:childTnLst>
                                    <p:set>
                                      <p:cBhvr>
                                        <p:cTn id="17" dur="1" fill="hold">
                                          <p:stCondLst>
                                            <p:cond delay="0"/>
                                          </p:stCondLst>
                                        </p:cTn>
                                        <p:tgtEl>
                                          <p:spTgt spid="903">
                                            <p:txEl>
                                              <p:pRg st="0" end="0"/>
                                            </p:txEl>
                                          </p:spTgt>
                                        </p:tgtEl>
                                        <p:attrNameLst>
                                          <p:attrName>style.visibility</p:attrName>
                                        </p:attrNameLst>
                                      </p:cBhvr>
                                      <p:to>
                                        <p:strVal val="visible"/>
                                      </p:to>
                                    </p:set>
                                    <p:anim calcmode="lin" valueType="num">
                                      <p:cBhvr additive="repl">
                                        <p:cTn id="18" dur="500" fill="hold"/>
                                        <p:tgtEl>
                                          <p:spTgt spid="903">
                                            <p:txEl>
                                              <p:pRg st="0" end="0"/>
                                            </p:txEl>
                                          </p:spTgt>
                                        </p:tgtEl>
                                        <p:attrNameLst>
                                          <p:attrName>ppt_w</p:attrName>
                                        </p:attrNameLst>
                                      </p:cBhvr>
                                      <p:tavLst>
                                        <p:tav tm="0">
                                          <p:val>
                                            <p:fltVal val="0"/>
                                          </p:val>
                                        </p:tav>
                                        <p:tav tm="100000">
                                          <p:val>
                                            <p:strVal val="#ppt_w"/>
                                          </p:val>
                                        </p:tav>
                                      </p:tavLst>
                                    </p:anim>
                                    <p:anim calcmode="lin" valueType="num">
                                      <p:cBhvr additive="repl">
                                        <p:cTn id="19" dur="500" fill="hold"/>
                                        <p:tgtEl>
                                          <p:spTgt spid="9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17" presetClass="entr" presetSubtype="10" fill="hold" nodeType="clickEffect">
                                  <p:stCondLst>
                                    <p:cond delay="0"/>
                                  </p:stCondLst>
                                  <p:childTnLst>
                                    <p:set>
                                      <p:cBhvr>
                                        <p:cTn id="23" dur="1" fill="hold">
                                          <p:stCondLst>
                                            <p:cond delay="0"/>
                                          </p:stCondLst>
                                        </p:cTn>
                                        <p:tgtEl>
                                          <p:spTgt spid="903">
                                            <p:txEl>
                                              <p:pRg st="1" end="1"/>
                                            </p:txEl>
                                          </p:spTgt>
                                        </p:tgtEl>
                                        <p:attrNameLst>
                                          <p:attrName>style.visibility</p:attrName>
                                        </p:attrNameLst>
                                      </p:cBhvr>
                                      <p:to>
                                        <p:strVal val="visible"/>
                                      </p:to>
                                    </p:set>
                                    <p:anim calcmode="lin" valueType="num">
                                      <p:cBhvr additive="repl">
                                        <p:cTn id="24" dur="500" fill="hold"/>
                                        <p:tgtEl>
                                          <p:spTgt spid="903">
                                            <p:txEl>
                                              <p:pRg st="1" end="1"/>
                                            </p:txEl>
                                          </p:spTgt>
                                        </p:tgtEl>
                                        <p:attrNameLst>
                                          <p:attrName>ppt_w</p:attrName>
                                        </p:attrNameLst>
                                      </p:cBhvr>
                                      <p:tavLst>
                                        <p:tav tm="0">
                                          <p:val>
                                            <p:fltVal val="0"/>
                                          </p:val>
                                        </p:tav>
                                        <p:tav tm="100000">
                                          <p:val>
                                            <p:strVal val="#ppt_w"/>
                                          </p:val>
                                        </p:tav>
                                      </p:tavLst>
                                    </p:anim>
                                    <p:anim calcmode="lin" valueType="num">
                                      <p:cBhvr additive="repl">
                                        <p:cTn id="25" dur="500" fill="hold"/>
                                        <p:tgtEl>
                                          <p:spTgt spid="90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Pontos a ponderar</a:t>
            </a:r>
            <a:endParaRPr lang="pt-BR" sz="4000" b="0" strike="noStrike" spc="-1">
              <a:latin typeface="Arial"/>
            </a:endParaRPr>
          </a:p>
        </p:txBody>
      </p:sp>
      <p:sp>
        <p:nvSpPr>
          <p:cNvPr id="907" name="CustomShape 2"/>
          <p:cNvSpPr/>
          <p:nvPr/>
        </p:nvSpPr>
        <p:spPr>
          <a:xfrm>
            <a:off x="0" y="1752480"/>
            <a:ext cx="9142560" cy="182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000000"/>
              </a:buClr>
              <a:buFont typeface="Arial"/>
              <a:buChar char="•"/>
            </a:pPr>
            <a:r>
              <a:rPr lang="pt-BR" sz="2400" b="0" strike="noStrike" spc="-1">
                <a:solidFill>
                  <a:srgbClr val="000000"/>
                </a:solidFill>
                <a:latin typeface="Arial Narrow"/>
                <a:ea typeface="DejaVu Sans"/>
              </a:rPr>
              <a:t>O software  é o fator de diferenciação de muitos produtos e sistemas baseados em computador. Apresente exemplos de dois ou três produtos e de pelo menos um sistema em que o software, não o hardware, é o elemento que faz a diferença.</a:t>
            </a:r>
            <a:endParaRPr lang="pt-BR" sz="2400" b="0" strike="noStrike" spc="-1">
              <a:latin typeface="Arial"/>
            </a:endParaRPr>
          </a:p>
          <a:p>
            <a:pPr marL="228600" indent="-227160">
              <a:lnSpc>
                <a:spcPct val="90000"/>
              </a:lnSpc>
              <a:spcBef>
                <a:spcPts val="901"/>
              </a:spcBef>
              <a:spcAft>
                <a:spcPts val="300"/>
              </a:spcAft>
              <a:buClr>
                <a:srgbClr val="000000"/>
              </a:buClr>
              <a:buFont typeface="Arial"/>
              <a:buChar char="•"/>
            </a:pPr>
            <a:r>
              <a:rPr lang="pt-BR" sz="2400" b="0" strike="noStrike" spc="-1">
                <a:solidFill>
                  <a:srgbClr val="000000"/>
                </a:solidFill>
                <a:latin typeface="Arial Narrow"/>
                <a:ea typeface="DejaVu Sans"/>
              </a:rPr>
              <a:t>Nas décadas de 1950 e 1960, a programação de computador era uma forma de arte aprendida num ambiente semelhante ao de aprendizes. Como os primórdios afetaram as práticas de desenvolvimento de software atuais?</a:t>
            </a:r>
            <a:endParaRPr lang="pt-BR" sz="2400" b="0" strike="noStrike" spc="-1">
              <a:latin typeface="Arial"/>
            </a:endParaRPr>
          </a:p>
          <a:p>
            <a:pPr marL="228600" indent="-227160">
              <a:lnSpc>
                <a:spcPct val="90000"/>
              </a:lnSpc>
              <a:spcBef>
                <a:spcPts val="901"/>
              </a:spcBef>
              <a:spcAft>
                <a:spcPts val="300"/>
              </a:spcAft>
              <a:buClr>
                <a:srgbClr val="000000"/>
              </a:buClr>
              <a:buFont typeface="Arial"/>
              <a:buChar char="•"/>
            </a:pPr>
            <a:r>
              <a:rPr lang="pt-BR" sz="2400" b="0" strike="noStrike" spc="-1">
                <a:solidFill>
                  <a:srgbClr val="000000"/>
                </a:solidFill>
                <a:latin typeface="Arial Narrow"/>
                <a:ea typeface="DejaVu Sans"/>
              </a:rPr>
              <a:t>Apresente cinco exemplos de desenvolvimento de software que seriam adequados à prototipação. Cite duas ou três aplicações que seriam mais difíceis de ser representadas em protótipos.</a:t>
            </a:r>
            <a:endParaRPr lang="pt-BR" sz="2400" b="0" strike="noStrike" spc="-1">
              <a:latin typeface="Arial"/>
            </a:endParaRPr>
          </a:p>
        </p:txBody>
      </p:sp>
      <p:sp>
        <p:nvSpPr>
          <p:cNvPr id="908" name="CustomShape 3"/>
          <p:cNvSpPr/>
          <p:nvPr/>
        </p:nvSpPr>
        <p:spPr>
          <a:xfrm>
            <a:off x="2209680" y="5615280"/>
            <a:ext cx="54705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457200">
              <a:lnSpc>
                <a:spcPct val="100000"/>
              </a:lnSpc>
              <a:spcBef>
                <a:spcPts val="901"/>
              </a:spcBef>
              <a:spcAft>
                <a:spcPts val="300"/>
              </a:spcAft>
            </a:pPr>
            <a:r>
              <a:rPr lang="pt-BR" sz="2800" b="0" i="1" strike="noStrike" spc="-1">
                <a:solidFill>
                  <a:srgbClr val="FFFFFF"/>
                </a:solidFill>
                <a:latin typeface="Arial"/>
                <a:ea typeface="DejaVu Sans"/>
              </a:rPr>
              <a:t>,</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906"/>
                                        </p:tgtEl>
                                        <p:attrNameLst>
                                          <p:attrName>style.visibility</p:attrName>
                                        </p:attrNameLst>
                                      </p:cBhvr>
                                      <p:to>
                                        <p:strVal val="visible"/>
                                      </p:to>
                                    </p:set>
                                    <p:anim calcmode="lin" valueType="num">
                                      <p:cBhvr additive="repl">
                                        <p:cTn id="7" dur="500" fill="hold"/>
                                        <p:tgtEl>
                                          <p:spTgt spid="906"/>
                                        </p:tgtEl>
                                        <p:attrNameLst>
                                          <p:attrName>ppt_x</p:attrName>
                                        </p:attrNameLst>
                                      </p:cBhvr>
                                      <p:tavLst>
                                        <p:tav tm="0">
                                          <p:val>
                                            <p:strVal val="0-#ppt_w/2"/>
                                          </p:val>
                                        </p:tav>
                                        <p:tav tm="100000">
                                          <p:val>
                                            <p:strVal val="#ppt_x"/>
                                          </p:val>
                                        </p:tav>
                                      </p:tavLst>
                                    </p:anim>
                                    <p:anim calcmode="lin" valueType="num">
                                      <p:cBhvr additive="repl">
                                        <p:cTn id="8" dur="500" fill="hold"/>
                                        <p:tgtEl>
                                          <p:spTgt spid="906"/>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3" presetClass="entr" presetSubtype="10" fill="hold" nodeType="clickEffect">
                                  <p:stCondLst>
                                    <p:cond delay="0"/>
                                  </p:stCondLst>
                                  <p:childTnLst>
                                    <p:set>
                                      <p:cBhvr>
                                        <p:cTn id="12" dur="1" fill="hold">
                                          <p:stCondLst>
                                            <p:cond delay="0"/>
                                          </p:stCondLst>
                                        </p:cTn>
                                        <p:tgtEl>
                                          <p:spTgt spid="908"/>
                                        </p:tgtEl>
                                        <p:attrNameLst>
                                          <p:attrName>style.visibility</p:attrName>
                                        </p:attrNameLst>
                                      </p:cBhvr>
                                      <p:to>
                                        <p:strVal val="visible"/>
                                      </p:to>
                                    </p:set>
                                    <p:animEffect transition="in" filter="blinds(horizontal)">
                                      <p:cBhvr additive="repl">
                                        <p:cTn id="13" dur="500"/>
                                        <p:tgtEl>
                                          <p:spTgt spid="908"/>
                                        </p:tgtEl>
                                      </p:cBhvr>
                                    </p:animEffec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17" presetClass="entr" presetSubtype="10" fill="hold" nodeType="clickEffect">
                                  <p:stCondLst>
                                    <p:cond delay="0"/>
                                  </p:stCondLst>
                                  <p:childTnLst>
                                    <p:set>
                                      <p:cBhvr>
                                        <p:cTn id="17" dur="1" fill="hold">
                                          <p:stCondLst>
                                            <p:cond delay="0"/>
                                          </p:stCondLst>
                                        </p:cTn>
                                        <p:tgtEl>
                                          <p:spTgt spid="907">
                                            <p:txEl>
                                              <p:pRg st="0" end="0"/>
                                            </p:txEl>
                                          </p:spTgt>
                                        </p:tgtEl>
                                        <p:attrNameLst>
                                          <p:attrName>style.visibility</p:attrName>
                                        </p:attrNameLst>
                                      </p:cBhvr>
                                      <p:to>
                                        <p:strVal val="visible"/>
                                      </p:to>
                                    </p:set>
                                    <p:anim calcmode="lin" valueType="num">
                                      <p:cBhvr additive="repl">
                                        <p:cTn id="18" dur="500" fill="hold"/>
                                        <p:tgtEl>
                                          <p:spTgt spid="907">
                                            <p:txEl>
                                              <p:pRg st="0" end="0"/>
                                            </p:txEl>
                                          </p:spTgt>
                                        </p:tgtEl>
                                        <p:attrNameLst>
                                          <p:attrName>ppt_w</p:attrName>
                                        </p:attrNameLst>
                                      </p:cBhvr>
                                      <p:tavLst>
                                        <p:tav tm="0">
                                          <p:val>
                                            <p:fltVal val="0"/>
                                          </p:val>
                                        </p:tav>
                                        <p:tav tm="100000">
                                          <p:val>
                                            <p:strVal val="#ppt_w"/>
                                          </p:val>
                                        </p:tav>
                                      </p:tavLst>
                                    </p:anim>
                                    <p:anim calcmode="lin" valueType="num">
                                      <p:cBhvr additive="repl">
                                        <p:cTn id="19" dur="500" fill="hold"/>
                                        <p:tgtEl>
                                          <p:spTgt spid="9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17" presetClass="entr" presetSubtype="10" fill="hold" nodeType="clickEffect">
                                  <p:stCondLst>
                                    <p:cond delay="0"/>
                                  </p:stCondLst>
                                  <p:childTnLst>
                                    <p:set>
                                      <p:cBhvr>
                                        <p:cTn id="23" dur="1" fill="hold">
                                          <p:stCondLst>
                                            <p:cond delay="0"/>
                                          </p:stCondLst>
                                        </p:cTn>
                                        <p:tgtEl>
                                          <p:spTgt spid="907">
                                            <p:txEl>
                                              <p:pRg st="1" end="1"/>
                                            </p:txEl>
                                          </p:spTgt>
                                        </p:tgtEl>
                                        <p:attrNameLst>
                                          <p:attrName>style.visibility</p:attrName>
                                        </p:attrNameLst>
                                      </p:cBhvr>
                                      <p:to>
                                        <p:strVal val="visible"/>
                                      </p:to>
                                    </p:set>
                                    <p:anim calcmode="lin" valueType="num">
                                      <p:cBhvr additive="repl">
                                        <p:cTn id="24" dur="500" fill="hold"/>
                                        <p:tgtEl>
                                          <p:spTgt spid="907">
                                            <p:txEl>
                                              <p:pRg st="1" end="1"/>
                                            </p:txEl>
                                          </p:spTgt>
                                        </p:tgtEl>
                                        <p:attrNameLst>
                                          <p:attrName>ppt_w</p:attrName>
                                        </p:attrNameLst>
                                      </p:cBhvr>
                                      <p:tavLst>
                                        <p:tav tm="0">
                                          <p:val>
                                            <p:fltVal val="0"/>
                                          </p:val>
                                        </p:tav>
                                        <p:tav tm="100000">
                                          <p:val>
                                            <p:strVal val="#ppt_w"/>
                                          </p:val>
                                        </p:tav>
                                      </p:tavLst>
                                    </p:anim>
                                    <p:anim calcmode="lin" valueType="num">
                                      <p:cBhvr additive="repl">
                                        <p:cTn id="25" dur="500" fill="hold"/>
                                        <p:tgtEl>
                                          <p:spTgt spid="90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6" fill="hold" nodeType="clickEffect">
                      <p:stCondLst>
                        <p:cond delay="indefinite"/>
                      </p:stCondLst>
                      <p:childTnLst>
                        <p:par>
                          <p:cTn id="27" fill="hold" nodeType="withEffect">
                            <p:stCondLst>
                              <p:cond delay="0"/>
                            </p:stCondLst>
                            <p:childTnLst>
                              <p:par>
                                <p:cTn id="28" presetID="17" presetClass="entr" presetSubtype="10" fill="hold" nodeType="clickEffect">
                                  <p:stCondLst>
                                    <p:cond delay="0"/>
                                  </p:stCondLst>
                                  <p:childTnLst>
                                    <p:set>
                                      <p:cBhvr>
                                        <p:cTn id="29" dur="1" fill="hold">
                                          <p:stCondLst>
                                            <p:cond delay="0"/>
                                          </p:stCondLst>
                                        </p:cTn>
                                        <p:tgtEl>
                                          <p:spTgt spid="907">
                                            <p:txEl>
                                              <p:pRg st="2" end="2"/>
                                            </p:txEl>
                                          </p:spTgt>
                                        </p:tgtEl>
                                        <p:attrNameLst>
                                          <p:attrName>style.visibility</p:attrName>
                                        </p:attrNameLst>
                                      </p:cBhvr>
                                      <p:to>
                                        <p:strVal val="visible"/>
                                      </p:to>
                                    </p:set>
                                    <p:anim calcmode="lin" valueType="num">
                                      <p:cBhvr additive="repl">
                                        <p:cTn id="30" dur="500" fill="hold"/>
                                        <p:tgtEl>
                                          <p:spTgt spid="907">
                                            <p:txEl>
                                              <p:pRg st="2" end="2"/>
                                            </p:txEl>
                                          </p:spTgt>
                                        </p:tgtEl>
                                        <p:attrNameLst>
                                          <p:attrName>ppt_w</p:attrName>
                                        </p:attrNameLst>
                                      </p:cBhvr>
                                      <p:tavLst>
                                        <p:tav tm="0">
                                          <p:val>
                                            <p:fltVal val="0"/>
                                          </p:val>
                                        </p:tav>
                                        <p:tav tm="100000">
                                          <p:val>
                                            <p:strVal val="#ppt_w"/>
                                          </p:val>
                                        </p:tav>
                                      </p:tavLst>
                                    </p:anim>
                                    <p:anim calcmode="lin" valueType="num">
                                      <p:cBhvr additive="repl">
                                        <p:cTn id="31" dur="500" fill="hold"/>
                                        <p:tgtEl>
                                          <p:spTgt spid="90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CustomShape 1"/>
          <p:cNvSpPr/>
          <p:nvPr/>
        </p:nvSpPr>
        <p:spPr>
          <a:xfrm>
            <a:off x="0" y="609480"/>
            <a:ext cx="8418600" cy="114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0000"/>
              </a:lnSpc>
            </a:pPr>
            <a:r>
              <a:rPr lang="pt-BR" sz="4000" b="1" strike="noStrike" spc="-1">
                <a:solidFill>
                  <a:srgbClr val="00AEEF"/>
                </a:solidFill>
                <a:latin typeface="Calibri"/>
                <a:ea typeface="DejaVu Sans"/>
              </a:rPr>
              <a:t>Pontos a ponderar</a:t>
            </a:r>
            <a:endParaRPr lang="pt-BR" sz="4000" b="0" strike="noStrike" spc="-1">
              <a:latin typeface="Arial"/>
            </a:endParaRPr>
          </a:p>
        </p:txBody>
      </p:sp>
      <p:sp>
        <p:nvSpPr>
          <p:cNvPr id="910" name="CustomShape 2"/>
          <p:cNvSpPr/>
          <p:nvPr/>
        </p:nvSpPr>
        <p:spPr>
          <a:xfrm>
            <a:off x="0" y="1752480"/>
            <a:ext cx="9142560" cy="182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28600" indent="-227160">
              <a:lnSpc>
                <a:spcPct val="90000"/>
              </a:lnSpc>
              <a:spcBef>
                <a:spcPts val="901"/>
              </a:spcBef>
              <a:spcAft>
                <a:spcPts val="300"/>
              </a:spcAft>
              <a:buClr>
                <a:srgbClr val="000000"/>
              </a:buClr>
              <a:buFont typeface="Arial"/>
              <a:buChar char="•"/>
            </a:pPr>
            <a:r>
              <a:rPr lang="pt-BR" sz="2400" b="0" strike="noStrike" spc="-1">
                <a:solidFill>
                  <a:srgbClr val="000000"/>
                </a:solidFill>
                <a:latin typeface="Arial Narrow"/>
                <a:ea typeface="DejaVu Sans"/>
              </a:rPr>
              <a:t>Os  mitos de software citados em aula são somente alguns entre muitos outros. Liste mitos adicionais para cada uma das categorias apresentadas.</a:t>
            </a:r>
            <a:endParaRPr lang="pt-BR" sz="2400" b="0" strike="noStrike" spc="-1">
              <a:latin typeface="Arial"/>
            </a:endParaRPr>
          </a:p>
          <a:p>
            <a:pPr marL="228600" indent="-227160">
              <a:lnSpc>
                <a:spcPct val="90000"/>
              </a:lnSpc>
              <a:spcBef>
                <a:spcPts val="901"/>
              </a:spcBef>
              <a:spcAft>
                <a:spcPts val="300"/>
              </a:spcAft>
              <a:buClr>
                <a:srgbClr val="000000"/>
              </a:buClr>
              <a:buFont typeface="Arial"/>
              <a:buChar char="•"/>
            </a:pPr>
            <a:r>
              <a:rPr lang="pt-BR" sz="2400" b="0" strike="noStrike" spc="-1">
                <a:solidFill>
                  <a:srgbClr val="000000"/>
                </a:solidFill>
                <a:latin typeface="Arial Narrow"/>
                <a:ea typeface="DejaVu Sans"/>
              </a:rPr>
              <a:t>Existe algum caso em que as fases genéricas do processo de engenharia de software não se aplicam? Se assim for, descreva-o.</a:t>
            </a:r>
            <a:endParaRPr lang="pt-BR" sz="2400" b="0" strike="noStrike" spc="-1">
              <a:latin typeface="Arial"/>
            </a:endParaRPr>
          </a:p>
        </p:txBody>
      </p:sp>
      <p:sp>
        <p:nvSpPr>
          <p:cNvPr id="911" name="CustomShape 3"/>
          <p:cNvSpPr/>
          <p:nvPr/>
        </p:nvSpPr>
        <p:spPr>
          <a:xfrm>
            <a:off x="2209680" y="5615280"/>
            <a:ext cx="54705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marL="457200">
              <a:lnSpc>
                <a:spcPct val="100000"/>
              </a:lnSpc>
              <a:spcBef>
                <a:spcPts val="901"/>
              </a:spcBef>
              <a:spcAft>
                <a:spcPts val="300"/>
              </a:spcAft>
            </a:pPr>
            <a:r>
              <a:rPr lang="pt-BR" sz="2800" b="0" i="1" strike="noStrike" spc="-1">
                <a:solidFill>
                  <a:srgbClr val="FFFFFF"/>
                </a:solidFill>
                <a:latin typeface="Arial"/>
                <a:ea typeface="DejaVu Sans"/>
              </a:rPr>
              <a:t>,</a:t>
            </a:r>
            <a:endParaRPr lang="pt-BR"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8" fill="hold" nodeType="clickEffect">
                                  <p:stCondLst>
                                    <p:cond delay="0"/>
                                  </p:stCondLst>
                                  <p:childTnLst>
                                    <p:set>
                                      <p:cBhvr>
                                        <p:cTn id="6" dur="1" fill="hold">
                                          <p:stCondLst>
                                            <p:cond delay="0"/>
                                          </p:stCondLst>
                                        </p:cTn>
                                        <p:tgtEl>
                                          <p:spTgt spid="909"/>
                                        </p:tgtEl>
                                        <p:attrNameLst>
                                          <p:attrName>style.visibility</p:attrName>
                                        </p:attrNameLst>
                                      </p:cBhvr>
                                      <p:to>
                                        <p:strVal val="visible"/>
                                      </p:to>
                                    </p:set>
                                    <p:anim calcmode="lin" valueType="num">
                                      <p:cBhvr additive="repl">
                                        <p:cTn id="7" dur="500" fill="hold"/>
                                        <p:tgtEl>
                                          <p:spTgt spid="909"/>
                                        </p:tgtEl>
                                        <p:attrNameLst>
                                          <p:attrName>ppt_x</p:attrName>
                                        </p:attrNameLst>
                                      </p:cBhvr>
                                      <p:tavLst>
                                        <p:tav tm="0">
                                          <p:val>
                                            <p:strVal val="0-#ppt_w/2"/>
                                          </p:val>
                                        </p:tav>
                                        <p:tav tm="100000">
                                          <p:val>
                                            <p:strVal val="#ppt_x"/>
                                          </p:val>
                                        </p:tav>
                                      </p:tavLst>
                                    </p:anim>
                                    <p:anim calcmode="lin" valueType="num">
                                      <p:cBhvr additive="repl">
                                        <p:cTn id="8" dur="500" fill="hold"/>
                                        <p:tgtEl>
                                          <p:spTgt spid="909"/>
                                        </p:tgtEl>
                                        <p:attrNameLst>
                                          <p:attrName>ppt_y</p:attrName>
                                        </p:attrNameLst>
                                      </p:cBhvr>
                                      <p:tavLst>
                                        <p:tav tm="0">
                                          <p:val>
                                            <p:strVal val="#ppt_y"/>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3" presetClass="entr" presetSubtype="10" fill="hold" nodeType="clickEffect">
                                  <p:stCondLst>
                                    <p:cond delay="0"/>
                                  </p:stCondLst>
                                  <p:childTnLst>
                                    <p:set>
                                      <p:cBhvr>
                                        <p:cTn id="12" dur="1" fill="hold">
                                          <p:stCondLst>
                                            <p:cond delay="0"/>
                                          </p:stCondLst>
                                        </p:cTn>
                                        <p:tgtEl>
                                          <p:spTgt spid="911"/>
                                        </p:tgtEl>
                                        <p:attrNameLst>
                                          <p:attrName>style.visibility</p:attrName>
                                        </p:attrNameLst>
                                      </p:cBhvr>
                                      <p:to>
                                        <p:strVal val="visible"/>
                                      </p:to>
                                    </p:set>
                                    <p:animEffect transition="in" filter="blinds(horizontal)">
                                      <p:cBhvr additive="repl">
                                        <p:cTn id="13" dur="500"/>
                                        <p:tgtEl>
                                          <p:spTgt spid="911"/>
                                        </p:tgtEl>
                                      </p:cBhvr>
                                    </p:animEffec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17" presetClass="entr" presetSubtype="10" fill="hold" nodeType="clickEffect">
                                  <p:stCondLst>
                                    <p:cond delay="0"/>
                                  </p:stCondLst>
                                  <p:childTnLst>
                                    <p:set>
                                      <p:cBhvr>
                                        <p:cTn id="17" dur="1" fill="hold">
                                          <p:stCondLst>
                                            <p:cond delay="0"/>
                                          </p:stCondLst>
                                        </p:cTn>
                                        <p:tgtEl>
                                          <p:spTgt spid="910">
                                            <p:txEl>
                                              <p:pRg st="0" end="0"/>
                                            </p:txEl>
                                          </p:spTgt>
                                        </p:tgtEl>
                                        <p:attrNameLst>
                                          <p:attrName>style.visibility</p:attrName>
                                        </p:attrNameLst>
                                      </p:cBhvr>
                                      <p:to>
                                        <p:strVal val="visible"/>
                                      </p:to>
                                    </p:set>
                                    <p:anim calcmode="lin" valueType="num">
                                      <p:cBhvr additive="repl">
                                        <p:cTn id="18" dur="500" fill="hold"/>
                                        <p:tgtEl>
                                          <p:spTgt spid="910">
                                            <p:txEl>
                                              <p:pRg st="0" end="0"/>
                                            </p:txEl>
                                          </p:spTgt>
                                        </p:tgtEl>
                                        <p:attrNameLst>
                                          <p:attrName>ppt_w</p:attrName>
                                        </p:attrNameLst>
                                      </p:cBhvr>
                                      <p:tavLst>
                                        <p:tav tm="0">
                                          <p:val>
                                            <p:fltVal val="0"/>
                                          </p:val>
                                        </p:tav>
                                        <p:tav tm="100000">
                                          <p:val>
                                            <p:strVal val="#ppt_w"/>
                                          </p:val>
                                        </p:tav>
                                      </p:tavLst>
                                    </p:anim>
                                    <p:anim calcmode="lin" valueType="num">
                                      <p:cBhvr additive="repl">
                                        <p:cTn id="19" dur="500" fill="hold"/>
                                        <p:tgtEl>
                                          <p:spTgt spid="91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0" fill="hold" nodeType="clickEffect">
                      <p:stCondLst>
                        <p:cond delay="indefinite"/>
                      </p:stCondLst>
                      <p:childTnLst>
                        <p:par>
                          <p:cTn id="21" fill="hold" nodeType="withEffect">
                            <p:stCondLst>
                              <p:cond delay="0"/>
                            </p:stCondLst>
                            <p:childTnLst>
                              <p:par>
                                <p:cTn id="22" presetID="17" presetClass="entr" presetSubtype="10" fill="hold" nodeType="clickEffect">
                                  <p:stCondLst>
                                    <p:cond delay="0"/>
                                  </p:stCondLst>
                                  <p:childTnLst>
                                    <p:set>
                                      <p:cBhvr>
                                        <p:cTn id="23" dur="1" fill="hold">
                                          <p:stCondLst>
                                            <p:cond delay="0"/>
                                          </p:stCondLst>
                                        </p:cTn>
                                        <p:tgtEl>
                                          <p:spTgt spid="910">
                                            <p:txEl>
                                              <p:pRg st="1" end="1"/>
                                            </p:txEl>
                                          </p:spTgt>
                                        </p:tgtEl>
                                        <p:attrNameLst>
                                          <p:attrName>style.visibility</p:attrName>
                                        </p:attrNameLst>
                                      </p:cBhvr>
                                      <p:to>
                                        <p:strVal val="visible"/>
                                      </p:to>
                                    </p:set>
                                    <p:anim calcmode="lin" valueType="num">
                                      <p:cBhvr additive="repl">
                                        <p:cTn id="24" dur="500" fill="hold"/>
                                        <p:tgtEl>
                                          <p:spTgt spid="910">
                                            <p:txEl>
                                              <p:pRg st="1" end="1"/>
                                            </p:txEl>
                                          </p:spTgt>
                                        </p:tgtEl>
                                        <p:attrNameLst>
                                          <p:attrName>ppt_w</p:attrName>
                                        </p:attrNameLst>
                                      </p:cBhvr>
                                      <p:tavLst>
                                        <p:tav tm="0">
                                          <p:val>
                                            <p:fltVal val="0"/>
                                          </p:val>
                                        </p:tav>
                                        <p:tav tm="100000">
                                          <p:val>
                                            <p:strVal val="#ppt_w"/>
                                          </p:val>
                                        </p:tav>
                                      </p:tavLst>
                                    </p:anim>
                                    <p:anim calcmode="lin" valueType="num">
                                      <p:cBhvr additive="repl">
                                        <p:cTn id="25" dur="500" fill="hold"/>
                                        <p:tgtEl>
                                          <p:spTgt spid="910">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166320" y="71280"/>
            <a:ext cx="9070200" cy="6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Próxima aula </a:t>
            </a:r>
            <a:endParaRPr lang="pt-BR" sz="4000" b="0" strike="noStrike" spc="-1">
              <a:latin typeface="Arial"/>
            </a:endParaRPr>
          </a:p>
        </p:txBody>
      </p:sp>
      <p:sp>
        <p:nvSpPr>
          <p:cNvPr id="913" name="CustomShape 2"/>
          <p:cNvSpPr/>
          <p:nvPr/>
        </p:nvSpPr>
        <p:spPr>
          <a:xfrm>
            <a:off x="183600" y="1340640"/>
            <a:ext cx="9709920" cy="191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600" b="0" strike="noStrike" spc="-1">
                <a:solidFill>
                  <a:srgbClr val="000000"/>
                </a:solidFill>
                <a:latin typeface="Arial"/>
                <a:ea typeface="Noto Sans CJK SC"/>
              </a:rPr>
              <a:t> </a:t>
            </a:r>
            <a:r>
              <a:rPr lang="pt-BR" sz="2800" b="0" strike="noStrike" spc="-1">
                <a:solidFill>
                  <a:srgbClr val="000000"/>
                </a:solidFill>
                <a:latin typeface="Franklin Gothic Medium"/>
                <a:ea typeface="DejaVu Sans"/>
              </a:rPr>
              <a:t>UA2 – Engenharia de Requisitos – Métodos Tradicionais e Ágeis</a:t>
            </a:r>
            <a:endParaRPr lang="pt-BR" sz="2800" b="0" strike="noStrike" spc="-1">
              <a:latin typeface="Arial"/>
            </a:endParaRPr>
          </a:p>
          <a:p>
            <a:pPr>
              <a:lnSpc>
                <a:spcPct val="100000"/>
              </a:lnSpc>
            </a:pPr>
            <a:endParaRPr lang="pt-BR" sz="2800" b="0" strike="noStrike" spc="-1">
              <a:latin typeface="Arial"/>
            </a:endParaRPr>
          </a:p>
          <a:p>
            <a:pPr>
              <a:lnSpc>
                <a:spcPct val="100000"/>
              </a:lnSpc>
            </a:pPr>
            <a:endParaRPr lang="pt-BR" sz="2800" b="0" strike="noStrike" spc="-1">
              <a:latin typeface="Arial"/>
            </a:endParaRPr>
          </a:p>
        </p:txBody>
      </p:sp>
    </p:spTree>
  </p:cSld>
  <p:clrMapOvr>
    <a:masterClrMapping/>
  </p:clrMapOvr>
  <p:transition spd="med">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360" y="46080"/>
            <a:ext cx="7770600" cy="77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Referências</a:t>
            </a:r>
            <a:endParaRPr lang="pt-BR" sz="4000" b="0" strike="noStrike" spc="-1">
              <a:latin typeface="Arial"/>
            </a:endParaRPr>
          </a:p>
        </p:txBody>
      </p:sp>
      <p:sp>
        <p:nvSpPr>
          <p:cNvPr id="915" name="CustomShape 2"/>
          <p:cNvSpPr/>
          <p:nvPr/>
        </p:nvSpPr>
        <p:spPr>
          <a:xfrm>
            <a:off x="128160" y="1340640"/>
            <a:ext cx="9033840" cy="514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lvl="1" indent="-2145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VALERIANO, D. L. Gerência em Projetos de Pesquisa desenvolvimento e Engenharia. São Paulo. Pearson Education, 2014.</a:t>
            </a:r>
            <a:endParaRPr lang="pt-BR" sz="3200" b="0" strike="noStrike" spc="-1">
              <a:latin typeface="Arial"/>
            </a:endParaRPr>
          </a:p>
          <a:p>
            <a:pPr marL="457200" lvl="1" indent="-2145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PHAM, A.; PHAM, P.V.; Scrum em Ação – Gerenciamento e Desenvolvimento. Editora: Novatec, 1o Edição, 2011.</a:t>
            </a:r>
            <a:endParaRPr lang="pt-BR" sz="3200" b="0" strike="noStrike" spc="-1">
              <a:latin typeface="Arial"/>
            </a:endParaRPr>
          </a:p>
          <a:p>
            <a:pPr marL="457200" lvl="1" indent="-2145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Guia PMBOK®; Um Guia do Conjunto de Conhecimentos em Gerenciamento de Projetos, 3o edição, Project Management Institute, Inc., 2014.</a:t>
            </a:r>
            <a:endParaRPr lang="pt-BR" sz="3200" b="0" strike="noStrike" spc="-1">
              <a:latin typeface="Arial"/>
            </a:endParaRPr>
          </a:p>
          <a:p>
            <a:pPr algn="just">
              <a:lnSpc>
                <a:spcPct val="80000"/>
              </a:lnSpc>
              <a:spcBef>
                <a:spcPts val="2001"/>
              </a:spcBef>
            </a:pP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CustomShape 1"/>
          <p:cNvSpPr/>
          <p:nvPr/>
        </p:nvSpPr>
        <p:spPr>
          <a:xfrm>
            <a:off x="523440" y="5373360"/>
            <a:ext cx="371304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a:p>
            <a:pPr>
              <a:lnSpc>
                <a:spcPct val="100000"/>
              </a:lnSpc>
            </a:pPr>
            <a:r>
              <a:rPr lang="pt-BR" sz="2000" b="0" strike="noStrike" spc="-1">
                <a:solidFill>
                  <a:srgbClr val="000000"/>
                </a:solidFill>
                <a:latin typeface="Verdana"/>
                <a:ea typeface="DejaVu Sans"/>
              </a:rPr>
              <a:t>paulo.silva@unisal.br</a:t>
            </a:r>
            <a:endParaRPr lang="pt-BR" sz="2000" b="0" strike="noStrike" spc="-1">
              <a:latin typeface="Arial"/>
            </a:endParaRPr>
          </a:p>
        </p:txBody>
      </p:sp>
      <p:sp>
        <p:nvSpPr>
          <p:cNvPr id="917" name="CustomShape 2"/>
          <p:cNvSpPr/>
          <p:nvPr/>
        </p:nvSpPr>
        <p:spPr>
          <a:xfrm>
            <a:off x="0" y="6400800"/>
            <a:ext cx="699912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918" name="Picture 2" descr="Resultado de imagem para unisal edital"/>
          <p:cNvPicPr/>
          <p:nvPr/>
        </p:nvPicPr>
        <p:blipFill>
          <a:blip r:embed="rId3"/>
          <a:stretch/>
        </p:blipFill>
        <p:spPr>
          <a:xfrm>
            <a:off x="0" y="-33840"/>
            <a:ext cx="3079080" cy="1396800"/>
          </a:xfrm>
          <a:prstGeom prst="rect">
            <a:avLst/>
          </a:prstGeom>
          <a:ln w="0">
            <a:noFill/>
          </a:ln>
        </p:spPr>
      </p:pic>
      <p:sp>
        <p:nvSpPr>
          <p:cNvPr id="919" name="CustomShape 3"/>
          <p:cNvSpPr/>
          <p:nvPr/>
        </p:nvSpPr>
        <p:spPr>
          <a:xfrm>
            <a:off x="52531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a:t>
            </a:r>
            <a:r>
              <a:rPr lang="pt-BR" sz="2400" b="0" strike="noStrike" spc="-1">
                <a:solidFill>
                  <a:srgbClr val="000000"/>
                </a:solidFill>
                <a:latin typeface="Verdana"/>
                <a:ea typeface="DejaVu Sans"/>
              </a:rPr>
              <a:t>: 13/08/2024</a:t>
            </a:r>
            <a:endParaRPr lang="pt-BR" sz="2400" b="0" strike="noStrike" spc="-1" dirty="0">
              <a:latin typeface="Arial"/>
            </a:endParaRPr>
          </a:p>
        </p:txBody>
      </p:sp>
      <p:sp>
        <p:nvSpPr>
          <p:cNvPr id="920" name="CustomShape 4"/>
          <p:cNvSpPr/>
          <p:nvPr/>
        </p:nvSpPr>
        <p:spPr>
          <a:xfrm>
            <a:off x="295920" y="3365640"/>
            <a:ext cx="6999120" cy="1274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dirty="0">
                <a:solidFill>
                  <a:srgbClr val="4E2968"/>
                </a:solidFill>
                <a:latin typeface="Calibri"/>
                <a:ea typeface="DejaVu Sans"/>
              </a:rPr>
              <a:t>Engenharia de Software</a:t>
            </a:r>
            <a:endParaRPr lang="pt-BR" sz="4400" b="0" strike="noStrike" spc="-1" dirty="0">
              <a:latin typeface="Arial"/>
            </a:endParaRPr>
          </a:p>
        </p:txBody>
      </p:sp>
      <p:pic>
        <p:nvPicPr>
          <p:cNvPr id="921" name="Picture 2" descr="O que é uma software house? - Blog"/>
          <p:cNvPicPr/>
          <p:nvPr/>
        </p:nvPicPr>
        <p:blipFill>
          <a:blip r:embed="rId4"/>
          <a:stretch/>
        </p:blipFill>
        <p:spPr>
          <a:xfrm>
            <a:off x="1540080" y="1480320"/>
            <a:ext cx="2466000" cy="1855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4714</Words>
  <Application>Microsoft Office PowerPoint</Application>
  <PresentationFormat>Papel A4 (210 x 297 mm)</PresentationFormat>
  <Paragraphs>624</Paragraphs>
  <Slides>98</Slides>
  <Notes>11</Notes>
  <HiddenSlides>0</HiddenSlides>
  <MMClips>0</MMClips>
  <ScaleCrop>false</ScaleCrop>
  <HeadingPairs>
    <vt:vector size="6" baseType="variant">
      <vt:variant>
        <vt:lpstr>Fontes usadas</vt:lpstr>
      </vt:variant>
      <vt:variant>
        <vt:i4>12</vt:i4>
      </vt:variant>
      <vt:variant>
        <vt:lpstr>Tema</vt:lpstr>
      </vt:variant>
      <vt:variant>
        <vt:i4>5</vt:i4>
      </vt:variant>
      <vt:variant>
        <vt:lpstr>Títulos de slides</vt:lpstr>
      </vt:variant>
      <vt:variant>
        <vt:i4>98</vt:i4>
      </vt:variant>
    </vt:vector>
  </HeadingPairs>
  <TitlesOfParts>
    <vt:vector size="115" baseType="lpstr">
      <vt:lpstr>Arial</vt:lpstr>
      <vt:lpstr>Arial Narrow</vt:lpstr>
      <vt:lpstr>Calibri</vt:lpstr>
      <vt:lpstr>Comic Sans MS</vt:lpstr>
      <vt:lpstr>Franklin Gothic Medium</vt:lpstr>
      <vt:lpstr>Marlett</vt:lpstr>
      <vt:lpstr>Modern</vt:lpstr>
      <vt:lpstr>Monotype Sorts</vt:lpstr>
      <vt:lpstr>Symbol</vt:lpstr>
      <vt:lpstr>Times New Roman</vt:lpstr>
      <vt:lpstr>Verdana</vt:lpstr>
      <vt:lpstr>Wingdings</vt: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PAULO CESAR B. DA SILVA</cp:lastModifiedBy>
  <cp:revision>31</cp:revision>
  <dcterms:created xsi:type="dcterms:W3CDTF">2013-09-14T14:46:35Z</dcterms:created>
  <dcterms:modified xsi:type="dcterms:W3CDTF">2024-08-11T18:03:43Z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2</vt:i4>
  </property>
  <property fmtid="{D5CDD505-2E9C-101B-9397-08002B2CF9AE}" pid="7" name="PresentationFormat">
    <vt:lpwstr>Papel A4 (210 x 297 mm)</vt:lpwstr>
  </property>
  <property fmtid="{D5CDD505-2E9C-101B-9397-08002B2CF9AE}" pid="8" name="ScaleCrop">
    <vt:bool>false</vt:bool>
  </property>
  <property fmtid="{D5CDD505-2E9C-101B-9397-08002B2CF9AE}" pid="9" name="ShareDoc">
    <vt:bool>false</vt:bool>
  </property>
  <property fmtid="{D5CDD505-2E9C-101B-9397-08002B2CF9AE}" pid="10" name="Slides">
    <vt:i4>75</vt:i4>
  </property>
  <property fmtid="{D5CDD505-2E9C-101B-9397-08002B2CF9AE}" pid="11" name="_TemplateID">
    <vt:lpwstr>TC028952669991</vt:lpwstr>
  </property>
</Properties>
</file>