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6EB5510-AE5D-49AE-A933-CA1C964114E0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4850" cy="4005263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14697-7540-43A8-9DE7-176B0AAFCB1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4850" cy="4005263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D6FCF7-EA1E-4AF6-B7E5-9FA9E19236B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2549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DejaVu Sans"/>
              </a:rPr>
              <a:t>20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3440" y="5254560"/>
            <a:ext cx="3711600" cy="4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95920" y="3365640"/>
            <a:ext cx="6997680" cy="1272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Engenharia de Requisitos – Métodos Tradicionais e Ágeis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0" y="6400800"/>
            <a:ext cx="6997680" cy="4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86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7640" cy="139536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4800240" y="3276720"/>
            <a:ext cx="301680" cy="30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8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4560" cy="18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5000" y="47304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 que são Requisitos?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95000" y="1496520"/>
            <a:ext cx="8913960" cy="38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4000"/>
          </a:bodyPr>
          <a:lstStyle/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Descrições das necessidades ou desejos para um produto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Usados para identificar e documentar o que é realmente necessário, de uma forma que fique claro para clientes e desenvolvedores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Desafio: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Evitar ambiguidades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Identificar riscos  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Coletar e “digerir” dados de fontes variadas de informação (documentos, entrevistas, reuniões, etc.)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18000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Descrição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31080" y="1619999"/>
            <a:ext cx="7834494" cy="3591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78000" lnSpcReduction="20000"/>
          </a:bodyPr>
          <a:lstStyle/>
          <a:p>
            <a:pPr marL="342720" indent="-341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Alguns artefatos básicos:</a:t>
            </a:r>
            <a:endParaRPr lang="pt-BR" sz="2800" b="0" strike="noStrike" spc="-1" dirty="0">
              <a:latin typeface="Arial"/>
            </a:endParaRPr>
          </a:p>
          <a:p>
            <a:pPr marL="742680" lvl="1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geral</a:t>
            </a:r>
            <a:endParaRPr lang="pt-BR" sz="2800" b="0" strike="noStrike" spc="-1" dirty="0">
              <a:latin typeface="Arial"/>
            </a:endParaRPr>
          </a:p>
          <a:p>
            <a:pPr marL="1143000" lvl="2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Sumário descrevendo o propósito geral do projeto</a:t>
            </a:r>
            <a:endParaRPr lang="pt-BR" sz="2800" b="0" strike="noStrike" spc="-1" dirty="0">
              <a:latin typeface="Arial"/>
            </a:endParaRPr>
          </a:p>
          <a:p>
            <a:pPr marL="742680" lvl="1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Clientes</a:t>
            </a:r>
            <a:endParaRPr lang="pt-BR" sz="2800" b="0" strike="noStrike" spc="-1" dirty="0">
              <a:latin typeface="Arial"/>
            </a:endParaRPr>
          </a:p>
          <a:p>
            <a:pPr marL="1143000" lvl="2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Quem encomendou ou está pagando pelo sistema</a:t>
            </a:r>
            <a:endParaRPr lang="pt-BR" sz="2800" b="0" strike="noStrike" spc="-1" dirty="0">
              <a:latin typeface="Arial"/>
            </a:endParaRPr>
          </a:p>
          <a:p>
            <a:pPr marL="742680" lvl="1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 </a:t>
            </a:r>
            <a:endParaRPr lang="pt-BR" sz="2800" b="0" strike="noStrike" spc="-1" dirty="0">
              <a:latin typeface="Arial"/>
            </a:endParaRPr>
          </a:p>
          <a:p>
            <a:pPr marL="1143000" lvl="2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 a serem alcançados com o sistema</a:t>
            </a:r>
            <a:endParaRPr lang="pt-BR" sz="2800" b="0" strike="noStrike" spc="-1" dirty="0">
              <a:latin typeface="Arial"/>
            </a:endParaRPr>
          </a:p>
          <a:p>
            <a:pPr marL="742680" lvl="1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lang="pt-BR" sz="2800" b="0" strike="noStrike" spc="-1" dirty="0">
              <a:latin typeface="Arial"/>
            </a:endParaRPr>
          </a:p>
          <a:p>
            <a:pPr marL="1143000" lvl="2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que o sistema deve fazer</a:t>
            </a:r>
            <a:endParaRPr lang="pt-BR" sz="2800" b="0" strike="noStrike" spc="-1" dirty="0">
              <a:latin typeface="Arial"/>
            </a:endParaRPr>
          </a:p>
          <a:p>
            <a:pPr marL="742680" lvl="1" indent="-284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</a:t>
            </a:r>
            <a:endParaRPr lang="pt-BR" sz="2800" b="0" strike="noStrike" spc="-1" dirty="0">
              <a:latin typeface="Arial"/>
            </a:endParaRPr>
          </a:p>
          <a:p>
            <a:pPr marL="1143000" lvl="2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Aspectos não funcionais relevantes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65320" y="18000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Métodos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00680" y="1440000"/>
            <a:ext cx="913860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Devem ser documentadas e listadas em grupos logicamente coesos</a:t>
            </a:r>
            <a:endParaRPr lang="pt-BR" sz="20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Categorias de funções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Evidente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 ser executada, e o usuário deve estar ciente da execução (ex.: Registrar venda, Processar pagamento)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Escondida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 ser executada, mas de modo transparente para o usuário (ex.: Guardar informações no BD)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Opcional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Função não afeta os custos ou as outras funções do sistema de maneira significativa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95000" y="44136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Atributos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95000" y="1558440"/>
            <a:ext cx="8913960" cy="38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Características ou qualidades não funcionais do sistema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Ex.: facilidade de uso, tolerância a falhas, tempo de resposta, metáfora de interface, etc.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Podem estar relacionados com todas as funções, ou ser específicos para uma função ou um grupo de funções particular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Podem ter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detalhes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(possíveis valores simbólicos para o atributo) e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restrições de contorno (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intervalos obrigatórios para os valores do atributo)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24912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Artefatos de Requisitos para o Sistema POST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0" y="1868760"/>
            <a:ext cx="8999280" cy="461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Visão geral</a:t>
            </a:r>
            <a:endParaRPr lang="pt-BR" sz="22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O propósito deste projeto é criar um sistema para um terminal de ponto de venda a ser usado em lojas de varejo.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Clientes (</a:t>
            </a:r>
            <a:r>
              <a:rPr lang="pt-BR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t-BR" sz="22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ObjectStore, Inc., uma cadeia de lojas de venda de componentes de software reutilizáveis.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lang="pt-BR" sz="22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Redução do tempo de espera dos clientes nos caixas.</a:t>
            </a:r>
            <a:endParaRPr lang="pt-BR" sz="22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rápida e acurada das vendas.</a:t>
            </a:r>
            <a:endParaRPr lang="pt-BR" sz="22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Controle automático de estoque.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95000" y="1022040"/>
            <a:ext cx="8913960" cy="38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básicas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123" name="Group 2"/>
          <p:cNvGrpSpPr/>
          <p:nvPr/>
        </p:nvGrpSpPr>
        <p:grpSpPr>
          <a:xfrm>
            <a:off x="1007640" y="2176560"/>
            <a:ext cx="7906320" cy="422280"/>
            <a:chOff x="1007640" y="2176560"/>
            <a:chExt cx="7906320" cy="422280"/>
          </a:xfrm>
        </p:grpSpPr>
        <p:sp>
          <p:nvSpPr>
            <p:cNvPr id="124" name="CustomShape 3"/>
            <p:cNvSpPr/>
            <p:nvPr/>
          </p:nvSpPr>
          <p:spPr>
            <a:xfrm>
              <a:off x="1007640" y="2176560"/>
              <a:ext cx="1107720" cy="42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R1.1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25" name="CustomShape 4"/>
            <p:cNvSpPr/>
            <p:nvPr/>
          </p:nvSpPr>
          <p:spPr>
            <a:xfrm>
              <a:off x="2113560" y="2176560"/>
              <a:ext cx="5144040" cy="42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Registrar a venda corrente (itens de compra).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26" name="CustomShape 5"/>
            <p:cNvSpPr/>
            <p:nvPr/>
          </p:nvSpPr>
          <p:spPr>
            <a:xfrm>
              <a:off x="7259040" y="2176560"/>
              <a:ext cx="1654920" cy="42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27" name="Group 6"/>
          <p:cNvGrpSpPr/>
          <p:nvPr/>
        </p:nvGrpSpPr>
        <p:grpSpPr>
          <a:xfrm>
            <a:off x="1007640" y="2600280"/>
            <a:ext cx="7906320" cy="641520"/>
            <a:chOff x="1007640" y="2600280"/>
            <a:chExt cx="7906320" cy="641520"/>
          </a:xfrm>
        </p:grpSpPr>
        <p:sp>
          <p:nvSpPr>
            <p:cNvPr id="128" name="CustomShape 7"/>
            <p:cNvSpPr/>
            <p:nvPr/>
          </p:nvSpPr>
          <p:spPr>
            <a:xfrm>
              <a:off x="1007640" y="2600280"/>
              <a:ext cx="110772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R1.2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29" name="CustomShape 8"/>
            <p:cNvSpPr/>
            <p:nvPr/>
          </p:nvSpPr>
          <p:spPr>
            <a:xfrm>
              <a:off x="2113560" y="2600280"/>
              <a:ext cx="514404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Calcular total da venda corrente, incluindo imposto e descontos.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30" name="CustomShape 9"/>
            <p:cNvSpPr/>
            <p:nvPr/>
          </p:nvSpPr>
          <p:spPr>
            <a:xfrm>
              <a:off x="7259040" y="2600280"/>
              <a:ext cx="165492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31" name="Group 10"/>
          <p:cNvGrpSpPr/>
          <p:nvPr/>
        </p:nvGrpSpPr>
        <p:grpSpPr>
          <a:xfrm>
            <a:off x="1007640" y="3243240"/>
            <a:ext cx="7906320" cy="852120"/>
            <a:chOff x="1007640" y="3243240"/>
            <a:chExt cx="7906320" cy="852120"/>
          </a:xfrm>
        </p:grpSpPr>
        <p:sp>
          <p:nvSpPr>
            <p:cNvPr id="132" name="CustomShape 11"/>
            <p:cNvSpPr/>
            <p:nvPr/>
          </p:nvSpPr>
          <p:spPr>
            <a:xfrm>
              <a:off x="1007640" y="3243240"/>
              <a:ext cx="1107720" cy="85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R1.3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33" name="CustomShape 12"/>
            <p:cNvSpPr/>
            <p:nvPr/>
          </p:nvSpPr>
          <p:spPr>
            <a:xfrm>
              <a:off x="2113560" y="3243240"/>
              <a:ext cx="5144040" cy="85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Capturar informação do código de barras dos itens de compra (UPC), via uma leitora de código de barras ou digitação manual.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34" name="CustomShape 13"/>
            <p:cNvSpPr/>
            <p:nvPr/>
          </p:nvSpPr>
          <p:spPr>
            <a:xfrm>
              <a:off x="7259040" y="3243240"/>
              <a:ext cx="1654920" cy="85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35" name="Group 14"/>
          <p:cNvGrpSpPr/>
          <p:nvPr/>
        </p:nvGrpSpPr>
        <p:grpSpPr>
          <a:xfrm>
            <a:off x="1007640" y="4097160"/>
            <a:ext cx="7906320" cy="616320"/>
            <a:chOff x="1007640" y="4097160"/>
            <a:chExt cx="7906320" cy="616320"/>
          </a:xfrm>
        </p:grpSpPr>
        <p:sp>
          <p:nvSpPr>
            <p:cNvPr id="136" name="CustomShape 15"/>
            <p:cNvSpPr/>
            <p:nvPr/>
          </p:nvSpPr>
          <p:spPr>
            <a:xfrm>
              <a:off x="1007640" y="4097160"/>
              <a:ext cx="1107720" cy="616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R1.4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37" name="CustomShape 16"/>
            <p:cNvSpPr/>
            <p:nvPr/>
          </p:nvSpPr>
          <p:spPr>
            <a:xfrm>
              <a:off x="2113560" y="4097160"/>
              <a:ext cx="5144040" cy="616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Reduzir quantidades do estoque quando a venda for confirmada.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38" name="CustomShape 17"/>
            <p:cNvSpPr/>
            <p:nvPr/>
          </p:nvSpPr>
          <p:spPr>
            <a:xfrm>
              <a:off x="7259040" y="4097160"/>
              <a:ext cx="1654920" cy="616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escondida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39" name="Group 18"/>
          <p:cNvGrpSpPr/>
          <p:nvPr/>
        </p:nvGrpSpPr>
        <p:grpSpPr>
          <a:xfrm>
            <a:off x="1007640" y="4714920"/>
            <a:ext cx="7906320" cy="419040"/>
            <a:chOff x="1007640" y="4714920"/>
            <a:chExt cx="7906320" cy="419040"/>
          </a:xfrm>
        </p:grpSpPr>
        <p:sp>
          <p:nvSpPr>
            <p:cNvPr id="140" name="CustomShape 19"/>
            <p:cNvSpPr/>
            <p:nvPr/>
          </p:nvSpPr>
          <p:spPr>
            <a:xfrm>
              <a:off x="1007640" y="4714920"/>
              <a:ext cx="1107720" cy="419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R1.5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1" name="CustomShape 20"/>
            <p:cNvSpPr/>
            <p:nvPr/>
          </p:nvSpPr>
          <p:spPr>
            <a:xfrm>
              <a:off x="2113560" y="4714920"/>
              <a:ext cx="5144040" cy="419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Registrar venda no</a:t>
              </a:r>
              <a:r>
                <a:rPr lang="pt-BR" sz="1600" b="0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log</a:t>
              </a: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de vendas completadas.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2" name="CustomShape 21"/>
            <p:cNvSpPr/>
            <p:nvPr/>
          </p:nvSpPr>
          <p:spPr>
            <a:xfrm>
              <a:off x="7259040" y="4714920"/>
              <a:ext cx="1654920" cy="419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escondida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43" name="Group 22"/>
          <p:cNvGrpSpPr/>
          <p:nvPr/>
        </p:nvGrpSpPr>
        <p:grpSpPr>
          <a:xfrm>
            <a:off x="1007640" y="5135400"/>
            <a:ext cx="7906320" cy="601920"/>
            <a:chOff x="1007640" y="5135400"/>
            <a:chExt cx="7906320" cy="601920"/>
          </a:xfrm>
        </p:grpSpPr>
        <p:sp>
          <p:nvSpPr>
            <p:cNvPr id="144" name="CustomShape 23"/>
            <p:cNvSpPr/>
            <p:nvPr/>
          </p:nvSpPr>
          <p:spPr>
            <a:xfrm>
              <a:off x="1007640" y="5135400"/>
              <a:ext cx="110772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R1.6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5" name="CustomShape 24"/>
            <p:cNvSpPr/>
            <p:nvPr/>
          </p:nvSpPr>
          <p:spPr>
            <a:xfrm>
              <a:off x="2113560" y="5135400"/>
              <a:ext cx="514404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Operador do caixa deve digitar um ID e senha para usar o sistema.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6" name="CustomShape 25"/>
            <p:cNvSpPr/>
            <p:nvPr/>
          </p:nvSpPr>
          <p:spPr>
            <a:xfrm>
              <a:off x="7259040" y="5135400"/>
              <a:ext cx="165492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47" name="Group 26"/>
          <p:cNvGrpSpPr/>
          <p:nvPr/>
        </p:nvGrpSpPr>
        <p:grpSpPr>
          <a:xfrm>
            <a:off x="1007640" y="5738760"/>
            <a:ext cx="7906320" cy="601920"/>
            <a:chOff x="1007640" y="5738760"/>
            <a:chExt cx="7906320" cy="601920"/>
          </a:xfrm>
        </p:grpSpPr>
        <p:sp>
          <p:nvSpPr>
            <p:cNvPr id="148" name="CustomShape 27"/>
            <p:cNvSpPr/>
            <p:nvPr/>
          </p:nvSpPr>
          <p:spPr>
            <a:xfrm>
              <a:off x="1007640" y="5738760"/>
              <a:ext cx="110772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R1.7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49" name="CustomShape 28"/>
            <p:cNvSpPr/>
            <p:nvPr/>
          </p:nvSpPr>
          <p:spPr>
            <a:xfrm>
              <a:off x="2113560" y="5738760"/>
              <a:ext cx="514404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Oferecer um mecanismo de armazenamento persistente.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50" name="CustomShape 29"/>
            <p:cNvSpPr/>
            <p:nvPr/>
          </p:nvSpPr>
          <p:spPr>
            <a:xfrm>
              <a:off x="7259040" y="5738760"/>
              <a:ext cx="1654920" cy="601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escondida</a:t>
              </a:r>
              <a:endParaRPr lang="pt-BR" sz="1600" b="0" strike="noStrike" spc="-1">
                <a:latin typeface="Arial"/>
              </a:endParaRPr>
            </a:p>
          </p:txBody>
        </p:sp>
      </p:grpSp>
      <p:sp>
        <p:nvSpPr>
          <p:cNvPr id="151" name="CustomShape 30"/>
          <p:cNvSpPr/>
          <p:nvPr/>
        </p:nvSpPr>
        <p:spPr>
          <a:xfrm>
            <a:off x="1007640" y="1773360"/>
            <a:ext cx="110772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Ref #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2" name="CustomShape 31"/>
          <p:cNvSpPr/>
          <p:nvPr/>
        </p:nvSpPr>
        <p:spPr>
          <a:xfrm>
            <a:off x="2113560" y="1773360"/>
            <a:ext cx="514404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3" name="CustomShape 32"/>
          <p:cNvSpPr/>
          <p:nvPr/>
        </p:nvSpPr>
        <p:spPr>
          <a:xfrm>
            <a:off x="7259040" y="1773360"/>
            <a:ext cx="1654920" cy="4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Categoria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7240" y="953640"/>
            <a:ext cx="8913960" cy="38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básicas (cont.)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de pagamento</a:t>
            </a:r>
            <a:endParaRPr lang="pt-BR" sz="3200" b="0" strike="noStrike" spc="-1">
              <a:latin typeface="Arial"/>
            </a:endParaRPr>
          </a:p>
        </p:txBody>
      </p:sp>
      <p:grpSp>
        <p:nvGrpSpPr>
          <p:cNvPr id="155" name="Group 2"/>
          <p:cNvGrpSpPr/>
          <p:nvPr/>
        </p:nvGrpSpPr>
        <p:grpSpPr>
          <a:xfrm>
            <a:off x="1007640" y="2085840"/>
            <a:ext cx="7906320" cy="600480"/>
            <a:chOff x="1007640" y="2085840"/>
            <a:chExt cx="7906320" cy="600480"/>
          </a:xfrm>
        </p:grpSpPr>
        <p:sp>
          <p:nvSpPr>
            <p:cNvPr id="156" name="CustomShape 3"/>
            <p:cNvSpPr/>
            <p:nvPr/>
          </p:nvSpPr>
          <p:spPr>
            <a:xfrm>
              <a:off x="1007640" y="2085840"/>
              <a:ext cx="1107720" cy="60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R1.8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57" name="CustomShape 4"/>
            <p:cNvSpPr/>
            <p:nvPr/>
          </p:nvSpPr>
          <p:spPr>
            <a:xfrm>
              <a:off x="2113560" y="2085840"/>
              <a:ext cx="5144040" cy="60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Oferecer mecanismos para comunicação entre processos e entre sistemas.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7259040" y="2085840"/>
              <a:ext cx="1654920" cy="60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escondida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59" name="Group 6"/>
          <p:cNvGrpSpPr/>
          <p:nvPr/>
        </p:nvGrpSpPr>
        <p:grpSpPr>
          <a:xfrm>
            <a:off x="1007640" y="2687760"/>
            <a:ext cx="7906320" cy="641520"/>
            <a:chOff x="1007640" y="2687760"/>
            <a:chExt cx="7906320" cy="641520"/>
          </a:xfrm>
        </p:grpSpPr>
        <p:sp>
          <p:nvSpPr>
            <p:cNvPr id="160" name="CustomShape 7"/>
            <p:cNvSpPr/>
            <p:nvPr/>
          </p:nvSpPr>
          <p:spPr>
            <a:xfrm>
              <a:off x="1007640" y="2687760"/>
              <a:ext cx="110772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R1.9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61" name="CustomShape 8"/>
            <p:cNvSpPr/>
            <p:nvPr/>
          </p:nvSpPr>
          <p:spPr>
            <a:xfrm>
              <a:off x="2113560" y="2687760"/>
              <a:ext cx="514404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Mostrar descrição e preço do item de compra registrado.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7259040" y="2687760"/>
              <a:ext cx="1654920" cy="64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sp>
        <p:nvSpPr>
          <p:cNvPr id="163" name="CustomShape 10"/>
          <p:cNvSpPr/>
          <p:nvPr/>
        </p:nvSpPr>
        <p:spPr>
          <a:xfrm>
            <a:off x="1035360" y="4384800"/>
            <a:ext cx="110772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R2.1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2140920" y="4384800"/>
            <a:ext cx="514440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Processar pagamento com dinheiro, capturando quantia oferecida e calculando troco devido.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7286760" y="4384800"/>
            <a:ext cx="1654920" cy="60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evidente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035360" y="4986360"/>
            <a:ext cx="1107720" cy="136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R2.2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2140920" y="4986360"/>
            <a:ext cx="5144400" cy="136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Processar pagamento com cartão de crédito, capturando dados do cartão via uma leitora de cartões ou digitação manual, e autorizando o pagamento junto a um serviço de autorização de crédito (externo à loja) via modem.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7286760" y="4986360"/>
            <a:ext cx="1654920" cy="136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evidente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9" name="CustomShape 16"/>
          <p:cNvSpPr/>
          <p:nvPr/>
        </p:nvSpPr>
        <p:spPr>
          <a:xfrm>
            <a:off x="1007640" y="1682640"/>
            <a:ext cx="1107720" cy="39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Ref #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0" name="CustomShape 17"/>
          <p:cNvSpPr/>
          <p:nvPr/>
        </p:nvSpPr>
        <p:spPr>
          <a:xfrm>
            <a:off x="2113560" y="1682640"/>
            <a:ext cx="5144040" cy="39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7259040" y="1682640"/>
            <a:ext cx="1654920" cy="4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Categoria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1031760" y="3989520"/>
            <a:ext cx="110772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Ref #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2137320" y="3989520"/>
            <a:ext cx="5144400" cy="3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7283160" y="3989520"/>
            <a:ext cx="1654920" cy="4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Categoria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42680" y="113832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de pagamento (cont.)</a:t>
            </a:r>
            <a:endParaRPr lang="pt-BR" sz="3200" b="0" strike="noStrike" spc="-1">
              <a:latin typeface="Arial"/>
            </a:endParaRPr>
          </a:p>
        </p:txBody>
      </p:sp>
      <p:grpSp>
        <p:nvGrpSpPr>
          <p:cNvPr id="176" name="Group 2"/>
          <p:cNvGrpSpPr/>
          <p:nvPr/>
        </p:nvGrpSpPr>
        <p:grpSpPr>
          <a:xfrm>
            <a:off x="1007640" y="2422440"/>
            <a:ext cx="7906320" cy="1226880"/>
            <a:chOff x="1007640" y="2422440"/>
            <a:chExt cx="7906320" cy="1226880"/>
          </a:xfrm>
        </p:grpSpPr>
        <p:sp>
          <p:nvSpPr>
            <p:cNvPr id="177" name="CustomShape 3"/>
            <p:cNvSpPr/>
            <p:nvPr/>
          </p:nvSpPr>
          <p:spPr>
            <a:xfrm>
              <a:off x="1007640" y="2422440"/>
              <a:ext cx="1107720" cy="1226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R2.3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78" name="CustomShape 4"/>
            <p:cNvSpPr/>
            <p:nvPr/>
          </p:nvSpPr>
          <p:spPr>
            <a:xfrm>
              <a:off x="2113560" y="2422440"/>
              <a:ext cx="5144040" cy="1226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Processar pagamento com cheque, capturando dados de identificação do cliente via digitação manual, e autorizando o pagamento junto a um serviço de autorização de cheque (externo à loja) via modem. 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79" name="CustomShape 5"/>
            <p:cNvSpPr/>
            <p:nvPr/>
          </p:nvSpPr>
          <p:spPr>
            <a:xfrm>
              <a:off x="7259040" y="2422440"/>
              <a:ext cx="1654920" cy="1226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evidente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180" name="Group 6"/>
          <p:cNvGrpSpPr/>
          <p:nvPr/>
        </p:nvGrpSpPr>
        <p:grpSpPr>
          <a:xfrm>
            <a:off x="1007640" y="3651120"/>
            <a:ext cx="7906320" cy="1020600"/>
            <a:chOff x="1007640" y="3651120"/>
            <a:chExt cx="7906320" cy="1020600"/>
          </a:xfrm>
        </p:grpSpPr>
        <p:sp>
          <p:nvSpPr>
            <p:cNvPr id="181" name="CustomShape 7"/>
            <p:cNvSpPr/>
            <p:nvPr/>
          </p:nvSpPr>
          <p:spPr>
            <a:xfrm>
              <a:off x="1007640" y="3651120"/>
              <a:ext cx="1107720" cy="102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R2.4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82" name="CustomShape 8"/>
            <p:cNvSpPr/>
            <p:nvPr/>
          </p:nvSpPr>
          <p:spPr>
            <a:xfrm>
              <a:off x="2113560" y="3651120"/>
              <a:ext cx="5144040" cy="102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Registrar pagamentos com cartão de crédito junto ao sistema de contas a receber, uma vez que o serviço de autorização de crédito deve à loja as quantias referentes a esses pagamentos.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183" name="CustomShape 9"/>
            <p:cNvSpPr/>
            <p:nvPr/>
          </p:nvSpPr>
          <p:spPr>
            <a:xfrm>
              <a:off x="7259040" y="3651120"/>
              <a:ext cx="1654920" cy="102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escondida</a:t>
              </a:r>
              <a:endParaRPr lang="pt-BR" sz="1600" b="0" strike="noStrike" spc="-1">
                <a:latin typeface="Arial"/>
              </a:endParaRPr>
            </a:p>
          </p:txBody>
        </p:sp>
      </p:grpSp>
      <p:sp>
        <p:nvSpPr>
          <p:cNvPr id="184" name="CustomShape 10"/>
          <p:cNvSpPr/>
          <p:nvPr/>
        </p:nvSpPr>
        <p:spPr>
          <a:xfrm>
            <a:off x="1006200" y="2019240"/>
            <a:ext cx="1107720" cy="39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Ref #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2111760" y="2019240"/>
            <a:ext cx="5144400" cy="39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Função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7257240" y="2019240"/>
            <a:ext cx="1654920" cy="4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Categoria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6602400" cy="7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238400" y="1327320"/>
            <a:ext cx="660240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O termo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não é utilizado pela indústria de software de modo consistente.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815840" y="2622600"/>
            <a:ext cx="660276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Em alguns casos, um requisito é visto como uma declaração abstrata, de alto nível, de uma função que o sistema deve fornecer ou de uma restrição de sistema.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898280" y="4146480"/>
            <a:ext cx="6603120" cy="64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No outro extremo é uma definição detalhada, matematicamente formal, de uma função do sistema.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70440" y="378720"/>
            <a:ext cx="8088480" cy="70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Definição de Requisitos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92" name="Picture 3_1"/>
          <p:cNvPicPr/>
          <p:nvPr/>
        </p:nvPicPr>
        <p:blipFill>
          <a:blip r:embed="rId2"/>
          <a:stretch/>
        </p:blipFill>
        <p:spPr>
          <a:xfrm>
            <a:off x="895680" y="1341360"/>
            <a:ext cx="7675920" cy="462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83600" y="1340640"/>
            <a:ext cx="9708480" cy="1918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UA2 – Engenharia de Requisitos – Métodos Tradicionais e Ágeis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40000" y="378360"/>
            <a:ext cx="8088480" cy="70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Definição de Requisitos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94" name="Picture 3_0"/>
          <p:cNvPicPr/>
          <p:nvPr/>
        </p:nvPicPr>
        <p:blipFill>
          <a:blip r:embed="rId2"/>
          <a:stretch/>
        </p:blipFill>
        <p:spPr>
          <a:xfrm>
            <a:off x="2228760" y="1860480"/>
            <a:ext cx="5612040" cy="39355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907560" y="132732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Leitores e diferentes tipos de especificação.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900000" y="1440000"/>
            <a:ext cx="8100720" cy="82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O requisitos de sistema de software são, frequentemente, classificados como: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70440" y="54000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Tipos de Requisitos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671480" y="3079800"/>
            <a:ext cx="66027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1. 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671480" y="3841920"/>
            <a:ext cx="66027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2. Requisitos não funcionais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267560" y="1542960"/>
            <a:ext cx="767556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Os requisitos funcionais para um sistema descrevem a funcionalidade ou os serviços que se espera que o sistema forneça.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06080" y="84600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267200" y="3146400"/>
            <a:ext cx="7675920" cy="22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Quando expressos como requisitos de usuário, eles são normalmente descritos de um modo bastante geral, mas os requisitos funcionais de sistema descrevem a função de sistema detalhadamente, suas entradas e saídas, exceções, etc.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83360" y="1080000"/>
            <a:ext cx="7675560" cy="82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Segoe UI"/>
              </a:rPr>
              <a:t>Definem o que é solicitado ao sistema fazer e com quais limitações ele é requisitado a operar.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260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00000" y="1955160"/>
            <a:ext cx="8091720" cy="48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Por exemplo: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–O sistema deve manter registro de todos os materiais da biblioteca incluindo livros, séries, jornais e revistas e CDROMs. (requisito funcional)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–O sistema deve permitir que os usuários pesquisem um item através do título, autor ou ISBN. (requisito funcional)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–A interface de usuário do sistema deve ser implementada para ser acessível via browser de WWW (World-Wide-Web). (requisito não-funcional)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–O sistema deve suportar pelo menos 20 transações por segundo. (requisito não-funcional)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53520" y="1555920"/>
            <a:ext cx="767592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Os requisitos funcionais de um sistema de software podem ser expressos de diversas maneiras.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6160" y="81612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48880" y="2851200"/>
            <a:ext cx="6867360" cy="192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Exemplo: </a:t>
            </a:r>
            <a:r>
              <a:rPr lang="pt-BR" sz="2400" b="0" i="1" strike="noStrike" spc="-1">
                <a:solidFill>
                  <a:srgbClr val="000000"/>
                </a:solidFill>
                <a:latin typeface="Courier New"/>
                <a:ea typeface="Times New Roman"/>
              </a:rPr>
              <a:t>Requisitos funcionais do sistema de biblioteca de universidade para que os estudantes e a faculdade possam pedir livros e documentos de outras bibliotecas.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305000" y="155592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Requisitos do exemplo: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79520" y="870120"/>
            <a:ext cx="808884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717560" y="2394000"/>
            <a:ext cx="775872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1.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Times New Roman"/>
              </a:rPr>
              <a:t>O usuário deverá ser capaz de buscar todo o conjunto inicial de banco de dados ou selecionar um subconjunto a partir dele.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717920" y="3613320"/>
            <a:ext cx="767556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2.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Times New Roman"/>
              </a:rPr>
              <a:t>O sistema fornecerá telas apropriadas para o usuário ler documentos no repositório de documentos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.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1704240" y="4756320"/>
            <a:ext cx="77720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3.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Times New Roman"/>
              </a:rPr>
              <a:t>Cada pedido será alocado a um identificador (ORDER_ID), que o usuário poderá copiar para a área de armazenagem permanente da conta.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24960" y="1936800"/>
            <a:ext cx="7675920" cy="284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Esses Requisitos funcionais de usuário definem recursos específicos que devem ser fornecidos pelo sistema. 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Eles foram observados no documento de requisitos de usuário do sistema e ilustram que os requisitos funcionais podem ser escritos em diferentes níveis de detalhes.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9720" y="85896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988920" y="140328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Consideremos o exemplo 2 de requisito: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1120" y="836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277280" y="3537000"/>
            <a:ext cx="751068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Um desenvolvedor que está sob pressão quanto à programação pode simplesmente fornecer uma tela de texto e argumentar que os requisitos foram cumpridos.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566720" y="2165400"/>
            <a:ext cx="767556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2.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Times New Roman"/>
              </a:rPr>
              <a:t>O sistema fornecerá telas apropriadas para o usuário ler documentos no repositório de documentos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.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327320" y="1555920"/>
            <a:ext cx="7675920" cy="155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Os requisitos não funcionais, como o nome sugere, são aqueles que não dizem respeito diretamente às funções especificas fornecidas pelo sistema.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31640" y="80496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410120" y="3537000"/>
            <a:ext cx="767556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Eles podem estar relacionados a propriedades de sistema emergentes, como confiabilidade, tempo de resposta e espaço em disco.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318680" y="1601640"/>
            <a:ext cx="7675920" cy="247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Muitos requisitos não funcionais dizem respeito ao sistema como um todo, e não a características individuais do sistema.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Isso significa que eles são, frequentemente, </a:t>
            </a:r>
            <a:r>
              <a:rPr lang="pt-BR" sz="2400" b="0" strike="noStrike" spc="-1">
                <a:solidFill>
                  <a:srgbClr val="FF5050"/>
                </a:solidFill>
                <a:latin typeface="Verdana"/>
                <a:ea typeface="Times New Roman"/>
              </a:rPr>
              <a:t>mais importantes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 do que os requisitos funcionais individuais.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23000" y="83988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 rot="19431000">
            <a:off x="5786640" y="5476320"/>
            <a:ext cx="56880" cy="404280"/>
          </a:xfrm>
          <a:prstGeom prst="flowChartAlternateProcess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6" name="CustomShape 4"/>
          <p:cNvSpPr/>
          <p:nvPr/>
        </p:nvSpPr>
        <p:spPr>
          <a:xfrm>
            <a:off x="5128200" y="5479920"/>
            <a:ext cx="43884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7" name="CustomShape 5"/>
          <p:cNvSpPr/>
          <p:nvPr/>
        </p:nvSpPr>
        <p:spPr>
          <a:xfrm>
            <a:off x="5358960" y="5180040"/>
            <a:ext cx="438840" cy="34920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8" name="CustomShape 6"/>
          <p:cNvSpPr/>
          <p:nvPr/>
        </p:nvSpPr>
        <p:spPr>
          <a:xfrm>
            <a:off x="4687920" y="5479920"/>
            <a:ext cx="43884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9" name="CustomShape 7"/>
          <p:cNvSpPr/>
          <p:nvPr/>
        </p:nvSpPr>
        <p:spPr>
          <a:xfrm>
            <a:off x="4920120" y="5180040"/>
            <a:ext cx="437400" cy="34920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0" name="CustomShape 8"/>
          <p:cNvSpPr/>
          <p:nvPr/>
        </p:nvSpPr>
        <p:spPr>
          <a:xfrm>
            <a:off x="5138640" y="4869000"/>
            <a:ext cx="438840" cy="3477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1" name="CustomShape 9"/>
          <p:cNvSpPr/>
          <p:nvPr/>
        </p:nvSpPr>
        <p:spPr>
          <a:xfrm>
            <a:off x="4479840" y="5180040"/>
            <a:ext cx="438840" cy="34920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2" name="CustomShape 10"/>
          <p:cNvSpPr/>
          <p:nvPr/>
        </p:nvSpPr>
        <p:spPr>
          <a:xfrm>
            <a:off x="4700160" y="4869000"/>
            <a:ext cx="437040" cy="3477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3" name="CustomShape 11"/>
          <p:cNvSpPr/>
          <p:nvPr/>
        </p:nvSpPr>
        <p:spPr>
          <a:xfrm>
            <a:off x="4249080" y="5479920"/>
            <a:ext cx="43740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4" name="CustomShape 12"/>
          <p:cNvSpPr/>
          <p:nvPr/>
        </p:nvSpPr>
        <p:spPr>
          <a:xfrm>
            <a:off x="4259880" y="4869000"/>
            <a:ext cx="438840" cy="3477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5" name="CustomShape 13"/>
          <p:cNvSpPr/>
          <p:nvPr/>
        </p:nvSpPr>
        <p:spPr>
          <a:xfrm>
            <a:off x="4039560" y="5180040"/>
            <a:ext cx="438840" cy="34920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6" name="CustomShape 14"/>
          <p:cNvSpPr/>
          <p:nvPr/>
        </p:nvSpPr>
        <p:spPr>
          <a:xfrm>
            <a:off x="3809520" y="5479920"/>
            <a:ext cx="43848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7" name="CustomShape 15"/>
          <p:cNvSpPr/>
          <p:nvPr/>
        </p:nvSpPr>
        <p:spPr>
          <a:xfrm>
            <a:off x="4923720" y="4568760"/>
            <a:ext cx="43884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8" name="CustomShape 16"/>
          <p:cNvSpPr/>
          <p:nvPr/>
        </p:nvSpPr>
        <p:spPr>
          <a:xfrm>
            <a:off x="4483080" y="4568760"/>
            <a:ext cx="43884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9" name="CustomShape 17"/>
          <p:cNvSpPr/>
          <p:nvPr/>
        </p:nvSpPr>
        <p:spPr>
          <a:xfrm>
            <a:off x="4703760" y="4255920"/>
            <a:ext cx="438480" cy="349560"/>
          </a:xfrm>
          <a:prstGeom prst="ellipse">
            <a:avLst/>
          </a:prstGeom>
          <a:blipFill rotWithShape="0">
            <a:blip r:embed="rId2"/>
            <a:tile/>
          </a:blip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0" name="Line 18"/>
          <p:cNvSpPr/>
          <p:nvPr/>
        </p:nvSpPr>
        <p:spPr>
          <a:xfrm flipV="1">
            <a:off x="6189480" y="5183280"/>
            <a:ext cx="825120" cy="304560"/>
          </a:xfrm>
          <a:prstGeom prst="line">
            <a:avLst/>
          </a:prstGeom>
          <a:ln w="38160">
            <a:solidFill>
              <a:srgbClr val="000000"/>
            </a:solidFill>
            <a:miter/>
            <a:head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1" name="CustomShape 19"/>
          <p:cNvSpPr/>
          <p:nvPr/>
        </p:nvSpPr>
        <p:spPr>
          <a:xfrm>
            <a:off x="7180200" y="4802040"/>
            <a:ext cx="2062080" cy="57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9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Requisito Não Funcional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2" name="Line 20"/>
          <p:cNvSpPr/>
          <p:nvPr/>
        </p:nvSpPr>
        <p:spPr>
          <a:xfrm>
            <a:off x="3217680" y="5869080"/>
            <a:ext cx="4044600" cy="360"/>
          </a:xfrm>
          <a:prstGeom prst="line">
            <a:avLst/>
          </a:prstGeom>
          <a:ln w="57240">
            <a:solidFill>
              <a:srgbClr val="C0C0C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3" name="CustomShape 21"/>
          <p:cNvSpPr/>
          <p:nvPr/>
        </p:nvSpPr>
        <p:spPr>
          <a:xfrm>
            <a:off x="5611680" y="5335560"/>
            <a:ext cx="411120" cy="684360"/>
          </a:xfrm>
          <a:prstGeom prst="ellipse">
            <a:avLst/>
          </a:prstGeom>
          <a:noFill/>
          <a:ln w="9360">
            <a:solidFill>
              <a:srgbClr val="FF5050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da Engenharia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3600" y="1340640"/>
            <a:ext cx="9708480" cy="5027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Introduzir a noção de requisitos do sistema e o processo da engenharia de requisitos.</a:t>
            </a:r>
            <a:endParaRPr lang="pt-BR" sz="36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Explicar como a engenharia de requisitos se encaixa no processo mais abrangente da engenharia de sistemas</a:t>
            </a:r>
            <a:endParaRPr lang="pt-BR" sz="36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Explicar a importância do documento de requisitos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332720" y="1555920"/>
            <a:ext cx="7675920" cy="284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Enquanto a falha em cumprir um requisito funcional individual pode degradar o sistema, a falha em cumprir um requisito não funcional de sistema pode tornar todo o sistema inútil.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Por exemplo, se um sistema de aviação não atender a seus requisitos de confiabilidade, ele não será atestado como seguro para operar.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48920" y="836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368720" y="2457360"/>
            <a:ext cx="767592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Contudo, os requisitos não funcionais nem sempre dizem respeito ao sistema de software a ser desenvolvido.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02480" y="83520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70440" y="440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249" name="Group 2"/>
          <p:cNvGrpSpPr/>
          <p:nvPr/>
        </p:nvGrpSpPr>
        <p:grpSpPr>
          <a:xfrm>
            <a:off x="208080" y="1440000"/>
            <a:ext cx="9615600" cy="4305240"/>
            <a:chOff x="208080" y="1440000"/>
            <a:chExt cx="9615600" cy="4305240"/>
          </a:xfrm>
        </p:grpSpPr>
        <p:sp>
          <p:nvSpPr>
            <p:cNvPr id="250" name="CustomShape 3"/>
            <p:cNvSpPr/>
            <p:nvPr/>
          </p:nvSpPr>
          <p:spPr>
            <a:xfrm>
              <a:off x="4349520" y="1440000"/>
              <a:ext cx="115560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não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funcionais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1" name="CustomShape 4"/>
            <p:cNvSpPr/>
            <p:nvPr/>
          </p:nvSpPr>
          <p:spPr>
            <a:xfrm>
              <a:off x="5195520" y="23468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C9211E"/>
                  </a:solidFill>
                  <a:latin typeface="Times New Roman"/>
                  <a:ea typeface="DejaVu Sans"/>
                </a:rPr>
                <a:t>Requisitos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C9211E"/>
                  </a:solidFill>
                  <a:latin typeface="Times New Roman"/>
                  <a:ea typeface="DejaVu Sans"/>
                </a:rPr>
                <a:t>organizacionais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2" name="CustomShape 5"/>
            <p:cNvSpPr/>
            <p:nvPr/>
          </p:nvSpPr>
          <p:spPr>
            <a:xfrm>
              <a:off x="7242120" y="2346840"/>
              <a:ext cx="11577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780373"/>
                  </a:solidFill>
                  <a:latin typeface="Times New Roman"/>
                  <a:ea typeface="DejaVu Sans"/>
                </a:rPr>
                <a:t>Requisitos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780373"/>
                  </a:solidFill>
                  <a:latin typeface="Times New Roman"/>
                  <a:ea typeface="DejaVu Sans"/>
                </a:rPr>
                <a:t>externos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3" name="CustomShape 6"/>
            <p:cNvSpPr/>
            <p:nvPr/>
          </p:nvSpPr>
          <p:spPr>
            <a:xfrm>
              <a:off x="2612520" y="23468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do produto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4" name="CustomShape 7"/>
            <p:cNvSpPr/>
            <p:nvPr/>
          </p:nvSpPr>
          <p:spPr>
            <a:xfrm>
              <a:off x="2612520" y="316260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confiabilidade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5" name="CustomShape 8"/>
            <p:cNvSpPr/>
            <p:nvPr/>
          </p:nvSpPr>
          <p:spPr>
            <a:xfrm>
              <a:off x="3948480" y="3162600"/>
              <a:ext cx="115632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portabilidade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6" name="CustomShape 9"/>
            <p:cNvSpPr/>
            <p:nvPr/>
          </p:nvSpPr>
          <p:spPr>
            <a:xfrm>
              <a:off x="1098720" y="3162600"/>
              <a:ext cx="115632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de eficiência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7" name="CustomShape 10"/>
            <p:cNvSpPr/>
            <p:nvPr/>
          </p:nvSpPr>
          <p:spPr>
            <a:xfrm>
              <a:off x="6619320" y="3162600"/>
              <a:ext cx="115632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interoperabilidade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8" name="CustomShape 11"/>
            <p:cNvSpPr/>
            <p:nvPr/>
          </p:nvSpPr>
          <p:spPr>
            <a:xfrm>
              <a:off x="7956000" y="316260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éticos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59" name="CustomShape 12"/>
            <p:cNvSpPr/>
            <p:nvPr/>
          </p:nvSpPr>
          <p:spPr>
            <a:xfrm>
              <a:off x="3369240" y="41594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entrega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0" name="CustomShape 13"/>
            <p:cNvSpPr/>
            <p:nvPr/>
          </p:nvSpPr>
          <p:spPr>
            <a:xfrm>
              <a:off x="5195520" y="41594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implementação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1" name="CustomShape 14"/>
            <p:cNvSpPr/>
            <p:nvPr/>
          </p:nvSpPr>
          <p:spPr>
            <a:xfrm>
              <a:off x="208080" y="41594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facilidade de uso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2" name="CustomShape 15"/>
            <p:cNvSpPr/>
            <p:nvPr/>
          </p:nvSpPr>
          <p:spPr>
            <a:xfrm>
              <a:off x="6798240" y="4159440"/>
              <a:ext cx="115632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padrões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3" name="CustomShape 16"/>
            <p:cNvSpPr/>
            <p:nvPr/>
          </p:nvSpPr>
          <p:spPr>
            <a:xfrm>
              <a:off x="8667720" y="415944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legais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4" name="CustomShape 17"/>
            <p:cNvSpPr/>
            <p:nvPr/>
          </p:nvSpPr>
          <p:spPr>
            <a:xfrm>
              <a:off x="1811160" y="527040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espaço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5" name="CustomShape 18"/>
            <p:cNvSpPr/>
            <p:nvPr/>
          </p:nvSpPr>
          <p:spPr>
            <a:xfrm>
              <a:off x="7242120" y="5293080"/>
              <a:ext cx="11577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privacidade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6" name="CustomShape 19"/>
            <p:cNvSpPr/>
            <p:nvPr/>
          </p:nvSpPr>
          <p:spPr>
            <a:xfrm>
              <a:off x="297360" y="5247720"/>
              <a:ext cx="115632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desempenho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7" name="CustomShape 20"/>
            <p:cNvSpPr/>
            <p:nvPr/>
          </p:nvSpPr>
          <p:spPr>
            <a:xfrm>
              <a:off x="8667720" y="5293080"/>
              <a:ext cx="1155960" cy="45216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Requisitos de </a:t>
              </a:r>
              <a:endParaRPr lang="pt-BR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2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segurança</a:t>
              </a:r>
              <a:endParaRPr lang="pt-BR" sz="1200" b="0" strike="noStrike" spc="-1">
                <a:latin typeface="Arial"/>
              </a:endParaRPr>
            </a:p>
          </p:txBody>
        </p:sp>
        <p:sp>
          <p:nvSpPr>
            <p:cNvPr id="268" name="CustomShape 21"/>
            <p:cNvSpPr/>
            <p:nvPr/>
          </p:nvSpPr>
          <p:spPr>
            <a:xfrm flipH="1">
              <a:off x="3189600" y="1893600"/>
              <a:ext cx="1735920" cy="45216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69" name="CustomShape 22"/>
            <p:cNvSpPr/>
            <p:nvPr/>
          </p:nvSpPr>
          <p:spPr>
            <a:xfrm>
              <a:off x="4928040" y="1893600"/>
              <a:ext cx="844920" cy="45216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0" name="CustomShape 23"/>
            <p:cNvSpPr/>
            <p:nvPr/>
          </p:nvSpPr>
          <p:spPr>
            <a:xfrm>
              <a:off x="4928040" y="1893600"/>
              <a:ext cx="2892600" cy="45216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1" name="CustomShape 24"/>
            <p:cNvSpPr/>
            <p:nvPr/>
          </p:nvSpPr>
          <p:spPr>
            <a:xfrm flipH="1">
              <a:off x="3946320" y="2800440"/>
              <a:ext cx="1825200" cy="135792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2" name="CustomShape 25"/>
            <p:cNvSpPr/>
            <p:nvPr/>
          </p:nvSpPr>
          <p:spPr>
            <a:xfrm>
              <a:off x="5774040" y="2800440"/>
              <a:ext cx="360" cy="135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3" name="CustomShape 26"/>
            <p:cNvSpPr/>
            <p:nvPr/>
          </p:nvSpPr>
          <p:spPr>
            <a:xfrm>
              <a:off x="5774040" y="2800440"/>
              <a:ext cx="1602000" cy="135792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4" name="CustomShape 27"/>
            <p:cNvSpPr/>
            <p:nvPr/>
          </p:nvSpPr>
          <p:spPr>
            <a:xfrm>
              <a:off x="3191040" y="2800440"/>
              <a:ext cx="1335240" cy="36108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5" name="CustomShape 28"/>
            <p:cNvSpPr/>
            <p:nvPr/>
          </p:nvSpPr>
          <p:spPr>
            <a:xfrm>
              <a:off x="3191040" y="2800440"/>
              <a:ext cx="360" cy="36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6" name="CustomShape 29"/>
            <p:cNvSpPr/>
            <p:nvPr/>
          </p:nvSpPr>
          <p:spPr>
            <a:xfrm flipH="1">
              <a:off x="1676160" y="2800440"/>
              <a:ext cx="1512360" cy="36108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7" name="CustomShape 30"/>
            <p:cNvSpPr/>
            <p:nvPr/>
          </p:nvSpPr>
          <p:spPr>
            <a:xfrm flipH="1">
              <a:off x="785160" y="2800440"/>
              <a:ext cx="2403360" cy="135792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8" name="CustomShape 31"/>
            <p:cNvSpPr/>
            <p:nvPr/>
          </p:nvSpPr>
          <p:spPr>
            <a:xfrm flipH="1">
              <a:off x="7196760" y="2800440"/>
              <a:ext cx="622440" cy="36108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9" name="CustomShape 32"/>
            <p:cNvSpPr/>
            <p:nvPr/>
          </p:nvSpPr>
          <p:spPr>
            <a:xfrm>
              <a:off x="7821720" y="2800440"/>
              <a:ext cx="711720" cy="36108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0" name="CustomShape 33"/>
            <p:cNvSpPr/>
            <p:nvPr/>
          </p:nvSpPr>
          <p:spPr>
            <a:xfrm>
              <a:off x="7821720" y="2800440"/>
              <a:ext cx="1423440" cy="135792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1" name="CustomShape 34"/>
            <p:cNvSpPr/>
            <p:nvPr/>
          </p:nvSpPr>
          <p:spPr>
            <a:xfrm flipH="1">
              <a:off x="7820280" y="4613040"/>
              <a:ext cx="1423440" cy="67896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2" name="CustomShape 35"/>
            <p:cNvSpPr/>
            <p:nvPr/>
          </p:nvSpPr>
          <p:spPr>
            <a:xfrm>
              <a:off x="9246240" y="4613040"/>
              <a:ext cx="360" cy="678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3" name="CustomShape 36"/>
            <p:cNvSpPr/>
            <p:nvPr/>
          </p:nvSpPr>
          <p:spPr>
            <a:xfrm flipH="1">
              <a:off x="874800" y="3616200"/>
              <a:ext cx="800280" cy="163044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4" name="CustomShape 37"/>
            <p:cNvSpPr/>
            <p:nvPr/>
          </p:nvSpPr>
          <p:spPr>
            <a:xfrm>
              <a:off x="1677600" y="3616200"/>
              <a:ext cx="711000" cy="165312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23000" y="86040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176120" y="1663560"/>
            <a:ext cx="7675920" cy="119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Diferentes tipos de requisitos não funcionais, mostrados na figura anterior, de acordo com sua procedência: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712880" y="3079800"/>
            <a:ext cx="660240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1. Requisitos de produtos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712880" y="3841920"/>
            <a:ext cx="660240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2. Requisitos organizacionais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712520" y="4603680"/>
            <a:ext cx="66027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3. Requisitos externos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6160" y="84780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76120" y="1663560"/>
            <a:ext cx="76755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1. Requisitos de produtos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709200" y="2409480"/>
            <a:ext cx="7930080" cy="17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lang="pt-BR" sz="2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São aqueles requisitos  que especificam o comportamento do produto. Exemplo: portabilidade, uso de memória, facilidade de uso, taxa aceitável de falhas e etc.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28040" y="836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176120" y="1663560"/>
            <a:ext cx="76755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2. Requisitos organizacionais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889200" y="2520000"/>
            <a:ext cx="8470080" cy="228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  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São procedentes de políticas e procedimentos nas organizações dos clientes e do desenvolvedor. Exemplo: padrão de desenvolvimento, linguagem de programação disponível, restrições de prazo, método de projeto utilizado ou documentos que devem ser entregues.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28040" y="85896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175760" y="166356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3. Requisitos externos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89200" y="2520000"/>
            <a:ext cx="8470080" cy="30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Esse amplo tópico  abrange todos os requisitos procedentes de fatores externos ao sistema e a seu próprio processo de desenvolvimento. Dentre eles se destacam, os requisitos de interoperabilidade, que definem que o sistema interage com sistemas em outras organizações, ou requisitos legais, que devem ser seguidos para assegura que o sistema opera de acordo com a lei, e os requisitos éticos.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48920" y="836640"/>
            <a:ext cx="808848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745280" y="2089080"/>
            <a:ext cx="7263360" cy="35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  <a:effectLst>
            <a:outerShdw dist="28015" dir="17754391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Requisito de produto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4.C.B Deve ser possível que toda a comunicação necessária entre o APSE e o usuário seja expressa no conjunto-padrão de caracteres ADA.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Requisito organizacional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9.3.2 O processo de desenvolvimento de sistema e os documentos a serem entregues, deverão estar de acordo com o processo e os produtos a serem entregues, definidos em YS8P96-SP-STAN-95.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Requisito externo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7.6.5 O sistema não deverá revelar aos operadores informações pessoais sobre os clientes, além de seus nomes e o número de referencia.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208880" y="140328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Exemplos de requisitos não funcionais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03920" y="847800"/>
            <a:ext cx="808884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176120" y="1403280"/>
            <a:ext cx="76759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Metas de sistema e requisitos verificáveis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2070360" y="2241720"/>
            <a:ext cx="5887440" cy="304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  <a:effectLst>
            <a:outerShdw dist="28015" dir="17754391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Uma meta do sistema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sistema deve ser fácil de utilizar por controladores experientes e deve ser organizado de modo que os erros dos usuários sejam minimizados.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Um requisito não funcional verificável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Controladores experientes devem ser capazes de utilizar todas as funções do sistema depois de um total de duas horas de treinamento. Depois desse treinamento, o número de erros feitos pelos usuários experientes não deve exceder a dois por dia.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03920" y="836640"/>
            <a:ext cx="808884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DejaVu Sans"/>
              </a:rPr>
              <a:t>Requisitos Não Funcionais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04600" y="1327320"/>
            <a:ext cx="874872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Métricas para especificar requisitos não funcionais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307" name="Picture 4_1"/>
          <p:cNvPicPr/>
          <p:nvPr/>
        </p:nvPicPr>
        <p:blipFill>
          <a:blip r:embed="rId2"/>
          <a:stretch/>
        </p:blipFill>
        <p:spPr>
          <a:xfrm>
            <a:off x="1877760" y="1936800"/>
            <a:ext cx="687132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Motivação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3600" y="1340640"/>
            <a:ext cx="9708480" cy="3381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No início da computação não havia nenhuma processo para a descoberta dos requisitos</a:t>
            </a:r>
            <a:endParaRPr lang="pt-BR" sz="36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Os programadores sentavam-se e começavam a codificar.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Problemas dos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80000" y="950760"/>
            <a:ext cx="9708480" cy="593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requisitos não refletirem as reais necessidades dos clientes do sistema.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requisitos serem inconsistentes e/ou incompletos.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custo alto para se fazer mudanças de requisitos depois de terem sido concordados.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Existirem mal entendidos entre clientes, aqueles que desenvolvem os requisitos do sistema e os engenheiros de software que desenvolvem ou mantêm o sistema.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Imprecisão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80000" y="950760"/>
            <a:ext cx="9708480" cy="557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surgem quando os requisitos não são precisamente definidos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ambíguos podem ser interpretados de maneiras diferentes pelos desenvolvedores e usuários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Considere o termo ‘telas apropriadas’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–Intenção do usuário – tela de propósito especial para cada tipo diferente de documento</a:t>
            </a:r>
            <a:endParaRPr lang="pt-BR" sz="28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–Interpretação do desenvolvedor – fornece uma tela de texto que mostra o conteúdo do documento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Requisitos completos e consistentes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80000" y="950760"/>
            <a:ext cx="9708480" cy="5938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Em princípio, requisitos devem ser completos e consistentes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C9211E"/>
                </a:solidFill>
                <a:latin typeface="Arial"/>
                <a:ea typeface="DejaVu Sans"/>
              </a:rPr>
              <a:t>Completude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–	Eles devem incluir descrições de todos os recursos requeridos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C9211E"/>
                </a:solidFill>
                <a:latin typeface="Arial"/>
                <a:ea typeface="DejaVu Sans"/>
              </a:rPr>
              <a:t>Consistência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–Não deve haver </a:t>
            </a:r>
            <a:r>
              <a:rPr lang="pt-BR" sz="3200" b="0" strike="noStrike" spc="-1">
                <a:solidFill>
                  <a:srgbClr val="C9211E"/>
                </a:solidFill>
                <a:latin typeface="Arial"/>
                <a:ea typeface="DejaVu Sans"/>
              </a:rPr>
              <a:t>conflitos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lang="pt-BR" sz="3200" b="0" strike="noStrike" spc="-1">
                <a:solidFill>
                  <a:srgbClr val="C9211E"/>
                </a:solidFill>
                <a:latin typeface="Arial"/>
                <a:ea typeface="DejaVu Sans"/>
              </a:rPr>
              <a:t>contradições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nas descrições dos recursos de sistema</a:t>
            </a:r>
            <a:endParaRPr lang="pt-BR" sz="3200" b="0" strike="noStrike" spc="-1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Na prática, é impossível produzir um documento de requisitos completo e consistente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Os processos da Engenharia de Requisitos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15" name="Imagem 314"/>
          <p:cNvPicPr/>
          <p:nvPr/>
        </p:nvPicPr>
        <p:blipFill>
          <a:blip r:embed="rId2"/>
          <a:stretch/>
        </p:blipFill>
        <p:spPr>
          <a:xfrm>
            <a:off x="164880" y="875880"/>
            <a:ext cx="9589680" cy="54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Atividades da Engenharia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180000" y="950760"/>
            <a:ext cx="9708480" cy="612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Engenharia de Requisitos do Sistema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–Os requisitos do sistema como um todo são estabelecidos e escritos para serem entendidos por todas as partes interessadas (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Projeto de arquitetura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–O sistema é decomposto em subsistemas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•Partição de requisitos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–Os requisitos são alocados a estes subsistemas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•Engenharia de Requisitos de Software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–Requisitos de software mais detalhados são derivados para o software do sistema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Atividades da Engenharia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80000" y="950760"/>
            <a:ext cx="9708480" cy="465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Desenvolvimento de subsistemas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– Os subsistemas de hardware e software são projetados e implementados em paralelo.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Integração de sistemas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– Os subsistemas de hardware e software são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colocados juntos para compor o sistema.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Validação do sistema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– O sistema é validado em relação aos requisitos.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Propriedades Emergentes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90440" y="950760"/>
            <a:ext cx="9708480" cy="453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Propriedades do sistema como um todo que somente emergem quando todos os subsistemas estiverem integrados.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–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Exemplos de propriedades emergentes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	•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Confiabilidade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	•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Manutenabilidade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	•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Desempenho (Performance)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	•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Usabilidade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		•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Segurança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183600" y="1340640"/>
            <a:ext cx="9708480" cy="1918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UA2 – Engenharia de Requisitos – Métodos Tradicionais e Ágeis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60" y="46080"/>
            <a:ext cx="7769160" cy="77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28160" y="1340640"/>
            <a:ext cx="903240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131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131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131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23440" y="5373360"/>
            <a:ext cx="3711600" cy="4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barretuino@gmail.com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0" y="6400800"/>
            <a:ext cx="6997680" cy="4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28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7640" cy="1395360"/>
          </a:xfrm>
          <a:prstGeom prst="rect">
            <a:avLst/>
          </a:prstGeom>
          <a:ln w="0">
            <a:noFill/>
          </a:ln>
        </p:spPr>
      </p:pic>
      <p:sp>
        <p:nvSpPr>
          <p:cNvPr id="329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20/08/2024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295920" y="3365640"/>
            <a:ext cx="6997680" cy="1272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Engenharia Gestão e Projeto de Software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31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4560" cy="18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 Custo Inicial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0000" y="1260000"/>
            <a:ext cx="97084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7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Quando começa um processo de desenvolvimento de software, um lápis custa pouco mais de R$ 1,00.</a:t>
            </a:r>
            <a:endParaRPr lang="pt-BR" sz="27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49720" y="4256280"/>
            <a:ext cx="8089200" cy="13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7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Só que a borracha para efetuar os ajustes custa milhões... </a:t>
            </a:r>
            <a:endParaRPr lang="pt-BR" sz="2700" b="0" strike="noStrike" spc="-1"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/>
          <a:stretch/>
        </p:blipFill>
        <p:spPr>
          <a:xfrm>
            <a:off x="3876840" y="2355120"/>
            <a:ext cx="2141640" cy="214164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485280" y="5057280"/>
            <a:ext cx="9053640" cy="110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 custa a engenharia de requisitos?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;Arial"/>
                <a:ea typeface="Arial;Arial"/>
              </a:rPr>
              <a:t>–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;Arial"/>
              </a:rPr>
              <a:t>Cerca de 15% dos custos do desenvolvimento do sistema.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Arial;Arial"/>
              </a:rPr>
              <a:t> </a:t>
            </a:r>
            <a:endParaRPr lang="pt-BR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A Funcionalidade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80000" y="1260000"/>
            <a:ext cx="9708480" cy="57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;Calibri"/>
                <a:ea typeface="Calibri;Calibri"/>
              </a:rPr>
              <a:t>... entender a funcionalidade. 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02" name="Imagem 101"/>
          <p:cNvPicPr/>
          <p:nvPr/>
        </p:nvPicPr>
        <p:blipFill>
          <a:blip r:embed="rId2"/>
          <a:stretch/>
        </p:blipFill>
        <p:spPr>
          <a:xfrm>
            <a:off x="2700000" y="2312280"/>
            <a:ext cx="4547880" cy="34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Estrutura necessária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80000" y="1260000"/>
            <a:ext cx="9708480" cy="57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;Calibri"/>
                <a:ea typeface="Calibri;Calibri"/>
              </a:rPr>
              <a:t>... o que é preciso para sustentar o software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2"/>
          <a:stretch/>
        </p:blipFill>
        <p:spPr>
          <a:xfrm>
            <a:off x="240480" y="2160000"/>
            <a:ext cx="5039280" cy="377928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105"/>
          <p:cNvPicPr/>
          <p:nvPr/>
        </p:nvPicPr>
        <p:blipFill>
          <a:blip r:embed="rId3"/>
          <a:stretch/>
        </p:blipFill>
        <p:spPr>
          <a:xfrm>
            <a:off x="5532840" y="2160000"/>
            <a:ext cx="3286440" cy="438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6320" y="71280"/>
            <a:ext cx="9068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Funcionamento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80000" y="1260000"/>
            <a:ext cx="9708480" cy="57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;Calibri"/>
                <a:ea typeface="Calibri;Calibri"/>
              </a:rPr>
              <a:t>... o que se espera do funcionamento do software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940120" y="2510280"/>
            <a:ext cx="3898800" cy="342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5000" y="487440"/>
            <a:ext cx="891396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Definição de Requisitos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42680" y="1837800"/>
            <a:ext cx="8418600" cy="35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1000"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mal-entendidos ou incorretamente especificados representam um grande risco para o desenvolvimento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Especificações bem-feitas requerem uma gama de habilidades e técnicas, cujo estudo detalhado está fora do escopo do curso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Foco: introdução à especificação de requisitos, usando o sistema POST como exemplo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2432</Words>
  <Application>Microsoft Office PowerPoint</Application>
  <PresentationFormat>Papel A4 (210 x 297 mm)</PresentationFormat>
  <Paragraphs>311</Paragraphs>
  <Slides>49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61" baseType="lpstr">
      <vt:lpstr>Arial</vt:lpstr>
      <vt:lpstr>Arial;Arial</vt:lpstr>
      <vt:lpstr>Calibri</vt:lpstr>
      <vt:lpstr>Calibri;Calibri</vt:lpstr>
      <vt:lpstr>Courier New</vt:lpstr>
      <vt:lpstr>Franklin Gothic Medium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61</cp:revision>
  <dcterms:created xsi:type="dcterms:W3CDTF">2013-09-14T14:46:35Z</dcterms:created>
  <dcterms:modified xsi:type="dcterms:W3CDTF">2024-08-20T21:57:56Z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