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6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7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D86E27F-A05E-46BE-BCC0-D51F922985C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4850" cy="4005263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9D58BC0-D064-4B02-B945-117B4525704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4850" cy="4005263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B06276-DFFE-4985-8EED-A06147315E4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9880" cy="397692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49880" cy="397692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>
            <a:off x="351000" y="3357720"/>
            <a:ext cx="9517320" cy="360"/>
          </a:xfrm>
          <a:prstGeom prst="line">
            <a:avLst/>
          </a:prstGeom>
          <a:ln w="50760">
            <a:solidFill>
              <a:srgbClr val="5F5F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741240" y="3471840"/>
            <a:ext cx="9164160" cy="2152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25674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DejaVu Sans"/>
              </a:rPr>
              <a:t>27/08/2024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23440" y="5254560"/>
            <a:ext cx="3711240" cy="45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95920" y="3365640"/>
            <a:ext cx="6997320" cy="127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Engenharia de Requisitos – Métodos Tradicionais e Ágeis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0" y="6400800"/>
            <a:ext cx="6997320" cy="45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03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7280" cy="139500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4800240" y="3276720"/>
            <a:ext cx="30132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05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4200" cy="18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Signatários do Manifesto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12560" y="1711440"/>
            <a:ext cx="4556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Kent Beck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Mike Beedle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Arie van Bennekum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Alistair Cockburn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Ward Cunningham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Martin Fowler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James Grenning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Jim Highsmith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Ron Jeffries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154120" y="1711440"/>
            <a:ext cx="4556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Jon KernBrian Marick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Robert C. Martin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Steve Mellor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Ken Schwaber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Jeff Sutherland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Dave Thomas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Andrew Hunt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Scott Ambler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Declaração de Interdependência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12560" y="1711440"/>
            <a:ext cx="9298440" cy="15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Abordagens ágeis e adaptativas para permitir ligar pessoas, projetos e valor </a:t>
            </a:r>
            <a:endParaRPr lang="pt-BR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073160" y="3809880"/>
            <a:ext cx="7924320" cy="7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“Somos uma comunidade de </a:t>
            </a:r>
            <a:r>
              <a:rPr lang="pt-BR" sz="2200" b="1" strike="noStrike" spc="-1">
                <a:solidFill>
                  <a:srgbClr val="000000"/>
                </a:solidFill>
                <a:latin typeface="Verdana"/>
                <a:ea typeface="DejaVu Sans"/>
              </a:rPr>
              <a:t>líderes de projeto</a:t>
            </a: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 que é altamente eficaz entregando resultados.”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significa interdependência?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3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membros de uma equipe de projeto são parte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interdependente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tudo e não um grupo de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indivíduos desconectados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Dependem reciprocamente uns dos outros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equipes de projeto, seus clientes, seus interessados (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) também são interdependentes.</a:t>
            </a:r>
            <a:endParaRPr lang="pt-BR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75"/>
              </a:spcBef>
              <a:spcAft>
                <a:spcPts val="337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Equipes de projeto que não reconhecem esta interdependência raramente tem sucesso.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Declaração de Interdependência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0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atingir os resultados: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Entregamos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resultados confiáveis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engajando clientes em iterações freqüentes e propriedade compartilhada.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Esperamos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incerteza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a gerenciamos através de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iterações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antecipação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adaptação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Despertamos a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criatividade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a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inovação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através do reconhecimento que indivíduos são a fonte ultima de valor, e criando um ambiente no qual eles possam fazer diferença.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Declaração de Interdependência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atingir os resultados: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Impulsionamos desempenho através de cobrança do grupo por resultados e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responsabilidade</a:t>
            </a:r>
            <a:r>
              <a:rPr lang="pt-BR" sz="2800" b="1" strike="noStrike" spc="-1">
                <a:solidFill>
                  <a:srgbClr val="808080"/>
                </a:solidFill>
                <a:latin typeface="Arial"/>
                <a:ea typeface="DejaVu Sans"/>
              </a:rPr>
              <a:t> compartilhada</a:t>
            </a: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 pela efetividade da equipe.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Melhoramos efetividade e a confiabilidade através de estratégias, processos e praticas especificas dependendo da situação.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Signatários da Declaração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12560" y="1711440"/>
            <a:ext cx="4556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David Anderson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Sanjiv Augustine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Christopher Avery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Alistair Cockburn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Mike Cohn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Doug DeCarlo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Donna Fitzgerald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Jim Highsmith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154120" y="1711440"/>
            <a:ext cx="455688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Ole Jepsen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Lowell Lindstrom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Todd Little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Kent McDonald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Pollyanna Pixton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Preston Smith 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Robert Wysocki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30120" y="1523520"/>
            <a:ext cx="7346160" cy="21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Mudança de paradigma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gerenciados através de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Especificação detalhada dos requisitos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Auxilia no planejamento 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sistema construído atende a necessidade do cliente?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Abordagem BRUF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Big Requirements Up Front (Grandes requisitos primeiro)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Algumas funcionalidades raramente utilizadas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Implicações da abordagem BRUF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Criar um plano de projeto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precocemente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detalhado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no ciclo de vida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Criar precocemente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estimativas precisas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o projeto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Usar o processo de mudanças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preventivamente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5000" y="1523520"/>
            <a:ext cx="8997480" cy="21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Gerenciamento Ágil de Projetos de Software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66320" y="71280"/>
            <a:ext cx="906840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83600" y="1340640"/>
            <a:ext cx="9708120" cy="1918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UA2 – Engenharia de Requisitos – Métodos Tradicionais e Ágeis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Um conjunto de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valores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princípios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práticas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auxiliam a equipe de projeto a entregar produtos ou serviços de valor em um ambiente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complexo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instável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desafiador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É o exercício de princípios e práticas ágeis aliados aos conhecimentos, habilidades e técnicas na elaboração das atividades de projeto, de forma a diminuir o </a:t>
            </a: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time-to-market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, e se adequar às mudanças durante o projeto.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Garantir que exista um equilíbrio entre demandas de qualidade, escopo, tempo e custos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Valores centrais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respostas às mudanças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mais importantes que o segmento de um plano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entrega de produtos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está acima da entrega de documentação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Priorização da colaboração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cliente sobre a negociação de contratos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indivíduos e suas interações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mais importantes que os processos e ferramentas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61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Principais objetivos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Inovação contínua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a idéia de inovação é associada a um ambiente cuja cultura estimule o auto-gerenciamento e a autodisciplina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Adaptabilidade do produto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os produtos adaptáveis às novas necessidades do futuro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Tempos de entrega reduzidos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direcionamento preciso e capacidade técnica da equipe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Capacidade de adaptação do processo e das pessoas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equipe confortável com mudanças, processo leve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Resultados confiáveis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 entrega de produtos que garantam operação, crescimento e lucratividade da empresa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de 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Foque nas pessoas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pessoas e a maneira como interagem são determinantes mais importantes para o sucesso de um projeto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Organize seu projeto em iterações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Curtos períodos de tempo onde ao seu final chega-se a um objetivo específico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Estabeleça marco de entrega final somente se for realmente necessário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de 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7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Tenha um plano de projeto de alto nível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Principais dependências externas, iterações planejadas e uma estimativa de término (se possível)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Crie planos de iteração detalhados com base no JIT (Just In Time)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Você só pode planejar precisamente com algumas semanas de antecedência da realização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Envolva todos da equipe no planejamento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Planejar as próprias atividades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de 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6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pessoas deveriam escolher seu trabalho ao invés de serem mandadas para fazê-lo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Organizar o próprio trabalho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Faça estimativa de coisas pequenas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É mais fácil fazer a estimativa de um trabalho que levará apenas um dia do que estimar algo que levará um mês.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pessoas deveriam estimar seu próprio trabalho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melhores estimativas vêm de baixo para cima e não de cima para baixo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Ambientes onde pode apresentar problemas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Cultura da documentação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 para aceitar mudanças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Demora para obtenção da realimentação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Resistência cultural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7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Críticas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 de manutenção pela falta de documentação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Efetividade da programação em pares: custo x benefício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 de se ter o cliente no local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 de estabelecer contrato com escopo variável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Requer colaboração e confiança entre equipe e cliente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Abordagem Clássica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Abordagem Ágil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278" name="Table 2"/>
          <p:cNvGraphicFramePr/>
          <p:nvPr/>
        </p:nvGraphicFramePr>
        <p:xfrm>
          <a:off x="907920" y="1897200"/>
          <a:ext cx="8255160" cy="3741480"/>
        </p:xfrm>
        <a:graphic>
          <a:graphicData uri="http://schemas.openxmlformats.org/drawingml/2006/table">
            <a:tbl>
              <a:tblPr/>
              <a:tblGrid>
                <a:gridCol w="18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2"/>
                        </a:spcBef>
                        <a:spcAft>
                          <a:spcPts val="524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Clássica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2"/>
                        </a:spcBef>
                        <a:spcAft>
                          <a:spcPts val="524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Ágil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Desenvolvedor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hábil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ágil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Cliente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pouco envolvido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comprometido 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Requisitos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conhecidos, estáveis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emergentes, mutáveis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Retrabalho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caro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barato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Planejamento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direciona resultados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resultados o direcionam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Foco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grandes projetos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projetos de natureza exploratória e inovadores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Objetivo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R w="576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controlar, em busca de alcançar o planejado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3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simplificar processo de desenvolvimento</a:t>
                      </a:r>
                      <a:endParaRPr lang="pt-BR" sz="13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Quebra de paradigma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2560" y="1711440"/>
            <a:ext cx="4556880" cy="33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Clássico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5154120" y="1711080"/>
            <a:ext cx="4556880" cy="343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Ágil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687600" y="3429000"/>
            <a:ext cx="3356640" cy="1548720"/>
            <a:chOff x="687600" y="3429000"/>
            <a:chExt cx="3356640" cy="1548720"/>
          </a:xfrm>
        </p:grpSpPr>
        <p:sp>
          <p:nvSpPr>
            <p:cNvPr id="249" name="CustomShape 5"/>
            <p:cNvSpPr/>
            <p:nvPr/>
          </p:nvSpPr>
          <p:spPr>
            <a:xfrm>
              <a:off x="1678320" y="3632040"/>
              <a:ext cx="1320120" cy="8377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0" name="CustomShape 6"/>
            <p:cNvSpPr/>
            <p:nvPr/>
          </p:nvSpPr>
          <p:spPr>
            <a:xfrm>
              <a:off x="687600" y="3429000"/>
              <a:ext cx="1485360" cy="76140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Escopo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251" name="CustomShape 7"/>
            <p:cNvSpPr/>
            <p:nvPr/>
          </p:nvSpPr>
          <p:spPr>
            <a:xfrm>
              <a:off x="2558880" y="3467160"/>
              <a:ext cx="1485360" cy="76104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Prazo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252" name="CustomShape 8"/>
            <p:cNvSpPr/>
            <p:nvPr/>
          </p:nvSpPr>
          <p:spPr>
            <a:xfrm>
              <a:off x="1541160" y="4216320"/>
              <a:ext cx="1485000" cy="76140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Custo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53" name="Group 9"/>
          <p:cNvGrpSpPr/>
          <p:nvPr/>
        </p:nvGrpSpPr>
        <p:grpSpPr>
          <a:xfrm>
            <a:off x="5475960" y="3429000"/>
            <a:ext cx="3355560" cy="1548720"/>
            <a:chOff x="5475960" y="3429000"/>
            <a:chExt cx="3355560" cy="1548720"/>
          </a:xfrm>
        </p:grpSpPr>
        <p:sp>
          <p:nvSpPr>
            <p:cNvPr id="254" name="CustomShape 10"/>
            <p:cNvSpPr/>
            <p:nvPr/>
          </p:nvSpPr>
          <p:spPr>
            <a:xfrm>
              <a:off x="6466320" y="3632040"/>
              <a:ext cx="1319760" cy="8377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5" name="CustomShape 11"/>
            <p:cNvSpPr/>
            <p:nvPr/>
          </p:nvSpPr>
          <p:spPr>
            <a:xfrm>
              <a:off x="5475960" y="3429000"/>
              <a:ext cx="1485000" cy="76140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Qualidade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256" name="CustomShape 12"/>
            <p:cNvSpPr/>
            <p:nvPr/>
          </p:nvSpPr>
          <p:spPr>
            <a:xfrm>
              <a:off x="7346880" y="3467160"/>
              <a:ext cx="1484640" cy="76140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Prazo</a:t>
              </a:r>
              <a:endParaRPr lang="pt-BR" sz="2000" b="0" strike="noStrike" spc="-1">
                <a:latin typeface="Arial"/>
              </a:endParaRPr>
            </a:p>
          </p:txBody>
        </p:sp>
        <p:sp>
          <p:nvSpPr>
            <p:cNvPr id="257" name="CustomShape 13"/>
            <p:cNvSpPr/>
            <p:nvPr/>
          </p:nvSpPr>
          <p:spPr>
            <a:xfrm>
              <a:off x="6328800" y="4216320"/>
              <a:ext cx="1485000" cy="761400"/>
            </a:xfrm>
            <a:prstGeom prst="ellipse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Custo</a:t>
              </a:r>
              <a:endParaRPr lang="pt-BR" sz="2000" b="0" strike="noStrike" spc="-1">
                <a:latin typeface="Arial"/>
              </a:endParaRPr>
            </a:p>
          </p:txBody>
        </p:sp>
      </p:grpSp>
      <p:sp>
        <p:nvSpPr>
          <p:cNvPr id="258" name="CustomShape 14"/>
          <p:cNvSpPr/>
          <p:nvPr/>
        </p:nvSpPr>
        <p:spPr>
          <a:xfrm>
            <a:off x="2311200" y="2590920"/>
            <a:ext cx="1650240" cy="532440"/>
          </a:xfrm>
          <a:prstGeom prst="rect">
            <a:avLst/>
          </a:prstGeom>
          <a:solidFill>
            <a:srgbClr val="FF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7181640" y="2514600"/>
            <a:ext cx="1650240" cy="532800"/>
          </a:xfrm>
          <a:prstGeom prst="rect">
            <a:avLst/>
          </a:prstGeom>
          <a:solidFill>
            <a:srgbClr val="FF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Escopo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Orientado a processos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bem definidos devem ser impostos para garantir a qualidade do produto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Rígido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Pressupõe que é possível especificar de antemão todos os requisitos do projeto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Preditivo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etapa de desenvolvimento é baseada na etapa anterior, parte do principio de que requisitos são estáveis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Burocrático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Sobrecarrega desenvolvimento, pode comprometer a velocidade do projeto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Possui forte resistência a mudanças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Abordagem Clássica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Abordagem Ágil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Ciclo de vida ágil é semelhante ao clássico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o que o cliente quer e inicia o projeto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 o projeto, calculando o esforço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Executa o plano, construindo a solução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 resultados e entrega ao cliente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42680" y="1828440"/>
            <a:ext cx="8419320" cy="146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Scrum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Uma alternativa de utilizar métodos ágeis na gerência de projetos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 ser aplicável a qualquer tipo de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É simples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Processo, artefatos e regras são poucos e fáceis de entender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simplicidade pode ser decepcionante aos acostumados com metodologias clássicas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7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é um método prescritivo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define previamente o que deve ser feito em cada situação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complexos não permitem prever todos os eventos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um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um conjunto de práticas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Aplica o senso comum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Combinação de experiência, treinamento, confiança e inteligência de toda a equipe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Senso comum em vez do senso de uma única pessoa é uma das razões do sucesso do Scrum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7" name="Imagem 286"/>
          <p:cNvPicPr/>
          <p:nvPr/>
        </p:nvPicPr>
        <p:blipFill>
          <a:blip r:embed="rId2"/>
          <a:srcRect b="5242"/>
          <a:stretch/>
        </p:blipFill>
        <p:spPr>
          <a:xfrm>
            <a:off x="3780000" y="2759760"/>
            <a:ext cx="6125040" cy="3564000"/>
          </a:xfrm>
          <a:prstGeom prst="rect">
            <a:avLst/>
          </a:prstGeom>
          <a:ln w="0"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412560" y="175248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Diárias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Retrospectivas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Encerramento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7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Relativamente curto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 da arquitetura do sistema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Estimativas de datas e custos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 do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Participação de clientes e outros departamentos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Levantamento dos requisitos e atribuição de prioridades</a:t>
            </a:r>
            <a:endParaRPr lang="pt-BR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de equipes e seus líderes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de pacotes a serem desenvolvidos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16600" y="3529080"/>
            <a:ext cx="8672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Tahoma"/>
                <a:ea typeface="DejaVu Sans"/>
              </a:rPr>
              <a:t>Backlog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92" name="Imagem 291"/>
          <p:cNvPicPr/>
          <p:nvPr/>
        </p:nvPicPr>
        <p:blipFill>
          <a:blip r:embed="rId2"/>
          <a:stretch/>
        </p:blipFill>
        <p:spPr>
          <a:xfrm>
            <a:off x="7512120" y="1700280"/>
            <a:ext cx="1672560" cy="182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12200" y="1711440"/>
            <a:ext cx="627336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recebe uma parte do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desenvolvimento 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backlog não sofrerá modificações durante o Sprint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Duração de 1 a 4 semanas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Sempre apresentam um executável ao final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295" name="Imagem 294"/>
          <p:cNvPicPr/>
          <p:nvPr/>
        </p:nvPicPr>
        <p:blipFill>
          <a:blip r:embed="rId2"/>
          <a:stretch/>
        </p:blipFill>
        <p:spPr>
          <a:xfrm>
            <a:off x="6712200" y="1828800"/>
            <a:ext cx="2565000" cy="281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 - Reuniões Diárias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3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Cerca de 15 minutos de duração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Todos respondem às perguntas: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você realizou desde a última reunião?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Quais problemas você enfrentou?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Em que você trabalhará até a próxima reunião? 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Benefícios: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Maior integração entre os membros da equipe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Rápida solução de problemas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romovem o compartilhamento de conhecimento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Progresso medido continuamente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Minimização de riscos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 - Revisão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3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 obedecer à data de entrega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Permitida a diminuição de funcionalidades</a:t>
            </a:r>
            <a:endParaRPr lang="pt-BR" sz="2800" b="0" strike="noStrike" spc="-1">
              <a:latin typeface="Arial"/>
            </a:endParaRPr>
          </a:p>
          <a:p>
            <a:pPr marL="742680" indent="-284760">
              <a:lnSpc>
                <a:spcPct val="100000"/>
              </a:lnSpc>
              <a:spcBef>
                <a:spcPts val="249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Apresentação do produto ao cliente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Sugestões de mudanças são incorporadas ao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endParaRPr lang="pt-BR" sz="2800" b="0" strike="noStrike" spc="-1">
              <a:latin typeface="Arial"/>
            </a:endParaRPr>
          </a:p>
          <a:p>
            <a:pPr marL="742680" indent="-284760">
              <a:lnSpc>
                <a:spcPct val="100000"/>
              </a:lnSpc>
              <a:spcBef>
                <a:spcPts val="249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Benefícios: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Apresentar resultados concretos ao cliente 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Integrar e testar uma boa parte do software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Motivação da equipe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300" name="Imagem 299"/>
          <p:cNvPicPr/>
          <p:nvPr/>
        </p:nvPicPr>
        <p:blipFill>
          <a:blip r:embed="rId2"/>
          <a:stretch/>
        </p:blipFill>
        <p:spPr>
          <a:xfrm>
            <a:off x="7841880" y="4191120"/>
            <a:ext cx="1509480" cy="82152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7841880" y="4952880"/>
            <a:ext cx="1650600" cy="57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Tahoma"/>
                <a:ea typeface="DejaVu Sans"/>
              </a:rPr>
              <a:t>Nova funcionalidade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Encerramento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Finalização do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integração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sistema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do usuário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Preparação de material de treinamento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Preparação de material de marketing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Projetos </a:t>
            </a:r>
            <a:br/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24"/>
              </a:spcBef>
              <a:spcAft>
                <a:spcPts val="77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Particularidades</a:t>
            </a:r>
            <a:endParaRPr lang="pt-BR" sz="25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Invisibilidade</a:t>
            </a:r>
            <a:endParaRPr lang="pt-BR" sz="21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Progresso não é imediatamente visível</a:t>
            </a:r>
            <a:endParaRPr lang="pt-BR" sz="1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Complexidade</a:t>
            </a:r>
            <a:endParaRPr lang="pt-BR" sz="21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Flexibilidade</a:t>
            </a:r>
            <a:endParaRPr lang="pt-BR" sz="21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Propenso a um alto grau de mudança</a:t>
            </a:r>
            <a:endParaRPr lang="pt-BR" sz="1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 de antever suas funcionalidades</a:t>
            </a:r>
            <a:endParaRPr lang="pt-BR" sz="21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Necessidades surgem durante seu desenvolvimento, e vão amadurecendo até a sua implantação</a:t>
            </a:r>
            <a:endParaRPr lang="pt-BR" sz="21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24"/>
              </a:spcBef>
              <a:spcAft>
                <a:spcPts val="77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500" b="1" u="sng" strike="noStrike" spc="-1">
                <a:solidFill>
                  <a:srgbClr val="C9211E"/>
                </a:solidFill>
                <a:uFillTx/>
                <a:latin typeface="Arial"/>
                <a:ea typeface="DejaVu Sans"/>
              </a:rPr>
              <a:t>mudança</a:t>
            </a: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 se torna inevitável</a:t>
            </a:r>
            <a:endParaRPr lang="pt-BR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 no Scrum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Todas as responsabilidades de gerenciamento são divididas entre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três papéis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o bom funcionamento do Scrum as pessoas responsáveis pelo projeto devem ter autoridade para fazer o que for necessário pelo seu sucesso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Pessoas não responsáveis não podem interferir no projeto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Gera aumento de produtividade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 situações constrangedoras para os envolvidos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m 305"/>
          <p:cNvPicPr/>
          <p:nvPr/>
        </p:nvPicPr>
        <p:blipFill>
          <a:blip r:embed="rId2"/>
          <a:stretch/>
        </p:blipFill>
        <p:spPr>
          <a:xfrm>
            <a:off x="7137000" y="3124080"/>
            <a:ext cx="2551320" cy="319032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 – Product Owner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12200" y="1711440"/>
            <a:ext cx="703692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Responsável por apresentar os interesses de todos os </a:t>
            </a: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fundamentos iniciais do projeto, objetivos e planos de </a:t>
            </a: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release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Responsável pela lista de requisitos           (</a:t>
            </a: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Backlog)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Certifica se as atividades com maior valor para o negócio são desenvolvidas primeiro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Priorização freqüente das funcionalidades antes de cada iteração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spcAft>
                <a:spcPts val="561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 – Scrum Master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12560" y="1711080"/>
            <a:ext cx="7428960" cy="407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Responsável pelo sucesso do Scrum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Ensina o Scrum para os envolvidos com o projeto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 o Scrum na empresa de forma adaptada a sua cultura, para continuamente gerar benefícios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Certifica se cada pessoa envolvida está   seguindo seus papéis e as regras do Scrum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Certifica que pessoas não responsáveis não interfiram no processo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311" name="Imagem 310"/>
          <p:cNvPicPr/>
          <p:nvPr/>
        </p:nvPicPr>
        <p:blipFill>
          <a:blip r:embed="rId2"/>
          <a:srcRect t="3846" b="10686"/>
          <a:stretch/>
        </p:blipFill>
        <p:spPr>
          <a:xfrm>
            <a:off x="7475760" y="3240000"/>
            <a:ext cx="2427840" cy="308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m 311"/>
          <p:cNvPicPr/>
          <p:nvPr/>
        </p:nvPicPr>
        <p:blipFill>
          <a:blip r:embed="rId2"/>
          <a:stretch/>
        </p:blipFill>
        <p:spPr>
          <a:xfrm>
            <a:off x="6438960" y="3990960"/>
            <a:ext cx="3290760" cy="2337840"/>
          </a:xfrm>
          <a:prstGeom prst="rect">
            <a:avLst/>
          </a:prstGeom>
          <a:ln w="0"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 – Time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12200" y="1711440"/>
            <a:ext cx="817200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Responsável por escolher as funcionalidades a serem desenvolvidas em cada interação e desenvolvê-las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se auto-gerencia, se auto-organiza</a:t>
            </a: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Todos os membros do time são coletivamente responsáveis pelo sucesso de cada iteração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Regras no Scrum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6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deve se certificar de que cada envolvido no projeto siga suas regras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As regras permitem a execução correta do Scrum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Mudanças das regras devem se originar do time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deve ser convencido de que todos envolvidos entenderam suficientemente as regras do Scrum para o correto discernimento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Discussões desnecessárias são perda de tempo de produção da equipe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 Planning Meeting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0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reunião de planejamento do Sprint deve ocorrer dentro de 8 horas com duas partes de 4 horas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Primeiro seguimento: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deve preparar 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antes da reunião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Seleção dos itens do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o time se compromete em torná-los incrementos potencialmente implementáveis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Decisão final é do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devem participar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 Planning Meeting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Segundo seguimento: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Ocorre imediatamente após o primeiro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deve estar disponível para o que o time faça perguntas sobre 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deve decidir sozinho como os itens selecionados serão implementados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Nenhum outro participante pode fazer perguntas ou observações nesta parte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 deste seguimento é 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 Backlog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 Daily Meeting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1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Reunião de no máximo 15 minutos, a menos que o time seja grande o suficiente para precisar de mais tempo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 ser feita no mesmo lugar onde o time trabalha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 em melhores resultados se realizada no inicio do dia de trabalho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Todos os membros do time devem participar desta reunião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 Daily Meeting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2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faz as seguintes perguntas para cada membro do time: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você fez desde a última reunião diária do Scrum relacionada a este projeto?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você irá fazer desde agora até a próxima reunião diária do Scrum relacionada a este projeto?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está impedindo você de realizar o seu trabalho o mais efetivamente possível?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membros devem responder apenas a estas perguntas para não estender a reunião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1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deve ser maior do que 30 dias consecutivos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Sem considerar outros fatores, este é o tempo necessário para produzir algo de interesse para 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os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se compromete com 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são permitidas modificações nele durante o Sprint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é agilidade?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Agilidade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Rapidez, desembaraço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quem é veloz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Capacidade de responder rapidamente a </a:t>
            </a:r>
            <a:r>
              <a:rPr lang="pt-BR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mudanças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Mudanças de tecnologias, de equipe, de requisitos...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Entregar valor ao cliente quando se lida com imprevisibilidade e dinamismo dos projetos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</a:t>
            </a:r>
            <a:endParaRPr lang="pt-BR" sz="2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Aparenta ser indisciplinado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spcAft>
                <a:spcPts val="561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Responsabilidades do time durante o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Participar das reuniões diárias do Scrum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Manter 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 Backlog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atualizado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Disponibilizar 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 Backlog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publicamente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tem o compromisso de implementar todos os itens selecionados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Reunião de Revisão do Sprint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48"/>
              </a:spcBef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Reunião de no máximo 4 horas sob responsabilidade do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48"/>
              </a:spcBef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time não deve gastar mais de 1 hora na preparação desta reunião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48"/>
              </a:spcBef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Mostrar ao </a:t>
            </a:r>
            <a:r>
              <a:rPr lang="pt-BR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 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lang="pt-BR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as funcionalidades que foram feitas</a:t>
            </a:r>
            <a:endParaRPr lang="pt-BR" sz="16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48"/>
              </a:spcBef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Artefatos não devem ser apresentados, pois não são funcionalidades</a:t>
            </a: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48"/>
              </a:spcBef>
              <a:spcAft>
                <a:spcPts val="56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final da reunião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 fala suas impressões e sugere mudanças com suas respectivas prioridades</a:t>
            </a:r>
            <a:endParaRPr lang="pt-BR" sz="17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Possíveis modificações no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Backlog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discutidas entre o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 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e o time</a:t>
            </a:r>
            <a:endParaRPr lang="pt-BR" sz="17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 anuncia a data e o local da próxima reunião de revisão do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 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ao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 e a todos </a:t>
            </a:r>
            <a:r>
              <a:rPr lang="pt-BR" sz="17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Reunião de Retrospectiva do Sprint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deve ser maior do que 3 horas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Participam desta reunião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Time,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e, opcionalmente,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Os membros do time devem responder a duas questões: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aconteceu de bom durante o último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pode ser melhorado para o próximo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Sprint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 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escreve as respostas e prioriza na ordem que deseja discutir as potenciais melhorias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ScrumMaster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nesta reunião tem o papel de fazer com que o time encontre melhores formas de aplicar o Scrum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30120" y="1523520"/>
            <a:ext cx="9244800" cy="21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Considerações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Reflexão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 a melhor abordagem de gerenciamento para o desenvolvimento de software conduzido por metodologias ágeis?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Grandes projetos podem ser gerenciados de forma ágil?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é possível?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É confiável?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ágil para qualquer tipo de projeto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Construção de edifícios, aviões, robôs</a:t>
            </a:r>
            <a:endParaRPr lang="pt-BR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é possível?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Considerações Finais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Manifesto ágil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Pares de alternativas se reforçam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e ferramentas podem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melhor capacitar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os indivíduos e interações	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ajuda as pessoas a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entenderem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um software complexo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Negociação de contrato pode ser parte integrante da colaboração do cliente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Seguir um plano pode ser o melhor modo para responder a mudança, quando esta for previsível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Considerações Finais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7000"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Abordagens possuem pontos positivos e negativos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Partem de pressupostos diferentes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Podem coexistir e conviver bem em um mesmo ambiente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Considerar criteriosamente o ambiente correto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Necessário buscar o ponto de equilíbrio, avaliando riscos</a:t>
            </a:r>
            <a:endParaRPr lang="pt-BR" sz="2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aperfeiçoa a agilidade</a:t>
            </a:r>
            <a:endParaRPr lang="pt-BR" sz="2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Agilidade dá eficiência ao planejamento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Considerações Finais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complexos e com restrições de tempo necessitam de uma nova abordagem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Scrum é uma boa solução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É eficiente quando as regras e os papéis são bem seguidos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Apesar da sua simplicidade, as pessoas costumam não aceitar facilmente a nova abordagem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Há diversos casos de sucesso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499"/>
              </a:spcBef>
              <a:spcAft>
                <a:spcPts val="62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Deve-se considerar as condições da equipe e as características dos projetos antes de uma migração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66320" y="71280"/>
            <a:ext cx="9068400" cy="63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83600" y="1340640"/>
            <a:ext cx="9708120" cy="1491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Noto Sans CJK SC"/>
              </a:rPr>
              <a:t>UA3 – Processos de Negócio e Engenharia de Requisitos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60" y="46080"/>
            <a:ext cx="7768800" cy="7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28160" y="1340640"/>
            <a:ext cx="903204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127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127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127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Manifesto Ágil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2560" y="1711440"/>
            <a:ext cx="9298440" cy="175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98"/>
              </a:spcBef>
              <a:spcAft>
                <a:spcPts val="74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Estamos descobrindo melhores formas de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desenvolver software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através da nossa própria prática e auxiliando outros.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59880" y="4073400"/>
            <a:ext cx="4292280" cy="131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Verdana"/>
                <a:ea typeface="DejaVu Sans"/>
              </a:rPr>
              <a:t>Indivíduos e Iterações	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Verdana"/>
                <a:ea typeface="DejaVu Sans"/>
              </a:rPr>
              <a:t>Software funcionando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Verdana"/>
                <a:ea typeface="DejaVu Sans"/>
              </a:rPr>
              <a:t>Colaboração com cliente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Responder a mudanças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117760" y="4094280"/>
            <a:ext cx="4211280" cy="131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Processos e Ferramentas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Documentação detalhada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Negociação de contratos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Seguir um plano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240440" y="3395520"/>
            <a:ext cx="1144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23440" y="5373360"/>
            <a:ext cx="3711240" cy="45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6400800"/>
            <a:ext cx="6997320" cy="45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48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7280" cy="1395000"/>
          </a:xfrm>
          <a:prstGeom prst="rect">
            <a:avLst/>
          </a:prstGeom>
          <a:ln w="0"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579932" y="4757760"/>
            <a:ext cx="2836139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Aula:27/08/2024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295920" y="3365640"/>
            <a:ext cx="6997320" cy="127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Engenharia de Requisitos – Métodos Tradicionais e Ágeis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51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4200" cy="18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Princípios da agilidade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609480" indent="-608760">
              <a:lnSpc>
                <a:spcPct val="9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A mais alta prioridade é a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satisfação do cliente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, por meio da liberação mais rápida e contínua de software de valor.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Receba bem as mudanças de requisitos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mesmo em estágios tardios do desenvolvimento. Processos ágeis devem admitir mudanças que trazem vantagens competitivas para o cliente.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Libere software freqüentemente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(em intervalos de 2 semanas até meses), dando preferência para uma escala de tempo mais curta.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Mantenha pessoas ligadas ao negócio (clientes) e desenvolvedores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trabalhando juntos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a maior parte do tempo do projeto.</a:t>
            </a:r>
            <a:endParaRPr lang="pt-BR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Princípios da agilidade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609480" indent="-608760">
              <a:lnSpc>
                <a:spcPct val="8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5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Construa projetos com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indivíduos motivados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, dê a eles o ambiente e suporte que precisam e confie neles para ter o trabalho realizado.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8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5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O método mais eficiente e efetivo para repassar informação entre uma equipe de desenvolvimento é pela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 face-a-face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8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5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 funcionando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a principal medida de progresso de um projeto de software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8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5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ágeis promovem desenvolvimento sustentado. Assim,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patrocinadores, desenvolvedores e usuários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devem ser capazes de manter conversação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pacífica indefinidamente.</a:t>
            </a:r>
            <a:endParaRPr lang="pt-BR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95000" y="274320"/>
            <a:ext cx="8914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Princípios da agilidade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12560" y="1711440"/>
            <a:ext cx="9298440" cy="452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609480" indent="-608760">
              <a:lnSpc>
                <a:spcPct val="10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9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A atenção contínua para a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excelência técnica e um bom projeto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(design) aprimoram a agilidade.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10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9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Simplicidade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 -  a arte de maximizar a quantidade de trabalho não feito – é essencial, devendo ser assumida em todos os aspectos do projeto.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10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9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As melhores arquiteturas, requisitos e projetos emergem de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equipes auto-organizadas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100" b="0" strike="noStrike" spc="-1">
              <a:latin typeface="Arial"/>
            </a:endParaRPr>
          </a:p>
          <a:p>
            <a:pPr marL="609480" indent="-608760">
              <a:lnSpc>
                <a:spcPct val="100000"/>
              </a:lnSpc>
              <a:spcBef>
                <a:spcPts val="524"/>
              </a:spcBef>
              <a:spcAft>
                <a:spcPts val="649"/>
              </a:spcAft>
              <a:buClr>
                <a:srgbClr val="000000"/>
              </a:buClr>
              <a:buSzPct val="85000"/>
              <a:buFont typeface="Verdana"/>
              <a:buAutoNum type="arabicPeriod" startAt="9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Em intervalos regulares,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as equipes devem refletir sobre como se tornarem mais efetivas</a:t>
            </a:r>
            <a:r>
              <a:rPr lang="pt-BR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, e então refinarem e ajustarem seu comportamento de acordo.</a:t>
            </a:r>
            <a:endParaRPr lang="pt-BR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2881</Words>
  <Application>Microsoft Office PowerPoint</Application>
  <PresentationFormat>Papel A4 (210 x 297 mm)</PresentationFormat>
  <Paragraphs>448</Paragraphs>
  <Slides>60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60</vt:i4>
      </vt:variant>
    </vt:vector>
  </HeadingPairs>
  <TitlesOfParts>
    <vt:vector size="74" baseType="lpstr">
      <vt:lpstr>Arial</vt:lpstr>
      <vt:lpstr>Calibri</vt:lpstr>
      <vt:lpstr>Century Gothic</vt:lpstr>
      <vt:lpstr>Franklin Gothic Medium</vt:lpstr>
      <vt:lpstr>Symbol</vt:lpstr>
      <vt:lpstr>Tahoma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66</cp:revision>
  <dcterms:created xsi:type="dcterms:W3CDTF">2013-09-14T14:46:35Z</dcterms:created>
  <dcterms:modified xsi:type="dcterms:W3CDTF">2024-08-28T01:13:05Z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