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28"/>
  </p:notesMasterIdLst>
  <p:sldIdLst>
    <p:sldId id="256" r:id="rId3"/>
    <p:sldId id="257" r:id="rId4"/>
    <p:sldId id="380" r:id="rId5"/>
    <p:sldId id="381"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8" r:id="rId126"/>
    <p:sldId id="379" r:id="rId127"/>
  </p:sldIdLst>
  <p:sldSz cx="9906000" cy="6858000" type="A4"/>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pt-BR" sz="4400" b="0" strike="noStrike" spc="-1">
                <a:latin typeface="Arial"/>
              </a:rPr>
              <a:t>Clique para mover o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D340675-247F-4942-9FE1-F889AF031C1D}"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noRot="1" noChangeAspect="1"/>
          </p:cNvSpPr>
          <p:nvPr>
            <p:ph type="sldImg"/>
          </p:nvPr>
        </p:nvSpPr>
        <p:spPr>
          <a:xfrm>
            <a:off x="885825" y="812800"/>
            <a:ext cx="5783263" cy="4003675"/>
          </a:xfrm>
          <a:prstGeom prst="rect">
            <a:avLst/>
          </a:prstGeom>
        </p:spPr>
      </p:sp>
      <p:sp>
        <p:nvSpPr>
          <p:cNvPr id="574" name="PlaceHolder 2"/>
          <p:cNvSpPr>
            <a:spLocks noGrp="1"/>
          </p:cNvSpPr>
          <p:nvPr>
            <p:ph type="body"/>
          </p:nvPr>
        </p:nvSpPr>
        <p:spPr>
          <a:xfrm>
            <a:off x="685800" y="4343400"/>
            <a:ext cx="5481000" cy="4109400"/>
          </a:xfrm>
          <a:prstGeom prst="rect">
            <a:avLst/>
          </a:prstGeom>
        </p:spPr>
        <p:txBody>
          <a:bodyPr lIns="0" tIns="0" rIns="0" bIns="0">
            <a:noAutofit/>
          </a:bodyPr>
          <a:lstStyle/>
          <a:p>
            <a:endParaRPr lang="pt-BR" sz="2000" b="0" strike="noStrike" spc="-1">
              <a:latin typeface="Arial"/>
            </a:endParaRPr>
          </a:p>
        </p:txBody>
      </p:sp>
      <p:sp>
        <p:nvSpPr>
          <p:cNvPr id="575" name="CustomShape 3"/>
          <p:cNvSpPr/>
          <p:nvPr/>
        </p:nvSpPr>
        <p:spPr>
          <a:xfrm>
            <a:off x="3884760" y="8685360"/>
            <a:ext cx="2966400" cy="4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9AAA5EC-278C-40D6-9F75-D1595E2942CC}" type="slidenum">
              <a:rPr lang="pt-BR" sz="1200" b="0" strike="noStrike" spc="-1">
                <a:solidFill>
                  <a:srgbClr val="000000"/>
                </a:solidFill>
                <a:latin typeface="+mn-lt"/>
                <a:ea typeface="+mn-ea"/>
              </a:rPr>
              <a:t>1</a:t>
            </a:fld>
            <a:endParaRPr lang="pt-BR"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PlaceHolder 1"/>
          <p:cNvSpPr>
            <a:spLocks noGrp="1" noRot="1" noChangeAspect="1"/>
          </p:cNvSpPr>
          <p:nvPr>
            <p:ph type="sldImg"/>
          </p:nvPr>
        </p:nvSpPr>
        <p:spPr>
          <a:xfrm>
            <a:off x="1143000" y="685800"/>
            <a:ext cx="4570920" cy="3427920"/>
          </a:xfrm>
          <a:prstGeom prst="rect">
            <a:avLst/>
          </a:prstGeom>
        </p:spPr>
      </p:sp>
      <p:sp>
        <p:nvSpPr>
          <p:cNvPr id="601"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Isso significa que um empregado pode trabalhar para apenas uma empresa e se a empresa for destruída, o empregado também o será.</a:t>
            </a:r>
            <a:endParaRPr lang="pt-BR" sz="1200" b="0" strike="noStrike" spc="-1">
              <a:latin typeface="Arial"/>
            </a:endParaRPr>
          </a:p>
          <a:p>
            <a:pPr marL="216000" indent="-215280">
              <a:lnSpc>
                <a:spcPct val="100000"/>
              </a:lnSpc>
              <a:tabLst>
                <a:tab pos="0" algn="l"/>
              </a:tabLst>
            </a:pPr>
            <a:r>
              <a:rPr lang="pt-BR" sz="1200" b="0" i="1" strike="noStrike" spc="-1">
                <a:solidFill>
                  <a:srgbClr val="000000"/>
                </a:solidFill>
                <a:latin typeface="Arial"/>
              </a:rPr>
              <a:t>Empresa</a:t>
            </a:r>
            <a:r>
              <a:rPr lang="pt-BR" sz="1200" b="0" strike="noStrike" spc="-1">
                <a:solidFill>
                  <a:srgbClr val="000000"/>
                </a:solidFill>
                <a:latin typeface="Arial"/>
              </a:rPr>
              <a:t> e </a:t>
            </a:r>
            <a:r>
              <a:rPr lang="pt-BR" sz="1200" b="0" i="1" strike="noStrike" spc="-1">
                <a:solidFill>
                  <a:srgbClr val="000000"/>
                </a:solidFill>
                <a:latin typeface="Arial"/>
              </a:rPr>
              <a:t>EquipeDeProjeto</a:t>
            </a:r>
            <a:r>
              <a:rPr lang="pt-BR" sz="1200" b="0" strike="noStrike" spc="-1">
                <a:solidFill>
                  <a:srgbClr val="000000"/>
                </a:solidFill>
                <a:latin typeface="Arial"/>
              </a:rPr>
              <a:t> também mantêm uma relação de composição em que valem as mesmas restrições.</a:t>
            </a:r>
            <a:endParaRPr lang="pt-BR" sz="1200" b="0" strike="noStrike" spc="-1">
              <a:latin typeface="Arial"/>
            </a:endParaRPr>
          </a:p>
          <a:p>
            <a:pPr marL="216000" indent="-215280">
              <a:lnSpc>
                <a:spcPct val="100000"/>
              </a:lnSpc>
              <a:tabLst>
                <a:tab pos="0" algn="l"/>
              </a:tabLst>
            </a:pPr>
            <a:r>
              <a:rPr lang="pt-BR" sz="1200" b="0" strike="noStrike" spc="-1">
                <a:solidFill>
                  <a:srgbClr val="000000"/>
                </a:solidFill>
                <a:latin typeface="Arial"/>
              </a:rPr>
              <a:t>Considerando que um empregado pode fazer parte de mais de uma equipe de projeto e que a extinção de uma equipe de projeto não implica necessariamente na destruição do objeto empregado, a relação entre </a:t>
            </a:r>
            <a:r>
              <a:rPr lang="pt-BR" sz="1200" b="0" i="1" strike="noStrike" spc="-1">
                <a:solidFill>
                  <a:srgbClr val="000000"/>
                </a:solidFill>
                <a:latin typeface="Arial"/>
              </a:rPr>
              <a:t>EquipeDeProjeto</a:t>
            </a:r>
            <a:r>
              <a:rPr lang="pt-BR" sz="1200" b="0" strike="noStrike" spc="-1">
                <a:solidFill>
                  <a:srgbClr val="000000"/>
                </a:solidFill>
                <a:latin typeface="Arial"/>
              </a:rPr>
              <a:t> e </a:t>
            </a:r>
            <a:r>
              <a:rPr lang="pt-BR" sz="1200" b="0" i="1" strike="noStrike" spc="-1">
                <a:solidFill>
                  <a:srgbClr val="000000"/>
                </a:solidFill>
                <a:latin typeface="Arial"/>
              </a:rPr>
              <a:t>Empregado</a:t>
            </a:r>
            <a:r>
              <a:rPr lang="pt-BR" sz="1200" b="0" strike="noStrike" spc="-1">
                <a:solidFill>
                  <a:srgbClr val="000000"/>
                </a:solidFill>
                <a:latin typeface="Arial"/>
              </a:rPr>
              <a:t> não pode ser considerada composição.</a:t>
            </a:r>
            <a:endParaRPr lang="pt-BR" sz="1200" b="0" strike="noStrike" spc="-1">
              <a:latin typeface="Arial"/>
            </a:endParaRPr>
          </a:p>
        </p:txBody>
      </p:sp>
      <p:sp>
        <p:nvSpPr>
          <p:cNvPr id="602"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1CD2025-79FC-4DE9-8AC3-DBF832DD5A77}" type="slidenum">
              <a:rPr lang="pt-BR" sz="1200" b="0" strike="noStrike" spc="-1">
                <a:solidFill>
                  <a:srgbClr val="000000"/>
                </a:solidFill>
                <a:latin typeface="Arial"/>
              </a:rPr>
              <a:t>29</a:t>
            </a:fld>
            <a:endParaRPr lang="pt-BR"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laceHolder 1"/>
          <p:cNvSpPr>
            <a:spLocks noGrp="1" noRot="1" noChangeAspect="1"/>
          </p:cNvSpPr>
          <p:nvPr>
            <p:ph type="sldImg"/>
          </p:nvPr>
        </p:nvSpPr>
        <p:spPr>
          <a:xfrm>
            <a:off x="1143000" y="685800"/>
            <a:ext cx="4570920" cy="3427920"/>
          </a:xfrm>
          <a:prstGeom prst="rect">
            <a:avLst/>
          </a:prstGeom>
        </p:spPr>
      </p:sp>
      <p:sp>
        <p:nvSpPr>
          <p:cNvPr id="604"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Relacionamento de hierarquia entre empregados, em que um assume o papel de chefe o outro(s) de subordinado</a:t>
            </a:r>
            <a:endParaRPr lang="pt-BR" sz="1200" b="0" strike="noStrike" spc="-1">
              <a:latin typeface="Arial"/>
            </a:endParaRPr>
          </a:p>
        </p:txBody>
      </p:sp>
      <p:sp>
        <p:nvSpPr>
          <p:cNvPr id="605"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1A72A3A-DDD3-4ADB-AF7C-82D5B63A02CD}" type="slidenum">
              <a:rPr lang="pt-BR" sz="1200" b="0" strike="noStrike" spc="-1">
                <a:solidFill>
                  <a:srgbClr val="000000"/>
                </a:solidFill>
                <a:latin typeface="Arial"/>
              </a:rPr>
              <a:t>31</a:t>
            </a:fld>
            <a:endParaRPr lang="pt-BR"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PlaceHolder 1"/>
          <p:cNvSpPr>
            <a:spLocks noGrp="1" noRot="1" noChangeAspect="1"/>
          </p:cNvSpPr>
          <p:nvPr>
            <p:ph type="sldImg"/>
          </p:nvPr>
        </p:nvSpPr>
        <p:spPr>
          <a:xfrm>
            <a:off x="1143000" y="685800"/>
            <a:ext cx="4570920" cy="3427920"/>
          </a:xfrm>
          <a:prstGeom prst="rect">
            <a:avLst/>
          </a:prstGeom>
        </p:spPr>
      </p:sp>
      <p:sp>
        <p:nvSpPr>
          <p:cNvPr id="607"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Lê-se: Empregado trabalha para Empresa (e não o oposto)</a:t>
            </a:r>
            <a:endParaRPr lang="pt-BR" sz="1200" b="0" strike="noStrike" spc="-1">
              <a:latin typeface="Arial"/>
            </a:endParaRPr>
          </a:p>
        </p:txBody>
      </p:sp>
      <p:sp>
        <p:nvSpPr>
          <p:cNvPr id="608"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C254085-D606-4E80-95C1-3327652E392B}" type="slidenum">
              <a:rPr lang="pt-BR" sz="1200" b="0" strike="noStrike" spc="-1">
                <a:solidFill>
                  <a:srgbClr val="000000"/>
                </a:solidFill>
                <a:latin typeface="Arial"/>
              </a:rPr>
              <a:t>32</a:t>
            </a:fld>
            <a:endParaRPr lang="pt-BR"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PlaceHolder 1"/>
          <p:cNvSpPr>
            <a:spLocks noGrp="1" noRot="1" noChangeAspect="1"/>
          </p:cNvSpPr>
          <p:nvPr>
            <p:ph type="sldImg"/>
          </p:nvPr>
        </p:nvSpPr>
        <p:spPr>
          <a:xfrm>
            <a:off x="1143000" y="685800"/>
            <a:ext cx="4570920" cy="3427920"/>
          </a:xfrm>
          <a:prstGeom prst="rect">
            <a:avLst/>
          </a:prstGeom>
        </p:spPr>
      </p:sp>
      <p:sp>
        <p:nvSpPr>
          <p:cNvPr id="610"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Tabuleiro referencia Jogador; Jogador não referencia Tabuleiro</a:t>
            </a:r>
            <a:endParaRPr lang="pt-BR" sz="1200" b="0" strike="noStrike" spc="-1">
              <a:latin typeface="Arial"/>
            </a:endParaRPr>
          </a:p>
        </p:txBody>
      </p:sp>
      <p:sp>
        <p:nvSpPr>
          <p:cNvPr id="611"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B6F423D-E014-4315-8D9C-C61528C23948}" type="slidenum">
              <a:rPr lang="pt-BR" sz="1200" b="0" strike="noStrike" spc="-1">
                <a:solidFill>
                  <a:srgbClr val="000000"/>
                </a:solidFill>
                <a:latin typeface="Arial"/>
              </a:rPr>
              <a:t>33</a:t>
            </a:fld>
            <a:endParaRPr lang="pt-BR"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PlaceHolder 1"/>
          <p:cNvSpPr>
            <a:spLocks noGrp="1" noRot="1" noChangeAspect="1"/>
          </p:cNvSpPr>
          <p:nvPr>
            <p:ph type="sldImg"/>
          </p:nvPr>
        </p:nvSpPr>
        <p:spPr>
          <a:xfrm>
            <a:off x="1143000" y="685800"/>
            <a:ext cx="4570920" cy="3427920"/>
          </a:xfrm>
          <a:prstGeom prst="rect">
            <a:avLst/>
          </a:prstGeom>
        </p:spPr>
      </p:sp>
      <p:sp>
        <p:nvSpPr>
          <p:cNvPr id="613"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14"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0042205-ED6E-4D6F-99AD-9626CE6C27D3}" type="slidenum">
              <a:rPr lang="pt-BR" sz="1200" b="0" strike="noStrike" spc="-1">
                <a:solidFill>
                  <a:srgbClr val="000000"/>
                </a:solidFill>
                <a:latin typeface="Arial"/>
              </a:rPr>
              <a:t>34</a:t>
            </a:fld>
            <a:endParaRPr lang="pt-BR"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PlaceHolder 1"/>
          <p:cNvSpPr>
            <a:spLocks noGrp="1" noRot="1" noChangeAspect="1"/>
          </p:cNvSpPr>
          <p:nvPr>
            <p:ph type="sldImg"/>
          </p:nvPr>
        </p:nvSpPr>
        <p:spPr>
          <a:xfrm>
            <a:off x="1143000" y="685800"/>
            <a:ext cx="4570920" cy="3427920"/>
          </a:xfrm>
          <a:prstGeom prst="rect">
            <a:avLst/>
          </a:prstGeom>
        </p:spPr>
      </p:sp>
      <p:sp>
        <p:nvSpPr>
          <p:cNvPr id="616"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Classe 1 implementa os métodos declarados em publicador</a:t>
            </a:r>
            <a:endParaRPr lang="pt-BR" sz="1200" b="0" strike="noStrike" spc="-1">
              <a:latin typeface="Arial"/>
            </a:endParaRPr>
          </a:p>
          <a:p>
            <a:pPr marL="216000" indent="-215280">
              <a:lnSpc>
                <a:spcPct val="100000"/>
              </a:lnSpc>
              <a:tabLst>
                <a:tab pos="0" algn="l"/>
              </a:tabLst>
            </a:pPr>
            <a:r>
              <a:rPr lang="pt-BR" sz="1200" b="0" strike="noStrike" spc="-1">
                <a:solidFill>
                  <a:srgbClr val="000000"/>
                </a:solidFill>
                <a:latin typeface="Arial"/>
              </a:rPr>
              <a:t>Classe 2 invoca os métodos declarados em publicador (de alguma classe que os implemente)</a:t>
            </a:r>
            <a:endParaRPr lang="pt-BR" sz="1200" b="0" strike="noStrike" spc="-1">
              <a:latin typeface="Arial"/>
            </a:endParaRPr>
          </a:p>
        </p:txBody>
      </p:sp>
      <p:sp>
        <p:nvSpPr>
          <p:cNvPr id="617"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C36CE78-52DF-4E2A-8EB7-A443E0709F8F}" type="slidenum">
              <a:rPr lang="pt-BR" sz="1200" b="0" strike="noStrike" spc="-1">
                <a:solidFill>
                  <a:srgbClr val="000000"/>
                </a:solidFill>
                <a:latin typeface="Arial"/>
              </a:rPr>
              <a:t>35</a:t>
            </a:fld>
            <a:endParaRPr lang="pt-BR"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PlaceHolder 1"/>
          <p:cNvSpPr>
            <a:spLocks noGrp="1" noRot="1" noChangeAspect="1"/>
          </p:cNvSpPr>
          <p:nvPr>
            <p:ph type="sldImg"/>
          </p:nvPr>
        </p:nvSpPr>
        <p:spPr>
          <a:xfrm>
            <a:off x="1143000" y="685800"/>
            <a:ext cx="4570920" cy="3427920"/>
          </a:xfrm>
          <a:prstGeom prst="rect">
            <a:avLst/>
          </a:prstGeom>
        </p:spPr>
      </p:sp>
      <p:sp>
        <p:nvSpPr>
          <p:cNvPr id="619"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20"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4699F86-8C4B-44B5-9F5B-976084CDA24E}" type="slidenum">
              <a:rPr lang="pt-BR" sz="1200" b="0" strike="noStrike" spc="-1">
                <a:solidFill>
                  <a:srgbClr val="000000"/>
                </a:solidFill>
                <a:latin typeface="Arial"/>
              </a:rPr>
              <a:t>36</a:t>
            </a:fld>
            <a:endParaRPr lang="pt-BR"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F9B6D2E-CA39-4A03-8014-08B2E4B9F42C}" type="slidenum">
              <a:rPr lang="en-US" sz="1200" b="0" strike="noStrike" spc="-1">
                <a:solidFill>
                  <a:srgbClr val="000000"/>
                </a:solidFill>
                <a:latin typeface="Arial"/>
              </a:rPr>
              <a:t>39</a:t>
            </a:fld>
            <a:endParaRPr lang="pt-BR" sz="1200" b="0" strike="noStrike" spc="-1">
              <a:latin typeface="Arial"/>
            </a:endParaRPr>
          </a:p>
        </p:txBody>
      </p:sp>
      <p:sp>
        <p:nvSpPr>
          <p:cNvPr id="622" name="PlaceHolder 2"/>
          <p:cNvSpPr>
            <a:spLocks noGrp="1" noRot="1" noChangeAspect="1"/>
          </p:cNvSpPr>
          <p:nvPr>
            <p:ph type="sldImg"/>
          </p:nvPr>
        </p:nvSpPr>
        <p:spPr>
          <a:xfrm>
            <a:off x="954088" y="685800"/>
            <a:ext cx="4948237" cy="3427413"/>
          </a:xfrm>
          <a:prstGeom prst="rect">
            <a:avLst/>
          </a:prstGeom>
        </p:spPr>
      </p:sp>
      <p:sp>
        <p:nvSpPr>
          <p:cNvPr id="623"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PlaceHolder 1"/>
          <p:cNvSpPr>
            <a:spLocks noGrp="1" noRot="1" noChangeAspect="1"/>
          </p:cNvSpPr>
          <p:nvPr>
            <p:ph type="sldImg"/>
          </p:nvPr>
        </p:nvSpPr>
        <p:spPr>
          <a:xfrm>
            <a:off x="1143000" y="685800"/>
            <a:ext cx="4570920" cy="3427920"/>
          </a:xfrm>
          <a:prstGeom prst="rect">
            <a:avLst/>
          </a:prstGeom>
        </p:spPr>
      </p:sp>
      <p:sp>
        <p:nvSpPr>
          <p:cNvPr id="625"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spcBef>
                <a:spcPts val="448"/>
              </a:spcBef>
              <a:tabLst>
                <a:tab pos="0" algn="l"/>
              </a:tabLst>
            </a:pPr>
            <a:r>
              <a:rPr lang="pt-BR" sz="1200" b="0" strike="noStrike" spc="-1">
                <a:solidFill>
                  <a:srgbClr val="000000"/>
                </a:solidFill>
                <a:latin typeface="Arial"/>
              </a:rPr>
              <a:t>Inserir imagem p/ exemplo.</a:t>
            </a:r>
            <a:endParaRPr lang="pt-BR"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PlaceHolder 1"/>
          <p:cNvSpPr>
            <a:spLocks noGrp="1" noRot="1" noChangeAspect="1"/>
          </p:cNvSpPr>
          <p:nvPr>
            <p:ph type="sldImg"/>
          </p:nvPr>
        </p:nvSpPr>
        <p:spPr>
          <a:xfrm>
            <a:off x="1143000" y="685800"/>
            <a:ext cx="4570920" cy="3427920"/>
          </a:xfrm>
          <a:prstGeom prst="rect">
            <a:avLst/>
          </a:prstGeom>
        </p:spPr>
      </p:sp>
      <p:sp>
        <p:nvSpPr>
          <p:cNvPr id="627"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69B6B28-AB4F-4A6D-91F9-860CF6F93B95}" type="slidenum">
              <a:rPr lang="en-US" sz="1200" b="0" strike="noStrike" spc="-1">
                <a:solidFill>
                  <a:srgbClr val="000000"/>
                </a:solidFill>
                <a:latin typeface="Arial"/>
              </a:rPr>
              <a:t>6</a:t>
            </a:fld>
            <a:endParaRPr lang="pt-BR" sz="1200" b="0" strike="noStrike" spc="-1">
              <a:latin typeface="Arial"/>
            </a:endParaRPr>
          </a:p>
        </p:txBody>
      </p:sp>
      <p:sp>
        <p:nvSpPr>
          <p:cNvPr id="577" name="PlaceHolder 2"/>
          <p:cNvSpPr>
            <a:spLocks noGrp="1" noRot="1" noChangeAspect="1"/>
          </p:cNvSpPr>
          <p:nvPr>
            <p:ph type="sldImg"/>
          </p:nvPr>
        </p:nvSpPr>
        <p:spPr>
          <a:xfrm>
            <a:off x="1143000" y="685800"/>
            <a:ext cx="4570920" cy="3427920"/>
          </a:xfrm>
          <a:prstGeom prst="rect">
            <a:avLst/>
          </a:prstGeom>
        </p:spPr>
      </p:sp>
      <p:sp>
        <p:nvSpPr>
          <p:cNvPr id="578"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PlaceHolder 1"/>
          <p:cNvSpPr>
            <a:spLocks noGrp="1" noRot="1" noChangeAspect="1"/>
          </p:cNvSpPr>
          <p:nvPr>
            <p:ph type="sldImg"/>
          </p:nvPr>
        </p:nvSpPr>
        <p:spPr>
          <a:xfrm>
            <a:off x="1143000" y="685800"/>
            <a:ext cx="4570920" cy="3427920"/>
          </a:xfrm>
          <a:prstGeom prst="rect">
            <a:avLst/>
          </a:prstGeom>
        </p:spPr>
      </p:sp>
      <p:sp>
        <p:nvSpPr>
          <p:cNvPr id="629"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31"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PlaceHolder 1"/>
          <p:cNvSpPr>
            <a:spLocks noGrp="1" noRot="1" noChangeAspect="1"/>
          </p:cNvSpPr>
          <p:nvPr>
            <p:ph type="sldImg"/>
          </p:nvPr>
        </p:nvSpPr>
        <p:spPr>
          <a:xfrm>
            <a:off x="1143000" y="685800"/>
            <a:ext cx="4570920" cy="3427920"/>
          </a:xfrm>
          <a:prstGeom prst="rect">
            <a:avLst/>
          </a:prstGeom>
        </p:spPr>
      </p:sp>
      <p:sp>
        <p:nvSpPr>
          <p:cNvPr id="633"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PlaceHolder 1"/>
          <p:cNvSpPr>
            <a:spLocks noGrp="1" noRot="1" noChangeAspect="1"/>
          </p:cNvSpPr>
          <p:nvPr>
            <p:ph type="sldImg"/>
          </p:nvPr>
        </p:nvSpPr>
        <p:spPr>
          <a:xfrm>
            <a:off x="1143000" y="685800"/>
            <a:ext cx="4570920" cy="3427920"/>
          </a:xfrm>
          <a:prstGeom prst="rect">
            <a:avLst/>
          </a:prstGeom>
        </p:spPr>
      </p:sp>
      <p:sp>
        <p:nvSpPr>
          <p:cNvPr id="635"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noRot="1" noChangeAspect="1"/>
          </p:cNvSpPr>
          <p:nvPr>
            <p:ph type="sldImg"/>
          </p:nvPr>
        </p:nvSpPr>
        <p:spPr>
          <a:xfrm>
            <a:off x="1143000" y="685800"/>
            <a:ext cx="4570920" cy="3427920"/>
          </a:xfrm>
          <a:prstGeom prst="rect">
            <a:avLst/>
          </a:prstGeom>
        </p:spPr>
      </p:sp>
      <p:sp>
        <p:nvSpPr>
          <p:cNvPr id="637"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39"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PlaceHolder 1"/>
          <p:cNvSpPr>
            <a:spLocks noGrp="1" noRot="1" noChangeAspect="1"/>
          </p:cNvSpPr>
          <p:nvPr>
            <p:ph type="sldImg"/>
          </p:nvPr>
        </p:nvSpPr>
        <p:spPr>
          <a:xfrm>
            <a:off x="1143000" y="685800"/>
            <a:ext cx="4570920" cy="3427920"/>
          </a:xfrm>
          <a:prstGeom prst="rect">
            <a:avLst/>
          </a:prstGeom>
        </p:spPr>
      </p:sp>
      <p:sp>
        <p:nvSpPr>
          <p:cNvPr id="641"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42"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B0DF7CD-F88F-403C-B663-795D6E4D2FDE}" type="slidenum">
              <a:rPr lang="en-US" sz="1200" b="0" strike="noStrike" spc="-1">
                <a:solidFill>
                  <a:srgbClr val="000000"/>
                </a:solidFill>
                <a:latin typeface="Arial"/>
              </a:rPr>
              <a:t>75</a:t>
            </a:fld>
            <a:endParaRPr lang="pt-BR"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PlaceHolder 1"/>
          <p:cNvSpPr>
            <a:spLocks noGrp="1" noRot="1" noChangeAspect="1"/>
          </p:cNvSpPr>
          <p:nvPr>
            <p:ph type="sldImg"/>
          </p:nvPr>
        </p:nvSpPr>
        <p:spPr>
          <a:xfrm>
            <a:off x="1143000" y="685800"/>
            <a:ext cx="4570920" cy="3427920"/>
          </a:xfrm>
          <a:prstGeom prst="rect">
            <a:avLst/>
          </a:prstGeom>
        </p:spPr>
      </p:sp>
      <p:sp>
        <p:nvSpPr>
          <p:cNvPr id="644"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45"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790F88-5BAD-4065-B251-ADF93B696A12}" type="slidenum">
              <a:rPr lang="en-US" sz="1200" b="0" strike="noStrike" spc="-1">
                <a:solidFill>
                  <a:srgbClr val="000000"/>
                </a:solidFill>
                <a:latin typeface="Arial"/>
              </a:rPr>
              <a:t>76</a:t>
            </a:fld>
            <a:endParaRPr lang="pt-BR"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PlaceHolder 1"/>
          <p:cNvSpPr>
            <a:spLocks noGrp="1" noRot="1" noChangeAspect="1"/>
          </p:cNvSpPr>
          <p:nvPr>
            <p:ph type="sldImg"/>
          </p:nvPr>
        </p:nvSpPr>
        <p:spPr>
          <a:xfrm>
            <a:off x="1143000" y="685800"/>
            <a:ext cx="4570920" cy="3427920"/>
          </a:xfrm>
          <a:prstGeom prst="rect">
            <a:avLst/>
          </a:prstGeom>
        </p:spPr>
      </p:sp>
      <p:sp>
        <p:nvSpPr>
          <p:cNvPr id="647"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noRot="1" noChangeAspect="1"/>
          </p:cNvSpPr>
          <p:nvPr>
            <p:ph type="sldImg"/>
          </p:nvPr>
        </p:nvSpPr>
        <p:spPr>
          <a:xfrm>
            <a:off x="1143000" y="685800"/>
            <a:ext cx="4570920" cy="3427920"/>
          </a:xfrm>
          <a:prstGeom prst="rect">
            <a:avLst/>
          </a:prstGeom>
        </p:spPr>
      </p:sp>
      <p:sp>
        <p:nvSpPr>
          <p:cNvPr id="649"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EE723F7-61ED-4D48-AD9E-1BC707E13D13}" type="slidenum">
              <a:rPr lang="en-US" sz="1200" b="0" strike="noStrike" spc="-1">
                <a:solidFill>
                  <a:srgbClr val="000000"/>
                </a:solidFill>
                <a:latin typeface="Arial"/>
              </a:rPr>
              <a:t>10</a:t>
            </a:fld>
            <a:endParaRPr lang="pt-BR" sz="1200" b="0" strike="noStrike" spc="-1">
              <a:latin typeface="Arial"/>
            </a:endParaRPr>
          </a:p>
        </p:txBody>
      </p:sp>
      <p:sp>
        <p:nvSpPr>
          <p:cNvPr id="580" name="PlaceHolder 2"/>
          <p:cNvSpPr>
            <a:spLocks noGrp="1" noRot="1" noChangeAspect="1"/>
          </p:cNvSpPr>
          <p:nvPr>
            <p:ph type="sldImg"/>
          </p:nvPr>
        </p:nvSpPr>
        <p:spPr>
          <a:xfrm>
            <a:off x="1143000" y="685800"/>
            <a:ext cx="4570920" cy="3427920"/>
          </a:xfrm>
          <a:prstGeom prst="rect">
            <a:avLst/>
          </a:prstGeom>
        </p:spPr>
      </p:sp>
      <p:sp>
        <p:nvSpPr>
          <p:cNvPr id="581"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PlaceHolder 1"/>
          <p:cNvSpPr>
            <a:spLocks noGrp="1" noRot="1" noChangeAspect="1"/>
          </p:cNvSpPr>
          <p:nvPr>
            <p:ph type="sldImg"/>
          </p:nvPr>
        </p:nvSpPr>
        <p:spPr>
          <a:xfrm>
            <a:off x="1143000" y="685800"/>
            <a:ext cx="4570920" cy="3427920"/>
          </a:xfrm>
          <a:prstGeom prst="rect">
            <a:avLst/>
          </a:prstGeom>
        </p:spPr>
      </p:sp>
      <p:sp>
        <p:nvSpPr>
          <p:cNvPr id="651"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 name="PlaceHolder 1"/>
          <p:cNvSpPr>
            <a:spLocks noGrp="1" noRot="1" noChangeAspect="1"/>
          </p:cNvSpPr>
          <p:nvPr>
            <p:ph type="sldImg"/>
          </p:nvPr>
        </p:nvSpPr>
        <p:spPr>
          <a:xfrm>
            <a:off x="1143000" y="685800"/>
            <a:ext cx="4570920" cy="3427920"/>
          </a:xfrm>
          <a:prstGeom prst="rect">
            <a:avLst/>
          </a:prstGeom>
        </p:spPr>
      </p:sp>
      <p:sp>
        <p:nvSpPr>
          <p:cNvPr id="653"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55"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57"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59"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61"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63"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PlaceHolder 1"/>
          <p:cNvSpPr>
            <a:spLocks noGrp="1" noRot="1" noChangeAspect="1"/>
          </p:cNvSpPr>
          <p:nvPr>
            <p:ph type="sldImg"/>
          </p:nvPr>
        </p:nvSpPr>
        <p:spPr>
          <a:xfrm>
            <a:off x="1143000" y="685800"/>
            <a:ext cx="4570920" cy="3427920"/>
          </a:xfrm>
          <a:prstGeom prst="rect">
            <a:avLst/>
          </a:prstGeom>
        </p:spPr>
      </p:sp>
      <p:sp>
        <p:nvSpPr>
          <p:cNvPr id="665"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66"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4246900-CB7D-47C5-A0F6-F076D53C986C}" type="slidenum">
              <a:rPr lang="en-US" sz="1200" b="0" strike="noStrike" spc="-1">
                <a:solidFill>
                  <a:srgbClr val="000000"/>
                </a:solidFill>
                <a:latin typeface="Arial"/>
              </a:rPr>
              <a:t>86</a:t>
            </a:fld>
            <a:endParaRPr lang="pt-BR"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PlaceHolder 1"/>
          <p:cNvSpPr>
            <a:spLocks noGrp="1" noRot="1" noChangeAspect="1"/>
          </p:cNvSpPr>
          <p:nvPr>
            <p:ph type="sldImg"/>
          </p:nvPr>
        </p:nvSpPr>
        <p:spPr>
          <a:xfrm>
            <a:off x="1143000" y="685800"/>
            <a:ext cx="4570920" cy="3427920"/>
          </a:xfrm>
          <a:prstGeom prst="rect">
            <a:avLst/>
          </a:prstGeom>
        </p:spPr>
      </p:sp>
      <p:sp>
        <p:nvSpPr>
          <p:cNvPr id="668"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669"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19C95CC-FB17-4BD5-AE52-63D3F87C5268}" type="slidenum">
              <a:rPr lang="en-US" sz="1200" b="0" strike="noStrike" spc="-1">
                <a:solidFill>
                  <a:srgbClr val="000000"/>
                </a:solidFill>
                <a:latin typeface="Arial"/>
              </a:rPr>
              <a:t>87</a:t>
            </a:fld>
            <a:endParaRPr lang="pt-BR"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CustomShape 1"/>
          <p:cNvSpPr/>
          <p:nvPr/>
        </p:nvSpPr>
        <p:spPr>
          <a:xfrm>
            <a:off x="1190520" y="878040"/>
            <a:ext cx="4475880" cy="31644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671" name="PlaceHolder 2"/>
          <p:cNvSpPr>
            <a:spLocks noGrp="1"/>
          </p:cNvSpPr>
          <p:nvPr>
            <p:ph type="body"/>
          </p:nvPr>
        </p:nvSpPr>
        <p:spPr>
          <a:xfrm>
            <a:off x="1061640" y="4349880"/>
            <a:ext cx="4736160" cy="350892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D3FCEB0-BFAC-420A-BCDF-5F432709AD14}" type="slidenum">
              <a:rPr lang="en-US" sz="1200" b="0" strike="noStrike" spc="-1">
                <a:solidFill>
                  <a:srgbClr val="000000"/>
                </a:solidFill>
                <a:latin typeface="Arial"/>
              </a:rPr>
              <a:t>11</a:t>
            </a:fld>
            <a:endParaRPr lang="pt-BR" sz="1200" b="0" strike="noStrike" spc="-1">
              <a:latin typeface="Arial"/>
            </a:endParaRPr>
          </a:p>
        </p:txBody>
      </p:sp>
      <p:sp>
        <p:nvSpPr>
          <p:cNvPr id="583" name="PlaceHolder 2"/>
          <p:cNvSpPr>
            <a:spLocks noGrp="1" noRot="1" noChangeAspect="1"/>
          </p:cNvSpPr>
          <p:nvPr>
            <p:ph type="sldImg"/>
          </p:nvPr>
        </p:nvSpPr>
        <p:spPr>
          <a:xfrm>
            <a:off x="954088" y="685800"/>
            <a:ext cx="4948237" cy="3427413"/>
          </a:xfrm>
          <a:prstGeom prst="rect">
            <a:avLst/>
          </a:prstGeom>
        </p:spPr>
      </p:sp>
      <p:sp>
        <p:nvSpPr>
          <p:cNvPr id="584" name="PlaceHolder 3"/>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B6932D-C86C-41BE-B355-2B99F2D401EE}" type="slidenum">
              <a:rPr lang="en-GB" sz="1200" b="0" strike="noStrike" spc="-1">
                <a:solidFill>
                  <a:srgbClr val="000000"/>
                </a:solidFill>
                <a:latin typeface="Arial"/>
              </a:rPr>
              <a:t>89</a:t>
            </a:fld>
            <a:endParaRPr lang="pt-BR" sz="1200" b="0" strike="noStrike" spc="-1">
              <a:latin typeface="Arial"/>
            </a:endParaRPr>
          </a:p>
        </p:txBody>
      </p:sp>
      <p:sp>
        <p:nvSpPr>
          <p:cNvPr id="673" name="PlaceHolder 2"/>
          <p:cNvSpPr>
            <a:spLocks noGrp="1" noRot="1" noChangeAspect="1"/>
          </p:cNvSpPr>
          <p:nvPr>
            <p:ph type="sldImg"/>
          </p:nvPr>
        </p:nvSpPr>
        <p:spPr>
          <a:xfrm>
            <a:off x="1143000" y="685800"/>
            <a:ext cx="4570920" cy="3427920"/>
          </a:xfrm>
          <a:prstGeom prst="rect">
            <a:avLst/>
          </a:prstGeom>
        </p:spPr>
      </p:sp>
      <p:sp>
        <p:nvSpPr>
          <p:cNvPr id="674"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56A4B7C-934D-42D3-B58C-12750714BD10}" type="slidenum">
              <a:rPr lang="en-GB" sz="1200" b="0" strike="noStrike" spc="-1">
                <a:solidFill>
                  <a:srgbClr val="000000"/>
                </a:solidFill>
                <a:latin typeface="Arial"/>
              </a:rPr>
              <a:t>90</a:t>
            </a:fld>
            <a:endParaRPr lang="pt-BR" sz="1200" b="0" strike="noStrike" spc="-1">
              <a:latin typeface="Arial"/>
            </a:endParaRPr>
          </a:p>
        </p:txBody>
      </p:sp>
      <p:sp>
        <p:nvSpPr>
          <p:cNvPr id="676" name="PlaceHolder 2"/>
          <p:cNvSpPr>
            <a:spLocks noGrp="1" noRot="1" noChangeAspect="1"/>
          </p:cNvSpPr>
          <p:nvPr>
            <p:ph type="sldImg"/>
          </p:nvPr>
        </p:nvSpPr>
        <p:spPr>
          <a:xfrm>
            <a:off x="1143000" y="685800"/>
            <a:ext cx="4570920" cy="3427920"/>
          </a:xfrm>
          <a:prstGeom prst="rect">
            <a:avLst/>
          </a:prstGeom>
        </p:spPr>
      </p:sp>
      <p:sp>
        <p:nvSpPr>
          <p:cNvPr id="677"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4CA132-3509-4AB2-B495-F470456725B9}" type="slidenum">
              <a:rPr lang="en-GB" sz="1200" b="0" strike="noStrike" spc="-1">
                <a:solidFill>
                  <a:srgbClr val="000000"/>
                </a:solidFill>
                <a:latin typeface="Arial"/>
              </a:rPr>
              <a:t>91</a:t>
            </a:fld>
            <a:endParaRPr lang="pt-BR" sz="1200" b="0" strike="noStrike" spc="-1">
              <a:latin typeface="Arial"/>
            </a:endParaRPr>
          </a:p>
        </p:txBody>
      </p:sp>
      <p:sp>
        <p:nvSpPr>
          <p:cNvPr id="679" name="PlaceHolder 2"/>
          <p:cNvSpPr>
            <a:spLocks noGrp="1" noRot="1" noChangeAspect="1"/>
          </p:cNvSpPr>
          <p:nvPr>
            <p:ph type="sldImg"/>
          </p:nvPr>
        </p:nvSpPr>
        <p:spPr>
          <a:xfrm>
            <a:off x="1143000" y="685800"/>
            <a:ext cx="4570920" cy="3427920"/>
          </a:xfrm>
          <a:prstGeom prst="rect">
            <a:avLst/>
          </a:prstGeom>
        </p:spPr>
      </p:sp>
      <p:sp>
        <p:nvSpPr>
          <p:cNvPr id="680"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2551122-C1DD-47BF-ADFC-E0C3D58DBBBA}" type="slidenum">
              <a:rPr lang="en-GB" sz="1200" b="0" strike="noStrike" spc="-1">
                <a:solidFill>
                  <a:srgbClr val="000000"/>
                </a:solidFill>
                <a:latin typeface="Arial"/>
              </a:rPr>
              <a:t>92</a:t>
            </a:fld>
            <a:endParaRPr lang="pt-BR" sz="1200" b="0" strike="noStrike" spc="-1">
              <a:latin typeface="Arial"/>
            </a:endParaRPr>
          </a:p>
        </p:txBody>
      </p:sp>
      <p:sp>
        <p:nvSpPr>
          <p:cNvPr id="682" name="PlaceHolder 2"/>
          <p:cNvSpPr>
            <a:spLocks noGrp="1" noRot="1" noChangeAspect="1"/>
          </p:cNvSpPr>
          <p:nvPr>
            <p:ph type="sldImg"/>
          </p:nvPr>
        </p:nvSpPr>
        <p:spPr>
          <a:xfrm>
            <a:off x="1143000" y="685800"/>
            <a:ext cx="4570920" cy="3427920"/>
          </a:xfrm>
          <a:prstGeom prst="rect">
            <a:avLst/>
          </a:prstGeom>
        </p:spPr>
      </p:sp>
      <p:sp>
        <p:nvSpPr>
          <p:cNvPr id="683"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3FCF9A4-9234-4B74-908A-F3D308073F4D}" type="slidenum">
              <a:rPr lang="en-GB" sz="1200" b="0" strike="noStrike" spc="-1">
                <a:solidFill>
                  <a:srgbClr val="000000"/>
                </a:solidFill>
                <a:latin typeface="Arial"/>
              </a:rPr>
              <a:t>93</a:t>
            </a:fld>
            <a:endParaRPr lang="pt-BR" sz="1200" b="0" strike="noStrike" spc="-1">
              <a:latin typeface="Arial"/>
            </a:endParaRPr>
          </a:p>
        </p:txBody>
      </p:sp>
      <p:sp>
        <p:nvSpPr>
          <p:cNvPr id="685" name="PlaceHolder 2"/>
          <p:cNvSpPr>
            <a:spLocks noGrp="1" noRot="1" noChangeAspect="1"/>
          </p:cNvSpPr>
          <p:nvPr>
            <p:ph type="sldImg"/>
          </p:nvPr>
        </p:nvSpPr>
        <p:spPr>
          <a:xfrm>
            <a:off x="1143000" y="685800"/>
            <a:ext cx="4570920" cy="3427920"/>
          </a:xfrm>
          <a:prstGeom prst="rect">
            <a:avLst/>
          </a:prstGeom>
        </p:spPr>
      </p:sp>
      <p:sp>
        <p:nvSpPr>
          <p:cNvPr id="686"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PlaceHolder 1"/>
          <p:cNvSpPr>
            <a:spLocks noGrp="1" noRot="1" noChangeAspect="1"/>
          </p:cNvSpPr>
          <p:nvPr>
            <p:ph type="sldImg"/>
          </p:nvPr>
        </p:nvSpPr>
        <p:spPr>
          <a:xfrm>
            <a:off x="1143000" y="685800"/>
            <a:ext cx="4570920" cy="3427920"/>
          </a:xfrm>
          <a:prstGeom prst="rect">
            <a:avLst/>
          </a:prstGeom>
        </p:spPr>
      </p:sp>
      <p:sp>
        <p:nvSpPr>
          <p:cNvPr id="688"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noRot="1" noChangeAspect="1"/>
          </p:cNvSpPr>
          <p:nvPr>
            <p:ph type="sldImg"/>
          </p:nvPr>
        </p:nvSpPr>
        <p:spPr>
          <a:xfrm>
            <a:off x="1143000" y="685800"/>
            <a:ext cx="4570920" cy="3427920"/>
          </a:xfrm>
          <a:prstGeom prst="rect">
            <a:avLst/>
          </a:prstGeom>
        </p:spPr>
      </p:sp>
      <p:sp>
        <p:nvSpPr>
          <p:cNvPr id="690"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PlaceHolder 1"/>
          <p:cNvSpPr>
            <a:spLocks noGrp="1" noRot="1" noChangeAspect="1"/>
          </p:cNvSpPr>
          <p:nvPr>
            <p:ph type="sldImg"/>
          </p:nvPr>
        </p:nvSpPr>
        <p:spPr>
          <a:xfrm>
            <a:off x="1143000" y="685800"/>
            <a:ext cx="4570920" cy="3427920"/>
          </a:xfrm>
          <a:prstGeom prst="rect">
            <a:avLst/>
          </a:prstGeom>
        </p:spPr>
      </p:sp>
      <p:sp>
        <p:nvSpPr>
          <p:cNvPr id="692"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noRot="1" noChangeAspect="1"/>
          </p:cNvSpPr>
          <p:nvPr>
            <p:ph type="sldImg"/>
          </p:nvPr>
        </p:nvSpPr>
        <p:spPr>
          <a:xfrm>
            <a:off x="1143000" y="685800"/>
            <a:ext cx="4570920" cy="3427920"/>
          </a:xfrm>
          <a:prstGeom prst="rect">
            <a:avLst/>
          </a:prstGeom>
        </p:spPr>
      </p:sp>
      <p:sp>
        <p:nvSpPr>
          <p:cNvPr id="694"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noRot="1" noChangeAspect="1"/>
          </p:cNvSpPr>
          <p:nvPr>
            <p:ph type="sldImg"/>
          </p:nvPr>
        </p:nvSpPr>
        <p:spPr>
          <a:xfrm>
            <a:off x="1143000" y="685800"/>
            <a:ext cx="4570920" cy="3427920"/>
          </a:xfrm>
          <a:prstGeom prst="rect">
            <a:avLst/>
          </a:prstGeom>
        </p:spPr>
      </p:sp>
      <p:sp>
        <p:nvSpPr>
          <p:cNvPr id="696"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noRot="1" noChangeAspect="1"/>
          </p:cNvSpPr>
          <p:nvPr>
            <p:ph type="sldImg"/>
          </p:nvPr>
        </p:nvSpPr>
        <p:spPr>
          <a:xfrm>
            <a:off x="1143000" y="685800"/>
            <a:ext cx="4570920" cy="3427920"/>
          </a:xfrm>
          <a:prstGeom prst="rect">
            <a:avLst/>
          </a:prstGeom>
        </p:spPr>
      </p:sp>
      <p:sp>
        <p:nvSpPr>
          <p:cNvPr id="586"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A divisão superior do retângulo é reservada ao identificador da classe, isto é, seu nome; a parte central, aos atributos e a inferior, aos métodos.</a:t>
            </a:r>
            <a:endParaRPr lang="pt-BR" sz="1200" b="0" strike="noStrike" spc="-1">
              <a:latin typeface="Arial"/>
            </a:endParaRPr>
          </a:p>
          <a:p>
            <a:pPr marL="216000" indent="-215280">
              <a:lnSpc>
                <a:spcPct val="100000"/>
              </a:lnSpc>
              <a:tabLst>
                <a:tab pos="0" algn="l"/>
              </a:tabLst>
            </a:pPr>
            <a:r>
              <a:rPr lang="pt-BR" sz="1200" b="0" strike="noStrike" spc="-1">
                <a:solidFill>
                  <a:srgbClr val="000000"/>
                </a:solidFill>
                <a:latin typeface="Arial"/>
              </a:rPr>
              <a:t>O conjunto de atributos e métodos pode ser omitido da representação. Quando são omitidos, as linhas que dividem o retângulo também podem ser omitidas.</a:t>
            </a:r>
            <a:endParaRPr lang="pt-BR" sz="1200" b="0" strike="noStrike" spc="-1">
              <a:latin typeface="Arial"/>
            </a:endParaRPr>
          </a:p>
          <a:p>
            <a:pPr marL="216000" indent="-215280">
              <a:lnSpc>
                <a:spcPct val="100000"/>
              </a:lnSpc>
              <a:tabLst>
                <a:tab pos="0" algn="l"/>
              </a:tabLst>
            </a:pPr>
            <a:endParaRPr lang="pt-BR" sz="1200" b="0" strike="noStrike" spc="-1">
              <a:latin typeface="Arial"/>
            </a:endParaRPr>
          </a:p>
        </p:txBody>
      </p:sp>
      <p:sp>
        <p:nvSpPr>
          <p:cNvPr id="587"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6419418-3E73-4CB6-9BC3-B28977FC1381}" type="slidenum">
              <a:rPr lang="pt-BR" sz="1200" b="0" strike="noStrike" spc="-1">
                <a:solidFill>
                  <a:srgbClr val="000000"/>
                </a:solidFill>
                <a:latin typeface="Arial"/>
              </a:rPr>
              <a:t>16</a:t>
            </a:fld>
            <a:endParaRPr lang="pt-BR"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32F7E28-9139-40D0-AD16-AAB1243A3A25}" type="slidenum">
              <a:rPr lang="en-GB" sz="1200" b="0" strike="noStrike" spc="-1">
                <a:solidFill>
                  <a:srgbClr val="000000"/>
                </a:solidFill>
                <a:latin typeface="Arial"/>
              </a:rPr>
              <a:t>99</a:t>
            </a:fld>
            <a:endParaRPr lang="pt-BR" sz="1200" b="0" strike="noStrike" spc="-1">
              <a:latin typeface="Arial"/>
            </a:endParaRPr>
          </a:p>
        </p:txBody>
      </p:sp>
      <p:sp>
        <p:nvSpPr>
          <p:cNvPr id="698" name="PlaceHolder 2"/>
          <p:cNvSpPr>
            <a:spLocks noGrp="1" noRot="1" noChangeAspect="1"/>
          </p:cNvSpPr>
          <p:nvPr>
            <p:ph type="sldImg"/>
          </p:nvPr>
        </p:nvSpPr>
        <p:spPr>
          <a:xfrm>
            <a:off x="1143000" y="685800"/>
            <a:ext cx="4570920" cy="3427920"/>
          </a:xfrm>
          <a:prstGeom prst="rect">
            <a:avLst/>
          </a:prstGeom>
        </p:spPr>
      </p:sp>
      <p:sp>
        <p:nvSpPr>
          <p:cNvPr id="699"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3E75CCA-D6FE-413F-83B4-0775616423CC}" type="slidenum">
              <a:rPr lang="en-GB" sz="1200" b="0" strike="noStrike" spc="-1">
                <a:solidFill>
                  <a:srgbClr val="000000"/>
                </a:solidFill>
                <a:latin typeface="Arial"/>
              </a:rPr>
              <a:t>100</a:t>
            </a:fld>
            <a:endParaRPr lang="pt-BR" sz="1200" b="0" strike="noStrike" spc="-1">
              <a:latin typeface="Arial"/>
            </a:endParaRPr>
          </a:p>
        </p:txBody>
      </p:sp>
      <p:sp>
        <p:nvSpPr>
          <p:cNvPr id="701" name="PlaceHolder 2"/>
          <p:cNvSpPr>
            <a:spLocks noGrp="1" noRot="1" noChangeAspect="1"/>
          </p:cNvSpPr>
          <p:nvPr>
            <p:ph type="sldImg"/>
          </p:nvPr>
        </p:nvSpPr>
        <p:spPr>
          <a:xfrm>
            <a:off x="1143000" y="685800"/>
            <a:ext cx="4570920" cy="3427920"/>
          </a:xfrm>
          <a:prstGeom prst="rect">
            <a:avLst/>
          </a:prstGeom>
        </p:spPr>
      </p:sp>
      <p:sp>
        <p:nvSpPr>
          <p:cNvPr id="702"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8670FF-D481-470C-8AD5-217B2CFD81C2}" type="slidenum">
              <a:rPr lang="en-GB" sz="1200" b="0" strike="noStrike" spc="-1">
                <a:solidFill>
                  <a:srgbClr val="000000"/>
                </a:solidFill>
                <a:latin typeface="Arial"/>
              </a:rPr>
              <a:t>101</a:t>
            </a:fld>
            <a:endParaRPr lang="pt-BR" sz="1200" b="0" strike="noStrike" spc="-1">
              <a:latin typeface="Arial"/>
            </a:endParaRPr>
          </a:p>
        </p:txBody>
      </p:sp>
      <p:sp>
        <p:nvSpPr>
          <p:cNvPr id="704" name="PlaceHolder 2"/>
          <p:cNvSpPr>
            <a:spLocks noGrp="1" noRot="1" noChangeAspect="1"/>
          </p:cNvSpPr>
          <p:nvPr>
            <p:ph type="sldImg"/>
          </p:nvPr>
        </p:nvSpPr>
        <p:spPr>
          <a:xfrm>
            <a:off x="1143000" y="685800"/>
            <a:ext cx="4570920" cy="3427920"/>
          </a:xfrm>
          <a:prstGeom prst="rect">
            <a:avLst/>
          </a:prstGeom>
        </p:spPr>
      </p:sp>
      <p:sp>
        <p:nvSpPr>
          <p:cNvPr id="705"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PlaceHolder 1"/>
          <p:cNvSpPr>
            <a:spLocks noGrp="1" noRot="1" noChangeAspect="1"/>
          </p:cNvSpPr>
          <p:nvPr>
            <p:ph type="sldImg"/>
          </p:nvPr>
        </p:nvSpPr>
        <p:spPr>
          <a:xfrm>
            <a:off x="1143000" y="685800"/>
            <a:ext cx="4570920" cy="3427920"/>
          </a:xfrm>
          <a:prstGeom prst="rect">
            <a:avLst/>
          </a:prstGeom>
        </p:spPr>
      </p:sp>
      <p:sp>
        <p:nvSpPr>
          <p:cNvPr id="707"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PlaceHolder 1"/>
          <p:cNvSpPr>
            <a:spLocks noGrp="1" noRot="1" noChangeAspect="1"/>
          </p:cNvSpPr>
          <p:nvPr>
            <p:ph type="sldImg"/>
          </p:nvPr>
        </p:nvSpPr>
        <p:spPr>
          <a:xfrm>
            <a:off x="1143000" y="685800"/>
            <a:ext cx="4570920" cy="3427920"/>
          </a:xfrm>
          <a:prstGeom prst="rect">
            <a:avLst/>
          </a:prstGeom>
        </p:spPr>
      </p:sp>
      <p:sp>
        <p:nvSpPr>
          <p:cNvPr id="709"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PlaceHolder 1"/>
          <p:cNvSpPr>
            <a:spLocks noGrp="1" noRot="1" noChangeAspect="1"/>
          </p:cNvSpPr>
          <p:nvPr>
            <p:ph type="sldImg"/>
          </p:nvPr>
        </p:nvSpPr>
        <p:spPr>
          <a:xfrm>
            <a:off x="1143000" y="685800"/>
            <a:ext cx="4570920" cy="3427920"/>
          </a:xfrm>
          <a:prstGeom prst="rect">
            <a:avLst/>
          </a:prstGeom>
        </p:spPr>
      </p:sp>
      <p:sp>
        <p:nvSpPr>
          <p:cNvPr id="711"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PlaceHolder 1"/>
          <p:cNvSpPr>
            <a:spLocks noGrp="1" noRot="1" noChangeAspect="1"/>
          </p:cNvSpPr>
          <p:nvPr>
            <p:ph type="sldImg"/>
          </p:nvPr>
        </p:nvSpPr>
        <p:spPr>
          <a:xfrm>
            <a:off x="1143000" y="685800"/>
            <a:ext cx="4570920" cy="3427920"/>
          </a:xfrm>
          <a:prstGeom prst="rect">
            <a:avLst/>
          </a:prstGeom>
        </p:spPr>
      </p:sp>
      <p:sp>
        <p:nvSpPr>
          <p:cNvPr id="713"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PlaceHolder 1"/>
          <p:cNvSpPr>
            <a:spLocks noGrp="1" noRot="1" noChangeAspect="1"/>
          </p:cNvSpPr>
          <p:nvPr>
            <p:ph type="sldImg"/>
          </p:nvPr>
        </p:nvSpPr>
        <p:spPr>
          <a:xfrm>
            <a:off x="1143000" y="685800"/>
            <a:ext cx="4570920" cy="3427920"/>
          </a:xfrm>
          <a:prstGeom prst="rect">
            <a:avLst/>
          </a:prstGeom>
        </p:spPr>
      </p:sp>
      <p:sp>
        <p:nvSpPr>
          <p:cNvPr id="715"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noRot="1" noChangeAspect="1"/>
          </p:cNvSpPr>
          <p:nvPr>
            <p:ph type="sldImg"/>
          </p:nvPr>
        </p:nvSpPr>
        <p:spPr>
          <a:xfrm>
            <a:off x="1143000" y="685800"/>
            <a:ext cx="4570920" cy="3427920"/>
          </a:xfrm>
          <a:prstGeom prst="rect">
            <a:avLst/>
          </a:prstGeom>
        </p:spPr>
      </p:sp>
      <p:sp>
        <p:nvSpPr>
          <p:cNvPr id="717"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PlaceHolder 1"/>
          <p:cNvSpPr>
            <a:spLocks noGrp="1" noRot="1" noChangeAspect="1"/>
          </p:cNvSpPr>
          <p:nvPr>
            <p:ph type="sldImg"/>
          </p:nvPr>
        </p:nvSpPr>
        <p:spPr>
          <a:xfrm>
            <a:off x="1143000" y="685800"/>
            <a:ext cx="4570920" cy="3427920"/>
          </a:xfrm>
          <a:prstGeom prst="rect">
            <a:avLst/>
          </a:prstGeom>
        </p:spPr>
      </p:sp>
      <p:sp>
        <p:nvSpPr>
          <p:cNvPr id="719"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143000" y="685800"/>
            <a:ext cx="4570920" cy="3427920"/>
          </a:xfrm>
          <a:prstGeom prst="rect">
            <a:avLst/>
          </a:prstGeom>
        </p:spPr>
      </p:sp>
      <p:sp>
        <p:nvSpPr>
          <p:cNvPr id="589"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590"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8B2DB7-8C51-4B52-9870-7B386F81A064}" type="slidenum">
              <a:rPr lang="pt-BR" sz="1200" b="0" strike="noStrike" spc="-1">
                <a:solidFill>
                  <a:srgbClr val="000000"/>
                </a:solidFill>
                <a:latin typeface="Arial"/>
              </a:rPr>
              <a:t>17</a:t>
            </a:fld>
            <a:endParaRPr lang="pt-BR"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115186A-41C8-4A69-A39C-262AEB590C08}" type="slidenum">
              <a:rPr lang="en-GB" sz="1200" b="0" strike="noStrike" spc="-1">
                <a:solidFill>
                  <a:srgbClr val="000000"/>
                </a:solidFill>
                <a:latin typeface="Arial"/>
              </a:rPr>
              <a:t>109</a:t>
            </a:fld>
            <a:endParaRPr lang="pt-BR" sz="1200" b="0" strike="noStrike" spc="-1">
              <a:latin typeface="Arial"/>
            </a:endParaRPr>
          </a:p>
        </p:txBody>
      </p:sp>
      <p:sp>
        <p:nvSpPr>
          <p:cNvPr id="721" name="PlaceHolder 2"/>
          <p:cNvSpPr>
            <a:spLocks noGrp="1" noRot="1" noChangeAspect="1"/>
          </p:cNvSpPr>
          <p:nvPr>
            <p:ph type="sldImg"/>
          </p:nvPr>
        </p:nvSpPr>
        <p:spPr>
          <a:xfrm>
            <a:off x="1143000" y="685800"/>
            <a:ext cx="4570920" cy="3427920"/>
          </a:xfrm>
          <a:prstGeom prst="rect">
            <a:avLst/>
          </a:prstGeom>
        </p:spPr>
      </p:sp>
      <p:sp>
        <p:nvSpPr>
          <p:cNvPr id="722"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9EF257-3E70-4669-A1D6-24F366CF4DB7}" type="slidenum">
              <a:rPr lang="en-GB" sz="1200" b="0" strike="noStrike" spc="-1">
                <a:solidFill>
                  <a:srgbClr val="000000"/>
                </a:solidFill>
                <a:latin typeface="Arial"/>
              </a:rPr>
              <a:t>110</a:t>
            </a:fld>
            <a:endParaRPr lang="pt-BR" sz="1200" b="0" strike="noStrike" spc="-1">
              <a:latin typeface="Arial"/>
            </a:endParaRPr>
          </a:p>
        </p:txBody>
      </p:sp>
      <p:sp>
        <p:nvSpPr>
          <p:cNvPr id="724" name="PlaceHolder 2"/>
          <p:cNvSpPr>
            <a:spLocks noGrp="1" noRot="1" noChangeAspect="1"/>
          </p:cNvSpPr>
          <p:nvPr>
            <p:ph type="sldImg"/>
          </p:nvPr>
        </p:nvSpPr>
        <p:spPr>
          <a:xfrm>
            <a:off x="1143000" y="685800"/>
            <a:ext cx="4570920" cy="3427920"/>
          </a:xfrm>
          <a:prstGeom prst="rect">
            <a:avLst/>
          </a:prstGeom>
        </p:spPr>
      </p:sp>
      <p:sp>
        <p:nvSpPr>
          <p:cNvPr id="725"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CBC6712-F0B7-47E4-8391-4672DA842007}" type="slidenum">
              <a:rPr lang="en-GB" sz="1200" b="0" strike="noStrike" spc="-1">
                <a:solidFill>
                  <a:srgbClr val="000000"/>
                </a:solidFill>
                <a:latin typeface="Arial"/>
              </a:rPr>
              <a:t>111</a:t>
            </a:fld>
            <a:endParaRPr lang="pt-BR" sz="1200" b="0" strike="noStrike" spc="-1">
              <a:latin typeface="Arial"/>
            </a:endParaRPr>
          </a:p>
        </p:txBody>
      </p:sp>
      <p:sp>
        <p:nvSpPr>
          <p:cNvPr id="727" name="PlaceHolder 2"/>
          <p:cNvSpPr>
            <a:spLocks noGrp="1" noRot="1" noChangeAspect="1"/>
          </p:cNvSpPr>
          <p:nvPr>
            <p:ph type="sldImg"/>
          </p:nvPr>
        </p:nvSpPr>
        <p:spPr>
          <a:xfrm>
            <a:off x="1143000" y="685800"/>
            <a:ext cx="4570920" cy="3427920"/>
          </a:xfrm>
          <a:prstGeom prst="rect">
            <a:avLst/>
          </a:prstGeom>
        </p:spPr>
      </p:sp>
      <p:sp>
        <p:nvSpPr>
          <p:cNvPr id="728"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79F07E4-DFF5-411C-B414-0DA027F6007F}" type="slidenum">
              <a:rPr lang="en-GB" sz="1200" b="0" strike="noStrike" spc="-1">
                <a:solidFill>
                  <a:srgbClr val="000000"/>
                </a:solidFill>
                <a:latin typeface="Arial"/>
              </a:rPr>
              <a:t>112</a:t>
            </a:fld>
            <a:endParaRPr lang="pt-BR" sz="1200" b="0" strike="noStrike" spc="-1">
              <a:latin typeface="Arial"/>
            </a:endParaRPr>
          </a:p>
        </p:txBody>
      </p:sp>
      <p:sp>
        <p:nvSpPr>
          <p:cNvPr id="730" name="PlaceHolder 2"/>
          <p:cNvSpPr>
            <a:spLocks noGrp="1" noRot="1" noChangeAspect="1"/>
          </p:cNvSpPr>
          <p:nvPr>
            <p:ph type="sldImg"/>
          </p:nvPr>
        </p:nvSpPr>
        <p:spPr>
          <a:xfrm>
            <a:off x="1143000" y="685800"/>
            <a:ext cx="4570920" cy="3427920"/>
          </a:xfrm>
          <a:prstGeom prst="rect">
            <a:avLst/>
          </a:prstGeom>
        </p:spPr>
      </p:sp>
      <p:sp>
        <p:nvSpPr>
          <p:cNvPr id="731"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F2F9BA4-A82C-49A5-B355-FDDA68982D10}" type="slidenum">
              <a:rPr lang="en-GB" sz="1200" b="0" strike="noStrike" spc="-1">
                <a:solidFill>
                  <a:srgbClr val="000000"/>
                </a:solidFill>
                <a:latin typeface="Arial"/>
              </a:rPr>
              <a:t>113</a:t>
            </a:fld>
            <a:endParaRPr lang="pt-BR" sz="1200" b="0" strike="noStrike" spc="-1">
              <a:latin typeface="Arial"/>
            </a:endParaRPr>
          </a:p>
        </p:txBody>
      </p:sp>
      <p:sp>
        <p:nvSpPr>
          <p:cNvPr id="733" name="PlaceHolder 2"/>
          <p:cNvSpPr>
            <a:spLocks noGrp="1" noRot="1" noChangeAspect="1"/>
          </p:cNvSpPr>
          <p:nvPr>
            <p:ph type="sldImg"/>
          </p:nvPr>
        </p:nvSpPr>
        <p:spPr>
          <a:xfrm>
            <a:off x="1143000" y="685800"/>
            <a:ext cx="4570920" cy="3427920"/>
          </a:xfrm>
          <a:prstGeom prst="rect">
            <a:avLst/>
          </a:prstGeom>
        </p:spPr>
      </p:sp>
      <p:sp>
        <p:nvSpPr>
          <p:cNvPr id="734"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FAE637E-3D4E-4A46-B47C-CD35026B18C9}" type="slidenum">
              <a:rPr lang="en-GB" sz="1200" b="0" strike="noStrike" spc="-1">
                <a:solidFill>
                  <a:srgbClr val="000000"/>
                </a:solidFill>
                <a:latin typeface="Arial"/>
              </a:rPr>
              <a:t>114</a:t>
            </a:fld>
            <a:endParaRPr lang="pt-BR" sz="1200" b="0" strike="noStrike" spc="-1">
              <a:latin typeface="Arial"/>
            </a:endParaRPr>
          </a:p>
        </p:txBody>
      </p:sp>
      <p:sp>
        <p:nvSpPr>
          <p:cNvPr id="736" name="PlaceHolder 2"/>
          <p:cNvSpPr>
            <a:spLocks noGrp="1" noRot="1" noChangeAspect="1"/>
          </p:cNvSpPr>
          <p:nvPr>
            <p:ph type="sldImg"/>
          </p:nvPr>
        </p:nvSpPr>
        <p:spPr>
          <a:xfrm>
            <a:off x="1143000" y="685800"/>
            <a:ext cx="4570920" cy="3427920"/>
          </a:xfrm>
          <a:prstGeom prst="rect">
            <a:avLst/>
          </a:prstGeom>
        </p:spPr>
      </p:sp>
      <p:sp>
        <p:nvSpPr>
          <p:cNvPr id="737"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260F15-CD82-4975-8C80-483756A09F05}" type="slidenum">
              <a:rPr lang="en-GB" sz="1200" b="0" strike="noStrike" spc="-1">
                <a:solidFill>
                  <a:srgbClr val="000000"/>
                </a:solidFill>
                <a:latin typeface="Arial"/>
              </a:rPr>
              <a:t>115</a:t>
            </a:fld>
            <a:endParaRPr lang="pt-BR" sz="1200" b="0" strike="noStrike" spc="-1">
              <a:latin typeface="Arial"/>
            </a:endParaRPr>
          </a:p>
        </p:txBody>
      </p:sp>
      <p:sp>
        <p:nvSpPr>
          <p:cNvPr id="739" name="PlaceHolder 2"/>
          <p:cNvSpPr>
            <a:spLocks noGrp="1" noRot="1" noChangeAspect="1"/>
          </p:cNvSpPr>
          <p:nvPr>
            <p:ph type="sldImg"/>
          </p:nvPr>
        </p:nvSpPr>
        <p:spPr>
          <a:xfrm>
            <a:off x="1143000" y="685800"/>
            <a:ext cx="4570920" cy="3427920"/>
          </a:xfrm>
          <a:prstGeom prst="rect">
            <a:avLst/>
          </a:prstGeom>
        </p:spPr>
      </p:sp>
      <p:sp>
        <p:nvSpPr>
          <p:cNvPr id="740"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E429513-5D6D-418A-8491-D096E6E3B5F0}" type="slidenum">
              <a:rPr lang="en-GB" sz="1200" b="0" strike="noStrike" spc="-1">
                <a:solidFill>
                  <a:srgbClr val="000000"/>
                </a:solidFill>
                <a:latin typeface="Arial"/>
              </a:rPr>
              <a:t>116</a:t>
            </a:fld>
            <a:endParaRPr lang="pt-BR" sz="1200" b="0" strike="noStrike" spc="-1">
              <a:latin typeface="Arial"/>
            </a:endParaRPr>
          </a:p>
        </p:txBody>
      </p:sp>
      <p:sp>
        <p:nvSpPr>
          <p:cNvPr id="742" name="PlaceHolder 2"/>
          <p:cNvSpPr>
            <a:spLocks noGrp="1" noRot="1" noChangeAspect="1"/>
          </p:cNvSpPr>
          <p:nvPr>
            <p:ph type="sldImg"/>
          </p:nvPr>
        </p:nvSpPr>
        <p:spPr>
          <a:xfrm>
            <a:off x="1143000" y="685800"/>
            <a:ext cx="4570920" cy="3427920"/>
          </a:xfrm>
          <a:prstGeom prst="rect">
            <a:avLst/>
          </a:prstGeom>
        </p:spPr>
      </p:sp>
      <p:sp>
        <p:nvSpPr>
          <p:cNvPr id="743"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6000" indent="-214920" algn="r">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64EBAF1-77E5-425C-B3F0-C8602F1667EF}" type="slidenum">
              <a:rPr lang="en-GB" sz="1200" b="0" strike="noStrike" spc="-1">
                <a:solidFill>
                  <a:srgbClr val="000000"/>
                </a:solidFill>
                <a:latin typeface="Arial"/>
              </a:rPr>
              <a:t>117</a:t>
            </a:fld>
            <a:endParaRPr lang="pt-BR" sz="1200" b="0" strike="noStrike" spc="-1">
              <a:latin typeface="Arial"/>
            </a:endParaRPr>
          </a:p>
        </p:txBody>
      </p:sp>
      <p:sp>
        <p:nvSpPr>
          <p:cNvPr id="745" name="PlaceHolder 2"/>
          <p:cNvSpPr>
            <a:spLocks noGrp="1" noRot="1" noChangeAspect="1"/>
          </p:cNvSpPr>
          <p:nvPr>
            <p:ph type="sldImg"/>
          </p:nvPr>
        </p:nvSpPr>
        <p:spPr>
          <a:xfrm>
            <a:off x="1143000" y="685800"/>
            <a:ext cx="4570920" cy="3427920"/>
          </a:xfrm>
          <a:prstGeom prst="rect">
            <a:avLst/>
          </a:prstGeom>
        </p:spPr>
      </p:sp>
      <p:sp>
        <p:nvSpPr>
          <p:cNvPr id="746" name="PlaceHolder 3"/>
          <p:cNvSpPr>
            <a:spLocks noGrp="1"/>
          </p:cNvSpPr>
          <p:nvPr>
            <p:ph type="body"/>
          </p:nvPr>
        </p:nvSpPr>
        <p:spPr>
          <a:xfrm>
            <a:off x="685800" y="4343400"/>
            <a:ext cx="5485320" cy="411516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noRot="1" noChangeAspect="1"/>
          </p:cNvSpPr>
          <p:nvPr>
            <p:ph type="sldImg"/>
          </p:nvPr>
        </p:nvSpPr>
        <p:spPr>
          <a:xfrm>
            <a:off x="1143000" y="685800"/>
            <a:ext cx="4570920" cy="3427920"/>
          </a:xfrm>
          <a:prstGeom prst="rect">
            <a:avLst/>
          </a:prstGeom>
        </p:spPr>
      </p:sp>
      <p:sp>
        <p:nvSpPr>
          <p:cNvPr id="748" name="PlaceHolder 2"/>
          <p:cNvSpPr>
            <a:spLocks noGrp="1"/>
          </p:cNvSpPr>
          <p:nvPr>
            <p:ph type="body"/>
          </p:nvPr>
        </p:nvSpPr>
        <p:spPr>
          <a:xfrm>
            <a:off x="914400" y="4343400"/>
            <a:ext cx="5028120" cy="4113720"/>
          </a:xfrm>
          <a:prstGeom prst="rect">
            <a:avLst/>
          </a:prstGeom>
        </p:spPr>
        <p:txBody>
          <a:bodyPr lIns="0" tIns="0" rIns="0" bIns="0">
            <a:noAutofit/>
          </a:bodyPr>
          <a:lstStyle/>
          <a:p>
            <a:pPr marL="216000" indent="-215280">
              <a:lnSpc>
                <a:spcPct val="100000"/>
              </a:lnSpc>
              <a:spcBef>
                <a:spcPts val="675"/>
              </a:spcBef>
              <a:tabLst>
                <a:tab pos="0" algn="l"/>
              </a:tabLst>
            </a:pPr>
            <a:r>
              <a:rPr lang="pt-BR" sz="1800" b="0" strike="noStrike" spc="-1">
                <a:solidFill>
                  <a:srgbClr val="000000"/>
                </a:solidFill>
                <a:latin typeface="Arial"/>
              </a:rPr>
              <a:t>O mais importante aspecto deste diagrama é que a partir dele percebe-se a seqüência de mensagens enviadas entre os objetos.</a:t>
            </a:r>
            <a:endParaRPr lang="pt-BR"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PlaceHolder 1"/>
          <p:cNvSpPr>
            <a:spLocks noGrp="1" noRot="1" noChangeAspect="1"/>
          </p:cNvSpPr>
          <p:nvPr>
            <p:ph type="sldImg"/>
          </p:nvPr>
        </p:nvSpPr>
        <p:spPr>
          <a:xfrm>
            <a:off x="1143000" y="685800"/>
            <a:ext cx="4570920" cy="3427920"/>
          </a:xfrm>
          <a:prstGeom prst="rect">
            <a:avLst/>
          </a:prstGeom>
        </p:spPr>
      </p:sp>
      <p:sp>
        <p:nvSpPr>
          <p:cNvPr id="592"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pt-BR" sz="2000" b="0" strike="noStrike" spc="-1">
              <a:latin typeface="Arial"/>
            </a:endParaRPr>
          </a:p>
        </p:txBody>
      </p:sp>
      <p:sp>
        <p:nvSpPr>
          <p:cNvPr id="593"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D0D84F1-51B5-4319-9406-65D0BF1B2F9D}" type="slidenum">
              <a:rPr lang="pt-BR" sz="1200" b="0" strike="noStrike" spc="-1">
                <a:solidFill>
                  <a:srgbClr val="000000"/>
                </a:solidFill>
                <a:latin typeface="Arial"/>
              </a:rPr>
              <a:t>18</a:t>
            </a:fld>
            <a:endParaRPr lang="pt-BR"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885825" y="812800"/>
            <a:ext cx="5783263" cy="4003675"/>
          </a:xfrm>
          <a:prstGeom prst="rect">
            <a:avLst/>
          </a:prstGeom>
        </p:spPr>
      </p:sp>
      <p:sp>
        <p:nvSpPr>
          <p:cNvPr id="750" name="PlaceHolder 2"/>
          <p:cNvSpPr>
            <a:spLocks noGrp="1"/>
          </p:cNvSpPr>
          <p:nvPr>
            <p:ph type="body"/>
          </p:nvPr>
        </p:nvSpPr>
        <p:spPr>
          <a:xfrm>
            <a:off x="685800" y="4343400"/>
            <a:ext cx="5481000" cy="4109400"/>
          </a:xfrm>
          <a:prstGeom prst="rect">
            <a:avLst/>
          </a:prstGeom>
        </p:spPr>
        <p:txBody>
          <a:bodyPr lIns="0" tIns="0" rIns="0" bIns="0">
            <a:noAutofit/>
          </a:bodyPr>
          <a:lstStyle/>
          <a:p>
            <a:endParaRPr lang="pt-BR" sz="2000" b="0" strike="noStrike" spc="-1">
              <a:latin typeface="Arial"/>
            </a:endParaRPr>
          </a:p>
        </p:txBody>
      </p:sp>
      <p:sp>
        <p:nvSpPr>
          <p:cNvPr id="751" name="CustomShape 3"/>
          <p:cNvSpPr/>
          <p:nvPr/>
        </p:nvSpPr>
        <p:spPr>
          <a:xfrm>
            <a:off x="3884760" y="8685360"/>
            <a:ext cx="2966400" cy="45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3905B6D-C257-4057-B27E-18583034F315}" type="slidenum">
              <a:rPr lang="pt-BR" sz="1200" b="0" strike="noStrike" spc="-1">
                <a:solidFill>
                  <a:srgbClr val="000000"/>
                </a:solidFill>
                <a:latin typeface="+mn-lt"/>
                <a:ea typeface="+mn-ea"/>
              </a:rPr>
              <a:t>125</a:t>
            </a:fld>
            <a:endParaRPr lang="pt-BR"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PlaceHolder 1"/>
          <p:cNvSpPr>
            <a:spLocks noGrp="1" noRot="1" noChangeAspect="1"/>
          </p:cNvSpPr>
          <p:nvPr>
            <p:ph type="sldImg"/>
          </p:nvPr>
        </p:nvSpPr>
        <p:spPr>
          <a:xfrm>
            <a:off x="1143000" y="685800"/>
            <a:ext cx="4570920" cy="3427920"/>
          </a:xfrm>
          <a:prstGeom prst="rect">
            <a:avLst/>
          </a:prstGeom>
        </p:spPr>
      </p:sp>
      <p:sp>
        <p:nvSpPr>
          <p:cNvPr id="595"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Ver capítulo 3, seção 3.2</a:t>
            </a:r>
            <a:endParaRPr lang="pt-BR" sz="1200" b="0" strike="noStrike" spc="-1">
              <a:latin typeface="Arial"/>
            </a:endParaRPr>
          </a:p>
        </p:txBody>
      </p:sp>
      <p:sp>
        <p:nvSpPr>
          <p:cNvPr id="596"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F79FDED-EC66-4ED2-90A2-B42037E3D7A8}" type="slidenum">
              <a:rPr lang="pt-BR" sz="1200" b="0" strike="noStrike" spc="-1">
                <a:solidFill>
                  <a:srgbClr val="000000"/>
                </a:solidFill>
                <a:latin typeface="Arial"/>
              </a:rPr>
              <a:t>19</a:t>
            </a:fld>
            <a:endParaRPr lang="pt-BR"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PlaceHolder 1"/>
          <p:cNvSpPr>
            <a:spLocks noGrp="1" noRot="1" noChangeAspect="1"/>
          </p:cNvSpPr>
          <p:nvPr>
            <p:ph type="sldImg"/>
          </p:nvPr>
        </p:nvSpPr>
        <p:spPr>
          <a:xfrm>
            <a:off x="1143000" y="685800"/>
            <a:ext cx="4570920" cy="3427920"/>
          </a:xfrm>
          <a:prstGeom prst="rect">
            <a:avLst/>
          </a:prstGeom>
        </p:spPr>
      </p:sp>
      <p:sp>
        <p:nvSpPr>
          <p:cNvPr id="598" name="PlaceHolder 2"/>
          <p:cNvSpPr>
            <a:spLocks noGrp="1"/>
          </p:cNvSpPr>
          <p:nvPr>
            <p:ph type="body"/>
          </p:nvPr>
        </p:nvSpPr>
        <p:spPr>
          <a:xfrm>
            <a:off x="685800" y="4343400"/>
            <a:ext cx="5485320" cy="4113720"/>
          </a:xfrm>
          <a:prstGeom prst="rect">
            <a:avLst/>
          </a:prstGeom>
        </p:spPr>
        <p:txBody>
          <a:bodyPr lIns="0" tIns="0" rIns="0" bIns="0">
            <a:noAutofit/>
          </a:bodyPr>
          <a:lstStyle/>
          <a:p>
            <a:pPr marL="216000" indent="-215280">
              <a:lnSpc>
                <a:spcPct val="100000"/>
              </a:lnSpc>
              <a:tabLst>
                <a:tab pos="0" algn="l"/>
              </a:tabLst>
            </a:pPr>
            <a:r>
              <a:rPr lang="pt-BR" sz="1200" b="0" strike="noStrike" spc="-1">
                <a:solidFill>
                  <a:srgbClr val="000000"/>
                </a:solidFill>
                <a:latin typeface="Arial"/>
              </a:rPr>
              <a:t>Ver capítulo 3, seção 3.2</a:t>
            </a:r>
            <a:endParaRPr lang="pt-BR" sz="1200" b="0" strike="noStrike" spc="-1">
              <a:latin typeface="Arial"/>
            </a:endParaRPr>
          </a:p>
        </p:txBody>
      </p:sp>
      <p:sp>
        <p:nvSpPr>
          <p:cNvPr id="599" name="CustomShape 3"/>
          <p:cNvSpPr/>
          <p:nvPr/>
        </p:nvSpPr>
        <p:spPr>
          <a:xfrm>
            <a:off x="3884760" y="8685360"/>
            <a:ext cx="2970720" cy="456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E845778-88E1-48F2-A404-D21F9D9BCB88}" type="slidenum">
              <a:rPr lang="pt-BR" sz="1200" b="0" strike="noStrike" spc="-1">
                <a:solidFill>
                  <a:srgbClr val="000000"/>
                </a:solidFill>
                <a:latin typeface="Arial"/>
              </a:rPr>
              <a:t>20</a:t>
            </a:fld>
            <a:endParaRPr lang="pt-BR"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tIns="0" rIns="0" bIns="0">
            <a:normAutofit/>
          </a:bodyPr>
          <a:lstStyle/>
          <a:p>
            <a:endParaRPr lang="pt-BR" sz="3200" b="0" strike="noStrike" spc="-1">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pt-BR" sz="3200" b="0" strike="noStrike" spc="-1">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pt-BR" sz="3200" b="0" strike="noStrike" spc="-1">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pt-BR" sz="3200" b="0" strike="noStrike" spc="-1">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pt-BR" sz="3200" b="0" strike="noStrike" spc="-1">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9" name="PlaceHolder 2"/>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10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3.xml"/><Relationship Id="rId5" Type="http://schemas.openxmlformats.org/officeDocument/2006/relationships/image" Target="../media/image56.png"/><Relationship Id="rId4" Type="http://schemas.openxmlformats.org/officeDocument/2006/relationships/image" Target="../media/image55.png"/></Relationships>
</file>

<file path=ppt/slides/_rels/slide10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2567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 10/09/2024</a:t>
            </a:r>
            <a:endParaRPr lang="pt-BR" sz="2400" b="0" strike="noStrike" spc="-1" dirty="0">
              <a:latin typeface="Arial"/>
            </a:endParaRPr>
          </a:p>
        </p:txBody>
      </p:sp>
      <p:sp>
        <p:nvSpPr>
          <p:cNvPr id="83" name="CustomShape 2"/>
          <p:cNvSpPr/>
          <p:nvPr/>
        </p:nvSpPr>
        <p:spPr>
          <a:xfrm>
            <a:off x="523440" y="5254560"/>
            <a:ext cx="3709440" cy="45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p:txBody>
      </p:sp>
      <p:sp>
        <p:nvSpPr>
          <p:cNvPr id="84" name="CustomShape 3"/>
          <p:cNvSpPr/>
          <p:nvPr/>
        </p:nvSpPr>
        <p:spPr>
          <a:xfrm>
            <a:off x="295920" y="3365640"/>
            <a:ext cx="6995520" cy="1270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a:solidFill>
                  <a:srgbClr val="4E2968"/>
                </a:solidFill>
                <a:latin typeface="Calibri"/>
                <a:ea typeface="DejaVu Sans"/>
              </a:rPr>
              <a:t>Processos de Negócio e Engenharia de Requisitos</a:t>
            </a:r>
            <a:endParaRPr lang="pt-BR" sz="4400" b="0" strike="noStrike" spc="-1">
              <a:latin typeface="Arial"/>
            </a:endParaRPr>
          </a:p>
        </p:txBody>
      </p:sp>
      <p:sp>
        <p:nvSpPr>
          <p:cNvPr id="85" name="CustomShape 4"/>
          <p:cNvSpPr/>
          <p:nvPr/>
        </p:nvSpPr>
        <p:spPr>
          <a:xfrm>
            <a:off x="0" y="6400800"/>
            <a:ext cx="6995520" cy="45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86" name="Picture 2" descr="Resultado de imagem para unisal edital"/>
          <p:cNvPicPr/>
          <p:nvPr/>
        </p:nvPicPr>
        <p:blipFill>
          <a:blip r:embed="rId3"/>
          <a:stretch/>
        </p:blipFill>
        <p:spPr>
          <a:xfrm>
            <a:off x="0" y="-33840"/>
            <a:ext cx="3075480" cy="1393200"/>
          </a:xfrm>
          <a:prstGeom prst="rect">
            <a:avLst/>
          </a:prstGeom>
          <a:ln w="0">
            <a:noFill/>
          </a:ln>
        </p:spPr>
      </p:pic>
      <p:sp>
        <p:nvSpPr>
          <p:cNvPr id="87" name="CustomShape 5"/>
          <p:cNvSpPr/>
          <p:nvPr/>
        </p:nvSpPr>
        <p:spPr>
          <a:xfrm>
            <a:off x="4800240" y="3276720"/>
            <a:ext cx="299520" cy="2995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pic>
        <p:nvPicPr>
          <p:cNvPr id="88" name="Picture 2" descr="O que é uma software house? - Blog"/>
          <p:cNvPicPr/>
          <p:nvPr/>
        </p:nvPicPr>
        <p:blipFill>
          <a:blip r:embed="rId4"/>
          <a:stretch/>
        </p:blipFill>
        <p:spPr>
          <a:xfrm>
            <a:off x="1540080" y="1480320"/>
            <a:ext cx="2462400" cy="1852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Elementos – Diagrama de Classes</a:t>
            </a:r>
            <a:endParaRPr lang="pt-BR" sz="2800" b="0" strike="noStrike" spc="-1">
              <a:latin typeface="Arial"/>
            </a:endParaRPr>
          </a:p>
        </p:txBody>
      </p:sp>
      <p:sp>
        <p:nvSpPr>
          <p:cNvPr id="133"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98"/>
              </a:spcBef>
              <a:tabLst>
                <a:tab pos="0" algn="l"/>
              </a:tabLst>
            </a:pPr>
            <a:r>
              <a:rPr lang="pt-BR" sz="2400" b="1" strike="noStrike" spc="-1">
                <a:solidFill>
                  <a:srgbClr val="009999"/>
                </a:solidFill>
                <a:latin typeface="Arial"/>
                <a:ea typeface="DejaVu Sans"/>
              </a:rPr>
              <a:t>Classes</a:t>
            </a:r>
            <a:endParaRPr lang="pt-BR" sz="2400" b="0" strike="noStrike" spc="-1">
              <a:latin typeface="Arial"/>
            </a:endParaRPr>
          </a:p>
          <a:p>
            <a:pPr marL="342720" indent="-341640">
              <a:lnSpc>
                <a:spcPct val="100000"/>
              </a:lnSpc>
              <a:spcBef>
                <a:spcPts val="598"/>
              </a:spcBef>
              <a:tabLst>
                <a:tab pos="0" algn="l"/>
              </a:tabLst>
            </a:pPr>
            <a:r>
              <a:rPr lang="pt-BR" sz="2400" b="0" strike="noStrike" spc="-1">
                <a:solidFill>
                  <a:srgbClr val="000000"/>
                </a:solidFill>
                <a:latin typeface="Arial"/>
                <a:ea typeface="DejaVu Sans"/>
              </a:rPr>
              <a:t>Atributos</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Representam o conjunto de características (estado)</a:t>
            </a:r>
            <a:br/>
            <a:r>
              <a:rPr lang="pt-BR" sz="2400" b="0" strike="noStrike" spc="-1">
                <a:solidFill>
                  <a:srgbClr val="000000"/>
                </a:solidFill>
                <a:latin typeface="Arial"/>
                <a:ea typeface="DejaVu Sans"/>
              </a:rPr>
              <a:t>dos objetos daquela classe</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Visibilidade:</a:t>
            </a:r>
            <a:endParaRPr lang="pt-BR" sz="2400" b="0" strike="noStrike" spc="-1">
              <a:latin typeface="Arial"/>
            </a:endParaRPr>
          </a:p>
          <a:p>
            <a:pPr marL="1143000" indent="-227520">
              <a:lnSpc>
                <a:spcPct val="100000"/>
              </a:lnSpc>
              <a:spcBef>
                <a:spcPts val="598"/>
              </a:spcBef>
              <a:tabLst>
                <a:tab pos="0" algn="l"/>
              </a:tabLst>
            </a:pPr>
            <a:r>
              <a:rPr lang="pt-BR" sz="2400" b="1" strike="noStrike" spc="-1">
                <a:solidFill>
                  <a:srgbClr val="009999"/>
                </a:solidFill>
                <a:latin typeface="Arial"/>
                <a:ea typeface="DejaVu Sans"/>
              </a:rPr>
              <a:t>+</a:t>
            </a:r>
            <a:r>
              <a:rPr lang="pt-BR" sz="2400" b="0" strike="noStrike" spc="-1">
                <a:solidFill>
                  <a:srgbClr val="000000"/>
                </a:solidFill>
                <a:latin typeface="Arial"/>
                <a:ea typeface="DejaVu Sans"/>
              </a:rPr>
              <a:t> público: visível em qualquer classe de qualquer pacote</a:t>
            </a:r>
            <a:endParaRPr lang="pt-BR" sz="2400" b="0" strike="noStrike" spc="-1">
              <a:latin typeface="Arial"/>
            </a:endParaRPr>
          </a:p>
          <a:p>
            <a:pPr marL="1143000" indent="-227520">
              <a:lnSpc>
                <a:spcPct val="100000"/>
              </a:lnSpc>
              <a:spcBef>
                <a:spcPts val="598"/>
              </a:spcBef>
              <a:tabLst>
                <a:tab pos="0" algn="l"/>
              </a:tabLst>
            </a:pPr>
            <a:r>
              <a:rPr lang="pt-BR" sz="2400" b="1" strike="noStrike" spc="-1">
                <a:solidFill>
                  <a:srgbClr val="009999"/>
                </a:solidFill>
                <a:latin typeface="Arial"/>
                <a:ea typeface="DejaVu Sans"/>
              </a:rPr>
              <a:t>#</a:t>
            </a:r>
            <a:r>
              <a:rPr lang="pt-BR" sz="2400" b="0" strike="noStrike" spc="-1">
                <a:solidFill>
                  <a:srgbClr val="000000"/>
                </a:solidFill>
                <a:latin typeface="Arial"/>
                <a:ea typeface="DejaVu Sans"/>
              </a:rPr>
              <a:t> protegido: visível para classes do mesmo pacote</a:t>
            </a:r>
            <a:endParaRPr lang="pt-BR" sz="2400" b="0" strike="noStrike" spc="-1">
              <a:latin typeface="Arial"/>
            </a:endParaRPr>
          </a:p>
          <a:p>
            <a:pPr marL="1143000" indent="-227520">
              <a:lnSpc>
                <a:spcPct val="100000"/>
              </a:lnSpc>
              <a:spcBef>
                <a:spcPts val="598"/>
              </a:spcBef>
              <a:tabLst>
                <a:tab pos="0" algn="l"/>
              </a:tabLst>
            </a:pPr>
            <a:r>
              <a:rPr lang="pt-BR" sz="2400" b="1" strike="noStrike" spc="-1">
                <a:solidFill>
                  <a:srgbClr val="009999"/>
                </a:solidFill>
                <a:latin typeface="Arial"/>
                <a:ea typeface="DejaVu Sans"/>
              </a:rPr>
              <a:t>-</a:t>
            </a:r>
            <a:r>
              <a:rPr lang="pt-BR" sz="2400" b="0" strike="noStrike" spc="-1">
                <a:solidFill>
                  <a:srgbClr val="000000"/>
                </a:solidFill>
                <a:latin typeface="Arial"/>
                <a:ea typeface="DejaVu Sans"/>
              </a:rPr>
              <a:t> privado: visível somente para classe</a:t>
            </a:r>
            <a:endParaRPr lang="pt-BR" sz="2400" b="0" strike="noStrike" spc="-1">
              <a:latin typeface="Arial"/>
            </a:endParaRPr>
          </a:p>
          <a:p>
            <a:pPr marL="742680" indent="-284400">
              <a:lnSpc>
                <a:spcPct val="100000"/>
              </a:lnSpc>
              <a:spcBef>
                <a:spcPts val="598"/>
              </a:spcBef>
              <a:tabLst>
                <a:tab pos="0" algn="l"/>
              </a:tabLst>
            </a:pPr>
            <a:endParaRPr lang="pt-BR" sz="2400" b="0" strike="noStrike" spc="-1">
              <a:latin typeface="Arial"/>
            </a:endParaRPr>
          </a:p>
          <a:p>
            <a:pPr marL="742680" indent="-284400">
              <a:lnSpc>
                <a:spcPct val="100000"/>
              </a:lnSpc>
              <a:spcBef>
                <a:spcPts val="598"/>
              </a:spcBef>
              <a:tabLst>
                <a:tab pos="0" algn="l"/>
              </a:tabLst>
            </a:pPr>
            <a:r>
              <a:rPr lang="pt-BR" sz="2400" b="0" strike="noStrike" spc="-1">
                <a:solidFill>
                  <a:srgbClr val="009999"/>
                </a:solidFill>
                <a:latin typeface="Arial"/>
                <a:ea typeface="DejaVu Sans"/>
              </a:rPr>
              <a:t>Exemplo:</a:t>
            </a:r>
            <a:endParaRPr lang="pt-BR" sz="2400" b="0" strike="noStrike" spc="-1">
              <a:latin typeface="Arial"/>
            </a:endParaRPr>
          </a:p>
          <a:p>
            <a:pPr marL="1143000" indent="-227520">
              <a:lnSpc>
                <a:spcPct val="100000"/>
              </a:lnSpc>
              <a:spcBef>
                <a:spcPts val="598"/>
              </a:spcBef>
              <a:tabLst>
                <a:tab pos="0" algn="l"/>
              </a:tabLst>
            </a:pPr>
            <a:r>
              <a:rPr lang="pt-BR" sz="2400" b="0" strike="noStrike" spc="-1">
                <a:solidFill>
                  <a:srgbClr val="000000"/>
                </a:solidFill>
                <a:latin typeface="Arial"/>
                <a:ea typeface="DejaVu Sans"/>
              </a:rPr>
              <a:t>+ nome : String</a:t>
            </a:r>
            <a:endParaRPr lang="pt-BR" sz="2400" b="0" strike="noStrike" spc="-1">
              <a:latin typeface="Arial"/>
            </a:endParaRPr>
          </a:p>
          <a:p>
            <a:pPr marL="1143000" indent="-227520">
              <a:lnSpc>
                <a:spcPct val="100000"/>
              </a:lnSpc>
              <a:spcBef>
                <a:spcPts val="598"/>
              </a:spcBef>
              <a:tabLst>
                <a:tab pos="0" algn="l"/>
              </a:tabLst>
            </a:pPr>
            <a:endParaRPr lang="pt-BR" sz="2400" b="0" strike="noStrike" spc="-1">
              <a:latin typeface="Arial"/>
            </a:endParaRPr>
          </a:p>
          <a:p>
            <a:pPr marL="1143000" indent="-227520">
              <a:lnSpc>
                <a:spcPct val="100000"/>
              </a:lnSpc>
              <a:spcBef>
                <a:spcPts val="598"/>
              </a:spcBef>
              <a:tabLst>
                <a:tab pos="0" algn="l"/>
              </a:tabLst>
            </a:pPr>
            <a:endParaRPr lang="pt-BR" sz="2400" b="0" strike="noStrike" spc="-1">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TRANSIÇÃO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Representa um evento(Evento de Ativação) que causa uma mudança no Estado de um objeto, gerando um novo estado.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479" name="CustomShape 2"/>
          <p:cNvSpPr/>
          <p:nvPr/>
        </p:nvSpPr>
        <p:spPr>
          <a:xfrm>
            <a:off x="0" y="31417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Outros tipos de transições:</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Transição não-ativada: representa as transições geradas pela simples conclusão da atividade do Estado anterior.</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Transição interna: não causam mudança no Estado do objeto.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480" name="Picture 4_5"/>
          <p:cNvPicPr/>
          <p:nvPr/>
        </p:nvPicPr>
        <p:blipFill>
          <a:blip r:embed="rId3"/>
          <a:stretch/>
        </p:blipFill>
        <p:spPr>
          <a:xfrm>
            <a:off x="2612160" y="5310360"/>
            <a:ext cx="2417040" cy="1168560"/>
          </a:xfrm>
          <a:prstGeom prst="rect">
            <a:avLst/>
          </a:prstGeom>
          <a:ln w="0">
            <a:noFill/>
          </a:ln>
        </p:spPr>
      </p:pic>
      <p:sp>
        <p:nvSpPr>
          <p:cNvPr id="481" name="CustomShape 3"/>
          <p:cNvSpPr/>
          <p:nvPr/>
        </p:nvSpPr>
        <p:spPr>
          <a:xfrm>
            <a:off x="5499720" y="5373720"/>
            <a:ext cx="3118680" cy="862560"/>
          </a:xfrm>
          <a:prstGeom prst="cloudCallout">
            <a:avLst>
              <a:gd name="adj1" fmla="val -72138"/>
              <a:gd name="adj2" fmla="val 32166"/>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Transição Interna</a:t>
            </a:r>
            <a:endParaRPr lang="pt-BR" sz="1800" b="0" strike="noStrike" spc="-1">
              <a:latin typeface="Arial"/>
            </a:endParaRPr>
          </a:p>
        </p:txBody>
      </p:sp>
      <p:pic>
        <p:nvPicPr>
          <p:cNvPr id="482" name="Picture 6_6"/>
          <p:cNvPicPr/>
          <p:nvPr/>
        </p:nvPicPr>
        <p:blipFill>
          <a:blip r:embed="rId4"/>
          <a:stretch/>
        </p:blipFill>
        <p:spPr>
          <a:xfrm>
            <a:off x="2378520" y="2386080"/>
            <a:ext cx="4914000" cy="464040"/>
          </a:xfrm>
          <a:prstGeom prst="rect">
            <a:avLst/>
          </a:prstGeom>
          <a:ln w="0">
            <a:noFill/>
          </a:ln>
        </p:spPr>
      </p:pic>
      <p:sp>
        <p:nvSpPr>
          <p:cNvPr id="483" name="CustomShape 4"/>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484" name="CustomShape 5"/>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INICIAL</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Determina o início do diagrama, ou seja, o momento a partir do qual os Estados de um determinado objeto ou processo serão analisados.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486" name="Picture 3_8"/>
          <p:cNvPicPr/>
          <p:nvPr/>
        </p:nvPicPr>
        <p:blipFill>
          <a:blip r:embed="rId3"/>
          <a:stretch/>
        </p:blipFill>
        <p:spPr>
          <a:xfrm>
            <a:off x="1987920" y="2492280"/>
            <a:ext cx="411480" cy="380160"/>
          </a:xfrm>
          <a:prstGeom prst="rect">
            <a:avLst/>
          </a:prstGeom>
          <a:ln w="0">
            <a:noFill/>
          </a:ln>
        </p:spPr>
      </p:pic>
      <p:pic>
        <p:nvPicPr>
          <p:cNvPr id="487" name="Picture 4_6"/>
          <p:cNvPicPr/>
          <p:nvPr/>
        </p:nvPicPr>
        <p:blipFill>
          <a:blip r:embed="rId4"/>
          <a:stretch/>
        </p:blipFill>
        <p:spPr>
          <a:xfrm>
            <a:off x="1910520" y="4292640"/>
            <a:ext cx="673200" cy="621360"/>
          </a:xfrm>
          <a:prstGeom prst="rect">
            <a:avLst/>
          </a:prstGeom>
          <a:ln w="0">
            <a:noFill/>
          </a:ln>
        </p:spPr>
      </p:pic>
      <p:pic>
        <p:nvPicPr>
          <p:cNvPr id="488" name="Picture 5_6"/>
          <p:cNvPicPr/>
          <p:nvPr/>
        </p:nvPicPr>
        <p:blipFill>
          <a:blip r:embed="rId5"/>
          <a:stretch/>
        </p:blipFill>
        <p:spPr>
          <a:xfrm>
            <a:off x="3627000" y="2481120"/>
            <a:ext cx="6278040" cy="3659760"/>
          </a:xfrm>
          <a:prstGeom prst="rect">
            <a:avLst/>
          </a:prstGeom>
          <a:ln w="0">
            <a:noFill/>
          </a:ln>
        </p:spPr>
      </p:pic>
      <p:sp>
        <p:nvSpPr>
          <p:cNvPr id="489" name="CustomShape 2"/>
          <p:cNvSpPr/>
          <p:nvPr/>
        </p:nvSpPr>
        <p:spPr>
          <a:xfrm>
            <a:off x="0" y="3141720"/>
            <a:ext cx="9905040" cy="2166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FINAL</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Determina o final do diagrama.</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490" name="CustomShape 3"/>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491" name="CustomShape 4"/>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360" y="0"/>
            <a:ext cx="8709840" cy="1068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Exemplo: Diagrama de estado do caso de uso Processar Venda</a:t>
            </a:r>
            <a:endParaRPr lang="pt-BR" sz="3200" b="0" strike="noStrike" spc="-1">
              <a:latin typeface="Arial"/>
            </a:endParaRPr>
          </a:p>
        </p:txBody>
      </p:sp>
      <p:pic>
        <p:nvPicPr>
          <p:cNvPr id="493" name="Picture 3_9"/>
          <p:cNvPicPr/>
          <p:nvPr/>
        </p:nvPicPr>
        <p:blipFill>
          <a:blip r:embed="rId3"/>
          <a:stretch/>
        </p:blipFill>
        <p:spPr>
          <a:xfrm>
            <a:off x="825480" y="1447920"/>
            <a:ext cx="8259120" cy="4609080"/>
          </a:xfrm>
          <a:prstGeom prst="rect">
            <a:avLst/>
          </a:prstGeom>
          <a:ln w="0">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581040" y="835200"/>
            <a:ext cx="8710200" cy="1068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Exemplo: Diagrama de estado do caso de uso Processar Venda</a:t>
            </a:r>
            <a:endParaRPr lang="pt-BR" sz="3200" b="0" strike="noStrike" spc="-1">
              <a:latin typeface="Arial"/>
            </a:endParaRPr>
          </a:p>
        </p:txBody>
      </p:sp>
      <p:pic>
        <p:nvPicPr>
          <p:cNvPr id="495" name="Picture 3_10"/>
          <p:cNvPicPr/>
          <p:nvPr/>
        </p:nvPicPr>
        <p:blipFill>
          <a:blip r:embed="rId3"/>
          <a:stretch/>
        </p:blipFill>
        <p:spPr>
          <a:xfrm>
            <a:off x="1831320" y="1844640"/>
            <a:ext cx="6240240" cy="4701240"/>
          </a:xfrm>
          <a:prstGeom prst="rect">
            <a:avLst/>
          </a:prstGeom>
          <a:ln w="0">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491400" y="825480"/>
            <a:ext cx="8709840" cy="1068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Notação Adicional para Diagrama de Estado</a:t>
            </a:r>
            <a:endParaRPr lang="pt-BR" sz="3200" b="0" strike="noStrike" spc="-1">
              <a:latin typeface="Arial"/>
            </a:endParaRPr>
          </a:p>
        </p:txBody>
      </p:sp>
      <p:sp>
        <p:nvSpPr>
          <p:cNvPr id="497" name="CustomShape 2"/>
          <p:cNvSpPr/>
          <p:nvPr/>
        </p:nvSpPr>
        <p:spPr>
          <a:xfrm>
            <a:off x="662040" y="2060640"/>
            <a:ext cx="8658360" cy="2493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 notação UML para diagramas de estado contém três recursos significativos:</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ações de transição;</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condições guardiãs de transição;</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estados aninhados.</a:t>
            </a:r>
            <a:endParaRPr lang="pt-BR"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298800" y="104940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Ações de transição e guardiãs</a:t>
            </a:r>
            <a:endParaRPr lang="pt-BR" sz="3200" b="0" strike="noStrike" spc="-1">
              <a:latin typeface="Arial"/>
            </a:endParaRPr>
          </a:p>
        </p:txBody>
      </p:sp>
      <p:sp>
        <p:nvSpPr>
          <p:cNvPr id="499" name="CustomShape 2"/>
          <p:cNvSpPr/>
          <p:nvPr/>
        </p:nvSpPr>
        <p:spPr>
          <a:xfrm>
            <a:off x="662040" y="2060640"/>
            <a:ext cx="8658000" cy="2844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transição pode causar o disparo de uma ação. Em uma implementação de </a:t>
            </a:r>
            <a:r>
              <a:rPr lang="pt-BR" sz="2400" b="0" i="1" strike="noStrike" spc="-1">
                <a:solidFill>
                  <a:srgbClr val="000000"/>
                </a:solidFill>
                <a:latin typeface="Verdana"/>
                <a:ea typeface="DejaVu Sans"/>
              </a:rPr>
              <a:t>software</a:t>
            </a:r>
            <a:r>
              <a:rPr lang="pt-BR" sz="2400" b="0" strike="noStrike" spc="-1">
                <a:solidFill>
                  <a:srgbClr val="000000"/>
                </a:solidFill>
                <a:latin typeface="Verdana"/>
                <a:ea typeface="DejaVu Sans"/>
              </a:rPr>
              <a:t>, isso pode representar a chamada de um método da classe do diagrama de estado.</a:t>
            </a:r>
            <a:endParaRPr lang="pt-BR" sz="2400" b="0" strike="noStrike" spc="-1">
              <a:latin typeface="Arial"/>
            </a:endParaRPr>
          </a:p>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transição também pode ter uma condição guardiã – ou teste booleano. A transição só ocorrerá se o resultado do teste for favorável.</a:t>
            </a:r>
            <a:endParaRPr lang="pt-BR" sz="24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298800" y="104940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Ações de transição e guardiãs</a:t>
            </a:r>
            <a:endParaRPr lang="pt-BR" sz="3200" b="0" strike="noStrike" spc="-1">
              <a:latin typeface="Arial"/>
            </a:endParaRPr>
          </a:p>
        </p:txBody>
      </p:sp>
      <p:pic>
        <p:nvPicPr>
          <p:cNvPr id="501" name="Picture 3_11"/>
          <p:cNvPicPr/>
          <p:nvPr/>
        </p:nvPicPr>
        <p:blipFill>
          <a:blip r:embed="rId3"/>
          <a:stretch/>
        </p:blipFill>
        <p:spPr>
          <a:xfrm>
            <a:off x="584280" y="2206800"/>
            <a:ext cx="8737200" cy="3597480"/>
          </a:xfrm>
          <a:prstGeom prst="rect">
            <a:avLst/>
          </a:prstGeom>
          <a:ln w="0">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8800" y="97776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Estados aninhados</a:t>
            </a:r>
            <a:endParaRPr lang="pt-BR" sz="3200" b="0" strike="noStrike" spc="-1">
              <a:latin typeface="Arial"/>
            </a:endParaRPr>
          </a:p>
        </p:txBody>
      </p:sp>
      <p:sp>
        <p:nvSpPr>
          <p:cNvPr id="503" name="CustomShape 2"/>
          <p:cNvSpPr/>
          <p:nvPr/>
        </p:nvSpPr>
        <p:spPr>
          <a:xfrm>
            <a:off x="662040" y="2060640"/>
            <a:ext cx="8658360" cy="33850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 estado permite o aninhamento para conter subestados; um subestado herda as transições de  seu superestado (o estado que o contém). Esta é uma contribuição importante da notação de diagrama de estados proposta por Harel que foi adotada pela UML, pois ela conduz a diagramas de estado sucintos. Os subestados podem ser mostrados graficamente por meio de seu aninhamento em uma caixa de superestado.</a:t>
            </a:r>
            <a:endParaRPr lang="pt-BR" sz="24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298800" y="97776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Estados aninhados</a:t>
            </a:r>
            <a:endParaRPr lang="pt-BR" sz="3200" b="0" strike="noStrike" spc="-1">
              <a:latin typeface="Arial"/>
            </a:endParaRPr>
          </a:p>
        </p:txBody>
      </p:sp>
      <p:pic>
        <p:nvPicPr>
          <p:cNvPr id="505" name="Picture 3_12"/>
          <p:cNvPicPr/>
          <p:nvPr/>
        </p:nvPicPr>
        <p:blipFill>
          <a:blip r:embed="rId3"/>
          <a:stretch/>
        </p:blipFill>
        <p:spPr>
          <a:xfrm>
            <a:off x="429480" y="1989000"/>
            <a:ext cx="9047160" cy="4409280"/>
          </a:xfrm>
          <a:prstGeom prst="rect">
            <a:avLst/>
          </a:prstGeom>
          <a:ln w="0">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Picture 1_2"/>
          <p:cNvPicPr/>
          <p:nvPr/>
        </p:nvPicPr>
        <p:blipFill>
          <a:blip r:embed="rId3"/>
          <a:stretch/>
        </p:blipFill>
        <p:spPr>
          <a:xfrm>
            <a:off x="1052280" y="2205000"/>
            <a:ext cx="8109360" cy="4650480"/>
          </a:xfrm>
          <a:prstGeom prst="rect">
            <a:avLst/>
          </a:prstGeom>
          <a:ln w="0">
            <a:noFill/>
          </a:ln>
        </p:spPr>
      </p:pic>
      <p:sp>
        <p:nvSpPr>
          <p:cNvPr id="507"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AUTO-TRANSIÇÕES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Sai do Estado atual do objeto, podendo executar alguma ação quando dessa saída e retornam ao mesmo estado.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508" name="CustomShape 2"/>
          <p:cNvSpPr/>
          <p:nvPr/>
        </p:nvSpPr>
        <p:spPr>
          <a:xfrm>
            <a:off x="194040" y="5013360"/>
            <a:ext cx="5772600" cy="6418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FF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FF0000"/>
                </a:solidFill>
                <a:latin typeface="Arial"/>
                <a:ea typeface="DejaVu Sans"/>
              </a:rPr>
              <a:t>Diagrama para um objeto Caixa ou TelaPedido.</a:t>
            </a:r>
            <a:endParaRPr lang="pt-BR" sz="18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u="sng" strike="noStrike" spc="-1">
                <a:solidFill>
                  <a:srgbClr val="FF0000"/>
                </a:solidFill>
                <a:uFillTx/>
                <a:latin typeface="Arial"/>
                <a:ea typeface="DejaVu Sans"/>
              </a:rPr>
              <a:t>Não</a:t>
            </a:r>
            <a:r>
              <a:rPr lang="pt-BR" sz="1800" b="0" strike="noStrike" spc="-1">
                <a:solidFill>
                  <a:srgbClr val="FF0000"/>
                </a:solidFill>
                <a:latin typeface="Arial"/>
                <a:ea typeface="DejaVu Sans"/>
              </a:rPr>
              <a:t> é de um objeto Pedido.</a:t>
            </a:r>
            <a:endParaRPr lang="pt-BR" sz="1800" b="0" strike="noStrike" spc="-1">
              <a:latin typeface="Arial"/>
            </a:endParaRPr>
          </a:p>
        </p:txBody>
      </p:sp>
      <p:sp>
        <p:nvSpPr>
          <p:cNvPr id="509" name="CustomShape 3"/>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10" name="CustomShape 4"/>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95000" y="914400"/>
            <a:ext cx="8914320" cy="327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70000" lnSpcReduction="10000"/>
          </a:bodyPr>
          <a:lstStyle/>
          <a:p>
            <a:pPr marL="342720" indent="-341640">
              <a:lnSpc>
                <a:spcPct val="100000"/>
              </a:lnSpc>
              <a:spcBef>
                <a:spcPts val="550"/>
              </a:spcBef>
              <a:tabLst>
                <a:tab pos="0" algn="l"/>
              </a:tabLst>
            </a:pPr>
            <a:r>
              <a:rPr lang="pt-BR" sz="2200" b="1" strike="noStrike" spc="-1">
                <a:solidFill>
                  <a:srgbClr val="009999"/>
                </a:solidFill>
                <a:latin typeface="Arial"/>
                <a:ea typeface="DejaVu Sans"/>
              </a:rPr>
              <a:t>Classes</a:t>
            </a:r>
            <a:endParaRPr lang="pt-BR" sz="2200" b="0" strike="noStrike" spc="-1">
              <a:latin typeface="Arial"/>
            </a:endParaRPr>
          </a:p>
          <a:p>
            <a:pPr marL="342720" indent="-341640">
              <a:lnSpc>
                <a:spcPct val="100000"/>
              </a:lnSpc>
              <a:spcBef>
                <a:spcPts val="550"/>
              </a:spcBef>
              <a:tabLst>
                <a:tab pos="0" algn="l"/>
              </a:tabLst>
            </a:pPr>
            <a:r>
              <a:rPr lang="pt-BR" sz="2200" b="0" strike="noStrike" spc="-1">
                <a:solidFill>
                  <a:srgbClr val="000000"/>
                </a:solidFill>
                <a:latin typeface="Arial"/>
                <a:ea typeface="DejaVu Sans"/>
              </a:rPr>
              <a:t>Métodos</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Representam o conjunto de operações (comportamento) </a:t>
            </a:r>
            <a:br/>
            <a:r>
              <a:rPr lang="pt-BR" sz="2200" b="0" strike="noStrike" spc="-1">
                <a:solidFill>
                  <a:srgbClr val="000000"/>
                </a:solidFill>
                <a:latin typeface="Arial"/>
                <a:ea typeface="DejaVu Sans"/>
              </a:rPr>
              <a:t>que a classe fornece</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Visibilidade:</a:t>
            </a:r>
            <a:endParaRPr lang="pt-BR" sz="2200" b="0" strike="noStrike" spc="-1">
              <a:latin typeface="Arial"/>
            </a:endParaRPr>
          </a:p>
          <a:p>
            <a:pPr marL="1082520" algn="just">
              <a:lnSpc>
                <a:spcPct val="100000"/>
              </a:lnSpc>
              <a:spcBef>
                <a:spcPts val="598"/>
              </a:spcBef>
              <a:tabLst>
                <a:tab pos="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público </a:t>
            </a:r>
            <a:r>
              <a:rPr lang="pt-BR" sz="2200" b="0" strike="noStrike" spc="-1">
                <a:solidFill>
                  <a:srgbClr val="009999"/>
                </a:solidFill>
                <a:latin typeface="Arial"/>
                <a:ea typeface="DejaVu Sans"/>
              </a:rPr>
              <a:t>(+)</a:t>
            </a:r>
            <a:r>
              <a:rPr lang="pt-BR" sz="2000" b="0" strike="noStrike" spc="-1">
                <a:solidFill>
                  <a:srgbClr val="000000"/>
                </a:solidFill>
                <a:latin typeface="Arial"/>
                <a:ea typeface="DejaVu Sans"/>
              </a:rPr>
              <a:t>: Visível para qualquer elemento que possa ver a classe.</a:t>
            </a:r>
            <a:endParaRPr lang="pt-BR" sz="2000" b="0" strike="noStrike" spc="-1">
              <a:latin typeface="Arial"/>
            </a:endParaRPr>
          </a:p>
          <a:p>
            <a:pPr marL="1082520" algn="just">
              <a:lnSpc>
                <a:spcPct val="100000"/>
              </a:lnSpc>
              <a:spcBef>
                <a:spcPts val="598"/>
              </a:spcBef>
              <a:tabLst>
                <a:tab pos="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protected </a:t>
            </a:r>
            <a:r>
              <a:rPr lang="pt-BR" sz="2200" b="0" strike="noStrike" spc="-1">
                <a:solidFill>
                  <a:srgbClr val="009999"/>
                </a:solidFill>
                <a:latin typeface="Arial"/>
                <a:ea typeface="DejaVu Sans"/>
              </a:rPr>
              <a:t>(#)</a:t>
            </a:r>
            <a:r>
              <a:rPr lang="pt-BR" sz="2000" b="0" strike="noStrike" spc="-1">
                <a:solidFill>
                  <a:srgbClr val="000000"/>
                </a:solidFill>
                <a:latin typeface="Arial"/>
                <a:ea typeface="DejaVu Sans"/>
              </a:rPr>
              <a:t>:</a:t>
            </a:r>
            <a:r>
              <a:rPr lang="pt-BR" sz="2000" b="1" strike="noStrike" spc="-1">
                <a:solidFill>
                  <a:srgbClr val="000000"/>
                </a:solidFill>
                <a:latin typeface="Arial"/>
                <a:ea typeface="DejaVu Sans"/>
              </a:rPr>
              <a:t> </a:t>
            </a:r>
            <a:r>
              <a:rPr lang="pt-BR" sz="2000" b="0" strike="noStrike" spc="-1">
                <a:solidFill>
                  <a:srgbClr val="000000"/>
                </a:solidFill>
                <a:latin typeface="Arial"/>
                <a:ea typeface="DejaVu Sans"/>
              </a:rPr>
              <a:t>Visível a outros elementos dentro da classe e de subclasses. </a:t>
            </a:r>
            <a:endParaRPr lang="pt-BR" sz="2000" b="0" strike="noStrike" spc="-1">
              <a:latin typeface="Arial"/>
            </a:endParaRPr>
          </a:p>
          <a:p>
            <a:pPr marL="1082520" algn="just">
              <a:lnSpc>
                <a:spcPct val="100000"/>
              </a:lnSpc>
              <a:spcBef>
                <a:spcPts val="598"/>
              </a:spcBef>
              <a:tabLst>
                <a:tab pos="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private </a:t>
            </a:r>
            <a:r>
              <a:rPr lang="pt-BR" sz="2200" b="0" strike="noStrike" spc="-1">
                <a:solidFill>
                  <a:srgbClr val="009999"/>
                </a:solidFill>
                <a:latin typeface="Arial"/>
                <a:ea typeface="DejaVu Sans"/>
              </a:rPr>
              <a:t>(-)</a:t>
            </a:r>
            <a:r>
              <a:rPr lang="pt-BR" sz="2000" b="0" strike="noStrike" spc="-1">
                <a:solidFill>
                  <a:srgbClr val="000000"/>
                </a:solidFill>
                <a:latin typeface="Arial"/>
                <a:ea typeface="DejaVu Sans"/>
              </a:rPr>
              <a:t>: Visível a outros elementos dentro da classe.</a:t>
            </a:r>
            <a:endParaRPr lang="pt-BR" sz="2000" b="0" strike="noStrike" spc="-1">
              <a:latin typeface="Arial"/>
            </a:endParaRPr>
          </a:p>
          <a:p>
            <a:pPr marL="1082520" algn="just">
              <a:lnSpc>
                <a:spcPct val="100000"/>
              </a:lnSpc>
              <a:spcBef>
                <a:spcPts val="598"/>
              </a:spcBef>
              <a:tabLst>
                <a:tab pos="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package </a:t>
            </a:r>
            <a:r>
              <a:rPr lang="pt-BR" sz="2200" b="0" strike="noStrike" spc="-1">
                <a:solidFill>
                  <a:srgbClr val="009999"/>
                </a:solidFill>
                <a:latin typeface="Arial"/>
                <a:ea typeface="DejaVu Sans"/>
              </a:rPr>
              <a:t>(~)</a:t>
            </a:r>
            <a:r>
              <a:rPr lang="pt-BR" sz="2000" b="0" strike="noStrike" spc="-1">
                <a:solidFill>
                  <a:srgbClr val="000000"/>
                </a:solidFill>
                <a:latin typeface="Arial"/>
                <a:ea typeface="DejaVu Sans"/>
              </a:rPr>
              <a:t>: Visível a elementos do mesmo pacote.</a:t>
            </a:r>
            <a:endParaRPr lang="pt-BR" sz="2000" b="0" strike="noStrike" spc="-1">
              <a:latin typeface="Arial"/>
            </a:endParaRPr>
          </a:p>
          <a:p>
            <a:pPr marL="742680" indent="-284400">
              <a:lnSpc>
                <a:spcPct val="100000"/>
              </a:lnSpc>
              <a:spcBef>
                <a:spcPts val="550"/>
              </a:spcBef>
              <a:tabLst>
                <a:tab pos="0" algn="l"/>
              </a:tabLst>
            </a:pPr>
            <a:r>
              <a:rPr lang="pt-BR" sz="2200" b="0" strike="noStrike" spc="-1">
                <a:solidFill>
                  <a:srgbClr val="009999"/>
                </a:solidFill>
                <a:latin typeface="Arial"/>
                <a:ea typeface="DejaVu Sans"/>
              </a:rPr>
              <a:t>Exemplo:</a:t>
            </a:r>
            <a:endParaRPr lang="pt-BR" sz="2200" b="0" strike="noStrike" spc="-1">
              <a:latin typeface="Arial"/>
            </a:endParaRPr>
          </a:p>
          <a:p>
            <a:pPr marL="1143000" indent="-227520">
              <a:lnSpc>
                <a:spcPct val="100000"/>
              </a:lnSpc>
              <a:spcBef>
                <a:spcPts val="550"/>
              </a:spcBef>
              <a:tabLst>
                <a:tab pos="0" algn="l"/>
              </a:tabLst>
            </a:pPr>
            <a:r>
              <a:rPr lang="pt-BR" sz="2200" b="0" strike="noStrike" spc="-1">
                <a:solidFill>
                  <a:srgbClr val="000000"/>
                </a:solidFill>
                <a:latin typeface="Arial"/>
                <a:ea typeface="DejaVu Sans"/>
              </a:rPr>
              <a:t>- getNome() : String</a:t>
            </a:r>
            <a:endParaRPr lang="pt-BR" sz="2200" b="0" strike="noStrike" spc="-1">
              <a:latin typeface="Arial"/>
            </a:endParaRPr>
          </a:p>
          <a:p>
            <a:pPr marL="1143000" indent="-227520">
              <a:lnSpc>
                <a:spcPct val="100000"/>
              </a:lnSpc>
              <a:spcBef>
                <a:spcPts val="550"/>
              </a:spcBef>
              <a:tabLst>
                <a:tab pos="0" algn="l"/>
              </a:tabLst>
            </a:pPr>
            <a:endParaRPr lang="pt-BR" sz="2200" b="0" strike="noStrike" spc="-1">
              <a:latin typeface="Arial"/>
            </a:endParaRPr>
          </a:p>
        </p:txBody>
      </p:sp>
      <p:sp>
        <p:nvSpPr>
          <p:cNvPr id="135" name="CustomShape 2"/>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Elementos – Diagrama de Classes</a:t>
            </a:r>
            <a:endParaRPr lang="pt-BR" sz="2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0" y="907920"/>
            <a:ext cx="9905040" cy="3401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DE PONTO DE ESCOLHA DINÂMICO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Representa o ponto de transição de Estados de um objeto que deve ser tomada uma decisão, a partir da  qual um determinado estado será ou não gerado, normalmente em detrimento de diversos outros possíveis Estados. Representa então uma escolha apoiada por Condições de Guarda, em que se decidirá qual será o próximo Estado do objeto a ser gerado.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512" name="Picture 3_13"/>
          <p:cNvPicPr/>
          <p:nvPr/>
        </p:nvPicPr>
        <p:blipFill>
          <a:blip r:embed="rId3"/>
          <a:stretch/>
        </p:blipFill>
        <p:spPr>
          <a:xfrm>
            <a:off x="1987920" y="4005360"/>
            <a:ext cx="5694840" cy="2688120"/>
          </a:xfrm>
          <a:prstGeom prst="rect">
            <a:avLst/>
          </a:prstGeom>
          <a:ln w="0">
            <a:noFill/>
          </a:ln>
        </p:spPr>
      </p:pic>
      <p:sp>
        <p:nvSpPr>
          <p:cNvPr id="513"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14" name="CustomShape 3"/>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0" y="907920"/>
            <a:ext cx="9905040" cy="3401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BARRA DE SINCRONIZAÇÃO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É utilizada quando da ocorrência de Estados paralelos causados por transições concorrentes. Determina o momento em que o processo passou a ser executado em paralelo e em quantos sub-processos se dividiu (bifurcação) ou determinar o momento em que dois ou mais sub-processos se uniram em um único (união).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516" name="Picture 3_14"/>
          <p:cNvPicPr/>
          <p:nvPr/>
        </p:nvPicPr>
        <p:blipFill>
          <a:blip r:embed="rId3"/>
          <a:stretch/>
        </p:blipFill>
        <p:spPr>
          <a:xfrm>
            <a:off x="2457360" y="3284640"/>
            <a:ext cx="5849640" cy="2988000"/>
          </a:xfrm>
          <a:prstGeom prst="rect">
            <a:avLst/>
          </a:prstGeom>
          <a:ln w="0">
            <a:noFill/>
          </a:ln>
        </p:spPr>
      </p:pic>
      <p:sp>
        <p:nvSpPr>
          <p:cNvPr id="517" name="CustomShape 2"/>
          <p:cNvSpPr/>
          <p:nvPr/>
        </p:nvSpPr>
        <p:spPr>
          <a:xfrm>
            <a:off x="7527240" y="3357720"/>
            <a:ext cx="1949400" cy="501840"/>
          </a:xfrm>
          <a:prstGeom prst="wedgeEllipseCallout">
            <a:avLst>
              <a:gd name="adj1" fmla="val -33930"/>
              <a:gd name="adj2" fmla="val 142703"/>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bifurcação</a:t>
            </a:r>
            <a:endParaRPr lang="pt-BR" sz="1800" b="0" strike="noStrike" spc="-1">
              <a:latin typeface="Arial"/>
            </a:endParaRPr>
          </a:p>
        </p:txBody>
      </p:sp>
      <p:sp>
        <p:nvSpPr>
          <p:cNvPr id="518" name="CustomShape 3"/>
          <p:cNvSpPr/>
          <p:nvPr/>
        </p:nvSpPr>
        <p:spPr>
          <a:xfrm>
            <a:off x="350640" y="6165720"/>
            <a:ext cx="2026800" cy="502200"/>
          </a:xfrm>
          <a:prstGeom prst="wedgeEllipseCallout">
            <a:avLst>
              <a:gd name="adj1" fmla="val 53620"/>
              <a:gd name="adj2" fmla="val -59717"/>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união</a:t>
            </a:r>
            <a:endParaRPr lang="pt-BR" sz="1800" b="0" strike="noStrike" spc="-1">
              <a:latin typeface="Arial"/>
            </a:endParaRPr>
          </a:p>
        </p:txBody>
      </p:sp>
      <p:sp>
        <p:nvSpPr>
          <p:cNvPr id="519" name="CustomShape 4"/>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20" name="CustomShape 5"/>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0" y="907920"/>
            <a:ext cx="9905040" cy="2166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JUNÇÃO OU PONTO DE JUNÇÃO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Serve para indicar a união de dois ou mais processos paralelos em um único.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522" name="Picture 3_15"/>
          <p:cNvPicPr/>
          <p:nvPr/>
        </p:nvPicPr>
        <p:blipFill>
          <a:blip r:embed="rId3"/>
          <a:stretch/>
        </p:blipFill>
        <p:spPr>
          <a:xfrm>
            <a:off x="2457360" y="2048040"/>
            <a:ext cx="5771160" cy="4364280"/>
          </a:xfrm>
          <a:prstGeom prst="rect">
            <a:avLst/>
          </a:prstGeom>
          <a:ln w="0">
            <a:noFill/>
          </a:ln>
        </p:spPr>
      </p:pic>
      <p:sp>
        <p:nvSpPr>
          <p:cNvPr id="523"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24" name="CustomShape 3"/>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0" y="907920"/>
            <a:ext cx="9905040" cy="3401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COMPOSTO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É um Estado que contém internamente dois ou mais Estados, chamados algumas vezes de sub-Estados. É um Estado que foi “explodido”, de maneira a apresentar detalhadamente todas as etapas por que passa o objeto quando no Estado em questão. É obrigatório o uso do Estado Inicial porém não é necessário o uso do Estado Final.</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526" name="Picture 3_16"/>
          <p:cNvPicPr/>
          <p:nvPr/>
        </p:nvPicPr>
        <p:blipFill>
          <a:blip r:embed="rId3"/>
          <a:stretch/>
        </p:blipFill>
        <p:spPr>
          <a:xfrm>
            <a:off x="2457360" y="3357720"/>
            <a:ext cx="3586680" cy="3279960"/>
          </a:xfrm>
          <a:prstGeom prst="rect">
            <a:avLst/>
          </a:prstGeom>
          <a:ln w="0">
            <a:noFill/>
          </a:ln>
        </p:spPr>
      </p:pic>
      <p:sp>
        <p:nvSpPr>
          <p:cNvPr id="527"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28" name="CustomShape 3"/>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1_3"/>
          <p:cNvPicPr/>
          <p:nvPr/>
        </p:nvPicPr>
        <p:blipFill>
          <a:blip r:embed="rId3"/>
          <a:stretch/>
        </p:blipFill>
        <p:spPr>
          <a:xfrm>
            <a:off x="194040" y="2637000"/>
            <a:ext cx="8892360" cy="3688200"/>
          </a:xfrm>
          <a:prstGeom prst="rect">
            <a:avLst/>
          </a:prstGeom>
          <a:ln w="0">
            <a:noFill/>
          </a:ln>
        </p:spPr>
      </p:pic>
      <p:sp>
        <p:nvSpPr>
          <p:cNvPr id="530"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DE HISTÓRIA</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Representa o registro do último sub-estado em que o objeto se encontrava, quando, por algum motivo, o processo foi interrompido.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531"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32" name="CustomShape 3"/>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ESTADOS CONCORRENTES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É um Estado Composto em que ocorrem processos paralelos, o que força o processo a se dividir em dois ou mais sub-processos concorrentes.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534" name="Picture 3_17"/>
          <p:cNvPicPr/>
          <p:nvPr/>
        </p:nvPicPr>
        <p:blipFill>
          <a:blip r:embed="rId3"/>
          <a:stretch/>
        </p:blipFill>
        <p:spPr>
          <a:xfrm>
            <a:off x="1987920" y="2419200"/>
            <a:ext cx="5772240" cy="3110400"/>
          </a:xfrm>
          <a:prstGeom prst="rect">
            <a:avLst/>
          </a:prstGeom>
          <a:ln w="0">
            <a:noFill/>
          </a:ln>
        </p:spPr>
      </p:pic>
      <p:sp>
        <p:nvSpPr>
          <p:cNvPr id="535"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36" name="CustomShape 3"/>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7" name="Picture 1_4"/>
          <p:cNvPicPr/>
          <p:nvPr/>
        </p:nvPicPr>
        <p:blipFill>
          <a:blip r:embed="rId3"/>
          <a:stretch/>
        </p:blipFill>
        <p:spPr>
          <a:xfrm>
            <a:off x="1987920" y="2349360"/>
            <a:ext cx="4521960" cy="4020120"/>
          </a:xfrm>
          <a:prstGeom prst="rect">
            <a:avLst/>
          </a:prstGeom>
          <a:ln w="0">
            <a:noFill/>
          </a:ln>
        </p:spPr>
      </p:pic>
      <p:sp>
        <p:nvSpPr>
          <p:cNvPr id="538" name="CustomShape 1"/>
          <p:cNvSpPr/>
          <p:nvPr/>
        </p:nvSpPr>
        <p:spPr>
          <a:xfrm>
            <a:off x="0" y="907920"/>
            <a:ext cx="9905040" cy="25783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DE SINCRONISMO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Permite que os relógios de dois ou mais processos paralelos estejam sincronizados em um determinado momento do processo.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539" name="Line 2"/>
          <p:cNvSpPr/>
          <p:nvPr/>
        </p:nvSpPr>
        <p:spPr>
          <a:xfrm flipH="1">
            <a:off x="4404240" y="4724280"/>
            <a:ext cx="627840" cy="36036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40" name="Line 3"/>
          <p:cNvSpPr/>
          <p:nvPr/>
        </p:nvSpPr>
        <p:spPr>
          <a:xfrm flipH="1" flipV="1">
            <a:off x="3547440" y="4795560"/>
            <a:ext cx="548640" cy="29052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541" name="CustomShape 4"/>
          <p:cNvSpPr/>
          <p:nvPr/>
        </p:nvSpPr>
        <p:spPr>
          <a:xfrm>
            <a:off x="6591960" y="3284640"/>
            <a:ext cx="2924280" cy="1438560"/>
          </a:xfrm>
          <a:prstGeom prst="cloudCallout">
            <a:avLst>
              <a:gd name="adj1" fmla="val -60675"/>
              <a:gd name="adj2" fmla="val -90671"/>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Sincronizando sinais de transito</a:t>
            </a:r>
            <a:endParaRPr lang="pt-BR" sz="1800" b="0" strike="noStrike" spc="-1">
              <a:latin typeface="Arial"/>
            </a:endParaRPr>
          </a:p>
        </p:txBody>
      </p:sp>
      <p:sp>
        <p:nvSpPr>
          <p:cNvPr id="542" name="CustomShape 5"/>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543" name="CustomShape 6"/>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0" y="85320"/>
            <a:ext cx="9326880" cy="4608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
        <p:nvSpPr>
          <p:cNvPr id="545" name="CustomShape 2"/>
          <p:cNvSpPr/>
          <p:nvPr/>
        </p:nvSpPr>
        <p:spPr>
          <a:xfrm>
            <a:off x="0" y="907920"/>
            <a:ext cx="9905040" cy="3812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 DE SUB-MÁQUINA</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É equivalente a um Estado Composto ou Concorrente, no entanto, seus sub-estados não são descritos no diagrama, o que indica que estes terão de ser demonstrados em outro diagrama. Representado por um retângulo com bordas arredondadas sem divisões internas e contendo em seu canto inferior esquerdo um símbolo que representa um diagrama de gráfico de estados, significando que o estado em questão possui sub-estados.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sp>
        <p:nvSpPr>
          <p:cNvPr id="546" name="CustomShape 3"/>
          <p:cNvSpPr/>
          <p:nvPr/>
        </p:nvSpPr>
        <p:spPr>
          <a:xfrm>
            <a:off x="3470400" y="4437000"/>
            <a:ext cx="4133520" cy="1654920"/>
          </a:xfrm>
          <a:custGeom>
            <a:avLst/>
            <a:gdLst/>
            <a:ahLst/>
            <a:cxnLst/>
            <a:rect l="l" t="t" r="r" b="b"/>
            <a:pathLst>
              <a:path w="11487" h="4602">
                <a:moveTo>
                  <a:pt x="766" y="0"/>
                </a:moveTo>
                <a:lnTo>
                  <a:pt x="767" y="0"/>
                </a:lnTo>
                <a:cubicBezTo>
                  <a:pt x="632" y="0"/>
                  <a:pt x="500" y="35"/>
                  <a:pt x="383" y="103"/>
                </a:cubicBezTo>
                <a:cubicBezTo>
                  <a:pt x="267" y="170"/>
                  <a:pt x="170" y="267"/>
                  <a:pt x="103" y="383"/>
                </a:cubicBezTo>
                <a:cubicBezTo>
                  <a:pt x="35" y="500"/>
                  <a:pt x="0" y="632"/>
                  <a:pt x="0" y="767"/>
                </a:cubicBezTo>
                <a:lnTo>
                  <a:pt x="0" y="3834"/>
                </a:lnTo>
                <a:lnTo>
                  <a:pt x="0" y="3834"/>
                </a:lnTo>
                <a:cubicBezTo>
                  <a:pt x="0" y="3969"/>
                  <a:pt x="35" y="4101"/>
                  <a:pt x="103" y="4218"/>
                </a:cubicBezTo>
                <a:cubicBezTo>
                  <a:pt x="170" y="4334"/>
                  <a:pt x="267" y="4431"/>
                  <a:pt x="383" y="4498"/>
                </a:cubicBezTo>
                <a:cubicBezTo>
                  <a:pt x="500" y="4566"/>
                  <a:pt x="632" y="4601"/>
                  <a:pt x="767" y="4601"/>
                </a:cubicBezTo>
                <a:lnTo>
                  <a:pt x="10719" y="4601"/>
                </a:lnTo>
                <a:lnTo>
                  <a:pt x="10719" y="4601"/>
                </a:lnTo>
                <a:cubicBezTo>
                  <a:pt x="10854" y="4601"/>
                  <a:pt x="10986" y="4566"/>
                  <a:pt x="11103" y="4498"/>
                </a:cubicBezTo>
                <a:cubicBezTo>
                  <a:pt x="11219" y="4431"/>
                  <a:pt x="11316" y="4334"/>
                  <a:pt x="11383" y="4218"/>
                </a:cubicBezTo>
                <a:cubicBezTo>
                  <a:pt x="11451" y="4101"/>
                  <a:pt x="11486" y="3969"/>
                  <a:pt x="11486" y="3834"/>
                </a:cubicBezTo>
                <a:lnTo>
                  <a:pt x="11486" y="766"/>
                </a:lnTo>
                <a:lnTo>
                  <a:pt x="11486" y="767"/>
                </a:lnTo>
                <a:lnTo>
                  <a:pt x="11486" y="767"/>
                </a:lnTo>
                <a:cubicBezTo>
                  <a:pt x="11486" y="632"/>
                  <a:pt x="11451" y="500"/>
                  <a:pt x="11383" y="383"/>
                </a:cubicBezTo>
                <a:cubicBezTo>
                  <a:pt x="11316" y="267"/>
                  <a:pt x="11219" y="170"/>
                  <a:pt x="11103" y="103"/>
                </a:cubicBezTo>
                <a:cubicBezTo>
                  <a:pt x="10986" y="35"/>
                  <a:pt x="10854" y="0"/>
                  <a:pt x="10719" y="0"/>
                </a:cubicBezTo>
                <a:lnTo>
                  <a:pt x="766" y="0"/>
                </a:lnTo>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Calculando novo valor do produto</a:t>
            </a:r>
            <a:endParaRPr lang="pt-BR" sz="1800" b="0" strike="noStrike" spc="-1">
              <a:latin typeface="Arial"/>
            </a:endParaRPr>
          </a:p>
        </p:txBody>
      </p:sp>
      <p:grpSp>
        <p:nvGrpSpPr>
          <p:cNvPr id="547" name="Group 4"/>
          <p:cNvGrpSpPr/>
          <p:nvPr/>
        </p:nvGrpSpPr>
        <p:grpSpPr>
          <a:xfrm>
            <a:off x="6903360" y="5948280"/>
            <a:ext cx="464760" cy="68760"/>
            <a:chOff x="6903360" y="5948280"/>
            <a:chExt cx="464760" cy="68760"/>
          </a:xfrm>
        </p:grpSpPr>
        <p:sp>
          <p:nvSpPr>
            <p:cNvPr id="548" name="Line 5"/>
            <p:cNvSpPr/>
            <p:nvPr/>
          </p:nvSpPr>
          <p:spPr>
            <a:xfrm>
              <a:off x="7043400" y="5976000"/>
              <a:ext cx="233280" cy="10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49" name="CustomShape 6"/>
            <p:cNvSpPr/>
            <p:nvPr/>
          </p:nvSpPr>
          <p:spPr>
            <a:xfrm>
              <a:off x="6903360" y="5948280"/>
              <a:ext cx="154440" cy="68760"/>
            </a:xfrm>
            <a:custGeom>
              <a:avLst/>
              <a:gdLst/>
              <a:ahLst/>
              <a:cxnLst/>
              <a:rect l="l" t="t" r="r" b="b"/>
              <a:pathLst>
                <a:path w="434" h="196">
                  <a:moveTo>
                    <a:pt x="32" y="0"/>
                  </a:moveTo>
                  <a:lnTo>
                    <a:pt x="33" y="0"/>
                  </a:lnTo>
                  <a:cubicBezTo>
                    <a:pt x="27" y="0"/>
                    <a:pt x="21" y="2"/>
                    <a:pt x="16" y="4"/>
                  </a:cubicBezTo>
                  <a:cubicBezTo>
                    <a:pt x="11" y="7"/>
                    <a:pt x="7" y="11"/>
                    <a:pt x="4" y="16"/>
                  </a:cubicBezTo>
                  <a:cubicBezTo>
                    <a:pt x="2" y="21"/>
                    <a:pt x="0" y="27"/>
                    <a:pt x="0" y="33"/>
                  </a:cubicBezTo>
                  <a:lnTo>
                    <a:pt x="0" y="162"/>
                  </a:lnTo>
                  <a:lnTo>
                    <a:pt x="0" y="163"/>
                  </a:lnTo>
                  <a:cubicBezTo>
                    <a:pt x="0" y="168"/>
                    <a:pt x="2" y="174"/>
                    <a:pt x="4" y="179"/>
                  </a:cubicBezTo>
                  <a:cubicBezTo>
                    <a:pt x="7" y="184"/>
                    <a:pt x="11" y="188"/>
                    <a:pt x="16" y="191"/>
                  </a:cubicBezTo>
                  <a:cubicBezTo>
                    <a:pt x="21" y="193"/>
                    <a:pt x="27" y="195"/>
                    <a:pt x="33" y="195"/>
                  </a:cubicBezTo>
                  <a:lnTo>
                    <a:pt x="400" y="194"/>
                  </a:lnTo>
                  <a:lnTo>
                    <a:pt x="401" y="195"/>
                  </a:lnTo>
                  <a:cubicBezTo>
                    <a:pt x="406" y="195"/>
                    <a:pt x="412" y="193"/>
                    <a:pt x="417" y="191"/>
                  </a:cubicBezTo>
                  <a:cubicBezTo>
                    <a:pt x="422" y="188"/>
                    <a:pt x="426" y="184"/>
                    <a:pt x="429" y="179"/>
                  </a:cubicBezTo>
                  <a:cubicBezTo>
                    <a:pt x="431" y="174"/>
                    <a:pt x="433" y="168"/>
                    <a:pt x="433" y="163"/>
                  </a:cubicBezTo>
                  <a:lnTo>
                    <a:pt x="432" y="32"/>
                  </a:lnTo>
                  <a:lnTo>
                    <a:pt x="433" y="33"/>
                  </a:lnTo>
                  <a:lnTo>
                    <a:pt x="433" y="33"/>
                  </a:lnTo>
                  <a:cubicBezTo>
                    <a:pt x="433" y="27"/>
                    <a:pt x="431" y="21"/>
                    <a:pt x="429" y="16"/>
                  </a:cubicBezTo>
                  <a:cubicBezTo>
                    <a:pt x="426" y="11"/>
                    <a:pt x="422" y="7"/>
                    <a:pt x="417" y="4"/>
                  </a:cubicBezTo>
                  <a:cubicBezTo>
                    <a:pt x="412" y="2"/>
                    <a:pt x="406" y="0"/>
                    <a:pt x="401" y="0"/>
                  </a:cubicBezTo>
                  <a:lnTo>
                    <a:pt x="32" y="0"/>
                  </a:lnTo>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550" name="CustomShape 7"/>
            <p:cNvSpPr/>
            <p:nvPr/>
          </p:nvSpPr>
          <p:spPr>
            <a:xfrm>
              <a:off x="7213320" y="5948280"/>
              <a:ext cx="154800" cy="68760"/>
            </a:xfrm>
            <a:custGeom>
              <a:avLst/>
              <a:gdLst/>
              <a:ahLst/>
              <a:cxnLst/>
              <a:rect l="l" t="t" r="r" b="b"/>
              <a:pathLst>
                <a:path w="435" h="196">
                  <a:moveTo>
                    <a:pt x="32" y="0"/>
                  </a:moveTo>
                  <a:lnTo>
                    <a:pt x="33" y="0"/>
                  </a:lnTo>
                  <a:cubicBezTo>
                    <a:pt x="27" y="0"/>
                    <a:pt x="21" y="2"/>
                    <a:pt x="16" y="4"/>
                  </a:cubicBezTo>
                  <a:cubicBezTo>
                    <a:pt x="11" y="7"/>
                    <a:pt x="7" y="11"/>
                    <a:pt x="4" y="16"/>
                  </a:cubicBezTo>
                  <a:cubicBezTo>
                    <a:pt x="2" y="21"/>
                    <a:pt x="0" y="27"/>
                    <a:pt x="0" y="33"/>
                  </a:cubicBezTo>
                  <a:lnTo>
                    <a:pt x="0" y="162"/>
                  </a:lnTo>
                  <a:lnTo>
                    <a:pt x="0" y="163"/>
                  </a:lnTo>
                  <a:cubicBezTo>
                    <a:pt x="0" y="168"/>
                    <a:pt x="2" y="174"/>
                    <a:pt x="4" y="179"/>
                  </a:cubicBezTo>
                  <a:cubicBezTo>
                    <a:pt x="7" y="184"/>
                    <a:pt x="11" y="188"/>
                    <a:pt x="16" y="191"/>
                  </a:cubicBezTo>
                  <a:cubicBezTo>
                    <a:pt x="21" y="193"/>
                    <a:pt x="27" y="195"/>
                    <a:pt x="33" y="195"/>
                  </a:cubicBezTo>
                  <a:lnTo>
                    <a:pt x="401" y="194"/>
                  </a:lnTo>
                  <a:lnTo>
                    <a:pt x="402" y="195"/>
                  </a:lnTo>
                  <a:cubicBezTo>
                    <a:pt x="407" y="195"/>
                    <a:pt x="413" y="193"/>
                    <a:pt x="418" y="191"/>
                  </a:cubicBezTo>
                  <a:cubicBezTo>
                    <a:pt x="423" y="188"/>
                    <a:pt x="427" y="184"/>
                    <a:pt x="430" y="179"/>
                  </a:cubicBezTo>
                  <a:cubicBezTo>
                    <a:pt x="432" y="174"/>
                    <a:pt x="434" y="168"/>
                    <a:pt x="434" y="163"/>
                  </a:cubicBezTo>
                  <a:lnTo>
                    <a:pt x="434" y="32"/>
                  </a:lnTo>
                  <a:lnTo>
                    <a:pt x="434" y="33"/>
                  </a:lnTo>
                  <a:lnTo>
                    <a:pt x="434" y="33"/>
                  </a:lnTo>
                  <a:cubicBezTo>
                    <a:pt x="434" y="27"/>
                    <a:pt x="432" y="21"/>
                    <a:pt x="430" y="16"/>
                  </a:cubicBezTo>
                  <a:cubicBezTo>
                    <a:pt x="427" y="11"/>
                    <a:pt x="423" y="7"/>
                    <a:pt x="418" y="4"/>
                  </a:cubicBezTo>
                  <a:cubicBezTo>
                    <a:pt x="413" y="2"/>
                    <a:pt x="407" y="0"/>
                    <a:pt x="402" y="0"/>
                  </a:cubicBezTo>
                  <a:lnTo>
                    <a:pt x="32" y="0"/>
                  </a:lnTo>
                </a:path>
              </a:pathLst>
            </a:cu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0" y="0"/>
            <a:ext cx="76176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Introdução</a:t>
            </a:r>
            <a:endParaRPr lang="pt-BR" sz="3200" b="0" strike="noStrike" spc="-1">
              <a:latin typeface="Arial"/>
            </a:endParaRPr>
          </a:p>
        </p:txBody>
      </p:sp>
      <p:sp>
        <p:nvSpPr>
          <p:cNvPr id="552" name="CustomShape 2"/>
          <p:cNvSpPr/>
          <p:nvPr/>
        </p:nvSpPr>
        <p:spPr>
          <a:xfrm>
            <a:off x="-360" y="1081080"/>
            <a:ext cx="9905040" cy="4667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457200" indent="-456120">
              <a:lnSpc>
                <a:spcPct val="100000"/>
              </a:lnSpc>
              <a:tabLst>
                <a:tab pos="0" algn="l"/>
              </a:tabLst>
            </a:pPr>
            <a:r>
              <a:rPr lang="pt-BR" sz="2000" b="1" strike="noStrike" spc="-1">
                <a:solidFill>
                  <a:srgbClr val="000000"/>
                </a:solidFill>
                <a:latin typeface="Comic Sans MS"/>
                <a:ea typeface="DejaVu Sans"/>
              </a:rPr>
              <a:t>Diagramas de </a:t>
            </a:r>
            <a:r>
              <a:rPr lang="en-US" sz="2000" b="1" strike="noStrike" spc="-1">
                <a:solidFill>
                  <a:srgbClr val="000000"/>
                </a:solidFill>
                <a:latin typeface="Comic Sans MS"/>
                <a:ea typeface="DejaVu Sans"/>
              </a:rPr>
              <a:t>Implantação (Utilização/Execução)</a:t>
            </a:r>
            <a:endParaRPr lang="pt-BR" sz="2000" b="0" strike="noStrike" spc="-1">
              <a:latin typeface="Arial"/>
            </a:endParaRPr>
          </a:p>
          <a:p>
            <a:pPr marL="457200" indent="-456120">
              <a:lnSpc>
                <a:spcPct val="100000"/>
              </a:lnSpc>
              <a:tabLst>
                <a:tab pos="0" algn="l"/>
              </a:tabLst>
            </a:pPr>
            <a:endParaRPr lang="pt-BR" sz="2000" b="0" strike="noStrike" spc="-1">
              <a:latin typeface="Arial"/>
            </a:endParaRPr>
          </a:p>
          <a:p>
            <a:pPr marL="457200" indent="-456120">
              <a:lnSpc>
                <a:spcPct val="100000"/>
              </a:lnSpc>
              <a:tabLst>
                <a:tab pos="0" algn="l"/>
              </a:tabLst>
            </a:pPr>
            <a:r>
              <a:rPr lang="pt-BR" sz="2000" b="1" strike="noStrike" spc="-1">
                <a:solidFill>
                  <a:srgbClr val="336699"/>
                </a:solidFill>
                <a:latin typeface="Monotype Sorts"/>
                <a:ea typeface="Monotype Sorts"/>
              </a:rPr>
              <a:t></a:t>
            </a:r>
            <a:r>
              <a:rPr lang="pt-BR" sz="2000" b="1" strike="noStrike" spc="-1">
                <a:solidFill>
                  <a:srgbClr val="336699"/>
                </a:solidFill>
                <a:latin typeface="Comic Sans MS"/>
                <a:ea typeface="DejaVu Sans"/>
              </a:rPr>
              <a:t> </a:t>
            </a:r>
            <a:r>
              <a:rPr lang="en-US" sz="2000" b="1" strike="noStrike" spc="-1">
                <a:solidFill>
                  <a:srgbClr val="336699"/>
                </a:solidFill>
                <a:latin typeface="Comic Sans MS"/>
                <a:ea typeface="DejaVu Sans"/>
              </a:rPr>
              <a:t> </a:t>
            </a:r>
            <a:r>
              <a:rPr lang="pt-BR" sz="2000" b="0" strike="noStrike" spc="-1">
                <a:solidFill>
                  <a:srgbClr val="000000"/>
                </a:solidFill>
                <a:latin typeface="Comic Sans MS"/>
                <a:ea typeface="DejaVu Sans"/>
              </a:rPr>
              <a:t>Diagrama de</a:t>
            </a:r>
            <a:r>
              <a:rPr lang="en-US" sz="2000" b="0" strike="noStrike" spc="-1">
                <a:solidFill>
                  <a:srgbClr val="000000"/>
                </a:solidFill>
                <a:latin typeface="Comic Sans MS"/>
                <a:ea typeface="DejaVu Sans"/>
              </a:rPr>
              <a:t> Implentação mostra as relações físicas entre componentes de software e hardware no sistema implementado.</a:t>
            </a:r>
            <a:endParaRPr lang="pt-BR" sz="2000" b="0" strike="noStrike" spc="-1">
              <a:latin typeface="Arial"/>
            </a:endParaRPr>
          </a:p>
          <a:p>
            <a:pPr marL="457200" indent="-456120">
              <a:lnSpc>
                <a:spcPct val="100000"/>
              </a:lnSpc>
              <a:tabLst>
                <a:tab pos="0" algn="l"/>
              </a:tabLst>
            </a:pPr>
            <a:endParaRPr lang="pt-BR" sz="2000" b="0" strike="noStrike" spc="-1">
              <a:latin typeface="Arial"/>
            </a:endParaRPr>
          </a:p>
          <a:p>
            <a:pPr marL="457200" indent="-456120">
              <a:lnSpc>
                <a:spcPct val="100000"/>
              </a:lnSpc>
              <a:tabLst>
                <a:tab pos="0" algn="l"/>
              </a:tabLst>
            </a:pPr>
            <a:r>
              <a:rPr lang="pt-BR" sz="2000" b="1" strike="noStrike" spc="-1">
                <a:solidFill>
                  <a:srgbClr val="336699"/>
                </a:solidFill>
                <a:latin typeface="Monotype Sorts"/>
                <a:ea typeface="Monotype Sorts"/>
              </a:rPr>
              <a:t></a:t>
            </a:r>
            <a:r>
              <a:rPr lang="pt-BR" sz="2000" b="1" strike="noStrike" spc="-1">
                <a:solidFill>
                  <a:srgbClr val="336699"/>
                </a:solidFill>
                <a:latin typeface="Comic Sans MS"/>
                <a:ea typeface="DejaVu Sans"/>
              </a:rPr>
              <a:t> </a:t>
            </a:r>
            <a:r>
              <a:rPr lang="en-US" sz="2000" b="0" strike="noStrike" spc="-1">
                <a:solidFill>
                  <a:srgbClr val="000000"/>
                </a:solidFill>
                <a:latin typeface="Comic Sans MS"/>
                <a:ea typeface="DejaVu Sans"/>
              </a:rPr>
              <a:t>É composto de:</a:t>
            </a:r>
            <a:endParaRPr lang="pt-BR" sz="2000" b="0" strike="noStrike" spc="-1">
              <a:latin typeface="Arial"/>
            </a:endParaRPr>
          </a:p>
          <a:p>
            <a:pPr marL="457200" indent="-456120">
              <a:lnSpc>
                <a:spcPct val="100000"/>
              </a:lnSpc>
              <a:tabLst>
                <a:tab pos="0" algn="l"/>
              </a:tabLst>
            </a:pPr>
            <a:r>
              <a:rPr lang="en-US" sz="2000" b="0" strike="noStrike" spc="-1">
                <a:solidFill>
                  <a:srgbClr val="000000"/>
                </a:solidFill>
                <a:latin typeface="Comic Sans MS"/>
                <a:ea typeface="DejaVu Sans"/>
              </a:rPr>
              <a:t>	1) </a:t>
            </a:r>
            <a:r>
              <a:rPr lang="en-US" sz="2000" b="1" i="1" strike="noStrike" spc="-1">
                <a:solidFill>
                  <a:srgbClr val="000000"/>
                </a:solidFill>
                <a:latin typeface="Comic Sans MS"/>
                <a:ea typeface="DejaVu Sans"/>
              </a:rPr>
              <a:t>Componentes de software</a:t>
            </a:r>
            <a:endParaRPr lang="pt-BR" sz="2000" b="0" strike="noStrike" spc="-1">
              <a:latin typeface="Arial"/>
            </a:endParaRPr>
          </a:p>
          <a:p>
            <a:pPr marL="457200" indent="-456120">
              <a:lnSpc>
                <a:spcPct val="100000"/>
              </a:lnSpc>
              <a:tabLst>
                <a:tab pos="0" algn="l"/>
              </a:tabLst>
            </a:pPr>
            <a:r>
              <a:rPr lang="en-US" sz="2000" b="0" strike="noStrike" spc="-1">
                <a:solidFill>
                  <a:srgbClr val="000000"/>
                </a:solidFill>
                <a:latin typeface="Comic Sans MS"/>
                <a:ea typeface="DejaVu Sans"/>
              </a:rPr>
              <a:t>	2) </a:t>
            </a:r>
            <a:r>
              <a:rPr lang="en-US" sz="2000" b="1" i="1" strike="noStrike" spc="-1">
                <a:solidFill>
                  <a:srgbClr val="000000"/>
                </a:solidFill>
                <a:latin typeface="Comic Sans MS"/>
                <a:ea typeface="DejaVu Sans"/>
              </a:rPr>
              <a:t>Nós</a:t>
            </a:r>
            <a:r>
              <a:rPr lang="en-US" sz="2000" b="0" strike="noStrike" spc="-1">
                <a:solidFill>
                  <a:srgbClr val="000000"/>
                </a:solidFill>
                <a:latin typeface="Comic Sans MS"/>
                <a:ea typeface="DejaVu Sans"/>
              </a:rPr>
              <a:t>, objetos físicos que fazem parte do sistema, tais como máquinas servidoras, máquinas clientes em uma LAN, impressoras, roteadores.</a:t>
            </a:r>
            <a:endParaRPr lang="pt-BR" sz="2000" b="0" strike="noStrike" spc="-1">
              <a:latin typeface="Arial"/>
            </a:endParaRPr>
          </a:p>
          <a:p>
            <a:pPr marL="457200" indent="-456120">
              <a:lnSpc>
                <a:spcPct val="100000"/>
              </a:lnSpc>
              <a:tabLst>
                <a:tab pos="0" algn="l"/>
              </a:tabLst>
            </a:pPr>
            <a:r>
              <a:rPr lang="en-US" sz="2000" b="0" strike="noStrike" spc="-1">
                <a:solidFill>
                  <a:srgbClr val="000000"/>
                </a:solidFill>
                <a:latin typeface="Comic Sans MS"/>
                <a:ea typeface="DejaVu Sans"/>
              </a:rPr>
              <a:t>	3) </a:t>
            </a:r>
            <a:r>
              <a:rPr lang="en-US" sz="2000" b="1" i="1" strike="noStrike" spc="-1">
                <a:solidFill>
                  <a:srgbClr val="000000"/>
                </a:solidFill>
                <a:latin typeface="Comic Sans MS"/>
                <a:ea typeface="DejaVu Sans"/>
              </a:rPr>
              <a:t>Conexões</a:t>
            </a:r>
            <a:r>
              <a:rPr lang="en-US" sz="2000" b="0" strike="noStrike" spc="-1">
                <a:solidFill>
                  <a:srgbClr val="000000"/>
                </a:solidFill>
                <a:latin typeface="Comic Sans MS"/>
                <a:ea typeface="DejaVu Sans"/>
              </a:rPr>
              <a:t> entre nós e componentes que, juntos, compõem toda a arquitetura física do sistema.</a:t>
            </a:r>
            <a:endParaRPr lang="pt-BR" sz="2000" b="0" strike="noStrike" spc="-1">
              <a:latin typeface="Arial"/>
            </a:endParaRPr>
          </a:p>
          <a:p>
            <a:pPr marL="457200" indent="-456120">
              <a:lnSpc>
                <a:spcPct val="100000"/>
              </a:lnSpc>
              <a:tabLst>
                <a:tab pos="0" algn="l"/>
              </a:tabLst>
            </a:pPr>
            <a:endParaRPr lang="pt-BR" sz="2000" b="0" strike="noStrike" spc="-1">
              <a:latin typeface="Arial"/>
            </a:endParaRPr>
          </a:p>
          <a:p>
            <a:pPr marL="457200" indent="-456120">
              <a:lnSpc>
                <a:spcPct val="100000"/>
              </a:lnSpc>
              <a:tabLst>
                <a:tab pos="0" algn="l"/>
              </a:tabLst>
            </a:pPr>
            <a:r>
              <a:rPr lang="pt-BR" sz="2000" b="1" strike="noStrike" spc="-1">
                <a:solidFill>
                  <a:srgbClr val="336699"/>
                </a:solidFill>
                <a:latin typeface="Monotype Sorts"/>
                <a:ea typeface="Monotype Sorts"/>
              </a:rPr>
              <a:t></a:t>
            </a:r>
            <a:r>
              <a:rPr lang="pt-BR" sz="2000" b="1" strike="noStrike" spc="-1">
                <a:solidFill>
                  <a:srgbClr val="336699"/>
                </a:solidFill>
                <a:latin typeface="Comic Sans MS"/>
                <a:ea typeface="DejaVu Sans"/>
              </a:rPr>
              <a:t> </a:t>
            </a:r>
            <a:r>
              <a:rPr lang="en-US" sz="2000" b="0" strike="noStrike" spc="-1">
                <a:solidFill>
                  <a:srgbClr val="000000"/>
                </a:solidFill>
                <a:latin typeface="Comic Sans MS"/>
                <a:ea typeface="DejaVu Sans"/>
              </a:rPr>
              <a:t>Mostra a arquitetura do sistema em tempo de execução composta de seus processadores, dispositivos e componentes de software.</a:t>
            </a:r>
            <a:endParaRPr lang="pt-BR" sz="2000" b="0" strike="noStrike" spc="-1">
              <a:latin typeface="Arial"/>
            </a:endParaRPr>
          </a:p>
          <a:p>
            <a:pPr marL="457200" indent="-456120">
              <a:lnSpc>
                <a:spcPct val="100000"/>
              </a:lnSpc>
              <a:tabLst>
                <a:tab pos="0" algn="l"/>
              </a:tabLst>
            </a:pPr>
            <a:endParaRPr lang="pt-BR" sz="2000" b="0" strike="noStrike" spc="-1">
              <a:latin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360" y="0"/>
            <a:ext cx="9905040" cy="1312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457200" indent="-456120">
              <a:lnSpc>
                <a:spcPct val="100000"/>
              </a:lnSpc>
              <a:tabLst>
                <a:tab pos="0" algn="l"/>
              </a:tabLst>
            </a:pPr>
            <a:r>
              <a:rPr lang="pt-BR" sz="3200" b="1" strike="noStrike" spc="-1">
                <a:solidFill>
                  <a:srgbClr val="000000"/>
                </a:solidFill>
                <a:latin typeface="Verdana"/>
                <a:ea typeface="DejaVu Sans"/>
              </a:rPr>
              <a:t>Diagramas de </a:t>
            </a:r>
            <a:r>
              <a:rPr lang="en-US" sz="3200" b="1" strike="noStrike" spc="-1">
                <a:solidFill>
                  <a:srgbClr val="000000"/>
                </a:solidFill>
                <a:latin typeface="Verdana"/>
                <a:ea typeface="DejaVu Sans"/>
              </a:rPr>
              <a:t>Implantação </a:t>
            </a:r>
            <a:r>
              <a:rPr lang="en-US" sz="2400" b="1" strike="noStrike" spc="-1">
                <a:solidFill>
                  <a:srgbClr val="000000"/>
                </a:solidFill>
                <a:latin typeface="Verdana"/>
                <a:ea typeface="DejaVu Sans"/>
              </a:rPr>
              <a:t>(Utilização/Execução)</a:t>
            </a:r>
            <a:endParaRPr lang="pt-BR" sz="2400" b="0" strike="noStrike" spc="-1">
              <a:latin typeface="Arial"/>
            </a:endParaRPr>
          </a:p>
          <a:p>
            <a:pPr marL="457200" indent="-456120">
              <a:lnSpc>
                <a:spcPct val="100000"/>
              </a:lnSpc>
              <a:tabLst>
                <a:tab pos="0" algn="l"/>
              </a:tabLst>
            </a:pPr>
            <a:endParaRPr lang="pt-BR" sz="2400" b="0" strike="noStrike" spc="-1">
              <a:latin typeface="Arial"/>
            </a:endParaRPr>
          </a:p>
        </p:txBody>
      </p:sp>
      <p:pic>
        <p:nvPicPr>
          <p:cNvPr id="554" name="Picture 3_18"/>
          <p:cNvPicPr/>
          <p:nvPr/>
        </p:nvPicPr>
        <p:blipFill>
          <a:blip r:embed="rId2"/>
          <a:stretch/>
        </p:blipFill>
        <p:spPr>
          <a:xfrm>
            <a:off x="82440" y="1523880"/>
            <a:ext cx="9564480" cy="356148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60" y="0"/>
            <a:ext cx="8831880" cy="519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7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Multiplicidade de associações binárias</a:t>
            </a:r>
            <a:endParaRPr lang="pt-BR" sz="2800" b="0" strike="noStrike" spc="-1">
              <a:latin typeface="Arial"/>
            </a:endParaRPr>
          </a:p>
        </p:txBody>
      </p:sp>
      <p:grpSp>
        <p:nvGrpSpPr>
          <p:cNvPr id="137" name="Group 2"/>
          <p:cNvGrpSpPr/>
          <p:nvPr/>
        </p:nvGrpSpPr>
        <p:grpSpPr>
          <a:xfrm>
            <a:off x="0" y="1295280"/>
            <a:ext cx="9807120" cy="4556880"/>
            <a:chOff x="0" y="1295280"/>
            <a:chExt cx="9807120" cy="4556880"/>
          </a:xfrm>
        </p:grpSpPr>
        <p:pic>
          <p:nvPicPr>
            <p:cNvPr id="138" name="Picture 4_1"/>
            <p:cNvPicPr/>
            <p:nvPr/>
          </p:nvPicPr>
          <p:blipFill>
            <a:blip r:embed="rId2"/>
            <a:srcRect t="2971"/>
            <a:stretch/>
          </p:blipFill>
          <p:spPr>
            <a:xfrm>
              <a:off x="0" y="1295280"/>
              <a:ext cx="9807120" cy="4556880"/>
            </a:xfrm>
            <a:prstGeom prst="rect">
              <a:avLst/>
            </a:prstGeom>
            <a:ln w="0">
              <a:noFill/>
            </a:ln>
          </p:spPr>
        </p:pic>
        <p:sp>
          <p:nvSpPr>
            <p:cNvPr id="139" name="CustomShape 3"/>
            <p:cNvSpPr/>
            <p:nvPr/>
          </p:nvSpPr>
          <p:spPr>
            <a:xfrm>
              <a:off x="1320840" y="1300320"/>
              <a:ext cx="164160" cy="10980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a:lstStyle/>
            <a:p>
              <a:endParaRPr lang="pt-B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CustomShape 1"/>
          <p:cNvSpPr/>
          <p:nvPr/>
        </p:nvSpPr>
        <p:spPr>
          <a:xfrm>
            <a:off x="-360" y="0"/>
            <a:ext cx="9905040" cy="1312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457200" indent="-456120">
              <a:lnSpc>
                <a:spcPct val="100000"/>
              </a:lnSpc>
              <a:tabLst>
                <a:tab pos="0" algn="l"/>
              </a:tabLst>
            </a:pPr>
            <a:r>
              <a:rPr lang="pt-BR" sz="3200" b="1" strike="noStrike" spc="-1">
                <a:solidFill>
                  <a:srgbClr val="000000"/>
                </a:solidFill>
                <a:latin typeface="Verdana"/>
                <a:ea typeface="DejaVu Sans"/>
              </a:rPr>
              <a:t>Diagramas de </a:t>
            </a:r>
            <a:r>
              <a:rPr lang="en-US" sz="3200" b="1" strike="noStrike" spc="-1">
                <a:solidFill>
                  <a:srgbClr val="000000"/>
                </a:solidFill>
                <a:latin typeface="Verdana"/>
                <a:ea typeface="DejaVu Sans"/>
              </a:rPr>
              <a:t>Implantação </a:t>
            </a:r>
            <a:r>
              <a:rPr lang="en-US" sz="2400" b="1" strike="noStrike" spc="-1">
                <a:solidFill>
                  <a:srgbClr val="000000"/>
                </a:solidFill>
                <a:latin typeface="Verdana"/>
                <a:ea typeface="DejaVu Sans"/>
              </a:rPr>
              <a:t>(Utilização/Execução)</a:t>
            </a:r>
            <a:endParaRPr lang="pt-BR" sz="2400" b="0" strike="noStrike" spc="-1">
              <a:latin typeface="Arial"/>
            </a:endParaRPr>
          </a:p>
          <a:p>
            <a:pPr marL="457200" indent="-456120">
              <a:lnSpc>
                <a:spcPct val="100000"/>
              </a:lnSpc>
              <a:tabLst>
                <a:tab pos="0" algn="l"/>
              </a:tabLst>
            </a:pPr>
            <a:endParaRPr lang="pt-BR" sz="2400" b="0" strike="noStrike" spc="-1">
              <a:latin typeface="Arial"/>
            </a:endParaRPr>
          </a:p>
        </p:txBody>
      </p:sp>
      <p:pic>
        <p:nvPicPr>
          <p:cNvPr id="556" name="Picture 2_8" descr="http://projetofinal2009.googlecode.com/files/Diagrama%20de%20Implanta%C3%A7%C3%A3o.jpg"/>
          <p:cNvPicPr/>
          <p:nvPr/>
        </p:nvPicPr>
        <p:blipFill>
          <a:blip r:embed="rId2"/>
          <a:srcRect t="13127"/>
          <a:stretch/>
        </p:blipFill>
        <p:spPr>
          <a:xfrm>
            <a:off x="484920" y="1295280"/>
            <a:ext cx="9007200" cy="5104440"/>
          </a:xfrm>
          <a:prstGeom prst="rect">
            <a:avLst/>
          </a:prstGeom>
          <a:ln w="0">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360" y="0"/>
            <a:ext cx="9905040" cy="1312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457200" indent="-456120">
              <a:lnSpc>
                <a:spcPct val="100000"/>
              </a:lnSpc>
              <a:tabLst>
                <a:tab pos="0" algn="l"/>
              </a:tabLst>
            </a:pPr>
            <a:r>
              <a:rPr lang="pt-BR" sz="3200" b="1" strike="noStrike" spc="-1">
                <a:solidFill>
                  <a:srgbClr val="000000"/>
                </a:solidFill>
                <a:latin typeface="Verdana"/>
                <a:ea typeface="DejaVu Sans"/>
              </a:rPr>
              <a:t>Diagramas de </a:t>
            </a:r>
            <a:r>
              <a:rPr lang="en-US" sz="3200" b="1" strike="noStrike" spc="-1">
                <a:solidFill>
                  <a:srgbClr val="000000"/>
                </a:solidFill>
                <a:latin typeface="Verdana"/>
                <a:ea typeface="DejaVu Sans"/>
              </a:rPr>
              <a:t>Implantação </a:t>
            </a:r>
            <a:r>
              <a:rPr lang="en-US" sz="2400" b="1" strike="noStrike" spc="-1">
                <a:solidFill>
                  <a:srgbClr val="000000"/>
                </a:solidFill>
                <a:latin typeface="Verdana"/>
                <a:ea typeface="DejaVu Sans"/>
              </a:rPr>
              <a:t>(Utilização/Execução)</a:t>
            </a:r>
            <a:endParaRPr lang="pt-BR" sz="2400" b="0" strike="noStrike" spc="-1">
              <a:latin typeface="Arial"/>
            </a:endParaRPr>
          </a:p>
          <a:p>
            <a:pPr marL="457200" indent="-456120">
              <a:lnSpc>
                <a:spcPct val="100000"/>
              </a:lnSpc>
              <a:tabLst>
                <a:tab pos="0" algn="l"/>
              </a:tabLst>
            </a:pPr>
            <a:endParaRPr lang="pt-BR" sz="2400" b="0" strike="noStrike" spc="-1">
              <a:latin typeface="Arial"/>
            </a:endParaRPr>
          </a:p>
        </p:txBody>
      </p:sp>
      <p:pic>
        <p:nvPicPr>
          <p:cNvPr id="558" name="Picture 2_9" descr="http://www.funpar.ufpr.br:8080/rup/process/activity/images/dist1.gif"/>
          <p:cNvPicPr/>
          <p:nvPr/>
        </p:nvPicPr>
        <p:blipFill>
          <a:blip r:embed="rId2"/>
          <a:stretch/>
        </p:blipFill>
        <p:spPr>
          <a:xfrm>
            <a:off x="1238040" y="1143000"/>
            <a:ext cx="7428600" cy="5263200"/>
          </a:xfrm>
          <a:prstGeom prst="rect">
            <a:avLst/>
          </a:prstGeom>
          <a:ln w="0">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82440" y="762120"/>
            <a:ext cx="9657360" cy="4941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A </a:t>
            </a:r>
            <a:r>
              <a:rPr lang="pt-BR" sz="2000" b="1" u="sng" strike="noStrike" spc="-1">
                <a:solidFill>
                  <a:srgbClr val="000000"/>
                </a:solidFill>
                <a:uFillTx/>
                <a:latin typeface="Comic Sans MS"/>
                <a:ea typeface="DejaVu Sans"/>
              </a:rPr>
              <a:t>Arquitetura Lógica</a:t>
            </a:r>
            <a:r>
              <a:rPr lang="pt-BR" sz="2000" b="0" strike="noStrike" spc="-1">
                <a:solidFill>
                  <a:srgbClr val="000000"/>
                </a:solidFill>
                <a:latin typeface="Comic Sans MS"/>
                <a:ea typeface="DejaVu Sans"/>
              </a:rPr>
              <a:t> de um sistema contém a lógica da aplicação. Em UML os diagramas usados para descrever a arquitetura lógica são:</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Os </a:t>
            </a:r>
            <a:r>
              <a:rPr lang="pt-BR" sz="2000" b="1" i="1" strike="noStrike" spc="-1">
                <a:solidFill>
                  <a:srgbClr val="000000"/>
                </a:solidFill>
                <a:latin typeface="Comic Sans MS"/>
                <a:ea typeface="DejaVu Sans"/>
              </a:rPr>
              <a:t>Diagramas de Casos</a:t>
            </a:r>
            <a:r>
              <a:rPr lang="pt-BR" sz="2000" b="0" strike="noStrike" spc="-1">
                <a:solidFill>
                  <a:srgbClr val="000000"/>
                </a:solidFill>
                <a:latin typeface="Comic Sans MS"/>
                <a:ea typeface="DejaVu Sans"/>
              </a:rPr>
              <a:t> de uso representam uma visão externa do sistema. </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Os </a:t>
            </a:r>
            <a:r>
              <a:rPr lang="pt-BR" sz="2000" b="1" i="1" strike="noStrike" spc="-1">
                <a:solidFill>
                  <a:srgbClr val="000000"/>
                </a:solidFill>
                <a:latin typeface="Comic Sans MS"/>
                <a:ea typeface="DejaVu Sans"/>
              </a:rPr>
              <a:t>Diagramas de Classes</a:t>
            </a:r>
            <a:r>
              <a:rPr lang="pt-BR" sz="2000" b="0" strike="noStrike" spc="-1">
                <a:solidFill>
                  <a:srgbClr val="000000"/>
                </a:solidFill>
                <a:latin typeface="Comic Sans MS"/>
                <a:ea typeface="DejaVu Sans"/>
              </a:rPr>
              <a:t> mostram a estrutura estática do sistema. </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 </a:t>
            </a:r>
            <a:r>
              <a:rPr lang="pt-BR" sz="2000" b="1" i="1" strike="noStrike" spc="-1">
                <a:solidFill>
                  <a:srgbClr val="000000"/>
                </a:solidFill>
                <a:latin typeface="Comic Sans MS"/>
                <a:ea typeface="DejaVu Sans"/>
              </a:rPr>
              <a:t>Diagrama de Objetos</a:t>
            </a:r>
            <a:r>
              <a:rPr lang="pt-BR" sz="2000" b="0" strike="noStrike" spc="-1">
                <a:solidFill>
                  <a:srgbClr val="000000"/>
                </a:solidFill>
                <a:latin typeface="Comic Sans MS"/>
                <a:ea typeface="DejaVu Sans"/>
              </a:rPr>
              <a:t> as instâncias dos objetos e seus relacionamentos em um dado momento.</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i="1" strike="noStrike" spc="-1">
                <a:solidFill>
                  <a:srgbClr val="000000"/>
                </a:solidFill>
                <a:latin typeface="Comic Sans MS"/>
                <a:ea typeface="DejaVu Sans"/>
              </a:rPr>
              <a:t>	Diagramas de interação</a:t>
            </a:r>
            <a:r>
              <a:rPr lang="pt-BR" sz="2000" b="1" strike="noStrike" spc="-1">
                <a:solidFill>
                  <a:srgbClr val="000000"/>
                </a:solidFill>
                <a:latin typeface="Comic Sans MS"/>
                <a:ea typeface="DejaVu Sans"/>
              </a:rPr>
              <a:t> </a:t>
            </a:r>
            <a:r>
              <a:rPr lang="pt-BR" sz="2000" b="0" strike="noStrike" spc="-1">
                <a:solidFill>
                  <a:srgbClr val="000000"/>
                </a:solidFill>
                <a:latin typeface="Comic Sans MS"/>
                <a:ea typeface="DejaVu Sans"/>
              </a:rPr>
              <a:t>descrevem como os casos de uso são realizados através das interações entre  objetos. </a:t>
            </a:r>
            <a:r>
              <a:rPr lang="pt-BR" sz="2000" b="0" strike="noStrike" spc="-1">
                <a:solidFill>
                  <a:srgbClr val="000000"/>
                </a:solidFill>
                <a:latin typeface="Comic Sans MS"/>
                <a:ea typeface="Arial"/>
              </a:rPr>
              <a:t>Se a ênfase desejada for o decorrer do tempo usa-se </a:t>
            </a:r>
            <a:r>
              <a:rPr lang="pt-BR" sz="2000" b="1" i="1" strike="noStrike" spc="-1">
                <a:solidFill>
                  <a:srgbClr val="000000"/>
                </a:solidFill>
                <a:latin typeface="Comic Sans MS"/>
                <a:ea typeface="Arial"/>
              </a:rPr>
              <a:t>Diagrama de Sequência.</a:t>
            </a:r>
            <a:r>
              <a:rPr lang="pt-BR" sz="2000" b="0" strike="noStrike" spc="-1">
                <a:solidFill>
                  <a:srgbClr val="000000"/>
                </a:solidFill>
                <a:latin typeface="Comic Sans MS"/>
                <a:ea typeface="Arial"/>
              </a:rPr>
              <a:t> Se a ênfase for o contexto do sistema usa-se o </a:t>
            </a:r>
            <a:r>
              <a:rPr lang="pt-BR" sz="2000" b="1" i="1" strike="noStrike" spc="-1">
                <a:solidFill>
                  <a:srgbClr val="000000"/>
                </a:solidFill>
                <a:latin typeface="Comic Sans MS"/>
                <a:ea typeface="Arial"/>
              </a:rPr>
              <a:t>Diagrama de Colaboração</a:t>
            </a:r>
            <a:r>
              <a:rPr lang="pt-BR" sz="2000" b="0" strike="noStrike" spc="-1">
                <a:solidFill>
                  <a:srgbClr val="000000"/>
                </a:solidFill>
                <a:latin typeface="Comic Sans MS"/>
                <a:ea typeface="Arial"/>
              </a:rPr>
              <a:t>.   </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p:txBody>
      </p:sp>
      <p:sp>
        <p:nvSpPr>
          <p:cNvPr id="560" name="CustomShape 2"/>
          <p:cNvSpPr/>
          <p:nvPr/>
        </p:nvSpPr>
        <p:spPr>
          <a:xfrm>
            <a:off x="-360" y="0"/>
            <a:ext cx="761796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Resumo </a:t>
            </a:r>
            <a:endParaRPr lang="pt-BR" sz="3200" b="0" strike="noStrike" spc="-1">
              <a:latin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164880" y="990720"/>
            <a:ext cx="9657360" cy="4362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 </a:t>
            </a:r>
            <a:r>
              <a:rPr lang="pt-BR" sz="2000" b="1" i="1" strike="noStrike" spc="-1">
                <a:solidFill>
                  <a:srgbClr val="000000"/>
                </a:solidFill>
                <a:latin typeface="Comic Sans MS"/>
                <a:ea typeface="DejaVu Sans"/>
              </a:rPr>
              <a:t>Diagrama de Estado</a:t>
            </a:r>
            <a:r>
              <a:rPr lang="pt-BR" sz="2000" b="0" strike="noStrike" spc="-1">
                <a:solidFill>
                  <a:srgbClr val="000000"/>
                </a:solidFill>
                <a:latin typeface="Comic Sans MS"/>
                <a:ea typeface="DejaVu Sans"/>
              </a:rPr>
              <a:t> mostra os estados possíveis de objetos de uma certa classe e os eventos que provocam tais mudanças.</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 </a:t>
            </a:r>
            <a:r>
              <a:rPr lang="pt-BR" sz="2000" b="1" i="1" strike="noStrike" spc="-1">
                <a:solidFill>
                  <a:srgbClr val="000000"/>
                </a:solidFill>
                <a:latin typeface="Comic Sans MS"/>
                <a:ea typeface="DejaVu Sans"/>
              </a:rPr>
              <a:t>Diagrama de Atividades</a:t>
            </a:r>
            <a:r>
              <a:rPr lang="pt-BR" sz="2000" b="0" strike="noStrike" spc="-1">
                <a:solidFill>
                  <a:srgbClr val="000000"/>
                </a:solidFill>
                <a:latin typeface="Comic Sans MS"/>
                <a:ea typeface="DejaVu Sans"/>
              </a:rPr>
              <a:t> descreve a sequencia de atividades, com suporte para comportamento condicional e paralelo.</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A </a:t>
            </a:r>
            <a:r>
              <a:rPr lang="pt-BR" sz="2000" b="1" u="sng" strike="noStrike" spc="-1">
                <a:solidFill>
                  <a:srgbClr val="000000"/>
                </a:solidFill>
                <a:uFillTx/>
                <a:latin typeface="Comic Sans MS"/>
                <a:ea typeface="DejaVu Sans"/>
              </a:rPr>
              <a:t>Arquitetura Física</a:t>
            </a:r>
            <a:r>
              <a:rPr lang="pt-BR" sz="2000" b="0" strike="noStrike" spc="-1">
                <a:solidFill>
                  <a:srgbClr val="000000"/>
                </a:solidFill>
                <a:latin typeface="Comic Sans MS"/>
                <a:ea typeface="DejaVu Sans"/>
              </a:rPr>
              <a:t> de um sistema apresenta uma descrição dos componentes de software e hardware. Em UML os diagramas usados para descrever a arquitetura física são:</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 </a:t>
            </a:r>
            <a:r>
              <a:rPr lang="pt-BR" sz="2000" b="1" i="1" strike="noStrike" spc="-1">
                <a:solidFill>
                  <a:srgbClr val="000000"/>
                </a:solidFill>
                <a:latin typeface="Comic Sans MS"/>
                <a:ea typeface="DejaVu Sans"/>
              </a:rPr>
              <a:t>Diagrama de Componentes</a:t>
            </a:r>
            <a:r>
              <a:rPr lang="pt-BR" sz="2000" b="0" strike="noStrike" spc="-1">
                <a:solidFill>
                  <a:srgbClr val="000000"/>
                </a:solidFill>
                <a:latin typeface="Comic Sans MS"/>
                <a:ea typeface="DejaVu Sans"/>
              </a:rPr>
              <a:t> contém os componentes de software.</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mic Sans MS"/>
                <a:ea typeface="DejaVu Sans"/>
              </a:rPr>
              <a:t>	O </a:t>
            </a:r>
            <a:r>
              <a:rPr lang="pt-BR" sz="2000" b="1" i="1" strike="noStrike" spc="-1">
                <a:solidFill>
                  <a:srgbClr val="000000"/>
                </a:solidFill>
                <a:latin typeface="Comic Sans MS"/>
                <a:ea typeface="DejaVu Sans"/>
              </a:rPr>
              <a:t>Diagrama de Implantação</a:t>
            </a:r>
            <a:r>
              <a:rPr lang="pt-BR" sz="2000" b="0" strike="noStrike" spc="-1">
                <a:solidFill>
                  <a:srgbClr val="000000"/>
                </a:solidFill>
                <a:latin typeface="Comic Sans MS"/>
                <a:ea typeface="DejaVu Sans"/>
              </a:rPr>
              <a:t> mostra a arquitetura em tempo de execução, ou seja, os computadores, dispositivos etc.</a:t>
            </a:r>
            <a:endParaRPr lang="pt-BR" sz="2000" b="0" strike="noStrike" spc="-1">
              <a:latin typeface="Arial"/>
            </a:endParaRPr>
          </a:p>
        </p:txBody>
      </p:sp>
      <p:sp>
        <p:nvSpPr>
          <p:cNvPr id="562" name="CustomShape 2"/>
          <p:cNvSpPr/>
          <p:nvPr/>
        </p:nvSpPr>
        <p:spPr>
          <a:xfrm>
            <a:off x="-360" y="0"/>
            <a:ext cx="761796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Resumo </a:t>
            </a:r>
            <a:endParaRPr lang="pt-BR" sz="3200" b="0" strike="noStrike" spc="-1">
              <a:latin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60" y="46080"/>
            <a:ext cx="7767000" cy="77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Referências</a:t>
            </a:r>
            <a:endParaRPr lang="pt-BR" sz="4000" b="0" strike="noStrike" spc="-1">
              <a:latin typeface="Arial"/>
            </a:endParaRPr>
          </a:p>
        </p:txBody>
      </p:sp>
      <p:sp>
        <p:nvSpPr>
          <p:cNvPr id="566" name="CustomShape 2"/>
          <p:cNvSpPr/>
          <p:nvPr/>
        </p:nvSpPr>
        <p:spPr>
          <a:xfrm>
            <a:off x="128160" y="1340640"/>
            <a:ext cx="9030240" cy="514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lvl="1" indent="-2109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VALERIANO, D. L. Gerência em Projetos de Pesquisa desenvolvimento e Engenharia. São Paulo. Pearson Education, 2014.</a:t>
            </a:r>
            <a:endParaRPr lang="pt-BR" sz="3200" b="0" strike="noStrike" spc="-1">
              <a:latin typeface="Arial"/>
            </a:endParaRPr>
          </a:p>
          <a:p>
            <a:pPr marL="457200" lvl="1" indent="-2109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PHAM, A.; PHAM, P.V.; Scrum em Ação – Gerenciamento e Desenvolvimento. Editora: Novatec, 1o Edição, 2011.</a:t>
            </a:r>
            <a:endParaRPr lang="pt-BR" sz="3200" b="0" strike="noStrike" spc="-1">
              <a:latin typeface="Arial"/>
            </a:endParaRPr>
          </a:p>
          <a:p>
            <a:pPr marL="457200" lvl="1" indent="-210960" algn="just">
              <a:lnSpc>
                <a:spcPct val="80000"/>
              </a:lnSpc>
              <a:spcBef>
                <a:spcPts val="2001"/>
              </a:spcBef>
              <a:buClr>
                <a:srgbClr val="000000"/>
              </a:buClr>
              <a:buFont typeface="Wingdings" charset="2"/>
              <a:buChar char=""/>
            </a:pPr>
            <a:r>
              <a:rPr lang="pt-BR" sz="3200" b="0" strike="noStrike" spc="-1">
                <a:solidFill>
                  <a:srgbClr val="000000"/>
                </a:solidFill>
                <a:latin typeface="Arial"/>
                <a:ea typeface="DejaVu Sans"/>
              </a:rPr>
              <a:t> Guia PMBOK®; Um Guia do Conjunto de Conhecimentos em Gerenciamento de Projetos, 3o edição, Project Management Institute, Inc., 2014.</a:t>
            </a:r>
            <a:endParaRPr lang="pt-BR" sz="3200" b="0" strike="noStrike" spc="-1">
              <a:latin typeface="Arial"/>
            </a:endParaRPr>
          </a:p>
          <a:p>
            <a:pPr algn="just">
              <a:lnSpc>
                <a:spcPct val="80000"/>
              </a:lnSpc>
              <a:spcBef>
                <a:spcPts val="2001"/>
              </a:spcBef>
            </a:pP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523440" y="5373360"/>
            <a:ext cx="3709440" cy="45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00000"/>
                </a:solidFill>
                <a:latin typeface="Verdana"/>
                <a:ea typeface="DejaVu Sans"/>
              </a:rPr>
              <a:t>Prof.: Ms. Paulo Barreto</a:t>
            </a:r>
            <a:endParaRPr lang="pt-BR" sz="2000" b="0" strike="noStrike" spc="-1">
              <a:latin typeface="Arial"/>
            </a:endParaRPr>
          </a:p>
          <a:p>
            <a:pPr>
              <a:lnSpc>
                <a:spcPct val="100000"/>
              </a:lnSpc>
            </a:pPr>
            <a:r>
              <a:rPr lang="pt-BR" sz="2000" b="0" strike="noStrike" spc="-1">
                <a:solidFill>
                  <a:srgbClr val="000000"/>
                </a:solidFill>
                <a:latin typeface="Verdana"/>
                <a:ea typeface="DejaVu Sans"/>
              </a:rPr>
              <a:t>paulo.silva@unisal.br</a:t>
            </a:r>
            <a:endParaRPr lang="pt-BR" sz="2000" b="0" strike="noStrike" spc="-1">
              <a:latin typeface="Arial"/>
            </a:endParaRPr>
          </a:p>
        </p:txBody>
      </p:sp>
      <p:sp>
        <p:nvSpPr>
          <p:cNvPr id="568" name="CustomShape 2"/>
          <p:cNvSpPr/>
          <p:nvPr/>
        </p:nvSpPr>
        <p:spPr>
          <a:xfrm>
            <a:off x="0" y="6400800"/>
            <a:ext cx="6995520" cy="45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0D0D0D"/>
                </a:solidFill>
                <a:latin typeface="Verdana"/>
                <a:ea typeface="DejaVu Sans"/>
              </a:rPr>
              <a:t>Curso: Engenharia da Computação</a:t>
            </a:r>
            <a:endParaRPr lang="pt-BR" sz="2000" b="0" strike="noStrike" spc="-1">
              <a:latin typeface="Arial"/>
            </a:endParaRPr>
          </a:p>
        </p:txBody>
      </p:sp>
      <p:pic>
        <p:nvPicPr>
          <p:cNvPr id="569" name="Picture 2" descr="Resultado de imagem para unisal edital"/>
          <p:cNvPicPr/>
          <p:nvPr/>
        </p:nvPicPr>
        <p:blipFill>
          <a:blip r:embed="rId3"/>
          <a:stretch/>
        </p:blipFill>
        <p:spPr>
          <a:xfrm>
            <a:off x="0" y="-33840"/>
            <a:ext cx="3075480" cy="1393200"/>
          </a:xfrm>
          <a:prstGeom prst="rect">
            <a:avLst/>
          </a:prstGeom>
          <a:ln w="0">
            <a:noFill/>
          </a:ln>
        </p:spPr>
      </p:pic>
      <p:sp>
        <p:nvSpPr>
          <p:cNvPr id="570" name="CustomShape 3"/>
          <p:cNvSpPr/>
          <p:nvPr/>
        </p:nvSpPr>
        <p:spPr>
          <a:xfrm>
            <a:off x="525313" y="475776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000000"/>
                </a:solidFill>
                <a:latin typeface="Verdana"/>
                <a:ea typeface="DejaVu Sans"/>
              </a:rPr>
              <a:t>Aula</a:t>
            </a:r>
            <a:r>
              <a:rPr lang="pt-BR" sz="2400" b="0" strike="noStrike" spc="-1">
                <a:solidFill>
                  <a:srgbClr val="000000"/>
                </a:solidFill>
                <a:latin typeface="Verdana"/>
                <a:ea typeface="DejaVu Sans"/>
              </a:rPr>
              <a:t>: 10/09/2024</a:t>
            </a:r>
            <a:endParaRPr lang="pt-BR" sz="2400" b="0" strike="noStrike" spc="-1" dirty="0">
              <a:latin typeface="Arial"/>
            </a:endParaRPr>
          </a:p>
        </p:txBody>
      </p:sp>
      <p:sp>
        <p:nvSpPr>
          <p:cNvPr id="571" name="CustomShape 4"/>
          <p:cNvSpPr/>
          <p:nvPr/>
        </p:nvSpPr>
        <p:spPr>
          <a:xfrm>
            <a:off x="295920" y="3365640"/>
            <a:ext cx="6995520" cy="1270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400" b="1" strike="noStrike" spc="-1">
                <a:solidFill>
                  <a:srgbClr val="4E2968"/>
                </a:solidFill>
                <a:latin typeface="Calibri"/>
                <a:ea typeface="DejaVu Sans"/>
              </a:rPr>
              <a:t>Processos de Negócio e Engenharia de Requisitos</a:t>
            </a:r>
            <a:endParaRPr lang="pt-BR" sz="4400" b="0" strike="noStrike" spc="-1">
              <a:latin typeface="Arial"/>
            </a:endParaRPr>
          </a:p>
        </p:txBody>
      </p:sp>
      <p:pic>
        <p:nvPicPr>
          <p:cNvPr id="572" name="Picture 2" descr="O que é uma software house? - Blog"/>
          <p:cNvPicPr/>
          <p:nvPr/>
        </p:nvPicPr>
        <p:blipFill>
          <a:blip r:embed="rId4"/>
          <a:stretch/>
        </p:blipFill>
        <p:spPr>
          <a:xfrm>
            <a:off x="1540080" y="1480320"/>
            <a:ext cx="2462400" cy="1852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1591920" y="1371600"/>
            <a:ext cx="6289200" cy="3141000"/>
          </a:xfrm>
          <a:prstGeom prst="rect">
            <a:avLst/>
          </a:pr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1" strike="noStrike" spc="-1">
                <a:solidFill>
                  <a:srgbClr val="000000"/>
                </a:solidFill>
                <a:latin typeface="Verdana"/>
                <a:ea typeface="DejaVu Sans"/>
              </a:rPr>
              <a:t>Notação para a multiplicidade:</a:t>
            </a:r>
            <a:endParaRPr lang="pt-BR" sz="28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8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1		- exatamente um</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0..1		- zero ou um (zero a 1)</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		- zero ou mais</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0..*		- zero ou mais</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1..*		- um ou mais</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0000"/>
                </a:solidFill>
                <a:latin typeface="Century"/>
                <a:ea typeface="DejaVu Sans"/>
              </a:rPr>
              <a:t>1,3..5		- um ou três a 5</a:t>
            </a:r>
            <a:endParaRPr lang="pt-BR" sz="2400" b="0" strike="noStrike" spc="-1">
              <a:latin typeface="Arial"/>
            </a:endParaRPr>
          </a:p>
        </p:txBody>
      </p:sp>
      <p:sp>
        <p:nvSpPr>
          <p:cNvPr id="141" name="CustomShape 2"/>
          <p:cNvSpPr/>
          <p:nvPr/>
        </p:nvSpPr>
        <p:spPr>
          <a:xfrm>
            <a:off x="-360" y="0"/>
            <a:ext cx="8831880" cy="519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7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Multiplicidade de associações binárias</a:t>
            </a:r>
            <a:endParaRPr lang="pt-BR" sz="2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59880" y="1066680"/>
            <a:ext cx="718092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24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Verdana"/>
                <a:ea typeface="DejaVu Sans"/>
              </a:rPr>
              <a:t>As classes podem ter diversas associações entre si, conforme mostrado na figura seguinte, que são definidas por algumas restrições da UML.</a:t>
            </a:r>
            <a:endParaRPr lang="pt-BR" sz="2000" b="0" strike="noStrike" spc="-1">
              <a:latin typeface="Arial"/>
            </a:endParaRPr>
          </a:p>
        </p:txBody>
      </p:sp>
      <p:sp>
        <p:nvSpPr>
          <p:cNvPr id="143" name="CustomShape 2"/>
          <p:cNvSpPr/>
          <p:nvPr/>
        </p:nvSpPr>
        <p:spPr>
          <a:xfrm>
            <a:off x="330120" y="2743200"/>
            <a:ext cx="2144880" cy="5799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1" strike="noStrike" spc="-1">
                <a:solidFill>
                  <a:srgbClr val="000000"/>
                </a:solidFill>
                <a:latin typeface="Verdana"/>
                <a:ea typeface="DejaVu Sans"/>
              </a:rPr>
              <a:t>Generalização ou herança</a:t>
            </a:r>
            <a:endParaRPr lang="pt-BR" sz="1600" b="0" strike="noStrike" spc="-1">
              <a:latin typeface="Arial"/>
            </a:endParaRPr>
          </a:p>
        </p:txBody>
      </p:sp>
      <p:sp>
        <p:nvSpPr>
          <p:cNvPr id="144" name="CustomShape 3"/>
          <p:cNvSpPr/>
          <p:nvPr/>
        </p:nvSpPr>
        <p:spPr>
          <a:xfrm>
            <a:off x="572400" y="3419640"/>
            <a:ext cx="1567440" cy="60840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Base</a:t>
            </a:r>
            <a:endParaRPr lang="pt-BR" sz="1200" b="0" strike="noStrike" spc="-1">
              <a:latin typeface="Arial"/>
            </a:endParaRPr>
          </a:p>
        </p:txBody>
      </p:sp>
      <p:sp>
        <p:nvSpPr>
          <p:cNvPr id="145" name="CustomShape 4"/>
          <p:cNvSpPr/>
          <p:nvPr/>
        </p:nvSpPr>
        <p:spPr>
          <a:xfrm>
            <a:off x="572400" y="4867200"/>
            <a:ext cx="1567440" cy="60876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Derivada</a:t>
            </a:r>
            <a:endParaRPr lang="pt-BR" sz="1200" b="0" strike="noStrike" spc="-1">
              <a:latin typeface="Arial"/>
            </a:endParaRPr>
          </a:p>
        </p:txBody>
      </p:sp>
      <p:sp>
        <p:nvSpPr>
          <p:cNvPr id="146" name="CustomShape 5"/>
          <p:cNvSpPr/>
          <p:nvPr/>
        </p:nvSpPr>
        <p:spPr>
          <a:xfrm flipV="1">
            <a:off x="1356480" y="4028400"/>
            <a:ext cx="360" cy="837360"/>
          </a:xfrm>
          <a:custGeom>
            <a:avLst/>
            <a:gdLst/>
            <a:ahLst/>
            <a:cxnLst/>
            <a:rect l="l" t="t" r="r" b="b"/>
            <a:pathLst>
              <a:path w="21600" h="21600">
                <a:moveTo>
                  <a:pt x="0" y="0"/>
                </a:moveTo>
                <a:lnTo>
                  <a:pt x="21600" y="21600"/>
                </a:lnTo>
              </a:path>
            </a:pathLst>
          </a:custGeom>
          <a:noFill/>
          <a:ln w="9360">
            <a:solidFill>
              <a:srgbClr val="00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147" name="CustomShape 6"/>
          <p:cNvSpPr/>
          <p:nvPr/>
        </p:nvSpPr>
        <p:spPr>
          <a:xfrm>
            <a:off x="2806560" y="2743200"/>
            <a:ext cx="214524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1" strike="noStrike" spc="-1">
                <a:solidFill>
                  <a:srgbClr val="000000"/>
                </a:solidFill>
                <a:latin typeface="Verdana"/>
                <a:ea typeface="DejaVu Sans"/>
              </a:rPr>
              <a:t>Agregação</a:t>
            </a:r>
            <a:endParaRPr lang="pt-BR" sz="1600" b="0" strike="noStrike" spc="-1">
              <a:latin typeface="Arial"/>
            </a:endParaRPr>
          </a:p>
        </p:txBody>
      </p:sp>
      <p:sp>
        <p:nvSpPr>
          <p:cNvPr id="148" name="CustomShape 7"/>
          <p:cNvSpPr/>
          <p:nvPr/>
        </p:nvSpPr>
        <p:spPr>
          <a:xfrm>
            <a:off x="3048840" y="3419640"/>
            <a:ext cx="1567440" cy="60840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Conjunto</a:t>
            </a:r>
            <a:endParaRPr lang="pt-BR" sz="1200" b="0" strike="noStrike" spc="-1">
              <a:latin typeface="Arial"/>
            </a:endParaRPr>
          </a:p>
        </p:txBody>
      </p:sp>
      <p:sp>
        <p:nvSpPr>
          <p:cNvPr id="149" name="CustomShape 8"/>
          <p:cNvSpPr/>
          <p:nvPr/>
        </p:nvSpPr>
        <p:spPr>
          <a:xfrm>
            <a:off x="3048840" y="4867200"/>
            <a:ext cx="1567440" cy="60876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Parte</a:t>
            </a:r>
            <a:endParaRPr lang="pt-BR" sz="1200" b="0" strike="noStrike" spc="-1">
              <a:latin typeface="Arial"/>
            </a:endParaRPr>
          </a:p>
        </p:txBody>
      </p:sp>
      <p:sp>
        <p:nvSpPr>
          <p:cNvPr id="150" name="CustomShape 9"/>
          <p:cNvSpPr/>
          <p:nvPr/>
        </p:nvSpPr>
        <p:spPr>
          <a:xfrm flipV="1">
            <a:off x="3832920" y="4028400"/>
            <a:ext cx="360" cy="837360"/>
          </a:xfrm>
          <a:custGeom>
            <a:avLst/>
            <a:gdLst/>
            <a:ahLst/>
            <a:cxnLst/>
            <a:rect l="l" t="t" r="r" b="b"/>
            <a:pathLst>
              <a:path w="21600" h="21600">
                <a:moveTo>
                  <a:pt x="0" y="0"/>
                </a:moveTo>
                <a:lnTo>
                  <a:pt x="21600" y="21600"/>
                </a:lnTo>
              </a:path>
            </a:pathLst>
          </a:custGeom>
          <a:noFill/>
          <a:ln w="9360">
            <a:solidFill>
              <a:srgbClr val="000000"/>
            </a:solidFill>
            <a:miter/>
            <a:tailEnd type="diamond" w="lg" len="lg"/>
          </a:ln>
        </p:spPr>
        <p:style>
          <a:lnRef idx="0">
            <a:scrgbClr r="0" g="0" b="0"/>
          </a:lnRef>
          <a:fillRef idx="0">
            <a:scrgbClr r="0" g="0" b="0"/>
          </a:fillRef>
          <a:effectRef idx="0">
            <a:scrgbClr r="0" g="0" b="0"/>
          </a:effectRef>
          <a:fontRef idx="minor"/>
        </p:style>
        <p:txBody>
          <a:bodyPr/>
          <a:lstStyle/>
          <a:p>
            <a:endParaRPr lang="pt-BR"/>
          </a:p>
        </p:txBody>
      </p:sp>
      <p:sp>
        <p:nvSpPr>
          <p:cNvPr id="151" name="CustomShape 10"/>
          <p:cNvSpPr/>
          <p:nvPr/>
        </p:nvSpPr>
        <p:spPr>
          <a:xfrm>
            <a:off x="5205600" y="2743200"/>
            <a:ext cx="214560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1" strike="noStrike" spc="-1">
                <a:solidFill>
                  <a:srgbClr val="000000"/>
                </a:solidFill>
                <a:latin typeface="Verdana"/>
                <a:ea typeface="DejaVu Sans"/>
              </a:rPr>
              <a:t>Associação</a:t>
            </a:r>
            <a:endParaRPr lang="pt-BR" sz="1600" b="0" strike="noStrike" spc="-1">
              <a:latin typeface="Arial"/>
            </a:endParaRPr>
          </a:p>
        </p:txBody>
      </p:sp>
      <p:sp>
        <p:nvSpPr>
          <p:cNvPr id="152" name="CustomShape 11"/>
          <p:cNvSpPr/>
          <p:nvPr/>
        </p:nvSpPr>
        <p:spPr>
          <a:xfrm>
            <a:off x="5448240" y="3419640"/>
            <a:ext cx="1567440" cy="60840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A</a:t>
            </a:r>
            <a:endParaRPr lang="pt-BR" sz="1200" b="0" strike="noStrike" spc="-1">
              <a:latin typeface="Arial"/>
            </a:endParaRPr>
          </a:p>
        </p:txBody>
      </p:sp>
      <p:sp>
        <p:nvSpPr>
          <p:cNvPr id="153" name="CustomShape 12"/>
          <p:cNvSpPr/>
          <p:nvPr/>
        </p:nvSpPr>
        <p:spPr>
          <a:xfrm>
            <a:off x="5448240" y="4867200"/>
            <a:ext cx="1567440" cy="60876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B</a:t>
            </a:r>
            <a:endParaRPr lang="pt-BR" sz="1200" b="0" strike="noStrike" spc="-1">
              <a:latin typeface="Arial"/>
            </a:endParaRPr>
          </a:p>
        </p:txBody>
      </p:sp>
      <p:sp>
        <p:nvSpPr>
          <p:cNvPr id="154" name="CustomShape 13"/>
          <p:cNvSpPr/>
          <p:nvPr/>
        </p:nvSpPr>
        <p:spPr>
          <a:xfrm flipV="1">
            <a:off x="6232320" y="4028400"/>
            <a:ext cx="360" cy="837360"/>
          </a:xfrm>
          <a:custGeom>
            <a:avLst/>
            <a:gdLst/>
            <a:ahLst/>
            <a:cxnLst/>
            <a:rect l="l" t="t" r="r" b="b"/>
            <a:pathLst>
              <a:path w="21600" h="21600">
                <a:moveTo>
                  <a:pt x="0" y="0"/>
                </a:moveTo>
                <a:lnTo>
                  <a:pt x="21600" y="21600"/>
                </a:lnTo>
              </a:path>
            </a:pathLst>
          </a:cu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55" name="CustomShape 14"/>
          <p:cNvSpPr/>
          <p:nvPr/>
        </p:nvSpPr>
        <p:spPr>
          <a:xfrm>
            <a:off x="6275880" y="4051440"/>
            <a:ext cx="3243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a:t>
            </a:r>
            <a:endParaRPr lang="pt-BR" sz="1800" b="0" strike="noStrike" spc="-1">
              <a:latin typeface="Arial"/>
            </a:endParaRPr>
          </a:p>
        </p:txBody>
      </p:sp>
      <p:sp>
        <p:nvSpPr>
          <p:cNvPr id="156" name="CustomShape 15"/>
          <p:cNvSpPr/>
          <p:nvPr/>
        </p:nvSpPr>
        <p:spPr>
          <a:xfrm>
            <a:off x="5809680" y="4470480"/>
            <a:ext cx="292320" cy="306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400" b="0" strike="noStrike" spc="-1">
                <a:solidFill>
                  <a:srgbClr val="000000"/>
                </a:solidFill>
                <a:latin typeface="Verdana"/>
                <a:ea typeface="DejaVu Sans"/>
              </a:rPr>
              <a:t>1</a:t>
            </a:r>
            <a:endParaRPr lang="pt-BR" sz="1400" b="0" strike="noStrike" spc="-1">
              <a:latin typeface="Arial"/>
            </a:endParaRPr>
          </a:p>
        </p:txBody>
      </p:sp>
      <p:sp>
        <p:nvSpPr>
          <p:cNvPr id="157" name="CustomShape 16"/>
          <p:cNvSpPr/>
          <p:nvPr/>
        </p:nvSpPr>
        <p:spPr>
          <a:xfrm>
            <a:off x="7512120" y="2743200"/>
            <a:ext cx="2145240" cy="3366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1" strike="noStrike" spc="-1">
                <a:solidFill>
                  <a:srgbClr val="000000"/>
                </a:solidFill>
                <a:latin typeface="Verdana"/>
                <a:ea typeface="DejaVu Sans"/>
              </a:rPr>
              <a:t>Dependência</a:t>
            </a:r>
            <a:endParaRPr lang="pt-BR" sz="1600" b="0" strike="noStrike" spc="-1">
              <a:latin typeface="Arial"/>
            </a:endParaRPr>
          </a:p>
        </p:txBody>
      </p:sp>
      <p:sp>
        <p:nvSpPr>
          <p:cNvPr id="158" name="CustomShape 17"/>
          <p:cNvSpPr/>
          <p:nvPr/>
        </p:nvSpPr>
        <p:spPr>
          <a:xfrm>
            <a:off x="7754400" y="3419640"/>
            <a:ext cx="1567440" cy="60840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A</a:t>
            </a:r>
            <a:endParaRPr lang="pt-BR" sz="1200" b="0" strike="noStrike" spc="-1">
              <a:latin typeface="Arial"/>
            </a:endParaRPr>
          </a:p>
        </p:txBody>
      </p:sp>
      <p:sp>
        <p:nvSpPr>
          <p:cNvPr id="159" name="CustomShape 18"/>
          <p:cNvSpPr/>
          <p:nvPr/>
        </p:nvSpPr>
        <p:spPr>
          <a:xfrm>
            <a:off x="7754400" y="4867200"/>
            <a:ext cx="1567440" cy="608760"/>
          </a:xfrm>
          <a:prstGeom prst="rect">
            <a:avLst/>
          </a:prstGeom>
          <a:solidFill>
            <a:srgbClr val="CCFF6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Classe B</a:t>
            </a:r>
            <a:endParaRPr lang="pt-BR" sz="1200" b="0" strike="noStrike" spc="-1">
              <a:latin typeface="Arial"/>
            </a:endParaRPr>
          </a:p>
        </p:txBody>
      </p:sp>
      <p:sp>
        <p:nvSpPr>
          <p:cNvPr id="160" name="CustomShape 19"/>
          <p:cNvSpPr/>
          <p:nvPr/>
        </p:nvSpPr>
        <p:spPr>
          <a:xfrm flipV="1">
            <a:off x="8538480" y="4028400"/>
            <a:ext cx="360" cy="837360"/>
          </a:xfrm>
          <a:custGeom>
            <a:avLst/>
            <a:gdLst/>
            <a:ahLst/>
            <a:cxnLst/>
            <a:rect l="l" t="t" r="r" b="b"/>
            <a:pathLst>
              <a:path w="21600" h="21600">
                <a:moveTo>
                  <a:pt x="0" y="0"/>
                </a:moveTo>
                <a:lnTo>
                  <a:pt x="21600" y="21600"/>
                </a:lnTo>
              </a:path>
            </a:pathLst>
          </a:custGeom>
          <a:noFill/>
          <a:ln w="9360">
            <a:solidFill>
              <a:srgbClr val="000000"/>
            </a:solidFill>
            <a:prstDash val="dash"/>
            <a:miter/>
            <a:headEnd type="arrow" w="med" len="med"/>
          </a:ln>
        </p:spPr>
        <p:style>
          <a:lnRef idx="0">
            <a:scrgbClr r="0" g="0" b="0"/>
          </a:lnRef>
          <a:fillRef idx="0">
            <a:scrgbClr r="0" g="0" b="0"/>
          </a:fillRef>
          <a:effectRef idx="0">
            <a:scrgbClr r="0" g="0" b="0"/>
          </a:effectRef>
          <a:fontRef idx="minor"/>
        </p:style>
        <p:txBody>
          <a:bodyPr/>
          <a:lstStyle/>
          <a:p>
            <a:endParaRPr lang="pt-BR"/>
          </a:p>
        </p:txBody>
      </p:sp>
      <p:sp>
        <p:nvSpPr>
          <p:cNvPr id="161" name="CustomShape 20"/>
          <p:cNvSpPr/>
          <p:nvPr/>
        </p:nvSpPr>
        <p:spPr>
          <a:xfrm>
            <a:off x="0" y="0"/>
            <a:ext cx="8831880" cy="519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7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Associações em um Diagrama de Classe</a:t>
            </a:r>
            <a:endParaRPr lang="pt-BR" sz="2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60" y="0"/>
            <a:ext cx="8831880" cy="519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7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Notação Simbólica</a:t>
            </a:r>
            <a:endParaRPr lang="pt-BR" sz="2800" b="0" strike="noStrike" spc="-1">
              <a:latin typeface="Arial"/>
            </a:endParaRPr>
          </a:p>
        </p:txBody>
      </p:sp>
      <p:sp>
        <p:nvSpPr>
          <p:cNvPr id="163" name="CustomShape 2"/>
          <p:cNvSpPr/>
          <p:nvPr/>
        </p:nvSpPr>
        <p:spPr>
          <a:xfrm>
            <a:off x="1220040" y="1143000"/>
            <a:ext cx="2322360" cy="733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Associação</a:t>
            </a:r>
            <a:endParaRPr lang="pt-BR" sz="24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Sem/com navegação</a:t>
            </a:r>
            <a:endParaRPr lang="pt-BR" sz="1800" b="0" strike="noStrike" spc="-1">
              <a:latin typeface="Arial"/>
            </a:endParaRPr>
          </a:p>
        </p:txBody>
      </p:sp>
      <p:sp>
        <p:nvSpPr>
          <p:cNvPr id="164" name="Line 3"/>
          <p:cNvSpPr/>
          <p:nvPr/>
        </p:nvSpPr>
        <p:spPr>
          <a:xfrm>
            <a:off x="1073160" y="2286000"/>
            <a:ext cx="2228760" cy="360"/>
          </a:xfrm>
          <a:prstGeom prst="line">
            <a:avLst/>
          </a:prstGeom>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65" name="CustomShape 4"/>
          <p:cNvSpPr/>
          <p:nvPr/>
        </p:nvSpPr>
        <p:spPr>
          <a:xfrm>
            <a:off x="1393560" y="3581280"/>
            <a:ext cx="1651680" cy="45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Agregação</a:t>
            </a:r>
            <a:endParaRPr lang="pt-BR" sz="2400" b="0" strike="noStrike" spc="-1">
              <a:latin typeface="Arial"/>
            </a:endParaRPr>
          </a:p>
        </p:txBody>
      </p:sp>
      <p:sp>
        <p:nvSpPr>
          <p:cNvPr id="166" name="Line 5"/>
          <p:cNvSpPr/>
          <p:nvPr/>
        </p:nvSpPr>
        <p:spPr>
          <a:xfrm flipV="1">
            <a:off x="3750840" y="3581280"/>
            <a:ext cx="360" cy="1067040"/>
          </a:xfrm>
          <a:prstGeom prst="line">
            <a:avLst/>
          </a:prstGeom>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67" name="CustomShape 6"/>
          <p:cNvSpPr/>
          <p:nvPr/>
        </p:nvSpPr>
        <p:spPr>
          <a:xfrm>
            <a:off x="3585600" y="3276720"/>
            <a:ext cx="329400" cy="303480"/>
          </a:xfrm>
          <a:custGeom>
            <a:avLst/>
            <a:gdLst/>
            <a:ahLst/>
            <a:cxnLst/>
            <a:rect l="l" t="t" r="r" b="b"/>
            <a:pathLst>
              <a:path w="21600" h="21600">
                <a:moveTo>
                  <a:pt x="10800" y="0"/>
                </a:moveTo>
                <a:lnTo>
                  <a:pt x="21600" y="10800"/>
                </a:lnTo>
                <a:lnTo>
                  <a:pt x="10800" y="21600"/>
                </a:lnTo>
                <a:lnTo>
                  <a:pt x="0" y="10800"/>
                </a:lnTo>
                <a:lnTo>
                  <a:pt x="10800" y="0"/>
                </a:lnTo>
                <a:close/>
              </a:path>
            </a:pathLst>
          </a:custGeom>
          <a:noFill/>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68" name="CustomShape 7"/>
          <p:cNvSpPr/>
          <p:nvPr/>
        </p:nvSpPr>
        <p:spPr>
          <a:xfrm>
            <a:off x="5771880" y="5334120"/>
            <a:ext cx="1683720" cy="45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Realização</a:t>
            </a:r>
            <a:endParaRPr lang="pt-BR" sz="2400" b="0" strike="noStrike" spc="-1">
              <a:latin typeface="Arial"/>
            </a:endParaRPr>
          </a:p>
        </p:txBody>
      </p:sp>
      <p:sp>
        <p:nvSpPr>
          <p:cNvPr id="169" name="Line 8"/>
          <p:cNvSpPr/>
          <p:nvPr/>
        </p:nvSpPr>
        <p:spPr>
          <a:xfrm flipV="1">
            <a:off x="8420040" y="4952520"/>
            <a:ext cx="360" cy="1143000"/>
          </a:xfrm>
          <a:prstGeom prst="line">
            <a:avLst/>
          </a:prstGeom>
          <a:ln w="0">
            <a:solidFill>
              <a:srgbClr val="990033"/>
            </a:solidFill>
            <a:prstDash val="dash"/>
          </a:ln>
        </p:spPr>
        <p:style>
          <a:lnRef idx="0">
            <a:scrgbClr r="0" g="0" b="0"/>
          </a:lnRef>
          <a:fillRef idx="0">
            <a:scrgbClr r="0" g="0" b="0"/>
          </a:fillRef>
          <a:effectRef idx="0">
            <a:scrgbClr r="0" g="0" b="0"/>
          </a:effectRef>
          <a:fontRef idx="minor"/>
        </p:style>
        <p:txBody>
          <a:bodyPr/>
          <a:lstStyle/>
          <a:p>
            <a:endParaRPr lang="pt-BR"/>
          </a:p>
        </p:txBody>
      </p:sp>
      <p:sp>
        <p:nvSpPr>
          <p:cNvPr id="170" name="CustomShape 9"/>
          <p:cNvSpPr/>
          <p:nvPr/>
        </p:nvSpPr>
        <p:spPr>
          <a:xfrm>
            <a:off x="8255160" y="4724280"/>
            <a:ext cx="329040" cy="227520"/>
          </a:xfrm>
          <a:custGeom>
            <a:avLst/>
            <a:gdLst/>
            <a:ahLst/>
            <a:cxnLst/>
            <a:rect l="l" t="t" r="r" b="b"/>
            <a:pathLst>
              <a:path w="919" h="637">
                <a:moveTo>
                  <a:pt x="459" y="0"/>
                </a:moveTo>
                <a:lnTo>
                  <a:pt x="918" y="636"/>
                </a:lnTo>
                <a:lnTo>
                  <a:pt x="0" y="636"/>
                </a:lnTo>
                <a:lnTo>
                  <a:pt x="459" y="0"/>
                </a:lnTo>
              </a:path>
            </a:pathLst>
          </a:custGeom>
          <a:noFill/>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71" name="CustomShape 10"/>
          <p:cNvSpPr/>
          <p:nvPr/>
        </p:nvSpPr>
        <p:spPr>
          <a:xfrm>
            <a:off x="5626440" y="3809880"/>
            <a:ext cx="2142720" cy="45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Generalização</a:t>
            </a:r>
            <a:endParaRPr lang="pt-BR" sz="2400" b="0" strike="noStrike" spc="-1">
              <a:latin typeface="Arial"/>
            </a:endParaRPr>
          </a:p>
        </p:txBody>
      </p:sp>
      <p:sp>
        <p:nvSpPr>
          <p:cNvPr id="172" name="Line 11"/>
          <p:cNvSpPr/>
          <p:nvPr/>
        </p:nvSpPr>
        <p:spPr>
          <a:xfrm flipV="1">
            <a:off x="8420040" y="3428640"/>
            <a:ext cx="360" cy="1143000"/>
          </a:xfrm>
          <a:prstGeom prst="line">
            <a:avLst/>
          </a:prstGeom>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73" name="CustomShape 12"/>
          <p:cNvSpPr/>
          <p:nvPr/>
        </p:nvSpPr>
        <p:spPr>
          <a:xfrm>
            <a:off x="8255160" y="3200400"/>
            <a:ext cx="329040" cy="227520"/>
          </a:xfrm>
          <a:custGeom>
            <a:avLst/>
            <a:gdLst/>
            <a:ahLst/>
            <a:cxnLst/>
            <a:rect l="l" t="t" r="r" b="b"/>
            <a:pathLst>
              <a:path w="919" h="637">
                <a:moveTo>
                  <a:pt x="459" y="0"/>
                </a:moveTo>
                <a:lnTo>
                  <a:pt x="918" y="636"/>
                </a:lnTo>
                <a:lnTo>
                  <a:pt x="0" y="636"/>
                </a:lnTo>
                <a:lnTo>
                  <a:pt x="459" y="0"/>
                </a:lnTo>
              </a:path>
            </a:pathLst>
          </a:custGeom>
          <a:noFill/>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74" name="CustomShape 13"/>
          <p:cNvSpPr/>
          <p:nvPr/>
        </p:nvSpPr>
        <p:spPr>
          <a:xfrm>
            <a:off x="1202400" y="5334120"/>
            <a:ext cx="1871280" cy="45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Composição</a:t>
            </a:r>
            <a:endParaRPr lang="pt-BR" sz="2400" b="0" strike="noStrike" spc="-1">
              <a:latin typeface="Arial"/>
            </a:endParaRPr>
          </a:p>
        </p:txBody>
      </p:sp>
      <p:sp>
        <p:nvSpPr>
          <p:cNvPr id="175" name="Line 14"/>
          <p:cNvSpPr/>
          <p:nvPr/>
        </p:nvSpPr>
        <p:spPr>
          <a:xfrm flipV="1">
            <a:off x="3797280" y="5333760"/>
            <a:ext cx="360" cy="1066680"/>
          </a:xfrm>
          <a:prstGeom prst="line">
            <a:avLst/>
          </a:prstGeom>
          <a:ln w="0">
            <a:solidFill>
              <a:srgbClr val="990033"/>
            </a:solidFill>
          </a:ln>
        </p:spPr>
        <p:style>
          <a:lnRef idx="0">
            <a:scrgbClr r="0" g="0" b="0"/>
          </a:lnRef>
          <a:fillRef idx="0">
            <a:scrgbClr r="0" g="0" b="0"/>
          </a:fillRef>
          <a:effectRef idx="0">
            <a:scrgbClr r="0" g="0" b="0"/>
          </a:effectRef>
          <a:fontRef idx="minor"/>
        </p:style>
        <p:txBody>
          <a:bodyPr/>
          <a:lstStyle/>
          <a:p>
            <a:endParaRPr lang="pt-BR"/>
          </a:p>
        </p:txBody>
      </p:sp>
      <p:sp>
        <p:nvSpPr>
          <p:cNvPr id="176" name="CustomShape 15"/>
          <p:cNvSpPr/>
          <p:nvPr/>
        </p:nvSpPr>
        <p:spPr>
          <a:xfrm>
            <a:off x="3632040" y="5029200"/>
            <a:ext cx="329400" cy="303840"/>
          </a:xfrm>
          <a:custGeom>
            <a:avLst/>
            <a:gdLst/>
            <a:ahLst/>
            <a:cxnLst/>
            <a:rect l="l" t="t" r="r" b="b"/>
            <a:pathLst>
              <a:path w="21600" h="21600">
                <a:moveTo>
                  <a:pt x="10800" y="0"/>
                </a:moveTo>
                <a:lnTo>
                  <a:pt x="21600" y="10800"/>
                </a:lnTo>
                <a:lnTo>
                  <a:pt x="10800" y="21600"/>
                </a:lnTo>
                <a:lnTo>
                  <a:pt x="0" y="10800"/>
                </a:lnTo>
                <a:lnTo>
                  <a:pt x="10800" y="0"/>
                </a:lnTo>
                <a:close/>
              </a:path>
            </a:pathLst>
          </a:custGeom>
          <a:solidFill>
            <a:srgbClr val="000000"/>
          </a:solidFill>
          <a:ln w="0">
            <a:solidFill>
              <a:srgbClr val="000066"/>
            </a:solidFill>
          </a:ln>
        </p:spPr>
        <p:style>
          <a:lnRef idx="0">
            <a:scrgbClr r="0" g="0" b="0"/>
          </a:lnRef>
          <a:fillRef idx="0">
            <a:scrgbClr r="0" g="0" b="0"/>
          </a:fillRef>
          <a:effectRef idx="0">
            <a:scrgbClr r="0" g="0" b="0"/>
          </a:effectRef>
          <a:fontRef idx="minor"/>
        </p:style>
        <p:txBody>
          <a:bodyPr/>
          <a:lstStyle/>
          <a:p>
            <a:endParaRPr lang="pt-BR"/>
          </a:p>
        </p:txBody>
      </p:sp>
      <p:sp>
        <p:nvSpPr>
          <p:cNvPr id="177" name="CustomShape 16"/>
          <p:cNvSpPr/>
          <p:nvPr/>
        </p:nvSpPr>
        <p:spPr>
          <a:xfrm>
            <a:off x="5497200" y="1523880"/>
            <a:ext cx="1971720" cy="4590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Dependência</a:t>
            </a:r>
            <a:endParaRPr lang="pt-BR" sz="2400" b="0" strike="noStrike" spc="-1">
              <a:latin typeface="Arial"/>
            </a:endParaRPr>
          </a:p>
        </p:txBody>
      </p:sp>
      <p:sp>
        <p:nvSpPr>
          <p:cNvPr id="178" name="Line 17"/>
          <p:cNvSpPr/>
          <p:nvPr/>
        </p:nvSpPr>
        <p:spPr>
          <a:xfrm>
            <a:off x="5481000" y="2475000"/>
            <a:ext cx="2228760" cy="360"/>
          </a:xfrm>
          <a:prstGeom prst="line">
            <a:avLst/>
          </a:prstGeom>
          <a:ln w="19080">
            <a:solidFill>
              <a:srgbClr val="990033"/>
            </a:solidFill>
            <a:prstDash val="dash"/>
            <a:miter/>
            <a:tailEnd type="arrow" w="lg" len="lg"/>
          </a:ln>
        </p:spPr>
        <p:style>
          <a:lnRef idx="0">
            <a:scrgbClr r="0" g="0" b="0"/>
          </a:lnRef>
          <a:fillRef idx="0">
            <a:scrgbClr r="0" g="0" b="0"/>
          </a:fillRef>
          <a:effectRef idx="0">
            <a:scrgbClr r="0" g="0" b="0"/>
          </a:effectRef>
          <a:fontRef idx="minor"/>
        </p:style>
        <p:txBody>
          <a:bodyPr/>
          <a:lstStyle/>
          <a:p>
            <a:endParaRPr lang="pt-BR"/>
          </a:p>
        </p:txBody>
      </p:sp>
      <p:sp>
        <p:nvSpPr>
          <p:cNvPr id="179" name="Line 18"/>
          <p:cNvSpPr/>
          <p:nvPr/>
        </p:nvSpPr>
        <p:spPr>
          <a:xfrm>
            <a:off x="1155240" y="2666880"/>
            <a:ext cx="2228760" cy="360"/>
          </a:xfrm>
          <a:prstGeom prst="line">
            <a:avLst/>
          </a:prstGeom>
          <a:ln w="19080">
            <a:solidFill>
              <a:srgbClr val="990033"/>
            </a:solidFill>
            <a:miter/>
            <a:tailEnd type="arrow" w="lg" len="lg"/>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Representação de classe</a:t>
            </a:r>
            <a:endParaRPr lang="pt-BR" sz="2800" b="0" strike="noStrike" spc="-1">
              <a:latin typeface="Arial"/>
            </a:endParaRPr>
          </a:p>
        </p:txBody>
      </p:sp>
      <p:pic>
        <p:nvPicPr>
          <p:cNvPr id="181" name="Picture 2_1"/>
          <p:cNvPicPr/>
          <p:nvPr/>
        </p:nvPicPr>
        <p:blipFill>
          <a:blip r:embed="rId3"/>
          <a:stretch/>
        </p:blipFill>
        <p:spPr>
          <a:xfrm>
            <a:off x="1238040" y="1523880"/>
            <a:ext cx="7148160" cy="23565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95000" y="3857760"/>
            <a:ext cx="8914320" cy="246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Pode ser representado dentro da figura de classe ou por meio de uma seta (associação unidirecional)</a:t>
            </a:r>
            <a:endParaRPr lang="pt-BR" sz="2400" b="0" strike="noStrike" spc="-1">
              <a:latin typeface="Arial"/>
            </a:endParaRPr>
          </a:p>
        </p:txBody>
      </p:sp>
      <p:pic>
        <p:nvPicPr>
          <p:cNvPr id="183" name="Picture 3_0"/>
          <p:cNvPicPr/>
          <p:nvPr/>
        </p:nvPicPr>
        <p:blipFill>
          <a:blip r:embed="rId3"/>
          <a:stretch/>
        </p:blipFill>
        <p:spPr>
          <a:xfrm>
            <a:off x="1315440" y="2357280"/>
            <a:ext cx="7027920" cy="1213560"/>
          </a:xfrm>
          <a:prstGeom prst="rect">
            <a:avLst/>
          </a:prstGeom>
          <a:ln w="0">
            <a:noFill/>
          </a:ln>
        </p:spPr>
      </p:pic>
      <p:sp>
        <p:nvSpPr>
          <p:cNvPr id="184" name="CustomShape 2"/>
          <p:cNvSpPr/>
          <p:nvPr/>
        </p:nvSpPr>
        <p:spPr>
          <a:xfrm>
            <a:off x="-360" y="0"/>
            <a:ext cx="7841160" cy="410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Representação de classe</a:t>
            </a:r>
            <a:endParaRPr lang="pt-BR" sz="2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Relacionamentos – Herança</a:t>
            </a:r>
            <a:endParaRPr lang="pt-BR" sz="2800" b="0" strike="noStrike" spc="-1">
              <a:latin typeface="Arial"/>
            </a:endParaRPr>
          </a:p>
        </p:txBody>
      </p:sp>
      <p:sp>
        <p:nvSpPr>
          <p:cNvPr id="186" name="CustomShape 2"/>
          <p:cNvSpPr/>
          <p:nvPr/>
        </p:nvSpPr>
        <p:spPr>
          <a:xfrm>
            <a:off x="0" y="0"/>
            <a:ext cx="9905040" cy="3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graphicFrame>
        <p:nvGraphicFramePr>
          <p:cNvPr id="187" name="Object 3"/>
          <p:cNvGraphicFramePr/>
          <p:nvPr/>
        </p:nvGraphicFramePr>
        <p:xfrm>
          <a:off x="1934640" y="2000160"/>
          <a:ext cx="6535800" cy="349956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188" name="Object 1_1"/>
                      <p:cNvPicPr/>
                      <p:nvPr/>
                    </p:nvPicPr>
                    <p:blipFill>
                      <a:blip r:embed="rId4"/>
                      <a:stretch/>
                    </p:blipFill>
                    <p:spPr>
                      <a:xfrm>
                        <a:off x="1934640" y="2000160"/>
                        <a:ext cx="6535800" cy="3499560"/>
                      </a:xfrm>
                      <a:prstGeom prst="rect">
                        <a:avLst/>
                      </a:prstGeom>
                      <a:ln w="0">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Herança </a:t>
            </a:r>
            <a:endParaRPr lang="pt-BR" sz="2800" b="0" strike="noStrike" spc="-1">
              <a:latin typeface="Arial"/>
            </a:endParaRPr>
          </a:p>
        </p:txBody>
      </p:sp>
      <p:sp>
        <p:nvSpPr>
          <p:cNvPr id="190"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Relação de especialização entre DUAS classes</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Uma delas corresponde a um conceito mais genérico </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 outra, a um conceito mais específico</a:t>
            </a:r>
            <a:endParaRPr lang="pt-BR" sz="2400" b="0" strike="noStrike" spc="-1">
              <a:latin typeface="Arial"/>
            </a:endParaRPr>
          </a:p>
        </p:txBody>
      </p:sp>
      <p:sp>
        <p:nvSpPr>
          <p:cNvPr id="191" name="CustomShape 3"/>
          <p:cNvSpPr/>
          <p:nvPr/>
        </p:nvSpPr>
        <p:spPr>
          <a:xfrm>
            <a:off x="1576080" y="3200400"/>
            <a:ext cx="718992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7030A0"/>
                </a:solidFill>
                <a:latin typeface="Courier New"/>
                <a:ea typeface="Courier New"/>
              </a:rPr>
              <a:t>public</a:t>
            </a:r>
            <a:r>
              <a:rPr lang="pt-BR" sz="2000" b="0" strike="noStrike" spc="-1">
                <a:solidFill>
                  <a:srgbClr val="000000"/>
                </a:solidFill>
                <a:latin typeface="Courier New"/>
                <a:ea typeface="Courier New"/>
              </a:rPr>
              <a:t> EstudanteDeGraduacao </a:t>
            </a:r>
            <a:r>
              <a:rPr lang="pt-BR" sz="2000" b="0" strike="noStrike" spc="-1">
                <a:solidFill>
                  <a:srgbClr val="7030A0"/>
                </a:solidFill>
                <a:latin typeface="Courier New"/>
                <a:ea typeface="Courier New"/>
              </a:rPr>
              <a:t>extends</a:t>
            </a:r>
            <a:r>
              <a:rPr lang="pt-BR" sz="2000" b="0" strike="noStrike" spc="-1">
                <a:solidFill>
                  <a:srgbClr val="000000"/>
                </a:solidFill>
                <a:latin typeface="Courier New"/>
                <a:ea typeface="Courier New"/>
              </a:rPr>
              <a:t> Estudante{</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urier New"/>
                <a:ea typeface="Courier New"/>
              </a:rPr>
              <a:t>     //...</a:t>
            </a:r>
            <a:endParaRPr lang="pt-BR" sz="2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Courier New"/>
                <a:ea typeface="Courier New"/>
              </a:rPr>
              <a:t>}</a:t>
            </a:r>
            <a:endParaRPr lang="pt-BR"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66320" y="71280"/>
            <a:ext cx="9066600" cy="63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a:solidFill>
                  <a:srgbClr val="00AEEF"/>
                </a:solidFill>
                <a:latin typeface="Calibri"/>
                <a:ea typeface="DejaVu Sans"/>
              </a:rPr>
              <a:t>Objetivos de Hoje</a:t>
            </a:r>
            <a:endParaRPr lang="pt-BR" sz="4000" b="0" strike="noStrike" spc="-1">
              <a:latin typeface="Arial"/>
            </a:endParaRPr>
          </a:p>
        </p:txBody>
      </p:sp>
      <p:sp>
        <p:nvSpPr>
          <p:cNvPr id="90" name="CustomShape 2"/>
          <p:cNvSpPr/>
          <p:nvPr/>
        </p:nvSpPr>
        <p:spPr>
          <a:xfrm>
            <a:off x="183600" y="1340640"/>
            <a:ext cx="9706320" cy="149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0440">
              <a:lnSpc>
                <a:spcPct val="100000"/>
              </a:lnSpc>
              <a:buClr>
                <a:srgbClr val="000000"/>
              </a:buClr>
              <a:buFont typeface="Arial"/>
              <a:buChar char="•"/>
            </a:pPr>
            <a:r>
              <a:rPr lang="pt-BR" sz="3600" b="0" strike="noStrike" spc="-1">
                <a:solidFill>
                  <a:srgbClr val="000000"/>
                </a:solidFill>
                <a:latin typeface="Arial"/>
                <a:ea typeface="DejaVu Sans"/>
              </a:rPr>
              <a:t> </a:t>
            </a:r>
            <a:r>
              <a:rPr lang="pt-BR" sz="2800" b="0" strike="noStrike" spc="-1">
                <a:solidFill>
                  <a:srgbClr val="000000"/>
                </a:solidFill>
                <a:latin typeface="Franklin Gothic Medium"/>
                <a:ea typeface="DejaVu Sans"/>
              </a:rPr>
              <a:t>UA3 – Processos de Negócio e Engenharia de Requisitos</a:t>
            </a:r>
            <a:endParaRPr lang="pt-BR" sz="2800" b="0" strike="noStrike" spc="-1">
              <a:latin typeface="Arial"/>
            </a:endParaRPr>
          </a:p>
          <a:p>
            <a:pPr>
              <a:lnSpc>
                <a:spcPct val="100000"/>
              </a:lnSpc>
            </a:pPr>
            <a:endParaRPr lang="pt-BR" sz="2800" b="0" strike="noStrike" spc="-1">
              <a:latin typeface="Arial"/>
            </a:endParaRPr>
          </a:p>
          <a:p>
            <a:pPr>
              <a:lnSpc>
                <a:spcPct val="100000"/>
              </a:lnSpc>
            </a:pP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Frase característica da Herança</a:t>
            </a:r>
            <a:endParaRPr lang="pt-BR" sz="2800" b="0" strike="noStrike" spc="-1">
              <a:latin typeface="Arial"/>
            </a:endParaRPr>
          </a:p>
        </p:txBody>
      </p:sp>
      <p:sp>
        <p:nvSpPr>
          <p:cNvPr id="193"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gn="ctr">
              <a:lnSpc>
                <a:spcPct val="100000"/>
              </a:lnSpc>
              <a:spcBef>
                <a:spcPts val="598"/>
              </a:spcBef>
              <a:tabLst>
                <a:tab pos="0" algn="l"/>
              </a:tabLst>
            </a:pPr>
            <a:r>
              <a:rPr lang="pt-BR" sz="2400" b="1" strike="noStrike" spc="-1">
                <a:solidFill>
                  <a:srgbClr val="000000"/>
                </a:solidFill>
                <a:latin typeface="Arial"/>
                <a:ea typeface="DejaVu Sans"/>
              </a:rPr>
              <a:t>&lt;subclasse&gt; é uma espécie de &lt;superclasse&gt;</a:t>
            </a:r>
            <a:endParaRPr lang="pt-BR" sz="2400" b="0" strike="noStrike" spc="-1">
              <a:latin typeface="Arial"/>
            </a:endParaRPr>
          </a:p>
          <a:p>
            <a:pPr marL="342720" indent="-341640" algn="ctr">
              <a:lnSpc>
                <a:spcPct val="100000"/>
              </a:lnSpc>
              <a:spcBef>
                <a:spcPts val="448"/>
              </a:spcBef>
              <a:tabLst>
                <a:tab pos="0" algn="l"/>
              </a:tabLst>
            </a:pPr>
            <a:endParaRPr lang="pt-BR" sz="2400" b="0" strike="noStrike" spc="-1">
              <a:latin typeface="Arial"/>
            </a:endParaRPr>
          </a:p>
          <a:p>
            <a:pPr marL="342720" indent="-341640">
              <a:lnSpc>
                <a:spcPct val="100000"/>
              </a:lnSpc>
              <a:spcBef>
                <a:spcPts val="448"/>
              </a:spcBef>
              <a:tabLst>
                <a:tab pos="0" algn="l"/>
              </a:tabLst>
            </a:pPr>
            <a:r>
              <a:rPr lang="pt-BR" sz="1800" b="0" strike="noStrike" spc="-1">
                <a:solidFill>
                  <a:srgbClr val="000000"/>
                </a:solidFill>
                <a:latin typeface="Arial"/>
                <a:ea typeface="DejaVu Sans"/>
              </a:rPr>
              <a:t>No exemplo, estudante de graduação é uma espécie de estudante</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Estudante de pós-graduação também é uma espécie de estudante</a:t>
            </a:r>
            <a:endParaRPr lang="pt-BR" sz="1800" b="0" strike="noStrike" spc="-1">
              <a:latin typeface="Arial"/>
            </a:endParaRPr>
          </a:p>
          <a:p>
            <a:pPr marL="342720" indent="-341640">
              <a:lnSpc>
                <a:spcPct val="100000"/>
              </a:lnSpc>
              <a:spcBef>
                <a:spcPts val="448"/>
              </a:spcBef>
              <a:tabLst>
                <a:tab pos="0" algn="l"/>
              </a:tabLst>
            </a:pPr>
            <a:r>
              <a:rPr lang="pt-BR" sz="1800" b="0" strike="noStrike" spc="-1">
                <a:solidFill>
                  <a:srgbClr val="000000"/>
                </a:solidFill>
                <a:latin typeface="Arial"/>
                <a:ea typeface="DejaVu Sans"/>
              </a:rPr>
              <a:t>Se frase não faz sentido, o relacionamento de herança é inadequado</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Cachorro é uma espécie de gato</a:t>
            </a:r>
            <a:endParaRPr lang="pt-BR" sz="1800" b="0" strike="noStrike" spc="-1">
              <a:latin typeface="Arial"/>
            </a:endParaRPr>
          </a:p>
          <a:p>
            <a:pPr>
              <a:lnSpc>
                <a:spcPct val="100000"/>
              </a:lnSpc>
              <a:spcBef>
                <a:spcPts val="44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800" b="0" strike="noStrike" spc="-1">
              <a:latin typeface="Arial"/>
            </a:endParaRPr>
          </a:p>
        </p:txBody>
      </p:sp>
      <p:pic>
        <p:nvPicPr>
          <p:cNvPr id="194" name="Picture 6"/>
          <p:cNvPicPr/>
          <p:nvPr/>
        </p:nvPicPr>
        <p:blipFill>
          <a:blip r:embed="rId3"/>
          <a:stretch/>
        </p:blipFill>
        <p:spPr>
          <a:xfrm>
            <a:off x="3219480" y="3581280"/>
            <a:ext cx="4552920" cy="243756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Herança é unidirecional</a:t>
            </a:r>
            <a:endParaRPr lang="pt-BR" sz="2800" b="0" strike="noStrike" spc="-1">
              <a:latin typeface="Arial"/>
            </a:endParaRPr>
          </a:p>
        </p:txBody>
      </p:sp>
      <p:sp>
        <p:nvSpPr>
          <p:cNvPr id="196" name="CustomShape 2"/>
          <p:cNvSpPr/>
          <p:nvPr/>
        </p:nvSpPr>
        <p:spPr>
          <a:xfrm>
            <a:off x="495000" y="914040"/>
            <a:ext cx="8914320" cy="10656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50"/>
              </a:spcBef>
              <a:tabLst>
                <a:tab pos="0" algn="l"/>
              </a:tabLst>
            </a:pPr>
            <a:r>
              <a:rPr lang="pt-BR" sz="2200" b="0" strike="noStrike" spc="-1">
                <a:solidFill>
                  <a:srgbClr val="000000"/>
                </a:solidFill>
                <a:latin typeface="Arial"/>
                <a:ea typeface="DejaVu Sans"/>
              </a:rPr>
              <a:t>Estudante de graduação é uma espécie de estudante</a:t>
            </a:r>
            <a:endParaRPr lang="pt-BR" sz="2200" b="0" strike="noStrike" spc="-1">
              <a:latin typeface="Arial"/>
            </a:endParaRPr>
          </a:p>
          <a:p>
            <a:pPr marL="342720" indent="-341640">
              <a:lnSpc>
                <a:spcPct val="100000"/>
              </a:lnSpc>
              <a:spcBef>
                <a:spcPts val="550"/>
              </a:spcBef>
              <a:tabLst>
                <a:tab pos="0" algn="l"/>
              </a:tabLst>
            </a:pPr>
            <a:r>
              <a:rPr lang="pt-BR" sz="2200" b="0" strike="noStrike" spc="-1">
                <a:solidFill>
                  <a:srgbClr val="000000"/>
                </a:solidFill>
                <a:latin typeface="Arial"/>
                <a:ea typeface="DejaVu Sans"/>
              </a:rPr>
              <a:t>MAS estudante NÃO é uma espécie de estudante de graduação</a:t>
            </a:r>
            <a:endParaRPr lang="pt-BR" sz="2200" b="0" strike="noStrike" spc="-1">
              <a:latin typeface="Arial"/>
            </a:endParaRPr>
          </a:p>
          <a:p>
            <a:pPr marL="342720" indent="-341640">
              <a:lnSpc>
                <a:spcPct val="100000"/>
              </a:lnSpc>
              <a:spcBef>
                <a:spcPts val="550"/>
              </a:spcBef>
              <a:tabLst>
                <a:tab pos="0" algn="l"/>
              </a:tabLst>
            </a:pPr>
            <a:endParaRPr lang="pt-BR" sz="2200" b="0" strike="noStrike" spc="-1">
              <a:latin typeface="Arial"/>
            </a:endParaRPr>
          </a:p>
        </p:txBody>
      </p:sp>
      <p:pic>
        <p:nvPicPr>
          <p:cNvPr id="197" name="Picture 6_0"/>
          <p:cNvPicPr/>
          <p:nvPr/>
        </p:nvPicPr>
        <p:blipFill>
          <a:blip r:embed="rId2"/>
          <a:stretch/>
        </p:blipFill>
        <p:spPr>
          <a:xfrm>
            <a:off x="2476440" y="2819520"/>
            <a:ext cx="4552920" cy="243720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Semântica da herança</a:t>
            </a:r>
            <a:endParaRPr lang="pt-BR" sz="2800" b="0" strike="noStrike" spc="-1">
              <a:latin typeface="Arial"/>
            </a:endParaRPr>
          </a:p>
        </p:txBody>
      </p:sp>
      <p:sp>
        <p:nvSpPr>
          <p:cNvPr id="199"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50"/>
              </a:spcBef>
              <a:tabLst>
                <a:tab pos="0" algn="l"/>
              </a:tabLst>
            </a:pPr>
            <a:r>
              <a:rPr lang="pt-BR" sz="2200" b="0" strike="noStrike" spc="-1">
                <a:solidFill>
                  <a:srgbClr val="000000"/>
                </a:solidFill>
                <a:latin typeface="Arial"/>
                <a:ea typeface="DejaVu Sans"/>
              </a:rPr>
              <a:t>Os atributos e métodos da superclasse são </a:t>
            </a:r>
            <a:r>
              <a:rPr lang="pt-BR" sz="2200" b="1" strike="noStrike" spc="-1">
                <a:solidFill>
                  <a:srgbClr val="000000"/>
                </a:solidFill>
                <a:latin typeface="Arial"/>
                <a:ea typeface="DejaVu Sans"/>
              </a:rPr>
              <a:t>herdados</a:t>
            </a:r>
            <a:r>
              <a:rPr lang="pt-BR" sz="2200" b="0" strike="noStrike" spc="-1">
                <a:solidFill>
                  <a:srgbClr val="000000"/>
                </a:solidFill>
                <a:latin typeface="Arial"/>
                <a:ea typeface="DejaVu Sans"/>
              </a:rPr>
              <a:t> pela subclasse</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Os atributos e métodos da superclasse também fazem parte da subclasse</a:t>
            </a:r>
            <a:endParaRPr lang="pt-BR" sz="2200" b="0" strike="noStrike" spc="-1">
              <a:latin typeface="Arial"/>
            </a:endParaRPr>
          </a:p>
          <a:p>
            <a:pPr marL="1143000" lvl="2" indent="-227520">
              <a:lnSpc>
                <a:spcPct val="100000"/>
              </a:lnSpc>
              <a:spcBef>
                <a:spcPts val="550"/>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Como se tivessem sido definidos nela</a:t>
            </a:r>
            <a:endParaRPr lang="pt-BR" sz="2200" b="0" strike="noStrike" spc="-1">
              <a:latin typeface="Arial"/>
            </a:endParaRPr>
          </a:p>
        </p:txBody>
      </p:sp>
      <p:pic>
        <p:nvPicPr>
          <p:cNvPr id="200" name="Picture 6_1"/>
          <p:cNvPicPr/>
          <p:nvPr/>
        </p:nvPicPr>
        <p:blipFill>
          <a:blip r:embed="rId2"/>
          <a:stretch/>
        </p:blipFill>
        <p:spPr>
          <a:xfrm>
            <a:off x="3219480" y="3581280"/>
            <a:ext cx="4552920" cy="243756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Níveis hierárquicos de herança</a:t>
            </a:r>
            <a:endParaRPr lang="pt-BR" sz="2800" b="0" strike="noStrike" spc="-1">
              <a:latin typeface="Arial"/>
            </a:endParaRPr>
          </a:p>
        </p:txBody>
      </p:sp>
      <p:sp>
        <p:nvSpPr>
          <p:cNvPr id="202" name="CustomShape 2"/>
          <p:cNvSpPr/>
          <p:nvPr/>
        </p:nvSpPr>
        <p:spPr>
          <a:xfrm>
            <a:off x="3327480" y="1934640"/>
            <a:ext cx="6081840" cy="4388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Atributos e métodos de ClasseN herdados por todas as classes da hierarquia de herança</a:t>
            </a:r>
            <a:endParaRPr lang="pt-BR" sz="2400" b="0" strike="noStrike" spc="-1">
              <a:latin typeface="Arial"/>
            </a:endParaRPr>
          </a:p>
        </p:txBody>
      </p:sp>
      <p:pic>
        <p:nvPicPr>
          <p:cNvPr id="203" name="Picture 4"/>
          <p:cNvPicPr/>
          <p:nvPr/>
        </p:nvPicPr>
        <p:blipFill>
          <a:blip r:embed="rId2"/>
          <a:stretch/>
        </p:blipFill>
        <p:spPr>
          <a:xfrm>
            <a:off x="495000" y="1066680"/>
            <a:ext cx="1623960" cy="487584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Herança de atributos</a:t>
            </a:r>
            <a:endParaRPr lang="pt-BR" sz="2800" b="0" strike="noStrike" spc="-1">
              <a:latin typeface="Arial"/>
            </a:endParaRPr>
          </a:p>
        </p:txBody>
      </p:sp>
      <p:sp>
        <p:nvSpPr>
          <p:cNvPr id="205"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É inócuo definir em uma subclasse um atributo com mesmo nome de um atributo de uma superclasse </a:t>
            </a:r>
            <a:endParaRPr lang="pt-BR" sz="2400" b="0" strike="noStrike" spc="-1">
              <a:latin typeface="Arial"/>
            </a:endParaRPr>
          </a:p>
          <a:p>
            <a:pPr marL="342720" indent="-341640">
              <a:lnSpc>
                <a:spcPct val="100000"/>
              </a:lnSpc>
              <a:spcBef>
                <a:spcPts val="598"/>
              </a:spcBef>
              <a:tabLst>
                <a:tab pos="0" algn="l"/>
              </a:tabLst>
            </a:pPr>
            <a:r>
              <a:rPr lang="pt-BR" sz="2400" b="0" strike="noStrike" spc="-1">
                <a:solidFill>
                  <a:srgbClr val="000000"/>
                </a:solidFill>
                <a:latin typeface="Arial"/>
                <a:ea typeface="DejaVu Sans"/>
              </a:rPr>
              <a:t>Em qualquer nível da hierarquia de herança</a:t>
            </a:r>
            <a:endParaRPr lang="pt-BR" sz="2400" b="0" strike="noStrike" spc="-1">
              <a:latin typeface="Arial"/>
            </a:endParaRPr>
          </a:p>
          <a:p>
            <a:pPr marL="342720" indent="-341640">
              <a:lnSpc>
                <a:spcPct val="100000"/>
              </a:lnSpc>
              <a:spcBef>
                <a:spcPts val="598"/>
              </a:spcBef>
              <a:tabLst>
                <a:tab pos="0" algn="l"/>
              </a:tabLst>
            </a:pPr>
            <a:r>
              <a:rPr lang="pt-BR" sz="2400" b="0" strike="noStrike" spc="-1">
                <a:solidFill>
                  <a:srgbClr val="000000"/>
                </a:solidFill>
                <a:latin typeface="Arial"/>
                <a:ea typeface="DejaVu Sans"/>
              </a:rPr>
              <a:t>Equivaleria à presença de mais de um atributo com o mesmo nome em uma mesma classe</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Inconsistente</a:t>
            </a:r>
            <a:endParaRPr lang="pt-BR" sz="2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Herança de métodos</a:t>
            </a:r>
            <a:endParaRPr lang="pt-BR" sz="2800" b="0" strike="noStrike" spc="-1">
              <a:latin typeface="Arial"/>
            </a:endParaRPr>
          </a:p>
        </p:txBody>
      </p:sp>
      <p:sp>
        <p:nvSpPr>
          <p:cNvPr id="207"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Método em subclasse tem a mesma assinatura de método definido em superclasse </a:t>
            </a:r>
            <a:r>
              <a:rPr lang="pt-BR" sz="2400" b="0" strike="noStrike" spc="-1">
                <a:solidFill>
                  <a:srgbClr val="000000"/>
                </a:solidFill>
                <a:latin typeface="Times New Roman"/>
                <a:ea typeface="Times New Roman"/>
              </a:rPr>
              <a:t>→ </a:t>
            </a:r>
            <a:r>
              <a:rPr lang="pt-BR" sz="2400" b="0" strike="noStrike" spc="-1">
                <a:solidFill>
                  <a:srgbClr val="000000"/>
                </a:solidFill>
                <a:latin typeface="Arial"/>
                <a:ea typeface="Times New Roman"/>
              </a:rPr>
              <a:t>sobrescrição de método</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Times New Roman"/>
              </a:rPr>
              <a:t>Método definido na subclasse substitui o método herdado</a:t>
            </a:r>
            <a:endParaRPr lang="pt-BR" sz="2400" b="0" strike="noStrike" spc="-1">
              <a:latin typeface="Arial"/>
            </a:endParaRPr>
          </a:p>
          <a:p>
            <a:pPr marL="342720" indent="-341640">
              <a:lnSpc>
                <a:spcPct val="100000"/>
              </a:lnSpc>
              <a:spcBef>
                <a:spcPts val="598"/>
              </a:spcBef>
              <a:tabLst>
                <a:tab pos="0" algn="l"/>
              </a:tabLst>
            </a:pPr>
            <a:endParaRPr lang="pt-BR" sz="2400" b="0" strike="noStrike" spc="-1">
              <a:latin typeface="Arial"/>
            </a:endParaRPr>
          </a:p>
        </p:txBody>
      </p:sp>
      <p:pic>
        <p:nvPicPr>
          <p:cNvPr id="208" name="Picture 2_2"/>
          <p:cNvPicPr/>
          <p:nvPr/>
        </p:nvPicPr>
        <p:blipFill>
          <a:blip r:embed="rId2"/>
          <a:stretch/>
        </p:blipFill>
        <p:spPr>
          <a:xfrm>
            <a:off x="2145960" y="2209680"/>
            <a:ext cx="5282280" cy="4347360"/>
          </a:xfrm>
          <a:prstGeom prst="rect">
            <a:avLst/>
          </a:prstGeom>
          <a:ln w="0">
            <a:noFill/>
          </a:ln>
        </p:spPr>
      </p:pic>
      <p:sp>
        <p:nvSpPr>
          <p:cNvPr id="209" name="CustomShape 3"/>
          <p:cNvSpPr/>
          <p:nvPr/>
        </p:nvSpPr>
        <p:spPr>
          <a:xfrm>
            <a:off x="6603840" y="3352680"/>
            <a:ext cx="283860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99"/>
          </a:solid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4920">
              <a:lnSpc>
                <a:spcPct val="100000"/>
              </a:lnSpc>
              <a:buClr>
                <a:srgbClr val="000000"/>
              </a:buClr>
              <a:buSzPct val="45000"/>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Note o método </a:t>
            </a:r>
            <a:r>
              <a:rPr lang="pt-BR" sz="1800" b="0" strike="noStrike" spc="-1">
                <a:solidFill>
                  <a:srgbClr val="FF0000"/>
                </a:solidFill>
                <a:latin typeface="Courier New"/>
                <a:ea typeface="Courier New"/>
              </a:rPr>
              <a:t>imprime()</a:t>
            </a:r>
            <a:endParaRPr lang="pt-BR"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046760" y="1214280"/>
            <a:ext cx="5521320" cy="5128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640">
              <a:lnSpc>
                <a:spcPct val="90000"/>
              </a:lnSpc>
              <a:spcBef>
                <a:spcPts val="374"/>
              </a:spcBef>
              <a:tabLst>
                <a:tab pos="0" algn="l"/>
              </a:tabLst>
            </a:pPr>
            <a:r>
              <a:rPr lang="pt-BR" sz="1500" b="1" strike="noStrike" spc="-1">
                <a:solidFill>
                  <a:srgbClr val="000000"/>
                </a:solidFill>
                <a:latin typeface="Courier New"/>
                <a:ea typeface="DejaVu Sans"/>
              </a:rPr>
              <a:t>class Pessoa </a:t>
            </a:r>
            <a:r>
              <a:rPr lang="pt-BR" sz="1500" b="0" strike="noStrike" spc="-1">
                <a:solidFill>
                  <a:srgbClr val="000000"/>
                </a:solidFill>
                <a:latin typeface="Courier New"/>
                <a:ea typeface="DejaVu Sans"/>
              </a:rPr>
              <a:t>{</a:t>
            </a:r>
            <a:br/>
            <a:r>
              <a:rPr lang="pt-BR" sz="1500" b="0" strike="noStrike" spc="-1">
                <a:solidFill>
                  <a:srgbClr val="000000"/>
                </a:solidFill>
                <a:latin typeface="Courier New"/>
                <a:ea typeface="DejaVu Sans"/>
              </a:rPr>
              <a:t>private:</a:t>
            </a:r>
            <a:br/>
            <a:r>
              <a:rPr lang="pt-BR" sz="1500" b="0" strike="noStrike" spc="-1">
                <a:solidFill>
                  <a:srgbClr val="000000"/>
                </a:solidFill>
                <a:latin typeface="Courier New"/>
                <a:ea typeface="DejaVu Sans"/>
              </a:rPr>
              <a:t>  string nome; </a:t>
            </a:r>
            <a:br/>
            <a:r>
              <a:rPr lang="pt-BR" sz="1500" b="0" strike="noStrike" spc="-1">
                <a:solidFill>
                  <a:srgbClr val="000000"/>
                </a:solidFill>
                <a:latin typeface="Courier New"/>
                <a:ea typeface="DejaVu Sans"/>
              </a:rPr>
              <a:t>  Data dataNascimento;</a:t>
            </a:r>
            <a:br/>
            <a:r>
              <a:rPr lang="pt-BR" sz="1500" b="0" strike="noStrike" spc="-1">
                <a:solidFill>
                  <a:srgbClr val="000000"/>
                </a:solidFill>
                <a:latin typeface="Courier New"/>
                <a:ea typeface="DejaVu Sans"/>
              </a:rPr>
              <a:t> public:</a:t>
            </a:r>
            <a:br/>
            <a:r>
              <a:rPr lang="pt-BR" sz="1500" b="0" strike="noStrike" spc="-1">
                <a:solidFill>
                  <a:srgbClr val="000000"/>
                </a:solidFill>
                <a:latin typeface="Courier New"/>
                <a:ea typeface="DejaVu Sans"/>
              </a:rPr>
              <a:t>   Pessoa(string, Data);</a:t>
            </a:r>
            <a:br/>
            <a:r>
              <a:rPr lang="pt-BR" sz="1500" b="0" strike="noStrike" spc="-1">
                <a:solidFill>
                  <a:srgbClr val="000000"/>
                </a:solidFill>
                <a:latin typeface="Courier New"/>
                <a:ea typeface="DejaVu Sans"/>
              </a:rPr>
              <a:t>   string getNome() const;</a:t>
            </a:r>
            <a:br/>
            <a:r>
              <a:rPr lang="pt-BR" sz="1500" b="0" strike="noStrike" spc="-1">
                <a:solidFill>
                  <a:srgbClr val="000000"/>
                </a:solidFill>
                <a:latin typeface="Courier New"/>
                <a:ea typeface="DejaVu Sans"/>
              </a:rPr>
              <a:t>   Data getDataNascimento() const;</a:t>
            </a:r>
            <a:br/>
            <a:r>
              <a:rPr lang="pt-BR" sz="1500" b="0" strike="noStrike" spc="-1">
                <a:solidFill>
                  <a:srgbClr val="000000"/>
                </a:solidFill>
                <a:latin typeface="Courier New"/>
                <a:ea typeface="DejaVu Sans"/>
              </a:rPr>
              <a:t>   int getIdade() const;</a:t>
            </a:r>
            <a:br/>
            <a:r>
              <a:rPr lang="pt-BR" sz="1500" b="0" strike="noStrike" spc="-1">
                <a:solidFill>
                  <a:srgbClr val="000000"/>
                </a:solidFill>
                <a:latin typeface="Courier New"/>
                <a:ea typeface="DejaVu Sans"/>
              </a:rPr>
              <a:t>   void setNome(string);</a:t>
            </a:r>
            <a:br/>
            <a:r>
              <a:rPr lang="pt-BR" sz="1500" b="0" strike="noStrike" spc="-1">
                <a:solidFill>
                  <a:srgbClr val="000000"/>
                </a:solidFill>
                <a:latin typeface="Courier New"/>
                <a:ea typeface="DejaVu Sans"/>
              </a:rPr>
              <a:t>   void setDataNascimento(Data); </a:t>
            </a:r>
            <a:br/>
            <a:r>
              <a:rPr lang="pt-BR" sz="1500" b="0" strike="noStrike" spc="-1">
                <a:solidFill>
                  <a:srgbClr val="000000"/>
                </a:solidFill>
                <a:latin typeface="Courier New"/>
                <a:ea typeface="DejaVu Sans"/>
              </a:rPr>
              <a:t>   void imprime() const;</a:t>
            </a:r>
            <a:br/>
            <a:r>
              <a:rPr lang="pt-BR" sz="1500" b="0" strike="noStrike" spc="-1">
                <a:solidFill>
                  <a:srgbClr val="000000"/>
                </a:solidFill>
                <a:latin typeface="Courier New"/>
                <a:ea typeface="DejaVu Sans"/>
              </a:rPr>
              <a:t>};</a:t>
            </a:r>
            <a:endParaRPr lang="pt-BR" sz="1500" b="0" strike="noStrike" spc="-1">
              <a:latin typeface="Arial"/>
            </a:endParaRPr>
          </a:p>
          <a:p>
            <a:pPr marL="342720" indent="-341640">
              <a:lnSpc>
                <a:spcPct val="90000"/>
              </a:lnSpc>
              <a:spcBef>
                <a:spcPts val="374"/>
              </a:spcBef>
              <a:tabLst>
                <a:tab pos="0" algn="l"/>
              </a:tabLst>
            </a:pPr>
            <a:endParaRPr lang="pt-BR" sz="1500" b="0" strike="noStrike" spc="-1">
              <a:latin typeface="Arial"/>
            </a:endParaRPr>
          </a:p>
          <a:p>
            <a:pPr marL="342720" indent="-341640">
              <a:lnSpc>
                <a:spcPct val="90000"/>
              </a:lnSpc>
              <a:spcBef>
                <a:spcPts val="374"/>
              </a:spcBef>
              <a:tabLst>
                <a:tab pos="0" algn="l"/>
              </a:tabLst>
            </a:pPr>
            <a:r>
              <a:rPr lang="pt-BR" sz="1500" b="1" strike="noStrike" spc="-1">
                <a:solidFill>
                  <a:srgbClr val="000000"/>
                </a:solidFill>
                <a:latin typeface="Courier New"/>
                <a:ea typeface="DejaVu Sans"/>
              </a:rPr>
              <a:t>class Aluno : public Pessoa</a:t>
            </a:r>
            <a:r>
              <a:rPr lang="pt-BR" sz="1500" b="0" strike="noStrike" spc="-1">
                <a:solidFill>
                  <a:srgbClr val="000000"/>
                </a:solidFill>
                <a:latin typeface="Courier New"/>
                <a:ea typeface="DejaVu Sans"/>
              </a:rPr>
              <a:t> {</a:t>
            </a:r>
            <a:br/>
            <a:r>
              <a:rPr lang="pt-BR" sz="1500" b="0" strike="noStrike" spc="-1">
                <a:solidFill>
                  <a:srgbClr val="000000"/>
                </a:solidFill>
                <a:latin typeface="Courier New"/>
                <a:ea typeface="DejaVu Sans"/>
              </a:rPr>
              <a:t>private: </a:t>
            </a:r>
            <a:br/>
            <a:r>
              <a:rPr lang="pt-BR" sz="1500" b="0" strike="noStrike" spc="-1">
                <a:solidFill>
                  <a:srgbClr val="000000"/>
                </a:solidFill>
                <a:latin typeface="Courier New"/>
                <a:ea typeface="DejaVu Sans"/>
              </a:rPr>
              <a:t>  string curso;</a:t>
            </a:r>
            <a:br/>
            <a:r>
              <a:rPr lang="pt-BR" sz="1500" b="0" strike="noStrike" spc="-1">
                <a:solidFill>
                  <a:srgbClr val="000000"/>
                </a:solidFill>
                <a:latin typeface="Courier New"/>
                <a:ea typeface="DejaVu Sans"/>
              </a:rPr>
              <a:t>public:</a:t>
            </a:r>
            <a:br/>
            <a:r>
              <a:rPr lang="pt-BR" sz="1500" b="0" strike="noStrike" spc="-1">
                <a:solidFill>
                  <a:srgbClr val="000000"/>
                </a:solidFill>
                <a:latin typeface="Courier New"/>
                <a:ea typeface="DejaVu Sans"/>
              </a:rPr>
              <a:t>  Aluno(string nm, Data, string crs);</a:t>
            </a:r>
            <a:br/>
            <a:r>
              <a:rPr lang="pt-BR" sz="1500" b="0" strike="noStrike" spc="-1">
                <a:solidFill>
                  <a:srgbClr val="000000"/>
                </a:solidFill>
                <a:latin typeface="Courier New"/>
                <a:ea typeface="DejaVu Sans"/>
              </a:rPr>
              <a:t>  string getCurso() const;</a:t>
            </a:r>
            <a:br/>
            <a:r>
              <a:rPr lang="pt-BR" sz="1500" b="0" strike="noStrike" spc="-1">
                <a:solidFill>
                  <a:srgbClr val="000000"/>
                </a:solidFill>
                <a:latin typeface="Courier New"/>
                <a:ea typeface="DejaVu Sans"/>
              </a:rPr>
              <a:t>  void setCurso(string);</a:t>
            </a:r>
            <a:br/>
            <a:r>
              <a:rPr lang="pt-BR" sz="1500" b="0" strike="noStrike" spc="-1">
                <a:solidFill>
                  <a:srgbClr val="000000"/>
                </a:solidFill>
                <a:latin typeface="Courier New"/>
                <a:ea typeface="DejaVu Sans"/>
              </a:rPr>
              <a:t>  void imprime() const;</a:t>
            </a:r>
            <a:br/>
            <a:r>
              <a:rPr lang="pt-BR" sz="1500" b="0" strike="noStrike" spc="-1">
                <a:solidFill>
                  <a:srgbClr val="000000"/>
                </a:solidFill>
                <a:latin typeface="Courier New"/>
                <a:ea typeface="DejaVu Sans"/>
              </a:rPr>
              <a:t>};</a:t>
            </a:r>
            <a:endParaRPr lang="pt-BR" sz="1500" b="0" strike="noStrike" spc="-1">
              <a:latin typeface="Arial"/>
            </a:endParaRPr>
          </a:p>
        </p:txBody>
      </p:sp>
      <p:pic>
        <p:nvPicPr>
          <p:cNvPr id="211" name="Picture 5_1"/>
          <p:cNvPicPr/>
          <p:nvPr/>
        </p:nvPicPr>
        <p:blipFill>
          <a:blip r:embed="rId2"/>
          <a:stretch/>
        </p:blipFill>
        <p:spPr>
          <a:xfrm>
            <a:off x="412560" y="1143000"/>
            <a:ext cx="3476520" cy="5029560"/>
          </a:xfrm>
          <a:prstGeom prst="rect">
            <a:avLst/>
          </a:prstGeom>
          <a:ln w="0">
            <a:noFill/>
          </a:ln>
        </p:spPr>
      </p:pic>
      <p:sp>
        <p:nvSpPr>
          <p:cNvPr id="212" name="CustomShape 2"/>
          <p:cNvSpPr/>
          <p:nvPr/>
        </p:nvSpPr>
        <p:spPr>
          <a:xfrm>
            <a:off x="0" y="0"/>
            <a:ext cx="8583840" cy="410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Implementação em POO de Herança</a:t>
            </a:r>
            <a:endParaRPr lang="pt-BR" sz="2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60" y="0"/>
            <a:ext cx="858420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Relacionamentos – agregação e composição</a:t>
            </a:r>
            <a:endParaRPr lang="pt-BR" sz="2800" b="0" strike="noStrike" spc="-1">
              <a:latin typeface="Arial"/>
            </a:endParaRPr>
          </a:p>
        </p:txBody>
      </p:sp>
      <p:pic>
        <p:nvPicPr>
          <p:cNvPr id="214" name="Picture 1"/>
          <p:cNvPicPr/>
          <p:nvPr/>
        </p:nvPicPr>
        <p:blipFill>
          <a:blip r:embed="rId2"/>
          <a:stretch/>
        </p:blipFill>
        <p:spPr>
          <a:xfrm>
            <a:off x="1073160" y="1752480"/>
            <a:ext cx="7425000" cy="249948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Agregação e composição</a:t>
            </a:r>
            <a:endParaRPr lang="pt-BR" sz="2800" b="0" strike="noStrike" spc="-1">
              <a:latin typeface="Arial"/>
            </a:endParaRPr>
          </a:p>
        </p:txBody>
      </p:sp>
      <p:sp>
        <p:nvSpPr>
          <p:cNvPr id="216" name="CustomShape 2"/>
          <p:cNvSpPr/>
          <p:nvPr/>
        </p:nvSpPr>
        <p:spPr>
          <a:xfrm>
            <a:off x="412560" y="990360"/>
            <a:ext cx="8914320" cy="2970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448"/>
              </a:spcBef>
              <a:tabLst>
                <a:tab pos="0" algn="l"/>
              </a:tabLst>
            </a:pPr>
            <a:r>
              <a:rPr lang="pt-BR" sz="1800" b="1" strike="noStrike" spc="-1">
                <a:solidFill>
                  <a:srgbClr val="000000"/>
                </a:solidFill>
                <a:latin typeface="Arial"/>
                <a:ea typeface="DejaVu Sans"/>
              </a:rPr>
              <a:t>Agregação</a:t>
            </a:r>
            <a:r>
              <a:rPr lang="pt-BR" sz="1800" b="0" strike="noStrike" spc="-1">
                <a:solidFill>
                  <a:srgbClr val="000000"/>
                </a:solidFill>
                <a:latin typeface="Arial"/>
                <a:ea typeface="DejaVu Sans"/>
              </a:rPr>
              <a:t> </a:t>
            </a:r>
            <a:r>
              <a:rPr lang="pt-BR" sz="1800" b="0" strike="noStrike" spc="-1">
                <a:solidFill>
                  <a:srgbClr val="000000"/>
                </a:solidFill>
                <a:latin typeface="Times New Roman"/>
                <a:ea typeface="Times New Roman"/>
              </a:rPr>
              <a:t>→ </a:t>
            </a:r>
            <a:r>
              <a:rPr lang="pt-BR" sz="1800" b="0" strike="noStrike" spc="-1">
                <a:solidFill>
                  <a:srgbClr val="000000"/>
                </a:solidFill>
                <a:latin typeface="Arial"/>
                <a:ea typeface="Times New Roman"/>
              </a:rPr>
              <a:t>relacionamento entre DUAS classes que estabelece que uma instância de uma agrupa uma ou mais instâncias da outra</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Times New Roman"/>
              </a:rPr>
              <a:t>Relacionamento todo / parte</a:t>
            </a:r>
            <a:endParaRPr lang="pt-BR" sz="1800" b="0" strike="noStrike" spc="-1">
              <a:latin typeface="Arial"/>
            </a:endParaRPr>
          </a:p>
          <a:p>
            <a:pPr marL="342720" indent="-341640">
              <a:lnSpc>
                <a:spcPct val="100000"/>
              </a:lnSpc>
              <a:spcBef>
                <a:spcPts val="448"/>
              </a:spcBef>
              <a:tabLst>
                <a:tab pos="0" algn="l"/>
              </a:tabLst>
            </a:pPr>
            <a:endParaRPr lang="pt-BR" sz="1800" b="0" strike="noStrike" spc="-1">
              <a:latin typeface="Arial"/>
            </a:endParaRPr>
          </a:p>
        </p:txBody>
      </p:sp>
      <p:sp>
        <p:nvSpPr>
          <p:cNvPr id="217" name="CustomShape 3"/>
          <p:cNvSpPr/>
          <p:nvPr/>
        </p:nvSpPr>
        <p:spPr>
          <a:xfrm>
            <a:off x="412560" y="2666880"/>
            <a:ext cx="8914320" cy="1751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640">
              <a:lnSpc>
                <a:spcPct val="100000"/>
              </a:lnSpc>
              <a:spcBef>
                <a:spcPts val="448"/>
              </a:spcBef>
              <a:tabLst>
                <a:tab pos="0" algn="l"/>
              </a:tabLst>
            </a:pPr>
            <a:r>
              <a:rPr lang="pt-BR" sz="1800" b="1" strike="noStrike" spc="-1">
                <a:solidFill>
                  <a:srgbClr val="000000"/>
                </a:solidFill>
                <a:latin typeface="Arial"/>
                <a:ea typeface="DejaVu Sans"/>
              </a:rPr>
              <a:t>Composição</a:t>
            </a:r>
            <a:r>
              <a:rPr lang="pt-BR" sz="1800" b="0" strike="noStrike" spc="-1">
                <a:solidFill>
                  <a:srgbClr val="000000"/>
                </a:solidFill>
                <a:latin typeface="Arial"/>
                <a:ea typeface="DejaVu Sans"/>
              </a:rPr>
              <a:t> </a:t>
            </a:r>
            <a:r>
              <a:rPr lang="pt-BR" sz="1800" b="0" strike="noStrike" spc="-1">
                <a:solidFill>
                  <a:srgbClr val="000000"/>
                </a:solidFill>
                <a:latin typeface="Times New Roman"/>
                <a:ea typeface="Times New Roman"/>
              </a:rPr>
              <a:t>→ </a:t>
            </a:r>
            <a:r>
              <a:rPr lang="pt-BR" sz="1800" b="0" strike="noStrike" spc="-1">
                <a:solidFill>
                  <a:srgbClr val="000000"/>
                </a:solidFill>
                <a:latin typeface="Arial"/>
                <a:ea typeface="DejaVu Sans"/>
              </a:rPr>
              <a:t>um tipo de relação de agregação com restrições na ligação entre parte e agregado</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Uma instância da parte é agregada por uma única instância do agregado </a:t>
            </a:r>
            <a:endParaRPr lang="pt-BR" sz="1800" b="0" strike="noStrike" spc="-1">
              <a:latin typeface="Arial"/>
            </a:endParaRPr>
          </a:p>
          <a:p>
            <a:pPr marL="1143000" lvl="2" indent="-227520">
              <a:lnSpc>
                <a:spcPct val="100000"/>
              </a:lnSpc>
              <a:spcBef>
                <a:spcPts val="44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não há compartilhamento da parte</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 existência da parte depende da existência do agregado</a:t>
            </a:r>
            <a:endParaRPr lang="pt-BR" sz="1800" b="0" strike="noStrike" spc="-1">
              <a:latin typeface="Arial"/>
            </a:endParaRPr>
          </a:p>
          <a:p>
            <a:pPr marL="1143000" lvl="2" indent="-227520">
              <a:lnSpc>
                <a:spcPct val="100000"/>
              </a:lnSpc>
              <a:spcBef>
                <a:spcPts val="44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Instanciação do agregado precede a instanciação da parte </a:t>
            </a:r>
            <a:endParaRPr lang="pt-BR" sz="1800" b="0" strike="noStrike" spc="-1">
              <a:latin typeface="Arial"/>
            </a:endParaRPr>
          </a:p>
          <a:p>
            <a:pPr marL="1143000" lvl="2" indent="-227520">
              <a:lnSpc>
                <a:spcPct val="100000"/>
              </a:lnSpc>
              <a:spcBef>
                <a:spcPts val="44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Destruição do agregado implica na destruição da parte</a:t>
            </a:r>
            <a:endParaRPr lang="pt-BR"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Agregação e composição – exemplo</a:t>
            </a:r>
            <a:endParaRPr lang="pt-BR" sz="2800" b="0" strike="noStrike" spc="-1">
              <a:latin typeface="Arial"/>
            </a:endParaRPr>
          </a:p>
        </p:txBody>
      </p:sp>
      <p:pic>
        <p:nvPicPr>
          <p:cNvPr id="219" name="Picture 2_3"/>
          <p:cNvPicPr/>
          <p:nvPr/>
        </p:nvPicPr>
        <p:blipFill>
          <a:blip r:embed="rId3"/>
          <a:stretch/>
        </p:blipFill>
        <p:spPr>
          <a:xfrm>
            <a:off x="907920" y="1523880"/>
            <a:ext cx="6886800" cy="38390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166320" y="71280"/>
            <a:ext cx="90676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dirty="0">
                <a:solidFill>
                  <a:srgbClr val="00AEEF"/>
                </a:solidFill>
                <a:latin typeface="Calibri"/>
                <a:ea typeface="DejaVu Sans"/>
              </a:rPr>
              <a:t>Datas</a:t>
            </a:r>
            <a:endParaRPr lang="pt-BR" sz="4000" b="0" strike="noStrike" spc="-1" dirty="0">
              <a:latin typeface="Arial"/>
            </a:endParaRPr>
          </a:p>
        </p:txBody>
      </p:sp>
      <p:sp>
        <p:nvSpPr>
          <p:cNvPr id="128" name="CustomShape 2"/>
          <p:cNvSpPr/>
          <p:nvPr/>
        </p:nvSpPr>
        <p:spPr>
          <a:xfrm>
            <a:off x="183600" y="1340640"/>
            <a:ext cx="9707400" cy="1506651"/>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1520">
              <a:lnSpc>
                <a:spcPct val="100000"/>
              </a:lnSpc>
              <a:buClr>
                <a:srgbClr val="000000"/>
              </a:buClr>
              <a:buFont typeface="Arial"/>
              <a:buChar char="•"/>
            </a:pPr>
            <a:r>
              <a:rPr lang="pt-BR" sz="3600" b="0" strike="noStrike" spc="-1" dirty="0">
                <a:solidFill>
                  <a:srgbClr val="000000"/>
                </a:solidFill>
                <a:latin typeface="Arial"/>
                <a:ea typeface="DejaVu Sans"/>
              </a:rPr>
              <a:t> </a:t>
            </a:r>
            <a:r>
              <a:rPr lang="pt-BR" sz="2800" b="0" strike="noStrike" spc="-1" dirty="0">
                <a:solidFill>
                  <a:srgbClr val="000000"/>
                </a:solidFill>
                <a:latin typeface="Franklin Gothic Medium"/>
                <a:ea typeface="DejaVu Sans"/>
              </a:rPr>
              <a:t>17/09 – Atividade Avaliativa</a:t>
            </a:r>
            <a:endParaRPr lang="pt-BR" sz="2800" b="0" strike="noStrike" spc="-1" dirty="0">
              <a:latin typeface="Arial"/>
            </a:endParaRPr>
          </a:p>
          <a:p>
            <a:pPr>
              <a:lnSpc>
                <a:spcPct val="100000"/>
              </a:lnSpc>
            </a:pPr>
            <a:endParaRPr lang="pt-BR" sz="2800" b="0" strike="noStrike" spc="-1" dirty="0">
              <a:latin typeface="Arial"/>
            </a:endParaRPr>
          </a:p>
          <a:p>
            <a:pPr>
              <a:lnSpc>
                <a:spcPct val="100000"/>
              </a:lnSpc>
            </a:pPr>
            <a:endParaRPr lang="pt-BR" sz="2800" b="0" strike="noStrike" spc="-1" dirty="0">
              <a:latin typeface="Arial"/>
            </a:endParaRPr>
          </a:p>
        </p:txBody>
      </p:sp>
    </p:spTree>
    <p:extLst>
      <p:ext uri="{BB962C8B-B14F-4D97-AF65-F5344CB8AC3E}">
        <p14:creationId xmlns:p14="http://schemas.microsoft.com/office/powerpoint/2010/main" val="148429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448"/>
              </a:spcBef>
              <a:tabLst>
                <a:tab pos="0" algn="l"/>
              </a:tabLst>
            </a:pPr>
            <a:r>
              <a:rPr lang="pt-BR" sz="1800" b="0" strike="noStrike" spc="-1">
                <a:solidFill>
                  <a:srgbClr val="000000"/>
                </a:solidFill>
                <a:latin typeface="Arial"/>
                <a:ea typeface="DejaVu Sans"/>
              </a:rPr>
              <a:t>Quando há o reconhecimento de um relacionamento entre classes, que não pode ser caracterizado como herança e nem como agregação ou composição</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Pode ser unidirecional ou bidirecional </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Pode envolver mais de duas classes</a:t>
            </a:r>
            <a:endParaRPr lang="pt-BR" sz="1800" b="0" strike="noStrike" spc="-1">
              <a:latin typeface="Arial"/>
            </a:endParaRPr>
          </a:p>
          <a:p>
            <a:pPr marL="1143000" lvl="2" indent="-227520">
              <a:lnSpc>
                <a:spcPct val="100000"/>
              </a:lnSpc>
              <a:spcBef>
                <a:spcPts val="44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 associação entre duas classes é chamada associação binária </a:t>
            </a:r>
            <a:endParaRPr lang="pt-BR" sz="1800" b="0" strike="noStrike" spc="-1">
              <a:latin typeface="Arial"/>
            </a:endParaRPr>
          </a:p>
        </p:txBody>
      </p:sp>
      <p:pic>
        <p:nvPicPr>
          <p:cNvPr id="221" name="Picture 1_0"/>
          <p:cNvPicPr/>
          <p:nvPr/>
        </p:nvPicPr>
        <p:blipFill>
          <a:blip r:embed="rId2"/>
          <a:stretch/>
        </p:blipFill>
        <p:spPr>
          <a:xfrm>
            <a:off x="1485720" y="3962520"/>
            <a:ext cx="6857640" cy="1999080"/>
          </a:xfrm>
          <a:prstGeom prst="rect">
            <a:avLst/>
          </a:prstGeom>
          <a:ln w="0">
            <a:noFill/>
          </a:ln>
        </p:spPr>
      </p:pic>
      <p:sp>
        <p:nvSpPr>
          <p:cNvPr id="222" name="CustomShape 2"/>
          <p:cNvSpPr/>
          <p:nvPr/>
        </p:nvSpPr>
        <p:spPr>
          <a:xfrm>
            <a:off x="-360" y="0"/>
            <a:ext cx="7841160" cy="410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Relacionamentos – Associação</a:t>
            </a:r>
            <a:endParaRPr lang="pt-BR" sz="2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Associação com rótulo e papéis</a:t>
            </a:r>
            <a:endParaRPr lang="pt-BR" sz="2800" b="0" strike="noStrike" spc="-1">
              <a:latin typeface="Arial"/>
            </a:endParaRPr>
          </a:p>
        </p:txBody>
      </p:sp>
      <p:pic>
        <p:nvPicPr>
          <p:cNvPr id="224" name="Picture 2_4"/>
          <p:cNvPicPr/>
          <p:nvPr/>
        </p:nvPicPr>
        <p:blipFill>
          <a:blip r:embed="rId3"/>
          <a:stretch/>
        </p:blipFill>
        <p:spPr>
          <a:xfrm>
            <a:off x="2476440" y="2357280"/>
            <a:ext cx="4491000" cy="271368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0" y="0"/>
            <a:ext cx="883188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Associação com indicação de ordem de leitura</a:t>
            </a:r>
            <a:endParaRPr lang="pt-BR" sz="2800" b="0" strike="noStrike" spc="-1">
              <a:latin typeface="Arial"/>
            </a:endParaRPr>
          </a:p>
        </p:txBody>
      </p:sp>
      <p:pic>
        <p:nvPicPr>
          <p:cNvPr id="226" name="Picture 2_5"/>
          <p:cNvPicPr/>
          <p:nvPr/>
        </p:nvPicPr>
        <p:blipFill>
          <a:blip r:embed="rId3"/>
          <a:stretch/>
        </p:blipFill>
        <p:spPr>
          <a:xfrm>
            <a:off x="907920" y="2133720"/>
            <a:ext cx="8195760" cy="114192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495000" y="15228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Associação com navegabilidade explícita</a:t>
            </a:r>
            <a:endParaRPr lang="pt-BR" sz="2800" b="0" strike="noStrike" spc="-1">
              <a:latin typeface="Arial"/>
            </a:endParaRPr>
          </a:p>
        </p:txBody>
      </p:sp>
      <p:pic>
        <p:nvPicPr>
          <p:cNvPr id="228" name="Picture 2_6"/>
          <p:cNvPicPr/>
          <p:nvPr/>
        </p:nvPicPr>
        <p:blipFill>
          <a:blip r:embed="rId3"/>
          <a:stretch/>
        </p:blipFill>
        <p:spPr>
          <a:xfrm>
            <a:off x="928440" y="2357280"/>
            <a:ext cx="8183520" cy="142776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360" y="0"/>
            <a:ext cx="916200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Outros relacionamentos – associações especializadas</a:t>
            </a:r>
            <a:endParaRPr lang="pt-BR" sz="2800" b="0" strike="noStrike" spc="-1">
              <a:latin typeface="Arial"/>
            </a:endParaRPr>
          </a:p>
        </p:txBody>
      </p:sp>
      <p:sp>
        <p:nvSpPr>
          <p:cNvPr id="230" name="CustomShape 2"/>
          <p:cNvSpPr/>
          <p:nvPr/>
        </p:nvSpPr>
        <p:spPr>
          <a:xfrm>
            <a:off x="495000" y="1371600"/>
            <a:ext cx="8914320" cy="1705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50"/>
              </a:spcBef>
              <a:tabLst>
                <a:tab pos="0" algn="l"/>
              </a:tabLst>
            </a:pPr>
            <a:r>
              <a:rPr lang="pt-BR" sz="2200" b="1" strike="noStrike" spc="-1">
                <a:solidFill>
                  <a:srgbClr val="000000"/>
                </a:solidFill>
                <a:latin typeface="Arial"/>
                <a:ea typeface="DejaVu Sans"/>
              </a:rPr>
              <a:t>Realização</a:t>
            </a:r>
            <a:r>
              <a:rPr lang="pt-BR" sz="2200" b="0" strike="noStrike" spc="-1">
                <a:solidFill>
                  <a:srgbClr val="000000"/>
                </a:solidFill>
                <a:latin typeface="Arial"/>
                <a:ea typeface="DejaVu Sans"/>
              </a:rPr>
              <a:t> </a:t>
            </a:r>
            <a:r>
              <a:rPr lang="pt-BR" sz="2200" b="0" strike="noStrike" spc="-1">
                <a:solidFill>
                  <a:srgbClr val="000000"/>
                </a:solidFill>
                <a:latin typeface="Times New Roman"/>
                <a:ea typeface="Times New Roman"/>
              </a:rPr>
              <a:t>→ </a:t>
            </a:r>
            <a:r>
              <a:rPr lang="pt-BR" sz="2200" b="0" strike="noStrike" spc="-1">
                <a:solidFill>
                  <a:srgbClr val="000000"/>
                </a:solidFill>
                <a:latin typeface="Arial"/>
                <a:ea typeface="Times New Roman"/>
              </a:rPr>
              <a:t>associação entre dois elementos em que um deles especifica uma responsabilidade a ser implementada e o outro incorpora a obrigação de implementá-la</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Times New Roman"/>
              </a:rPr>
              <a:t>Usado para associar uma classe a uma interface </a:t>
            </a:r>
            <a:endParaRPr lang="pt-BR" sz="2200" b="0" strike="noStrike" spc="-1">
              <a:latin typeface="Arial"/>
            </a:endParaRPr>
          </a:p>
        </p:txBody>
      </p:sp>
      <p:sp>
        <p:nvSpPr>
          <p:cNvPr id="231" name="CustomShape 3"/>
          <p:cNvSpPr/>
          <p:nvPr/>
        </p:nvSpPr>
        <p:spPr>
          <a:xfrm>
            <a:off x="495360" y="3429000"/>
            <a:ext cx="8914320" cy="26960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640">
              <a:lnSpc>
                <a:spcPct val="100000"/>
              </a:lnSpc>
              <a:spcBef>
                <a:spcPts val="550"/>
              </a:spcBef>
              <a:tabLst>
                <a:tab pos="0" algn="l"/>
              </a:tabLst>
            </a:pPr>
            <a:r>
              <a:rPr lang="pt-BR" sz="2200" b="1" strike="noStrike" spc="-1">
                <a:solidFill>
                  <a:srgbClr val="000000"/>
                </a:solidFill>
                <a:latin typeface="Arial"/>
                <a:ea typeface="DejaVu Sans"/>
              </a:rPr>
              <a:t>Dependência</a:t>
            </a:r>
            <a:r>
              <a:rPr lang="pt-BR" sz="2200" b="0" strike="noStrike" spc="-1">
                <a:solidFill>
                  <a:srgbClr val="000000"/>
                </a:solidFill>
                <a:latin typeface="Arial"/>
                <a:ea typeface="DejaVu Sans"/>
              </a:rPr>
              <a:t> </a:t>
            </a:r>
            <a:r>
              <a:rPr lang="pt-BR" sz="2200" b="0" strike="noStrike" spc="-1">
                <a:solidFill>
                  <a:srgbClr val="000000"/>
                </a:solidFill>
                <a:latin typeface="Times New Roman"/>
                <a:ea typeface="Times New Roman"/>
              </a:rPr>
              <a:t>→ </a:t>
            </a:r>
            <a:r>
              <a:rPr lang="pt-BR" sz="2200" b="0" strike="noStrike" spc="-1">
                <a:solidFill>
                  <a:srgbClr val="000000"/>
                </a:solidFill>
                <a:latin typeface="Arial"/>
                <a:ea typeface="DejaVu Sans"/>
              </a:rPr>
              <a:t>associação entre dois elementos em que um deles é declarado como dependente daquilo que deve estar implementado em outro</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Um é cliente dos serviços oferecidos pelo outro </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Usado para relacionar outros elementos além de classes (como interface e classe)</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Usado também em outros diagramas</a:t>
            </a:r>
            <a:endParaRPr lang="pt-BR" sz="2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Interfaces (semântica de Java)</a:t>
            </a:r>
            <a:endParaRPr lang="pt-BR" sz="2800" b="0" strike="noStrike" spc="-1">
              <a:latin typeface="Arial"/>
            </a:endParaRPr>
          </a:p>
        </p:txBody>
      </p:sp>
      <p:pic>
        <p:nvPicPr>
          <p:cNvPr id="233" name="Picture 5"/>
          <p:cNvPicPr/>
          <p:nvPr/>
        </p:nvPicPr>
        <p:blipFill>
          <a:blip r:embed="rId3"/>
          <a:stretch/>
        </p:blipFill>
        <p:spPr>
          <a:xfrm>
            <a:off x="271800" y="2133720"/>
            <a:ext cx="9361440" cy="220068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3_1"/>
          <p:cNvPicPr/>
          <p:nvPr/>
        </p:nvPicPr>
        <p:blipFill>
          <a:blip r:embed="rId3"/>
          <a:stretch/>
        </p:blipFill>
        <p:spPr>
          <a:xfrm>
            <a:off x="330120" y="2500200"/>
            <a:ext cx="8088840" cy="3840840"/>
          </a:xfrm>
          <a:prstGeom prst="rect">
            <a:avLst/>
          </a:prstGeom>
          <a:ln w="0">
            <a:noFill/>
          </a:ln>
        </p:spPr>
      </p:pic>
      <p:sp>
        <p:nvSpPr>
          <p:cNvPr id="23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Estereótipo</a:t>
            </a:r>
            <a:endParaRPr lang="pt-BR" sz="2800" b="0" strike="noStrike" spc="-1">
              <a:latin typeface="Arial"/>
            </a:endParaRPr>
          </a:p>
        </p:txBody>
      </p:sp>
      <p:sp>
        <p:nvSpPr>
          <p:cNvPr id="236" name="CustomShape 2"/>
          <p:cNvSpPr/>
          <p:nvPr/>
        </p:nvSpPr>
        <p:spPr>
          <a:xfrm flipV="1">
            <a:off x="4190760" y="2664360"/>
            <a:ext cx="1499760" cy="142560"/>
          </a:xfrm>
          <a:custGeom>
            <a:avLst/>
            <a:gdLst/>
            <a:ahLst/>
            <a:cxnLst/>
            <a:rect l="l" t="t" r="r" b="b"/>
            <a:pathLst>
              <a:path w="21600" h="21600">
                <a:moveTo>
                  <a:pt x="0" y="0"/>
                </a:moveTo>
                <a:lnTo>
                  <a:pt x="21600" y="21600"/>
                </a:lnTo>
              </a:path>
            </a:pathLst>
          </a:custGeom>
          <a:noFill/>
          <a:ln w="25560">
            <a:solidFill>
              <a:srgbClr val="FF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37" name="CustomShape 3"/>
          <p:cNvSpPr/>
          <p:nvPr/>
        </p:nvSpPr>
        <p:spPr>
          <a:xfrm flipH="1" flipV="1">
            <a:off x="2513160" y="2894040"/>
            <a:ext cx="856800" cy="357120"/>
          </a:xfrm>
          <a:custGeom>
            <a:avLst/>
            <a:gdLst/>
            <a:ahLst/>
            <a:cxnLst/>
            <a:rect l="l" t="t" r="r" b="b"/>
            <a:pathLst>
              <a:path w="21600" h="21600">
                <a:moveTo>
                  <a:pt x="0" y="0"/>
                </a:moveTo>
                <a:lnTo>
                  <a:pt x="21600" y="21600"/>
                </a:lnTo>
              </a:path>
            </a:pathLst>
          </a:custGeom>
          <a:noFill/>
          <a:ln w="25560">
            <a:solidFill>
              <a:srgbClr val="FF00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38" name="CustomShape 4"/>
          <p:cNvSpPr/>
          <p:nvPr/>
        </p:nvSpPr>
        <p:spPr>
          <a:xfrm>
            <a:off x="495000" y="837720"/>
            <a:ext cx="8914320" cy="1705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448"/>
              </a:spcBef>
              <a:tabLst>
                <a:tab pos="0" algn="l"/>
              </a:tabLst>
            </a:pPr>
            <a:r>
              <a:rPr lang="pt-BR" sz="1800" b="0" strike="noStrike" spc="-1">
                <a:solidFill>
                  <a:srgbClr val="000000"/>
                </a:solidFill>
                <a:latin typeface="Arial"/>
                <a:ea typeface="DejaVu Sans"/>
              </a:rPr>
              <a:t>Estender o significado do elemento de modelagem a que ele é associado</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Pode ser usado em classes para dividi-las em categorias em uma especificação</a:t>
            </a:r>
            <a:endParaRPr lang="pt-BR" sz="1800" b="0" strike="noStrike" spc="-1">
              <a:latin typeface="Arial"/>
            </a:endParaRPr>
          </a:p>
          <a:p>
            <a:pPr marL="742680" lvl="1" indent="-284400">
              <a:lnSpc>
                <a:spcPct val="100000"/>
              </a:lnSpc>
              <a:spcBef>
                <a:spcPts val="44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Pode ser associado a classes ou a qualquer elemento de qualquer diagrama de UML</a:t>
            </a:r>
            <a:endParaRPr lang="pt-BR"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50"/>
              </a:spcBef>
              <a:tabLst>
                <a:tab pos="0" algn="l"/>
              </a:tabLst>
            </a:pPr>
            <a:r>
              <a:rPr lang="pt-BR" sz="2200" b="0" strike="noStrike" spc="-1">
                <a:solidFill>
                  <a:srgbClr val="000000"/>
                </a:solidFill>
                <a:latin typeface="Arial"/>
                <a:ea typeface="DejaVu Sans"/>
              </a:rPr>
              <a:t>Comportamento que</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Envolve conjunto de mensagens trocadas entre objetos dentro de um determinado contexto</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Objetiva atingir resultado específico</a:t>
            </a:r>
            <a:endParaRPr lang="pt-BR" sz="2200" b="0" strike="noStrike" spc="-1">
              <a:latin typeface="Arial"/>
            </a:endParaRPr>
          </a:p>
          <a:p>
            <a:pPr marL="342720" indent="-341640">
              <a:lnSpc>
                <a:spcPct val="100000"/>
              </a:lnSpc>
              <a:spcBef>
                <a:spcPts val="550"/>
              </a:spcBef>
              <a:tabLst>
                <a:tab pos="0" algn="l"/>
              </a:tabLst>
            </a:pPr>
            <a:endParaRPr lang="pt-BR" sz="2200" b="0" strike="noStrike" spc="-1">
              <a:latin typeface="Arial"/>
            </a:endParaRPr>
          </a:p>
          <a:p>
            <a:pPr marL="342720" indent="-341640">
              <a:lnSpc>
                <a:spcPct val="100000"/>
              </a:lnSpc>
              <a:spcBef>
                <a:spcPts val="550"/>
              </a:spcBef>
              <a:tabLst>
                <a:tab pos="0" algn="l"/>
              </a:tabLst>
            </a:pPr>
            <a:r>
              <a:rPr lang="pt-BR" sz="2200" b="0" strike="noStrike" spc="-1">
                <a:solidFill>
                  <a:srgbClr val="000000"/>
                </a:solidFill>
                <a:latin typeface="Arial"/>
                <a:ea typeface="DejaVu Sans"/>
              </a:rPr>
              <a:t>Acontecem em função da troca de mensagens entre objetos</a:t>
            </a:r>
            <a:endParaRPr lang="pt-BR" sz="2200" b="0" strike="noStrike" spc="-1">
              <a:latin typeface="Arial"/>
            </a:endParaRPr>
          </a:p>
          <a:p>
            <a:pPr marL="342720" indent="-341640">
              <a:lnSpc>
                <a:spcPct val="100000"/>
              </a:lnSpc>
              <a:spcBef>
                <a:spcPts val="550"/>
              </a:spcBef>
              <a:tabLst>
                <a:tab pos="0" algn="l"/>
              </a:tabLst>
            </a:pPr>
            <a:endParaRPr lang="pt-BR" sz="2200" b="0" strike="noStrike" spc="-1">
              <a:latin typeface="Arial"/>
            </a:endParaRPr>
          </a:p>
          <a:p>
            <a:pPr marL="342720" indent="-341640">
              <a:lnSpc>
                <a:spcPct val="100000"/>
              </a:lnSpc>
              <a:spcBef>
                <a:spcPts val="550"/>
              </a:spcBef>
              <a:tabLst>
                <a:tab pos="0" algn="l"/>
              </a:tabLst>
            </a:pPr>
            <a:r>
              <a:rPr lang="pt-BR" sz="2200" b="0" strike="noStrike" spc="-1">
                <a:solidFill>
                  <a:srgbClr val="000000"/>
                </a:solidFill>
                <a:latin typeface="Arial"/>
                <a:ea typeface="DejaVu Sans"/>
              </a:rPr>
              <a:t>Usadas para a modelagem dos aspectos dinâmicos de um sistema</a:t>
            </a:r>
            <a:endParaRPr lang="pt-BR" sz="2200" b="0" strike="noStrike" spc="-1">
              <a:latin typeface="Arial"/>
            </a:endParaRPr>
          </a:p>
        </p:txBody>
      </p:sp>
      <p:sp>
        <p:nvSpPr>
          <p:cNvPr id="240" name="CustomShape 2"/>
          <p:cNvSpPr/>
          <p:nvPr/>
        </p:nvSpPr>
        <p:spPr>
          <a:xfrm>
            <a:off x="231840" y="0"/>
            <a:ext cx="7444080" cy="684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tabLst>
                <a:tab pos="0" algn="l"/>
                <a:tab pos="655560" algn="l"/>
                <a:tab pos="1312560" algn="l"/>
                <a:tab pos="1968480" algn="l"/>
                <a:tab pos="2625480" algn="l"/>
                <a:tab pos="3282840" algn="l"/>
                <a:tab pos="3938400" algn="l"/>
                <a:tab pos="4593960" algn="l"/>
                <a:tab pos="5252760" algn="l"/>
                <a:tab pos="5908320" algn="l"/>
                <a:tab pos="6564240" algn="l"/>
                <a:tab pos="7221240" algn="l"/>
                <a:tab pos="7315200" algn="l"/>
                <a:tab pos="8229600" algn="l"/>
                <a:tab pos="9144000" algn="l"/>
                <a:tab pos="10058400" algn="l"/>
              </a:tabLst>
            </a:pPr>
            <a:r>
              <a:rPr lang="pt-BR" sz="4000" b="1" strike="noStrike" spc="-1">
                <a:solidFill>
                  <a:srgbClr val="00B0F0"/>
                </a:solidFill>
                <a:latin typeface="Arial"/>
                <a:ea typeface="DejaVu Sans"/>
              </a:rPr>
              <a:t>Interações</a:t>
            </a:r>
            <a:endParaRPr lang="pt-BR" sz="40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660240" y="3276360"/>
            <a:ext cx="8997120" cy="25992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86000" lnSpcReduction="10000"/>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Mensagem</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Recepção de mensagem por um objeto</a:t>
            </a:r>
            <a:endParaRPr lang="pt-BR" sz="2400" b="0" strike="noStrike" spc="-1">
              <a:latin typeface="Arial"/>
            </a:endParaRPr>
          </a:p>
          <a:p>
            <a:pPr marL="1143000" lvl="2" indent="-227520">
              <a:lnSpc>
                <a:spcPct val="100000"/>
              </a:lnSpc>
              <a:spcBef>
                <a:spcPts val="59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Considerado instância de evento</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Decorrência da passagem de uma mensagem</a:t>
            </a:r>
            <a:endParaRPr lang="pt-BR" sz="2400" b="0" strike="noStrike" spc="-1">
              <a:latin typeface="Arial"/>
            </a:endParaRPr>
          </a:p>
          <a:p>
            <a:pPr marL="1143000" lvl="2" indent="-227520">
              <a:lnSpc>
                <a:spcPct val="100000"/>
              </a:lnSpc>
              <a:spcBef>
                <a:spcPts val="59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Repercute ação representada por um comando executável</a:t>
            </a:r>
            <a:endParaRPr lang="pt-BR" sz="2400" b="0" strike="noStrike" spc="-1">
              <a:latin typeface="Arial"/>
            </a:endParaRPr>
          </a:p>
          <a:p>
            <a:pPr marL="1143000" lvl="2" indent="-227520">
              <a:lnSpc>
                <a:spcPct val="100000"/>
              </a:lnSpc>
              <a:spcBef>
                <a:spcPts val="598"/>
              </a:spcBef>
              <a:buClr>
                <a:srgbClr val="000000"/>
              </a:buClr>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Comando Executável: abstração de procedimento computacional</a:t>
            </a:r>
            <a:endParaRPr lang="pt-BR" sz="2400" b="0" strike="noStrike" spc="-1">
              <a:latin typeface="Arial"/>
            </a:endParaRPr>
          </a:p>
        </p:txBody>
      </p:sp>
      <p:sp>
        <p:nvSpPr>
          <p:cNvPr id="242" name="CustomShape 2"/>
          <p:cNvSpPr/>
          <p:nvPr/>
        </p:nvSpPr>
        <p:spPr>
          <a:xfrm>
            <a:off x="7016760" y="1066680"/>
            <a:ext cx="1485000" cy="1218240"/>
          </a:xfrm>
          <a:prstGeom prst="rect">
            <a:avLst/>
          </a:prstGeom>
          <a:solidFill>
            <a:srgbClr val="FFFF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3" name="CustomShape 3"/>
          <p:cNvSpPr/>
          <p:nvPr/>
        </p:nvSpPr>
        <p:spPr>
          <a:xfrm>
            <a:off x="1568520" y="1066680"/>
            <a:ext cx="1485000" cy="1218240"/>
          </a:xfrm>
          <a:prstGeom prst="rect">
            <a:avLst/>
          </a:prstGeom>
          <a:solidFill>
            <a:srgbClr val="FFFF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4" name="CustomShape 4"/>
          <p:cNvSpPr/>
          <p:nvPr/>
        </p:nvSpPr>
        <p:spPr>
          <a:xfrm>
            <a:off x="2393640" y="2438280"/>
            <a:ext cx="7263720" cy="532440"/>
          </a:xfrm>
          <a:prstGeom prst="rect">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45" name="CustomShape 5"/>
          <p:cNvSpPr/>
          <p:nvPr/>
        </p:nvSpPr>
        <p:spPr>
          <a:xfrm>
            <a:off x="5031000" y="2514600"/>
            <a:ext cx="18165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Ident. Operação</a:t>
            </a:r>
            <a:endParaRPr lang="pt-BR" sz="1800" b="0" strike="noStrike" spc="-1">
              <a:latin typeface="Arial"/>
            </a:endParaRPr>
          </a:p>
        </p:txBody>
      </p:sp>
      <p:sp>
        <p:nvSpPr>
          <p:cNvPr id="246" name="CustomShape 6"/>
          <p:cNvSpPr/>
          <p:nvPr/>
        </p:nvSpPr>
        <p:spPr>
          <a:xfrm>
            <a:off x="2622960" y="2514600"/>
            <a:ext cx="14871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Ident. Objeto</a:t>
            </a:r>
            <a:endParaRPr lang="pt-BR" sz="1800" b="0" strike="noStrike" spc="-1">
              <a:latin typeface="Arial"/>
            </a:endParaRPr>
          </a:p>
        </p:txBody>
      </p:sp>
      <p:sp>
        <p:nvSpPr>
          <p:cNvPr id="247" name="CustomShape 7"/>
          <p:cNvSpPr/>
          <p:nvPr/>
        </p:nvSpPr>
        <p:spPr>
          <a:xfrm>
            <a:off x="7901280" y="2514600"/>
            <a:ext cx="13593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Parâmetros</a:t>
            </a:r>
            <a:endParaRPr lang="pt-BR" sz="1800" b="0" strike="noStrike" spc="-1">
              <a:latin typeface="Arial"/>
            </a:endParaRPr>
          </a:p>
        </p:txBody>
      </p:sp>
      <p:sp>
        <p:nvSpPr>
          <p:cNvPr id="248" name="CustomShape 8"/>
          <p:cNvSpPr/>
          <p:nvPr/>
        </p:nvSpPr>
        <p:spPr>
          <a:xfrm>
            <a:off x="644760" y="2514600"/>
            <a:ext cx="15573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strike="noStrike" spc="-1">
                <a:solidFill>
                  <a:srgbClr val="000000"/>
                </a:solidFill>
                <a:latin typeface="Arial"/>
                <a:ea typeface="DejaVu Sans"/>
              </a:rPr>
              <a:t>Mensagem =</a:t>
            </a:r>
            <a:endParaRPr lang="pt-BR" sz="1800" b="0" strike="noStrike" spc="-1">
              <a:latin typeface="Arial"/>
            </a:endParaRPr>
          </a:p>
        </p:txBody>
      </p:sp>
      <p:sp>
        <p:nvSpPr>
          <p:cNvPr id="249" name="CustomShape 9"/>
          <p:cNvSpPr/>
          <p:nvPr/>
        </p:nvSpPr>
        <p:spPr>
          <a:xfrm>
            <a:off x="4350240" y="1143000"/>
            <a:ext cx="13075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mensagem</a:t>
            </a:r>
            <a:endParaRPr lang="pt-BR" sz="1800" b="0" strike="noStrike" spc="-1">
              <a:latin typeface="Arial"/>
            </a:endParaRPr>
          </a:p>
        </p:txBody>
      </p:sp>
      <p:sp>
        <p:nvSpPr>
          <p:cNvPr id="250" name="CustomShape 10"/>
          <p:cNvSpPr/>
          <p:nvPr/>
        </p:nvSpPr>
        <p:spPr>
          <a:xfrm>
            <a:off x="1852200" y="1523880"/>
            <a:ext cx="84096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u="sng" strike="noStrike" spc="-1">
                <a:solidFill>
                  <a:srgbClr val="000000"/>
                </a:solidFill>
                <a:uFillTx/>
                <a:latin typeface="Arial"/>
                <a:ea typeface="DejaVu Sans"/>
              </a:rPr>
              <a:t>o:Ob1</a:t>
            </a:r>
            <a:endParaRPr lang="pt-BR" sz="1800" b="0" strike="noStrike" spc="-1">
              <a:latin typeface="Arial"/>
            </a:endParaRPr>
          </a:p>
        </p:txBody>
      </p:sp>
      <p:sp>
        <p:nvSpPr>
          <p:cNvPr id="251" name="CustomShape 11"/>
          <p:cNvSpPr/>
          <p:nvPr/>
        </p:nvSpPr>
        <p:spPr>
          <a:xfrm>
            <a:off x="7377480" y="1523880"/>
            <a:ext cx="70092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u="sng" strike="noStrike" spc="-1">
                <a:solidFill>
                  <a:srgbClr val="000000"/>
                </a:solidFill>
                <a:uFillTx/>
                <a:latin typeface="Arial"/>
                <a:ea typeface="DejaVu Sans"/>
              </a:rPr>
              <a:t>:Ob2</a:t>
            </a:r>
            <a:endParaRPr lang="pt-BR" sz="1800" b="0" strike="noStrike" spc="-1">
              <a:latin typeface="Arial"/>
            </a:endParaRPr>
          </a:p>
        </p:txBody>
      </p:sp>
      <p:sp>
        <p:nvSpPr>
          <p:cNvPr id="252" name="Line 12"/>
          <p:cNvSpPr/>
          <p:nvPr/>
        </p:nvSpPr>
        <p:spPr>
          <a:xfrm>
            <a:off x="4540320" y="2438280"/>
            <a:ext cx="360" cy="5335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53" name="Line 13"/>
          <p:cNvSpPr/>
          <p:nvPr/>
        </p:nvSpPr>
        <p:spPr>
          <a:xfrm>
            <a:off x="7429320" y="2438280"/>
            <a:ext cx="360" cy="5335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54" name="Line 14"/>
          <p:cNvSpPr/>
          <p:nvPr/>
        </p:nvSpPr>
        <p:spPr>
          <a:xfrm>
            <a:off x="3054240" y="1676520"/>
            <a:ext cx="396252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255" name="Line 15"/>
          <p:cNvSpPr/>
          <p:nvPr/>
        </p:nvSpPr>
        <p:spPr>
          <a:xfrm>
            <a:off x="4292640" y="1219320"/>
            <a:ext cx="1403280" cy="360"/>
          </a:xfrm>
          <a:prstGeom prst="line">
            <a:avLst/>
          </a:prstGeom>
          <a:ln w="28440">
            <a:solidFill>
              <a:srgbClr val="000000"/>
            </a:solidFill>
            <a:miter/>
            <a:tailEnd type="triangle" w="sm" len="sm"/>
          </a:ln>
        </p:spPr>
        <p:style>
          <a:lnRef idx="0">
            <a:scrgbClr r="0" g="0" b="0"/>
          </a:lnRef>
          <a:fillRef idx="0">
            <a:scrgbClr r="0" g="0" b="0"/>
          </a:fillRef>
          <a:effectRef idx="0">
            <a:scrgbClr r="0" g="0" b="0"/>
          </a:effectRef>
          <a:fontRef idx="minor"/>
        </p:style>
        <p:txBody>
          <a:bodyPr/>
          <a:lstStyle/>
          <a:p>
            <a:endParaRPr lang="pt-BR"/>
          </a:p>
        </p:txBody>
      </p:sp>
      <p:sp>
        <p:nvSpPr>
          <p:cNvPr id="256" name="CustomShape 16"/>
          <p:cNvSpPr/>
          <p:nvPr/>
        </p:nvSpPr>
        <p:spPr>
          <a:xfrm>
            <a:off x="0" y="0"/>
            <a:ext cx="8584200" cy="684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tabLst>
                <a:tab pos="0" algn="l"/>
                <a:tab pos="655560" algn="l"/>
                <a:tab pos="1312560" algn="l"/>
                <a:tab pos="1968480" algn="l"/>
                <a:tab pos="2625480" algn="l"/>
                <a:tab pos="3282840" algn="l"/>
                <a:tab pos="3938400" algn="l"/>
                <a:tab pos="4593960" algn="l"/>
                <a:tab pos="5252760" algn="l"/>
                <a:tab pos="5908320" algn="l"/>
                <a:tab pos="6564240" algn="l"/>
                <a:tab pos="7221240" algn="l"/>
                <a:tab pos="7315200" algn="l"/>
                <a:tab pos="8229600" algn="l"/>
                <a:tab pos="9144000" algn="l"/>
                <a:tab pos="10058400" algn="l"/>
              </a:tabLst>
            </a:pPr>
            <a:r>
              <a:rPr lang="pt-BR" sz="4000" b="1" strike="noStrike" spc="-1">
                <a:solidFill>
                  <a:srgbClr val="00B0F0"/>
                </a:solidFill>
                <a:latin typeface="Arial"/>
                <a:ea typeface="DejaVu Sans"/>
              </a:rPr>
              <a:t> Comunicação entre Objetos</a:t>
            </a:r>
            <a:endParaRPr lang="pt-BR" sz="40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fontScale="97000" lnSpcReduction="10000"/>
          </a:bodyPr>
          <a:lstStyle/>
          <a:p>
            <a:pPr marL="342720" indent="-341640">
              <a:lnSpc>
                <a:spcPct val="110000"/>
              </a:lnSpc>
              <a:spcBef>
                <a:spcPts val="499"/>
              </a:spcBef>
              <a:tabLst>
                <a:tab pos="0" algn="l"/>
              </a:tabLst>
            </a:pPr>
            <a:r>
              <a:rPr lang="pt-BR" sz="2000" b="0" strike="noStrike" spc="-1">
                <a:solidFill>
                  <a:srgbClr val="000000"/>
                </a:solidFill>
                <a:latin typeface="Arial"/>
                <a:ea typeface="DejaVu Sans"/>
              </a:rPr>
              <a:t>Deseja-se </a:t>
            </a:r>
            <a:r>
              <a:rPr lang="pt-BR" sz="2000" b="1" strike="noStrike" spc="-1">
                <a:solidFill>
                  <a:srgbClr val="000000"/>
                </a:solidFill>
                <a:latin typeface="Arial"/>
                <a:ea typeface="DejaVu Sans"/>
              </a:rPr>
              <a:t>representar o comportamento</a:t>
            </a:r>
            <a:r>
              <a:rPr lang="pt-BR" sz="2000" b="0" strike="noStrike" spc="-1">
                <a:solidFill>
                  <a:srgbClr val="000000"/>
                </a:solidFill>
                <a:latin typeface="Arial"/>
                <a:ea typeface="DejaVu Sans"/>
              </a:rPr>
              <a:t> de vários objetos</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Dentro de um único caso de uso</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A partir das </a:t>
            </a:r>
            <a:r>
              <a:rPr lang="pt-BR" sz="2000" b="1" strike="noStrike" spc="-1">
                <a:solidFill>
                  <a:srgbClr val="000000"/>
                </a:solidFill>
                <a:latin typeface="Arial"/>
                <a:ea typeface="DejaVu Sans"/>
              </a:rPr>
              <a:t>mensagens</a:t>
            </a:r>
            <a:r>
              <a:rPr lang="pt-BR" sz="2000" b="0" strike="noStrike" spc="-1">
                <a:solidFill>
                  <a:srgbClr val="000000"/>
                </a:solidFill>
                <a:latin typeface="Arial"/>
                <a:ea typeface="DejaVu Sans"/>
              </a:rPr>
              <a:t> que são passadas entre eles</a:t>
            </a:r>
            <a:endParaRPr lang="pt-BR" sz="2000" b="0" strike="noStrike" spc="-1">
              <a:latin typeface="Arial"/>
            </a:endParaRPr>
          </a:p>
          <a:p>
            <a:pPr marL="342720" indent="-341640">
              <a:lnSpc>
                <a:spcPct val="110000"/>
              </a:lnSpc>
              <a:spcBef>
                <a:spcPts val="499"/>
              </a:spcBef>
              <a:tabLst>
                <a:tab pos="0" algn="l"/>
              </a:tabLst>
            </a:pPr>
            <a:endParaRPr lang="pt-BR" sz="2000" b="0" strike="noStrike" spc="-1">
              <a:latin typeface="Arial"/>
            </a:endParaRPr>
          </a:p>
          <a:p>
            <a:pPr marL="342720" indent="-341640">
              <a:lnSpc>
                <a:spcPct val="110000"/>
              </a:lnSpc>
              <a:spcBef>
                <a:spcPts val="499"/>
              </a:spcBef>
              <a:tabLst>
                <a:tab pos="0" algn="l"/>
              </a:tabLst>
            </a:pPr>
            <a:r>
              <a:rPr lang="pt-BR" sz="2000" b="0" strike="noStrike" spc="-1">
                <a:solidFill>
                  <a:srgbClr val="000000"/>
                </a:solidFill>
                <a:latin typeface="Arial"/>
                <a:ea typeface="DejaVu Sans"/>
              </a:rPr>
              <a:t>Objetivo</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Definir um </a:t>
            </a:r>
            <a:r>
              <a:rPr lang="pt-BR" sz="2000" b="1" strike="noStrike" spc="-1">
                <a:solidFill>
                  <a:srgbClr val="000000"/>
                </a:solidFill>
                <a:latin typeface="Arial"/>
                <a:ea typeface="DejaVu Sans"/>
              </a:rPr>
              <a:t>contexto</a:t>
            </a:r>
            <a:r>
              <a:rPr lang="pt-BR" sz="2000" b="0" strike="noStrike" spc="-1">
                <a:solidFill>
                  <a:srgbClr val="000000"/>
                </a:solidFill>
                <a:latin typeface="Arial"/>
                <a:ea typeface="DejaVu Sans"/>
              </a:rPr>
              <a:t> de caso de uso</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Arial"/>
                <a:ea typeface="DejaVu Sans"/>
              </a:rPr>
              <a:t>Estabelecer os </a:t>
            </a:r>
            <a:r>
              <a:rPr lang="pt-BR" sz="2000" b="1" strike="noStrike" spc="-1">
                <a:solidFill>
                  <a:srgbClr val="000000"/>
                </a:solidFill>
                <a:latin typeface="Arial"/>
                <a:ea typeface="DejaVu Sans"/>
              </a:rPr>
              <a:t>objetos</a:t>
            </a:r>
            <a:r>
              <a:rPr lang="pt-BR" sz="2000" b="0" strike="noStrike" spc="-1">
                <a:solidFill>
                  <a:srgbClr val="000000"/>
                </a:solidFill>
                <a:latin typeface="Arial"/>
                <a:ea typeface="DejaVu Sans"/>
              </a:rPr>
              <a:t> que interagem e seus </a:t>
            </a:r>
            <a:r>
              <a:rPr lang="pt-BR" sz="2000" b="1" strike="noStrike" spc="-1">
                <a:solidFill>
                  <a:srgbClr val="000000"/>
                </a:solidFill>
                <a:latin typeface="Arial"/>
                <a:ea typeface="DejaVu Sans"/>
              </a:rPr>
              <a:t>relacionamentos</a:t>
            </a:r>
            <a:endParaRPr lang="pt-BR" sz="2000" b="0" strike="noStrike" spc="-1">
              <a:latin typeface="Arial"/>
            </a:endParaRPr>
          </a:p>
          <a:p>
            <a:pPr marL="342720" indent="-341640">
              <a:lnSpc>
                <a:spcPct val="110000"/>
              </a:lnSpc>
              <a:spcBef>
                <a:spcPts val="499"/>
              </a:spcBef>
              <a:tabLst>
                <a:tab pos="0" algn="l"/>
              </a:tabLst>
            </a:pPr>
            <a:endParaRPr lang="pt-BR" sz="2000" b="0" strike="noStrike" spc="-1">
              <a:latin typeface="Arial"/>
            </a:endParaRPr>
          </a:p>
          <a:p>
            <a:pPr marL="342720" indent="-341640">
              <a:lnSpc>
                <a:spcPct val="110000"/>
              </a:lnSpc>
              <a:spcBef>
                <a:spcPts val="499"/>
              </a:spcBef>
              <a:tabLst>
                <a:tab pos="0" algn="l"/>
              </a:tabLst>
            </a:pPr>
            <a:r>
              <a:rPr lang="pt-BR" sz="2000" b="0" strike="noStrike" spc="-1">
                <a:solidFill>
                  <a:srgbClr val="000000"/>
                </a:solidFill>
                <a:latin typeface="Arial"/>
                <a:ea typeface="DejaVu Sans"/>
              </a:rPr>
              <a:t>Termo genérico que se aplica a quatro tipos de diagramas que enfatizam interações entre objetos</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Diagrama de Seqüência</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Diagrama de Colaboração/Comunicação</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Vista Geral de Interação</a:t>
            </a:r>
            <a:endParaRPr lang="pt-BR" sz="2000" b="0" strike="noStrike" spc="-1">
              <a:latin typeface="Arial"/>
            </a:endParaRPr>
          </a:p>
          <a:p>
            <a:pPr marL="742680" lvl="1" indent="-284400">
              <a:lnSpc>
                <a:spcPct val="11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1" strike="noStrike" spc="-1">
                <a:solidFill>
                  <a:srgbClr val="000000"/>
                </a:solidFill>
                <a:latin typeface="Arial"/>
                <a:ea typeface="DejaVu Sans"/>
              </a:rPr>
              <a:t>Temporal ou </a:t>
            </a:r>
            <a:r>
              <a:rPr lang="pt-BR" sz="2000" b="1" i="1" strike="noStrike" spc="-1">
                <a:solidFill>
                  <a:srgbClr val="000000"/>
                </a:solidFill>
                <a:latin typeface="Arial"/>
                <a:ea typeface="DejaVu Sans"/>
              </a:rPr>
              <a:t>Timing</a:t>
            </a:r>
            <a:endParaRPr lang="pt-BR" sz="2000" b="0" strike="noStrike" spc="-1">
              <a:latin typeface="Arial"/>
            </a:endParaRPr>
          </a:p>
        </p:txBody>
      </p:sp>
      <p:sp>
        <p:nvSpPr>
          <p:cNvPr id="258" name="CustomShape 2"/>
          <p:cNvSpPr/>
          <p:nvPr/>
        </p:nvSpPr>
        <p:spPr>
          <a:xfrm>
            <a:off x="0" y="0"/>
            <a:ext cx="7444080" cy="684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tabLst>
                <a:tab pos="0" algn="l"/>
                <a:tab pos="655560" algn="l"/>
                <a:tab pos="1312560" algn="l"/>
                <a:tab pos="1968480" algn="l"/>
                <a:tab pos="2625480" algn="l"/>
                <a:tab pos="3282840" algn="l"/>
                <a:tab pos="3938400" algn="l"/>
                <a:tab pos="4593960" algn="l"/>
                <a:tab pos="5252760" algn="l"/>
                <a:tab pos="5908320" algn="l"/>
                <a:tab pos="6564240" algn="l"/>
                <a:tab pos="7221240" algn="l"/>
                <a:tab pos="7315200" algn="l"/>
                <a:tab pos="8229600" algn="l"/>
                <a:tab pos="9144000" algn="l"/>
                <a:tab pos="10058400" algn="l"/>
              </a:tabLst>
            </a:pPr>
            <a:r>
              <a:rPr lang="pt-BR" sz="4000" b="1" strike="noStrike" spc="-1">
                <a:solidFill>
                  <a:srgbClr val="00B0F0"/>
                </a:solidFill>
                <a:latin typeface="Arial"/>
                <a:ea typeface="DejaVu Sans"/>
              </a:rPr>
              <a:t> Digramas de Interação</a:t>
            </a:r>
            <a:endParaRPr lang="pt-BR" sz="4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66320" y="71280"/>
            <a:ext cx="9066600" cy="63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0000"/>
              </a:lnSpc>
            </a:pPr>
            <a:r>
              <a:rPr lang="pt-BR" sz="4000" b="1" strike="noStrike" spc="-1" dirty="0">
                <a:solidFill>
                  <a:srgbClr val="00AEEF"/>
                </a:solidFill>
                <a:latin typeface="Calibri"/>
                <a:ea typeface="DejaVu Sans"/>
              </a:rPr>
              <a:t>Ferramenta UML Online</a:t>
            </a:r>
            <a:endParaRPr lang="pt-BR" sz="4000" b="0" strike="noStrike" spc="-1" dirty="0">
              <a:latin typeface="Arial"/>
            </a:endParaRPr>
          </a:p>
        </p:txBody>
      </p:sp>
      <p:sp>
        <p:nvSpPr>
          <p:cNvPr id="90" name="CustomShape 2"/>
          <p:cNvSpPr/>
          <p:nvPr/>
        </p:nvSpPr>
        <p:spPr>
          <a:xfrm>
            <a:off x="183600" y="1340640"/>
            <a:ext cx="9706320" cy="13835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5400">
              <a:lnSpc>
                <a:spcPct val="100000"/>
              </a:lnSpc>
              <a:buClr>
                <a:srgbClr val="000000"/>
              </a:buClr>
            </a:pPr>
            <a:r>
              <a:rPr lang="pt-BR" sz="2800" b="0" strike="noStrike" spc="-1" dirty="0">
                <a:latin typeface="Arial"/>
              </a:rPr>
              <a:t>https://app.diagrams.net/</a:t>
            </a:r>
          </a:p>
          <a:p>
            <a:pPr>
              <a:lnSpc>
                <a:spcPct val="100000"/>
              </a:lnSpc>
            </a:pPr>
            <a:endParaRPr lang="pt-BR" sz="2800" b="0" strike="noStrike" spc="-1" dirty="0">
              <a:latin typeface="Arial"/>
            </a:endParaRPr>
          </a:p>
          <a:p>
            <a:pPr>
              <a:lnSpc>
                <a:spcPct val="100000"/>
              </a:lnSpc>
            </a:pPr>
            <a:endParaRPr lang="pt-BR" sz="2800" b="0" strike="noStrike" spc="-1" dirty="0">
              <a:latin typeface="Arial"/>
            </a:endParaRPr>
          </a:p>
        </p:txBody>
      </p:sp>
    </p:spTree>
    <p:extLst>
      <p:ext uri="{BB962C8B-B14F-4D97-AF65-F5344CB8AC3E}">
        <p14:creationId xmlns:p14="http://schemas.microsoft.com/office/powerpoint/2010/main" val="110696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232200" y="-360"/>
            <a:ext cx="7444080" cy="68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tabLst>
                <a:tab pos="0" algn="l"/>
                <a:tab pos="655560" algn="l"/>
                <a:tab pos="1312560" algn="l"/>
                <a:tab pos="1968480" algn="l"/>
                <a:tab pos="2625480" algn="l"/>
                <a:tab pos="3282840" algn="l"/>
                <a:tab pos="3938400" algn="l"/>
                <a:tab pos="4593960" algn="l"/>
                <a:tab pos="5252760" algn="l"/>
                <a:tab pos="5908320" algn="l"/>
                <a:tab pos="6564240" algn="l"/>
                <a:tab pos="7221240" algn="l"/>
                <a:tab pos="7315200" algn="l"/>
                <a:tab pos="8229600" algn="l"/>
                <a:tab pos="9144000" algn="l"/>
                <a:tab pos="10058400" algn="l"/>
              </a:tabLst>
            </a:pPr>
            <a:r>
              <a:rPr lang="en-GB" sz="4000" b="1" strike="noStrike" spc="-1">
                <a:solidFill>
                  <a:srgbClr val="00B0F0"/>
                </a:solidFill>
                <a:latin typeface="Arial"/>
                <a:ea typeface="DejaVu Sans"/>
              </a:rPr>
              <a:t>Diagramas de Seqüência</a:t>
            </a:r>
            <a:endParaRPr lang="pt-BR" sz="4000" b="0" strike="noStrike" spc="-1">
              <a:latin typeface="Arial"/>
            </a:endParaRPr>
          </a:p>
        </p:txBody>
      </p:sp>
      <p:sp>
        <p:nvSpPr>
          <p:cNvPr id="260" name="CustomShape 2"/>
          <p:cNvSpPr/>
          <p:nvPr/>
        </p:nvSpPr>
        <p:spPr>
          <a:xfrm>
            <a:off x="412200" y="1142640"/>
            <a:ext cx="8916120" cy="4412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342720" indent="-341640">
              <a:lnSpc>
                <a:spcPct val="100000"/>
              </a:lnSpc>
              <a:spcBef>
                <a:spcPts val="697"/>
              </a:spcBef>
              <a:tabLst>
                <a:tab pos="0" algn="l"/>
              </a:tabLst>
            </a:pPr>
            <a:r>
              <a:rPr lang="en-GB" sz="2800" b="0" strike="noStrike" spc="-1">
                <a:solidFill>
                  <a:srgbClr val="000000"/>
                </a:solidFill>
                <a:latin typeface="Arial"/>
                <a:ea typeface="DejaVu Sans"/>
              </a:rPr>
              <a:t>O</a:t>
            </a:r>
            <a:r>
              <a:rPr lang="pt-BR" sz="2800" b="0" strike="noStrike" spc="-1">
                <a:solidFill>
                  <a:srgbClr val="000000"/>
                </a:solidFill>
                <a:latin typeface="Arial"/>
                <a:ea typeface="DejaVu Sans"/>
              </a:rPr>
              <a:t>bjetivo</a:t>
            </a:r>
            <a:endParaRPr lang="pt-BR" sz="2800" b="0" strike="noStrike" spc="-1">
              <a:latin typeface="Arial"/>
            </a:endParaRPr>
          </a:p>
          <a:p>
            <a:pPr marL="742680" lvl="1" indent="-284400">
              <a:lnSpc>
                <a:spcPct val="100000"/>
              </a:lnSpc>
              <a:spcBef>
                <a:spcPts val="697"/>
              </a:spcBef>
              <a:buClr>
                <a:srgbClr val="000000"/>
              </a:buClr>
              <a:buFont typeface="Arial"/>
              <a:buChar char="»"/>
              <a:tabLst>
                <a:tab pos="655560" algn="l"/>
                <a:tab pos="1312560" algn="l"/>
                <a:tab pos="1968480" algn="l"/>
                <a:tab pos="2625480" algn="l"/>
                <a:tab pos="3282840" algn="l"/>
                <a:tab pos="3938400" algn="l"/>
                <a:tab pos="4593960" algn="l"/>
                <a:tab pos="5252760" algn="l"/>
                <a:tab pos="5908320" algn="l"/>
                <a:tab pos="6564240" algn="l"/>
                <a:tab pos="7221240" algn="l"/>
                <a:tab pos="7315200" algn="l"/>
                <a:tab pos="8229600" algn="l"/>
                <a:tab pos="9144000" algn="l"/>
                <a:tab pos="10058400" algn="l"/>
              </a:tabLst>
            </a:pPr>
            <a:r>
              <a:rPr lang="en-GB" sz="2800" b="0" strike="noStrike" spc="-1">
                <a:solidFill>
                  <a:srgbClr val="000000"/>
                </a:solidFill>
                <a:latin typeface="Arial"/>
                <a:ea typeface="DejaVu Sans"/>
              </a:rPr>
              <a:t> Descrever as comunicações necessárias entre objetos para a realizacão dos processos em um sistema computacional</a:t>
            </a:r>
            <a:endParaRPr lang="pt-BR" sz="2800" b="0" strike="noStrike" spc="-1">
              <a:latin typeface="Arial"/>
            </a:endParaRPr>
          </a:p>
          <a:p>
            <a:pPr marL="342720" indent="-341640">
              <a:lnSpc>
                <a:spcPct val="100000"/>
              </a:lnSpc>
              <a:spcBef>
                <a:spcPts val="697"/>
              </a:spcBef>
              <a:tabLst>
                <a:tab pos="0" algn="l"/>
              </a:tabLst>
            </a:pPr>
            <a:r>
              <a:rPr lang="en-GB" sz="2800" b="0" strike="noStrike" spc="-1">
                <a:solidFill>
                  <a:srgbClr val="000000"/>
                </a:solidFill>
                <a:latin typeface="Arial"/>
                <a:ea typeface="DejaVu Sans"/>
              </a:rPr>
              <a:t>Mostra interação organizada em forma de seqüência</a:t>
            </a:r>
            <a:endParaRPr lang="pt-BR" sz="2800" b="0" strike="noStrike" spc="-1">
              <a:latin typeface="Arial"/>
            </a:endParaRPr>
          </a:p>
          <a:p>
            <a:pPr marL="342720" indent="-341640">
              <a:lnSpc>
                <a:spcPct val="100000"/>
              </a:lnSpc>
              <a:spcBef>
                <a:spcPts val="697"/>
              </a:spcBef>
              <a:tabLst>
                <a:tab pos="0" algn="l"/>
              </a:tabLst>
            </a:pPr>
            <a:r>
              <a:rPr lang="en-GB" sz="2800" b="0" strike="noStrike" spc="-1">
                <a:solidFill>
                  <a:srgbClr val="000000"/>
                </a:solidFill>
                <a:latin typeface="Arial"/>
                <a:ea typeface="DejaVu Sans"/>
              </a:rPr>
              <a:t>Define relacionamentos necessários entre as classes</a:t>
            </a:r>
            <a:endParaRPr lang="pt-BR" sz="2800" b="0" strike="noStrike" spc="-1">
              <a:latin typeface="Arial"/>
            </a:endParaRPr>
          </a:p>
          <a:p>
            <a:pPr marL="342720" indent="-341640">
              <a:lnSpc>
                <a:spcPct val="100000"/>
              </a:lnSpc>
              <a:spcBef>
                <a:spcPts val="697"/>
              </a:spcBef>
              <a:tabLst>
                <a:tab pos="0" algn="l"/>
              </a:tabLst>
            </a:pPr>
            <a:endParaRPr lang="pt-BR" sz="2800" b="0" strike="noStrike" spc="-1">
              <a:latin typeface="Arial"/>
            </a:endParaRPr>
          </a:p>
          <a:p>
            <a:pPr marL="342720" indent="-341640">
              <a:lnSpc>
                <a:spcPct val="100000"/>
              </a:lnSpc>
              <a:spcBef>
                <a:spcPts val="697"/>
              </a:spcBef>
              <a:tabLst>
                <a:tab pos="0" algn="l"/>
              </a:tabLst>
            </a:pPr>
            <a:endParaRPr lang="pt-BR" sz="2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46960" y="0"/>
            <a:ext cx="8169840" cy="665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Utilização</a:t>
            </a:r>
            <a:endParaRPr lang="pt-BR" sz="4000" b="0" strike="noStrike" spc="-1">
              <a:latin typeface="Arial"/>
            </a:endParaRPr>
          </a:p>
        </p:txBody>
      </p:sp>
      <p:sp>
        <p:nvSpPr>
          <p:cNvPr id="262"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90000"/>
              </a:lnSpc>
              <a:spcBef>
                <a:spcPts val="697"/>
              </a:spcBef>
              <a:tabLst>
                <a:tab pos="0" algn="l"/>
              </a:tabLst>
            </a:pPr>
            <a:r>
              <a:rPr lang="pt-BR" sz="2800" b="0" strike="noStrike" spc="-1">
                <a:solidFill>
                  <a:srgbClr val="000000"/>
                </a:solidFill>
                <a:latin typeface="Arial"/>
                <a:ea typeface="DejaVu Sans"/>
              </a:rPr>
              <a:t>Constrói-se um diagrama de seqüência para cada caso de uso – diagrama de seqüência principal.</a:t>
            </a:r>
            <a:endParaRPr lang="pt-BR" sz="2800" b="0" strike="noStrike" spc="-1">
              <a:latin typeface="Arial"/>
            </a:endParaRPr>
          </a:p>
          <a:p>
            <a:pPr marL="342720" indent="-341640">
              <a:lnSpc>
                <a:spcPct val="90000"/>
              </a:lnSpc>
              <a:spcBef>
                <a:spcPts val="697"/>
              </a:spcBef>
              <a:tabLst>
                <a:tab pos="0" algn="l"/>
              </a:tabLst>
            </a:pPr>
            <a:r>
              <a:rPr lang="pt-BR" sz="2800" b="0" strike="noStrike" spc="-1">
                <a:solidFill>
                  <a:srgbClr val="000000"/>
                </a:solidFill>
                <a:latin typeface="Arial"/>
                <a:ea typeface="DejaVu Sans"/>
              </a:rPr>
              <a:t>Opcionalmente constrói-se diagramas de seqüência para cenários</a:t>
            </a:r>
            <a:endParaRPr lang="pt-BR" sz="2800" b="0" strike="noStrike" spc="-1">
              <a:latin typeface="Arial"/>
            </a:endParaRPr>
          </a:p>
          <a:p>
            <a:pPr marL="742680" lvl="1" indent="-28440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Cenário: Forma de ocorrência de um caso de uso.</a:t>
            </a:r>
            <a:endParaRPr lang="pt-BR" sz="2800" b="0" strike="noStrike" spc="-1">
              <a:latin typeface="Arial"/>
            </a:endParaRPr>
          </a:p>
          <a:p>
            <a:pPr marL="742680" lvl="1" indent="-28440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Ex: Cenários de inclusão, alteração e exclusão para o caso de uso Cadastrar Cliente. Cenários de Erro.</a:t>
            </a:r>
            <a:endParaRPr lang="pt-BR" sz="2800" b="0" strike="noStrike" spc="-1">
              <a:latin typeface="Arial"/>
            </a:endParaRPr>
          </a:p>
          <a:p>
            <a:pPr marL="342720" indent="-341640">
              <a:lnSpc>
                <a:spcPct val="90000"/>
              </a:lnSpc>
              <a:spcBef>
                <a:spcPts val="697"/>
              </a:spcBef>
              <a:tabLst>
                <a:tab pos="0" algn="l"/>
              </a:tabLst>
            </a:pPr>
            <a:endParaRPr lang="pt-BR" sz="2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Picture 16" descr="caixa"/>
          <p:cNvPicPr/>
          <p:nvPr/>
        </p:nvPicPr>
        <p:blipFill>
          <a:blip r:embed="rId2"/>
          <a:stretch/>
        </p:blipFill>
        <p:spPr>
          <a:xfrm>
            <a:off x="2288880" y="1193760"/>
            <a:ext cx="4809240" cy="4115520"/>
          </a:xfrm>
          <a:prstGeom prst="rect">
            <a:avLst/>
          </a:prstGeom>
          <a:ln w="0">
            <a:noFill/>
          </a:ln>
        </p:spPr>
      </p:pic>
      <p:sp>
        <p:nvSpPr>
          <p:cNvPr id="264" name="CustomShape 1"/>
          <p:cNvSpPr/>
          <p:nvPr/>
        </p:nvSpPr>
        <p:spPr>
          <a:xfrm>
            <a:off x="2473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Notação</a:t>
            </a:r>
            <a:endParaRPr lang="pt-BR" sz="4000" b="0" strike="noStrike" spc="-1">
              <a:latin typeface="Arial"/>
            </a:endParaRPr>
          </a:p>
        </p:txBody>
      </p:sp>
      <p:sp>
        <p:nvSpPr>
          <p:cNvPr id="265" name="CustomShape 2"/>
          <p:cNvSpPr/>
          <p:nvPr/>
        </p:nvSpPr>
        <p:spPr>
          <a:xfrm>
            <a:off x="210240" y="2305080"/>
            <a:ext cx="95148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Objetos</a:t>
            </a:r>
            <a:endParaRPr lang="pt-BR" sz="1800" b="0" strike="noStrike" spc="-1">
              <a:latin typeface="Arial"/>
            </a:endParaRPr>
          </a:p>
        </p:txBody>
      </p:sp>
      <p:sp>
        <p:nvSpPr>
          <p:cNvPr id="266" name="Line 3"/>
          <p:cNvSpPr/>
          <p:nvPr/>
        </p:nvSpPr>
        <p:spPr>
          <a:xfrm flipV="1">
            <a:off x="1085040" y="1847520"/>
            <a:ext cx="4459320" cy="654120"/>
          </a:xfrm>
          <a:prstGeom prst="line">
            <a:avLst/>
          </a:prstGeom>
          <a:ln w="19080">
            <a:solidFill>
              <a:srgbClr val="FF33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67" name="CustomShape 4"/>
          <p:cNvSpPr/>
          <p:nvPr/>
        </p:nvSpPr>
        <p:spPr>
          <a:xfrm>
            <a:off x="265680" y="3106800"/>
            <a:ext cx="104004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Ativação</a:t>
            </a:r>
            <a:endParaRPr lang="pt-BR" sz="1800" b="0" strike="noStrike" spc="-1">
              <a:latin typeface="Arial"/>
            </a:endParaRPr>
          </a:p>
        </p:txBody>
      </p:sp>
      <p:sp>
        <p:nvSpPr>
          <p:cNvPr id="268" name="Line 5"/>
          <p:cNvSpPr/>
          <p:nvPr/>
        </p:nvSpPr>
        <p:spPr>
          <a:xfrm flipV="1">
            <a:off x="1227960" y="2697120"/>
            <a:ext cx="1483920" cy="587520"/>
          </a:xfrm>
          <a:prstGeom prst="line">
            <a:avLst/>
          </a:prstGeom>
          <a:ln w="19080">
            <a:solidFill>
              <a:srgbClr val="FF33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69" name="CustomShape 6"/>
          <p:cNvSpPr/>
          <p:nvPr/>
        </p:nvSpPr>
        <p:spPr>
          <a:xfrm>
            <a:off x="7822440" y="4917960"/>
            <a:ext cx="178308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Linha de Tempo</a:t>
            </a:r>
            <a:endParaRPr lang="pt-BR" sz="1800" b="0" strike="noStrike" spc="-1">
              <a:latin typeface="Arial"/>
            </a:endParaRPr>
          </a:p>
        </p:txBody>
      </p:sp>
      <p:sp>
        <p:nvSpPr>
          <p:cNvPr id="270" name="Line 7"/>
          <p:cNvSpPr/>
          <p:nvPr/>
        </p:nvSpPr>
        <p:spPr>
          <a:xfrm flipH="1">
            <a:off x="6392520" y="5113440"/>
            <a:ext cx="1344600" cy="360"/>
          </a:xfrm>
          <a:prstGeom prst="line">
            <a:avLst/>
          </a:prstGeom>
          <a:ln w="19080">
            <a:solidFill>
              <a:srgbClr val="FF33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71" name="CustomShape 8"/>
          <p:cNvSpPr/>
          <p:nvPr/>
        </p:nvSpPr>
        <p:spPr>
          <a:xfrm>
            <a:off x="4051800" y="5049720"/>
            <a:ext cx="134316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Mensagens</a:t>
            </a:r>
            <a:endParaRPr lang="pt-BR" sz="1800" b="0" strike="noStrike" spc="-1">
              <a:latin typeface="Arial"/>
            </a:endParaRPr>
          </a:p>
        </p:txBody>
      </p:sp>
      <p:sp>
        <p:nvSpPr>
          <p:cNvPr id="272" name="Line 9"/>
          <p:cNvSpPr/>
          <p:nvPr/>
        </p:nvSpPr>
        <p:spPr>
          <a:xfrm flipV="1">
            <a:off x="4554000" y="4330800"/>
            <a:ext cx="360" cy="782640"/>
          </a:xfrm>
          <a:prstGeom prst="line">
            <a:avLst/>
          </a:prstGeom>
          <a:ln w="19080">
            <a:solidFill>
              <a:srgbClr val="FF3300"/>
            </a:solidFill>
            <a:miter/>
            <a:tailEnd type="triangle" w="med" len="med"/>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473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Questão</a:t>
            </a:r>
            <a:endParaRPr lang="pt-BR" sz="4000" b="0" strike="noStrike" spc="-1">
              <a:latin typeface="Arial"/>
            </a:endParaRPr>
          </a:p>
        </p:txBody>
      </p:sp>
      <p:sp>
        <p:nvSpPr>
          <p:cNvPr id="274" name="CustomShape 2"/>
          <p:cNvSpPr/>
          <p:nvPr/>
        </p:nvSpPr>
        <p:spPr>
          <a:xfrm>
            <a:off x="495000" y="1719360"/>
            <a:ext cx="8914320" cy="419148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97"/>
              </a:spcBef>
              <a:tabLst>
                <a:tab pos="0" algn="l"/>
              </a:tabLst>
            </a:pPr>
            <a:r>
              <a:rPr lang="pt-BR" sz="2800" b="0" strike="noStrike" spc="-1">
                <a:solidFill>
                  <a:srgbClr val="000000"/>
                </a:solidFill>
                <a:latin typeface="Arial"/>
                <a:ea typeface="DejaVu Sans"/>
              </a:rPr>
              <a:t>O diagrama de seqüência apresenta-se mais próximo do “mundo real” ou da implementação do software? </a:t>
            </a:r>
            <a:endParaRPr lang="pt-BR" sz="2800" b="0" strike="noStrike" spc="-1">
              <a:latin typeface="Arial"/>
            </a:endParaRPr>
          </a:p>
        </p:txBody>
      </p:sp>
      <p:sp>
        <p:nvSpPr>
          <p:cNvPr id="275" name="CustomShape 3"/>
          <p:cNvSpPr/>
          <p:nvPr/>
        </p:nvSpPr>
        <p:spPr>
          <a:xfrm>
            <a:off x="495360" y="4083120"/>
            <a:ext cx="9055440" cy="359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297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Resposta</a:t>
            </a:r>
            <a:endParaRPr lang="pt-BR" sz="4000" b="0" strike="noStrike" spc="-1">
              <a:latin typeface="Arial"/>
            </a:endParaRPr>
          </a:p>
        </p:txBody>
      </p:sp>
      <p:sp>
        <p:nvSpPr>
          <p:cNvPr id="277" name="Line 2"/>
          <p:cNvSpPr/>
          <p:nvPr/>
        </p:nvSpPr>
        <p:spPr>
          <a:xfrm>
            <a:off x="1179720" y="3967200"/>
            <a:ext cx="7216200" cy="360"/>
          </a:xfrm>
          <a:prstGeom prst="line">
            <a:avLst/>
          </a:prstGeom>
          <a:ln w="28440">
            <a:solidFill>
              <a:srgbClr val="FF3300"/>
            </a:solidFill>
            <a:miter/>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pt-BR"/>
          </a:p>
        </p:txBody>
      </p:sp>
      <p:sp>
        <p:nvSpPr>
          <p:cNvPr id="278" name="CustomShape 3"/>
          <p:cNvSpPr/>
          <p:nvPr/>
        </p:nvSpPr>
        <p:spPr>
          <a:xfrm>
            <a:off x="4192920" y="4157640"/>
            <a:ext cx="137376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1" i="1" strike="noStrike" spc="-1">
                <a:solidFill>
                  <a:srgbClr val="FF3300"/>
                </a:solidFill>
                <a:latin typeface="Arial"/>
                <a:ea typeface="DejaVu Sans"/>
              </a:rPr>
              <a:t>Continuum</a:t>
            </a:r>
            <a:endParaRPr lang="pt-BR" sz="1800" b="0" strike="noStrike" spc="-1">
              <a:latin typeface="Arial"/>
            </a:endParaRPr>
          </a:p>
        </p:txBody>
      </p:sp>
      <p:sp>
        <p:nvSpPr>
          <p:cNvPr id="279" name="CustomShape 4"/>
          <p:cNvSpPr/>
          <p:nvPr/>
        </p:nvSpPr>
        <p:spPr>
          <a:xfrm>
            <a:off x="404280" y="4162320"/>
            <a:ext cx="154620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“Mundo Real”</a:t>
            </a:r>
            <a:endParaRPr lang="pt-BR" sz="1800" b="0" strike="noStrike" spc="-1">
              <a:latin typeface="Arial"/>
            </a:endParaRPr>
          </a:p>
        </p:txBody>
      </p:sp>
      <p:sp>
        <p:nvSpPr>
          <p:cNvPr id="280" name="CustomShape 5"/>
          <p:cNvSpPr/>
          <p:nvPr/>
        </p:nvSpPr>
        <p:spPr>
          <a:xfrm>
            <a:off x="8003160" y="4246560"/>
            <a:ext cx="106596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Software</a:t>
            </a:r>
            <a:endParaRPr lang="pt-BR" sz="1800" b="0" strike="noStrike" spc="-1">
              <a:latin typeface="Arial"/>
            </a:endParaRPr>
          </a:p>
        </p:txBody>
      </p:sp>
      <p:sp>
        <p:nvSpPr>
          <p:cNvPr id="281" name="CustomShape 6"/>
          <p:cNvSpPr/>
          <p:nvPr/>
        </p:nvSpPr>
        <p:spPr>
          <a:xfrm rot="18607200">
            <a:off x="1272600" y="2372400"/>
            <a:ext cx="2966400" cy="357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Diagrama de Casos de Uso</a:t>
            </a:r>
            <a:endParaRPr lang="pt-BR" sz="1800" b="0" strike="noStrike" spc="-1">
              <a:latin typeface="Arial"/>
            </a:endParaRPr>
          </a:p>
        </p:txBody>
      </p:sp>
      <p:sp>
        <p:nvSpPr>
          <p:cNvPr id="282" name="CustomShape 7"/>
          <p:cNvSpPr/>
          <p:nvPr/>
        </p:nvSpPr>
        <p:spPr>
          <a:xfrm rot="18523800">
            <a:off x="6243120" y="2397960"/>
            <a:ext cx="2609640" cy="6314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Diagrama de Classes</a:t>
            </a:r>
            <a:endParaRPr lang="pt-BR" sz="18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Diagrama de Sequencia</a:t>
            </a:r>
            <a:endParaRPr lang="pt-BR" sz="1800" b="0" strike="noStrike" spc="-1">
              <a:latin typeface="Arial"/>
            </a:endParaRPr>
          </a:p>
        </p:txBody>
      </p:sp>
      <p:sp>
        <p:nvSpPr>
          <p:cNvPr id="283" name="CustomShape 8"/>
          <p:cNvSpPr/>
          <p:nvPr/>
        </p:nvSpPr>
        <p:spPr>
          <a:xfrm rot="18607200">
            <a:off x="868680" y="2685240"/>
            <a:ext cx="2356920" cy="357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Análise de Requisitos</a:t>
            </a:r>
            <a:endParaRPr lang="pt-BR" sz="1800" b="0" strike="noStrike" spc="-1">
              <a:latin typeface="Arial"/>
            </a:endParaRPr>
          </a:p>
        </p:txBody>
      </p:sp>
      <p:sp>
        <p:nvSpPr>
          <p:cNvPr id="284" name="CustomShape 9"/>
          <p:cNvSpPr/>
          <p:nvPr/>
        </p:nvSpPr>
        <p:spPr>
          <a:xfrm rot="18541200">
            <a:off x="1664280" y="2268720"/>
            <a:ext cx="3597120" cy="3571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Modelo Entidade-Relacionamento</a:t>
            </a:r>
            <a:endParaRPr lang="pt-BR"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6452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Significado das Mensagens</a:t>
            </a:r>
            <a:endParaRPr lang="pt-BR" sz="4000" b="0" strike="noStrike" spc="-1">
              <a:latin typeface="Arial"/>
            </a:endParaRPr>
          </a:p>
        </p:txBody>
      </p:sp>
      <p:sp>
        <p:nvSpPr>
          <p:cNvPr id="286" name="CustomShape 2"/>
          <p:cNvSpPr/>
          <p:nvPr/>
        </p:nvSpPr>
        <p:spPr>
          <a:xfrm>
            <a:off x="494640" y="1219320"/>
            <a:ext cx="813708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Chamada de função ou procedimento</a:t>
            </a:r>
            <a:endParaRPr lang="pt-BR" sz="2600" b="0" strike="noStrike" spc="-1">
              <a:latin typeface="Arial"/>
            </a:endParaRPr>
          </a:p>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Ocorrência de evento</a:t>
            </a:r>
            <a:endParaRPr lang="pt-BR" sz="2600" b="0" strike="noStrike" spc="-1">
              <a:latin typeface="Arial"/>
            </a:endParaRPr>
          </a:p>
        </p:txBody>
      </p:sp>
      <p:graphicFrame>
        <p:nvGraphicFramePr>
          <p:cNvPr id="287" name="Table 3"/>
          <p:cNvGraphicFramePr/>
          <p:nvPr/>
        </p:nvGraphicFramePr>
        <p:xfrm>
          <a:off x="779040" y="2471760"/>
          <a:ext cx="8137800" cy="3169920"/>
        </p:xfrm>
        <a:graphic>
          <a:graphicData uri="http://schemas.openxmlformats.org/drawingml/2006/table">
            <a:tbl>
              <a:tblPr/>
              <a:tblGrid>
                <a:gridCol w="4142880">
                  <a:extLst>
                    <a:ext uri="{9D8B030D-6E8A-4147-A177-3AD203B41FA5}">
                      <a16:colId xmlns:a16="http://schemas.microsoft.com/office/drawing/2014/main" val="20000"/>
                    </a:ext>
                  </a:extLst>
                </a:gridCol>
                <a:gridCol w="1998360">
                  <a:extLst>
                    <a:ext uri="{9D8B030D-6E8A-4147-A177-3AD203B41FA5}">
                      <a16:colId xmlns:a16="http://schemas.microsoft.com/office/drawing/2014/main" val="20001"/>
                    </a:ext>
                  </a:extLst>
                </a:gridCol>
                <a:gridCol w="1996560">
                  <a:extLst>
                    <a:ext uri="{9D8B030D-6E8A-4147-A177-3AD203B41FA5}">
                      <a16:colId xmlns:a16="http://schemas.microsoft.com/office/drawing/2014/main" val="20002"/>
                    </a:ext>
                  </a:extLst>
                </a:gridCol>
              </a:tblGrid>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Evento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solidFill>
                      <a:srgbClr val="FFFF99"/>
                    </a:solid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Origem</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solidFill>
                      <a:srgbClr val="FFFF99"/>
                    </a:solid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Destino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solidFill>
                      <a:srgbClr val="FFFF99"/>
                    </a:solidFill>
                  </a:tcPr>
                </a:tc>
                <a:extLst>
                  <a:ext uri="{0D108BD9-81ED-4DB2-BD59-A6C34878D82A}">
                    <a16:rowId xmlns:a16="http://schemas.microsoft.com/office/drawing/2014/main" val="10000"/>
                  </a:ext>
                </a:extLst>
              </a:tr>
              <a:tr h="38880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Clique do Mouse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Mouse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Movimento do mouse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Mouse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Dados no buffer do teclado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Teclado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Dados no buffer da serial</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Porta serial</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4"/>
                  </a:ext>
                </a:extLst>
              </a:tr>
              <a:tr h="38916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Interrupção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Hardware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5"/>
                  </a:ext>
                </a:extLst>
              </a:tr>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Projeção de dados no monitor</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Monitor</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6"/>
                  </a:ext>
                </a:extLst>
              </a:tr>
              <a:tr h="388080">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Bip do autofalante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Algum objeto</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marL="377640" indent="-376560" algn="just">
                        <a:lnSpc>
                          <a:spcPct val="100000"/>
                        </a:lnSpc>
                        <a:tabLst>
                          <a:tab pos="0" algn="l"/>
                        </a:tabLst>
                      </a:pPr>
                      <a:r>
                        <a:rPr lang="pt-BR" sz="2000" b="0" strike="noStrike" spc="-1">
                          <a:solidFill>
                            <a:srgbClr val="000000"/>
                          </a:solidFill>
                          <a:latin typeface="Arial"/>
                          <a:ea typeface="Times New Roman"/>
                        </a:rPr>
                        <a:t>Autofalante</a:t>
                      </a:r>
                      <a:endParaRPr lang="pt-BR" sz="2000" b="0" strike="noStrike" spc="-1">
                        <a:latin typeface="Arial"/>
                      </a:endParaRPr>
                    </a:p>
                  </a:txBody>
                  <a:tcPr marL="82800" marR="82800">
                    <a:lnL w="5760">
                      <a:solidFill>
                        <a:srgbClr val="000000"/>
                      </a:solidFill>
                    </a:lnL>
                    <a:lnR w="576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2469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Tipos de Mensagens</a:t>
            </a:r>
            <a:endParaRPr lang="pt-BR" sz="4000" b="0" strike="noStrike" spc="-1">
              <a:latin typeface="Arial"/>
            </a:endParaRPr>
          </a:p>
        </p:txBody>
      </p:sp>
      <p:pic>
        <p:nvPicPr>
          <p:cNvPr id="289" name="Picture 5_0" descr="mensagem sincrona"/>
          <p:cNvPicPr/>
          <p:nvPr/>
        </p:nvPicPr>
        <p:blipFill>
          <a:blip r:embed="rId2"/>
          <a:stretch/>
        </p:blipFill>
        <p:spPr>
          <a:xfrm>
            <a:off x="4225680" y="1487520"/>
            <a:ext cx="3367800" cy="1640520"/>
          </a:xfrm>
          <a:prstGeom prst="rect">
            <a:avLst/>
          </a:prstGeom>
          <a:ln w="0">
            <a:noFill/>
          </a:ln>
        </p:spPr>
      </p:pic>
      <p:sp>
        <p:nvSpPr>
          <p:cNvPr id="290" name="CustomShape 2"/>
          <p:cNvSpPr/>
          <p:nvPr/>
        </p:nvSpPr>
        <p:spPr>
          <a:xfrm>
            <a:off x="916920" y="2158920"/>
            <a:ext cx="226980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Mensagem Síncrona</a:t>
            </a:r>
            <a:endParaRPr lang="pt-BR" sz="1800" b="0" strike="noStrike" spc="-1">
              <a:latin typeface="Arial"/>
            </a:endParaRPr>
          </a:p>
        </p:txBody>
      </p:sp>
      <p:pic>
        <p:nvPicPr>
          <p:cNvPr id="291" name="Picture 7_1" descr="mensagem assincrona"/>
          <p:cNvPicPr/>
          <p:nvPr/>
        </p:nvPicPr>
        <p:blipFill>
          <a:blip r:embed="rId3"/>
          <a:stretch/>
        </p:blipFill>
        <p:spPr>
          <a:xfrm>
            <a:off x="4718880" y="3643200"/>
            <a:ext cx="2630160" cy="1994400"/>
          </a:xfrm>
          <a:prstGeom prst="rect">
            <a:avLst/>
          </a:prstGeom>
          <a:ln w="0">
            <a:noFill/>
          </a:ln>
        </p:spPr>
      </p:pic>
      <p:sp>
        <p:nvSpPr>
          <p:cNvPr id="292" name="CustomShape 3"/>
          <p:cNvSpPr/>
          <p:nvPr/>
        </p:nvSpPr>
        <p:spPr>
          <a:xfrm>
            <a:off x="875160" y="4425840"/>
            <a:ext cx="2485440" cy="356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82800" tIns="41400" rIns="82800" bIns="414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Arial"/>
                <a:ea typeface="DejaVu Sans"/>
              </a:rPr>
              <a:t>Mensagem Assíncrona</a:t>
            </a:r>
            <a:endParaRPr lang="pt-BR"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Questão</a:t>
            </a:r>
            <a:endParaRPr lang="pt-BR" sz="4000" b="0" strike="noStrike" spc="-1">
              <a:latin typeface="Arial"/>
            </a:endParaRPr>
          </a:p>
        </p:txBody>
      </p:sp>
      <p:sp>
        <p:nvSpPr>
          <p:cNvPr id="294"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97"/>
              </a:spcBef>
              <a:tabLst>
                <a:tab pos="0" algn="l"/>
              </a:tabLst>
            </a:pPr>
            <a:r>
              <a:rPr lang="pt-BR" sz="2800" b="0" strike="noStrike" spc="-1">
                <a:solidFill>
                  <a:srgbClr val="000000"/>
                </a:solidFill>
                <a:latin typeface="Arial"/>
                <a:ea typeface="DejaVu Sans"/>
              </a:rPr>
              <a:t>Com relação a sincronia, como são classificadas a chamada de função e a ocorrência de evento? </a:t>
            </a:r>
            <a:endParaRPr lang="pt-BR" sz="2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Sintaxe das Mensagens</a:t>
            </a:r>
            <a:endParaRPr lang="pt-BR" sz="4000" b="0" strike="noStrike" spc="-1">
              <a:latin typeface="Arial"/>
            </a:endParaRPr>
          </a:p>
        </p:txBody>
      </p:sp>
      <p:sp>
        <p:nvSpPr>
          <p:cNvPr id="296"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A sintaxe geral para mensagens em diagramas de seqüência é:</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*[Condição] Seqüência : Retorno := NomeMsg(Argumentos)</a:t>
            </a:r>
            <a:endParaRPr lang="pt-BR" sz="24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 name="Picture 11" descr="condição"/>
          <p:cNvPicPr/>
          <p:nvPr/>
        </p:nvPicPr>
        <p:blipFill>
          <a:blip r:embed="rId3"/>
          <a:stretch/>
        </p:blipFill>
        <p:spPr>
          <a:xfrm>
            <a:off x="4294080" y="2971800"/>
            <a:ext cx="5610600" cy="2881800"/>
          </a:xfrm>
          <a:prstGeom prst="rect">
            <a:avLst/>
          </a:prstGeom>
          <a:ln w="0">
            <a:noFill/>
          </a:ln>
        </p:spPr>
      </p:pic>
      <p:sp>
        <p:nvSpPr>
          <p:cNvPr id="298" name="CustomShape 1"/>
          <p:cNvSpPr/>
          <p:nvPr/>
        </p:nvSpPr>
        <p:spPr>
          <a:xfrm>
            <a:off x="2469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Condição</a:t>
            </a:r>
            <a:endParaRPr lang="pt-BR" sz="4000" b="0" strike="noStrike" spc="-1">
              <a:latin typeface="Arial"/>
            </a:endParaRPr>
          </a:p>
        </p:txBody>
      </p:sp>
      <p:sp>
        <p:nvSpPr>
          <p:cNvPr id="299" name="CustomShape 2"/>
          <p:cNvSpPr/>
          <p:nvPr/>
        </p:nvSpPr>
        <p:spPr>
          <a:xfrm>
            <a:off x="247320" y="990720"/>
            <a:ext cx="438084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Para que a mensagem seja enviada é necessário que a condição seja satisfeita. </a:t>
            </a:r>
            <a:endParaRPr lang="pt-BR" sz="2600" b="0" strike="noStrike" spc="-1">
              <a:latin typeface="Arial"/>
            </a:endParaRPr>
          </a:p>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Pode ser descrita por um operador relacional envolvendo atributos, variáveis ou constantes </a:t>
            </a:r>
            <a:endParaRPr lang="pt-BR" sz="2600" b="0" strike="noStrike" spc="-1">
              <a:latin typeface="Arial"/>
            </a:endParaRPr>
          </a:p>
        </p:txBody>
      </p:sp>
      <p:sp>
        <p:nvSpPr>
          <p:cNvPr id="300" name="CustomShape 3"/>
          <p:cNvSpPr/>
          <p:nvPr/>
        </p:nvSpPr>
        <p:spPr>
          <a:xfrm>
            <a:off x="5522400" y="1719360"/>
            <a:ext cx="438264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Exemplo:</a:t>
            </a:r>
            <a:endParaRPr lang="pt-BR" sz="26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[x &lt; 10] GravaDados()</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[res = OK] GravaDados()</a:t>
            </a:r>
            <a:endParaRPr lang="pt-BR"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95000" y="1174680"/>
            <a:ext cx="784116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24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Verdana"/>
                <a:ea typeface="DejaVu Sans"/>
              </a:rPr>
              <a:t>Um diagrama de classes serve para modelar a estrutura de objetos de um sistema, do ponto de vista do utilizador/problema e do implementador/solução.</a:t>
            </a:r>
            <a:endParaRPr lang="pt-BR" sz="2000" b="0" strike="noStrike" spc="-1">
              <a:latin typeface="Arial"/>
            </a:endParaRPr>
          </a:p>
        </p:txBody>
      </p:sp>
      <p:sp>
        <p:nvSpPr>
          <p:cNvPr id="92" name="CustomShape 2"/>
          <p:cNvSpPr/>
          <p:nvPr/>
        </p:nvSpPr>
        <p:spPr>
          <a:xfrm>
            <a:off x="-360" y="0"/>
            <a:ext cx="8254440" cy="51984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7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Objetivo do Diagrama de Classes</a:t>
            </a:r>
            <a:endParaRPr lang="pt-BR" sz="2800" b="0" strike="noStrike" spc="-1">
              <a:latin typeface="Arial"/>
            </a:endParaRPr>
          </a:p>
        </p:txBody>
      </p:sp>
      <p:sp>
        <p:nvSpPr>
          <p:cNvPr id="93" name="CustomShape 3"/>
          <p:cNvSpPr/>
          <p:nvPr/>
        </p:nvSpPr>
        <p:spPr>
          <a:xfrm>
            <a:off x="948960" y="2498760"/>
            <a:ext cx="6603480" cy="9162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Ponto de vista do utilizador/problema – na fase de captura e análise de requisitos, em paralelo com a identificação dos casos de uso;</a:t>
            </a:r>
            <a:endParaRPr lang="pt-BR" sz="1800" b="0" strike="noStrike" spc="-1">
              <a:latin typeface="Arial"/>
            </a:endParaRPr>
          </a:p>
        </p:txBody>
      </p:sp>
      <p:sp>
        <p:nvSpPr>
          <p:cNvPr id="94" name="CustomShape 4"/>
          <p:cNvSpPr/>
          <p:nvPr/>
        </p:nvSpPr>
        <p:spPr>
          <a:xfrm>
            <a:off x="948960" y="3489480"/>
            <a:ext cx="6603480" cy="641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000000"/>
                </a:solidFill>
                <a:latin typeface="Verdana"/>
                <a:ea typeface="DejaVu Sans"/>
              </a:rPr>
              <a:t>Ponto de vista do implementador/solução – na fase de projeto (desenho).</a:t>
            </a:r>
            <a:endParaRPr lang="pt-BR" sz="1800" b="0" strike="noStrike" spc="-1">
              <a:latin typeface="Arial"/>
            </a:endParaRPr>
          </a:p>
        </p:txBody>
      </p:sp>
      <p:sp>
        <p:nvSpPr>
          <p:cNvPr id="95" name="CustomShape 5"/>
          <p:cNvSpPr/>
          <p:nvPr/>
        </p:nvSpPr>
        <p:spPr>
          <a:xfrm>
            <a:off x="495000" y="4479840"/>
            <a:ext cx="7841160" cy="1008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24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Verdana"/>
                <a:ea typeface="DejaVu Sans"/>
              </a:rPr>
              <a:t>Construído e refinado ao longo das várias fases do desenvolvimento do software, por analistas, projetistas (desenhistas) e implementadores.</a:t>
            </a:r>
            <a:endParaRPr lang="pt-BR"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repl">
                                        <p:cTn id="7" dur="500" fill="hold"/>
                                        <p:tgtEl>
                                          <p:spTgt spid="93"/>
                                        </p:tgtEl>
                                        <p:attrNameLst>
                                          <p:attrName>ppt_x</p:attrName>
                                        </p:attrNameLst>
                                      </p:cBhvr>
                                      <p:tavLst>
                                        <p:tav tm="0">
                                          <p:val>
                                            <p:strVal val="0-#ppt_w/2"/>
                                          </p:val>
                                        </p:tav>
                                        <p:tav tm="100000">
                                          <p:val>
                                            <p:strVal val="#ppt_x"/>
                                          </p:val>
                                        </p:tav>
                                      </p:tavLst>
                                    </p:anim>
                                    <p:anim calcmode="lin" valueType="num">
                                      <p:cBhvr additive="repl">
                                        <p:cTn id="8"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repl">
                                        <p:cTn id="13" dur="500" fill="hold"/>
                                        <p:tgtEl>
                                          <p:spTgt spid="94"/>
                                        </p:tgtEl>
                                        <p:attrNameLst>
                                          <p:attrName>ppt_x</p:attrName>
                                        </p:attrNameLst>
                                      </p:cBhvr>
                                      <p:tavLst>
                                        <p:tav tm="0">
                                          <p:val>
                                            <p:strVal val="0-#ppt_w/2"/>
                                          </p:val>
                                        </p:tav>
                                        <p:tav tm="100000">
                                          <p:val>
                                            <p:strVal val="#ppt_x"/>
                                          </p:val>
                                        </p:tav>
                                      </p:tavLst>
                                    </p:anim>
                                    <p:anim calcmode="lin" valueType="num">
                                      <p:cBhvr additive="repl">
                                        <p:cTn id="14"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repl">
                                        <p:cTn id="19" dur="500" fill="hold"/>
                                        <p:tgtEl>
                                          <p:spTgt spid="95"/>
                                        </p:tgtEl>
                                        <p:attrNameLst>
                                          <p:attrName>ppt_x</p:attrName>
                                        </p:attrNameLst>
                                      </p:cBhvr>
                                      <p:tavLst>
                                        <p:tav tm="0">
                                          <p:val>
                                            <p:strVal val="0-#ppt_w/2"/>
                                          </p:val>
                                        </p:tav>
                                        <p:tav tm="100000">
                                          <p:val>
                                            <p:strVal val="#ppt_x"/>
                                          </p:val>
                                        </p:tav>
                                      </p:tavLst>
                                    </p:anim>
                                    <p:anim calcmode="lin" valueType="num">
                                      <p:cBhvr additive="repl">
                                        <p:cTn id="20"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 name="Picture 7" descr="repetição"/>
          <p:cNvPicPr/>
          <p:nvPr/>
        </p:nvPicPr>
        <p:blipFill>
          <a:blip r:embed="rId2"/>
          <a:stretch/>
        </p:blipFill>
        <p:spPr>
          <a:xfrm>
            <a:off x="4316400" y="2906640"/>
            <a:ext cx="5588640" cy="2940480"/>
          </a:xfrm>
          <a:prstGeom prst="rect">
            <a:avLst/>
          </a:prstGeom>
          <a:ln w="0">
            <a:noFill/>
          </a:ln>
        </p:spPr>
      </p:pic>
      <p:sp>
        <p:nvSpPr>
          <p:cNvPr id="302" name="CustomShape 1"/>
          <p:cNvSpPr/>
          <p:nvPr/>
        </p:nvSpPr>
        <p:spPr>
          <a:xfrm>
            <a:off x="3297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Repetições</a:t>
            </a:r>
            <a:endParaRPr lang="pt-BR" sz="4000" b="0" strike="noStrike" spc="-1">
              <a:latin typeface="Arial"/>
            </a:endParaRPr>
          </a:p>
        </p:txBody>
      </p:sp>
      <p:sp>
        <p:nvSpPr>
          <p:cNvPr id="303" name="CustomShape 2"/>
          <p:cNvSpPr/>
          <p:nvPr/>
        </p:nvSpPr>
        <p:spPr>
          <a:xfrm>
            <a:off x="330120" y="1219320"/>
            <a:ext cx="438084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A inclusão de um asterisco (*) antes de uma condição permite especificar repetições. </a:t>
            </a:r>
            <a:endParaRPr lang="pt-BR" sz="2600" b="0" strike="noStrike" spc="-1">
              <a:latin typeface="Arial"/>
            </a:endParaRPr>
          </a:p>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A condição representa uma expressão lógica de controle de repetição.</a:t>
            </a:r>
            <a:endParaRPr lang="pt-BR" sz="2600" b="0" strike="noStrike" spc="-1">
              <a:latin typeface="Arial"/>
            </a:endParaRPr>
          </a:p>
        </p:txBody>
      </p:sp>
      <p:sp>
        <p:nvSpPr>
          <p:cNvPr id="304" name="CustomShape 3"/>
          <p:cNvSpPr/>
          <p:nvPr/>
        </p:nvSpPr>
        <p:spPr>
          <a:xfrm>
            <a:off x="5522400" y="1719360"/>
            <a:ext cx="438264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Exemplo:</a:t>
            </a:r>
            <a:endParaRPr lang="pt-BR" sz="26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 [x &lt; 10] calcular(x)</a:t>
            </a:r>
            <a:endParaRPr lang="pt-BR" sz="22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0120" y="-360"/>
            <a:ext cx="8914320" cy="11419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Sequência</a:t>
            </a:r>
            <a:endParaRPr lang="pt-BR" sz="4000" b="0" strike="noStrike" spc="-1">
              <a:latin typeface="Arial"/>
            </a:endParaRPr>
          </a:p>
        </p:txBody>
      </p:sp>
      <p:sp>
        <p:nvSpPr>
          <p:cNvPr id="306" name="CustomShape 2"/>
          <p:cNvSpPr/>
          <p:nvPr/>
        </p:nvSpPr>
        <p:spPr>
          <a:xfrm>
            <a:off x="495000" y="1600200"/>
            <a:ext cx="4374000" cy="45248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Pode-se incluir junto às mensagens uma numeração para indicar explicitamente a ordenação de ocorrência das mensagens. </a:t>
            </a:r>
            <a:endParaRPr lang="pt-BR" sz="2200" b="0" strike="noStrike" spc="-1">
              <a:latin typeface="Arial"/>
            </a:endParaRPr>
          </a:p>
          <a:p>
            <a:pPr marL="342720" indent="-34164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 uso da numeração é útil para:</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 diagrama de colaboração</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Caso de concorrência</a:t>
            </a:r>
            <a:endParaRPr lang="pt-BR" sz="2200" b="0" strike="noStrike" spc="-1">
              <a:latin typeface="Arial"/>
            </a:endParaRPr>
          </a:p>
        </p:txBody>
      </p:sp>
      <p:sp>
        <p:nvSpPr>
          <p:cNvPr id="307" name="CustomShape 3"/>
          <p:cNvSpPr/>
          <p:nvPr/>
        </p:nvSpPr>
        <p:spPr>
          <a:xfrm>
            <a:off x="5035680" y="1600200"/>
            <a:ext cx="4374000" cy="45248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Exemplo:</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1: calcular(x)</a:t>
            </a:r>
            <a:endParaRPr lang="pt-BR" sz="22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9" descr="condição"/>
          <p:cNvPicPr/>
          <p:nvPr/>
        </p:nvPicPr>
        <p:blipFill>
          <a:blip r:embed="rId2"/>
          <a:stretch/>
        </p:blipFill>
        <p:spPr>
          <a:xfrm>
            <a:off x="4082760" y="2971800"/>
            <a:ext cx="5821920" cy="2991240"/>
          </a:xfrm>
          <a:prstGeom prst="rect">
            <a:avLst/>
          </a:prstGeom>
          <a:ln w="0">
            <a:noFill/>
          </a:ln>
        </p:spPr>
      </p:pic>
      <p:sp>
        <p:nvSpPr>
          <p:cNvPr id="309" name="CustomShape 1"/>
          <p:cNvSpPr/>
          <p:nvPr/>
        </p:nvSpPr>
        <p:spPr>
          <a:xfrm>
            <a:off x="3297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Retorno</a:t>
            </a:r>
            <a:endParaRPr lang="pt-BR" sz="4000" b="0" strike="noStrike" spc="-1">
              <a:latin typeface="Arial"/>
            </a:endParaRPr>
          </a:p>
        </p:txBody>
      </p:sp>
      <p:sp>
        <p:nvSpPr>
          <p:cNvPr id="310" name="CustomShape 2"/>
          <p:cNvSpPr/>
          <p:nvPr/>
        </p:nvSpPr>
        <p:spPr>
          <a:xfrm>
            <a:off x="330120" y="1066320"/>
            <a:ext cx="4380840" cy="4410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9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Muitas funções permitem produzir um valor que é retornado ao objeto que fez sua chamada. </a:t>
            </a:r>
            <a:endParaRPr lang="pt-BR" sz="2600" b="0" strike="noStrike" spc="-1">
              <a:latin typeface="Arial"/>
            </a:endParaRPr>
          </a:p>
          <a:p>
            <a:pPr marL="342720" indent="-341640">
              <a:lnSpc>
                <a:spcPct val="9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O objeto chamador deve indicar uma variável (atributo do objeto ou uma variável local) para receber o valor de retorno.</a:t>
            </a:r>
            <a:endParaRPr lang="pt-BR" sz="2600" b="0" strike="noStrike" spc="-1">
              <a:latin typeface="Arial"/>
            </a:endParaRPr>
          </a:p>
        </p:txBody>
      </p:sp>
      <p:sp>
        <p:nvSpPr>
          <p:cNvPr id="311" name="CustomShape 3"/>
          <p:cNvSpPr/>
          <p:nvPr/>
        </p:nvSpPr>
        <p:spPr>
          <a:xfrm>
            <a:off x="5522400" y="1719360"/>
            <a:ext cx="4382640" cy="441036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90000"/>
              </a:lnSpc>
              <a:spcBef>
                <a:spcPts val="64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600" b="0" strike="noStrike" spc="-1">
                <a:solidFill>
                  <a:srgbClr val="000000"/>
                </a:solidFill>
                <a:latin typeface="Arial"/>
                <a:ea typeface="DejaVu Sans"/>
              </a:rPr>
              <a:t>Exemplo:</a:t>
            </a:r>
            <a:endParaRPr lang="pt-BR" sz="2600" b="0" strike="noStrike" spc="-1">
              <a:latin typeface="Arial"/>
            </a:endParaRPr>
          </a:p>
          <a:p>
            <a:pPr marL="742680" lvl="1" indent="-284400">
              <a:lnSpc>
                <a:spcPct val="9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Res := registrar(codigo)</a:t>
            </a:r>
            <a:endParaRPr lang="pt-BR" sz="22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4520" y="0"/>
            <a:ext cx="784152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NomeMsg</a:t>
            </a:r>
            <a:endParaRPr lang="pt-BR" sz="4000" b="0" strike="noStrike" spc="-1">
              <a:latin typeface="Arial"/>
            </a:endParaRPr>
          </a:p>
        </p:txBody>
      </p:sp>
      <p:sp>
        <p:nvSpPr>
          <p:cNvPr id="313"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97"/>
              </a:spcBef>
              <a:tabLst>
                <a:tab pos="0" algn="l"/>
              </a:tabLst>
            </a:pPr>
            <a:r>
              <a:rPr lang="pt-BR" sz="2800" b="0" strike="noStrike" spc="-1">
                <a:solidFill>
                  <a:srgbClr val="000000"/>
                </a:solidFill>
                <a:latin typeface="Arial"/>
                <a:ea typeface="DejaVu Sans"/>
              </a:rPr>
              <a:t>É o identificador da mensagem ou função que está sendo chamada. </a:t>
            </a:r>
            <a:endParaRPr lang="pt-BR" sz="2800" b="0" strike="noStrike" spc="-1">
              <a:latin typeface="Arial"/>
            </a:endParaRPr>
          </a:p>
          <a:p>
            <a:pPr marL="342720" indent="-341640">
              <a:lnSpc>
                <a:spcPct val="100000"/>
              </a:lnSpc>
              <a:spcBef>
                <a:spcPts val="697"/>
              </a:spcBef>
              <a:tabLst>
                <a:tab pos="0" algn="l"/>
              </a:tabLst>
            </a:pPr>
            <a:r>
              <a:rPr lang="pt-BR" sz="2800" b="0" strike="noStrike" spc="-1">
                <a:solidFill>
                  <a:srgbClr val="000000"/>
                </a:solidFill>
                <a:latin typeface="Arial"/>
                <a:ea typeface="DejaVu Sans"/>
              </a:rPr>
              <a:t>Quando se tratar de chamada de função é necessário que a função seja declarada como uma das funções membro do objeto de destino da mensagem.</a:t>
            </a:r>
            <a:endParaRPr lang="pt-BR" sz="2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2473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Argumentos</a:t>
            </a:r>
            <a:endParaRPr lang="pt-BR" sz="4000" b="0" strike="noStrike" spc="-1">
              <a:latin typeface="Arial"/>
            </a:endParaRPr>
          </a:p>
        </p:txBody>
      </p:sp>
      <p:sp>
        <p:nvSpPr>
          <p:cNvPr id="315"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697"/>
              </a:spcBef>
              <a:tabLst>
                <a:tab pos="0" algn="l"/>
              </a:tabLst>
            </a:pPr>
            <a:r>
              <a:rPr lang="pt-BR" sz="2800" b="0" strike="noStrike" spc="-1">
                <a:solidFill>
                  <a:srgbClr val="000000"/>
                </a:solidFill>
                <a:latin typeface="Arial"/>
                <a:ea typeface="DejaVu Sans"/>
              </a:rPr>
              <a:t>São valores (constantes ou variáveis) enviados junto com a mensagem.  </a:t>
            </a:r>
            <a:endParaRPr lang="pt-BR" sz="2800" b="0" strike="noStrike" spc="-1">
              <a:latin typeface="Arial"/>
            </a:endParaRPr>
          </a:p>
          <a:p>
            <a:pPr marL="342720" indent="-341640">
              <a:lnSpc>
                <a:spcPct val="100000"/>
              </a:lnSpc>
              <a:spcBef>
                <a:spcPts val="697"/>
              </a:spcBef>
              <a:tabLst>
                <a:tab pos="0" algn="l"/>
              </a:tabLst>
            </a:pPr>
            <a:r>
              <a:rPr lang="pt-BR" sz="2800" b="0" strike="noStrike" spc="-1">
                <a:solidFill>
                  <a:srgbClr val="000000"/>
                </a:solidFill>
                <a:latin typeface="Arial"/>
                <a:ea typeface="DejaVu Sans"/>
              </a:rPr>
              <a:t>No caso de chamada de função os argumentos devem coincidir com os parâmetros definidos para a função na classe do objeto destino.</a:t>
            </a:r>
            <a:endParaRPr lang="pt-BR" sz="2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3301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Casos de Uso</a:t>
            </a:r>
            <a:endParaRPr lang="pt-BR" sz="4000" b="0" strike="noStrike" spc="-1">
              <a:latin typeface="Arial"/>
            </a:endParaRPr>
          </a:p>
        </p:txBody>
      </p:sp>
      <p:pic>
        <p:nvPicPr>
          <p:cNvPr id="317" name="Picture 4_0" descr="casos de uso"/>
          <p:cNvPicPr/>
          <p:nvPr/>
        </p:nvPicPr>
        <p:blipFill>
          <a:blip r:embed="rId2"/>
          <a:stretch/>
        </p:blipFill>
        <p:spPr>
          <a:xfrm>
            <a:off x="82440" y="914400"/>
            <a:ext cx="9763920" cy="5104440"/>
          </a:xfrm>
          <a:prstGeom prst="rect">
            <a:avLst/>
          </a:prstGeom>
          <a:ln w="0">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0" y="0"/>
            <a:ext cx="85017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Exemplo Diagrama de Seq</a:t>
            </a:r>
            <a:r>
              <a:rPr lang="pt-BR" sz="1800" b="0" strike="noStrike" spc="-1">
                <a:solidFill>
                  <a:srgbClr val="000000"/>
                </a:solidFill>
                <a:latin typeface="Arial"/>
                <a:ea typeface="DejaVu Sans"/>
              </a:rPr>
              <a:t>.</a:t>
            </a:r>
            <a:br/>
            <a:r>
              <a:rPr lang="pt-BR" sz="4000" b="1" strike="noStrike" spc="-1">
                <a:solidFill>
                  <a:srgbClr val="00B0F0"/>
                </a:solidFill>
                <a:latin typeface="Arial"/>
                <a:ea typeface="DejaVu Sans"/>
              </a:rPr>
              <a:t>Caso de Uso Cadastrar Cliente</a:t>
            </a:r>
            <a:endParaRPr lang="pt-BR" sz="4000" b="0" strike="noStrike" spc="-1">
              <a:latin typeface="Arial"/>
            </a:endParaRPr>
          </a:p>
        </p:txBody>
      </p:sp>
      <p:pic>
        <p:nvPicPr>
          <p:cNvPr id="319" name="Picture 6_2" descr="cadastrar cliente"/>
          <p:cNvPicPr/>
          <p:nvPr/>
        </p:nvPicPr>
        <p:blipFill>
          <a:blip r:embed="rId2"/>
          <a:stretch/>
        </p:blipFill>
        <p:spPr>
          <a:xfrm>
            <a:off x="164880" y="1295280"/>
            <a:ext cx="9079920" cy="5237640"/>
          </a:xfrm>
          <a:prstGeom prst="rect">
            <a:avLst/>
          </a:prstGeom>
          <a:ln w="0">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246960" y="0"/>
            <a:ext cx="8171640" cy="129420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Cenário de erro</a:t>
            </a:r>
            <a:endParaRPr lang="pt-BR" sz="4000" b="0" strike="noStrike" spc="-1">
              <a:latin typeface="Arial"/>
            </a:endParaRPr>
          </a:p>
        </p:txBody>
      </p:sp>
      <p:sp>
        <p:nvSpPr>
          <p:cNvPr id="321" name="CustomShape 2"/>
          <p:cNvSpPr/>
          <p:nvPr/>
        </p:nvSpPr>
        <p:spPr>
          <a:xfrm>
            <a:off x="412560" y="990360"/>
            <a:ext cx="8914320" cy="98928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9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 diagrama a seguir representa uma seqüência alternativa para o cenário de erro de violação de chave ao gravar no banco de dados.</a:t>
            </a:r>
            <a:endParaRPr lang="pt-BR" sz="2200" b="0" strike="noStrike" spc="-1">
              <a:latin typeface="Arial"/>
            </a:endParaRPr>
          </a:p>
        </p:txBody>
      </p:sp>
      <p:pic>
        <p:nvPicPr>
          <p:cNvPr id="322" name="Picture 6_3" descr="erroBD"/>
          <p:cNvPicPr/>
          <p:nvPr/>
        </p:nvPicPr>
        <p:blipFill>
          <a:blip r:embed="rId2"/>
          <a:stretch/>
        </p:blipFill>
        <p:spPr>
          <a:xfrm>
            <a:off x="247320" y="1981080"/>
            <a:ext cx="9409680" cy="4425120"/>
          </a:xfrm>
          <a:prstGeom prst="rect">
            <a:avLst/>
          </a:prstGeom>
          <a:ln w="0">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4520" y="0"/>
            <a:ext cx="784152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Diagrama de Seqüência</a:t>
            </a:r>
            <a:br/>
            <a:r>
              <a:rPr lang="pt-BR" sz="4000" b="1" strike="noStrike" spc="-1">
                <a:solidFill>
                  <a:srgbClr val="00B0F0"/>
                </a:solidFill>
                <a:latin typeface="Arial"/>
                <a:ea typeface="DejaVu Sans"/>
              </a:rPr>
              <a:t>Listar Débitos por Cliente</a:t>
            </a:r>
            <a:endParaRPr lang="pt-BR" sz="4000" b="0" strike="noStrike" spc="-1">
              <a:latin typeface="Arial"/>
            </a:endParaRPr>
          </a:p>
        </p:txBody>
      </p:sp>
      <p:pic>
        <p:nvPicPr>
          <p:cNvPr id="324" name="Picture 4_2" descr="Diagrama de Sequencia - Listar debitos"/>
          <p:cNvPicPr/>
          <p:nvPr/>
        </p:nvPicPr>
        <p:blipFill>
          <a:blip r:embed="rId2"/>
          <a:stretch/>
        </p:blipFill>
        <p:spPr>
          <a:xfrm>
            <a:off x="211320" y="1535040"/>
            <a:ext cx="9470160" cy="4785480"/>
          </a:xfrm>
          <a:prstGeom prst="rect">
            <a:avLst/>
          </a:prstGeom>
          <a:ln w="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3301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Questão</a:t>
            </a:r>
            <a:endParaRPr lang="pt-BR" sz="4000" b="0" strike="noStrike" spc="-1">
              <a:latin typeface="Arial"/>
            </a:endParaRPr>
          </a:p>
        </p:txBody>
      </p:sp>
      <p:sp>
        <p:nvSpPr>
          <p:cNvPr id="326"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Fazer o diagrama de sequência alternativo ao Listar Débitos por Cliente para o caso do cliente não possuir débitos.</a:t>
            </a:r>
            <a:endParaRPr lang="pt-BR"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Introdução - Diagrama de Classes</a:t>
            </a:r>
            <a:endParaRPr lang="pt-BR" sz="2800" b="0" strike="noStrike" spc="-1">
              <a:latin typeface="Arial"/>
            </a:endParaRPr>
          </a:p>
        </p:txBody>
      </p:sp>
      <p:sp>
        <p:nvSpPr>
          <p:cNvPr id="97" name="CustomShape 2"/>
          <p:cNvSpPr/>
          <p:nvPr/>
        </p:nvSpPr>
        <p:spPr>
          <a:xfrm>
            <a:off x="412200" y="914400"/>
            <a:ext cx="9162000" cy="24102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550"/>
              </a:spcBef>
              <a:spcAft>
                <a:spcPts val="1375"/>
              </a:spcAft>
              <a:tabLst>
                <a:tab pos="0" algn="l"/>
              </a:tabLst>
            </a:pPr>
            <a:r>
              <a:rPr lang="pt-BR" sz="2200" b="0" strike="noStrike" spc="-1">
                <a:solidFill>
                  <a:srgbClr val="000000"/>
                </a:solidFill>
                <a:latin typeface="Arial"/>
                <a:ea typeface="DejaVu Sans"/>
              </a:rPr>
              <a:t>Mostra um conjunto de classes e seus relacionamentos.</a:t>
            </a:r>
            <a:endParaRPr lang="pt-BR" sz="2200" b="0" strike="noStrike" spc="-1">
              <a:latin typeface="Arial"/>
            </a:endParaRPr>
          </a:p>
          <a:p>
            <a:pPr marL="342720" indent="-341640">
              <a:lnSpc>
                <a:spcPct val="100000"/>
              </a:lnSpc>
              <a:spcBef>
                <a:spcPts val="550"/>
              </a:spcBef>
              <a:spcAft>
                <a:spcPts val="1375"/>
              </a:spcAft>
              <a:tabLst>
                <a:tab pos="0" algn="l"/>
              </a:tabLst>
            </a:pPr>
            <a:r>
              <a:rPr lang="pt-BR" sz="2200" b="0" strike="noStrike" spc="-1">
                <a:solidFill>
                  <a:srgbClr val="000000"/>
                </a:solidFill>
                <a:latin typeface="Arial"/>
                <a:ea typeface="DejaVu Sans"/>
              </a:rPr>
              <a:t>É o diagrama central da modelagem orientada a objetos.</a:t>
            </a:r>
            <a:endParaRPr lang="pt-BR" sz="2200" b="0" strike="noStrike" spc="-1">
              <a:latin typeface="Arial"/>
            </a:endParaRPr>
          </a:p>
          <a:p>
            <a:pPr marL="342720" indent="-341640">
              <a:lnSpc>
                <a:spcPct val="100000"/>
              </a:lnSpc>
              <a:spcBef>
                <a:spcPts val="550"/>
              </a:spcBef>
              <a:spcAft>
                <a:spcPts val="1375"/>
              </a:spcAft>
              <a:tabLst>
                <a:tab pos="0" algn="l"/>
              </a:tabLst>
            </a:pPr>
            <a:r>
              <a:rPr lang="pt-BR" sz="2200" b="0" strike="noStrike" spc="-1">
                <a:solidFill>
                  <a:srgbClr val="000000"/>
                </a:solidFill>
                <a:latin typeface="Arial"/>
                <a:ea typeface="DejaVu Sans"/>
              </a:rPr>
              <a:t>Classificado como de </a:t>
            </a:r>
            <a:r>
              <a:rPr lang="pt-BR" sz="2400" b="1" strike="noStrike" spc="-1">
                <a:solidFill>
                  <a:srgbClr val="00B050"/>
                </a:solidFill>
                <a:latin typeface="Arial"/>
                <a:ea typeface="DejaVu Sans"/>
              </a:rPr>
              <a:t>Visão Estática </a:t>
            </a:r>
            <a:r>
              <a:rPr lang="pt-BR" sz="2200" b="0" strike="noStrike" spc="-1">
                <a:solidFill>
                  <a:srgbClr val="000000"/>
                </a:solidFill>
                <a:latin typeface="Arial"/>
                <a:ea typeface="DejaVu Sans"/>
              </a:rPr>
              <a:t>(Modela Conceitualmente)</a:t>
            </a:r>
            <a:endParaRPr lang="pt-BR" sz="2200" b="0" strike="noStrike" spc="-1">
              <a:latin typeface="Arial"/>
            </a:endParaRPr>
          </a:p>
        </p:txBody>
      </p:sp>
      <p:grpSp>
        <p:nvGrpSpPr>
          <p:cNvPr id="98" name="Group 3"/>
          <p:cNvGrpSpPr/>
          <p:nvPr/>
        </p:nvGrpSpPr>
        <p:grpSpPr>
          <a:xfrm>
            <a:off x="1081440" y="4114800"/>
            <a:ext cx="1972080" cy="1752840"/>
            <a:chOff x="1081440" y="4114800"/>
            <a:chExt cx="1972080" cy="1752840"/>
          </a:xfrm>
        </p:grpSpPr>
        <p:grpSp>
          <p:nvGrpSpPr>
            <p:cNvPr id="99" name="Group 4"/>
            <p:cNvGrpSpPr/>
            <p:nvPr/>
          </p:nvGrpSpPr>
          <p:grpSpPr>
            <a:xfrm>
              <a:off x="1081440" y="4114800"/>
              <a:ext cx="1971720" cy="1752840"/>
              <a:chOff x="1081440" y="4114800"/>
              <a:chExt cx="1971720" cy="1752840"/>
            </a:xfrm>
          </p:grpSpPr>
          <p:sp>
            <p:nvSpPr>
              <p:cNvPr id="100" name="CustomShape 5"/>
              <p:cNvSpPr/>
              <p:nvPr/>
            </p:nvSpPr>
            <p:spPr>
              <a:xfrm>
                <a:off x="1083240" y="4114800"/>
                <a:ext cx="1969920" cy="17528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01" name="Line 6"/>
              <p:cNvSpPr/>
              <p:nvPr/>
            </p:nvSpPr>
            <p:spPr>
              <a:xfrm>
                <a:off x="1081440" y="4421160"/>
                <a:ext cx="197136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02" name="Line 7"/>
              <p:cNvSpPr/>
              <p:nvPr/>
            </p:nvSpPr>
            <p:spPr>
              <a:xfrm>
                <a:off x="1081440" y="4954320"/>
                <a:ext cx="197136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103" name="CustomShape 8"/>
            <p:cNvSpPr/>
            <p:nvPr/>
          </p:nvSpPr>
          <p:spPr>
            <a:xfrm>
              <a:off x="1081440" y="4116240"/>
              <a:ext cx="1972080" cy="245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Aluno</a:t>
              </a:r>
              <a:endParaRPr lang="pt-BR" sz="1000" b="0" strike="noStrike" spc="-1">
                <a:latin typeface="Arial"/>
              </a:endParaRPr>
            </a:p>
          </p:txBody>
        </p:sp>
        <p:sp>
          <p:nvSpPr>
            <p:cNvPr id="104" name="CustomShape 9"/>
            <p:cNvSpPr/>
            <p:nvPr/>
          </p:nvSpPr>
          <p:spPr>
            <a:xfrm>
              <a:off x="1085760" y="4421160"/>
              <a:ext cx="1967400" cy="3978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nome: Texto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matrícula: Inteiro</a:t>
              </a:r>
              <a:endParaRPr lang="pt-BR" sz="1000" b="0" strike="noStrike" spc="-1">
                <a:latin typeface="Arial"/>
              </a:endParaRPr>
            </a:p>
          </p:txBody>
        </p:sp>
        <p:sp>
          <p:nvSpPr>
            <p:cNvPr id="105" name="CustomShape 10"/>
            <p:cNvSpPr/>
            <p:nvPr/>
          </p:nvSpPr>
          <p:spPr>
            <a:xfrm>
              <a:off x="1155960" y="4998960"/>
              <a:ext cx="1872720" cy="702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definirNome(nome)</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obterNome()</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definirMatricula(matricula)</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obterMatricula</a:t>
              </a:r>
              <a:endParaRPr lang="pt-BR" sz="1000" b="0" strike="noStrike" spc="-1">
                <a:latin typeface="Arial"/>
              </a:endParaRPr>
            </a:p>
          </p:txBody>
        </p:sp>
      </p:grpSp>
      <p:grpSp>
        <p:nvGrpSpPr>
          <p:cNvPr id="106" name="Group 11"/>
          <p:cNvGrpSpPr/>
          <p:nvPr/>
        </p:nvGrpSpPr>
        <p:grpSpPr>
          <a:xfrm>
            <a:off x="3888360" y="3048120"/>
            <a:ext cx="1970640" cy="1752840"/>
            <a:chOff x="3888360" y="3048120"/>
            <a:chExt cx="1970640" cy="1752840"/>
          </a:xfrm>
        </p:grpSpPr>
        <p:sp>
          <p:nvSpPr>
            <p:cNvPr id="107" name="Line 12"/>
            <p:cNvSpPr/>
            <p:nvPr/>
          </p:nvSpPr>
          <p:spPr>
            <a:xfrm>
              <a:off x="3888360" y="3354120"/>
              <a:ext cx="197064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08" name="Line 13"/>
            <p:cNvSpPr/>
            <p:nvPr/>
          </p:nvSpPr>
          <p:spPr>
            <a:xfrm>
              <a:off x="3888360" y="4171680"/>
              <a:ext cx="197064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09" name="CustomShape 14"/>
            <p:cNvSpPr/>
            <p:nvPr/>
          </p:nvSpPr>
          <p:spPr>
            <a:xfrm>
              <a:off x="3889440" y="3048120"/>
              <a:ext cx="1969560" cy="17528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10" name="CustomShape 15"/>
            <p:cNvSpPr/>
            <p:nvPr/>
          </p:nvSpPr>
          <p:spPr>
            <a:xfrm>
              <a:off x="3888360" y="3049560"/>
              <a:ext cx="1970640" cy="245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Turma</a:t>
              </a:r>
              <a:endParaRPr lang="pt-BR" sz="1000" b="0" strike="noStrike" spc="-1">
                <a:latin typeface="Arial"/>
              </a:endParaRPr>
            </a:p>
          </p:txBody>
        </p:sp>
        <p:sp>
          <p:nvSpPr>
            <p:cNvPr id="111" name="CustomShape 16"/>
            <p:cNvSpPr/>
            <p:nvPr/>
          </p:nvSpPr>
          <p:spPr>
            <a:xfrm>
              <a:off x="3892320" y="3354120"/>
              <a:ext cx="1966680" cy="702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código: Texto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sala: Texto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horario: Horario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1000" b="0" strike="noStrike" spc="-1">
                <a:latin typeface="Arial"/>
              </a:endParaRPr>
            </a:p>
          </p:txBody>
        </p:sp>
        <p:sp>
          <p:nvSpPr>
            <p:cNvPr id="112" name="CustomShape 17"/>
            <p:cNvSpPr/>
            <p:nvPr/>
          </p:nvSpPr>
          <p:spPr>
            <a:xfrm>
              <a:off x="3969360" y="4186080"/>
              <a:ext cx="1871280" cy="5500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estaAberta()</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definirProfessor(professor)</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incluirAluno(aluno)</a:t>
              </a:r>
              <a:endParaRPr lang="pt-BR" sz="1000" b="0" strike="noStrike" spc="-1">
                <a:latin typeface="Arial"/>
              </a:endParaRPr>
            </a:p>
          </p:txBody>
        </p:sp>
      </p:grpSp>
      <p:sp>
        <p:nvSpPr>
          <p:cNvPr id="113" name="CustomShape 18"/>
          <p:cNvSpPr/>
          <p:nvPr/>
        </p:nvSpPr>
        <p:spPr>
          <a:xfrm>
            <a:off x="2049840" y="3429000"/>
            <a:ext cx="1511640" cy="245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está-matriculado-em</a:t>
            </a:r>
            <a:endParaRPr lang="pt-BR" sz="1000" b="0" strike="noStrike" spc="-1">
              <a:latin typeface="Arial"/>
            </a:endParaRPr>
          </a:p>
        </p:txBody>
      </p:sp>
      <p:grpSp>
        <p:nvGrpSpPr>
          <p:cNvPr id="114" name="Group 19"/>
          <p:cNvGrpSpPr/>
          <p:nvPr/>
        </p:nvGrpSpPr>
        <p:grpSpPr>
          <a:xfrm>
            <a:off x="6859080" y="4114800"/>
            <a:ext cx="1972080" cy="1752840"/>
            <a:chOff x="6859080" y="4114800"/>
            <a:chExt cx="1972080" cy="1752840"/>
          </a:xfrm>
        </p:grpSpPr>
        <p:grpSp>
          <p:nvGrpSpPr>
            <p:cNvPr id="115" name="Group 20"/>
            <p:cNvGrpSpPr/>
            <p:nvPr/>
          </p:nvGrpSpPr>
          <p:grpSpPr>
            <a:xfrm>
              <a:off x="6859080" y="4114800"/>
              <a:ext cx="1971720" cy="1752840"/>
              <a:chOff x="6859080" y="4114800"/>
              <a:chExt cx="1971720" cy="1752840"/>
            </a:xfrm>
          </p:grpSpPr>
          <p:sp>
            <p:nvSpPr>
              <p:cNvPr id="116" name="CustomShape 21"/>
              <p:cNvSpPr/>
              <p:nvPr/>
            </p:nvSpPr>
            <p:spPr>
              <a:xfrm>
                <a:off x="6861600" y="4114800"/>
                <a:ext cx="1969200" cy="1752840"/>
              </a:xfrm>
              <a:prstGeom prst="rect">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17" name="Line 22"/>
              <p:cNvSpPr/>
              <p:nvPr/>
            </p:nvSpPr>
            <p:spPr>
              <a:xfrm>
                <a:off x="6859080" y="4421160"/>
                <a:ext cx="197064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18" name="Line 23"/>
              <p:cNvSpPr/>
              <p:nvPr/>
            </p:nvSpPr>
            <p:spPr>
              <a:xfrm>
                <a:off x="6859080" y="4954320"/>
                <a:ext cx="1970640" cy="3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119" name="CustomShape 24"/>
            <p:cNvSpPr/>
            <p:nvPr/>
          </p:nvSpPr>
          <p:spPr>
            <a:xfrm>
              <a:off x="6859800" y="4116240"/>
              <a:ext cx="1971360" cy="245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ctr">
                <a:lnSpc>
                  <a:spcPct val="10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Professor</a:t>
              </a:r>
              <a:endParaRPr lang="pt-BR" sz="1000" b="0" strike="noStrike" spc="-1">
                <a:latin typeface="Arial"/>
              </a:endParaRPr>
            </a:p>
          </p:txBody>
        </p:sp>
        <p:sp>
          <p:nvSpPr>
            <p:cNvPr id="120" name="CustomShape 25"/>
            <p:cNvSpPr/>
            <p:nvPr/>
          </p:nvSpPr>
          <p:spPr>
            <a:xfrm>
              <a:off x="6864120" y="4421160"/>
              <a:ext cx="1967040" cy="3978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nome: Texto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titulação: Texto</a:t>
              </a:r>
              <a:endParaRPr lang="pt-BR" sz="1000" b="0" strike="noStrike" spc="-1">
                <a:latin typeface="Arial"/>
              </a:endParaRPr>
            </a:p>
          </p:txBody>
        </p:sp>
        <p:sp>
          <p:nvSpPr>
            <p:cNvPr id="121" name="CustomShape 26"/>
            <p:cNvSpPr/>
            <p:nvPr/>
          </p:nvSpPr>
          <p:spPr>
            <a:xfrm>
              <a:off x="6923520" y="4998960"/>
              <a:ext cx="1598400" cy="702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definirNome(nome)</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obterNome()</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definirTitulacao(titulo)</a:t>
              </a:r>
              <a:endParaRPr lang="pt-BR" sz="1000" b="0" strike="noStrike" spc="-1">
                <a:latin typeface="Arial"/>
              </a:endParaRP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obterTitulacao</a:t>
              </a:r>
              <a:endParaRPr lang="pt-BR" sz="1000" b="0" strike="noStrike" spc="-1">
                <a:latin typeface="Arial"/>
              </a:endParaRPr>
            </a:p>
          </p:txBody>
        </p:sp>
      </p:grpSp>
      <p:sp>
        <p:nvSpPr>
          <p:cNvPr id="122" name="CustomShape 27"/>
          <p:cNvSpPr/>
          <p:nvPr/>
        </p:nvSpPr>
        <p:spPr>
          <a:xfrm>
            <a:off x="6247440" y="3429000"/>
            <a:ext cx="1254240" cy="245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spcBef>
                <a:spcPts val="624"/>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000" b="0" strike="noStrike" spc="-1">
                <a:solidFill>
                  <a:srgbClr val="000000"/>
                </a:solidFill>
                <a:latin typeface="Verdana"/>
                <a:ea typeface="DejaVu Sans"/>
              </a:rPr>
              <a:t>é-ministrada-por</a:t>
            </a:r>
            <a:endParaRPr lang="pt-BR" sz="1000" b="0" strike="noStrike" spc="-1">
              <a:latin typeface="Arial"/>
            </a:endParaRPr>
          </a:p>
        </p:txBody>
      </p:sp>
      <p:sp>
        <p:nvSpPr>
          <p:cNvPr id="123" name="CustomShape 28"/>
          <p:cNvSpPr/>
          <p:nvPr/>
        </p:nvSpPr>
        <p:spPr>
          <a:xfrm flipV="1">
            <a:off x="1909080" y="3702960"/>
            <a:ext cx="1683000" cy="410040"/>
          </a:xfrm>
          <a:prstGeom prst="bentConnector3">
            <a:avLst>
              <a:gd name="adj1" fmla="val 50000"/>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124" name="CustomShape 29"/>
          <p:cNvSpPr/>
          <p:nvPr/>
        </p:nvSpPr>
        <p:spPr>
          <a:xfrm flipH="1" flipV="1">
            <a:off x="5408640" y="3704040"/>
            <a:ext cx="1832400" cy="410040"/>
          </a:xfrm>
          <a:prstGeom prst="bentConnector3">
            <a:avLst>
              <a:gd name="adj1" fmla="val 50000"/>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164520" y="0"/>
            <a:ext cx="784152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Resposta</a:t>
            </a:r>
            <a:endParaRPr lang="pt-BR" sz="4000" b="0" strike="noStrike" spc="-1">
              <a:latin typeface="Arial"/>
            </a:endParaRPr>
          </a:p>
        </p:txBody>
      </p:sp>
      <p:pic>
        <p:nvPicPr>
          <p:cNvPr id="328" name="Picture 5_2" descr="erroDebitos"/>
          <p:cNvPicPr/>
          <p:nvPr/>
        </p:nvPicPr>
        <p:blipFill>
          <a:blip r:embed="rId2"/>
          <a:stretch/>
        </p:blipFill>
        <p:spPr>
          <a:xfrm>
            <a:off x="164880" y="990720"/>
            <a:ext cx="9574920" cy="5296320"/>
          </a:xfrm>
          <a:prstGeom prst="rect">
            <a:avLst/>
          </a:prstGeom>
          <a:ln w="0">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164520" y="0"/>
            <a:ext cx="784152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Diagrama de Sequência</a:t>
            </a:r>
            <a:br/>
            <a:r>
              <a:rPr lang="pt-BR" sz="4000" b="1" strike="noStrike" spc="-1">
                <a:solidFill>
                  <a:srgbClr val="00B0F0"/>
                </a:solidFill>
                <a:latin typeface="Arial"/>
                <a:ea typeface="DejaVu Sans"/>
              </a:rPr>
              <a:t>Encerrar Pedido</a:t>
            </a:r>
            <a:endParaRPr lang="pt-BR" sz="4000" b="0" strike="noStrike" spc="-1">
              <a:latin typeface="Arial"/>
            </a:endParaRPr>
          </a:p>
        </p:txBody>
      </p:sp>
      <p:pic>
        <p:nvPicPr>
          <p:cNvPr id="330" name="Picture 4_3" descr="Encerrar pedido"/>
          <p:cNvPicPr/>
          <p:nvPr/>
        </p:nvPicPr>
        <p:blipFill>
          <a:blip r:embed="rId2"/>
          <a:stretch/>
        </p:blipFill>
        <p:spPr>
          <a:xfrm>
            <a:off x="789120" y="1143000"/>
            <a:ext cx="8207640" cy="5520240"/>
          </a:xfrm>
          <a:prstGeom prst="rect">
            <a:avLst/>
          </a:prstGeom>
          <a:ln w="0">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24732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Questão</a:t>
            </a:r>
            <a:endParaRPr lang="pt-BR" sz="4000" b="0" strike="noStrike" spc="-1">
              <a:latin typeface="Arial"/>
            </a:endParaRPr>
          </a:p>
        </p:txBody>
      </p:sp>
      <p:sp>
        <p:nvSpPr>
          <p:cNvPr id="332"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Fazer o diagrama de sequência alternativo ao Encerrar Pedido para o caso do pedido não possuir produtos (total igual a zero).</a:t>
            </a:r>
            <a:endParaRPr lang="pt-BR" sz="24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94640" y="0"/>
            <a:ext cx="5612400" cy="4561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Resposta</a:t>
            </a:r>
            <a:endParaRPr lang="pt-BR" sz="4000" b="0" strike="noStrike" spc="-1">
              <a:latin typeface="Arial"/>
            </a:endParaRPr>
          </a:p>
        </p:txBody>
      </p:sp>
      <p:pic>
        <p:nvPicPr>
          <p:cNvPr id="334" name="Picture 9_0" descr="erroEncerrar"/>
          <p:cNvPicPr/>
          <p:nvPr/>
        </p:nvPicPr>
        <p:blipFill>
          <a:blip r:embed="rId2"/>
          <a:stretch/>
        </p:blipFill>
        <p:spPr>
          <a:xfrm>
            <a:off x="402480" y="762120"/>
            <a:ext cx="9007200" cy="5561280"/>
          </a:xfrm>
          <a:prstGeom prst="rect">
            <a:avLst/>
          </a:prstGeom>
          <a:ln w="0">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Diagrama de Seqüência</a:t>
            </a:r>
            <a:br/>
            <a:r>
              <a:rPr lang="pt-BR" sz="4000" b="1" strike="noStrike" spc="-1">
                <a:solidFill>
                  <a:srgbClr val="00B0F0"/>
                </a:solidFill>
                <a:latin typeface="Arial"/>
                <a:ea typeface="DejaVu Sans"/>
              </a:rPr>
              <a:t>Registrar Item</a:t>
            </a:r>
            <a:endParaRPr lang="pt-BR" sz="4000" b="0" strike="noStrike" spc="-1">
              <a:latin typeface="Arial"/>
            </a:endParaRPr>
          </a:p>
        </p:txBody>
      </p:sp>
      <p:pic>
        <p:nvPicPr>
          <p:cNvPr id="336" name="Picture 6_4" descr="Registrar item"/>
          <p:cNvPicPr/>
          <p:nvPr/>
        </p:nvPicPr>
        <p:blipFill>
          <a:blip r:embed="rId2"/>
          <a:stretch/>
        </p:blipFill>
        <p:spPr>
          <a:xfrm>
            <a:off x="82440" y="1295280"/>
            <a:ext cx="9588240" cy="5104440"/>
          </a:xfrm>
          <a:prstGeom prst="rect">
            <a:avLst/>
          </a:prstGeom>
          <a:ln w="0">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Questão</a:t>
            </a:r>
            <a:endParaRPr lang="pt-BR" sz="4000" b="0" strike="noStrike" spc="-1">
              <a:latin typeface="Arial"/>
            </a:endParaRPr>
          </a:p>
        </p:txBody>
      </p:sp>
      <p:sp>
        <p:nvSpPr>
          <p:cNvPr id="338"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rmAutofit/>
          </a:bodyPr>
          <a:lstStyle/>
          <a:p>
            <a:pPr marL="342720" indent="-341640">
              <a:lnSpc>
                <a:spcPct val="100000"/>
              </a:lnSpc>
              <a:spcBef>
                <a:spcPts val="598"/>
              </a:spcBef>
              <a:tabLst>
                <a:tab pos="0" algn="l"/>
              </a:tabLst>
            </a:pPr>
            <a:r>
              <a:rPr lang="pt-BR" sz="2400" b="0" strike="noStrike" spc="-1">
                <a:solidFill>
                  <a:srgbClr val="000000"/>
                </a:solidFill>
                <a:latin typeface="Arial"/>
                <a:ea typeface="DejaVu Sans"/>
              </a:rPr>
              <a:t>Faça o diagrama de sequência para o caso de uso Cadastrar Fornecedor</a:t>
            </a:r>
            <a:endParaRPr lang="pt-BR" sz="24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412200" y="0"/>
            <a:ext cx="7841520" cy="4100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4000" b="1" strike="noStrike" spc="-1">
                <a:solidFill>
                  <a:srgbClr val="00B0F0"/>
                </a:solidFill>
                <a:latin typeface="Arial"/>
                <a:ea typeface="DejaVu Sans"/>
              </a:rPr>
              <a:t>Resposta</a:t>
            </a:r>
            <a:endParaRPr lang="pt-BR" sz="4000" b="0" strike="noStrike" spc="-1">
              <a:latin typeface="Arial"/>
            </a:endParaRPr>
          </a:p>
        </p:txBody>
      </p:sp>
      <p:pic>
        <p:nvPicPr>
          <p:cNvPr id="340" name="Picture 8" descr="cadastrarFornec"/>
          <p:cNvPicPr/>
          <p:nvPr/>
        </p:nvPicPr>
        <p:blipFill>
          <a:blip r:embed="rId2"/>
          <a:stretch/>
        </p:blipFill>
        <p:spPr>
          <a:xfrm>
            <a:off x="70560" y="914400"/>
            <a:ext cx="9751680" cy="5333040"/>
          </a:xfrm>
          <a:prstGeom prst="rect">
            <a:avLst/>
          </a:prstGeom>
          <a:ln w="0">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0" y="0"/>
            <a:ext cx="86666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Relembrando o Diagrama de Sequência</a:t>
            </a:r>
            <a:endParaRPr lang="pt-BR" sz="2400" b="0" strike="noStrike" spc="-1">
              <a:latin typeface="Arial"/>
            </a:endParaRPr>
          </a:p>
        </p:txBody>
      </p:sp>
      <p:sp>
        <p:nvSpPr>
          <p:cNvPr id="342" name="CustomShape 2"/>
          <p:cNvSpPr/>
          <p:nvPr/>
        </p:nvSpPr>
        <p:spPr>
          <a:xfrm>
            <a:off x="360000" y="900000"/>
            <a:ext cx="8658360" cy="22885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diagrama de sequência é utilizado para especificar detalhes como o sistema vai cumprir as atividades identificadas para os casos de uso. Desta forma, o diagrama de sequência especifica as interações entre objetos de sistema e o exterior (ou entre apenas objetos do sistema).</a:t>
            </a:r>
            <a:endParaRPr lang="pt-BR" sz="2400" b="0" strike="noStrike" spc="-1">
              <a:latin typeface="Arial"/>
            </a:endParaRPr>
          </a:p>
        </p:txBody>
      </p:sp>
      <p:pic>
        <p:nvPicPr>
          <p:cNvPr id="343" name="Picture 5_3" descr="http://dflpsistemas.googlecode.com/svn/trunk/Documentos/Diagramas/Finais/Diagrama%20de%20Sequ%C3%AAncia%20-%20Consultar%20Extrato.jpg"/>
          <p:cNvPicPr/>
          <p:nvPr/>
        </p:nvPicPr>
        <p:blipFill>
          <a:blip r:embed="rId3"/>
          <a:stretch/>
        </p:blipFill>
        <p:spPr>
          <a:xfrm>
            <a:off x="1898640" y="3315600"/>
            <a:ext cx="5121360" cy="3225240"/>
          </a:xfrm>
          <a:prstGeom prst="rect">
            <a:avLst/>
          </a:prstGeom>
          <a:ln w="0">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Introdução</a:t>
            </a:r>
            <a:endParaRPr lang="pt-BR" sz="2400" b="0" strike="noStrike" spc="-1">
              <a:latin typeface="Arial"/>
            </a:endParaRPr>
          </a:p>
        </p:txBody>
      </p:sp>
      <p:sp>
        <p:nvSpPr>
          <p:cNvPr id="345" name="CustomShape 2"/>
          <p:cNvSpPr/>
          <p:nvPr/>
        </p:nvSpPr>
        <p:spPr>
          <a:xfrm>
            <a:off x="577800" y="1143000"/>
            <a:ext cx="873540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Objetivo</a:t>
            </a:r>
            <a:endParaRPr lang="pt-BR" sz="24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Um </a:t>
            </a:r>
            <a:r>
              <a:rPr lang="pt-BR" sz="2200" b="1" strike="noStrike" spc="-1">
                <a:solidFill>
                  <a:srgbClr val="000000"/>
                </a:solidFill>
                <a:latin typeface="Arial"/>
                <a:ea typeface="DejaVu Sans"/>
              </a:rPr>
              <a:t>diagrama de atividades </a:t>
            </a:r>
            <a:r>
              <a:rPr lang="pt-BR" sz="2200" b="0" strike="noStrike" spc="-1">
                <a:solidFill>
                  <a:srgbClr val="000000"/>
                </a:solidFill>
                <a:latin typeface="Arial"/>
                <a:ea typeface="DejaVu Sans"/>
              </a:rPr>
              <a:t>preocupa-se em descrever os passos a serem percorridos para a conclusão de uma atividades específica, muitas vezes representada por um método com um certo grau de complexidade e não de um processo completo como é o caso dos Diagramas de Seqüência e Colaboração, embora também possa ser utilizado para este fim.</a:t>
            </a:r>
            <a:endParaRPr lang="pt-BR" sz="2200" b="0" strike="noStrike" spc="-1">
              <a:latin typeface="Arial"/>
            </a:endParaRPr>
          </a:p>
          <a:p>
            <a:pPr marL="742680" lvl="1" indent="-284400">
              <a:lnSpc>
                <a:spcPct val="10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200" b="0" strike="noStrike" spc="-1">
                <a:solidFill>
                  <a:srgbClr val="000000"/>
                </a:solidFill>
                <a:latin typeface="Arial"/>
                <a:ea typeface="DejaVu Sans"/>
              </a:rPr>
              <a:t>O </a:t>
            </a:r>
            <a:r>
              <a:rPr lang="pt-BR" sz="2200" b="1" strike="noStrike" spc="-1">
                <a:solidFill>
                  <a:srgbClr val="000000"/>
                </a:solidFill>
                <a:latin typeface="Arial"/>
                <a:ea typeface="DejaVu Sans"/>
              </a:rPr>
              <a:t>diagrama de atividades </a:t>
            </a:r>
            <a:r>
              <a:rPr lang="pt-BR" sz="2200" b="0" strike="noStrike" spc="-1">
                <a:solidFill>
                  <a:srgbClr val="000000"/>
                </a:solidFill>
                <a:latin typeface="Arial"/>
                <a:ea typeface="DejaVu Sans"/>
              </a:rPr>
              <a:t>concentra-se na representação do fluxo de controle de uma atividade.</a:t>
            </a:r>
            <a:endParaRPr lang="pt-BR" sz="22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CustomShape 1"/>
          <p:cNvSpPr/>
          <p:nvPr/>
        </p:nvSpPr>
        <p:spPr>
          <a:xfrm>
            <a:off x="-360" y="-360"/>
            <a:ext cx="8457120" cy="45144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spcBef>
                <a:spcPts val="1500"/>
              </a:spcBef>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Modelagem da lógica de um caso de uso</a:t>
            </a:r>
            <a:endParaRPr lang="pt-BR" sz="2400" b="0" strike="noStrike" spc="-1">
              <a:latin typeface="Arial"/>
            </a:endParaRPr>
          </a:p>
        </p:txBody>
      </p:sp>
      <p:sp>
        <p:nvSpPr>
          <p:cNvPr id="347" name="CustomShape 2"/>
          <p:cNvSpPr/>
          <p:nvPr/>
        </p:nvSpPr>
        <p:spPr>
          <a:xfrm>
            <a:off x="659520" y="609480"/>
            <a:ext cx="8457120" cy="4237560"/>
          </a:xfrm>
          <a:prstGeom prst="rect">
            <a:avLst/>
          </a:prstGeom>
          <a:noFill/>
          <a:ln w="0">
            <a:noFill/>
          </a:ln>
        </p:spPr>
        <p:style>
          <a:lnRef idx="0">
            <a:scrgbClr r="0" g="0" b="0"/>
          </a:lnRef>
          <a:fillRef idx="0">
            <a:scrgbClr r="0" g="0" b="0"/>
          </a:fillRef>
          <a:effectRef idx="0">
            <a:scrgbClr r="0" g="0" b="0"/>
          </a:effectRef>
          <a:fontRef idx="minor"/>
        </p:style>
        <p:txBody>
          <a:bodyPr lIns="0" tIns="15840" rIns="0" bIns="0" anchor="ctr">
            <a:noAutofit/>
          </a:bodyPr>
          <a:lstStyle/>
          <a:p>
            <a:pPr marL="216000" indent="-215280" algn="just">
              <a:lnSpc>
                <a:spcPct val="92000"/>
              </a:lnSpc>
              <a:spcBef>
                <a:spcPts val="598"/>
              </a:spcBef>
              <a:buClr>
                <a:srgbClr val="FF8737"/>
              </a:buClr>
              <a:buFont typeface="Wingdings-Regular"/>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0" strike="noStrike" spc="-1">
                <a:solidFill>
                  <a:srgbClr val="000000"/>
                </a:solidFill>
                <a:latin typeface="Wingdings-Regular"/>
                <a:ea typeface="DejaVu Sans"/>
              </a:rPr>
              <a:t> </a:t>
            </a:r>
            <a:r>
              <a:rPr lang="pt-BR" sz="2400" b="0" strike="noStrike" spc="-1">
                <a:solidFill>
                  <a:srgbClr val="000000"/>
                </a:solidFill>
                <a:latin typeface="CenturySchoolbook"/>
                <a:ea typeface="DejaVu Sans"/>
              </a:rPr>
              <a:t>Na descrição de um caso de uso, não há uma sintaxe clara para indicar decisões, iterações e fluxos executados em paralelo. </a:t>
            </a:r>
            <a:endParaRPr lang="pt-BR" sz="2400" b="0" strike="noStrike" spc="-1">
              <a:latin typeface="Arial"/>
            </a:endParaRPr>
          </a:p>
          <a:p>
            <a:pPr marL="216000" indent="-215280" algn="just">
              <a:lnSpc>
                <a:spcPct val="92000"/>
              </a:lnSpc>
              <a:spcBef>
                <a:spcPts val="598"/>
              </a:spcBef>
              <a:buClr>
                <a:srgbClr val="FF8737"/>
              </a:buClr>
              <a:buFont typeface="Wingdings-Regular"/>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0" strike="noStrike" spc="-1">
                <a:solidFill>
                  <a:srgbClr val="000000"/>
                </a:solidFill>
                <a:latin typeface="Wingdings-Regular"/>
                <a:ea typeface="DejaVu Sans"/>
              </a:rPr>
              <a:t> </a:t>
            </a:r>
            <a:r>
              <a:rPr lang="pt-BR" sz="2400" b="0" strike="noStrike" spc="-1">
                <a:solidFill>
                  <a:srgbClr val="000000"/>
                </a:solidFill>
                <a:latin typeface="CenturySchoolbook"/>
                <a:ea typeface="DejaVu Sans"/>
              </a:rPr>
              <a:t>Nessas situações, é interessante complementar a especificação do caso de uso com um diagrama de atividades.</a:t>
            </a:r>
            <a:endParaRPr lang="pt-BR" sz="2400" b="0" strike="noStrike" spc="-1">
              <a:latin typeface="Arial"/>
            </a:endParaRPr>
          </a:p>
          <a:p>
            <a:pPr marL="216000" indent="-215280" algn="just">
              <a:lnSpc>
                <a:spcPct val="92000"/>
              </a:lnSpc>
              <a:spcBef>
                <a:spcPts val="598"/>
              </a:spcBef>
              <a:buClr>
                <a:srgbClr val="FF8737"/>
              </a:buClr>
              <a:buFont typeface="Wingdings-Regular"/>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0" strike="noStrike" spc="-1">
                <a:solidFill>
                  <a:srgbClr val="000000"/>
                </a:solidFill>
                <a:latin typeface="Wingdings-Regular"/>
                <a:ea typeface="DejaVu Sans"/>
              </a:rPr>
              <a:t> </a:t>
            </a:r>
            <a:r>
              <a:rPr lang="pt-BR" sz="2400" b="0" strike="noStrike" spc="-1">
                <a:solidFill>
                  <a:srgbClr val="000000"/>
                </a:solidFill>
                <a:latin typeface="CenturySchoolbook"/>
                <a:ea typeface="DejaVu Sans"/>
              </a:rPr>
              <a:t>O diagrama de atividades deve ser usado para complementar a especificação e não para substituí-la.</a:t>
            </a:r>
            <a:endParaRPr lang="pt-BR"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0" y="0"/>
            <a:ext cx="8914320" cy="651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Aparência do diagrama de classes</a:t>
            </a:r>
            <a:endParaRPr lang="pt-BR" sz="2800" b="0" strike="noStrike" spc="-1">
              <a:latin typeface="Arial"/>
            </a:endParaRPr>
          </a:p>
        </p:txBody>
      </p:sp>
      <p:pic>
        <p:nvPicPr>
          <p:cNvPr id="126" name="Picture 2_0"/>
          <p:cNvPicPr/>
          <p:nvPr/>
        </p:nvPicPr>
        <p:blipFill>
          <a:blip r:embed="rId2"/>
          <a:stretch/>
        </p:blipFill>
        <p:spPr>
          <a:xfrm>
            <a:off x="268200" y="1214280"/>
            <a:ext cx="9507600" cy="5285520"/>
          </a:xfrm>
          <a:prstGeom prst="rect">
            <a:avLst/>
          </a:prstGeom>
          <a:ln w="0">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CustomShape 1"/>
          <p:cNvSpPr/>
          <p:nvPr/>
        </p:nvSpPr>
        <p:spPr>
          <a:xfrm>
            <a:off x="0" y="0"/>
            <a:ext cx="941112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Exemplo de Diagrama de Atividades</a:t>
            </a:r>
            <a:endParaRPr lang="pt-BR" sz="2400" b="0" strike="noStrike" spc="-1">
              <a:latin typeface="Arial"/>
            </a:endParaRPr>
          </a:p>
        </p:txBody>
      </p:sp>
      <p:sp>
        <p:nvSpPr>
          <p:cNvPr id="349" name="CustomShape 2"/>
          <p:cNvSpPr/>
          <p:nvPr/>
        </p:nvSpPr>
        <p:spPr>
          <a:xfrm>
            <a:off x="2223720" y="1751040"/>
            <a:ext cx="233928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Receber número da conta</a:t>
            </a:r>
            <a:endParaRPr lang="pt-BR" sz="1200" b="0" strike="noStrike" spc="-1">
              <a:latin typeface="Arial"/>
            </a:endParaRPr>
          </a:p>
        </p:txBody>
      </p:sp>
      <p:sp>
        <p:nvSpPr>
          <p:cNvPr id="350" name="CustomShape 3"/>
          <p:cNvSpPr/>
          <p:nvPr/>
        </p:nvSpPr>
        <p:spPr>
          <a:xfrm>
            <a:off x="2581200" y="2471760"/>
            <a:ext cx="163620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Pesquisar conta</a:t>
            </a:r>
            <a:endParaRPr lang="pt-BR" sz="1200" b="0" strike="noStrike" spc="-1">
              <a:latin typeface="Arial"/>
            </a:endParaRPr>
          </a:p>
        </p:txBody>
      </p:sp>
      <p:sp>
        <p:nvSpPr>
          <p:cNvPr id="351" name="CustomShape 4"/>
          <p:cNvSpPr/>
          <p:nvPr/>
        </p:nvSpPr>
        <p:spPr>
          <a:xfrm>
            <a:off x="5700960" y="3162240"/>
            <a:ext cx="3431880" cy="44676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inválida</a:t>
            </a:r>
            <a:endParaRPr lang="pt-BR" sz="1200" b="0" strike="noStrike" spc="-1">
              <a:latin typeface="Arial"/>
            </a:endParaRPr>
          </a:p>
        </p:txBody>
      </p:sp>
      <p:sp>
        <p:nvSpPr>
          <p:cNvPr id="352" name="CustomShape 5"/>
          <p:cNvSpPr/>
          <p:nvPr/>
        </p:nvSpPr>
        <p:spPr>
          <a:xfrm>
            <a:off x="1816200" y="3954600"/>
            <a:ext cx="319788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válida</a:t>
            </a:r>
            <a:endParaRPr lang="pt-BR" sz="1200" b="0" strike="noStrike" spc="-1">
              <a:latin typeface="Arial"/>
            </a:endParaRPr>
          </a:p>
        </p:txBody>
      </p:sp>
      <p:sp>
        <p:nvSpPr>
          <p:cNvPr id="353" name="CustomShape 6"/>
          <p:cNvSpPr/>
          <p:nvPr/>
        </p:nvSpPr>
        <p:spPr>
          <a:xfrm>
            <a:off x="3267360" y="1219320"/>
            <a:ext cx="232920" cy="214560"/>
          </a:xfrm>
          <a:prstGeom prst="ellipse">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nvGrpSpPr>
          <p:cNvPr id="354" name="Group 7"/>
          <p:cNvGrpSpPr/>
          <p:nvPr/>
        </p:nvGrpSpPr>
        <p:grpSpPr>
          <a:xfrm>
            <a:off x="3298320" y="5394240"/>
            <a:ext cx="232920" cy="214920"/>
            <a:chOff x="3298320" y="5394240"/>
            <a:chExt cx="232920" cy="214920"/>
          </a:xfrm>
        </p:grpSpPr>
        <p:sp>
          <p:nvSpPr>
            <p:cNvPr id="355" name="CustomShape 8"/>
            <p:cNvSpPr/>
            <p:nvPr/>
          </p:nvSpPr>
          <p:spPr>
            <a:xfrm>
              <a:off x="3298320" y="5394240"/>
              <a:ext cx="232920" cy="21492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56" name="CustomShape 9"/>
            <p:cNvSpPr/>
            <p:nvPr/>
          </p:nvSpPr>
          <p:spPr>
            <a:xfrm>
              <a:off x="3344760" y="5437080"/>
              <a:ext cx="147240" cy="135360"/>
            </a:xfrm>
            <a:prstGeom prst="ellipse">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57" name="CustomShape 10"/>
          <p:cNvSpPr/>
          <p:nvPr/>
        </p:nvSpPr>
        <p:spPr>
          <a:xfrm>
            <a:off x="3384360" y="1434960"/>
            <a:ext cx="9000" cy="31536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58" name="CustomShape 11"/>
          <p:cNvSpPr/>
          <p:nvPr/>
        </p:nvSpPr>
        <p:spPr>
          <a:xfrm>
            <a:off x="3394080" y="2127240"/>
            <a:ext cx="5040" cy="34380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59" name="CustomShape 12"/>
          <p:cNvSpPr/>
          <p:nvPr/>
        </p:nvSpPr>
        <p:spPr>
          <a:xfrm>
            <a:off x="3399840" y="2847960"/>
            <a:ext cx="7920" cy="35640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0" name="CustomShape 13"/>
          <p:cNvSpPr/>
          <p:nvPr/>
        </p:nvSpPr>
        <p:spPr>
          <a:xfrm>
            <a:off x="3018240" y="3205080"/>
            <a:ext cx="779400" cy="359280"/>
          </a:xfrm>
          <a:prstGeom prst="flowChartDecision">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61" name="CustomShape 14"/>
          <p:cNvSpPr/>
          <p:nvPr/>
        </p:nvSpPr>
        <p:spPr>
          <a:xfrm>
            <a:off x="3408480" y="3565440"/>
            <a:ext cx="6480" cy="38844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2" name="CustomShape 15"/>
          <p:cNvSpPr/>
          <p:nvPr/>
        </p:nvSpPr>
        <p:spPr>
          <a:xfrm>
            <a:off x="3798720" y="3385440"/>
            <a:ext cx="1901520" cy="36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3" name="CustomShape 16"/>
          <p:cNvSpPr/>
          <p:nvPr/>
        </p:nvSpPr>
        <p:spPr>
          <a:xfrm>
            <a:off x="3031920" y="4675320"/>
            <a:ext cx="779400" cy="359280"/>
          </a:xfrm>
          <a:prstGeom prst="flowChartDecision">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64" name="CustomShape 17"/>
          <p:cNvSpPr/>
          <p:nvPr/>
        </p:nvSpPr>
        <p:spPr>
          <a:xfrm>
            <a:off x="3415680" y="4330800"/>
            <a:ext cx="5760" cy="34380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5" name="CustomShape 18"/>
          <p:cNvSpPr/>
          <p:nvPr/>
        </p:nvSpPr>
        <p:spPr>
          <a:xfrm flipH="1">
            <a:off x="3152160" y="5035680"/>
            <a:ext cx="268560" cy="35784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6" name="CustomShape 19"/>
          <p:cNvSpPr/>
          <p:nvPr/>
        </p:nvSpPr>
        <p:spPr>
          <a:xfrm flipH="1">
            <a:off x="3811680" y="3610080"/>
            <a:ext cx="3604320" cy="1244880"/>
          </a:xfrm>
          <a:prstGeom prst="bentConnector3">
            <a:avLst>
              <a:gd name="adj1" fmla="val 50000"/>
            </a:avLst>
          </a:pr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367" name="CustomShape 20"/>
          <p:cNvSpPr/>
          <p:nvPr/>
        </p:nvSpPr>
        <p:spPr>
          <a:xfrm>
            <a:off x="3900960" y="3103560"/>
            <a:ext cx="163656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[Se não encontrar]</a:t>
            </a:r>
            <a:endParaRPr lang="pt-BR" sz="1200" b="0" strike="noStrike" spc="-1">
              <a:latin typeface="Arial"/>
            </a:endParaRPr>
          </a:p>
        </p:txBody>
      </p:sp>
      <p:sp>
        <p:nvSpPr>
          <p:cNvPr id="368" name="CustomShape 21"/>
          <p:cNvSpPr/>
          <p:nvPr/>
        </p:nvSpPr>
        <p:spPr>
          <a:xfrm>
            <a:off x="3434040" y="3608280"/>
            <a:ext cx="130284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[Se encontrar]</a:t>
            </a:r>
            <a:endParaRPr lang="pt-BR" sz="12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Conceito</a:t>
            </a:r>
            <a:endParaRPr lang="pt-BR" sz="2400" b="0" strike="noStrike" spc="-1">
              <a:latin typeface="Arial"/>
            </a:endParaRPr>
          </a:p>
        </p:txBody>
      </p:sp>
      <p:sp>
        <p:nvSpPr>
          <p:cNvPr id="370" name="CustomShape 2"/>
          <p:cNvSpPr/>
          <p:nvPr/>
        </p:nvSpPr>
        <p:spPr>
          <a:xfrm>
            <a:off x="412560" y="1066680"/>
            <a:ext cx="896940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400" b="0" strike="noStrike" spc="-1">
                <a:solidFill>
                  <a:srgbClr val="000000"/>
                </a:solidFill>
                <a:latin typeface="Arial"/>
                <a:ea typeface="DejaVu Sans"/>
              </a:rPr>
              <a:t>O Diagrama de atividades era considerado como um caso especial de Diagrama de Gráfico de Estados, porém, a partir da UML 2.0 tornou-se um diagrama totalmente independente, deixando inclusive de se basear em máquina de estados e passando a se basear em redes Petri.</a:t>
            </a:r>
            <a:endParaRPr lang="pt-BR" sz="2400" b="0" strike="noStrike" spc="-1">
              <a:latin typeface="Arial"/>
            </a:endParaRPr>
          </a:p>
          <a:p>
            <a:pPr marL="342720" indent="-34164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400" b="0" strike="noStrike" spc="-1">
                <a:solidFill>
                  <a:srgbClr val="000000"/>
                </a:solidFill>
                <a:latin typeface="Arial"/>
                <a:ea typeface="DejaVu Sans"/>
              </a:rPr>
              <a:t>É o diagrama como maior ênfase ao nível de algoritmo da UML e provavelmente um dos mais detalhista. Apresenta muitas semelhanças com os antigos fluxogramas utilizados para desenvolver a lógica de programação e determinar o fluxo de controle de um algoritmo, sendo inclusive comum encontrar-se Diagramas de Atividade utilizando pseudo-código ou mesmo linguagens de programação, como C ou Pascal.</a:t>
            </a:r>
            <a:endParaRPr lang="pt-BR" sz="24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Conceito</a:t>
            </a:r>
            <a:endParaRPr lang="pt-BR" sz="2400" b="0" strike="noStrike" spc="-1">
              <a:latin typeface="Arial"/>
            </a:endParaRPr>
          </a:p>
        </p:txBody>
      </p:sp>
      <p:sp>
        <p:nvSpPr>
          <p:cNvPr id="372" name="CustomShape 2"/>
          <p:cNvSpPr/>
          <p:nvPr/>
        </p:nvSpPr>
        <p:spPr>
          <a:xfrm>
            <a:off x="495000" y="838080"/>
            <a:ext cx="907956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400" b="0" strike="noStrike" spc="-1">
                <a:solidFill>
                  <a:srgbClr val="000000"/>
                </a:solidFill>
                <a:latin typeface="Arial"/>
                <a:ea typeface="DejaVu Sans"/>
              </a:rPr>
              <a:t>Este diagrama preocupa-se em descrever os passos a serem percorridos para a conclusão de um método ou algoritmo específico .</a:t>
            </a:r>
            <a:endParaRPr lang="pt-BR" sz="2400" b="0" strike="noStrike" spc="-1">
              <a:latin typeface="Arial"/>
            </a:endParaRPr>
          </a:p>
          <a:p>
            <a:pPr marL="342720" indent="-341640" algn="just">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400" b="0" strike="noStrike" spc="-1">
                <a:solidFill>
                  <a:srgbClr val="000000"/>
                </a:solidFill>
                <a:latin typeface="Arial"/>
                <a:ea typeface="DejaVu Sans"/>
              </a:rPr>
              <a:t>Este diagrama concentra-se na representação do fluxo de controle de </a:t>
            </a:r>
            <a:r>
              <a:rPr lang="pt-PT" sz="2400" b="0" strike="noStrike" spc="-1">
                <a:solidFill>
                  <a:srgbClr val="FF0000"/>
                </a:solidFill>
                <a:latin typeface="Arial"/>
                <a:ea typeface="DejaVu Sans"/>
              </a:rPr>
              <a:t>uma atividade</a:t>
            </a:r>
            <a:r>
              <a:rPr lang="pt-PT" sz="2400" b="0" strike="noStrike" spc="-1">
                <a:solidFill>
                  <a:srgbClr val="000000"/>
                </a:solidFill>
                <a:latin typeface="Arial"/>
                <a:ea typeface="DejaVu Sans"/>
              </a:rPr>
              <a:t>.</a:t>
            </a:r>
            <a:endParaRPr lang="pt-BR" sz="2400" b="0" strike="noStrike" spc="-1">
              <a:latin typeface="Arial"/>
            </a:endParaRPr>
          </a:p>
        </p:txBody>
      </p:sp>
      <p:pic>
        <p:nvPicPr>
          <p:cNvPr id="373" name="Picture 7_2" descr="http://www.revistacliche.com.br/wp-content/uploads/2013/08/figura-01-580x678.jpg"/>
          <p:cNvPicPr/>
          <p:nvPr/>
        </p:nvPicPr>
        <p:blipFill>
          <a:blip r:embed="rId2"/>
          <a:stretch/>
        </p:blipFill>
        <p:spPr>
          <a:xfrm>
            <a:off x="3136680" y="2590920"/>
            <a:ext cx="3631320" cy="3918240"/>
          </a:xfrm>
          <a:prstGeom prst="rect">
            <a:avLst/>
          </a:prstGeom>
          <a:ln w="0">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0" y="-468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Componentes</a:t>
            </a:r>
            <a:endParaRPr lang="pt-BR" sz="2400" b="0" strike="noStrike" spc="-1">
              <a:latin typeface="Arial"/>
            </a:endParaRPr>
          </a:p>
        </p:txBody>
      </p:sp>
      <p:sp>
        <p:nvSpPr>
          <p:cNvPr id="375" name="CustomShape 2"/>
          <p:cNvSpPr/>
          <p:nvPr/>
        </p:nvSpPr>
        <p:spPr>
          <a:xfrm>
            <a:off x="495000" y="1143000"/>
            <a:ext cx="896940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nSpc>
                <a:spcPct val="9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200" b="0" strike="noStrike" spc="-1">
                <a:solidFill>
                  <a:srgbClr val="000000"/>
                </a:solidFill>
                <a:latin typeface="Arial"/>
                <a:ea typeface="DejaVu Sans"/>
              </a:rPr>
              <a:t>O Diagrama de Atividades era no passado considerado um caso especial do Diagrama de Gráficos de Estados, concentrando-se nos passos realizados por um objeto quando em um determinado Estado. Por esse motivo, muito dos componentes utilizados no Diagrama de Gráfico de Estados são semelhantes aos utilizados no Diagrama de Atividades, tais como:</a:t>
            </a:r>
            <a:endParaRPr lang="pt-BR" sz="22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Estado Inicial</a:t>
            </a:r>
            <a:endParaRPr lang="pt-BR" sz="16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Estado Final</a:t>
            </a:r>
            <a:endParaRPr lang="pt-BR" sz="16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Transições</a:t>
            </a:r>
            <a:endParaRPr lang="pt-BR" sz="1600" b="0" strike="noStrike" spc="-1">
              <a:latin typeface="Arial"/>
            </a:endParaRPr>
          </a:p>
          <a:p>
            <a:pPr marL="2057400" indent="-227520">
              <a:lnSpc>
                <a:spcPct val="140000"/>
              </a:lnSpc>
              <a:spcBef>
                <a:spcPts val="125"/>
              </a:spcBef>
              <a:tabLst>
                <a:tab pos="0" algn="l"/>
              </a:tabLst>
            </a:pPr>
            <a:endParaRPr lang="pt-BR" sz="16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Barras de Sincronização</a:t>
            </a:r>
            <a:endParaRPr lang="pt-BR" sz="16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Estado de Ação</a:t>
            </a:r>
            <a:endParaRPr lang="pt-BR" sz="1600" b="0" strike="noStrike" spc="-1">
              <a:latin typeface="Arial"/>
            </a:endParaRPr>
          </a:p>
          <a:p>
            <a:pPr>
              <a:lnSpc>
                <a:spcPct val="140000"/>
              </a:lnSpc>
              <a:spcBef>
                <a:spcPts val="125"/>
              </a:spcBef>
              <a:tabLst>
                <a:tab pos="2743200" algn="l"/>
                <a:tab pos="3657600" algn="l"/>
                <a:tab pos="4572000" algn="l"/>
                <a:tab pos="5486400" algn="l"/>
                <a:tab pos="6400800" algn="l"/>
                <a:tab pos="7315200" algn="l"/>
                <a:tab pos="8229600" algn="l"/>
                <a:tab pos="9144000" algn="l"/>
                <a:tab pos="10058400" algn="l"/>
              </a:tabLst>
            </a:pPr>
            <a:endParaRPr lang="pt-BR" sz="1600" b="0" strike="noStrike" spc="-1">
              <a:latin typeface="Arial"/>
            </a:endParaRPr>
          </a:p>
          <a:p>
            <a:pPr marL="2057400" lvl="4" indent="-227520">
              <a:lnSpc>
                <a:spcPct val="140000"/>
              </a:lnSpc>
              <a:spcBef>
                <a:spcPts val="400"/>
              </a:spcBef>
              <a:buClr>
                <a:srgbClr val="000000"/>
              </a:buClr>
              <a:buFont typeface="Arial"/>
              <a:buChar char="»"/>
              <a:tabLst>
                <a:tab pos="2743200" algn="l"/>
                <a:tab pos="3657600" algn="l"/>
                <a:tab pos="4572000" algn="l"/>
                <a:tab pos="5486400" algn="l"/>
                <a:tab pos="6400800" algn="l"/>
                <a:tab pos="7315200" algn="l"/>
                <a:tab pos="8229600" algn="l"/>
                <a:tab pos="9144000" algn="l"/>
                <a:tab pos="10058400" algn="l"/>
              </a:tabLst>
            </a:pPr>
            <a:r>
              <a:rPr lang="pt-PT" sz="1600" b="0" strike="noStrike" spc="-1">
                <a:solidFill>
                  <a:srgbClr val="000000"/>
                </a:solidFill>
                <a:latin typeface="Arial"/>
                <a:ea typeface="DejaVu Sans"/>
              </a:rPr>
              <a:t>Ponto de Decisão</a:t>
            </a:r>
            <a:endParaRPr lang="pt-BR" sz="1600" b="0" strike="noStrike" spc="-1">
              <a:latin typeface="Arial"/>
            </a:endParaRPr>
          </a:p>
        </p:txBody>
      </p:sp>
      <p:sp>
        <p:nvSpPr>
          <p:cNvPr id="376" name="CustomShape 3"/>
          <p:cNvSpPr/>
          <p:nvPr/>
        </p:nvSpPr>
        <p:spPr>
          <a:xfrm>
            <a:off x="1367280" y="3362400"/>
            <a:ext cx="232560" cy="214920"/>
          </a:xfrm>
          <a:prstGeom prst="ellipse">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nvGrpSpPr>
          <p:cNvPr id="377" name="Group 4"/>
          <p:cNvGrpSpPr/>
          <p:nvPr/>
        </p:nvGrpSpPr>
        <p:grpSpPr>
          <a:xfrm>
            <a:off x="1368720" y="3794040"/>
            <a:ext cx="232920" cy="214920"/>
            <a:chOff x="1368720" y="3794040"/>
            <a:chExt cx="232920" cy="214920"/>
          </a:xfrm>
        </p:grpSpPr>
        <p:sp>
          <p:nvSpPr>
            <p:cNvPr id="378" name="CustomShape 5"/>
            <p:cNvSpPr/>
            <p:nvPr/>
          </p:nvSpPr>
          <p:spPr>
            <a:xfrm>
              <a:off x="1368720" y="3794040"/>
              <a:ext cx="232920" cy="214920"/>
            </a:xfrm>
            <a:prstGeom prst="ellipse">
              <a:avLst/>
            </a:prstGeom>
            <a:no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379" name="CustomShape 6"/>
            <p:cNvSpPr/>
            <p:nvPr/>
          </p:nvSpPr>
          <p:spPr>
            <a:xfrm>
              <a:off x="1415160" y="3836880"/>
              <a:ext cx="147240" cy="135360"/>
            </a:xfrm>
            <a:prstGeom prst="ellipse">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grpSp>
      <p:sp>
        <p:nvSpPr>
          <p:cNvPr id="380" name="Line 7"/>
          <p:cNvSpPr/>
          <p:nvPr/>
        </p:nvSpPr>
        <p:spPr>
          <a:xfrm>
            <a:off x="821880" y="4297320"/>
            <a:ext cx="1169280" cy="360"/>
          </a:xfrm>
          <a:prstGeom prst="line">
            <a:avLst/>
          </a:prstGeom>
          <a:ln w="9360">
            <a:solidFill>
              <a:srgbClr val="000000"/>
            </a:solidFill>
            <a:miter/>
            <a:tailEnd type="arrow" w="lg" len="lg"/>
          </a:ln>
        </p:spPr>
        <p:style>
          <a:lnRef idx="0">
            <a:scrgbClr r="0" g="0" b="0"/>
          </a:lnRef>
          <a:fillRef idx="0">
            <a:scrgbClr r="0" g="0" b="0"/>
          </a:fillRef>
          <a:effectRef idx="0">
            <a:scrgbClr r="0" g="0" b="0"/>
          </a:effectRef>
          <a:fontRef idx="minor"/>
        </p:style>
        <p:txBody>
          <a:bodyPr/>
          <a:lstStyle/>
          <a:p>
            <a:endParaRPr lang="pt-BR"/>
          </a:p>
        </p:txBody>
      </p:sp>
      <p:sp>
        <p:nvSpPr>
          <p:cNvPr id="381" name="Line 8"/>
          <p:cNvSpPr/>
          <p:nvPr/>
        </p:nvSpPr>
        <p:spPr>
          <a:xfrm>
            <a:off x="821880" y="4772160"/>
            <a:ext cx="1169280" cy="360"/>
          </a:xfrm>
          <a:prstGeom prst="line">
            <a:avLst/>
          </a:prstGeom>
          <a:ln w="9360">
            <a:solidFill>
              <a:srgbClr val="000000"/>
            </a:solidFill>
            <a:prstDash val="dash"/>
            <a:miter/>
            <a:tailEnd type="arrow" w="lg" len="lg"/>
          </a:ln>
        </p:spPr>
        <p:style>
          <a:lnRef idx="0">
            <a:scrgbClr r="0" g="0" b="0"/>
          </a:lnRef>
          <a:fillRef idx="0">
            <a:scrgbClr r="0" g="0" b="0"/>
          </a:fillRef>
          <a:effectRef idx="0">
            <a:scrgbClr r="0" g="0" b="0"/>
          </a:effectRef>
          <a:fontRef idx="minor"/>
        </p:style>
        <p:txBody>
          <a:bodyPr/>
          <a:lstStyle/>
          <a:p>
            <a:endParaRPr lang="pt-BR"/>
          </a:p>
        </p:txBody>
      </p:sp>
      <p:sp>
        <p:nvSpPr>
          <p:cNvPr id="382" name="CustomShape 9"/>
          <p:cNvSpPr/>
          <p:nvPr/>
        </p:nvSpPr>
        <p:spPr>
          <a:xfrm>
            <a:off x="744480" y="5018040"/>
            <a:ext cx="163620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Pesquisar conta</a:t>
            </a:r>
            <a:endParaRPr lang="pt-BR" sz="1200" b="0" strike="noStrike" spc="-1">
              <a:latin typeface="Arial"/>
            </a:endParaRPr>
          </a:p>
        </p:txBody>
      </p:sp>
      <p:sp>
        <p:nvSpPr>
          <p:cNvPr id="383" name="CustomShape 10"/>
          <p:cNvSpPr/>
          <p:nvPr/>
        </p:nvSpPr>
        <p:spPr>
          <a:xfrm>
            <a:off x="1133280" y="5594400"/>
            <a:ext cx="779400" cy="359280"/>
          </a:xfrm>
          <a:prstGeom prst="flowChartDecision">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Exemplo - Diagrama de Atividades</a:t>
            </a:r>
            <a:endParaRPr lang="pt-BR" sz="2400" b="0" strike="noStrike" spc="-1">
              <a:latin typeface="Arial"/>
            </a:endParaRPr>
          </a:p>
        </p:txBody>
      </p:sp>
      <p:pic>
        <p:nvPicPr>
          <p:cNvPr id="385" name="Picture 3_2"/>
          <p:cNvPicPr/>
          <p:nvPr/>
        </p:nvPicPr>
        <p:blipFill>
          <a:blip r:embed="rId3"/>
          <a:stretch/>
        </p:blipFill>
        <p:spPr>
          <a:xfrm>
            <a:off x="660240" y="1143000"/>
            <a:ext cx="8813160" cy="5024880"/>
          </a:xfrm>
          <a:prstGeom prst="rect">
            <a:avLst/>
          </a:prstGeom>
          <a:ln w="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Estado Inicial</a:t>
            </a:r>
            <a:endParaRPr lang="pt-BR" sz="2400" b="0" strike="noStrike" spc="-1">
              <a:latin typeface="Arial"/>
            </a:endParaRPr>
          </a:p>
        </p:txBody>
      </p:sp>
      <p:sp>
        <p:nvSpPr>
          <p:cNvPr id="387"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É um estado abstrato cuja função é somente determinar o início de um Diagrama de Atividades, ou seja, o momento a partir do qual os processos serão analisados.</a:t>
            </a:r>
            <a:endParaRPr lang="pt-BR" sz="2400" b="0" strike="noStrike" spc="-1">
              <a:latin typeface="Arial"/>
            </a:endParaRPr>
          </a:p>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O Estado Inicial é representado por um círculo preenchido, a partir do qual é gerada uma Transição que determina o início do processo.</a:t>
            </a:r>
            <a:endParaRPr lang="pt-BR" sz="2400" b="0" strike="noStrike" spc="-1">
              <a:latin typeface="Arial"/>
            </a:endParaRPr>
          </a:p>
        </p:txBody>
      </p:sp>
      <p:sp>
        <p:nvSpPr>
          <p:cNvPr id="388" name="CustomShape 3"/>
          <p:cNvSpPr/>
          <p:nvPr/>
        </p:nvSpPr>
        <p:spPr>
          <a:xfrm>
            <a:off x="4209840" y="4572000"/>
            <a:ext cx="3466080" cy="367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i="1" strike="noStrike" spc="-1">
                <a:solidFill>
                  <a:srgbClr val="000000"/>
                </a:solidFill>
                <a:latin typeface="Arial"/>
                <a:ea typeface="DejaVu Sans"/>
              </a:rPr>
              <a:t>Exemplo de Estado Inicial</a:t>
            </a:r>
            <a:endParaRPr lang="pt-BR" sz="1800" b="0" strike="noStrike" spc="-1">
              <a:latin typeface="Arial"/>
            </a:endParaRPr>
          </a:p>
        </p:txBody>
      </p:sp>
      <p:pic>
        <p:nvPicPr>
          <p:cNvPr id="389" name="Picture 6_5"/>
          <p:cNvPicPr/>
          <p:nvPr/>
        </p:nvPicPr>
        <p:blipFill>
          <a:blip r:embed="rId3"/>
          <a:stretch/>
        </p:blipFill>
        <p:spPr>
          <a:xfrm>
            <a:off x="7181640" y="4495680"/>
            <a:ext cx="577080" cy="532440"/>
          </a:xfrm>
          <a:prstGeom prst="rect">
            <a:avLst/>
          </a:prstGeom>
          <a:ln w="0">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Estado Final</a:t>
            </a:r>
            <a:endParaRPr lang="pt-BR" sz="2400" b="0" strike="noStrike" spc="-1">
              <a:latin typeface="Arial"/>
            </a:endParaRPr>
          </a:p>
        </p:txBody>
      </p:sp>
      <p:sp>
        <p:nvSpPr>
          <p:cNvPr id="391" name="CustomShape 2"/>
          <p:cNvSpPr/>
          <p:nvPr/>
        </p:nvSpPr>
        <p:spPr>
          <a:xfrm>
            <a:off x="495000" y="91404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Também é um estado abstrato cuja função é indicar o final do Diagrama de Atividades.</a:t>
            </a:r>
            <a:endParaRPr lang="pt-BR" sz="2400" b="0" strike="noStrike" spc="-1">
              <a:latin typeface="Arial"/>
            </a:endParaRPr>
          </a:p>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O Estado Final é representado por um círculo não preenchido envolvendo um segundo círculo preenchido.</a:t>
            </a:r>
            <a:endParaRPr lang="pt-BR" sz="2400" b="0" strike="noStrike" spc="-1">
              <a:latin typeface="Arial"/>
            </a:endParaRPr>
          </a:p>
        </p:txBody>
      </p:sp>
      <p:sp>
        <p:nvSpPr>
          <p:cNvPr id="392" name="CustomShape 3"/>
          <p:cNvSpPr/>
          <p:nvPr/>
        </p:nvSpPr>
        <p:spPr>
          <a:xfrm>
            <a:off x="3463920" y="4038480"/>
            <a:ext cx="2715480" cy="367560"/>
          </a:xfrm>
          <a:prstGeom prst="rect">
            <a:avLst/>
          </a:pr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i="1" strike="noStrike" spc="-1">
                <a:solidFill>
                  <a:srgbClr val="000000"/>
                </a:solidFill>
                <a:latin typeface="Arial"/>
                <a:ea typeface="DejaVu Sans"/>
              </a:rPr>
              <a:t>Exemplo de Estado Final</a:t>
            </a:r>
            <a:endParaRPr lang="pt-BR" sz="1800" b="0" strike="noStrike" spc="-1">
              <a:latin typeface="Arial"/>
            </a:endParaRPr>
          </a:p>
        </p:txBody>
      </p:sp>
      <p:pic>
        <p:nvPicPr>
          <p:cNvPr id="393" name="Picture 7_0"/>
          <p:cNvPicPr/>
          <p:nvPr/>
        </p:nvPicPr>
        <p:blipFill>
          <a:blip r:embed="rId3"/>
          <a:srcRect t="18242"/>
          <a:stretch/>
        </p:blipFill>
        <p:spPr>
          <a:xfrm>
            <a:off x="6356160" y="3962520"/>
            <a:ext cx="907200" cy="684720"/>
          </a:xfrm>
          <a:prstGeom prst="rect">
            <a:avLst/>
          </a:prstGeom>
          <a:ln w="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Estado de Ação</a:t>
            </a:r>
            <a:endParaRPr lang="pt-BR" sz="2400" b="0" strike="noStrike" spc="-1">
              <a:latin typeface="Arial"/>
            </a:endParaRPr>
          </a:p>
        </p:txBody>
      </p:sp>
      <p:sp>
        <p:nvSpPr>
          <p:cNvPr id="395" name="CustomShape 2"/>
          <p:cNvSpPr/>
          <p:nvPr/>
        </p:nvSpPr>
        <p:spPr>
          <a:xfrm>
            <a:off x="584280" y="1884240"/>
            <a:ext cx="896940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nSpc>
                <a:spcPct val="9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200" b="0" strike="noStrike" spc="-1">
                <a:solidFill>
                  <a:srgbClr val="000000"/>
                </a:solidFill>
                <a:latin typeface="Arial"/>
                <a:ea typeface="DejaVu Sans"/>
              </a:rPr>
              <a:t>Em estado de ação representa a realização de uma ação dentro de um fluxo de controle; é atômico, ou seja, não pode ser decomposto em sub-estados. Um estado de ação não possui ações internas e sua execução é considerada tão rápida que não pode ser interrompida. Uma atividade costuma possuir diversos estados de ação. Um estado de ação pode tanto correr uma descrição de ação que está sendo realizada como a ação propriamente dita, expressa através de uma fórmula, em pseudo-código ou mesmo código escrito em uma linguagem de programação.</a:t>
            </a:r>
            <a:endParaRPr lang="pt-BR" sz="2200" b="0" strike="noStrike" spc="-1">
              <a:latin typeface="Arial"/>
            </a:endParaRPr>
          </a:p>
          <a:p>
            <a:pPr marL="342720" indent="-341640">
              <a:lnSpc>
                <a:spcPct val="90000"/>
              </a:lnSpc>
              <a:spcBef>
                <a:spcPts val="550"/>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200" b="0" strike="noStrike" spc="-1">
                <a:solidFill>
                  <a:srgbClr val="000000"/>
                </a:solidFill>
                <a:latin typeface="Arial"/>
                <a:ea typeface="DejaVu Sans"/>
              </a:rPr>
              <a:t>Um estado de ação é representado como um retângulo com as bordas arredondadas sem divisões.</a:t>
            </a:r>
            <a:endParaRPr lang="pt-BR" sz="2200" b="0" strike="noStrike" spc="-1">
              <a:latin typeface="Arial"/>
            </a:endParaRPr>
          </a:p>
        </p:txBody>
      </p:sp>
      <p:sp>
        <p:nvSpPr>
          <p:cNvPr id="396" name="CustomShape 3"/>
          <p:cNvSpPr/>
          <p:nvPr/>
        </p:nvSpPr>
        <p:spPr>
          <a:xfrm>
            <a:off x="5499720" y="477720"/>
            <a:ext cx="3354480" cy="86256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1" strike="noStrike" spc="-1">
                <a:solidFill>
                  <a:srgbClr val="000000"/>
                </a:solidFill>
                <a:latin typeface="Verdana"/>
                <a:ea typeface="DejaVu Sans"/>
              </a:rPr>
              <a:t>Receber Número da Conta</a:t>
            </a:r>
            <a:endParaRPr lang="pt-BR" sz="1600" b="0" strike="noStrike" spc="-1">
              <a:latin typeface="Arial"/>
            </a:endParaRPr>
          </a:p>
        </p:txBody>
      </p:sp>
      <p:sp>
        <p:nvSpPr>
          <p:cNvPr id="397" name="CustomShape 4"/>
          <p:cNvSpPr/>
          <p:nvPr/>
        </p:nvSpPr>
        <p:spPr>
          <a:xfrm>
            <a:off x="7237440" y="1341360"/>
            <a:ext cx="229968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Exemplo de Estado de Ação</a:t>
            </a:r>
            <a:endParaRPr lang="pt-BR" sz="12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Ponto de Decisão</a:t>
            </a:r>
            <a:endParaRPr lang="pt-BR" sz="2400" b="0" strike="noStrike" spc="-1">
              <a:latin typeface="Arial"/>
            </a:endParaRPr>
          </a:p>
        </p:txBody>
      </p:sp>
      <p:sp>
        <p:nvSpPr>
          <p:cNvPr id="399" name="CustomShape 2"/>
          <p:cNvSpPr/>
          <p:nvPr/>
        </p:nvSpPr>
        <p:spPr>
          <a:xfrm>
            <a:off x="412560" y="1143000"/>
            <a:ext cx="8969400" cy="485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nSpc>
                <a:spcPct val="9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400" b="0" strike="noStrike" spc="-1">
                <a:solidFill>
                  <a:srgbClr val="000000"/>
                </a:solidFill>
                <a:latin typeface="Arial"/>
                <a:ea typeface="DejaVu Sans"/>
              </a:rPr>
              <a:t>Um ponto de decisão representa um ponto do fluxo de controle onde deve ser realizado um teste, uma tomada de decisão, o fluxo optará por executar um determinado fluxo ou conjunto de Estados de Ação em detrimento de outro fluxo ou conjunto de Estados de Ação. As transições geradas por um ponto de decisão necessitam ser providas de uma Condição de Guarda (texto entre colchetes) para determinar qual a condição do teste. Um ponto de decisão é representado por um símbolo de losângulo, de onde partem pelo menos duas Transições, indicando os fluxos alternativos que devem ser escolhidos.</a:t>
            </a:r>
            <a:endParaRPr lang="pt-BR" sz="24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Ponto de Decisão</a:t>
            </a:r>
            <a:endParaRPr lang="pt-BR" sz="2400" b="0" strike="noStrike" spc="-1">
              <a:latin typeface="Arial"/>
            </a:endParaRPr>
          </a:p>
        </p:txBody>
      </p:sp>
      <p:sp>
        <p:nvSpPr>
          <p:cNvPr id="401" name="CustomShape 2"/>
          <p:cNvSpPr/>
          <p:nvPr/>
        </p:nvSpPr>
        <p:spPr>
          <a:xfrm>
            <a:off x="584280" y="4292640"/>
            <a:ext cx="8969400" cy="158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gn="just">
              <a:lnSpc>
                <a:spcPct val="90000"/>
              </a:lnSpc>
              <a:spcBef>
                <a:spcPts val="499"/>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000" b="0" strike="noStrike" spc="-1">
                <a:solidFill>
                  <a:srgbClr val="000000"/>
                </a:solidFill>
                <a:latin typeface="Arial"/>
                <a:ea typeface="DejaVu Sans"/>
              </a:rPr>
              <a:t>No exemplo, damos seguimento à atividade de consulta de uma conta comum, onde após ter recebido o número da conta, este é consultado, a partir deste momento deve-se tomar uma decisão, se realmente existir a conta com o número informado, deve-se emitir uma mensagem de conta válida, caso contrário deve-se apresentar uma mensagem de conta inválida.</a:t>
            </a:r>
            <a:endParaRPr lang="pt-BR" sz="2000" b="0" strike="noStrike" spc="-1">
              <a:latin typeface="Arial"/>
            </a:endParaRPr>
          </a:p>
        </p:txBody>
      </p:sp>
      <p:sp>
        <p:nvSpPr>
          <p:cNvPr id="402" name="CustomShape 3"/>
          <p:cNvSpPr/>
          <p:nvPr/>
        </p:nvSpPr>
        <p:spPr>
          <a:xfrm>
            <a:off x="2664000" y="1295280"/>
            <a:ext cx="163620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Pesquisar conta</a:t>
            </a:r>
            <a:endParaRPr lang="pt-BR" sz="1200" b="0" strike="noStrike" spc="-1">
              <a:latin typeface="Arial"/>
            </a:endParaRPr>
          </a:p>
        </p:txBody>
      </p:sp>
      <p:sp>
        <p:nvSpPr>
          <p:cNvPr id="403" name="CustomShape 4"/>
          <p:cNvSpPr/>
          <p:nvPr/>
        </p:nvSpPr>
        <p:spPr>
          <a:xfrm>
            <a:off x="5783400" y="1986120"/>
            <a:ext cx="3431880" cy="44640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inválida</a:t>
            </a:r>
            <a:endParaRPr lang="pt-BR" sz="1200" b="0" strike="noStrike" spc="-1">
              <a:latin typeface="Arial"/>
            </a:endParaRPr>
          </a:p>
        </p:txBody>
      </p:sp>
      <p:sp>
        <p:nvSpPr>
          <p:cNvPr id="404" name="CustomShape 5"/>
          <p:cNvSpPr/>
          <p:nvPr/>
        </p:nvSpPr>
        <p:spPr>
          <a:xfrm>
            <a:off x="1898280" y="2778120"/>
            <a:ext cx="319788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válida</a:t>
            </a:r>
            <a:endParaRPr lang="pt-BR" sz="1200" b="0" strike="noStrike" spc="-1">
              <a:latin typeface="Arial"/>
            </a:endParaRPr>
          </a:p>
        </p:txBody>
      </p:sp>
      <p:sp>
        <p:nvSpPr>
          <p:cNvPr id="405" name="CustomShape 6"/>
          <p:cNvSpPr/>
          <p:nvPr/>
        </p:nvSpPr>
        <p:spPr>
          <a:xfrm>
            <a:off x="3482640" y="1671480"/>
            <a:ext cx="7920" cy="35676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06" name="CustomShape 7"/>
          <p:cNvSpPr/>
          <p:nvPr/>
        </p:nvSpPr>
        <p:spPr>
          <a:xfrm>
            <a:off x="3100680" y="2028960"/>
            <a:ext cx="779760" cy="359280"/>
          </a:xfrm>
          <a:prstGeom prst="flowChartDecision">
            <a:avLst/>
          </a:prstGeom>
          <a:solidFill>
            <a:srgbClr val="BBE0E3"/>
          </a:solidFill>
          <a:ln w="57240">
            <a:solidFill>
              <a:srgbClr val="FF0000"/>
            </a:solidFill>
            <a:miter/>
          </a:ln>
        </p:spPr>
        <p:style>
          <a:lnRef idx="0">
            <a:scrgbClr r="0" g="0" b="0"/>
          </a:lnRef>
          <a:fillRef idx="0">
            <a:scrgbClr r="0" g="0" b="0"/>
          </a:fillRef>
          <a:effectRef idx="0">
            <a:scrgbClr r="0" g="0" b="0"/>
          </a:effectRef>
          <a:fontRef idx="minor"/>
        </p:style>
        <p:txBody>
          <a:bodyPr/>
          <a:lstStyle/>
          <a:p>
            <a:endParaRPr lang="pt-BR"/>
          </a:p>
        </p:txBody>
      </p:sp>
      <p:sp>
        <p:nvSpPr>
          <p:cNvPr id="407" name="CustomShape 8"/>
          <p:cNvSpPr/>
          <p:nvPr/>
        </p:nvSpPr>
        <p:spPr>
          <a:xfrm>
            <a:off x="3491280" y="2389320"/>
            <a:ext cx="5760" cy="38808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08" name="CustomShape 9"/>
          <p:cNvSpPr/>
          <p:nvPr/>
        </p:nvSpPr>
        <p:spPr>
          <a:xfrm>
            <a:off x="3881520" y="2209320"/>
            <a:ext cx="1901160" cy="36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09" name="CustomShape 10"/>
          <p:cNvSpPr/>
          <p:nvPr/>
        </p:nvSpPr>
        <p:spPr>
          <a:xfrm>
            <a:off x="3983400" y="1927080"/>
            <a:ext cx="163656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FF0000"/>
                </a:solidFill>
                <a:latin typeface="Verdana"/>
                <a:ea typeface="DejaVu Sans"/>
              </a:rPr>
              <a:t>[Se não encontrar]</a:t>
            </a:r>
            <a:endParaRPr lang="pt-BR" sz="1200" b="0" strike="noStrike" spc="-1">
              <a:latin typeface="Arial"/>
            </a:endParaRPr>
          </a:p>
        </p:txBody>
      </p:sp>
      <p:sp>
        <p:nvSpPr>
          <p:cNvPr id="410" name="CustomShape 11"/>
          <p:cNvSpPr/>
          <p:nvPr/>
        </p:nvSpPr>
        <p:spPr>
          <a:xfrm>
            <a:off x="3516480" y="2432160"/>
            <a:ext cx="130284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FF0000"/>
                </a:solidFill>
                <a:latin typeface="Verdana"/>
                <a:ea typeface="DejaVu Sans"/>
              </a:rPr>
              <a:t>[Se encontrar]</a:t>
            </a:r>
            <a:endParaRPr lang="pt-BR" sz="1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360"/>
            <a:ext cx="8914320" cy="1141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Finalidade do Diagrama de Classes</a:t>
            </a:r>
            <a:endParaRPr lang="pt-BR" sz="2800" b="0" strike="noStrike" spc="-1">
              <a:latin typeface="Arial"/>
            </a:endParaRPr>
          </a:p>
        </p:txBody>
      </p:sp>
      <p:sp>
        <p:nvSpPr>
          <p:cNvPr id="128" name="CustomShape 2"/>
          <p:cNvSpPr/>
          <p:nvPr/>
        </p:nvSpPr>
        <p:spPr>
          <a:xfrm>
            <a:off x="330120" y="1142640"/>
            <a:ext cx="8914320" cy="4388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marL="342720" indent="-34164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Modelar os elementos de um programa orientado a objetos em tempo de desenvolvimento</a:t>
            </a:r>
            <a:endParaRPr lang="pt-BR" sz="28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Classes com seus atributos e métodos</a:t>
            </a:r>
            <a:endParaRPr lang="pt-BR" sz="2400" b="0" strike="noStrike" spc="-1">
              <a:latin typeface="Arial"/>
            </a:endParaRPr>
          </a:p>
          <a:p>
            <a:pPr marL="342720" indent="-341640">
              <a:lnSpc>
                <a:spcPct val="10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0000"/>
                </a:solidFill>
                <a:latin typeface="Arial"/>
                <a:ea typeface="DejaVu Sans"/>
              </a:rPr>
              <a:t>Modelar os relacionamentos entre classes, de forma mais explícita que aquela do código</a:t>
            </a:r>
            <a:endParaRPr lang="pt-BR" sz="28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Herança</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Agregação (e composição)</a:t>
            </a:r>
            <a:endParaRPr lang="pt-BR" sz="2400" b="0" strike="noStrike" spc="-1">
              <a:latin typeface="Arial"/>
            </a:endParaRPr>
          </a:p>
          <a:p>
            <a:pPr marL="742680" lvl="1" indent="-28440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Associação</a:t>
            </a:r>
            <a:endParaRPr lang="pt-BR" sz="24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0" y="0"/>
            <a:ext cx="660276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Ponto de Decisão</a:t>
            </a:r>
            <a:endParaRPr lang="pt-BR" sz="2400" b="0" strike="noStrike" spc="-1">
              <a:latin typeface="Arial"/>
            </a:endParaRPr>
          </a:p>
        </p:txBody>
      </p:sp>
      <p:sp>
        <p:nvSpPr>
          <p:cNvPr id="412" name="CustomShape 2"/>
          <p:cNvSpPr/>
          <p:nvPr/>
        </p:nvSpPr>
        <p:spPr>
          <a:xfrm>
            <a:off x="330120" y="914400"/>
            <a:ext cx="8969400" cy="158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2720" indent="-341640">
              <a:lnSpc>
                <a:spcPct val="90000"/>
              </a:lnSpc>
              <a:spcBef>
                <a:spcPts val="697"/>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PT" sz="2800" b="0" strike="noStrike" spc="-1">
                <a:solidFill>
                  <a:srgbClr val="000000"/>
                </a:solidFill>
                <a:latin typeface="Arial"/>
                <a:ea typeface="DejaVu Sans"/>
              </a:rPr>
              <a:t>Pontos de decisão podem também ser utilizados para unir fluxos de controle divididos anteriormente por outro ponto de decisão, como pode-se verificar no exemplo a seguir:</a:t>
            </a:r>
            <a:endParaRPr lang="pt-BR" sz="2800" b="0" strike="noStrike" spc="-1">
              <a:latin typeface="Arial"/>
            </a:endParaRPr>
          </a:p>
        </p:txBody>
      </p:sp>
      <p:sp>
        <p:nvSpPr>
          <p:cNvPr id="413" name="CustomShape 3"/>
          <p:cNvSpPr/>
          <p:nvPr/>
        </p:nvSpPr>
        <p:spPr>
          <a:xfrm>
            <a:off x="2581200" y="3200400"/>
            <a:ext cx="163620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Pesquisar conta</a:t>
            </a:r>
            <a:endParaRPr lang="pt-BR" sz="1200" b="0" strike="noStrike" spc="-1">
              <a:latin typeface="Arial"/>
            </a:endParaRPr>
          </a:p>
        </p:txBody>
      </p:sp>
      <p:sp>
        <p:nvSpPr>
          <p:cNvPr id="414" name="CustomShape 4"/>
          <p:cNvSpPr/>
          <p:nvPr/>
        </p:nvSpPr>
        <p:spPr>
          <a:xfrm>
            <a:off x="5700960" y="3890880"/>
            <a:ext cx="3431880" cy="44676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inválida</a:t>
            </a:r>
            <a:endParaRPr lang="pt-BR" sz="1200" b="0" strike="noStrike" spc="-1">
              <a:latin typeface="Arial"/>
            </a:endParaRPr>
          </a:p>
        </p:txBody>
      </p:sp>
      <p:sp>
        <p:nvSpPr>
          <p:cNvPr id="415" name="CustomShape 5"/>
          <p:cNvSpPr/>
          <p:nvPr/>
        </p:nvSpPr>
        <p:spPr>
          <a:xfrm>
            <a:off x="1816200" y="4683240"/>
            <a:ext cx="3197880" cy="375120"/>
          </a:xfrm>
          <a:prstGeom prst="flowChartTerminator">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Emitir mensagem de conta válida</a:t>
            </a:r>
            <a:endParaRPr lang="pt-BR" sz="1200" b="0" strike="noStrike" spc="-1">
              <a:latin typeface="Arial"/>
            </a:endParaRPr>
          </a:p>
        </p:txBody>
      </p:sp>
      <p:sp>
        <p:nvSpPr>
          <p:cNvPr id="416" name="CustomShape 6"/>
          <p:cNvSpPr/>
          <p:nvPr/>
        </p:nvSpPr>
        <p:spPr>
          <a:xfrm>
            <a:off x="3399840" y="3576600"/>
            <a:ext cx="7920" cy="35640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17" name="CustomShape 7"/>
          <p:cNvSpPr/>
          <p:nvPr/>
        </p:nvSpPr>
        <p:spPr>
          <a:xfrm>
            <a:off x="3018240" y="3933720"/>
            <a:ext cx="779400" cy="359280"/>
          </a:xfrm>
          <a:prstGeom prst="flowChartDecision">
            <a:avLst/>
          </a:prstGeom>
          <a:solidFill>
            <a:srgbClr val="BBE0E3"/>
          </a:solidFill>
          <a:ln w="9360">
            <a:solidFill>
              <a:srgbClr val="000000"/>
            </a:solidFill>
            <a:miter/>
          </a:ln>
        </p:spPr>
        <p:style>
          <a:lnRef idx="0">
            <a:scrgbClr r="0" g="0" b="0"/>
          </a:lnRef>
          <a:fillRef idx="0">
            <a:scrgbClr r="0" g="0" b="0"/>
          </a:fillRef>
          <a:effectRef idx="0">
            <a:scrgbClr r="0" g="0" b="0"/>
          </a:effectRef>
          <a:fontRef idx="minor"/>
        </p:style>
        <p:txBody>
          <a:bodyPr/>
          <a:lstStyle/>
          <a:p>
            <a:endParaRPr lang="pt-BR"/>
          </a:p>
        </p:txBody>
      </p:sp>
      <p:sp>
        <p:nvSpPr>
          <p:cNvPr id="418" name="CustomShape 8"/>
          <p:cNvSpPr/>
          <p:nvPr/>
        </p:nvSpPr>
        <p:spPr>
          <a:xfrm>
            <a:off x="3408480" y="4294080"/>
            <a:ext cx="6480" cy="38844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19" name="CustomShape 9"/>
          <p:cNvSpPr/>
          <p:nvPr/>
        </p:nvSpPr>
        <p:spPr>
          <a:xfrm>
            <a:off x="3798720" y="4114080"/>
            <a:ext cx="1901520" cy="36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20" name="CustomShape 10"/>
          <p:cNvSpPr/>
          <p:nvPr/>
        </p:nvSpPr>
        <p:spPr>
          <a:xfrm>
            <a:off x="3031920" y="5403960"/>
            <a:ext cx="779760" cy="359280"/>
          </a:xfrm>
          <a:prstGeom prst="flowChartDecision">
            <a:avLst/>
          </a:prstGeom>
          <a:solidFill>
            <a:srgbClr val="BBE0E3"/>
          </a:solidFill>
          <a:ln w="57240">
            <a:solidFill>
              <a:srgbClr val="FF0000"/>
            </a:solidFill>
            <a:miter/>
          </a:ln>
        </p:spPr>
        <p:style>
          <a:lnRef idx="0">
            <a:scrgbClr r="0" g="0" b="0"/>
          </a:lnRef>
          <a:fillRef idx="0">
            <a:scrgbClr r="0" g="0" b="0"/>
          </a:fillRef>
          <a:effectRef idx="0">
            <a:scrgbClr r="0" g="0" b="0"/>
          </a:effectRef>
          <a:fontRef idx="minor"/>
        </p:style>
        <p:txBody>
          <a:bodyPr/>
          <a:lstStyle/>
          <a:p>
            <a:endParaRPr lang="pt-BR"/>
          </a:p>
        </p:txBody>
      </p:sp>
      <p:sp>
        <p:nvSpPr>
          <p:cNvPr id="421" name="CustomShape 11"/>
          <p:cNvSpPr/>
          <p:nvPr/>
        </p:nvSpPr>
        <p:spPr>
          <a:xfrm>
            <a:off x="3415680" y="5059440"/>
            <a:ext cx="6120" cy="343800"/>
          </a:xfrm>
          <a:custGeom>
            <a:avLst/>
            <a:gdLst/>
            <a:ahLst/>
            <a:cxnLst/>
            <a:rect l="l" t="t" r="r" b="b"/>
            <a:pathLst>
              <a:path w="21600" h="21600">
                <a:moveTo>
                  <a:pt x="0" y="0"/>
                </a:moveTo>
                <a:lnTo>
                  <a:pt x="21600" y="21600"/>
                </a:lnTo>
              </a:path>
            </a:pathLst>
          </a:cu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22" name="CustomShape 12"/>
          <p:cNvSpPr/>
          <p:nvPr/>
        </p:nvSpPr>
        <p:spPr>
          <a:xfrm flipH="1">
            <a:off x="3811320" y="4338720"/>
            <a:ext cx="3603960" cy="1244880"/>
          </a:xfrm>
          <a:prstGeom prst="bentConnector3">
            <a:avLst>
              <a:gd name="adj1" fmla="val -489"/>
            </a:avLst>
          </a:prstGeom>
          <a:noFill/>
          <a:ln w="9360">
            <a:solidFill>
              <a:srgbClr val="000000"/>
            </a:solidFill>
            <a:miter/>
            <a:tailEnd type="arrow" w="lg" len="med"/>
          </a:ln>
        </p:spPr>
        <p:style>
          <a:lnRef idx="0">
            <a:scrgbClr r="0" g="0" b="0"/>
          </a:lnRef>
          <a:fillRef idx="0">
            <a:scrgbClr r="0" g="0" b="0"/>
          </a:fillRef>
          <a:effectRef idx="0">
            <a:scrgbClr r="0" g="0" b="0"/>
          </a:effectRef>
          <a:fontRef idx="minor"/>
        </p:style>
        <p:txBody>
          <a:bodyPr/>
          <a:lstStyle/>
          <a:p>
            <a:endParaRPr lang="pt-BR"/>
          </a:p>
        </p:txBody>
      </p:sp>
      <p:sp>
        <p:nvSpPr>
          <p:cNvPr id="423" name="CustomShape 13"/>
          <p:cNvSpPr/>
          <p:nvPr/>
        </p:nvSpPr>
        <p:spPr>
          <a:xfrm>
            <a:off x="3900960" y="3832200"/>
            <a:ext cx="163656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[Se não encontrar]</a:t>
            </a:r>
            <a:endParaRPr lang="pt-BR" sz="1200" b="0" strike="noStrike" spc="-1">
              <a:latin typeface="Arial"/>
            </a:endParaRPr>
          </a:p>
        </p:txBody>
      </p:sp>
      <p:sp>
        <p:nvSpPr>
          <p:cNvPr id="424" name="CustomShape 14"/>
          <p:cNvSpPr/>
          <p:nvPr/>
        </p:nvSpPr>
        <p:spPr>
          <a:xfrm>
            <a:off x="3434040" y="4336920"/>
            <a:ext cx="130284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[Se encontrar]</a:t>
            </a:r>
            <a:endParaRPr lang="pt-BR" sz="12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Exemplo - Ponto de decisão</a:t>
            </a:r>
            <a:endParaRPr lang="pt-BR" sz="2400" b="0" strike="noStrike" spc="-1">
              <a:latin typeface="Arial"/>
            </a:endParaRPr>
          </a:p>
        </p:txBody>
      </p:sp>
      <p:pic>
        <p:nvPicPr>
          <p:cNvPr id="426" name="Picture 3_3"/>
          <p:cNvPicPr/>
          <p:nvPr/>
        </p:nvPicPr>
        <p:blipFill>
          <a:blip r:embed="rId3"/>
          <a:stretch/>
        </p:blipFill>
        <p:spPr>
          <a:xfrm>
            <a:off x="1320840" y="1447920"/>
            <a:ext cx="7180920" cy="3954960"/>
          </a:xfrm>
          <a:prstGeom prst="rect">
            <a:avLst/>
          </a:prstGeom>
          <a:ln w="0">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Modelagem da lógica de uma operação complexa</a:t>
            </a:r>
            <a:endParaRPr lang="pt-BR" sz="2400" b="0" strike="noStrike" spc="-1">
              <a:latin typeface="Arial"/>
            </a:endParaRPr>
          </a:p>
        </p:txBody>
      </p:sp>
      <p:sp>
        <p:nvSpPr>
          <p:cNvPr id="428" name="CustomShape 2"/>
          <p:cNvSpPr/>
          <p:nvPr/>
        </p:nvSpPr>
        <p:spPr>
          <a:xfrm>
            <a:off x="246960" y="1143000"/>
            <a:ext cx="9162360" cy="4237560"/>
          </a:xfrm>
          <a:prstGeom prst="rect">
            <a:avLst/>
          </a:prstGeom>
          <a:noFill/>
          <a:ln w="0">
            <a:noFill/>
          </a:ln>
        </p:spPr>
        <p:style>
          <a:lnRef idx="0">
            <a:scrgbClr r="0" g="0" b="0"/>
          </a:lnRef>
          <a:fillRef idx="0">
            <a:scrgbClr r="0" g="0" b="0"/>
          </a:fillRef>
          <a:effectRef idx="0">
            <a:scrgbClr r="0" g="0" b="0"/>
          </a:effectRef>
          <a:fontRef idx="minor"/>
        </p:style>
        <p:txBody>
          <a:bodyPr lIns="0" tIns="15840" rIns="0" bIns="0" anchor="ctr">
            <a:noAutofit/>
          </a:bodyPr>
          <a:lstStyle/>
          <a:p>
            <a:pPr marL="216000" indent="-215280" algn="just">
              <a:lnSpc>
                <a:spcPct val="92000"/>
              </a:lnSpc>
              <a:spcBef>
                <a:spcPts val="697"/>
              </a:spcBef>
              <a:buClr>
                <a:srgbClr val="FF8737"/>
              </a:buClr>
              <a:buFont typeface="Wingdings-Regular"/>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800" b="0" strike="noStrike" spc="-1">
                <a:solidFill>
                  <a:srgbClr val="000000"/>
                </a:solidFill>
                <a:latin typeface="Wingdings-Regular"/>
                <a:ea typeface="DejaVu Sans"/>
              </a:rPr>
              <a:t> </a:t>
            </a:r>
            <a:r>
              <a:rPr lang="pt-BR" sz="2800" b="0" strike="noStrike" spc="-1">
                <a:solidFill>
                  <a:srgbClr val="000000"/>
                </a:solidFill>
                <a:latin typeface="CenturySchoolbook"/>
                <a:ea typeface="DejaVu Sans"/>
              </a:rPr>
              <a:t>Em alguns casos, quando uma operação de uma classe de controle implementa uma regra de negócio, pode haver a necessidade de descrever a lógica dessa operação ou da própria regra de negócio.</a:t>
            </a:r>
            <a:endParaRPr lang="pt-BR" sz="2800" b="0" strike="noStrike" spc="-1">
              <a:latin typeface="Arial"/>
            </a:endParaRPr>
          </a:p>
          <a:p>
            <a:pPr algn="just">
              <a:lnSpc>
                <a:spcPct val="92000"/>
              </a:lnSpc>
              <a:spcBef>
                <a:spcPts val="697"/>
              </a:spcBef>
              <a:tabLst>
                <a:tab pos="0" algn="l"/>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endParaRPr lang="pt-BR" sz="2800" b="0" strike="noStrike" spc="-1">
              <a:latin typeface="Arial"/>
            </a:endParaRPr>
          </a:p>
          <a:p>
            <a:pPr marL="216000" indent="-215280" algn="just">
              <a:lnSpc>
                <a:spcPct val="92000"/>
              </a:lnSpc>
              <a:spcBef>
                <a:spcPts val="697"/>
              </a:spcBef>
              <a:buClr>
                <a:srgbClr val="FF8737"/>
              </a:buClr>
              <a:buFont typeface="Wingdings-Regular"/>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800" b="0" strike="noStrike" spc="-1">
                <a:solidFill>
                  <a:srgbClr val="000000"/>
                </a:solidFill>
                <a:latin typeface="Wingdings-Regular"/>
                <a:ea typeface="DejaVu Sans"/>
              </a:rPr>
              <a:t> </a:t>
            </a:r>
            <a:r>
              <a:rPr lang="pt-BR" sz="2800" b="0" strike="noStrike" spc="-1">
                <a:solidFill>
                  <a:srgbClr val="000000"/>
                </a:solidFill>
                <a:latin typeface="CenturySchoolbook"/>
                <a:ea typeface="DejaVu Sans"/>
              </a:rPr>
              <a:t>Diagramas de atividades também podem ser usados com esse objetivo</a:t>
            </a:r>
            <a:endParaRPr lang="pt-BR" sz="2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Exemplo - Modelagem da lógica de um caso de uso</a:t>
            </a:r>
            <a:endParaRPr lang="pt-BR" sz="2400" b="0" strike="noStrike" spc="-1">
              <a:latin typeface="Arial"/>
            </a:endParaRPr>
          </a:p>
        </p:txBody>
      </p:sp>
      <p:pic>
        <p:nvPicPr>
          <p:cNvPr id="430" name="Picture 3_4"/>
          <p:cNvPicPr/>
          <p:nvPr/>
        </p:nvPicPr>
        <p:blipFill>
          <a:blip r:embed="rId3"/>
          <a:stretch/>
        </p:blipFill>
        <p:spPr>
          <a:xfrm>
            <a:off x="1485720" y="838080"/>
            <a:ext cx="6355080" cy="5712480"/>
          </a:xfrm>
          <a:prstGeom prst="rect">
            <a:avLst/>
          </a:prstGeom>
          <a:ln w="0">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Exemplo - Modelagem dos processos do negócio</a:t>
            </a:r>
            <a:endParaRPr lang="pt-BR" sz="2400" b="0" strike="noStrike" spc="-1">
              <a:latin typeface="Arial"/>
            </a:endParaRPr>
          </a:p>
        </p:txBody>
      </p:sp>
      <p:pic>
        <p:nvPicPr>
          <p:cNvPr id="432" name="Picture 3_5"/>
          <p:cNvPicPr/>
          <p:nvPr/>
        </p:nvPicPr>
        <p:blipFill>
          <a:blip r:embed="rId3"/>
          <a:stretch/>
        </p:blipFill>
        <p:spPr>
          <a:xfrm>
            <a:off x="742680" y="914400"/>
            <a:ext cx="6850440" cy="5671080"/>
          </a:xfrm>
          <a:prstGeom prst="rect">
            <a:avLst/>
          </a:prstGeom>
          <a:ln w="0">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60" y="-360"/>
            <a:ext cx="845712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Exemplo - Modelagem da lógica de uma regra de negócio</a:t>
            </a:r>
            <a:endParaRPr lang="pt-BR" sz="2400" b="0" strike="noStrike" spc="-1">
              <a:latin typeface="Arial"/>
            </a:endParaRPr>
          </a:p>
        </p:txBody>
      </p:sp>
      <p:pic>
        <p:nvPicPr>
          <p:cNvPr id="434" name="Picture 3_6"/>
          <p:cNvPicPr/>
          <p:nvPr/>
        </p:nvPicPr>
        <p:blipFill>
          <a:blip r:embed="rId3"/>
          <a:stretch/>
        </p:blipFill>
        <p:spPr>
          <a:xfrm>
            <a:off x="412560" y="838080"/>
            <a:ext cx="8832240" cy="5753880"/>
          </a:xfrm>
          <a:prstGeom prst="rect">
            <a:avLst/>
          </a:prstGeom>
          <a:ln w="0">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0" y="0"/>
            <a:ext cx="7841160" cy="410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Raias de Natação</a:t>
            </a:r>
            <a:endParaRPr lang="pt-BR" sz="2400" b="0" strike="noStrike" spc="-1">
              <a:latin typeface="Arial"/>
            </a:endParaRPr>
          </a:p>
        </p:txBody>
      </p:sp>
      <p:sp>
        <p:nvSpPr>
          <p:cNvPr id="436" name="CustomShape 2"/>
          <p:cNvSpPr/>
          <p:nvPr/>
        </p:nvSpPr>
        <p:spPr>
          <a:xfrm>
            <a:off x="495000" y="837720"/>
            <a:ext cx="8914320" cy="5210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rmAutofit/>
          </a:bodyPr>
          <a:lstStyle/>
          <a:p>
            <a:pPr algn="just">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São uma extensão do Diagrama de Atividades, onde procura-se identificar os diversos setores, departamentos ou mesmo os atores que interagem com um processo.</a:t>
            </a:r>
            <a:endParaRPr lang="pt-BR" sz="2400" b="0" strike="noStrike" spc="-1">
              <a:latin typeface="Arial"/>
            </a:endParaRPr>
          </a:p>
          <a:p>
            <a:pPr algn="just">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gn="just">
              <a:lnSpc>
                <a:spcPct val="90000"/>
              </a:lnSpc>
              <a:spcBef>
                <a:spcPts val="5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As Raias de Natação são formadas por retângulos representando divisões que identificam as zonas de influência de um determinado setor sobre um determinado processo.</a:t>
            </a:r>
            <a:endParaRPr lang="pt-BR" sz="2400" b="0" strike="noStrike" spc="-1">
              <a:latin typeface="Arial"/>
            </a:endParaRPr>
          </a:p>
        </p:txBody>
      </p:sp>
      <p:pic>
        <p:nvPicPr>
          <p:cNvPr id="437" name="Picture 4_4" descr="http://afinaimagem.googlecode.com/svn/trunk/PGP/TCC/Diagramas/Atividade%20-%20Cadastro%20cliente.jpg"/>
          <p:cNvPicPr/>
          <p:nvPr/>
        </p:nvPicPr>
        <p:blipFill>
          <a:blip r:embed="rId3"/>
          <a:srcRect b="56320"/>
          <a:stretch/>
        </p:blipFill>
        <p:spPr>
          <a:xfrm>
            <a:off x="1692000" y="3809880"/>
            <a:ext cx="6809400" cy="2742120"/>
          </a:xfrm>
          <a:prstGeom prst="rect">
            <a:avLst/>
          </a:prstGeom>
          <a:ln w="0">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360" y="-360"/>
            <a:ext cx="8666640" cy="684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1" strike="noStrike" spc="-1">
                <a:solidFill>
                  <a:srgbClr val="00B0F0"/>
                </a:solidFill>
                <a:latin typeface="Verdana"/>
                <a:ea typeface="DejaVu Sans"/>
              </a:rPr>
              <a:t>Exemplo do Uso de Raias de Natação</a:t>
            </a:r>
            <a:endParaRPr lang="pt-BR" sz="2400" b="0" strike="noStrike" spc="-1">
              <a:latin typeface="Arial"/>
            </a:endParaRPr>
          </a:p>
        </p:txBody>
      </p:sp>
      <p:pic>
        <p:nvPicPr>
          <p:cNvPr id="439" name="Picture 5_4"/>
          <p:cNvPicPr/>
          <p:nvPr/>
        </p:nvPicPr>
        <p:blipFill>
          <a:blip r:embed="rId3"/>
          <a:stretch/>
        </p:blipFill>
        <p:spPr>
          <a:xfrm>
            <a:off x="1155240" y="693720"/>
            <a:ext cx="7939440" cy="6163200"/>
          </a:xfrm>
          <a:prstGeom prst="rect">
            <a:avLst/>
          </a:prstGeom>
          <a:ln w="0">
            <a:noFill/>
          </a:ln>
        </p:spPr>
      </p:pic>
      <p:sp>
        <p:nvSpPr>
          <p:cNvPr id="440" name="CustomShape 2"/>
          <p:cNvSpPr/>
          <p:nvPr/>
        </p:nvSpPr>
        <p:spPr>
          <a:xfrm>
            <a:off x="6438600" y="1447920"/>
            <a:ext cx="313596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CC"/>
          </a:solidFill>
          <a:ln w="9360">
            <a:solidFill>
              <a:srgbClr val="7575D1"/>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600" b="0" strike="noStrike" spc="-1">
                <a:solidFill>
                  <a:srgbClr val="0070C0"/>
                </a:solidFill>
                <a:latin typeface="Arial"/>
                <a:ea typeface="DejaVu Sans"/>
              </a:rPr>
              <a:t>Diagrama de Atividades referente às etapas de publicação de Livro por um autor</a:t>
            </a:r>
            <a:endParaRPr lang="pt-BR" sz="16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360" y="-360"/>
            <a:ext cx="9162000" cy="1062720"/>
          </a:xfrm>
          <a:prstGeom prst="rect">
            <a:avLst/>
          </a:prstGeom>
          <a:noFill/>
          <a:ln w="0">
            <a:noFill/>
          </a:ln>
        </p:spPr>
        <p:style>
          <a:lnRef idx="0">
            <a:scrgbClr r="0" g="0" b="0"/>
          </a:lnRef>
          <a:fillRef idx="0">
            <a:scrgbClr r="0" g="0" b="0"/>
          </a:fillRef>
          <a:effectRef idx="0">
            <a:scrgbClr r="0" g="0" b="0"/>
          </a:effectRef>
          <a:fontRef idx="minor"/>
        </p:style>
        <p:txBody>
          <a:bodyPr lIns="82800" tIns="41400" rIns="82800" bIns="41400">
            <a:noAutofit/>
          </a:bodyPr>
          <a:lstStyle/>
          <a:p>
            <a:pPr algn="ctr">
              <a:lnSpc>
                <a:spcPct val="100000"/>
              </a:lnSpc>
              <a:tabLst>
                <a:tab pos="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400" b="1" strike="noStrike" spc="-1">
                <a:solidFill>
                  <a:srgbClr val="00B0F0"/>
                </a:solidFill>
                <a:latin typeface="Verdana"/>
                <a:ea typeface="DejaVu Sans"/>
              </a:rPr>
              <a:t>Recomendações de utilização do diagrama de atividades</a:t>
            </a:r>
            <a:endParaRPr lang="pt-BR" sz="2400" b="0" strike="noStrike" spc="-1">
              <a:latin typeface="Arial"/>
            </a:endParaRPr>
          </a:p>
        </p:txBody>
      </p:sp>
      <p:sp>
        <p:nvSpPr>
          <p:cNvPr id="442" name="CustomShape 2"/>
          <p:cNvSpPr/>
          <p:nvPr/>
        </p:nvSpPr>
        <p:spPr>
          <a:xfrm>
            <a:off x="412560" y="152280"/>
            <a:ext cx="9574920" cy="4237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216000" indent="-215280" algn="just">
              <a:lnSpc>
                <a:spcPct val="100000"/>
              </a:lnSpc>
              <a:spcBef>
                <a:spcPts val="697"/>
              </a:spcBef>
              <a:buClr>
                <a:srgbClr val="FF8737"/>
              </a:buClr>
              <a:buFont typeface="CenturySchoolbook"/>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800" b="0" strike="noStrike" spc="-1">
                <a:solidFill>
                  <a:srgbClr val="000000"/>
                </a:solidFill>
                <a:latin typeface="CenturySchoolbook"/>
                <a:ea typeface="DejaVu Sans"/>
              </a:rPr>
              <a:t>1. Modelagem dos processos do negócio</a:t>
            </a:r>
            <a:endParaRPr lang="pt-BR" sz="2800" b="0" strike="noStrike" spc="-1">
              <a:latin typeface="Arial"/>
            </a:endParaRPr>
          </a:p>
          <a:p>
            <a:pPr marL="216000" indent="-215280" algn="just">
              <a:lnSpc>
                <a:spcPct val="100000"/>
              </a:lnSpc>
              <a:spcBef>
                <a:spcPts val="697"/>
              </a:spcBef>
              <a:buClr>
                <a:srgbClr val="FF8737"/>
              </a:buClr>
              <a:buFont typeface="CenturySchoolbook"/>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800" b="0" strike="noStrike" spc="-1">
                <a:solidFill>
                  <a:srgbClr val="000000"/>
                </a:solidFill>
                <a:latin typeface="CenturySchoolbook"/>
                <a:ea typeface="DejaVu Sans"/>
              </a:rPr>
              <a:t>2. Modelagem da lógica de um caso de uso</a:t>
            </a:r>
            <a:endParaRPr lang="pt-BR" sz="2800" b="0" strike="noStrike" spc="-1">
              <a:latin typeface="Arial"/>
            </a:endParaRPr>
          </a:p>
          <a:p>
            <a:pPr marL="216000" indent="-215280">
              <a:lnSpc>
                <a:spcPct val="100000"/>
              </a:lnSpc>
              <a:spcBef>
                <a:spcPts val="697"/>
              </a:spcBef>
              <a:buClr>
                <a:srgbClr val="FF8737"/>
              </a:buClr>
              <a:buFont typeface="CenturySchoolbook"/>
              <a:buChar char="•"/>
              <a:tabLst>
                <a:tab pos="309240" algn="l"/>
                <a:tab pos="404640" algn="l"/>
                <a:tab pos="812520" algn="l"/>
                <a:tab pos="1220760" algn="l"/>
                <a:tab pos="1626840" algn="l"/>
                <a:tab pos="2035080" algn="l"/>
                <a:tab pos="2442960" algn="l"/>
                <a:tab pos="2850840" algn="l"/>
                <a:tab pos="3257280" algn="l"/>
                <a:tab pos="3665520" algn="l"/>
                <a:tab pos="4073400" algn="l"/>
                <a:tab pos="4479840" algn="l"/>
                <a:tab pos="4887720" algn="l"/>
                <a:tab pos="5295600" algn="l"/>
                <a:tab pos="5703840" algn="l"/>
                <a:tab pos="6110280" algn="l"/>
                <a:tab pos="6518160" algn="l"/>
                <a:tab pos="6926040" algn="l"/>
                <a:tab pos="7332480" algn="l"/>
                <a:tab pos="7740360" algn="l"/>
                <a:tab pos="8148600" algn="l"/>
                <a:tab pos="8229600" algn="l"/>
                <a:tab pos="9144000" algn="l"/>
                <a:tab pos="10058400" algn="l"/>
              </a:tabLst>
            </a:pPr>
            <a:r>
              <a:rPr lang="pt-BR" sz="2800" b="0" strike="noStrike" spc="-1">
                <a:solidFill>
                  <a:srgbClr val="000000"/>
                </a:solidFill>
                <a:latin typeface="CenturySchoolbook"/>
                <a:ea typeface="DejaVu Sans"/>
              </a:rPr>
              <a:t>3. Modelagem da lógica de uma operação complexa</a:t>
            </a:r>
            <a:endParaRPr lang="pt-BR" sz="2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741240" y="-15840"/>
            <a:ext cx="8418960" cy="580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u="sng" strike="noStrike" spc="-1">
                <a:solidFill>
                  <a:srgbClr val="000000"/>
                </a:solidFill>
                <a:uFillTx/>
                <a:latin typeface="Arial"/>
                <a:ea typeface="ＭＳ Ｐゴシック"/>
              </a:rPr>
              <a:t>Diagrama de Máquina de Estados</a:t>
            </a:r>
            <a:endParaRPr lang="pt-BR" sz="3200" b="0" strike="noStrike" spc="-1">
              <a:latin typeface="Arial"/>
            </a:endParaRPr>
          </a:p>
        </p:txBody>
      </p:sp>
      <p:sp>
        <p:nvSpPr>
          <p:cNvPr id="444" name="CustomShape 2"/>
          <p:cNvSpPr/>
          <p:nvPr/>
        </p:nvSpPr>
        <p:spPr>
          <a:xfrm>
            <a:off x="0" y="907920"/>
            <a:ext cx="9905040" cy="43668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Definição: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Desenvolvido em qualquer fase do projeto, qualquer elemento pode ter um diagrama de estado para melhor compreensão ou exibição de seu comportamento.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Baseia-se na descrição de um Caso de Uso e apóia-se no Diagrama de Classes.</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É utilizado para acompanhar os estados por que passa uma instância de uma classe, ou representar os estados de um Caso de Uso ou mesmo de um subsistema ou sistema completo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Sua construção é recomendada apenas quando existir um certo grau de complexidade referente a transição de estados de um dos objetos envolvidos no processo.</a:t>
            </a:r>
            <a:endParaRPr lang="pt-BR"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3"/>
          <p:cNvPicPr/>
          <p:nvPr/>
        </p:nvPicPr>
        <p:blipFill>
          <a:blip r:embed="rId2"/>
          <a:stretch/>
        </p:blipFill>
        <p:spPr>
          <a:xfrm>
            <a:off x="1402920" y="2133720"/>
            <a:ext cx="6108120" cy="2456280"/>
          </a:xfrm>
          <a:prstGeom prst="rect">
            <a:avLst/>
          </a:prstGeom>
          <a:ln w="0">
            <a:noFill/>
          </a:ln>
        </p:spPr>
      </p:pic>
      <p:sp>
        <p:nvSpPr>
          <p:cNvPr id="130" name="CustomShape 1"/>
          <p:cNvSpPr/>
          <p:nvPr/>
        </p:nvSpPr>
        <p:spPr>
          <a:xfrm>
            <a:off x="0" y="-360"/>
            <a:ext cx="8914320" cy="1141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800" b="0" strike="noStrike" spc="-1">
                <a:solidFill>
                  <a:srgbClr val="00B0F0"/>
                </a:solidFill>
                <a:latin typeface="Arial"/>
                <a:ea typeface="DejaVu Sans"/>
              </a:rPr>
              <a:t>Características do Diagrama de Classes</a:t>
            </a:r>
            <a:endParaRPr lang="pt-BR" sz="2800" b="0" strike="noStrike" spc="-1">
              <a:latin typeface="Arial"/>
            </a:endParaRPr>
          </a:p>
        </p:txBody>
      </p:sp>
      <p:sp>
        <p:nvSpPr>
          <p:cNvPr id="131" name="CustomShape 2"/>
          <p:cNvSpPr/>
          <p:nvPr/>
        </p:nvSpPr>
        <p:spPr>
          <a:xfrm>
            <a:off x="247320" y="762120"/>
            <a:ext cx="8914680" cy="4875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640">
              <a:lnSpc>
                <a:spcPct val="100000"/>
              </a:lnSpc>
              <a:spcBef>
                <a:spcPts val="598"/>
              </a:spcBef>
              <a:tabLst>
                <a:tab pos="0" algn="l"/>
              </a:tabLst>
            </a:pPr>
            <a:r>
              <a:rPr lang="pt-BR" sz="2400" b="1" strike="noStrike" spc="-1">
                <a:solidFill>
                  <a:srgbClr val="009999"/>
                </a:solidFill>
                <a:latin typeface="Arial"/>
                <a:ea typeface="DejaVu Sans"/>
              </a:rPr>
              <a:t>Classes</a:t>
            </a:r>
            <a:endParaRPr lang="pt-BR" sz="2400" b="0" strike="noStrike" spc="-1">
              <a:latin typeface="Arial"/>
            </a:endParaRPr>
          </a:p>
          <a:p>
            <a:pPr marL="342720" indent="-34164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Graficamente, as classes são representadas por retângulos incluindo </a:t>
            </a:r>
            <a:r>
              <a:rPr lang="pt-BR" sz="2400" b="0" u="sng" strike="noStrike" spc="-1">
                <a:solidFill>
                  <a:srgbClr val="000000"/>
                </a:solidFill>
                <a:uFillTx/>
                <a:latin typeface="Arial"/>
                <a:ea typeface="DejaVu Sans"/>
              </a:rPr>
              <a:t>nome</a:t>
            </a:r>
            <a:r>
              <a:rPr lang="pt-BR" sz="2400" b="0" strike="noStrike" spc="-1">
                <a:solidFill>
                  <a:srgbClr val="000000"/>
                </a:solidFill>
                <a:latin typeface="Arial"/>
                <a:ea typeface="DejaVu Sans"/>
              </a:rPr>
              <a:t>, </a:t>
            </a:r>
            <a:r>
              <a:rPr lang="pt-BR" sz="2400" b="0" u="sng" strike="noStrike" spc="-1">
                <a:solidFill>
                  <a:srgbClr val="000000"/>
                </a:solidFill>
                <a:uFillTx/>
                <a:latin typeface="Arial"/>
                <a:ea typeface="DejaVu Sans"/>
              </a:rPr>
              <a:t>atributos</a:t>
            </a:r>
            <a:r>
              <a:rPr lang="pt-BR" sz="2400" b="0" strike="noStrike" spc="-1">
                <a:solidFill>
                  <a:srgbClr val="000000"/>
                </a:solidFill>
                <a:latin typeface="Arial"/>
                <a:ea typeface="DejaVu Sans"/>
              </a:rPr>
              <a:t> e </a:t>
            </a:r>
            <a:r>
              <a:rPr lang="pt-BR" sz="2400" b="0" u="sng" strike="noStrike" spc="-1">
                <a:solidFill>
                  <a:srgbClr val="000000"/>
                </a:solidFill>
                <a:uFillTx/>
                <a:latin typeface="Arial"/>
                <a:ea typeface="DejaVu Sans"/>
              </a:rPr>
              <a:t>métodos</a:t>
            </a:r>
            <a:r>
              <a:rPr lang="pt-BR" sz="2400" b="0" strike="noStrike" spc="-1">
                <a:solidFill>
                  <a:srgbClr val="000000"/>
                </a:solidFill>
                <a:latin typeface="Arial"/>
                <a:ea typeface="DejaVu Sans"/>
              </a:rPr>
              <a:t>.</a:t>
            </a: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a:lnSpc>
                <a:spcPct val="100000"/>
              </a:lnSpc>
              <a:spcBef>
                <a:spcPts val="598"/>
              </a:spcBef>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pt-BR" sz="2400" b="0" strike="noStrike" spc="-1">
              <a:latin typeface="Arial"/>
            </a:endParaRPr>
          </a:p>
          <a:p>
            <a:pPr marL="342720" indent="-34164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Devem receber nomes de acordo com o vocabulário do domínio do problema.</a:t>
            </a:r>
            <a:endParaRPr lang="pt-BR" sz="2400" b="0" strike="noStrike" spc="-1">
              <a:latin typeface="Arial"/>
            </a:endParaRPr>
          </a:p>
          <a:p>
            <a:pPr marL="342720" indent="-341640">
              <a:lnSpc>
                <a:spcPct val="100000"/>
              </a:lnSpc>
              <a:spcBef>
                <a:spcPts val="598"/>
              </a:spcBef>
              <a:buClr>
                <a:srgbClr val="000000"/>
              </a:buClr>
              <a:buFont typeface="Arial"/>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Arial"/>
                <a:ea typeface="DejaVu Sans"/>
              </a:rPr>
              <a:t>É comum adotar um padrão para nomeá-las</a:t>
            </a:r>
            <a:endParaRPr lang="pt-BR" sz="2400" b="0" strike="noStrike" spc="-1">
              <a:latin typeface="Arial"/>
            </a:endParaRPr>
          </a:p>
          <a:p>
            <a:pPr marL="742680" indent="-284400">
              <a:lnSpc>
                <a:spcPct val="100000"/>
              </a:lnSpc>
              <a:spcBef>
                <a:spcPts val="499"/>
              </a:spcBef>
              <a:tabLst>
                <a:tab pos="0" algn="l"/>
              </a:tabLst>
            </a:pPr>
            <a:r>
              <a:rPr lang="pt-BR" sz="2000" b="1" strike="noStrike" spc="-1">
                <a:solidFill>
                  <a:srgbClr val="009999"/>
                </a:solidFill>
                <a:latin typeface="Arial"/>
                <a:ea typeface="DejaVu Sans"/>
              </a:rPr>
              <a:t>Ex: </a:t>
            </a:r>
            <a:r>
              <a:rPr lang="pt-BR" sz="2000" b="0" strike="noStrike" spc="-1">
                <a:solidFill>
                  <a:srgbClr val="000000"/>
                </a:solidFill>
                <a:latin typeface="Arial"/>
                <a:ea typeface="DejaVu Sans"/>
              </a:rPr>
              <a:t>todos os nomes de classes serão substantivos singulares </a:t>
            </a:r>
            <a:br/>
            <a:r>
              <a:rPr lang="pt-BR" sz="2000" b="0" strike="noStrike" spc="-1">
                <a:solidFill>
                  <a:srgbClr val="000000"/>
                </a:solidFill>
                <a:latin typeface="Arial"/>
                <a:ea typeface="DejaVu Sans"/>
              </a:rPr>
              <a:t>   com a primeira letra maiúscula</a:t>
            </a:r>
            <a:endParaRPr lang="pt-BR" sz="2000" b="0" strike="noStrike" spc="-1">
              <a:latin typeface="Arial"/>
            </a:endParaRPr>
          </a:p>
          <a:p>
            <a:pPr marL="742680" indent="-284400">
              <a:lnSpc>
                <a:spcPct val="100000"/>
              </a:lnSpc>
              <a:spcBef>
                <a:spcPts val="499"/>
              </a:spcBef>
              <a:tabLst>
                <a:tab pos="0" algn="l"/>
              </a:tabLst>
            </a:pPr>
            <a:endParaRPr lang="pt-BR" sz="20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0" y="620640"/>
            <a:ext cx="9905040" cy="601272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Evento – </a:t>
            </a:r>
            <a:r>
              <a:rPr lang="en-GB" sz="1800" b="0" strike="noStrike" spc="-1">
                <a:solidFill>
                  <a:srgbClr val="000000"/>
                </a:solidFill>
                <a:latin typeface="Arial"/>
                <a:ea typeface="DejaVu Sans"/>
              </a:rPr>
              <a:t>É uma ocorrência significativa ou digna de nota. Exemplo: Um aparelho telefônico é retirado do gancho.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Estado – </a:t>
            </a:r>
            <a:r>
              <a:rPr lang="en-GB" sz="1800" b="0" strike="noStrike" spc="-1">
                <a:solidFill>
                  <a:srgbClr val="000000"/>
                </a:solidFill>
                <a:latin typeface="Arial"/>
                <a:ea typeface="DejaVu Sans"/>
              </a:rPr>
              <a:t>É a condição de um objeto em determinado momento no tempo – o tempo entre os eventos. Exemplo: Um telefone está no estado ocioso após o fone ter sido colocado no gancho e até que seja novamente retirado do gancho.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Transição –</a:t>
            </a:r>
            <a:r>
              <a:rPr lang="en-GB" sz="1800" b="0" strike="noStrike" spc="-1">
                <a:solidFill>
                  <a:srgbClr val="000000"/>
                </a:solidFill>
                <a:latin typeface="Arial"/>
                <a:ea typeface="DejaVu Sans"/>
              </a:rPr>
              <a:t> É um relacionamento entre dois estados, indicando que, quando um evento ocorre, o objeto muda do estado anterior para o estado subseqüente. Exemplo: Quando o evento “fora do gancho” ocorre, o telefone transiciona do estado “ocioso” para o estado “ativo”.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Objeto independente de estado –</a:t>
            </a:r>
            <a:r>
              <a:rPr lang="en-GB" sz="1800" b="0" strike="noStrike" spc="-1">
                <a:solidFill>
                  <a:srgbClr val="000000"/>
                </a:solidFill>
                <a:latin typeface="Arial"/>
                <a:ea typeface="DejaVu Sans"/>
              </a:rPr>
              <a:t> É um objeto que responde sempre da mesma maneira a um evento.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Objeto dependente de estado –</a:t>
            </a:r>
            <a:r>
              <a:rPr lang="en-GB" sz="1800" b="0" strike="noStrike" spc="-1">
                <a:solidFill>
                  <a:srgbClr val="000000"/>
                </a:solidFill>
                <a:latin typeface="Arial"/>
                <a:ea typeface="DejaVu Sans"/>
              </a:rPr>
              <a:t> É um objeto que reage de maneira diferente aos eventos, dependendo do seu estado.</a:t>
            </a:r>
            <a:endParaRPr lang="pt-BR" sz="1800" b="0" strike="noStrike" spc="-1">
              <a:latin typeface="Arial"/>
            </a:endParaRPr>
          </a:p>
        </p:txBody>
      </p:sp>
      <p:sp>
        <p:nvSpPr>
          <p:cNvPr id="446"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447" name="CustomShape 3"/>
          <p:cNvSpPr/>
          <p:nvPr/>
        </p:nvSpPr>
        <p:spPr>
          <a:xfrm>
            <a:off x="741240" y="-15840"/>
            <a:ext cx="841932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u="sng" strike="noStrike" spc="-1">
                <a:solidFill>
                  <a:srgbClr val="000000"/>
                </a:solidFill>
                <a:uFillTx/>
                <a:latin typeface="Arial"/>
                <a:ea typeface="ＭＳ Ｐゴシック"/>
              </a:rPr>
              <a:t>Diagrama de Máquina de Estados</a:t>
            </a:r>
            <a:endParaRPr lang="pt-BR" sz="32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0" y="625320"/>
            <a:ext cx="9905040" cy="6155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Evento externo –</a:t>
            </a:r>
            <a:r>
              <a:rPr lang="en-GB" sz="1800" b="0" strike="noStrike" spc="-1">
                <a:solidFill>
                  <a:srgbClr val="000000"/>
                </a:solidFill>
                <a:latin typeface="Arial"/>
                <a:ea typeface="DejaVu Sans"/>
              </a:rPr>
              <a:t> É causado por algo fora do limite do sistema (por exemplo, um ator). Também é conhecido como evento de sistema.</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Evento interno</a:t>
            </a:r>
            <a:r>
              <a:rPr lang="en-GB" sz="1800" b="0" strike="noStrike" spc="-1">
                <a:solidFill>
                  <a:srgbClr val="000000"/>
                </a:solidFill>
                <a:latin typeface="Arial"/>
                <a:ea typeface="DejaVu Sans"/>
              </a:rPr>
              <a:t> </a:t>
            </a:r>
            <a:r>
              <a:rPr lang="en-GB" sz="1800" b="1" strike="noStrike" spc="-1">
                <a:solidFill>
                  <a:srgbClr val="000000"/>
                </a:solidFill>
                <a:latin typeface="Arial"/>
                <a:ea typeface="DejaVu Sans"/>
              </a:rPr>
              <a:t>–</a:t>
            </a:r>
            <a:r>
              <a:rPr lang="en-GB" sz="1800" b="0" strike="noStrike" spc="-1">
                <a:solidFill>
                  <a:srgbClr val="000000"/>
                </a:solidFill>
                <a:latin typeface="Arial"/>
                <a:ea typeface="DejaVu Sans"/>
              </a:rPr>
              <a:t> É causado por algo dentro do limite do sistema, por exemplo, uma mensagem de um objeto para outro (equivalente ao que ocorre em um diagrama de interação).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Evento temporal –</a:t>
            </a:r>
            <a:r>
              <a:rPr lang="en-GB" sz="1800" b="0" strike="noStrike" spc="-1">
                <a:solidFill>
                  <a:srgbClr val="000000"/>
                </a:solidFill>
                <a:latin typeface="Arial"/>
                <a:ea typeface="DejaVu Sans"/>
              </a:rPr>
              <a:t> Causado pela ocorrência de uma data ou hora específica, ou pela passagem do tempo. Produzido por um relógio em tempo real ou tempo simulado.</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Ação de transição –</a:t>
            </a:r>
            <a:r>
              <a:rPr lang="en-GB" sz="1800" b="0" strike="noStrike" spc="-1">
                <a:solidFill>
                  <a:srgbClr val="000000"/>
                </a:solidFill>
                <a:latin typeface="Arial"/>
                <a:ea typeface="DejaVu Sans"/>
              </a:rPr>
              <a:t> Representa a chamada de um método da classe.</a:t>
            </a:r>
            <a:endParaRPr lang="pt-BR" sz="1800" b="0" strike="noStrike" spc="-1">
              <a:latin typeface="Arial"/>
            </a:endParaRPr>
          </a:p>
          <a:p>
            <a:pPr marL="216000"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trike="noStrike" spc="-1">
                <a:solidFill>
                  <a:srgbClr val="000000"/>
                </a:solidFill>
                <a:latin typeface="Arial"/>
                <a:ea typeface="DejaVu Sans"/>
              </a:rPr>
              <a:t>Condição de guarda –</a:t>
            </a:r>
            <a:r>
              <a:rPr lang="en-GB" sz="1800" b="0" strike="noStrike" spc="-1">
                <a:solidFill>
                  <a:srgbClr val="000000"/>
                </a:solidFill>
                <a:latin typeface="Arial"/>
                <a:ea typeface="DejaVu Sans"/>
              </a:rPr>
              <a:t> Define que a transição só ocorrerá se o resultado do teste for favorável</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strike="noStrike" spc="-1">
                <a:solidFill>
                  <a:srgbClr val="000000"/>
                </a:solidFill>
                <a:latin typeface="Arial"/>
                <a:ea typeface="DejaVu Sans"/>
              </a:rPr>
              <a:t>“Os diagramas de estado mostram o ciclo de vida de um objeto, os eventos pelos quais ele passa, as suas transições e os estados em que ele está entre esses eventos. Não é necessário ilustrar todos os eventos possíveis</a:t>
            </a:r>
            <a:r>
              <a:rPr lang="pt-BR" sz="1800" b="0" strike="noStrike" spc="-1">
                <a:solidFill>
                  <a:srgbClr val="000000"/>
                </a:solidFill>
                <a:latin typeface="Arial"/>
                <a:ea typeface="DejaVu Sans"/>
              </a:rPr>
              <a:t>.”</a:t>
            </a:r>
            <a:endParaRPr lang="pt-BR" sz="1800" b="0" strike="noStrike" spc="-1">
              <a:latin typeface="Arial"/>
            </a:endParaRPr>
          </a:p>
        </p:txBody>
      </p:sp>
      <p:sp>
        <p:nvSpPr>
          <p:cNvPr id="449" name="CustomShape 2"/>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450" name="CustomShape 3"/>
          <p:cNvSpPr/>
          <p:nvPr/>
        </p:nvSpPr>
        <p:spPr>
          <a:xfrm>
            <a:off x="741240" y="-15840"/>
            <a:ext cx="841932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u="sng" strike="noStrike" spc="-1">
                <a:solidFill>
                  <a:srgbClr val="000000"/>
                </a:solidFill>
                <a:uFillTx/>
                <a:latin typeface="Arial"/>
                <a:ea typeface="ＭＳ Ｐゴシック"/>
              </a:rPr>
              <a:t>Diagrama de Máquina de Estados</a:t>
            </a:r>
            <a:endParaRPr lang="pt-BR" sz="32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0" y="0"/>
            <a:ext cx="8418960" cy="952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u="sng" strike="noStrike" spc="-1">
                <a:solidFill>
                  <a:srgbClr val="000000"/>
                </a:solidFill>
                <a:uFillTx/>
                <a:latin typeface="Arial"/>
                <a:ea typeface="ＭＳ Ｐゴシック"/>
              </a:rPr>
              <a:t>Diagrama de Máquina de Estados – EXEMPLO 1: objeto Telefone</a:t>
            </a:r>
            <a:endParaRPr lang="pt-BR" sz="2800" b="0" strike="noStrike" spc="-1">
              <a:latin typeface="Arial"/>
            </a:endParaRPr>
          </a:p>
        </p:txBody>
      </p:sp>
      <p:pic>
        <p:nvPicPr>
          <p:cNvPr id="452" name="Picture 2_7"/>
          <p:cNvPicPr/>
          <p:nvPr/>
        </p:nvPicPr>
        <p:blipFill>
          <a:blip r:embed="rId3"/>
          <a:stretch/>
        </p:blipFill>
        <p:spPr>
          <a:xfrm>
            <a:off x="895680" y="1496880"/>
            <a:ext cx="8267760" cy="4174200"/>
          </a:xfrm>
          <a:prstGeom prst="rect">
            <a:avLst/>
          </a:prstGeom>
          <a:ln w="0">
            <a:noFill/>
          </a:ln>
        </p:spPr>
      </p:pic>
      <p:sp>
        <p:nvSpPr>
          <p:cNvPr id="453" name="Line 2"/>
          <p:cNvSpPr/>
          <p:nvPr/>
        </p:nvSpPr>
        <p:spPr>
          <a:xfrm flipV="1">
            <a:off x="1599480" y="4219560"/>
            <a:ext cx="1012680" cy="579600"/>
          </a:xfrm>
          <a:prstGeom prst="line">
            <a:avLst/>
          </a:prstGeom>
          <a:ln w="9360">
            <a:solidFill>
              <a:srgbClr val="000000"/>
            </a:solidFill>
            <a:prstDash val="dash"/>
            <a:miter/>
          </a:ln>
        </p:spPr>
        <p:style>
          <a:lnRef idx="0">
            <a:scrgbClr r="0" g="0" b="0"/>
          </a:lnRef>
          <a:fillRef idx="0">
            <a:scrgbClr r="0" g="0" b="0"/>
          </a:fillRef>
          <a:effectRef idx="0">
            <a:scrgbClr r="0" g="0" b="0"/>
          </a:effectRef>
          <a:fontRef idx="minor"/>
        </p:style>
        <p:txBody>
          <a:bodyPr/>
          <a:lstStyle/>
          <a:p>
            <a:endParaRPr lang="pt-BR"/>
          </a:p>
        </p:txBody>
      </p:sp>
      <p:sp>
        <p:nvSpPr>
          <p:cNvPr id="454" name="Line 3"/>
          <p:cNvSpPr/>
          <p:nvPr/>
        </p:nvSpPr>
        <p:spPr>
          <a:xfrm flipH="1" flipV="1">
            <a:off x="4483080" y="4722480"/>
            <a:ext cx="237600" cy="436680"/>
          </a:xfrm>
          <a:prstGeom prst="line">
            <a:avLst/>
          </a:prstGeom>
          <a:ln w="9360">
            <a:solidFill>
              <a:srgbClr val="000000"/>
            </a:solidFill>
            <a:prstDash val="dash"/>
            <a:miter/>
          </a:ln>
        </p:spPr>
        <p:style>
          <a:lnRef idx="0">
            <a:scrgbClr r="0" g="0" b="0"/>
          </a:lnRef>
          <a:fillRef idx="0">
            <a:scrgbClr r="0" g="0" b="0"/>
          </a:fillRef>
          <a:effectRef idx="0">
            <a:scrgbClr r="0" g="0" b="0"/>
          </a:effectRef>
          <a:fontRef idx="minor"/>
        </p:style>
        <p:txBody>
          <a:bodyPr/>
          <a:lstStyle/>
          <a:p>
            <a:endParaRPr lang="pt-BR"/>
          </a:p>
        </p:txBody>
      </p:sp>
      <p:sp>
        <p:nvSpPr>
          <p:cNvPr id="455" name="CustomShape 4"/>
          <p:cNvSpPr/>
          <p:nvPr/>
        </p:nvSpPr>
        <p:spPr>
          <a:xfrm>
            <a:off x="4082400" y="1627200"/>
            <a:ext cx="687240" cy="3063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strike="noStrike" spc="-1">
                <a:solidFill>
                  <a:srgbClr val="000000"/>
                </a:solidFill>
                <a:latin typeface="Arial"/>
                <a:ea typeface="DejaVu Sans"/>
              </a:rPr>
              <a:t>inicial</a:t>
            </a:r>
            <a:endParaRPr lang="pt-BR" sz="14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6" name="Picture 1_1"/>
          <p:cNvPicPr/>
          <p:nvPr/>
        </p:nvPicPr>
        <p:blipFill>
          <a:blip r:embed="rId3"/>
          <a:stretch/>
        </p:blipFill>
        <p:spPr>
          <a:xfrm>
            <a:off x="0" y="1046160"/>
            <a:ext cx="9905040" cy="5190120"/>
          </a:xfrm>
          <a:prstGeom prst="rect">
            <a:avLst/>
          </a:prstGeom>
          <a:ln w="0">
            <a:noFill/>
          </a:ln>
        </p:spPr>
      </p:pic>
      <p:sp>
        <p:nvSpPr>
          <p:cNvPr id="457" name="CustomShape 1"/>
          <p:cNvSpPr/>
          <p:nvPr/>
        </p:nvSpPr>
        <p:spPr>
          <a:xfrm>
            <a:off x="0" y="0"/>
            <a:ext cx="8418960" cy="9529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o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u="sng" strike="noStrike" spc="-1">
                <a:solidFill>
                  <a:srgbClr val="000000"/>
                </a:solidFill>
                <a:uFillTx/>
                <a:latin typeface="Arial"/>
                <a:ea typeface="ＭＳ Ｐゴシック"/>
              </a:rPr>
              <a:t>Diagrama de Máquina de Estados </a:t>
            </a:r>
            <a:br/>
            <a:r>
              <a:rPr lang="en-GB" sz="2800" b="1" u="sng" strike="noStrike" spc="-1">
                <a:solidFill>
                  <a:srgbClr val="000000"/>
                </a:solidFill>
                <a:uFillTx/>
                <a:latin typeface="Arial"/>
                <a:ea typeface="ＭＳ Ｐゴシック"/>
              </a:rPr>
              <a:t>EXEMPLO 2: classe ContaBancaria</a:t>
            </a:r>
            <a:endParaRPr lang="pt-BR" sz="2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298800" y="104940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Conceito</a:t>
            </a:r>
            <a:endParaRPr lang="pt-BR" sz="3200" b="0" strike="noStrike" spc="-1">
              <a:latin typeface="Arial"/>
            </a:endParaRPr>
          </a:p>
        </p:txBody>
      </p:sp>
      <p:sp>
        <p:nvSpPr>
          <p:cNvPr id="459" name="CustomShape 2"/>
          <p:cNvSpPr/>
          <p:nvPr/>
        </p:nvSpPr>
        <p:spPr>
          <a:xfrm>
            <a:off x="662040" y="2060640"/>
            <a:ext cx="8658000" cy="15562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Os diagramas de estado mostram o ciclo de vida de um objeto, os eventos pelos quais ele passa, as suas transições e os estados em que ele está entre esses eventos.</a:t>
            </a:r>
            <a:endParaRPr lang="pt-BR" sz="2400" b="0" strike="noStrike" spc="-1">
              <a:latin typeface="Arial"/>
            </a:endParaRPr>
          </a:p>
        </p:txBody>
      </p:sp>
      <p:sp>
        <p:nvSpPr>
          <p:cNvPr id="460" name="CustomShape 3"/>
          <p:cNvSpPr/>
          <p:nvPr/>
        </p:nvSpPr>
        <p:spPr>
          <a:xfrm>
            <a:off x="1129680" y="3716280"/>
            <a:ext cx="7813800" cy="2227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247"/>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000" b="0" strike="noStrike" spc="-1">
                <a:solidFill>
                  <a:srgbClr val="000000"/>
                </a:solidFill>
                <a:latin typeface="Verdana"/>
                <a:ea typeface="DejaVu Sans"/>
              </a:rPr>
              <a:t>Não é necessário ilustrar todos os eventos possíveis. Se ocorrer um evento que não esteja representado no diagrama de seqüência, ele será ignorado no que diz respeito ao diagrama de estado. Portanto, podemos criar um diagrama de estado que descreva o ciclo de vida de um objeto em níveis de detalhe arbitrariamente simples ou complexos, dependendo das nossas necessidades.</a:t>
            </a:r>
            <a:endParaRPr lang="pt-BR"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298800" y="104940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Uso de um diagrama de estado</a:t>
            </a:r>
            <a:endParaRPr lang="pt-BR" sz="3200" b="0" strike="noStrike" spc="-1">
              <a:latin typeface="Arial"/>
            </a:endParaRPr>
          </a:p>
        </p:txBody>
      </p:sp>
      <p:sp>
        <p:nvSpPr>
          <p:cNvPr id="462" name="CustomShape 2"/>
          <p:cNvSpPr/>
          <p:nvPr/>
        </p:nvSpPr>
        <p:spPr>
          <a:xfrm>
            <a:off x="662040" y="2060640"/>
            <a:ext cx="8658000" cy="32248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 diagrama de estado pode ser aplicado a diversos elementos UML, incluindo:</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classes (conceituais ou de </a:t>
            </a:r>
            <a:r>
              <a:rPr lang="pt-BR" sz="2400" b="0" i="1" strike="noStrike" spc="-1">
                <a:solidFill>
                  <a:srgbClr val="000000"/>
                </a:solidFill>
                <a:latin typeface="Verdana"/>
                <a:ea typeface="DejaVu Sans"/>
              </a:rPr>
              <a:t>software</a:t>
            </a:r>
            <a:r>
              <a:rPr lang="pt-BR" sz="2400" b="0" strike="noStrike" spc="-1">
                <a:solidFill>
                  <a:srgbClr val="000000"/>
                </a:solidFill>
                <a:latin typeface="Verdana"/>
                <a:ea typeface="DejaVu Sans"/>
              </a:rPr>
              <a:t>)</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casos de uso</a:t>
            </a:r>
            <a:endParaRPr lang="pt-BR" sz="2400" b="0" strike="noStrike" spc="-1">
              <a:latin typeface="Arial"/>
            </a:endParaRPr>
          </a:p>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Como um “sistema” inteiro pode ser representado por uma única classe, ele também pode ter seu próprio diagrama de estado.</a:t>
            </a:r>
            <a:endParaRPr lang="pt-BR" sz="24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491400" y="865080"/>
            <a:ext cx="870984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Diagrama de estado de Casos de Uso</a:t>
            </a:r>
            <a:endParaRPr lang="pt-BR" sz="3200" b="0" strike="noStrike" spc="-1">
              <a:latin typeface="Arial"/>
            </a:endParaRPr>
          </a:p>
        </p:txBody>
      </p:sp>
      <p:sp>
        <p:nvSpPr>
          <p:cNvPr id="464" name="CustomShape 2"/>
          <p:cNvSpPr/>
          <p:nvPr/>
        </p:nvSpPr>
        <p:spPr>
          <a:xfrm>
            <a:off x="662040" y="2060640"/>
            <a:ext cx="8658360" cy="3209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Uma aplicação útil dos diagramas de estado é a descrição da seqüência válida dos eventos externos do sistema que são reconhecidos e tratados por um sistema no contexto de um caso de uso. Por exemplo:</a:t>
            </a:r>
            <a:endParaRPr lang="pt-BR" sz="2400" b="0" strike="noStrike" spc="-1">
              <a:latin typeface="Arial"/>
            </a:endParaRPr>
          </a:p>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Durante o  caso de uso </a:t>
            </a:r>
            <a:r>
              <a:rPr lang="pt-BR" sz="2400" b="0" i="1" strike="noStrike" spc="-1">
                <a:solidFill>
                  <a:srgbClr val="000000"/>
                </a:solidFill>
                <a:latin typeface="Verdana"/>
                <a:ea typeface="DejaVu Sans"/>
              </a:rPr>
              <a:t>Processar Venda</a:t>
            </a:r>
            <a:r>
              <a:rPr lang="pt-BR" sz="2400" b="0" strike="noStrike" spc="-1">
                <a:solidFill>
                  <a:srgbClr val="000000"/>
                </a:solidFill>
                <a:latin typeface="Verdana"/>
                <a:ea typeface="DejaVu Sans"/>
              </a:rPr>
              <a:t> na aplicação PDV</a:t>
            </a:r>
            <a:r>
              <a:rPr lang="pt-BR" sz="2400" b="0" strike="noStrike" spc="-1" baseline="30000">
                <a:solidFill>
                  <a:srgbClr val="000000"/>
                </a:solidFill>
                <a:latin typeface="Verdana"/>
                <a:ea typeface="DejaVu Sans"/>
              </a:rPr>
              <a:t>1</a:t>
            </a:r>
            <a:r>
              <a:rPr lang="pt-BR" sz="2400" b="0" strike="noStrike" spc="-1">
                <a:solidFill>
                  <a:srgbClr val="000000"/>
                </a:solidFill>
                <a:latin typeface="Verdana"/>
                <a:ea typeface="DejaVu Sans"/>
              </a:rPr>
              <a:t>, não é válido executar a operação </a:t>
            </a:r>
            <a:r>
              <a:rPr lang="pt-BR" sz="2400" b="0" i="1" strike="noStrike" spc="-1">
                <a:solidFill>
                  <a:srgbClr val="000000"/>
                </a:solidFill>
                <a:latin typeface="Verdana"/>
                <a:ea typeface="DejaVu Sans"/>
              </a:rPr>
              <a:t>fazerPagamentoComCartão</a:t>
            </a:r>
            <a:r>
              <a:rPr lang="pt-BR" sz="2400" b="0" strike="noStrike" spc="-1">
                <a:solidFill>
                  <a:srgbClr val="000000"/>
                </a:solidFill>
                <a:latin typeface="Verdana"/>
                <a:ea typeface="DejaVu Sans"/>
              </a:rPr>
              <a:t> até que o evento </a:t>
            </a:r>
            <a:r>
              <a:rPr lang="pt-BR" sz="2400" b="0" i="1" strike="noStrike" spc="-1">
                <a:solidFill>
                  <a:srgbClr val="000000"/>
                </a:solidFill>
                <a:latin typeface="Verdana"/>
                <a:ea typeface="DejaVu Sans"/>
              </a:rPr>
              <a:t>terminarVenda </a:t>
            </a:r>
            <a:r>
              <a:rPr lang="pt-BR" sz="2400" b="0" strike="noStrike" spc="-1">
                <a:solidFill>
                  <a:srgbClr val="000000"/>
                </a:solidFill>
                <a:latin typeface="Verdana"/>
                <a:ea typeface="DejaVu Sans"/>
              </a:rPr>
              <a:t>tenha ocorrido.</a:t>
            </a:r>
            <a:endParaRPr lang="pt-BR" sz="2400" b="0" strike="noStrike" spc="-1">
              <a:latin typeface="Arial"/>
            </a:endParaRPr>
          </a:p>
        </p:txBody>
      </p:sp>
      <p:sp>
        <p:nvSpPr>
          <p:cNvPr id="465" name="CustomShape 3"/>
          <p:cNvSpPr/>
          <p:nvPr/>
        </p:nvSpPr>
        <p:spPr>
          <a:xfrm>
            <a:off x="572040" y="6249960"/>
            <a:ext cx="8853120" cy="2757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74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200" b="0" strike="noStrike" spc="-1">
                <a:solidFill>
                  <a:srgbClr val="000000"/>
                </a:solidFill>
                <a:latin typeface="Verdana"/>
                <a:ea typeface="DejaVu Sans"/>
              </a:rPr>
              <a:t>1 – PDV – Sistema de Ponto de Venda</a:t>
            </a:r>
            <a:endParaRPr lang="pt-BR" sz="12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91400" y="879480"/>
            <a:ext cx="870984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Diagrama de estado de Casos de Uso</a:t>
            </a:r>
            <a:endParaRPr lang="pt-BR" sz="3200" b="0" strike="noStrike" spc="-1">
              <a:latin typeface="Arial"/>
            </a:endParaRPr>
          </a:p>
        </p:txBody>
      </p:sp>
      <p:sp>
        <p:nvSpPr>
          <p:cNvPr id="467" name="CustomShape 2"/>
          <p:cNvSpPr/>
          <p:nvPr/>
        </p:nvSpPr>
        <p:spPr>
          <a:xfrm>
            <a:off x="662040" y="2060640"/>
            <a:ext cx="8658360" cy="36468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marL="720720" lvl="1" indent="-262440" algn="just">
              <a:lnSpc>
                <a:spcPct val="100000"/>
              </a:lnSpc>
              <a:spcBef>
                <a:spcPts val="1500"/>
              </a:spcBef>
              <a:buClr>
                <a:srgbClr val="000000"/>
              </a:buClr>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Durante o  caso de uso </a:t>
            </a:r>
            <a:r>
              <a:rPr lang="pt-BR" sz="2400" b="0" i="1" strike="noStrike" spc="-1">
                <a:solidFill>
                  <a:srgbClr val="000000"/>
                </a:solidFill>
                <a:latin typeface="Verdana"/>
                <a:ea typeface="DejaVu Sans"/>
              </a:rPr>
              <a:t>Processar Documento</a:t>
            </a:r>
            <a:r>
              <a:rPr lang="pt-BR" sz="2400" b="0" strike="noStrike" spc="-1">
                <a:solidFill>
                  <a:srgbClr val="000000"/>
                </a:solidFill>
                <a:latin typeface="Verdana"/>
                <a:ea typeface="DejaVu Sans"/>
              </a:rPr>
              <a:t> em um processador de textos, não é válido executar a operação Salvar-Arquivo até que o evento Novo-Arquivo ou Abrir-Arquivo tenha ocorrido.</a:t>
            </a:r>
            <a:endParaRPr lang="pt-BR" sz="2400" b="0" strike="noStrike" spc="-1">
              <a:latin typeface="Arial"/>
            </a:endParaRPr>
          </a:p>
          <a:p>
            <a:pPr marL="720720" indent="-262440" algn="just">
              <a:lnSpc>
                <a:spcPct val="100000"/>
              </a:lnSpc>
              <a:spcBef>
                <a:spcPts val="561"/>
              </a:spcBef>
              <a:tabLst>
                <a:tab pos="0" algn="l"/>
              </a:tabLst>
            </a:pPr>
            <a:endParaRPr lang="pt-BR" sz="2400" b="0" strike="noStrike" spc="-1">
              <a:latin typeface="Arial"/>
            </a:endParaRPr>
          </a:p>
          <a:p>
            <a:pPr marL="720720" indent="-262440" algn="just">
              <a:lnSpc>
                <a:spcPct val="100000"/>
              </a:lnSpc>
              <a:spcBef>
                <a:spcPts val="1500"/>
              </a:spcBef>
              <a:tabLst>
                <a:tab pos="0" algn="l"/>
              </a:tabLst>
            </a:pPr>
            <a:r>
              <a:rPr lang="pt-BR" sz="2400" b="0" strike="noStrike" spc="-1">
                <a:solidFill>
                  <a:srgbClr val="000000"/>
                </a:solidFill>
                <a:latin typeface="Verdana"/>
                <a:ea typeface="DejaVu Sans"/>
              </a:rPr>
              <a:t>Um diagrama de estado que ilustra os eventos globais do sistema e sua seqüência dentro de um caso de uso é um tipo de </a:t>
            </a:r>
            <a:r>
              <a:rPr lang="pt-BR" sz="2400" b="1" strike="noStrike" spc="-1">
                <a:solidFill>
                  <a:srgbClr val="000000"/>
                </a:solidFill>
                <a:latin typeface="Verdana"/>
                <a:ea typeface="DejaVu Sans"/>
              </a:rPr>
              <a:t>diagrama de estado de caso de uso</a:t>
            </a:r>
            <a:r>
              <a:rPr lang="pt-BR" sz="2400" b="0" strike="noStrike" spc="-1">
                <a:solidFill>
                  <a:srgbClr val="000000"/>
                </a:solidFill>
                <a:latin typeface="Verdana"/>
                <a:ea typeface="DejaVu Sans"/>
              </a:rPr>
              <a:t>.</a:t>
            </a:r>
            <a:endParaRPr lang="pt-BR" sz="24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592920" y="892080"/>
            <a:ext cx="8710200" cy="5806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99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3200" b="1" strike="noStrike" spc="-1">
                <a:solidFill>
                  <a:srgbClr val="000000"/>
                </a:solidFill>
                <a:latin typeface="Verdana"/>
                <a:ea typeface="DejaVu Sans"/>
              </a:rPr>
              <a:t>Diagrama de estado de Casos de Uso</a:t>
            </a:r>
            <a:endParaRPr lang="pt-BR" sz="3200" b="0" strike="noStrike" spc="-1">
              <a:latin typeface="Arial"/>
            </a:endParaRPr>
          </a:p>
        </p:txBody>
      </p:sp>
      <p:sp>
        <p:nvSpPr>
          <p:cNvPr id="469" name="CustomShape 2"/>
          <p:cNvSpPr/>
          <p:nvPr/>
        </p:nvSpPr>
        <p:spPr>
          <a:xfrm>
            <a:off x="662040" y="2060640"/>
            <a:ext cx="8658360" cy="265356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00000"/>
              </a:lnSpc>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2400" b="0" strike="noStrike" spc="-1">
                <a:solidFill>
                  <a:srgbClr val="000000"/>
                </a:solidFill>
                <a:latin typeface="Verdana"/>
                <a:ea typeface="DejaVu Sans"/>
              </a:rPr>
              <a:t>O diagrama de estado do caso de uso a seguir mostrará uma versão simplificada dos eventos do sistema para o caso de uso </a:t>
            </a:r>
            <a:r>
              <a:rPr lang="pt-BR" sz="2400" b="0" i="1" strike="noStrike" spc="-1">
                <a:solidFill>
                  <a:srgbClr val="000000"/>
                </a:solidFill>
                <a:latin typeface="Verdana"/>
                <a:ea typeface="DejaVu Sans"/>
              </a:rPr>
              <a:t>Processar Venda</a:t>
            </a:r>
            <a:r>
              <a:rPr lang="pt-BR" sz="2400" b="0" strike="noStrike" spc="-1">
                <a:solidFill>
                  <a:srgbClr val="000000"/>
                </a:solidFill>
                <a:latin typeface="Verdana"/>
                <a:ea typeface="DejaVu Sans"/>
              </a:rPr>
              <a:t> na aplicação PDV. Ele mostra que não é válido gerar um evento </a:t>
            </a:r>
            <a:r>
              <a:rPr lang="pt-BR" sz="2400" b="0" i="1" strike="noStrike" spc="-1">
                <a:solidFill>
                  <a:srgbClr val="000000"/>
                </a:solidFill>
                <a:latin typeface="Verdana"/>
                <a:ea typeface="DejaVu Sans"/>
              </a:rPr>
              <a:t>fazerPagamento</a:t>
            </a:r>
            <a:r>
              <a:rPr lang="pt-BR" sz="2400" b="0" strike="noStrike" spc="-1">
                <a:solidFill>
                  <a:srgbClr val="000000"/>
                </a:solidFill>
                <a:latin typeface="Verdana"/>
                <a:ea typeface="DejaVu Sans"/>
              </a:rPr>
              <a:t> se um evento </a:t>
            </a:r>
            <a:r>
              <a:rPr lang="pt-BR" sz="2400" b="0" i="1" strike="noStrike" spc="-1">
                <a:solidFill>
                  <a:srgbClr val="000000"/>
                </a:solidFill>
                <a:latin typeface="Verdana"/>
                <a:ea typeface="DejaVu Sans"/>
              </a:rPr>
              <a:t>terminarVenda</a:t>
            </a:r>
            <a:r>
              <a:rPr lang="pt-BR" sz="2400" b="0" strike="noStrike" spc="-1">
                <a:solidFill>
                  <a:srgbClr val="000000"/>
                </a:solidFill>
                <a:latin typeface="Verdana"/>
                <a:ea typeface="DejaVu Sans"/>
              </a:rPr>
              <a:t> não tiver causado previamente uma transição do sistema para o estado </a:t>
            </a:r>
            <a:r>
              <a:rPr lang="pt-BR" sz="2400" b="0" i="1" strike="noStrike" spc="-1">
                <a:solidFill>
                  <a:srgbClr val="000000"/>
                </a:solidFill>
                <a:latin typeface="Verdana"/>
                <a:ea typeface="DejaVu Sans"/>
              </a:rPr>
              <a:t>EsperandoPorPagamento</a:t>
            </a:r>
            <a:r>
              <a:rPr lang="pt-BR" sz="2400" b="0" strike="noStrike" spc="-1">
                <a:solidFill>
                  <a:srgbClr val="000000"/>
                </a:solidFill>
                <a:latin typeface="Verdana"/>
                <a:ea typeface="DejaVu Sans"/>
              </a:rPr>
              <a:t>.</a:t>
            </a:r>
            <a:endParaRPr lang="pt-BR" sz="24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0" y="907920"/>
            <a:ext cx="9905040" cy="479448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Nome: ESTADO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Finalidade: Representa a situação em que um objeto se encontra em um determinado momento durante o período em que este participa de um processo. Um estado pode demonstrar:</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A espera pela ocorrência de um evento;</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A reação a um estímulo;</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A execução de alguma atividade;</a:t>
            </a:r>
            <a:endParaRPr lang="pt-BR" sz="1800" b="0" strike="noStrike" spc="-1">
              <a:latin typeface="Arial"/>
            </a:endParaRPr>
          </a:p>
          <a:p>
            <a:pPr marL="457200" lvl="1" indent="-215280" algn="just">
              <a:lnSpc>
                <a:spcPct val="150000"/>
              </a:lnSpc>
              <a:spcBef>
                <a:spcPts val="1123"/>
              </a:spcBef>
              <a:buClr>
                <a:srgbClr val="000000"/>
              </a:buClr>
              <a:buFont typeface="Arial"/>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A satisfação de alguma condição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Representação:</a:t>
            </a:r>
            <a:endParaRPr lang="pt-BR" sz="1800" b="0" strike="noStrike" spc="-1">
              <a:latin typeface="Arial"/>
            </a:endParaRPr>
          </a:p>
          <a:p>
            <a:pPr algn="just">
              <a:lnSpc>
                <a:spcPct val="150000"/>
              </a:lnSpc>
              <a:spcBef>
                <a:spcPts val="1123"/>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	</a:t>
            </a:r>
            <a:endParaRPr lang="pt-BR" sz="1800" b="0" strike="noStrike" spc="-1">
              <a:latin typeface="Arial"/>
            </a:endParaRPr>
          </a:p>
        </p:txBody>
      </p:sp>
      <p:pic>
        <p:nvPicPr>
          <p:cNvPr id="471" name="Picture 3_7"/>
          <p:cNvPicPr/>
          <p:nvPr/>
        </p:nvPicPr>
        <p:blipFill>
          <a:blip r:embed="rId3"/>
          <a:stretch/>
        </p:blipFill>
        <p:spPr>
          <a:xfrm>
            <a:off x="2534760" y="5229360"/>
            <a:ext cx="5381640" cy="1565640"/>
          </a:xfrm>
          <a:prstGeom prst="rect">
            <a:avLst/>
          </a:prstGeom>
          <a:ln w="0">
            <a:noFill/>
          </a:ln>
        </p:spPr>
      </p:pic>
      <p:sp>
        <p:nvSpPr>
          <p:cNvPr id="472" name="CustomShape 2"/>
          <p:cNvSpPr/>
          <p:nvPr/>
        </p:nvSpPr>
        <p:spPr>
          <a:xfrm>
            <a:off x="7449840" y="3789360"/>
            <a:ext cx="2183040" cy="1222920"/>
          </a:xfrm>
          <a:prstGeom prst="wedgeRectCallout">
            <a:avLst>
              <a:gd name="adj1" fmla="val -57231"/>
              <a:gd name="adj2" fmla="val 85662"/>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o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strike="noStrike" spc="-1">
                <a:solidFill>
                  <a:srgbClr val="000000"/>
                </a:solidFill>
                <a:latin typeface="Arial"/>
                <a:ea typeface="DejaVu Sans"/>
              </a:rPr>
              <a:t>A descrição deve sempre que possível estar no </a:t>
            </a:r>
            <a:r>
              <a:rPr lang="en-GB" sz="1800" b="1" strike="noStrike" spc="-1">
                <a:solidFill>
                  <a:srgbClr val="000000"/>
                </a:solidFill>
                <a:latin typeface="Arial"/>
                <a:ea typeface="DejaVu Sans"/>
              </a:rPr>
              <a:t>gerúndio</a:t>
            </a:r>
            <a:endParaRPr lang="pt-BR" sz="1800" b="0" strike="noStrike" spc="-1">
              <a:latin typeface="Arial"/>
            </a:endParaRPr>
          </a:p>
        </p:txBody>
      </p:sp>
      <p:pic>
        <p:nvPicPr>
          <p:cNvPr id="473" name="Picture 5_5"/>
          <p:cNvPicPr/>
          <p:nvPr/>
        </p:nvPicPr>
        <p:blipFill>
          <a:blip r:embed="rId4"/>
          <a:stretch/>
        </p:blipFill>
        <p:spPr>
          <a:xfrm>
            <a:off x="0" y="5661000"/>
            <a:ext cx="2220840" cy="1002240"/>
          </a:xfrm>
          <a:prstGeom prst="rect">
            <a:avLst/>
          </a:prstGeom>
          <a:ln w="0">
            <a:noFill/>
          </a:ln>
        </p:spPr>
      </p:pic>
      <p:sp>
        <p:nvSpPr>
          <p:cNvPr id="474" name="CustomShape 3"/>
          <p:cNvSpPr/>
          <p:nvPr/>
        </p:nvSpPr>
        <p:spPr>
          <a:xfrm>
            <a:off x="5499720" y="2637000"/>
            <a:ext cx="3663720" cy="91620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FF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sz="1800" b="0" strike="noStrike" spc="-1">
                <a:solidFill>
                  <a:srgbClr val="FF0000"/>
                </a:solidFill>
                <a:latin typeface="Arial"/>
                <a:ea typeface="DejaVu Sans"/>
              </a:rPr>
              <a:t>Crie um exemplo de um estado de um objeto que tenha todos  os eventos internos</a:t>
            </a:r>
            <a:endParaRPr lang="pt-BR" sz="1800" b="0" strike="noStrike" spc="-1">
              <a:latin typeface="Arial"/>
            </a:endParaRPr>
          </a:p>
        </p:txBody>
      </p:sp>
      <p:sp>
        <p:nvSpPr>
          <p:cNvPr id="475" name="CustomShape 4"/>
          <p:cNvSpPr/>
          <p:nvPr/>
        </p:nvSpPr>
        <p:spPr>
          <a:xfrm>
            <a:off x="5076360" y="3500280"/>
            <a:ext cx="863280" cy="1873080"/>
          </a:xfrm>
          <a:custGeom>
            <a:avLst/>
            <a:gdLst/>
            <a:ahLst/>
            <a:cxnLst/>
            <a:rect l="l" t="t" r="r" b="b"/>
            <a:pathLst>
              <a:path w="21600" h="21600">
                <a:moveTo>
                  <a:pt x="0" y="0"/>
                </a:moveTo>
                <a:lnTo>
                  <a:pt x="21600" y="21600"/>
                </a:lnTo>
              </a:path>
            </a:pathLst>
          </a:custGeom>
          <a:noFill/>
          <a:ln w="9360">
            <a:solidFill>
              <a:srgbClr val="FF0000"/>
            </a:solidFill>
            <a:miter/>
            <a:tailEnd type="arrow" w="med" len="med"/>
          </a:ln>
        </p:spPr>
        <p:style>
          <a:lnRef idx="0">
            <a:scrgbClr r="0" g="0" b="0"/>
          </a:lnRef>
          <a:fillRef idx="0">
            <a:scrgbClr r="0" g="0" b="0"/>
          </a:fillRef>
          <a:effectRef idx="0">
            <a:scrgbClr r="0" g="0" b="0"/>
          </a:effectRef>
          <a:fontRef idx="minor"/>
        </p:style>
        <p:txBody>
          <a:bodyPr/>
          <a:lstStyle/>
          <a:p>
            <a:endParaRPr lang="pt-BR"/>
          </a:p>
        </p:txBody>
      </p:sp>
      <p:sp>
        <p:nvSpPr>
          <p:cNvPr id="476" name="CustomShape 5"/>
          <p:cNvSpPr/>
          <p:nvPr/>
        </p:nvSpPr>
        <p:spPr>
          <a:xfrm>
            <a:off x="495000" y="128520"/>
            <a:ext cx="8912880" cy="14324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pt-BR"/>
          </a:p>
        </p:txBody>
      </p:sp>
      <p:sp>
        <p:nvSpPr>
          <p:cNvPr id="477" name="CustomShape 6"/>
          <p:cNvSpPr/>
          <p:nvPr/>
        </p:nvSpPr>
        <p:spPr>
          <a:xfrm>
            <a:off x="-360" y="85680"/>
            <a:ext cx="9327240" cy="459000"/>
          </a:xfrm>
          <a:custGeom>
            <a:avLst/>
            <a:gdLst/>
            <a:ahLst/>
            <a:cxnLst/>
            <a:rect l="l" t="t" r="r" b="b"/>
            <a:pathLst>
              <a:path w="21600" h="21600">
                <a:moveTo>
                  <a:pt x="0" y="0"/>
                </a:moveTo>
                <a:lnTo>
                  <a:pt x="21600" y="0"/>
                </a:lnTo>
                <a:lnTo>
                  <a:pt x="21600" y="21600"/>
                </a:lnTo>
                <a:lnTo>
                  <a:pt x="0" y="21600"/>
                </a:lnTo>
                <a:lnTo>
                  <a:pt x="0" y="0"/>
                </a:lnTo>
                <a:close/>
              </a:path>
            </a:pathLst>
          </a:cu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u="sng" strike="noStrike" spc="-1">
                <a:solidFill>
                  <a:srgbClr val="000000"/>
                </a:solidFill>
                <a:uFillTx/>
                <a:latin typeface="Arial"/>
                <a:ea typeface="ＭＳ Ｐゴシック"/>
              </a:rPr>
              <a:t>Diagrama de Máquina de Estados - ELEMENTOS</a:t>
            </a:r>
            <a:endParaRPr lang="pt-BR"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4017</TotalTime>
  <Words>6139</Words>
  <Application>Microsoft Office PowerPoint</Application>
  <PresentationFormat>Papel A4 (210 x 297 mm)</PresentationFormat>
  <Paragraphs>667</Paragraphs>
  <Slides>125</Slides>
  <Notes>70</Notes>
  <HiddenSlides>0</HiddenSlides>
  <MMClips>0</MMClips>
  <ScaleCrop>false</ScaleCrop>
  <HeadingPairs>
    <vt:vector size="8" baseType="variant">
      <vt:variant>
        <vt:lpstr>Fontes usadas</vt:lpstr>
      </vt:variant>
      <vt:variant>
        <vt:i4>13</vt:i4>
      </vt:variant>
      <vt:variant>
        <vt:lpstr>Tema</vt:lpstr>
      </vt:variant>
      <vt:variant>
        <vt:i4>2</vt:i4>
      </vt:variant>
      <vt:variant>
        <vt:lpstr>Servidores OLE inseridos</vt:lpstr>
      </vt:variant>
      <vt:variant>
        <vt:i4>0</vt:i4>
      </vt:variant>
      <vt:variant>
        <vt:lpstr>Títulos de slides</vt:lpstr>
      </vt:variant>
      <vt:variant>
        <vt:i4>125</vt:i4>
      </vt:variant>
    </vt:vector>
  </HeadingPairs>
  <TitlesOfParts>
    <vt:vector size="140" baseType="lpstr">
      <vt:lpstr>Arial</vt:lpstr>
      <vt:lpstr>Calibri</vt:lpstr>
      <vt:lpstr>Century</vt:lpstr>
      <vt:lpstr>CenturySchoolbook</vt:lpstr>
      <vt:lpstr>Comic Sans MS</vt:lpstr>
      <vt:lpstr>Courier New</vt:lpstr>
      <vt:lpstr>Franklin Gothic Medium</vt:lpstr>
      <vt:lpstr>Monotype Sorts</vt:lpstr>
      <vt:lpstr>Symbol</vt:lpstr>
      <vt:lpstr>Times New Roman</vt:lpstr>
      <vt:lpstr>Verdana</vt:lpstr>
      <vt:lpstr>Wingdings</vt:lpstr>
      <vt:lpstr>Wingdings-Regular</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PAULO CESAR B. DA SILVA</cp:lastModifiedBy>
  <cp:revision>82</cp:revision>
  <dcterms:created xsi:type="dcterms:W3CDTF">2013-09-14T14:46:35Z</dcterms:created>
  <dcterms:modified xsi:type="dcterms:W3CDTF">2024-09-10T10:43:59Z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2</vt:i4>
  </property>
  <property fmtid="{D5CDD505-2E9C-101B-9397-08002B2CF9AE}" pid="7" name="PresentationFormat">
    <vt:lpwstr>Papel A4 (210 x 297 mm)</vt:lpwstr>
  </property>
  <property fmtid="{D5CDD505-2E9C-101B-9397-08002B2CF9AE}" pid="8" name="ScaleCrop">
    <vt:bool>false</vt:bool>
  </property>
  <property fmtid="{D5CDD505-2E9C-101B-9397-08002B2CF9AE}" pid="9" name="ShareDoc">
    <vt:bool>false</vt:bool>
  </property>
  <property fmtid="{D5CDD505-2E9C-101B-9397-08002B2CF9AE}" pid="10" name="Slides">
    <vt:i4>75</vt:i4>
  </property>
  <property fmtid="{D5CDD505-2E9C-101B-9397-08002B2CF9AE}" pid="11" name="_TemplateID">
    <vt:lpwstr>TC028952669991</vt:lpwstr>
  </property>
</Properties>
</file>