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0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4C7CF43-E140-45D4-8FB3-2D25565A80BE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1675" cy="4002088"/>
          </a:xfrm>
          <a:prstGeom prst="rect">
            <a:avLst/>
          </a:prstGeom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43" name="CustomShape 3"/>
          <p:cNvSpPr/>
          <p:nvPr/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DFBFC5-2B1C-4F22-94F4-BCEFE2B65B44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61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63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65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67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69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71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73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75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77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79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45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81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83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7480" cy="3426120"/>
          </a:xfrm>
          <a:prstGeom prst="rect">
            <a:avLst/>
          </a:prstGeom>
        </p:spPr>
      </p:sp>
      <p:sp>
        <p:nvSpPr>
          <p:cNvPr id="785" name="CustomShape 2"/>
          <p:cNvSpPr/>
          <p:nvPr/>
        </p:nvSpPr>
        <p:spPr>
          <a:xfrm>
            <a:off x="684360" y="4342320"/>
            <a:ext cx="5487840" cy="411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7480" cy="3426120"/>
          </a:xfrm>
          <a:prstGeom prst="rect">
            <a:avLst/>
          </a:prstGeom>
        </p:spPr>
      </p:sp>
      <p:sp>
        <p:nvSpPr>
          <p:cNvPr id="787" name="CustomShape 2"/>
          <p:cNvSpPr/>
          <p:nvPr/>
        </p:nvSpPr>
        <p:spPr>
          <a:xfrm>
            <a:off x="684360" y="4342320"/>
            <a:ext cx="5487840" cy="411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7480" cy="3426120"/>
          </a:xfrm>
          <a:prstGeom prst="rect">
            <a:avLst/>
          </a:prstGeom>
        </p:spPr>
      </p:sp>
      <p:sp>
        <p:nvSpPr>
          <p:cNvPr id="789" name="CustomShape 2"/>
          <p:cNvSpPr/>
          <p:nvPr/>
        </p:nvSpPr>
        <p:spPr>
          <a:xfrm>
            <a:off x="684360" y="4342320"/>
            <a:ext cx="5487840" cy="411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91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93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95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97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99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47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801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7480" cy="3426120"/>
          </a:xfrm>
          <a:prstGeom prst="rect">
            <a:avLst/>
          </a:prstGeom>
        </p:spPr>
      </p:sp>
      <p:sp>
        <p:nvSpPr>
          <p:cNvPr id="803" name="CustomShape 2"/>
          <p:cNvSpPr/>
          <p:nvPr/>
        </p:nvSpPr>
        <p:spPr>
          <a:xfrm>
            <a:off x="684360" y="4342320"/>
            <a:ext cx="5487840" cy="411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805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807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CustomShape 1"/>
          <p:cNvSpPr/>
          <p:nvPr/>
        </p:nvSpPr>
        <p:spPr>
          <a:xfrm>
            <a:off x="3885480" y="-360"/>
            <a:ext cx="2971440" cy="45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440" rIns="93240" bIns="46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30240" algn="l"/>
                <a:tab pos="1860480" algn="l"/>
                <a:tab pos="2790720" algn="l"/>
                <a:tab pos="3720960" algn="l"/>
                <a:tab pos="4651200" algn="l"/>
                <a:tab pos="5581440" algn="l"/>
                <a:tab pos="6511680" algn="l"/>
                <a:tab pos="7441920" algn="l"/>
                <a:tab pos="8372160" algn="l"/>
                <a:tab pos="9302400" algn="l"/>
                <a:tab pos="10233000" algn="l"/>
              </a:tabLst>
            </a:pPr>
            <a:fld id="{16B41310-00CF-4B43-866F-3D6CD9E4A7F0}" type="datetime">
              <a:rPr lang="pt-BR" sz="1200" b="0" strike="noStrike" spc="-1">
                <a:solidFill>
                  <a:srgbClr val="000000"/>
                </a:solidFill>
                <a:latin typeface="Univers"/>
              </a:rPr>
              <a:t>23/09/2024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809" name="CustomShape 2"/>
          <p:cNvSpPr/>
          <p:nvPr/>
        </p:nvSpPr>
        <p:spPr>
          <a:xfrm>
            <a:off x="3885120" y="8651880"/>
            <a:ext cx="2971440" cy="45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30240" algn="l"/>
                <a:tab pos="1860480" algn="l"/>
                <a:tab pos="2790720" algn="l"/>
                <a:tab pos="3720960" algn="l"/>
                <a:tab pos="4651200" algn="l"/>
                <a:tab pos="5581440" algn="l"/>
                <a:tab pos="6511680" algn="l"/>
                <a:tab pos="7441920" algn="l"/>
                <a:tab pos="8372160" algn="l"/>
                <a:tab pos="9302400" algn="l"/>
                <a:tab pos="10233000" algn="l"/>
              </a:tabLst>
            </a:pPr>
            <a:fld id="{A7BDB715-0B95-43EF-8788-E2D7941B7276}" type="slidenum">
              <a:rPr lang="pt-BR" sz="1200" b="0" strike="noStrike" spc="-1">
                <a:solidFill>
                  <a:srgbClr val="000000"/>
                </a:solidFill>
                <a:latin typeface="Univers"/>
              </a:rPr>
              <a:t>63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810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34560" y="684000"/>
            <a:ext cx="4985640" cy="3412440"/>
          </a:xfrm>
          <a:prstGeom prst="rect">
            <a:avLst/>
          </a:prstGeom>
        </p:spPr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913680" y="4325400"/>
            <a:ext cx="5028480" cy="4096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1675" cy="4002088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3E3986-C64E-4CD3-A11B-F6A76986A31A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49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51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53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55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57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7480" cy="3426120"/>
          </a:xfrm>
          <a:prstGeom prst="rect">
            <a:avLst/>
          </a:prstGeom>
        </p:spPr>
      </p:sp>
      <p:sp>
        <p:nvSpPr>
          <p:cNvPr id="759" name="CustomShape 2"/>
          <p:cNvSpPr/>
          <p:nvPr/>
        </p:nvSpPr>
        <p:spPr>
          <a:xfrm>
            <a:off x="686160" y="4342320"/>
            <a:ext cx="5484240" cy="411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25674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24/09/2024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23440" y="5254560"/>
            <a:ext cx="3708000" cy="450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95920" y="3365640"/>
            <a:ext cx="6994080" cy="1269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Projeto de Software e Validação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0" y="6400800"/>
            <a:ext cx="6994080" cy="450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00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4040" cy="1391760"/>
          </a:xfrm>
          <a:prstGeom prst="rect">
            <a:avLst/>
          </a:prstGeom>
          <a:ln w="0">
            <a:noFill/>
          </a:ln>
        </p:spPr>
      </p:pic>
      <p:sp>
        <p:nvSpPr>
          <p:cNvPr id="201" name="CustomShape 5"/>
          <p:cNvSpPr/>
          <p:nvPr/>
        </p:nvSpPr>
        <p:spPr>
          <a:xfrm>
            <a:off x="4800240" y="3276720"/>
            <a:ext cx="298080" cy="29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02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0960" cy="185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98892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CONSTRUÇÃO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01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2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3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4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05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06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07" name="CustomShape 13"/>
          <p:cNvSpPr/>
          <p:nvPr/>
        </p:nvSpPr>
        <p:spPr>
          <a:xfrm>
            <a:off x="636480" y="1828800"/>
            <a:ext cx="5073480" cy="4308840"/>
          </a:xfrm>
          <a:prstGeom prst="wedgeRoundRectCallout">
            <a:avLst>
              <a:gd name="adj1" fmla="val 58412"/>
              <a:gd name="adj2" fmla="val 25476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80000" rIns="90000" bIns="45000">
            <a:noAutofit/>
          </a:bodyPr>
          <a:lstStyle/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Resolução de Problemas</a:t>
            </a:r>
            <a:endParaRPr lang="pt-BR" sz="240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Atividades para analisar e resolver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 de qualquer natureza ou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fonte, que são descobertos durante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o desenvolvimento, operação,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manutenção ou durante outras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atividades.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98892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CONSTRUÇÃO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15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16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17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8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20" name="CustomShape 13"/>
          <p:cNvSpPr/>
          <p:nvPr/>
        </p:nvSpPr>
        <p:spPr>
          <a:xfrm>
            <a:off x="636480" y="1828800"/>
            <a:ext cx="5073480" cy="4308840"/>
          </a:xfrm>
          <a:prstGeom prst="wedgeRoundRectCallout">
            <a:avLst>
              <a:gd name="adj1" fmla="val 57958"/>
              <a:gd name="adj2" fmla="val 34990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80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Garantia da Qualidade 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de Software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as atividades para fornecer a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garantia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adequada de que os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processos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produtos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de software,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no ciclo de vida do projeto, estejam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em conformidade com os </a:t>
            </a: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requisitos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especificados e sejam aderentes aos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planos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estabelecidos.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 abrangência do processo inclui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questões como garantia da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 do </a:t>
            </a: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produto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, do </a:t>
            </a: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processo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e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do </a:t>
            </a: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sistema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de qualidade.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97344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DESENVOLVIMENTO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(CONSTRUÇÃO)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28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29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0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31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32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33" name="CustomShape 13"/>
          <p:cNvSpPr/>
          <p:nvPr/>
        </p:nvSpPr>
        <p:spPr>
          <a:xfrm>
            <a:off x="5872320" y="3134880"/>
            <a:ext cx="3536640" cy="1827360"/>
          </a:xfrm>
          <a:prstGeom prst="rect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707760" y="1658520"/>
            <a:ext cx="89427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 de Software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é uma disciplina  que aplica os princípios de engenharia com o objetivo de produzir software de alta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qualidade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 baixo custo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07760" y="1658520"/>
            <a:ext cx="89427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 de Software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é uma disciplina  que aplica os princípios de engenharia com o objetivo de produzir software de alta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qualidade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 baixo custo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2405520" y="4049280"/>
            <a:ext cx="6933240" cy="1631880"/>
          </a:xfrm>
          <a:prstGeom prst="wedgeEllipseCallout">
            <a:avLst>
              <a:gd name="adj1" fmla="val -60"/>
              <a:gd name="adj2" fmla="val -101143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 que caracteriza um produto de 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software com qualidade?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Interpretações de Qualidade de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707760" y="1658520"/>
            <a:ext cx="89427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 é um termo que pode ter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diferentes interpretações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 para se estudar a qualidade de software de maneira efetiva é necessário, inicialmente, obter um consenso em relação à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definição de qualidade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software que está sendo abordada.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Interpretações de Qualidade de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047960" y="1797120"/>
            <a:ext cx="7902360" cy="36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Existem muitas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definições de qualidade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software propostas na literatura, sob diferentes pontos de vista</a:t>
            </a:r>
            <a:endParaRPr lang="pt-BR" sz="2800" b="0" strike="noStrike" spc="-1">
              <a:latin typeface="Arial"/>
            </a:endParaRPr>
          </a:p>
          <a:p>
            <a:pPr marL="574560" indent="-5367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Aspectos Importantes das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Definições de 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07760" y="1658520"/>
            <a:ext cx="8942760" cy="95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definições enfatizam três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aspectos importantes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708120" y="2612160"/>
            <a:ext cx="8942760" cy="95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spcBef>
                <a:spcPts val="1987"/>
              </a:spcBef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Os requisitos de software são a base a partir da qual a qualidade é medida. A falta de conformidade aos requisitos significa falta de qualidade;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spcBef>
                <a:spcPts val="1987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Aspectos Importantes das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Definições de 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707760" y="1658520"/>
            <a:ext cx="8942760" cy="95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definições enfatizam três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aspectos importantes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708120" y="2612160"/>
            <a:ext cx="8942400" cy="95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spcBef>
                <a:spcPts val="1987"/>
              </a:spcBef>
              <a:buClr>
                <a:srgbClr val="000000"/>
              </a:buClr>
              <a:buFont typeface="Arial"/>
              <a:buAutoNum type="arabicParenR" startAt="2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Padrões especificados definem um conjunto de critérios de desenvolvimento que orientam a maneira segundo a qual o software passa pelo trabalho de engenharia. Se os critérios não forem seguidos, o resultado quase que seguramente será a falta de qualidade;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spcBef>
                <a:spcPts val="1987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Aspectos Importantes das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Definições de 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707760" y="1658520"/>
            <a:ext cx="8942760" cy="95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definições enfatizam três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aspectos importantes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708120" y="2612160"/>
            <a:ext cx="8942760" cy="95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spcBef>
                <a:spcPts val="1987"/>
              </a:spcBef>
              <a:buClr>
                <a:srgbClr val="000000"/>
              </a:buClr>
              <a:buFont typeface="Arial"/>
              <a:buAutoNum type="arabicParenR" startAt="3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Existe um conjunto de requisitos implícitos que freqüentemente não são mencionados na especificação (por exemplo o desejo de uma boa manutenibilidade).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spcBef>
                <a:spcPts val="1987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708120" y="5054760"/>
            <a:ext cx="8942760" cy="134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008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40" tIns="5040" rIns="5040" bIns="5040" anchor="ctr">
            <a:noAutofit/>
          </a:bodyPr>
          <a:lstStyle/>
          <a:p>
            <a:pPr algn="ctr">
              <a:lnSpc>
                <a:spcPct val="15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Se o software se adequar aos seus requisitos explícitos, mas deixar de cumprir seus requisitos implícitos, a qualidade do software pode ser comprometida.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66320" y="71280"/>
            <a:ext cx="9065160" cy="63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Objetivos de Hoje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83600" y="1340640"/>
            <a:ext cx="9704880" cy="1064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79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 UA4 – Projeto de Software e Validação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Outra Visão de Qualidade de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707760" y="1658520"/>
            <a:ext cx="8942760" cy="95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Existe, ainda, uma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visão de qualidade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software do ponto de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vista gerencial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2800" b="0" strike="noStrike" spc="-1">
              <a:latin typeface="Arial"/>
            </a:endParaRPr>
          </a:p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software que possa ser desenvolvido dentro do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prazo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 do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orçamento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especificados pode ser um software de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alta qualidade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Existência de Várias Visões de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707760" y="1658520"/>
            <a:ext cx="8942760" cy="95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Isso demonstra que dentro da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qualidade de software,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pode-se definir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várias visões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diferentes, como tem sido para a definição da qualidade como um termo geral.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Definição Genérica de 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707760" y="1658520"/>
            <a:ext cx="8942760" cy="95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um modo geral, qualidade de software pode ser definida como:</a:t>
            </a:r>
            <a:endParaRPr lang="pt-BR" sz="28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708120" y="3265920"/>
            <a:ext cx="8490240" cy="2872800"/>
          </a:xfrm>
          <a:prstGeom prst="foldedCorner">
            <a:avLst>
              <a:gd name="adj" fmla="val 12500"/>
            </a:avLst>
          </a:prstGeom>
          <a:solidFill>
            <a:srgbClr val="729FCF">
              <a:alpha val="9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465A4"/>
                </a:solidFill>
                <a:latin typeface="Arial"/>
                <a:ea typeface="DejaVu Sans"/>
              </a:rPr>
              <a:t>Um conjunto de </a:t>
            </a:r>
            <a:r>
              <a:rPr lang="pt-BR" sz="3200" b="0" i="1" strike="noStrike" spc="-1">
                <a:solidFill>
                  <a:srgbClr val="3465A4"/>
                </a:solidFill>
                <a:latin typeface="Arial"/>
                <a:ea typeface="DejaVu Sans"/>
              </a:rPr>
              <a:t>atributos</a:t>
            </a:r>
            <a:r>
              <a:rPr lang="pt-BR" sz="3200" b="0" strike="noStrike" spc="-1">
                <a:solidFill>
                  <a:srgbClr val="3465A4"/>
                </a:solidFill>
                <a:latin typeface="Arial"/>
                <a:ea typeface="DejaVu Sans"/>
              </a:rPr>
              <a:t> de software que 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465A4"/>
                </a:solidFill>
                <a:latin typeface="Arial"/>
                <a:ea typeface="DejaVu Sans"/>
              </a:rPr>
              <a:t>devem ser satisfeitos de modo que o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465A4"/>
                </a:solidFill>
                <a:latin typeface="Arial"/>
                <a:ea typeface="DejaVu Sans"/>
              </a:rPr>
              <a:t>software atenda às necessidades do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465A4"/>
                </a:solidFill>
                <a:latin typeface="Arial"/>
                <a:ea typeface="DejaVu Sans"/>
              </a:rPr>
              <a:t>usuário (seja ele um usuário final, um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465A4"/>
                </a:solidFill>
                <a:latin typeface="Arial"/>
                <a:ea typeface="DejaVu Sans"/>
              </a:rPr>
              <a:t>desenvolvedor ou uma organização).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93920" y="273240"/>
            <a:ext cx="8903880" cy="113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Qualidade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493920" y="1603800"/>
            <a:ext cx="8903880" cy="39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431640" indent="-320760">
              <a:lnSpc>
                <a:spcPct val="100000"/>
              </a:lnSpc>
              <a:spcAft>
                <a:spcPts val="1423"/>
              </a:spcAft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31640" indent="-320760">
              <a:lnSpc>
                <a:spcPct val="100000"/>
              </a:lnSpc>
              <a:spcAft>
                <a:spcPts val="1423"/>
              </a:spcAft>
              <a:tabLst>
                <a:tab pos="0" algn="l"/>
              </a:tabLst>
            </a:pPr>
            <a:r>
              <a:rPr lang="pt-BR" sz="3200" b="1" i="1" strike="noStrike" spc="-1">
                <a:solidFill>
                  <a:srgbClr val="461900"/>
                </a:solidFill>
                <a:latin typeface="Arial"/>
                <a:ea typeface="DejaVu Sans"/>
              </a:rPr>
              <a:t>Definição:</a:t>
            </a:r>
            <a:endParaRPr lang="pt-BR" sz="3200" b="0" strike="noStrike" spc="-1">
              <a:latin typeface="Arial"/>
            </a:endParaRPr>
          </a:p>
          <a:p>
            <a:pPr marL="431640" indent="-320760" algn="just">
              <a:lnSpc>
                <a:spcPct val="100000"/>
              </a:lnSpc>
              <a:spcAft>
                <a:spcPts val="1423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461900"/>
                </a:solidFill>
                <a:latin typeface="Arial"/>
                <a:ea typeface="DejaVu Sans"/>
              </a:rPr>
              <a:t>“Um produto de software apresenta qualidade 	dependendo do grau de satisfação das necessidades dos clientes sob todos os aspectos do produto” </a:t>
            </a:r>
            <a:r>
              <a:rPr lang="pt-BR" sz="3200" b="0" strike="noStrike" spc="-1">
                <a:solidFill>
                  <a:srgbClr val="461900"/>
                </a:solidFill>
                <a:latin typeface="Arial"/>
                <a:ea typeface="DejaVu Sans"/>
              </a:rPr>
              <a:t>[Sanders, 1994].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62" name="Line 3"/>
          <p:cNvSpPr/>
          <p:nvPr/>
        </p:nvSpPr>
        <p:spPr>
          <a:xfrm>
            <a:off x="494640" y="14587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63" name="CustomShape 4"/>
          <p:cNvSpPr/>
          <p:nvPr/>
        </p:nvSpPr>
        <p:spPr>
          <a:xfrm>
            <a:off x="494640" y="1111680"/>
            <a:ext cx="905652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080" tIns="88920" rIns="118080" bIns="73080" anchor="ctr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br/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93920" y="273240"/>
            <a:ext cx="8903880" cy="113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Qualidade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93920" y="1603800"/>
            <a:ext cx="8903880" cy="39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431640" indent="-320760">
              <a:lnSpc>
                <a:spcPct val="84000"/>
              </a:lnSpc>
              <a:spcAft>
                <a:spcPts val="1423"/>
              </a:spcAft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31640" indent="-320760">
              <a:lnSpc>
                <a:spcPct val="84000"/>
              </a:lnSpc>
              <a:spcAft>
                <a:spcPts val="1423"/>
              </a:spcAft>
              <a:tabLst>
                <a:tab pos="0" algn="l"/>
              </a:tabLst>
            </a:pPr>
            <a:r>
              <a:rPr lang="pt-BR" sz="3200" b="1" i="1" strike="noStrike" spc="-1">
                <a:solidFill>
                  <a:srgbClr val="461900"/>
                </a:solidFill>
                <a:latin typeface="Arial"/>
                <a:ea typeface="DejaVu Sans"/>
              </a:rPr>
              <a:t>Definição:</a:t>
            </a:r>
            <a:endParaRPr lang="pt-BR" sz="3200" b="0" strike="noStrike" spc="-1">
              <a:latin typeface="Arial"/>
            </a:endParaRPr>
          </a:p>
          <a:p>
            <a:pPr marL="431640" indent="-320760" algn="just">
              <a:lnSpc>
                <a:spcPct val="84000"/>
              </a:lnSpc>
              <a:spcAft>
                <a:spcPts val="1423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461900"/>
                </a:solidFill>
                <a:latin typeface="Arial"/>
                <a:ea typeface="DejaVu Sans"/>
              </a:rPr>
              <a:t>“Qualidade de software é a conformidade a requisitos funcionais e de desempenho que foram explicitamente declarados, a padrões de desenvolvimento claramente documentados, e a características implícitas que são esperadas de todo software desenvolvido por profissionais” </a:t>
            </a:r>
            <a:r>
              <a:rPr lang="pt-BR" sz="3200" b="0" strike="noStrike" spc="-1">
                <a:solidFill>
                  <a:srgbClr val="461900"/>
                </a:solidFill>
                <a:latin typeface="Arial"/>
                <a:ea typeface="DejaVu Sans"/>
              </a:rPr>
              <a:t>[Pressman, 1994].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66" name="Line 3"/>
          <p:cNvSpPr/>
          <p:nvPr/>
        </p:nvSpPr>
        <p:spPr>
          <a:xfrm>
            <a:off x="494640" y="14587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93920" y="273240"/>
            <a:ext cx="8903880" cy="113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Qualidade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93920" y="1603800"/>
            <a:ext cx="8903880" cy="39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431640" indent="-320760">
              <a:lnSpc>
                <a:spcPct val="100000"/>
              </a:lnSpc>
              <a:spcAft>
                <a:spcPts val="1423"/>
              </a:spcAft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431640" indent="-320760">
              <a:lnSpc>
                <a:spcPct val="100000"/>
              </a:lnSpc>
              <a:spcAft>
                <a:spcPts val="1423"/>
              </a:spcAft>
              <a:tabLst>
                <a:tab pos="0" algn="l"/>
              </a:tabLst>
            </a:pPr>
            <a:r>
              <a:rPr lang="pt-BR" sz="3200" b="1" i="1" strike="noStrike" spc="-1">
                <a:solidFill>
                  <a:srgbClr val="461900"/>
                </a:solidFill>
                <a:latin typeface="Arial"/>
                <a:ea typeface="DejaVu Sans"/>
              </a:rPr>
              <a:t>Definição:</a:t>
            </a:r>
            <a:endParaRPr lang="pt-BR" sz="3200" b="0" strike="noStrike" spc="-1">
              <a:latin typeface="Arial"/>
            </a:endParaRPr>
          </a:p>
          <a:p>
            <a:pPr marL="431640" indent="-320760" algn="just">
              <a:lnSpc>
                <a:spcPct val="100000"/>
              </a:lnSpc>
              <a:spcAft>
                <a:spcPts val="1423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461900"/>
                </a:solidFill>
                <a:latin typeface="Arial"/>
                <a:ea typeface="DejaVu Sans"/>
              </a:rPr>
              <a:t>“Qualidade é a totalidade de características e critérios de um produto ou serviço que exercem sua habilidades para satisfazer às necessidades declaradas ou envolvidas” </a:t>
            </a:r>
            <a:r>
              <a:rPr lang="pt-BR" sz="3200" b="0" strike="noStrike" spc="-1">
                <a:solidFill>
                  <a:srgbClr val="461900"/>
                </a:solidFill>
                <a:latin typeface="Arial"/>
                <a:ea typeface="DejaVu Sans"/>
              </a:rPr>
              <a:t>[ISO9126, 1994].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69" name="Line 3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Determinação dos Atributos Relevantes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707760" y="1658880"/>
            <a:ext cx="8942760" cy="369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determinação dos atributos relevantes para cada software varia em função:</a:t>
            </a:r>
            <a:endParaRPr lang="pt-BR" sz="2800" b="0" strike="noStrike" spc="-1">
              <a:latin typeface="Arial"/>
            </a:endParaRPr>
          </a:p>
          <a:p>
            <a:pPr marL="736560" lvl="1" indent="-2779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do domínio da aplicação;</a:t>
            </a:r>
            <a:endParaRPr lang="pt-BR" sz="2600" b="0" strike="noStrike" spc="-1">
              <a:latin typeface="Arial"/>
            </a:endParaRPr>
          </a:p>
          <a:p>
            <a:pPr marL="736560" lvl="1" indent="-2779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das tecnologias utilizadas;</a:t>
            </a:r>
            <a:endParaRPr lang="pt-BR" sz="2600" b="0" strike="noStrike" spc="-1">
              <a:latin typeface="Arial"/>
            </a:endParaRPr>
          </a:p>
          <a:p>
            <a:pPr marL="736560" lvl="1" indent="-2779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das características específicas do projeto;</a:t>
            </a:r>
            <a:endParaRPr lang="pt-BR" sz="2600" b="0" strike="noStrike" spc="-1">
              <a:latin typeface="Arial"/>
            </a:endParaRPr>
          </a:p>
          <a:p>
            <a:pPr marL="736560" lvl="1" indent="-2779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das necessidades do usuário e da organização.</a:t>
            </a:r>
            <a:endParaRPr lang="pt-BR" sz="26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 Qualidade depende do Ponto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 Vista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73" name="Imagem 372"/>
          <p:cNvPicPr/>
          <p:nvPr/>
        </p:nvPicPr>
        <p:blipFill>
          <a:blip r:embed="rId3"/>
          <a:stretch/>
        </p:blipFill>
        <p:spPr>
          <a:xfrm>
            <a:off x="708120" y="5155560"/>
            <a:ext cx="1413720" cy="1308960"/>
          </a:xfrm>
          <a:prstGeom prst="rect">
            <a:avLst/>
          </a:prstGeom>
          <a:ln w="0">
            <a:noFill/>
          </a:ln>
        </p:spPr>
      </p:pic>
      <p:pic>
        <p:nvPicPr>
          <p:cNvPr id="374" name="Imagem 373"/>
          <p:cNvPicPr/>
          <p:nvPr/>
        </p:nvPicPr>
        <p:blipFill>
          <a:blip r:embed="rId4"/>
          <a:srcRect r="1401"/>
          <a:stretch/>
        </p:blipFill>
        <p:spPr>
          <a:xfrm>
            <a:off x="708120" y="3526560"/>
            <a:ext cx="1413720" cy="1305000"/>
          </a:xfrm>
          <a:prstGeom prst="rect">
            <a:avLst/>
          </a:prstGeom>
          <a:ln w="0">
            <a:noFill/>
          </a:ln>
        </p:spPr>
      </p:pic>
      <p:pic>
        <p:nvPicPr>
          <p:cNvPr id="375" name="Imagem 374"/>
          <p:cNvPicPr/>
          <p:nvPr/>
        </p:nvPicPr>
        <p:blipFill>
          <a:blip r:embed="rId5"/>
          <a:stretch/>
        </p:blipFill>
        <p:spPr>
          <a:xfrm>
            <a:off x="778320" y="1812960"/>
            <a:ext cx="1395000" cy="1320480"/>
          </a:xfrm>
          <a:prstGeom prst="rect">
            <a:avLst/>
          </a:prstGeom>
          <a:ln w="0"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2547720" y="1893600"/>
            <a:ext cx="6649200" cy="4635360"/>
          </a:xfrm>
          <a:custGeom>
            <a:avLst/>
            <a:gdLst/>
            <a:ahLst/>
            <a:cxnLst/>
            <a:rect l="l" t="t" r="r" b="b"/>
            <a:pathLst>
              <a:path w="18476" h="12882">
                <a:moveTo>
                  <a:pt x="398" y="0"/>
                </a:moveTo>
                <a:lnTo>
                  <a:pt x="398" y="0"/>
                </a:lnTo>
                <a:cubicBezTo>
                  <a:pt x="328" y="0"/>
                  <a:pt x="260" y="18"/>
                  <a:pt x="199" y="53"/>
                </a:cubicBezTo>
                <a:cubicBezTo>
                  <a:pt x="139" y="88"/>
                  <a:pt x="88" y="139"/>
                  <a:pt x="53" y="199"/>
                </a:cubicBezTo>
                <a:cubicBezTo>
                  <a:pt x="18" y="260"/>
                  <a:pt x="0" y="328"/>
                  <a:pt x="0" y="398"/>
                </a:cubicBezTo>
                <a:lnTo>
                  <a:pt x="0" y="12482"/>
                </a:lnTo>
                <a:lnTo>
                  <a:pt x="0" y="12483"/>
                </a:lnTo>
                <a:cubicBezTo>
                  <a:pt x="0" y="12553"/>
                  <a:pt x="18" y="12621"/>
                  <a:pt x="53" y="12682"/>
                </a:cubicBezTo>
                <a:cubicBezTo>
                  <a:pt x="88" y="12742"/>
                  <a:pt x="139" y="12793"/>
                  <a:pt x="199" y="12828"/>
                </a:cubicBezTo>
                <a:cubicBezTo>
                  <a:pt x="260" y="12863"/>
                  <a:pt x="328" y="12881"/>
                  <a:pt x="398" y="12881"/>
                </a:cubicBezTo>
                <a:lnTo>
                  <a:pt x="18076" y="12881"/>
                </a:lnTo>
                <a:lnTo>
                  <a:pt x="18077" y="12881"/>
                </a:lnTo>
                <a:cubicBezTo>
                  <a:pt x="18147" y="12881"/>
                  <a:pt x="18215" y="12863"/>
                  <a:pt x="18276" y="12828"/>
                </a:cubicBezTo>
                <a:cubicBezTo>
                  <a:pt x="18336" y="12793"/>
                  <a:pt x="18387" y="12742"/>
                  <a:pt x="18422" y="12682"/>
                </a:cubicBezTo>
                <a:cubicBezTo>
                  <a:pt x="18457" y="12621"/>
                  <a:pt x="18475" y="12553"/>
                  <a:pt x="18475" y="12483"/>
                </a:cubicBezTo>
                <a:lnTo>
                  <a:pt x="18475" y="398"/>
                </a:lnTo>
                <a:lnTo>
                  <a:pt x="18475" y="398"/>
                </a:lnTo>
                <a:lnTo>
                  <a:pt x="18475" y="398"/>
                </a:lnTo>
                <a:cubicBezTo>
                  <a:pt x="18475" y="328"/>
                  <a:pt x="18457" y="260"/>
                  <a:pt x="18422" y="199"/>
                </a:cubicBezTo>
                <a:cubicBezTo>
                  <a:pt x="18387" y="139"/>
                  <a:pt x="18336" y="88"/>
                  <a:pt x="18276" y="53"/>
                </a:cubicBezTo>
                <a:cubicBezTo>
                  <a:pt x="18215" y="18"/>
                  <a:pt x="18147" y="0"/>
                  <a:pt x="18077" y="0"/>
                </a:cubicBezTo>
                <a:lnTo>
                  <a:pt x="398" y="0"/>
                </a:lnTo>
              </a:path>
            </a:pathLst>
          </a:cu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 qualidade do produto não pode ser 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desvinculada dos interesses da organização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2759760" y="2024640"/>
            <a:ext cx="6224760" cy="2937600"/>
          </a:xfrm>
          <a:custGeom>
            <a:avLst/>
            <a:gdLst/>
            <a:ahLst/>
            <a:cxnLst/>
            <a:rect l="l" t="t" r="r" b="b"/>
            <a:pathLst>
              <a:path w="17297" h="8166">
                <a:moveTo>
                  <a:pt x="252" y="0"/>
                </a:moveTo>
                <a:lnTo>
                  <a:pt x="253" y="0"/>
                </a:lnTo>
                <a:cubicBezTo>
                  <a:pt x="208" y="0"/>
                  <a:pt x="165" y="12"/>
                  <a:pt x="126" y="34"/>
                </a:cubicBezTo>
                <a:cubicBezTo>
                  <a:pt x="88" y="56"/>
                  <a:pt x="56" y="88"/>
                  <a:pt x="34" y="126"/>
                </a:cubicBezTo>
                <a:cubicBezTo>
                  <a:pt x="12" y="165"/>
                  <a:pt x="0" y="208"/>
                  <a:pt x="0" y="253"/>
                </a:cubicBezTo>
                <a:lnTo>
                  <a:pt x="0" y="7912"/>
                </a:lnTo>
                <a:lnTo>
                  <a:pt x="0" y="7912"/>
                </a:lnTo>
                <a:cubicBezTo>
                  <a:pt x="0" y="7957"/>
                  <a:pt x="12" y="8000"/>
                  <a:pt x="34" y="8039"/>
                </a:cubicBezTo>
                <a:cubicBezTo>
                  <a:pt x="56" y="8077"/>
                  <a:pt x="88" y="8109"/>
                  <a:pt x="126" y="8131"/>
                </a:cubicBezTo>
                <a:cubicBezTo>
                  <a:pt x="165" y="8153"/>
                  <a:pt x="208" y="8165"/>
                  <a:pt x="253" y="8165"/>
                </a:cubicBezTo>
                <a:lnTo>
                  <a:pt x="17043" y="8165"/>
                </a:lnTo>
                <a:lnTo>
                  <a:pt x="17043" y="8165"/>
                </a:lnTo>
                <a:cubicBezTo>
                  <a:pt x="17088" y="8165"/>
                  <a:pt x="17131" y="8153"/>
                  <a:pt x="17170" y="8131"/>
                </a:cubicBezTo>
                <a:cubicBezTo>
                  <a:pt x="17208" y="8109"/>
                  <a:pt x="17240" y="8077"/>
                  <a:pt x="17262" y="8039"/>
                </a:cubicBezTo>
                <a:cubicBezTo>
                  <a:pt x="17284" y="8000"/>
                  <a:pt x="17296" y="7957"/>
                  <a:pt x="17296" y="7912"/>
                </a:cubicBezTo>
                <a:lnTo>
                  <a:pt x="17296" y="252"/>
                </a:lnTo>
                <a:lnTo>
                  <a:pt x="17296" y="253"/>
                </a:lnTo>
                <a:lnTo>
                  <a:pt x="17296" y="253"/>
                </a:lnTo>
                <a:cubicBezTo>
                  <a:pt x="17296" y="208"/>
                  <a:pt x="17284" y="165"/>
                  <a:pt x="17262" y="126"/>
                </a:cubicBezTo>
                <a:cubicBezTo>
                  <a:pt x="17240" y="88"/>
                  <a:pt x="17208" y="56"/>
                  <a:pt x="17170" y="34"/>
                </a:cubicBezTo>
                <a:cubicBezTo>
                  <a:pt x="17131" y="12"/>
                  <a:pt x="17088" y="0"/>
                  <a:pt x="17043" y="0"/>
                </a:cubicBezTo>
                <a:lnTo>
                  <a:pt x="252" y="0"/>
                </a:lnTo>
              </a:path>
            </a:pathLst>
          </a:cu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 qualidade fica mais voltada às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características internas do software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2972160" y="2155680"/>
            <a:ext cx="5800320" cy="1108800"/>
          </a:xfrm>
          <a:custGeom>
            <a:avLst/>
            <a:gdLst/>
            <a:ahLst/>
            <a:cxnLst/>
            <a:rect l="l" t="t" r="r" b="b"/>
            <a:pathLst>
              <a:path w="16118" h="3086">
                <a:moveTo>
                  <a:pt x="95" y="0"/>
                </a:moveTo>
                <a:lnTo>
                  <a:pt x="95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5"/>
                </a:cubicBezTo>
                <a:lnTo>
                  <a:pt x="0" y="2989"/>
                </a:lnTo>
                <a:lnTo>
                  <a:pt x="0" y="2990"/>
                </a:lnTo>
                <a:cubicBezTo>
                  <a:pt x="0" y="3006"/>
                  <a:pt x="4" y="3023"/>
                  <a:pt x="13" y="3037"/>
                </a:cubicBezTo>
                <a:cubicBezTo>
                  <a:pt x="21" y="3052"/>
                  <a:pt x="33" y="3064"/>
                  <a:pt x="48" y="3072"/>
                </a:cubicBezTo>
                <a:cubicBezTo>
                  <a:pt x="62" y="3081"/>
                  <a:pt x="79" y="3085"/>
                  <a:pt x="95" y="3085"/>
                </a:cubicBezTo>
                <a:lnTo>
                  <a:pt x="16021" y="3085"/>
                </a:lnTo>
                <a:lnTo>
                  <a:pt x="16022" y="3085"/>
                </a:lnTo>
                <a:cubicBezTo>
                  <a:pt x="16038" y="3085"/>
                  <a:pt x="16055" y="3081"/>
                  <a:pt x="16069" y="3072"/>
                </a:cubicBezTo>
                <a:cubicBezTo>
                  <a:pt x="16084" y="3064"/>
                  <a:pt x="16096" y="3052"/>
                  <a:pt x="16104" y="3037"/>
                </a:cubicBezTo>
                <a:cubicBezTo>
                  <a:pt x="16113" y="3023"/>
                  <a:pt x="16117" y="3006"/>
                  <a:pt x="16117" y="2990"/>
                </a:cubicBezTo>
                <a:lnTo>
                  <a:pt x="16117" y="95"/>
                </a:lnTo>
                <a:lnTo>
                  <a:pt x="16117" y="95"/>
                </a:lnTo>
                <a:lnTo>
                  <a:pt x="16117" y="95"/>
                </a:lnTo>
                <a:cubicBezTo>
                  <a:pt x="16117" y="79"/>
                  <a:pt x="16113" y="62"/>
                  <a:pt x="16104" y="48"/>
                </a:cubicBezTo>
                <a:cubicBezTo>
                  <a:pt x="16096" y="33"/>
                  <a:pt x="16084" y="21"/>
                  <a:pt x="16069" y="13"/>
                </a:cubicBezTo>
                <a:cubicBezTo>
                  <a:pt x="16055" y="4"/>
                  <a:pt x="16038" y="0"/>
                  <a:pt x="16022" y="0"/>
                </a:cubicBezTo>
                <a:lnTo>
                  <a:pt x="95" y="0"/>
                </a:lnTo>
              </a:path>
            </a:pathLst>
          </a:cu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Interesse fica concentrado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principalmente no uso do software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960480" y="3134880"/>
            <a:ext cx="947520" cy="32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Usuário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566280" y="4832640"/>
            <a:ext cx="1669680" cy="32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Desenvolvedor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381" name="CustomShape 7"/>
          <p:cNvSpPr/>
          <p:nvPr/>
        </p:nvSpPr>
        <p:spPr>
          <a:xfrm>
            <a:off x="920520" y="6400800"/>
            <a:ext cx="986040" cy="32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Gerente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Requisitos de Software - Base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 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707760" y="1658880"/>
            <a:ext cx="8942760" cy="369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Os requisitos de software formam a base a partir da qual a qualidade é avaliada;</a:t>
            </a:r>
            <a:endParaRPr lang="pt-BR" sz="2600" b="0" strike="noStrike" spc="-1">
              <a:latin typeface="Arial"/>
            </a:endParaRPr>
          </a:p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requisitos:</a:t>
            </a:r>
            <a:endParaRPr lang="pt-BR" sz="2600" b="0" strike="noStrike" spc="-1">
              <a:latin typeface="Arial"/>
            </a:endParaRPr>
          </a:p>
          <a:p>
            <a:pPr marL="736560" lvl="1" indent="-2779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Explícitos;</a:t>
            </a:r>
            <a:endParaRPr lang="pt-BR" sz="2600" b="0" strike="noStrike" spc="-1">
              <a:latin typeface="Arial"/>
            </a:endParaRPr>
          </a:p>
          <a:p>
            <a:pPr marL="736560" lvl="1" indent="-27792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Implícitos.</a:t>
            </a:r>
            <a:endParaRPr lang="pt-BR" sz="2600" b="0" strike="noStrike" spc="-1">
              <a:latin typeface="Arial"/>
            </a:endParaRPr>
          </a:p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O software deve atender aos requisitos explícitos e implícitos para ter qualidade.</a:t>
            </a:r>
            <a:endParaRPr lang="pt-BR" sz="26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 Qualidade depende do Ponto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 Vista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85" name="Imagem 384"/>
          <p:cNvPicPr/>
          <p:nvPr/>
        </p:nvPicPr>
        <p:blipFill>
          <a:blip r:embed="rId3"/>
          <a:stretch/>
        </p:blipFill>
        <p:spPr>
          <a:xfrm>
            <a:off x="708120" y="5155560"/>
            <a:ext cx="1413720" cy="1308960"/>
          </a:xfrm>
          <a:prstGeom prst="rect">
            <a:avLst/>
          </a:prstGeom>
          <a:ln w="0">
            <a:noFill/>
          </a:ln>
        </p:spPr>
      </p:pic>
      <p:pic>
        <p:nvPicPr>
          <p:cNvPr id="386" name="Imagem 385"/>
          <p:cNvPicPr/>
          <p:nvPr/>
        </p:nvPicPr>
        <p:blipFill>
          <a:blip r:embed="rId4"/>
          <a:srcRect r="1401"/>
          <a:stretch/>
        </p:blipFill>
        <p:spPr>
          <a:xfrm>
            <a:off x="708120" y="3526560"/>
            <a:ext cx="1413720" cy="1305000"/>
          </a:xfrm>
          <a:prstGeom prst="rect">
            <a:avLst/>
          </a:prstGeom>
          <a:ln w="0">
            <a:noFill/>
          </a:ln>
        </p:spPr>
      </p:pic>
      <p:pic>
        <p:nvPicPr>
          <p:cNvPr id="387" name="Imagem 386"/>
          <p:cNvPicPr/>
          <p:nvPr/>
        </p:nvPicPr>
        <p:blipFill>
          <a:blip r:embed="rId5"/>
          <a:stretch/>
        </p:blipFill>
        <p:spPr>
          <a:xfrm>
            <a:off x="778320" y="1812960"/>
            <a:ext cx="1395000" cy="1320480"/>
          </a:xfrm>
          <a:prstGeom prst="rect">
            <a:avLst/>
          </a:prstGeom>
          <a:ln w="0"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960480" y="3134880"/>
            <a:ext cx="947520" cy="32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Usuário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566280" y="4832640"/>
            <a:ext cx="1669680" cy="32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Desenvolvedor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920520" y="6400800"/>
            <a:ext cx="986040" cy="32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Gerente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5504040" y="2024640"/>
            <a:ext cx="1783080" cy="82224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92" name="CustomShape 6"/>
          <p:cNvSpPr/>
          <p:nvPr/>
        </p:nvSpPr>
        <p:spPr>
          <a:xfrm>
            <a:off x="5497920" y="3260520"/>
            <a:ext cx="1783440" cy="82224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CONSTRUÇÃO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93" name="CustomShape 7"/>
          <p:cNvSpPr/>
          <p:nvPr/>
        </p:nvSpPr>
        <p:spPr>
          <a:xfrm>
            <a:off x="5497920" y="5250600"/>
            <a:ext cx="1783440" cy="82224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94" name="CustomShape 8"/>
          <p:cNvSpPr/>
          <p:nvPr/>
        </p:nvSpPr>
        <p:spPr>
          <a:xfrm>
            <a:off x="5422680" y="4495680"/>
            <a:ext cx="1858320" cy="341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95" name="CustomShape 9"/>
          <p:cNvSpPr/>
          <p:nvPr/>
        </p:nvSpPr>
        <p:spPr>
          <a:xfrm>
            <a:off x="6165360" y="4153320"/>
            <a:ext cx="444600" cy="271800"/>
          </a:xfrm>
          <a:custGeom>
            <a:avLst/>
            <a:gdLst/>
            <a:ahLst/>
            <a:cxnLst/>
            <a:rect l="l" t="t" r="r" b="b"/>
            <a:pathLst>
              <a:path w="1241" h="761">
                <a:moveTo>
                  <a:pt x="310" y="0"/>
                </a:moveTo>
                <a:lnTo>
                  <a:pt x="310" y="570"/>
                </a:lnTo>
                <a:lnTo>
                  <a:pt x="0" y="570"/>
                </a:lnTo>
                <a:lnTo>
                  <a:pt x="620" y="760"/>
                </a:lnTo>
                <a:lnTo>
                  <a:pt x="1240" y="570"/>
                </a:lnTo>
                <a:lnTo>
                  <a:pt x="930" y="570"/>
                </a:lnTo>
                <a:lnTo>
                  <a:pt x="930" y="0"/>
                </a:lnTo>
                <a:lnTo>
                  <a:pt x="310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96" name="CustomShape 10"/>
          <p:cNvSpPr/>
          <p:nvPr/>
        </p:nvSpPr>
        <p:spPr>
          <a:xfrm>
            <a:off x="6165360" y="4907520"/>
            <a:ext cx="444600" cy="272160"/>
          </a:xfrm>
          <a:custGeom>
            <a:avLst/>
            <a:gdLst/>
            <a:ahLst/>
            <a:cxnLst/>
            <a:rect l="l" t="t" r="r" b="b"/>
            <a:pathLst>
              <a:path w="1241" h="762">
                <a:moveTo>
                  <a:pt x="310" y="0"/>
                </a:moveTo>
                <a:lnTo>
                  <a:pt x="310" y="570"/>
                </a:lnTo>
                <a:lnTo>
                  <a:pt x="0" y="570"/>
                </a:lnTo>
                <a:lnTo>
                  <a:pt x="620" y="761"/>
                </a:lnTo>
                <a:lnTo>
                  <a:pt x="1240" y="570"/>
                </a:lnTo>
                <a:lnTo>
                  <a:pt x="930" y="570"/>
                </a:lnTo>
                <a:lnTo>
                  <a:pt x="930" y="0"/>
                </a:lnTo>
                <a:lnTo>
                  <a:pt x="310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97" name="CustomShape 11"/>
          <p:cNvSpPr/>
          <p:nvPr/>
        </p:nvSpPr>
        <p:spPr>
          <a:xfrm>
            <a:off x="6165360" y="2917440"/>
            <a:ext cx="444600" cy="272160"/>
          </a:xfrm>
          <a:custGeom>
            <a:avLst/>
            <a:gdLst/>
            <a:ahLst/>
            <a:cxnLst/>
            <a:rect l="l" t="t" r="r" b="b"/>
            <a:pathLst>
              <a:path w="1241" h="762">
                <a:moveTo>
                  <a:pt x="310" y="0"/>
                </a:moveTo>
                <a:lnTo>
                  <a:pt x="310" y="570"/>
                </a:lnTo>
                <a:lnTo>
                  <a:pt x="0" y="570"/>
                </a:lnTo>
                <a:lnTo>
                  <a:pt x="620" y="761"/>
                </a:lnTo>
                <a:lnTo>
                  <a:pt x="1240" y="570"/>
                </a:lnTo>
                <a:lnTo>
                  <a:pt x="930" y="570"/>
                </a:lnTo>
                <a:lnTo>
                  <a:pt x="930" y="0"/>
                </a:lnTo>
                <a:lnTo>
                  <a:pt x="310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98" name="CustomShape 12"/>
          <p:cNvSpPr/>
          <p:nvPr/>
        </p:nvSpPr>
        <p:spPr>
          <a:xfrm>
            <a:off x="2547720" y="2154240"/>
            <a:ext cx="2204280" cy="717120"/>
          </a:xfrm>
          <a:custGeom>
            <a:avLst/>
            <a:gdLst/>
            <a:ahLst/>
            <a:cxnLst/>
            <a:rect l="l" t="t" r="r" b="b"/>
            <a:pathLst>
              <a:path w="6128" h="1998">
                <a:moveTo>
                  <a:pt x="0" y="499"/>
                </a:moveTo>
                <a:lnTo>
                  <a:pt x="4596" y="499"/>
                </a:lnTo>
                <a:lnTo>
                  <a:pt x="4596" y="0"/>
                </a:lnTo>
                <a:lnTo>
                  <a:pt x="6127" y="998"/>
                </a:lnTo>
                <a:lnTo>
                  <a:pt x="4596" y="1997"/>
                </a:lnTo>
                <a:lnTo>
                  <a:pt x="4596" y="1497"/>
                </a:lnTo>
                <a:lnTo>
                  <a:pt x="0" y="1497"/>
                </a:lnTo>
                <a:lnTo>
                  <a:pt x="0" y="499"/>
                </a:lnTo>
              </a:path>
            </a:pathLst>
          </a:cu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399" name="CustomShape 13"/>
          <p:cNvSpPr/>
          <p:nvPr/>
        </p:nvSpPr>
        <p:spPr>
          <a:xfrm>
            <a:off x="5165280" y="1628640"/>
            <a:ext cx="2369880" cy="33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Software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400" name="CustomShape 14"/>
          <p:cNvSpPr/>
          <p:nvPr/>
        </p:nvSpPr>
        <p:spPr>
          <a:xfrm>
            <a:off x="7853760" y="3265920"/>
            <a:ext cx="1837800" cy="717120"/>
          </a:xfrm>
          <a:custGeom>
            <a:avLst/>
            <a:gdLst/>
            <a:ahLst/>
            <a:cxnLst/>
            <a:rect l="l" t="t" r="r" b="b"/>
            <a:pathLst>
              <a:path w="5111" h="1998">
                <a:moveTo>
                  <a:pt x="5110" y="499"/>
                </a:moveTo>
                <a:lnTo>
                  <a:pt x="1277" y="499"/>
                </a:lnTo>
                <a:lnTo>
                  <a:pt x="1277" y="0"/>
                </a:lnTo>
                <a:lnTo>
                  <a:pt x="0" y="998"/>
                </a:lnTo>
                <a:lnTo>
                  <a:pt x="1277" y="1997"/>
                </a:lnTo>
                <a:lnTo>
                  <a:pt x="1277" y="1497"/>
                </a:lnTo>
                <a:lnTo>
                  <a:pt x="5110" y="1497"/>
                </a:lnTo>
                <a:lnTo>
                  <a:pt x="5110" y="499"/>
                </a:lnTo>
              </a:path>
            </a:pathLst>
          </a:custGeom>
          <a:noFill/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Padrões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401" name="CustomShape 15"/>
          <p:cNvSpPr/>
          <p:nvPr/>
        </p:nvSpPr>
        <p:spPr>
          <a:xfrm>
            <a:off x="4953240" y="1959840"/>
            <a:ext cx="2828520" cy="4178880"/>
          </a:xfrm>
          <a:prstGeom prst="rect">
            <a:avLst/>
          </a:prstGeom>
          <a:noFill/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02" name="CustomShape 16"/>
          <p:cNvSpPr/>
          <p:nvPr/>
        </p:nvSpPr>
        <p:spPr>
          <a:xfrm rot="5400000">
            <a:off x="2903040" y="4647960"/>
            <a:ext cx="1696320" cy="127152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9999"/>
          </a:solidFill>
          <a:ln w="9360">
            <a:solidFill>
              <a:srgbClr val="FF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03" name="CustomShape 17"/>
          <p:cNvSpPr/>
          <p:nvPr/>
        </p:nvSpPr>
        <p:spPr>
          <a:xfrm>
            <a:off x="2335320" y="6334560"/>
            <a:ext cx="3749040" cy="390240"/>
          </a:xfrm>
          <a:prstGeom prst="rect">
            <a:avLst/>
          </a:prstGeom>
          <a:solidFill>
            <a:srgbClr val="729FCF">
              <a:alpha val="37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SOFTWARE COM QUALIDADE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404" name="CustomShape 18"/>
          <p:cNvSpPr/>
          <p:nvPr/>
        </p:nvSpPr>
        <p:spPr>
          <a:xfrm>
            <a:off x="3241440" y="3853440"/>
            <a:ext cx="1284480" cy="56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 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Atendidos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405" name="CustomShape 19"/>
          <p:cNvSpPr/>
          <p:nvPr/>
        </p:nvSpPr>
        <p:spPr>
          <a:xfrm rot="10800000" flipV="1">
            <a:off x="6794280" y="6139800"/>
            <a:ext cx="988920" cy="5860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9999"/>
          </a:solidFill>
          <a:ln w="9360">
            <a:solidFill>
              <a:srgbClr val="FF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06" name="CustomShape 20"/>
          <p:cNvSpPr/>
          <p:nvPr/>
        </p:nvSpPr>
        <p:spPr>
          <a:xfrm>
            <a:off x="7853400" y="6074280"/>
            <a:ext cx="1171800" cy="56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Padrões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Atendidos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98892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DESENVOLVIMENTO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(CONSTRUÇÃO)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2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3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4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15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16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Incorporação da 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707760" y="1658880"/>
            <a:ext cx="8942760" cy="369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Raramente qualidade pode ser incorporada ao produto final, após o processo de desenvolvimento ter terminado.</a:t>
            </a:r>
            <a:endParaRPr lang="pt-BR" sz="2600" b="0" strike="noStrike" spc="-1">
              <a:latin typeface="Arial"/>
            </a:endParaRPr>
          </a:p>
          <a:p>
            <a:pPr marL="576000" indent="-534960" algn="just">
              <a:lnSpc>
                <a:spcPct val="150000"/>
              </a:lnSpc>
              <a:tabLst>
                <a:tab pos="0" algn="l"/>
              </a:tabLst>
            </a:pP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Incorporação da 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707760" y="1658880"/>
            <a:ext cx="8942760" cy="369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Dos requisitos do usuário à entrega do produto final, existe um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processo de desenvolvimento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é complexo e freqüentemente envolve uma série de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estágios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podem comprometer a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qualidade do produto final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66280" y="161280"/>
            <a:ext cx="9763200" cy="114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Incorporação da Qualidade: Qualidade dos Produtos Intermediários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12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413" name="Imagem 412"/>
          <p:cNvPicPr/>
          <p:nvPr/>
        </p:nvPicPr>
        <p:blipFill>
          <a:blip r:embed="rId3"/>
          <a:stretch/>
        </p:blipFill>
        <p:spPr>
          <a:xfrm>
            <a:off x="973440" y="1866240"/>
            <a:ext cx="8064360" cy="4379040"/>
          </a:xfrm>
          <a:prstGeom prst="rect">
            <a:avLst/>
          </a:prstGeom>
          <a:ln w="0">
            <a:noFill/>
          </a:ln>
        </p:spPr>
      </p:pic>
      <p:sp>
        <p:nvSpPr>
          <p:cNvPr id="414" name="CustomShape 3"/>
          <p:cNvSpPr/>
          <p:nvPr/>
        </p:nvSpPr>
        <p:spPr>
          <a:xfrm>
            <a:off x="7563240" y="1658880"/>
            <a:ext cx="2170440" cy="970560"/>
          </a:xfrm>
          <a:prstGeom prst="wedgeEllipseCallout">
            <a:avLst>
              <a:gd name="adj1" fmla="val -55814"/>
              <a:gd name="adj2" fmla="val 71916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Afetam a qualidade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do produto final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374400" y="3732480"/>
            <a:ext cx="3465360" cy="2023560"/>
          </a:xfrm>
          <a:prstGeom prst="wedgeRoundRectCallout">
            <a:avLst>
              <a:gd name="adj1" fmla="val 76027"/>
              <a:gd name="adj2" fmla="val -98467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Se não satisfazem aos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 do usuário ou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algum requisito implícito, eles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irão comprometer a qualidade 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do produto dessa fase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Qualidade do Produto Final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299160" y="1727640"/>
            <a:ext cx="8942760" cy="369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produto intermediário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tem certos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atributos de qualidade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afetam a qualidade do produto intermediário da próxima fase e assim, afetam a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qualidade do produto final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294720" y="1262520"/>
            <a:ext cx="6354720" cy="483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 qualidade não pode ser incorporada ao produto depois de pronto </a:t>
            </a:r>
            <a:endParaRPr lang="pt-BR" sz="2600" b="0" strike="noStrike" spc="-1">
              <a:latin typeface="Arial"/>
            </a:endParaRPr>
          </a:p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que a qualidade possa ser efetivamente incorporada ao produto, ela deve ser um objetivo constante do processo de desenvolvimento.</a:t>
            </a:r>
            <a:endParaRPr lang="pt-BR" sz="2600" b="0" strike="noStrike" spc="-1">
              <a:latin typeface="Arial"/>
            </a:endParaRPr>
          </a:p>
          <a:p>
            <a:pPr marL="574560" indent="-536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garantia de qualidade do software – atividades de garantia da qualidade de software (GQS)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905040" y="1764000"/>
            <a:ext cx="1783080" cy="82224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898560" y="2999520"/>
            <a:ext cx="1783440" cy="82224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DESENVOLVIMENTO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(CONSTRUÇÃO) 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898560" y="4989960"/>
            <a:ext cx="1783440" cy="82224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3" name="CustomShape 6"/>
          <p:cNvSpPr/>
          <p:nvPr/>
        </p:nvSpPr>
        <p:spPr>
          <a:xfrm>
            <a:off x="822240" y="4235040"/>
            <a:ext cx="1857960" cy="341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24" name="CustomShape 7"/>
          <p:cNvSpPr/>
          <p:nvPr/>
        </p:nvSpPr>
        <p:spPr>
          <a:xfrm>
            <a:off x="1564560" y="4646880"/>
            <a:ext cx="444600" cy="272160"/>
          </a:xfrm>
          <a:custGeom>
            <a:avLst/>
            <a:gdLst/>
            <a:ahLst/>
            <a:cxnLst/>
            <a:rect l="l" t="t" r="r" b="b"/>
            <a:pathLst>
              <a:path w="1241" h="762">
                <a:moveTo>
                  <a:pt x="310" y="0"/>
                </a:moveTo>
                <a:lnTo>
                  <a:pt x="310" y="570"/>
                </a:lnTo>
                <a:lnTo>
                  <a:pt x="0" y="570"/>
                </a:lnTo>
                <a:lnTo>
                  <a:pt x="620" y="761"/>
                </a:lnTo>
                <a:lnTo>
                  <a:pt x="1240" y="570"/>
                </a:lnTo>
                <a:lnTo>
                  <a:pt x="930" y="570"/>
                </a:lnTo>
                <a:lnTo>
                  <a:pt x="930" y="0"/>
                </a:lnTo>
                <a:lnTo>
                  <a:pt x="310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25" name="CustomShape 8"/>
          <p:cNvSpPr/>
          <p:nvPr/>
        </p:nvSpPr>
        <p:spPr>
          <a:xfrm>
            <a:off x="1564560" y="2656800"/>
            <a:ext cx="444600" cy="272160"/>
          </a:xfrm>
          <a:custGeom>
            <a:avLst/>
            <a:gdLst/>
            <a:ahLst/>
            <a:cxnLst/>
            <a:rect l="l" t="t" r="r" b="b"/>
            <a:pathLst>
              <a:path w="1241" h="762">
                <a:moveTo>
                  <a:pt x="310" y="0"/>
                </a:moveTo>
                <a:lnTo>
                  <a:pt x="310" y="570"/>
                </a:lnTo>
                <a:lnTo>
                  <a:pt x="0" y="570"/>
                </a:lnTo>
                <a:lnTo>
                  <a:pt x="620" y="761"/>
                </a:lnTo>
                <a:lnTo>
                  <a:pt x="1240" y="570"/>
                </a:lnTo>
                <a:lnTo>
                  <a:pt x="930" y="570"/>
                </a:lnTo>
                <a:lnTo>
                  <a:pt x="930" y="0"/>
                </a:lnTo>
                <a:lnTo>
                  <a:pt x="310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26" name="CustomShape 9"/>
          <p:cNvSpPr/>
          <p:nvPr/>
        </p:nvSpPr>
        <p:spPr>
          <a:xfrm>
            <a:off x="1564560" y="3907080"/>
            <a:ext cx="444600" cy="271800"/>
          </a:xfrm>
          <a:custGeom>
            <a:avLst/>
            <a:gdLst/>
            <a:ahLst/>
            <a:cxnLst/>
            <a:rect l="l" t="t" r="r" b="b"/>
            <a:pathLst>
              <a:path w="1241" h="761">
                <a:moveTo>
                  <a:pt x="310" y="0"/>
                </a:moveTo>
                <a:lnTo>
                  <a:pt x="310" y="570"/>
                </a:lnTo>
                <a:lnTo>
                  <a:pt x="0" y="570"/>
                </a:lnTo>
                <a:lnTo>
                  <a:pt x="620" y="760"/>
                </a:lnTo>
                <a:lnTo>
                  <a:pt x="1240" y="570"/>
                </a:lnTo>
                <a:lnTo>
                  <a:pt x="930" y="570"/>
                </a:lnTo>
                <a:lnTo>
                  <a:pt x="930" y="0"/>
                </a:lnTo>
                <a:lnTo>
                  <a:pt x="310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577800" y="213372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Discussão sobre testes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Testes formais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742680" y="609120"/>
            <a:ext cx="841896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Alguns tipos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1155240" y="2438280"/>
            <a:ext cx="1485000" cy="114192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Stress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6438600" y="4267080"/>
            <a:ext cx="1815120" cy="98964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Boundary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1898280" y="3200400"/>
            <a:ext cx="1980000" cy="106560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PT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Acceptance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3632040" y="2438280"/>
            <a:ext cx="1402560" cy="989640"/>
          </a:xfrm>
          <a:prstGeom prst="ellipse">
            <a:avLst/>
          </a:prstGeom>
          <a:solidFill>
            <a:srgbClr val="99CC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Ad Hoc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4" name="CustomShape 6"/>
          <p:cNvSpPr/>
          <p:nvPr/>
        </p:nvSpPr>
        <p:spPr>
          <a:xfrm>
            <a:off x="5200560" y="4191120"/>
            <a:ext cx="1402200" cy="1141920"/>
          </a:xfrm>
          <a:prstGeom prst="ellipse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White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Box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5" name="CustomShape 7"/>
          <p:cNvSpPr/>
          <p:nvPr/>
        </p:nvSpPr>
        <p:spPr>
          <a:xfrm>
            <a:off x="7594200" y="2209680"/>
            <a:ext cx="1402560" cy="989640"/>
          </a:xfrm>
          <a:prstGeom prst="ellipse">
            <a:avLst/>
          </a:prstGeom>
          <a:solidFill>
            <a:srgbClr val="FF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System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6" name="CustomShape 8"/>
          <p:cNvSpPr/>
          <p:nvPr/>
        </p:nvSpPr>
        <p:spPr>
          <a:xfrm>
            <a:off x="3136680" y="3962520"/>
            <a:ext cx="2227680" cy="913320"/>
          </a:xfrm>
          <a:prstGeom prst="ellipse">
            <a:avLst/>
          </a:prstGeom>
          <a:solidFill>
            <a:srgbClr val="00CC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Storage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7" name="CustomShape 9"/>
          <p:cNvSpPr/>
          <p:nvPr/>
        </p:nvSpPr>
        <p:spPr>
          <a:xfrm>
            <a:off x="7264440" y="2895480"/>
            <a:ext cx="1402200" cy="106596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Soak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8" name="CustomShape 10"/>
          <p:cNvSpPr/>
          <p:nvPr/>
        </p:nvSpPr>
        <p:spPr>
          <a:xfrm>
            <a:off x="7677000" y="3733920"/>
            <a:ext cx="1402200" cy="913320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Security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9" name="CustomShape 11"/>
          <p:cNvSpPr/>
          <p:nvPr/>
        </p:nvSpPr>
        <p:spPr>
          <a:xfrm>
            <a:off x="3384360" y="4800600"/>
            <a:ext cx="2310480" cy="913320"/>
          </a:xfrm>
          <a:prstGeom prst="ellipse">
            <a:avLst/>
          </a:prstGeom>
          <a:solidFill>
            <a:srgbClr val="CCFFCC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Installation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0" name="CustomShape 12"/>
          <p:cNvSpPr/>
          <p:nvPr/>
        </p:nvSpPr>
        <p:spPr>
          <a:xfrm>
            <a:off x="2393640" y="2057400"/>
            <a:ext cx="1402560" cy="1294200"/>
          </a:xfrm>
          <a:prstGeom prst="ellipse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Black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Box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1" name="CustomShape 13"/>
          <p:cNvSpPr/>
          <p:nvPr/>
        </p:nvSpPr>
        <p:spPr>
          <a:xfrm>
            <a:off x="5943600" y="2286000"/>
            <a:ext cx="1732680" cy="1065600"/>
          </a:xfrm>
          <a:prstGeom prst="ellipse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Security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2" name="CustomShape 14"/>
          <p:cNvSpPr/>
          <p:nvPr/>
        </p:nvSpPr>
        <p:spPr>
          <a:xfrm>
            <a:off x="4952880" y="2819520"/>
            <a:ext cx="1649880" cy="76068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Sanity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3" name="CustomShape 15"/>
          <p:cNvSpPr/>
          <p:nvPr/>
        </p:nvSpPr>
        <p:spPr>
          <a:xfrm>
            <a:off x="5613120" y="3429000"/>
            <a:ext cx="2145600" cy="989640"/>
          </a:xfrm>
          <a:prstGeom prst="ellipse">
            <a:avLst/>
          </a:prstGeom>
          <a:solidFill>
            <a:srgbClr val="CC99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Regression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4" name="CustomShape 16"/>
          <p:cNvSpPr/>
          <p:nvPr/>
        </p:nvSpPr>
        <p:spPr>
          <a:xfrm>
            <a:off x="742680" y="3809880"/>
            <a:ext cx="1815120" cy="989640"/>
          </a:xfrm>
          <a:prstGeom prst="ellipse">
            <a:avLst/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Positive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5" name="CustomShape 17"/>
          <p:cNvSpPr/>
          <p:nvPr/>
        </p:nvSpPr>
        <p:spPr>
          <a:xfrm>
            <a:off x="5365440" y="5105520"/>
            <a:ext cx="2393280" cy="760680"/>
          </a:xfrm>
          <a:prstGeom prst="ellipse">
            <a:avLst/>
          </a:prstGeom>
          <a:solidFill>
            <a:srgbClr val="33CCCC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Performance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6" name="CustomShape 18"/>
          <p:cNvSpPr/>
          <p:nvPr/>
        </p:nvSpPr>
        <p:spPr>
          <a:xfrm>
            <a:off x="1320840" y="5029200"/>
            <a:ext cx="2228040" cy="913320"/>
          </a:xfrm>
          <a:prstGeom prst="ellipse">
            <a:avLst/>
          </a:prstGeom>
          <a:solidFill>
            <a:srgbClr val="3366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Negative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7" name="CustomShape 19"/>
          <p:cNvSpPr/>
          <p:nvPr/>
        </p:nvSpPr>
        <p:spPr>
          <a:xfrm>
            <a:off x="1402920" y="4419720"/>
            <a:ext cx="2475360" cy="837000"/>
          </a:xfrm>
          <a:prstGeom prst="ellipse">
            <a:avLst/>
          </a:prstGeom>
          <a:solidFill>
            <a:srgbClr val="00FF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Integration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8" name="CustomShape 20"/>
          <p:cNvSpPr/>
          <p:nvPr/>
        </p:nvSpPr>
        <p:spPr>
          <a:xfrm>
            <a:off x="3797280" y="3200400"/>
            <a:ext cx="1980000" cy="989640"/>
          </a:xfrm>
          <a:prstGeom prst="ellipse">
            <a:avLst/>
          </a:prstGeom>
          <a:solidFill>
            <a:srgbClr val="FF99CC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Functional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9" name="CustomShape 21"/>
          <p:cNvSpPr/>
          <p:nvPr/>
        </p:nvSpPr>
        <p:spPr>
          <a:xfrm>
            <a:off x="164880" y="6135840"/>
            <a:ext cx="7098480" cy="57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Veja definições em </a:t>
            </a:r>
            <a:r>
              <a:rPr lang="pt-PT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http://www.sitetestcenter.com/software_testing_glossary.htm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3E0A7E-079F-CB99-D67C-F9EEB0A0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2" y="331963"/>
            <a:ext cx="9035055" cy="6194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7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udio>
                                      <p:cMediaNode>
                                        <p:cTn id="143"/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577800" y="213372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lnSpcReduction="10000"/>
          </a:bodyPr>
          <a:lstStyle/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é uma forma operacional de checar a corretude de um sistema através de experimentos</a:t>
            </a:r>
            <a:endParaRPr lang="pt-BR" sz="28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Realizar execuções de um sistema com base em determinados critérios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Linhas de execuções, valores de dados, funcionalidades, etc.</a:t>
            </a: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Comparar os resultados das execuções com uma especificação</a:t>
            </a:r>
            <a:endParaRPr lang="pt-BR" sz="28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Veredito: ok ou não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577800" y="213372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Discussão: onde está a ligação entre testes e métodos formais ?</a:t>
            </a:r>
            <a:endParaRPr lang="pt-BR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Alguns autores não consideram o uso de testes como sendo aplicação de métodos formais</a:t>
            </a:r>
            <a:endParaRPr lang="pt-BR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é uma técnica exaustiva que garanta cobrir todos os possíveis erros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77800" y="213372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Provê menos garantias do que verificação de modelos, por exemplo</a:t>
            </a:r>
            <a:endParaRPr lang="pt-BR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é possível testar todas as linhas de execução</a:t>
            </a:r>
            <a:endParaRPr lang="pt-BR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Com testes é possível detectar a existência, mas não é possível garantir a ausência de erros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98892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CONSTRUÇÃO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4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5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6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636480" y="1828800"/>
            <a:ext cx="5073480" cy="4308840"/>
          </a:xfrm>
          <a:prstGeom prst="wedgeRoundRectCallout">
            <a:avLst>
              <a:gd name="adj1" fmla="val 59217"/>
              <a:gd name="adj2" fmla="val -41833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80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as atividades para </a:t>
            </a: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registrar informações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produzidas por um processo ou atividade do 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ciclo de vida. O processo contém 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atividades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para planejar, projetar, desenvolver,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produzir, editar, distribuir e manter os 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documentos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necessários a todos os 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interessados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, tais como gerentes, engenheiros 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e usuários do sistema ou produto de software.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Vantagens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6000" lnSpcReduction="10000"/>
          </a:bodyPr>
          <a:lstStyle/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Técnicas mais “precisas” custam caro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Inserção de novas linguagens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Difícil sincronização de modelos com código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Requerem mais especialização por parte dos projetistas/programadores</a:t>
            </a: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Testes são aplicados diretamente sobre o programa</a:t>
            </a:r>
            <a:endParaRPr lang="pt-BR" sz="28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Simples e prático: pode-se usar uma heurística simples para definir o que testar</a:t>
            </a:r>
            <a:endParaRPr lang="pt-BR" sz="28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Apresenta a melhor relação custo/benefício na busca pela melhoria da qualidade de um software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Existem diferentes formas de classificar testes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Considerando características do sistema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Comportamento, nível de abstração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Considerando estratégia do teste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caixa-preta, </a:t>
            </a:r>
            <a:r>
              <a:rPr lang="pt-BR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white-box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Diferentes níveis de abstração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unidade: o mais baixo nível de teste. Pequenas partes do código são testadas separadamente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integração: testa se diferentes partes do código trabalham bem juntas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C9211E"/>
                </a:solidFill>
                <a:latin typeface="Arial"/>
                <a:ea typeface="DejaVu Sans"/>
              </a:rPr>
              <a:t>Teste de sistema: testa o sistema como um todo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Diferentes níveis de abstração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aceitação: usualmente feito pelo cliente para checar se o sistema está de acordo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regressão: aplicação de testes depois de alguma alteração para verificar se o sistema continua funcionando corretamente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Diferentes aspectos do comportamento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funcional ou de conformidade: o sistema faz o que deveria fazer ? Ou seja, está de acordo com a especificação ?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performance: o sistema executa em tempo aceitável ?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Diferentes aspectos do comportamento 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robustez: como o sistema reage se seu ambiente apresentar comportamento estranho ou indesejado ?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stress: como o sistema reage em condições extremas ? Com um número grande de usuários ou com grande quantidade de dados ?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Diferentes aspectos do comportamento 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confiabilidade: quanto podemos contar com o correto funcionamento do sistema ?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disponibilidade: qual a disponibilidade do sistema ?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Estratégias de teste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Caixa-preta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Apenas a estrutura externa do sistema é conhecida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White-box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estrutura interna (código) do sistema é conhecida e usada pelo testador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Grey-box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parte do código é conhecido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 de Teste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Duas fases principais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Geração de teste</a:t>
            </a:r>
            <a:endParaRPr lang="pt-BR" sz="24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Envolve análise da especificação e determinação de que funcionalidade será testada</a:t>
            </a:r>
            <a:endParaRPr lang="pt-BR" sz="20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Determinação de como será executado o teste</a:t>
            </a:r>
            <a:endParaRPr lang="pt-BR" sz="20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Especificação de scripts de teste</a:t>
            </a:r>
            <a:endParaRPr lang="pt-BR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Execução de teste</a:t>
            </a:r>
            <a:endParaRPr lang="pt-BR" sz="24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Desenvolvimento de um ambiente de teste em que o script pode ser executado</a:t>
            </a:r>
            <a:endParaRPr lang="pt-BR" sz="20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Execução do script de teste</a:t>
            </a:r>
            <a:endParaRPr lang="pt-BR" sz="20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dos resultados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 de Teste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Outras fases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e manutenção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 de possibilitar aplicação de testes durante a existência do sistema</a:t>
            </a:r>
            <a:endParaRPr lang="pt-BR" sz="24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Manter scripts, controle de versões de especificações de testes, ferramentas para teste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98892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CONSTRUÇÃO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7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8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9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636480" y="1828800"/>
            <a:ext cx="5073480" cy="4308840"/>
          </a:xfrm>
          <a:prstGeom prst="wedgeRoundRectCallout">
            <a:avLst>
              <a:gd name="adj1" fmla="val 58912"/>
              <a:gd name="adj2" fmla="val -31921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80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da Configuração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Conjunto de atividades desenvolvidas para 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gerenciar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controlar</a:t>
            </a: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as </a:t>
            </a:r>
            <a:r>
              <a:rPr lang="pt-BR" sz="164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alterações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ocorrem através de todo 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software.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Necessário uso de ferramentas de suporte</a:t>
            </a:r>
            <a:endParaRPr lang="pt-BR" sz="32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ferramentas de teste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Record &amp; Play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Registram ações de usuários na interface (através de mouse e teclado) e permitem repetir as operações </a:t>
            </a:r>
            <a:endParaRPr lang="pt-BR" sz="24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testes de aceitação, por exemplo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Geração de grandes quantidades de dados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testes de stress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ferramentas de teste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Geração de casos de testes baseados em uma especificação formal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testes funcionais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Cobertura de código</a:t>
            </a:r>
            <a:endParaRPr lang="pt-BR" sz="28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Calculam o percentual do código executado durante o teste com base em critérios</a:t>
            </a:r>
            <a:endParaRPr lang="pt-BR" sz="2400" b="0" strike="noStrike" spc="-1">
              <a:latin typeface="Arial"/>
            </a:endParaRPr>
          </a:p>
          <a:p>
            <a:pPr marL="1728000" lvl="3" indent="-214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Caminhos percorridos, variáveis percorridas, comandos percorridos, etc.</a:t>
            </a:r>
            <a:endParaRPr lang="pt-BR" sz="20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testes </a:t>
            </a:r>
            <a:r>
              <a:rPr lang="pt-BR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white-box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Utilização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Em muitos casos, na prática, testes têm sido utilizados de maneira intuitiva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Os casos de teste não são definidos com base em uma metodologia rigorosa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Programadores definem e executam os testes</a:t>
            </a:r>
            <a:endParaRPr lang="pt-BR" sz="28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Porém existem muitas pesquisas na área a fim de possibilitar o retorno de resultados mais confiáveis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577800" y="609120"/>
            <a:ext cx="841860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Utilização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907920" y="1981080"/>
            <a:ext cx="84186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Há um custo associado à aplicação de testes de forma sistemática</a:t>
            </a:r>
            <a:endParaRPr lang="pt-BR" sz="32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Equipe de testadores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Utilização de ferramentas</a:t>
            </a: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Tempo para implementação/execução de testes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Objetivos do Teste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990360" y="5117760"/>
            <a:ext cx="8418600" cy="149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 de Teste, como qualquer outro processo deve ser revisto continuamente, de forma a ampliar sua atuação e possibilitar aos profissionais uma maior visibilidade e organização dos seus trabalhos, o que resulta numa maior agilidade e controle operacional dos projetos de testes.</a:t>
            </a:r>
            <a:endParaRPr lang="pt-BR" sz="1800" b="0" strike="noStrike" spc="-1">
              <a:latin typeface="Arial"/>
            </a:endParaRPr>
          </a:p>
        </p:txBody>
      </p:sp>
      <p:grpSp>
        <p:nvGrpSpPr>
          <p:cNvPr id="486" name="Group 3"/>
          <p:cNvGrpSpPr/>
          <p:nvPr/>
        </p:nvGrpSpPr>
        <p:grpSpPr>
          <a:xfrm>
            <a:off x="4393800" y="2760840"/>
            <a:ext cx="717120" cy="778320"/>
            <a:chOff x="4393800" y="2760840"/>
            <a:chExt cx="717120" cy="778320"/>
          </a:xfrm>
        </p:grpSpPr>
        <p:sp>
          <p:nvSpPr>
            <p:cNvPr id="487" name="CustomShape 4"/>
            <p:cNvSpPr/>
            <p:nvPr/>
          </p:nvSpPr>
          <p:spPr>
            <a:xfrm>
              <a:off x="4393800" y="2760840"/>
              <a:ext cx="717120" cy="74124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488" name="CustomShape 5"/>
            <p:cNvSpPr/>
            <p:nvPr/>
          </p:nvSpPr>
          <p:spPr>
            <a:xfrm>
              <a:off x="4604400" y="2806560"/>
              <a:ext cx="307800" cy="732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endParaRPr lang="pt-BR" sz="1400" b="0" strike="noStrike" spc="-1">
                <a:latin typeface="Arial"/>
              </a:endParaRPr>
            </a:p>
          </p:txBody>
        </p:sp>
      </p:grpSp>
      <p:sp>
        <p:nvSpPr>
          <p:cNvPr id="489" name="CustomShape 6"/>
          <p:cNvSpPr/>
          <p:nvPr/>
        </p:nvSpPr>
        <p:spPr>
          <a:xfrm>
            <a:off x="4602960" y="1647720"/>
            <a:ext cx="307800" cy="115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90" name="CustomShape 7"/>
          <p:cNvSpPr/>
          <p:nvPr/>
        </p:nvSpPr>
        <p:spPr>
          <a:xfrm>
            <a:off x="4601880" y="3497400"/>
            <a:ext cx="406800" cy="115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91" name="CustomShape 8"/>
          <p:cNvSpPr/>
          <p:nvPr/>
        </p:nvSpPr>
        <p:spPr>
          <a:xfrm>
            <a:off x="3457080" y="1654200"/>
            <a:ext cx="2337120" cy="2992680"/>
          </a:xfrm>
          <a:custGeom>
            <a:avLst/>
            <a:gdLst/>
            <a:ahLst/>
            <a:cxnLst/>
            <a:rect l="l" t="t" r="r" b="b"/>
            <a:pathLst>
              <a:path w="1170" h="1629">
                <a:moveTo>
                  <a:pt x="831" y="821"/>
                </a:moveTo>
                <a:cubicBezTo>
                  <a:pt x="836" y="784"/>
                  <a:pt x="882" y="664"/>
                  <a:pt x="861" y="599"/>
                </a:cubicBezTo>
                <a:cubicBezTo>
                  <a:pt x="840" y="534"/>
                  <a:pt x="775" y="442"/>
                  <a:pt x="705" y="431"/>
                </a:cubicBezTo>
                <a:cubicBezTo>
                  <a:pt x="635" y="420"/>
                  <a:pt x="502" y="475"/>
                  <a:pt x="441" y="533"/>
                </a:cubicBezTo>
                <a:cubicBezTo>
                  <a:pt x="380" y="591"/>
                  <a:pt x="344" y="684"/>
                  <a:pt x="339" y="779"/>
                </a:cubicBezTo>
                <a:cubicBezTo>
                  <a:pt x="334" y="874"/>
                  <a:pt x="339" y="1031"/>
                  <a:pt x="411" y="1103"/>
                </a:cubicBezTo>
                <a:cubicBezTo>
                  <a:pt x="483" y="1175"/>
                  <a:pt x="671" y="1267"/>
                  <a:pt x="771" y="1211"/>
                </a:cubicBezTo>
                <a:cubicBezTo>
                  <a:pt x="871" y="1155"/>
                  <a:pt x="1008" y="927"/>
                  <a:pt x="1011" y="767"/>
                </a:cubicBezTo>
                <a:cubicBezTo>
                  <a:pt x="1014" y="607"/>
                  <a:pt x="895" y="323"/>
                  <a:pt x="789" y="251"/>
                </a:cubicBezTo>
                <a:cubicBezTo>
                  <a:pt x="683" y="179"/>
                  <a:pt x="477" y="234"/>
                  <a:pt x="375" y="335"/>
                </a:cubicBezTo>
                <a:cubicBezTo>
                  <a:pt x="273" y="436"/>
                  <a:pt x="163" y="686"/>
                  <a:pt x="177" y="857"/>
                </a:cubicBezTo>
                <a:cubicBezTo>
                  <a:pt x="191" y="1028"/>
                  <a:pt x="335" y="1284"/>
                  <a:pt x="459" y="1361"/>
                </a:cubicBezTo>
                <a:cubicBezTo>
                  <a:pt x="583" y="1438"/>
                  <a:pt x="803" y="1409"/>
                  <a:pt x="921" y="1319"/>
                </a:cubicBezTo>
                <a:cubicBezTo>
                  <a:pt x="1039" y="1229"/>
                  <a:pt x="1164" y="1018"/>
                  <a:pt x="1167" y="821"/>
                </a:cubicBezTo>
                <a:cubicBezTo>
                  <a:pt x="1170" y="624"/>
                  <a:pt x="1048" y="269"/>
                  <a:pt x="939" y="137"/>
                </a:cubicBezTo>
                <a:cubicBezTo>
                  <a:pt x="830" y="5"/>
                  <a:pt x="643" y="0"/>
                  <a:pt x="513" y="29"/>
                </a:cubicBezTo>
                <a:cubicBezTo>
                  <a:pt x="383" y="58"/>
                  <a:pt x="242" y="160"/>
                  <a:pt x="159" y="311"/>
                </a:cubicBezTo>
                <a:cubicBezTo>
                  <a:pt x="76" y="462"/>
                  <a:pt x="0" y="758"/>
                  <a:pt x="15" y="935"/>
                </a:cubicBezTo>
                <a:cubicBezTo>
                  <a:pt x="30" y="1112"/>
                  <a:pt x="158" y="1263"/>
                  <a:pt x="249" y="1373"/>
                </a:cubicBezTo>
                <a:cubicBezTo>
                  <a:pt x="340" y="1483"/>
                  <a:pt x="444" y="1561"/>
                  <a:pt x="561" y="1595"/>
                </a:cubicBezTo>
                <a:cubicBezTo>
                  <a:pt x="678" y="1629"/>
                  <a:pt x="870" y="1581"/>
                  <a:pt x="951" y="1577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2" name="CustomShape 9"/>
          <p:cNvSpPr/>
          <p:nvPr/>
        </p:nvSpPr>
        <p:spPr>
          <a:xfrm>
            <a:off x="6201360" y="3087720"/>
            <a:ext cx="3104640" cy="164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unidade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6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integração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6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validação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6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sistema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93" name="CustomShape 10"/>
          <p:cNvSpPr/>
          <p:nvPr/>
        </p:nvSpPr>
        <p:spPr>
          <a:xfrm>
            <a:off x="793800" y="1725480"/>
            <a:ext cx="2359080" cy="155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Engenharia de sistemas</a:t>
            </a:r>
            <a:endParaRPr lang="pt-BR" sz="1600" b="0" strike="noStrike" spc="-1">
              <a:latin typeface="Arial"/>
            </a:endParaRPr>
          </a:p>
          <a:p>
            <a:pPr algn="r"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600" b="0" strike="noStrike" spc="-1">
              <a:latin typeface="Arial"/>
            </a:endParaRPr>
          </a:p>
          <a:p>
            <a:pPr algn="r"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600" b="0" strike="noStrike" spc="-1">
              <a:latin typeface="Arial"/>
            </a:endParaRPr>
          </a:p>
          <a:p>
            <a:pPr algn="r"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94" name="Line 11"/>
          <p:cNvSpPr/>
          <p:nvPr/>
        </p:nvSpPr>
        <p:spPr>
          <a:xfrm>
            <a:off x="3290040" y="1982880"/>
            <a:ext cx="129312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5" name="Line 12"/>
          <p:cNvSpPr/>
          <p:nvPr/>
        </p:nvSpPr>
        <p:spPr>
          <a:xfrm>
            <a:off x="3290040" y="2281320"/>
            <a:ext cx="130032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6" name="Line 13"/>
          <p:cNvSpPr/>
          <p:nvPr/>
        </p:nvSpPr>
        <p:spPr>
          <a:xfrm>
            <a:off x="3290040" y="2630520"/>
            <a:ext cx="129312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7" name="Line 14"/>
          <p:cNvSpPr/>
          <p:nvPr/>
        </p:nvSpPr>
        <p:spPr>
          <a:xfrm>
            <a:off x="3290040" y="2949480"/>
            <a:ext cx="129312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8" name="Line 15"/>
          <p:cNvSpPr/>
          <p:nvPr/>
        </p:nvSpPr>
        <p:spPr>
          <a:xfrm flipH="1">
            <a:off x="4937040" y="3357720"/>
            <a:ext cx="126396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9" name="Line 16"/>
          <p:cNvSpPr/>
          <p:nvPr/>
        </p:nvSpPr>
        <p:spPr>
          <a:xfrm flipH="1">
            <a:off x="5007960" y="3728880"/>
            <a:ext cx="118188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00" name="Line 17"/>
          <p:cNvSpPr/>
          <p:nvPr/>
        </p:nvSpPr>
        <p:spPr>
          <a:xfrm flipH="1">
            <a:off x="5007960" y="4022640"/>
            <a:ext cx="119340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01" name="Line 18"/>
          <p:cNvSpPr/>
          <p:nvPr/>
        </p:nvSpPr>
        <p:spPr>
          <a:xfrm flipH="1">
            <a:off x="5019480" y="4376880"/>
            <a:ext cx="118116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02" name="CustomShape 19"/>
          <p:cNvSpPr/>
          <p:nvPr/>
        </p:nvSpPr>
        <p:spPr>
          <a:xfrm>
            <a:off x="6178320" y="1996920"/>
            <a:ext cx="2301120" cy="39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Estratégia de teste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485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Fluxo de informações de teste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990360" y="4635360"/>
            <a:ext cx="8418600" cy="168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 de depuração é a parte mais imprevisível do processo de teste. Um erro que indique uma discrepância de 0,01% entre resultados esperados e reais pode demorar uma hora, um dia ou um mês para ser diagnosticado e corrigido.</a:t>
            </a:r>
            <a:endParaRPr lang="pt-BR" sz="2000" b="0" strike="noStrike" spc="-1">
              <a:latin typeface="Arial"/>
            </a:endParaRPr>
          </a:p>
        </p:txBody>
      </p:sp>
      <p:grpSp>
        <p:nvGrpSpPr>
          <p:cNvPr id="505" name="Group 3"/>
          <p:cNvGrpSpPr/>
          <p:nvPr/>
        </p:nvGrpSpPr>
        <p:grpSpPr>
          <a:xfrm>
            <a:off x="676440" y="1565280"/>
            <a:ext cx="8844120" cy="2980080"/>
            <a:chOff x="676440" y="1565280"/>
            <a:chExt cx="8844120" cy="2980080"/>
          </a:xfrm>
        </p:grpSpPr>
        <p:sp>
          <p:nvSpPr>
            <p:cNvPr id="506" name="CustomShape 4"/>
            <p:cNvSpPr/>
            <p:nvPr/>
          </p:nvSpPr>
          <p:spPr>
            <a:xfrm>
              <a:off x="2227320" y="2530080"/>
              <a:ext cx="1480680" cy="579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Atividade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 teste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07" name="CustomShape 5"/>
            <p:cNvSpPr/>
            <p:nvPr/>
          </p:nvSpPr>
          <p:spPr>
            <a:xfrm>
              <a:off x="2161800" y="2525400"/>
              <a:ext cx="1608480" cy="5731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grpSp>
          <p:nvGrpSpPr>
            <p:cNvPr id="508" name="Group 6"/>
            <p:cNvGrpSpPr/>
            <p:nvPr/>
          </p:nvGrpSpPr>
          <p:grpSpPr>
            <a:xfrm>
              <a:off x="4576320" y="2236680"/>
              <a:ext cx="1267560" cy="343800"/>
              <a:chOff x="4576320" y="2236680"/>
              <a:chExt cx="1267560" cy="343800"/>
            </a:xfrm>
          </p:grpSpPr>
          <p:sp>
            <p:nvSpPr>
              <p:cNvPr id="509" name="CustomShape 7"/>
              <p:cNvSpPr/>
              <p:nvPr/>
            </p:nvSpPr>
            <p:spPr>
              <a:xfrm>
                <a:off x="4681800" y="2236680"/>
                <a:ext cx="1057680" cy="336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Avaliação</a:t>
                </a:r>
                <a:endParaRPr lang="pt-BR" sz="1600" b="0" strike="noStrike" spc="-1">
                  <a:latin typeface="Arial"/>
                </a:endParaRPr>
              </a:p>
            </p:txBody>
          </p:sp>
          <p:sp>
            <p:nvSpPr>
              <p:cNvPr id="510" name="CustomShape 8"/>
              <p:cNvSpPr/>
              <p:nvPr/>
            </p:nvSpPr>
            <p:spPr>
              <a:xfrm>
                <a:off x="4576320" y="2236680"/>
                <a:ext cx="1267560" cy="343800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1" name="CustomShape 9"/>
            <p:cNvSpPr/>
            <p:nvPr/>
          </p:nvSpPr>
          <p:spPr>
            <a:xfrm>
              <a:off x="6163920" y="3543120"/>
              <a:ext cx="1637280" cy="579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Modelo de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confiabilidade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12" name="CustomShape 10"/>
            <p:cNvSpPr/>
            <p:nvPr/>
          </p:nvSpPr>
          <p:spPr>
            <a:xfrm>
              <a:off x="6070680" y="3446280"/>
              <a:ext cx="1813320" cy="80460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13" name="CustomShape 11"/>
            <p:cNvSpPr/>
            <p:nvPr/>
          </p:nvSpPr>
          <p:spPr>
            <a:xfrm>
              <a:off x="7099920" y="1900080"/>
              <a:ext cx="1171800" cy="33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Depuração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14" name="CustomShape 12"/>
            <p:cNvSpPr/>
            <p:nvPr/>
          </p:nvSpPr>
          <p:spPr>
            <a:xfrm>
              <a:off x="6991200" y="1852560"/>
              <a:ext cx="1394640" cy="42048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15" name="CustomShape 13"/>
            <p:cNvSpPr/>
            <p:nvPr/>
          </p:nvSpPr>
          <p:spPr>
            <a:xfrm>
              <a:off x="1479600" y="1565280"/>
              <a:ext cx="1386720" cy="579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Configuração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 SW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16" name="CustomShape 14"/>
            <p:cNvSpPr/>
            <p:nvPr/>
          </p:nvSpPr>
          <p:spPr>
            <a:xfrm>
              <a:off x="676440" y="3100320"/>
              <a:ext cx="1386720" cy="579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Configuração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 teste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17" name="CustomShape 15"/>
            <p:cNvSpPr/>
            <p:nvPr/>
          </p:nvSpPr>
          <p:spPr>
            <a:xfrm>
              <a:off x="3424320" y="1949400"/>
              <a:ext cx="1196280" cy="579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Resultados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 teste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18" name="CustomShape 16"/>
            <p:cNvSpPr/>
            <p:nvPr/>
          </p:nvSpPr>
          <p:spPr>
            <a:xfrm>
              <a:off x="3654720" y="3389040"/>
              <a:ext cx="1196280" cy="579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Resultados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esperados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19" name="CustomShape 17"/>
            <p:cNvSpPr/>
            <p:nvPr/>
          </p:nvSpPr>
          <p:spPr>
            <a:xfrm>
              <a:off x="5280120" y="2620800"/>
              <a:ext cx="923400" cy="823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Dados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 taxa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 erros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20" name="CustomShape 18"/>
            <p:cNvSpPr/>
            <p:nvPr/>
          </p:nvSpPr>
          <p:spPr>
            <a:xfrm>
              <a:off x="6037200" y="1949400"/>
              <a:ext cx="664200" cy="33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Erros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21" name="CustomShape 19"/>
            <p:cNvSpPr/>
            <p:nvPr/>
          </p:nvSpPr>
          <p:spPr>
            <a:xfrm>
              <a:off x="8295120" y="2236680"/>
              <a:ext cx="1115280" cy="33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Correções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22" name="CustomShape 20"/>
            <p:cNvSpPr/>
            <p:nvPr/>
          </p:nvSpPr>
          <p:spPr>
            <a:xfrm>
              <a:off x="7921440" y="3965400"/>
              <a:ext cx="1467360" cy="579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Confiabilidade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prevista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523" name="Line 21"/>
            <p:cNvSpPr/>
            <p:nvPr/>
          </p:nvSpPr>
          <p:spPr>
            <a:xfrm>
              <a:off x="2392200" y="2141280"/>
              <a:ext cx="603720" cy="2869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24" name="CustomShape 22"/>
            <p:cNvSpPr/>
            <p:nvPr/>
          </p:nvSpPr>
          <p:spPr>
            <a:xfrm>
              <a:off x="2094480" y="3219120"/>
              <a:ext cx="650160" cy="215640"/>
            </a:xfrm>
            <a:custGeom>
              <a:avLst/>
              <a:gdLst/>
              <a:ahLst/>
              <a:cxnLst/>
              <a:rect l="l" t="t" r="r" b="b"/>
              <a:pathLst>
                <a:path w="272" h="109">
                  <a:moveTo>
                    <a:pt x="0" y="109"/>
                  </a:moveTo>
                  <a:lnTo>
                    <a:pt x="272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25" name="CustomShape 23"/>
            <p:cNvSpPr/>
            <p:nvPr/>
          </p:nvSpPr>
          <p:spPr>
            <a:xfrm>
              <a:off x="3771720" y="2498400"/>
              <a:ext cx="882000" cy="276120"/>
            </a:xfrm>
            <a:custGeom>
              <a:avLst/>
              <a:gdLst/>
              <a:ahLst/>
              <a:cxnLst/>
              <a:rect l="l" t="t" r="r" b="b"/>
              <a:pathLst>
                <a:path w="369" h="139">
                  <a:moveTo>
                    <a:pt x="0" y="139"/>
                  </a:moveTo>
                  <a:lnTo>
                    <a:pt x="369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26" name="Line 24"/>
            <p:cNvSpPr/>
            <p:nvPr/>
          </p:nvSpPr>
          <p:spPr>
            <a:xfrm flipV="1">
              <a:off x="4576320" y="2620440"/>
              <a:ext cx="388800" cy="767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27" name="Line 25"/>
            <p:cNvSpPr/>
            <p:nvPr/>
          </p:nvSpPr>
          <p:spPr>
            <a:xfrm>
              <a:off x="5845680" y="2498400"/>
              <a:ext cx="914760" cy="9475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28" name="Line 26"/>
            <p:cNvSpPr/>
            <p:nvPr/>
          </p:nvSpPr>
          <p:spPr>
            <a:xfrm flipV="1">
              <a:off x="5845680" y="2140920"/>
              <a:ext cx="1145520" cy="2869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29" name="CustomShape 27"/>
            <p:cNvSpPr/>
            <p:nvPr/>
          </p:nvSpPr>
          <p:spPr>
            <a:xfrm>
              <a:off x="7869600" y="3743280"/>
              <a:ext cx="1649520" cy="221760"/>
            </a:xfrm>
            <a:custGeom>
              <a:avLst/>
              <a:gdLst/>
              <a:ahLst/>
              <a:cxnLst/>
              <a:rect l="l" t="t" r="r" b="b"/>
              <a:pathLst>
                <a:path w="689" h="112">
                  <a:moveTo>
                    <a:pt x="0" y="0"/>
                  </a:moveTo>
                  <a:lnTo>
                    <a:pt x="689" y="112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30" name="Line 28"/>
            <p:cNvSpPr/>
            <p:nvPr/>
          </p:nvSpPr>
          <p:spPr>
            <a:xfrm>
              <a:off x="8387280" y="2141280"/>
              <a:ext cx="1133280" cy="56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504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Técnicas de Teste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Conhecendo-se a função específica que um produto projetado deve executar, testes podem ser realizados para demonstrar que </a:t>
            </a:r>
            <a:r>
              <a:rPr lang="pt-BR" sz="2000" b="0" strike="noStrike" spc="-1">
                <a:solidFill>
                  <a:srgbClr val="FF3300"/>
                </a:solidFill>
                <a:latin typeface="Arial"/>
                <a:ea typeface="DejaVu Sans"/>
              </a:rPr>
              <a:t>cada função é totalmente operacional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(teste de caixa preta - “black box”)</a:t>
            </a:r>
            <a:br/>
            <a:br/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0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Conhecendo-se o funcionamento interno de um produto, testes podem ser realizados para garantir que “</a:t>
            </a:r>
            <a:r>
              <a:rPr lang="pt-BR" sz="2000" b="0" strike="noStrike" spc="-1">
                <a:solidFill>
                  <a:srgbClr val="FF3300"/>
                </a:solidFill>
                <a:latin typeface="Arial"/>
                <a:ea typeface="DejaVu Sans"/>
              </a:rPr>
              <a:t>todas as engrenagens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”, ou seja, que a operação interna de um produto tem um desempenho de acordo com as especificações e que os componentes internos foram adequadamente postos à prova (teste de caixa branca - “white box”)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532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Caixa Preta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990360" y="1676160"/>
            <a:ext cx="8418600" cy="464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caixa preta refere-se aos testes realizados nas </a:t>
            </a:r>
            <a:r>
              <a:rPr lang="pt-BR" sz="2900" b="0" strike="noStrike" spc="-1">
                <a:solidFill>
                  <a:srgbClr val="FF3300"/>
                </a:solidFill>
                <a:latin typeface="Arial"/>
                <a:ea typeface="DejaVu Sans"/>
              </a:rPr>
              <a:t>interfaces</a:t>
            </a: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SW (a entrada é adequadamente aceita e a saída é corretamente produzida com a integridade das informações externas mantida).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534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Caixa Branca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caixa branca baseia-se num minucioso exame dos detalhes procedimentais, </a:t>
            </a:r>
            <a:r>
              <a:rPr lang="pt-BR" sz="2700" b="0" strike="noStrike" spc="-1">
                <a:solidFill>
                  <a:srgbClr val="FF3300"/>
                </a:solidFill>
                <a:latin typeface="Arial"/>
                <a:ea typeface="DejaVu Sans"/>
              </a:rPr>
              <a:t>através da definição de todos os caminhos lógicos possíveis</a:t>
            </a: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br/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700" b="0" strike="noStrike" spc="-1">
              <a:latin typeface="Arial"/>
            </a:endParaRPr>
          </a:p>
          <a:p>
            <a:pPr marL="432000" indent="-32256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Infelizmente estes testes apresentam problemas logísticos, uma vez que o número destes possíveis caminhos lógicos pode ser muito grande, o que levaria a um tempo infinito. </a:t>
            </a:r>
            <a:br/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700" b="0" strike="noStrike" spc="-1">
              <a:latin typeface="Arial"/>
            </a:endParaRPr>
          </a:p>
          <a:p>
            <a:pPr marL="432000" indent="-32256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Entretanto este tipo de teste não pode ser desprezado como pouco prático, podendo-se optar por um número limitado de opções</a:t>
            </a:r>
            <a:endParaRPr lang="pt-BR" sz="2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536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caminho básico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É uma </a:t>
            </a:r>
            <a:r>
              <a:rPr lang="pt-BR" sz="2000" b="0" strike="noStrike" spc="-1">
                <a:solidFill>
                  <a:srgbClr val="FF3300"/>
                </a:solidFill>
                <a:latin typeface="Arial"/>
                <a:ea typeface="DejaVu Sans"/>
              </a:rPr>
              <a:t>técnica de teste de caixa branca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possibilita que o projetista do caso de teste derive uma medida de complexidade lógica de um projeto procedimental e use essa medida como guia para definir </a:t>
            </a:r>
            <a:r>
              <a:rPr lang="pt-BR" sz="2000" b="0" strike="noStrike" spc="-1">
                <a:solidFill>
                  <a:srgbClr val="FF3300"/>
                </a:solidFill>
                <a:latin typeface="Arial"/>
                <a:ea typeface="DejaVu Sans"/>
              </a:rPr>
              <a:t>um conjunto básico de caminhos de execução.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639720" indent="-271800">
              <a:lnSpc>
                <a:spcPct val="90000"/>
              </a:lnSpc>
              <a:spcBef>
                <a:spcPts val="550"/>
              </a:spcBef>
              <a:tabLst>
                <a:tab pos="0" algn="l"/>
              </a:tabLst>
            </a:pPr>
            <a:r>
              <a:rPr lang="pt-BR" sz="19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Notação de grafo de fluxo</a:t>
            </a:r>
            <a:r>
              <a:rPr lang="pt-BR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pt-BR" sz="1900" b="0" strike="noStrike" spc="-1">
              <a:latin typeface="Arial"/>
            </a:endParaRPr>
          </a:p>
          <a:p>
            <a:pPr marL="639720" lvl="1" indent="-271800">
              <a:lnSpc>
                <a:spcPct val="9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notação simples para representação do fluxo de controle, que descreve o fluxo lógico:</a:t>
            </a:r>
            <a:endParaRPr lang="pt-BR" sz="1900" b="0" strike="noStrike" spc="-1">
              <a:latin typeface="Arial"/>
            </a:endParaRPr>
          </a:p>
        </p:txBody>
      </p:sp>
      <p:grpSp>
        <p:nvGrpSpPr>
          <p:cNvPr id="539" name="Group 3"/>
          <p:cNvGrpSpPr/>
          <p:nvPr/>
        </p:nvGrpSpPr>
        <p:grpSpPr>
          <a:xfrm>
            <a:off x="1498320" y="4276800"/>
            <a:ext cx="7366680" cy="1569240"/>
            <a:chOff x="1498320" y="4276800"/>
            <a:chExt cx="7366680" cy="1569240"/>
          </a:xfrm>
        </p:grpSpPr>
        <p:sp>
          <p:nvSpPr>
            <p:cNvPr id="540" name="CustomShape 4"/>
            <p:cNvSpPr/>
            <p:nvPr/>
          </p:nvSpPr>
          <p:spPr>
            <a:xfrm>
              <a:off x="8031600" y="4276800"/>
              <a:ext cx="276480" cy="25668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grpSp>
          <p:nvGrpSpPr>
            <p:cNvPr id="541" name="Group 5"/>
            <p:cNvGrpSpPr/>
            <p:nvPr/>
          </p:nvGrpSpPr>
          <p:grpSpPr>
            <a:xfrm>
              <a:off x="1498320" y="4449240"/>
              <a:ext cx="7366680" cy="1396800"/>
              <a:chOff x="1498320" y="4449240"/>
              <a:chExt cx="7366680" cy="1396800"/>
            </a:xfrm>
          </p:grpSpPr>
          <p:sp>
            <p:nvSpPr>
              <p:cNvPr id="542" name="CustomShape 6"/>
              <p:cNvSpPr/>
              <p:nvPr/>
            </p:nvSpPr>
            <p:spPr>
              <a:xfrm>
                <a:off x="8309160" y="4459320"/>
                <a:ext cx="369360" cy="493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4">
                    <a:moveTo>
                      <a:pt x="0" y="0"/>
                    </a:moveTo>
                    <a:lnTo>
                      <a:pt x="128" y="184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43" name="CustomShape 7"/>
              <p:cNvSpPr/>
              <p:nvPr/>
            </p:nvSpPr>
            <p:spPr>
              <a:xfrm>
                <a:off x="1627200" y="4921920"/>
                <a:ext cx="27684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2323080" y="4921920"/>
                <a:ext cx="27756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45" name="CustomShape 9"/>
              <p:cNvSpPr/>
              <p:nvPr/>
            </p:nvSpPr>
            <p:spPr>
              <a:xfrm>
                <a:off x="1894320" y="5061240"/>
                <a:ext cx="427320" cy="720"/>
              </a:xfrm>
              <a:custGeom>
                <a:avLst/>
                <a:gdLst/>
                <a:ahLst/>
                <a:cxnLst/>
                <a:rect l="l" t="t" r="r" b="b"/>
                <a:pathLst>
                  <a:path w="148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46" name="CustomShape 10"/>
              <p:cNvSpPr/>
              <p:nvPr/>
            </p:nvSpPr>
            <p:spPr>
              <a:xfrm>
                <a:off x="1498320" y="5179320"/>
                <a:ext cx="1022400" cy="30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Seqüência</a:t>
                </a:r>
                <a:endParaRPr lang="pt-BR" sz="1400" b="0" strike="noStrike" spc="-1">
                  <a:latin typeface="Arial"/>
                </a:endParaRPr>
              </a:p>
            </p:txBody>
          </p:sp>
          <p:sp>
            <p:nvSpPr>
              <p:cNvPr id="547" name="CustomShape 11"/>
              <p:cNvSpPr/>
              <p:nvPr/>
            </p:nvSpPr>
            <p:spPr>
              <a:xfrm>
                <a:off x="3297600" y="4921920"/>
                <a:ext cx="27684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48" name="CustomShape 12"/>
              <p:cNvSpPr/>
              <p:nvPr/>
            </p:nvSpPr>
            <p:spPr>
              <a:xfrm>
                <a:off x="3854880" y="4534920"/>
                <a:ext cx="27684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3854880" y="5308560"/>
                <a:ext cx="27684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50" name="CustomShape 14"/>
              <p:cNvSpPr/>
              <p:nvPr/>
            </p:nvSpPr>
            <p:spPr>
              <a:xfrm>
                <a:off x="4411080" y="4921920"/>
                <a:ext cx="27756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51" name="CustomShape 15"/>
              <p:cNvSpPr/>
              <p:nvPr/>
            </p:nvSpPr>
            <p:spPr>
              <a:xfrm>
                <a:off x="3540960" y="4717800"/>
                <a:ext cx="335160" cy="25596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>
                    <a:moveTo>
                      <a:pt x="0" y="96"/>
                    </a:moveTo>
                    <a:lnTo>
                      <a:pt x="116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52" name="CustomShape 16"/>
              <p:cNvSpPr/>
              <p:nvPr/>
            </p:nvSpPr>
            <p:spPr>
              <a:xfrm>
                <a:off x="4121280" y="4717800"/>
                <a:ext cx="312120" cy="25596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>
                    <a:moveTo>
                      <a:pt x="0" y="0"/>
                    </a:moveTo>
                    <a:lnTo>
                      <a:pt x="108" y="96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53" name="CustomShape 17"/>
              <p:cNvSpPr/>
              <p:nvPr/>
            </p:nvSpPr>
            <p:spPr>
              <a:xfrm>
                <a:off x="4121280" y="5136120"/>
                <a:ext cx="323640" cy="24588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2">
                    <a:moveTo>
                      <a:pt x="0" y="92"/>
                    </a:moveTo>
                    <a:lnTo>
                      <a:pt x="112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54" name="CustomShape 18"/>
              <p:cNvSpPr/>
              <p:nvPr/>
            </p:nvSpPr>
            <p:spPr>
              <a:xfrm>
                <a:off x="3517920" y="5158080"/>
                <a:ext cx="335160" cy="26712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0">
                    <a:moveTo>
                      <a:pt x="0" y="0"/>
                    </a:moveTo>
                    <a:lnTo>
                      <a:pt x="116" y="10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55" name="CustomShape 19"/>
              <p:cNvSpPr/>
              <p:nvPr/>
            </p:nvSpPr>
            <p:spPr>
              <a:xfrm>
                <a:off x="3832200" y="5539680"/>
                <a:ext cx="269640" cy="30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if</a:t>
                </a:r>
                <a:endParaRPr lang="pt-BR" sz="1400" b="0" strike="noStrike" spc="-1">
                  <a:latin typeface="Arial"/>
                </a:endParaRPr>
              </a:p>
            </p:txBody>
          </p:sp>
          <p:sp>
            <p:nvSpPr>
              <p:cNvPr id="556" name="CustomShape 20"/>
              <p:cNvSpPr/>
              <p:nvPr/>
            </p:nvSpPr>
            <p:spPr>
              <a:xfrm>
                <a:off x="5107680" y="4921920"/>
                <a:ext cx="27648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57" name="CustomShape 21"/>
              <p:cNvSpPr/>
              <p:nvPr/>
            </p:nvSpPr>
            <p:spPr>
              <a:xfrm>
                <a:off x="5803560" y="4921920"/>
                <a:ext cx="27648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58" name="CustomShape 22"/>
              <p:cNvSpPr/>
              <p:nvPr/>
            </p:nvSpPr>
            <p:spPr>
              <a:xfrm>
                <a:off x="6499800" y="4921920"/>
                <a:ext cx="27720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59" name="Line 23"/>
              <p:cNvSpPr/>
              <p:nvPr/>
            </p:nvSpPr>
            <p:spPr>
              <a:xfrm>
                <a:off x="5386320" y="5060880"/>
                <a:ext cx="417240" cy="216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60" name="CustomShape 24"/>
              <p:cNvSpPr/>
              <p:nvPr/>
            </p:nvSpPr>
            <p:spPr>
              <a:xfrm>
                <a:off x="5246640" y="5179320"/>
                <a:ext cx="1390680" cy="25596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96">
                    <a:moveTo>
                      <a:pt x="0" y="0"/>
                    </a:moveTo>
                    <a:cubicBezTo>
                      <a:pt x="80" y="48"/>
                      <a:pt x="160" y="96"/>
                      <a:pt x="240" y="96"/>
                    </a:cubicBezTo>
                    <a:cubicBezTo>
                      <a:pt x="320" y="96"/>
                      <a:pt x="440" y="16"/>
                      <a:pt x="480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5246640" y="4760280"/>
                <a:ext cx="694440" cy="15984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60">
                    <a:moveTo>
                      <a:pt x="240" y="60"/>
                    </a:moveTo>
                    <a:cubicBezTo>
                      <a:pt x="220" y="50"/>
                      <a:pt x="160" y="0"/>
                      <a:pt x="120" y="0"/>
                    </a:cubicBezTo>
                    <a:cubicBezTo>
                      <a:pt x="80" y="0"/>
                      <a:pt x="25" y="48"/>
                      <a:pt x="0" y="6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62" name="CustomShape 26"/>
              <p:cNvSpPr/>
              <p:nvPr/>
            </p:nvSpPr>
            <p:spPr>
              <a:xfrm>
                <a:off x="5522040" y="5437080"/>
                <a:ext cx="585000" cy="30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while</a:t>
                </a:r>
                <a:endParaRPr lang="pt-BR" sz="1400" b="0" strike="noStrike" spc="-1">
                  <a:latin typeface="Arial"/>
                </a:endParaRPr>
              </a:p>
            </p:txBody>
          </p:sp>
          <p:sp>
            <p:nvSpPr>
              <p:cNvPr id="563" name="CustomShape 27"/>
              <p:cNvSpPr/>
              <p:nvPr/>
            </p:nvSpPr>
            <p:spPr>
              <a:xfrm>
                <a:off x="7474320" y="4921920"/>
                <a:ext cx="27648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64" name="CustomShape 28"/>
              <p:cNvSpPr/>
              <p:nvPr/>
            </p:nvSpPr>
            <p:spPr>
              <a:xfrm>
                <a:off x="8031240" y="4663440"/>
                <a:ext cx="276480" cy="25668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65" name="CustomShape 29"/>
              <p:cNvSpPr/>
              <p:nvPr/>
            </p:nvSpPr>
            <p:spPr>
              <a:xfrm>
                <a:off x="8587800" y="4921920"/>
                <a:ext cx="27720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66" name="CustomShape 30"/>
              <p:cNvSpPr/>
              <p:nvPr/>
            </p:nvSpPr>
            <p:spPr>
              <a:xfrm>
                <a:off x="8031240" y="5308560"/>
                <a:ext cx="276480" cy="255960"/>
              </a:xfrm>
              <a:prstGeom prst="ellipse">
                <a:avLst/>
              </a:prstGeom>
              <a:solidFill>
                <a:srgbClr val="EBDDC3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7671600" y="4449240"/>
                <a:ext cx="369360" cy="48132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0">
                    <a:moveTo>
                      <a:pt x="0" y="180"/>
                    </a:moveTo>
                    <a:lnTo>
                      <a:pt x="128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7752240" y="4857120"/>
                <a:ext cx="300600" cy="15912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0">
                    <a:moveTo>
                      <a:pt x="0" y="60"/>
                    </a:moveTo>
                    <a:lnTo>
                      <a:pt x="104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8297640" y="4835880"/>
                <a:ext cx="288360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2">
                    <a:moveTo>
                      <a:pt x="0" y="0"/>
                    </a:moveTo>
                    <a:lnTo>
                      <a:pt x="100" y="72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8297640" y="5147280"/>
                <a:ext cx="335160" cy="24588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2">
                    <a:moveTo>
                      <a:pt x="0" y="92"/>
                    </a:moveTo>
                    <a:lnTo>
                      <a:pt x="116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7706160" y="5147280"/>
                <a:ext cx="334440" cy="24588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2">
                    <a:moveTo>
                      <a:pt x="0" y="0"/>
                    </a:moveTo>
                    <a:lnTo>
                      <a:pt x="116" y="92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7884720" y="5539680"/>
                <a:ext cx="557640" cy="30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case</a:t>
                </a:r>
                <a:endParaRPr lang="pt-BR" sz="140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538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98892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CONSTRUÇÃO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0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1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2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53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54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55" name="CustomShape 13"/>
          <p:cNvSpPr/>
          <p:nvPr/>
        </p:nvSpPr>
        <p:spPr>
          <a:xfrm>
            <a:off x="636480" y="1828800"/>
            <a:ext cx="5073480" cy="4308840"/>
          </a:xfrm>
          <a:prstGeom prst="wedgeRoundRectCallout">
            <a:avLst>
              <a:gd name="adj1" fmla="val 58171"/>
              <a:gd name="adj2" fmla="val -13129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80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Atividades para determinar se os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produtos de software de uma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 atendem completamente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os requisitos ou condições impostas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 eles.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1" i="1" strike="noStrike" spc="-1">
                <a:solidFill>
                  <a:srgbClr val="3465A4"/>
                </a:solidFill>
                <a:latin typeface="Arial"/>
                <a:ea typeface="DejaVu Sans"/>
              </a:rPr>
              <a:t>“Estamos construindo certo o produto?”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Complexidade Ciclomática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É uma métrica de SW que proporciona uma medida quantitativa da complexidade lógica de um programa</a:t>
            </a:r>
            <a:br/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27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O valor computado da complexidade ciclomática </a:t>
            </a:r>
            <a:r>
              <a:rPr lang="pt-BR" sz="2700" b="0" strike="noStrike" spc="-1">
                <a:solidFill>
                  <a:srgbClr val="FF3300"/>
                </a:solidFill>
                <a:latin typeface="Arial"/>
                <a:ea typeface="DejaVu Sans"/>
              </a:rPr>
              <a:t>define o número de caminhos independentes do conjunto básico de um programa</a:t>
            </a: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 e oferece-nos um limite máximo para o </a:t>
            </a:r>
            <a:r>
              <a:rPr lang="pt-BR" sz="2700" b="0" strike="noStrike" spc="-1">
                <a:solidFill>
                  <a:srgbClr val="FF3300"/>
                </a:solidFill>
                <a:latin typeface="Arial"/>
                <a:ea typeface="DejaVu Sans"/>
              </a:rPr>
              <a:t>número de testes que deve ser realizado</a:t>
            </a: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 para garantir que todas as instruções sejam executadas pelo menos uma vez.</a:t>
            </a:r>
            <a:endParaRPr lang="pt-BR" sz="2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574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Complexidade Ciclomática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990000" y="1523520"/>
            <a:ext cx="4635360" cy="479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318960" indent="-3175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5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Por exemplo, um conjunto de caminhos independentes, referentes à figura ao lado:</a:t>
            </a:r>
            <a:endParaRPr lang="pt-BR" sz="2000" b="0" strike="noStrike" spc="-1">
              <a:latin typeface="Arial"/>
            </a:endParaRPr>
          </a:p>
          <a:p>
            <a:pPr marL="639720" lvl="1" indent="-27180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50000"/>
              <a:buFont typeface="Wingdings 2" charset="2"/>
              <a:buChar char="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caminho 1: 1-11</a:t>
            </a:r>
            <a:endParaRPr lang="pt-BR" sz="1600" b="0" strike="noStrike" spc="-1">
              <a:latin typeface="Arial"/>
            </a:endParaRPr>
          </a:p>
          <a:p>
            <a:pPr marL="639720" lvl="1" indent="-27180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50000"/>
              <a:buFont typeface="Wingdings 2" charset="2"/>
              <a:buChar char="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caminho 2: 1-2-3-4-5-10-1-11</a:t>
            </a:r>
            <a:endParaRPr lang="pt-BR" sz="1600" b="0" strike="noStrike" spc="-1">
              <a:latin typeface="Arial"/>
            </a:endParaRPr>
          </a:p>
          <a:p>
            <a:pPr marL="639720" lvl="1" indent="-27180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50000"/>
              <a:buFont typeface="Wingdings 2" charset="2"/>
              <a:buChar char="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caminho 3: 1-2-3-6-8-9-10-1-11</a:t>
            </a:r>
            <a:endParaRPr lang="pt-BR" sz="1600" b="0" strike="noStrike" spc="-1">
              <a:latin typeface="Arial"/>
            </a:endParaRPr>
          </a:p>
          <a:p>
            <a:pPr marL="639720" lvl="1" indent="-27180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50000"/>
              <a:buFont typeface="Wingdings 2" charset="2"/>
              <a:buChar char="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caminho 4: 1-2-3-6-7-9-10-1-11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577" name="Group 3"/>
          <p:cNvGrpSpPr/>
          <p:nvPr/>
        </p:nvGrpSpPr>
        <p:grpSpPr>
          <a:xfrm>
            <a:off x="7319520" y="2276640"/>
            <a:ext cx="318960" cy="372960"/>
            <a:chOff x="7319520" y="2276640"/>
            <a:chExt cx="318960" cy="372960"/>
          </a:xfrm>
        </p:grpSpPr>
        <p:sp>
          <p:nvSpPr>
            <p:cNvPr id="578" name="CustomShape 4"/>
            <p:cNvSpPr/>
            <p:nvPr/>
          </p:nvSpPr>
          <p:spPr>
            <a:xfrm>
              <a:off x="7319520" y="2276640"/>
              <a:ext cx="315000" cy="34740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79" name="CustomShape 5"/>
            <p:cNvSpPr/>
            <p:nvPr/>
          </p:nvSpPr>
          <p:spPr>
            <a:xfrm>
              <a:off x="7359840" y="2343240"/>
              <a:ext cx="278640" cy="30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580" name="Group 6"/>
          <p:cNvGrpSpPr/>
          <p:nvPr/>
        </p:nvGrpSpPr>
        <p:grpSpPr>
          <a:xfrm>
            <a:off x="7293600" y="2911320"/>
            <a:ext cx="481680" cy="376200"/>
            <a:chOff x="7293600" y="2911320"/>
            <a:chExt cx="481680" cy="376200"/>
          </a:xfrm>
        </p:grpSpPr>
        <p:sp>
          <p:nvSpPr>
            <p:cNvPr id="581" name="CustomShape 7"/>
            <p:cNvSpPr/>
            <p:nvPr/>
          </p:nvSpPr>
          <p:spPr>
            <a:xfrm>
              <a:off x="7293600" y="2911320"/>
              <a:ext cx="432000" cy="34812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82" name="CustomShape 8"/>
            <p:cNvSpPr/>
            <p:nvPr/>
          </p:nvSpPr>
          <p:spPr>
            <a:xfrm>
              <a:off x="7296840" y="2981160"/>
              <a:ext cx="478440" cy="30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2, 3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583" name="Group 9"/>
          <p:cNvGrpSpPr/>
          <p:nvPr/>
        </p:nvGrpSpPr>
        <p:grpSpPr>
          <a:xfrm>
            <a:off x="6301080" y="3486240"/>
            <a:ext cx="318960" cy="373320"/>
            <a:chOff x="6301080" y="3486240"/>
            <a:chExt cx="318960" cy="373320"/>
          </a:xfrm>
        </p:grpSpPr>
        <p:sp>
          <p:nvSpPr>
            <p:cNvPr id="584" name="CustomShape 10"/>
            <p:cNvSpPr/>
            <p:nvPr/>
          </p:nvSpPr>
          <p:spPr>
            <a:xfrm>
              <a:off x="6301080" y="3486240"/>
              <a:ext cx="315000" cy="34776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85" name="CustomShape 11"/>
            <p:cNvSpPr/>
            <p:nvPr/>
          </p:nvSpPr>
          <p:spPr>
            <a:xfrm>
              <a:off x="6341400" y="3553200"/>
              <a:ext cx="278640" cy="30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6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586" name="Group 12"/>
          <p:cNvGrpSpPr/>
          <p:nvPr/>
        </p:nvGrpSpPr>
        <p:grpSpPr>
          <a:xfrm>
            <a:off x="5860800" y="4159080"/>
            <a:ext cx="318960" cy="373320"/>
            <a:chOff x="5860800" y="4159080"/>
            <a:chExt cx="318960" cy="373320"/>
          </a:xfrm>
        </p:grpSpPr>
        <p:sp>
          <p:nvSpPr>
            <p:cNvPr id="587" name="CustomShape 13"/>
            <p:cNvSpPr/>
            <p:nvPr/>
          </p:nvSpPr>
          <p:spPr>
            <a:xfrm>
              <a:off x="5860800" y="4159080"/>
              <a:ext cx="315000" cy="34776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88" name="CustomShape 14"/>
            <p:cNvSpPr/>
            <p:nvPr/>
          </p:nvSpPr>
          <p:spPr>
            <a:xfrm>
              <a:off x="5901120" y="4226040"/>
              <a:ext cx="278640" cy="30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7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589" name="Group 15"/>
          <p:cNvGrpSpPr/>
          <p:nvPr/>
        </p:nvGrpSpPr>
        <p:grpSpPr>
          <a:xfrm>
            <a:off x="6672600" y="4146480"/>
            <a:ext cx="318960" cy="373320"/>
            <a:chOff x="6672600" y="4146480"/>
            <a:chExt cx="318960" cy="373320"/>
          </a:xfrm>
        </p:grpSpPr>
        <p:sp>
          <p:nvSpPr>
            <p:cNvPr id="590" name="CustomShape 16"/>
            <p:cNvSpPr/>
            <p:nvPr/>
          </p:nvSpPr>
          <p:spPr>
            <a:xfrm>
              <a:off x="6672600" y="4146480"/>
              <a:ext cx="315000" cy="34776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91" name="CustomShape 17"/>
            <p:cNvSpPr/>
            <p:nvPr/>
          </p:nvSpPr>
          <p:spPr>
            <a:xfrm>
              <a:off x="6712920" y="4213440"/>
              <a:ext cx="278640" cy="30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8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592" name="Group 18"/>
          <p:cNvGrpSpPr/>
          <p:nvPr/>
        </p:nvGrpSpPr>
        <p:grpSpPr>
          <a:xfrm>
            <a:off x="6315120" y="4819680"/>
            <a:ext cx="318960" cy="373320"/>
            <a:chOff x="6315120" y="4819680"/>
            <a:chExt cx="318960" cy="373320"/>
          </a:xfrm>
        </p:grpSpPr>
        <p:sp>
          <p:nvSpPr>
            <p:cNvPr id="593" name="CustomShape 19"/>
            <p:cNvSpPr/>
            <p:nvPr/>
          </p:nvSpPr>
          <p:spPr>
            <a:xfrm>
              <a:off x="6315120" y="4819680"/>
              <a:ext cx="315000" cy="34776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94" name="CustomShape 20"/>
            <p:cNvSpPr/>
            <p:nvPr/>
          </p:nvSpPr>
          <p:spPr>
            <a:xfrm>
              <a:off x="6355440" y="4886640"/>
              <a:ext cx="278640" cy="30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9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595" name="Group 21"/>
          <p:cNvGrpSpPr/>
          <p:nvPr/>
        </p:nvGrpSpPr>
        <p:grpSpPr>
          <a:xfrm>
            <a:off x="7332840" y="5035680"/>
            <a:ext cx="380880" cy="372960"/>
            <a:chOff x="7332840" y="5035680"/>
            <a:chExt cx="380880" cy="372960"/>
          </a:xfrm>
        </p:grpSpPr>
        <p:sp>
          <p:nvSpPr>
            <p:cNvPr id="596" name="CustomShape 22"/>
            <p:cNvSpPr/>
            <p:nvPr/>
          </p:nvSpPr>
          <p:spPr>
            <a:xfrm>
              <a:off x="7332840" y="5035680"/>
              <a:ext cx="315000" cy="34776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597" name="CustomShape 23"/>
            <p:cNvSpPr/>
            <p:nvPr/>
          </p:nvSpPr>
          <p:spPr>
            <a:xfrm>
              <a:off x="7336080" y="5102280"/>
              <a:ext cx="377640" cy="30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10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598" name="Group 24"/>
          <p:cNvGrpSpPr/>
          <p:nvPr/>
        </p:nvGrpSpPr>
        <p:grpSpPr>
          <a:xfrm>
            <a:off x="7346520" y="5683320"/>
            <a:ext cx="374040" cy="372960"/>
            <a:chOff x="7346520" y="5683320"/>
            <a:chExt cx="374040" cy="372960"/>
          </a:xfrm>
        </p:grpSpPr>
        <p:sp>
          <p:nvSpPr>
            <p:cNvPr id="599" name="CustomShape 25"/>
            <p:cNvSpPr/>
            <p:nvPr/>
          </p:nvSpPr>
          <p:spPr>
            <a:xfrm>
              <a:off x="7346520" y="5683320"/>
              <a:ext cx="315000" cy="34776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00" name="CustomShape 26"/>
            <p:cNvSpPr/>
            <p:nvPr/>
          </p:nvSpPr>
          <p:spPr>
            <a:xfrm>
              <a:off x="7356240" y="5749920"/>
              <a:ext cx="364320" cy="30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11</a:t>
              </a:r>
              <a:endParaRPr lang="pt-BR" sz="1400" b="0" strike="noStrike" spc="-1">
                <a:latin typeface="Arial"/>
              </a:endParaRPr>
            </a:p>
          </p:txBody>
        </p:sp>
      </p:grpSp>
      <p:grpSp>
        <p:nvGrpSpPr>
          <p:cNvPr id="601" name="Group 27"/>
          <p:cNvGrpSpPr/>
          <p:nvPr/>
        </p:nvGrpSpPr>
        <p:grpSpPr>
          <a:xfrm>
            <a:off x="8148240" y="3495600"/>
            <a:ext cx="480960" cy="376200"/>
            <a:chOff x="8148240" y="3495600"/>
            <a:chExt cx="480960" cy="376200"/>
          </a:xfrm>
        </p:grpSpPr>
        <p:sp>
          <p:nvSpPr>
            <p:cNvPr id="602" name="CustomShape 28"/>
            <p:cNvSpPr/>
            <p:nvPr/>
          </p:nvSpPr>
          <p:spPr>
            <a:xfrm>
              <a:off x="8148240" y="3495600"/>
              <a:ext cx="468000" cy="348120"/>
            </a:xfrm>
            <a:prstGeom prst="ellipse">
              <a:avLst/>
            </a:prstGeom>
            <a:solidFill>
              <a:srgbClr val="EBDDC3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03" name="CustomShape 29"/>
            <p:cNvSpPr/>
            <p:nvPr/>
          </p:nvSpPr>
          <p:spPr>
            <a:xfrm>
              <a:off x="8150760" y="3565440"/>
              <a:ext cx="478440" cy="30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4, 5</a:t>
              </a:r>
              <a:endParaRPr lang="pt-BR" sz="1400" b="0" strike="noStrike" spc="-1">
                <a:latin typeface="Arial"/>
              </a:endParaRPr>
            </a:p>
          </p:txBody>
        </p:sp>
      </p:grpSp>
      <p:sp>
        <p:nvSpPr>
          <p:cNvPr id="604" name="CustomShape 30"/>
          <p:cNvSpPr/>
          <p:nvPr/>
        </p:nvSpPr>
        <p:spPr>
          <a:xfrm>
            <a:off x="7484400" y="2625840"/>
            <a:ext cx="360" cy="290520"/>
          </a:xfrm>
          <a:custGeom>
            <a:avLst/>
            <a:gdLst/>
            <a:ahLst/>
            <a:cxnLst/>
            <a:rect l="l" t="t" r="r" b="b"/>
            <a:pathLst>
              <a:path h="184">
                <a:moveTo>
                  <a:pt x="0" y="0"/>
                </a:moveTo>
                <a:lnTo>
                  <a:pt x="0" y="184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05" name="CustomShape 31"/>
          <p:cNvSpPr/>
          <p:nvPr/>
        </p:nvSpPr>
        <p:spPr>
          <a:xfrm>
            <a:off x="6603840" y="3171960"/>
            <a:ext cx="700560" cy="430200"/>
          </a:xfrm>
          <a:custGeom>
            <a:avLst/>
            <a:gdLst/>
            <a:ahLst/>
            <a:cxnLst/>
            <a:rect l="l" t="t" r="r" b="b"/>
            <a:pathLst>
              <a:path w="408" h="272">
                <a:moveTo>
                  <a:pt x="408" y="0"/>
                </a:moveTo>
                <a:lnTo>
                  <a:pt x="0" y="272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06" name="CustomShape 32"/>
          <p:cNvSpPr/>
          <p:nvPr/>
        </p:nvSpPr>
        <p:spPr>
          <a:xfrm>
            <a:off x="7663320" y="3133800"/>
            <a:ext cx="507600" cy="443160"/>
          </a:xfrm>
          <a:custGeom>
            <a:avLst/>
            <a:gdLst/>
            <a:ahLst/>
            <a:cxnLst/>
            <a:rect l="l" t="t" r="r" b="b"/>
            <a:pathLst>
              <a:path w="296" h="280">
                <a:moveTo>
                  <a:pt x="0" y="0"/>
                </a:moveTo>
                <a:lnTo>
                  <a:pt x="296" y="28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07" name="CustomShape 33"/>
          <p:cNvSpPr/>
          <p:nvPr/>
        </p:nvSpPr>
        <p:spPr>
          <a:xfrm>
            <a:off x="6081120" y="3768840"/>
            <a:ext cx="259920" cy="405000"/>
          </a:xfrm>
          <a:custGeom>
            <a:avLst/>
            <a:gdLst/>
            <a:ahLst/>
            <a:cxnLst/>
            <a:rect l="l" t="t" r="r" b="b"/>
            <a:pathLst>
              <a:path w="152" h="256">
                <a:moveTo>
                  <a:pt x="152" y="0"/>
                </a:moveTo>
                <a:lnTo>
                  <a:pt x="0" y="256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08" name="CustomShape 34"/>
          <p:cNvSpPr/>
          <p:nvPr/>
        </p:nvSpPr>
        <p:spPr>
          <a:xfrm>
            <a:off x="6603840" y="3743280"/>
            <a:ext cx="205200" cy="405000"/>
          </a:xfrm>
          <a:custGeom>
            <a:avLst/>
            <a:gdLst/>
            <a:ahLst/>
            <a:cxnLst/>
            <a:rect l="l" t="t" r="r" b="b"/>
            <a:pathLst>
              <a:path w="120" h="256">
                <a:moveTo>
                  <a:pt x="0" y="0"/>
                </a:moveTo>
                <a:lnTo>
                  <a:pt x="120" y="256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09" name="CustomShape 35"/>
          <p:cNvSpPr/>
          <p:nvPr/>
        </p:nvSpPr>
        <p:spPr>
          <a:xfrm>
            <a:off x="6039720" y="4505400"/>
            <a:ext cx="329040" cy="366840"/>
          </a:xfrm>
          <a:custGeom>
            <a:avLst/>
            <a:gdLst/>
            <a:ahLst/>
            <a:cxnLst/>
            <a:rect l="l" t="t" r="r" b="b"/>
            <a:pathLst>
              <a:path w="192" h="232">
                <a:moveTo>
                  <a:pt x="0" y="0"/>
                </a:moveTo>
                <a:lnTo>
                  <a:pt x="192" y="232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0" name="CustomShape 36"/>
          <p:cNvSpPr/>
          <p:nvPr/>
        </p:nvSpPr>
        <p:spPr>
          <a:xfrm>
            <a:off x="6562800" y="4479840"/>
            <a:ext cx="204840" cy="379800"/>
          </a:xfrm>
          <a:custGeom>
            <a:avLst/>
            <a:gdLst/>
            <a:ahLst/>
            <a:cxnLst/>
            <a:rect l="l" t="t" r="r" b="b"/>
            <a:pathLst>
              <a:path w="120" h="240">
                <a:moveTo>
                  <a:pt x="120" y="0"/>
                </a:moveTo>
                <a:lnTo>
                  <a:pt x="0" y="24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1" name="CustomShape 37"/>
          <p:cNvSpPr/>
          <p:nvPr/>
        </p:nvSpPr>
        <p:spPr>
          <a:xfrm>
            <a:off x="7580880" y="3844800"/>
            <a:ext cx="714240" cy="1230480"/>
          </a:xfrm>
          <a:custGeom>
            <a:avLst/>
            <a:gdLst/>
            <a:ahLst/>
            <a:cxnLst/>
            <a:rect l="l" t="t" r="r" b="b"/>
            <a:pathLst>
              <a:path w="416" h="776">
                <a:moveTo>
                  <a:pt x="416" y="0"/>
                </a:moveTo>
                <a:lnTo>
                  <a:pt x="0" y="776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2" name="CustomShape 38"/>
          <p:cNvSpPr/>
          <p:nvPr/>
        </p:nvSpPr>
        <p:spPr>
          <a:xfrm>
            <a:off x="6603840" y="5089680"/>
            <a:ext cx="727920" cy="100080"/>
          </a:xfrm>
          <a:custGeom>
            <a:avLst/>
            <a:gdLst/>
            <a:ahLst/>
            <a:cxnLst/>
            <a:rect l="l" t="t" r="r" b="b"/>
            <a:pathLst>
              <a:path w="424" h="64">
                <a:moveTo>
                  <a:pt x="0" y="0"/>
                </a:moveTo>
                <a:lnTo>
                  <a:pt x="424" y="64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3" name="CustomShape 39"/>
          <p:cNvSpPr/>
          <p:nvPr/>
        </p:nvSpPr>
        <p:spPr>
          <a:xfrm>
            <a:off x="7635600" y="2460600"/>
            <a:ext cx="1238760" cy="2754360"/>
          </a:xfrm>
          <a:custGeom>
            <a:avLst/>
            <a:gdLst/>
            <a:ahLst/>
            <a:cxnLst/>
            <a:rect l="l" t="t" r="r" b="b"/>
            <a:pathLst>
              <a:path w="721" h="1736">
                <a:moveTo>
                  <a:pt x="8" y="1736"/>
                </a:moveTo>
                <a:cubicBezTo>
                  <a:pt x="127" y="1585"/>
                  <a:pt x="721" y="1121"/>
                  <a:pt x="720" y="832"/>
                </a:cubicBezTo>
                <a:cubicBezTo>
                  <a:pt x="719" y="543"/>
                  <a:pt x="150" y="173"/>
                  <a:pt x="0" y="0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4" name="CustomShape 40"/>
          <p:cNvSpPr/>
          <p:nvPr/>
        </p:nvSpPr>
        <p:spPr>
          <a:xfrm>
            <a:off x="5276160" y="2448000"/>
            <a:ext cx="2082960" cy="3440160"/>
          </a:xfrm>
          <a:custGeom>
            <a:avLst/>
            <a:gdLst/>
            <a:ahLst/>
            <a:cxnLst/>
            <a:rect l="l" t="t" r="r" b="b"/>
            <a:pathLst>
              <a:path w="1212" h="2168">
                <a:moveTo>
                  <a:pt x="1188" y="0"/>
                </a:moveTo>
                <a:cubicBezTo>
                  <a:pt x="594" y="391"/>
                  <a:pt x="0" y="783"/>
                  <a:pt x="4" y="1144"/>
                </a:cubicBezTo>
                <a:cubicBezTo>
                  <a:pt x="8" y="1505"/>
                  <a:pt x="1011" y="1997"/>
                  <a:pt x="1212" y="2168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5" name="CustomShape 41"/>
          <p:cNvSpPr/>
          <p:nvPr/>
        </p:nvSpPr>
        <p:spPr>
          <a:xfrm>
            <a:off x="5421600" y="2532240"/>
            <a:ext cx="72072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Ramo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16" name="CustomShape 42"/>
          <p:cNvSpPr/>
          <p:nvPr/>
        </p:nvSpPr>
        <p:spPr>
          <a:xfrm>
            <a:off x="8353800" y="2367000"/>
            <a:ext cx="43884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Nó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17" name="CustomShape 43"/>
          <p:cNvSpPr/>
          <p:nvPr/>
        </p:nvSpPr>
        <p:spPr>
          <a:xfrm>
            <a:off x="8836560" y="4754520"/>
            <a:ext cx="82260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Região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18" name="CustomShape 44"/>
          <p:cNvSpPr/>
          <p:nvPr/>
        </p:nvSpPr>
        <p:spPr>
          <a:xfrm>
            <a:off x="8133480" y="4157640"/>
            <a:ext cx="43884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R1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19" name="CustomShape 45"/>
          <p:cNvSpPr/>
          <p:nvPr/>
        </p:nvSpPr>
        <p:spPr>
          <a:xfrm>
            <a:off x="8243640" y="4805280"/>
            <a:ext cx="43884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20" name="CustomShape 46"/>
          <p:cNvSpPr/>
          <p:nvPr/>
        </p:nvSpPr>
        <p:spPr>
          <a:xfrm>
            <a:off x="6936840" y="3852720"/>
            <a:ext cx="43884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21" name="CustomShape 47"/>
          <p:cNvSpPr/>
          <p:nvPr/>
        </p:nvSpPr>
        <p:spPr>
          <a:xfrm>
            <a:off x="6276600" y="4183200"/>
            <a:ext cx="43884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R3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622" name="Group 48"/>
          <p:cNvGrpSpPr/>
          <p:nvPr/>
        </p:nvGrpSpPr>
        <p:grpSpPr>
          <a:xfrm>
            <a:off x="6012000" y="2612880"/>
            <a:ext cx="2832840" cy="2373480"/>
            <a:chOff x="6012000" y="2612880"/>
            <a:chExt cx="2832840" cy="2373480"/>
          </a:xfrm>
        </p:grpSpPr>
        <p:sp>
          <p:nvSpPr>
            <p:cNvPr id="623" name="CustomShape 49"/>
            <p:cNvSpPr/>
            <p:nvPr/>
          </p:nvSpPr>
          <p:spPr>
            <a:xfrm>
              <a:off x="6012000" y="2701800"/>
              <a:ext cx="1319400" cy="36720"/>
            </a:xfrm>
            <a:custGeom>
              <a:avLst/>
              <a:gdLst/>
              <a:ahLst/>
              <a:cxnLst/>
              <a:rect l="l" t="t" r="r" b="b"/>
              <a:pathLst>
                <a:path w="768" h="24">
                  <a:moveTo>
                    <a:pt x="0" y="0"/>
                  </a:moveTo>
                  <a:lnTo>
                    <a:pt x="768" y="24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custDash>
                <a:ds d="1000" sp="1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24" name="CustomShape 50"/>
            <p:cNvSpPr/>
            <p:nvPr/>
          </p:nvSpPr>
          <p:spPr>
            <a:xfrm>
              <a:off x="6012000" y="2701800"/>
              <a:ext cx="947880" cy="633600"/>
            </a:xfrm>
            <a:custGeom>
              <a:avLst/>
              <a:gdLst/>
              <a:ahLst/>
              <a:cxnLst/>
              <a:rect l="l" t="t" r="r" b="b"/>
              <a:pathLst>
                <a:path w="552" h="400">
                  <a:moveTo>
                    <a:pt x="0" y="0"/>
                  </a:moveTo>
                  <a:lnTo>
                    <a:pt x="552" y="400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custDash>
                <a:ds d="1000" sp="1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25" name="CustomShape 51"/>
            <p:cNvSpPr/>
            <p:nvPr/>
          </p:nvSpPr>
          <p:spPr>
            <a:xfrm>
              <a:off x="6025680" y="2714400"/>
              <a:ext cx="149760" cy="1192320"/>
            </a:xfrm>
            <a:custGeom>
              <a:avLst/>
              <a:gdLst/>
              <a:ahLst/>
              <a:cxnLst/>
              <a:rect l="l" t="t" r="r" b="b"/>
              <a:pathLst>
                <a:path w="88" h="752">
                  <a:moveTo>
                    <a:pt x="0" y="0"/>
                  </a:moveTo>
                  <a:lnTo>
                    <a:pt x="88" y="752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custDash>
                <a:ds d="1000" sp="1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26" name="CustomShape 52"/>
            <p:cNvSpPr/>
            <p:nvPr/>
          </p:nvSpPr>
          <p:spPr>
            <a:xfrm>
              <a:off x="7677000" y="2612880"/>
              <a:ext cx="741600" cy="366840"/>
            </a:xfrm>
            <a:custGeom>
              <a:avLst/>
              <a:gdLst/>
              <a:ahLst/>
              <a:cxnLst/>
              <a:rect l="l" t="t" r="r" b="b"/>
              <a:pathLst>
                <a:path w="432" h="232">
                  <a:moveTo>
                    <a:pt x="432" y="0"/>
                  </a:moveTo>
                  <a:lnTo>
                    <a:pt x="0" y="232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custDash>
                <a:ds d="1000" sp="1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27" name="CustomShape 53"/>
            <p:cNvSpPr/>
            <p:nvPr/>
          </p:nvSpPr>
          <p:spPr>
            <a:xfrm>
              <a:off x="8502120" y="2663640"/>
              <a:ext cx="26280" cy="862200"/>
            </a:xfrm>
            <a:custGeom>
              <a:avLst/>
              <a:gdLst/>
              <a:ahLst/>
              <a:cxnLst/>
              <a:rect l="l" t="t" r="r" b="b"/>
              <a:pathLst>
                <a:path w="16" h="544">
                  <a:moveTo>
                    <a:pt x="16" y="0"/>
                  </a:moveTo>
                  <a:lnTo>
                    <a:pt x="0" y="544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custDash>
                <a:ds d="1000" sp="1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28" name="CustomShape 54"/>
            <p:cNvSpPr/>
            <p:nvPr/>
          </p:nvSpPr>
          <p:spPr>
            <a:xfrm>
              <a:off x="8392320" y="4454280"/>
              <a:ext cx="452520" cy="392400"/>
            </a:xfrm>
            <a:custGeom>
              <a:avLst/>
              <a:gdLst/>
              <a:ahLst/>
              <a:cxnLst/>
              <a:rect l="l" t="t" r="r" b="b"/>
              <a:pathLst>
                <a:path w="264" h="248">
                  <a:moveTo>
                    <a:pt x="264" y="248"/>
                  </a:moveTo>
                  <a:lnTo>
                    <a:pt x="0" y="0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custDash>
                <a:ds d="1000" sp="1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29" name="CustomShape 55"/>
            <p:cNvSpPr/>
            <p:nvPr/>
          </p:nvSpPr>
          <p:spPr>
            <a:xfrm>
              <a:off x="8612640" y="4848120"/>
              <a:ext cx="232200" cy="138240"/>
            </a:xfrm>
            <a:custGeom>
              <a:avLst/>
              <a:gdLst/>
              <a:ahLst/>
              <a:cxnLst/>
              <a:rect l="l" t="t" r="r" b="b"/>
              <a:pathLst>
                <a:path w="136" h="88">
                  <a:moveTo>
                    <a:pt x="136" y="0"/>
                  </a:moveTo>
                  <a:lnTo>
                    <a:pt x="0" y="88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custDash>
                <a:ds d="1000" sp="1000"/>
              </a:custDash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630" name="CustomShape 56"/>
          <p:cNvSpPr/>
          <p:nvPr/>
        </p:nvSpPr>
        <p:spPr>
          <a:xfrm>
            <a:off x="7002000" y="6194520"/>
            <a:ext cx="161388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Grafo de fluxo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576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Visão da 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32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x Verificação x Validação</a:t>
            </a:r>
            <a:endParaRPr lang="pt-BR" sz="29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Verificação: “Estamos construindo certo o produto?”</a:t>
            </a:r>
            <a:endParaRPr lang="pt-BR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Validação: “Estamos construindo o produto certo?”</a:t>
            </a:r>
            <a:endParaRPr lang="pt-BR" sz="26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x Qualidade</a:t>
            </a:r>
            <a:endParaRPr lang="pt-BR" sz="29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 é um conceito mais amplo</a:t>
            </a:r>
            <a:endParaRPr lang="pt-BR" sz="26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gera informação sobre qualidade do produto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32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stratégias </a:t>
            </a: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de Teste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990360" y="4356000"/>
            <a:ext cx="8418600" cy="19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Unidade</a:t>
            </a:r>
            <a:endParaRPr lang="pt-BR" sz="29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I</a:t>
            </a: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ntegração</a:t>
            </a:r>
            <a:endParaRPr lang="pt-BR" sz="29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V</a:t>
            </a: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alidação </a:t>
            </a:r>
            <a:endParaRPr lang="pt-BR" sz="29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Sistema</a:t>
            </a:r>
            <a:endParaRPr lang="pt-BR" sz="2900" b="0" strike="noStrike" spc="-1">
              <a:latin typeface="Arial"/>
            </a:endParaRPr>
          </a:p>
        </p:txBody>
      </p:sp>
      <p:grpSp>
        <p:nvGrpSpPr>
          <p:cNvPr id="635" name="Group 3"/>
          <p:cNvGrpSpPr/>
          <p:nvPr/>
        </p:nvGrpSpPr>
        <p:grpSpPr>
          <a:xfrm>
            <a:off x="1392120" y="1530360"/>
            <a:ext cx="7969320" cy="2989440"/>
            <a:chOff x="1392120" y="1530360"/>
            <a:chExt cx="7969320" cy="2989440"/>
          </a:xfrm>
        </p:grpSpPr>
        <p:grpSp>
          <p:nvGrpSpPr>
            <p:cNvPr id="636" name="Group 4"/>
            <p:cNvGrpSpPr/>
            <p:nvPr/>
          </p:nvGrpSpPr>
          <p:grpSpPr>
            <a:xfrm>
              <a:off x="4710240" y="2629080"/>
              <a:ext cx="717480" cy="776520"/>
              <a:chOff x="4710240" y="2629080"/>
              <a:chExt cx="717480" cy="776520"/>
            </a:xfrm>
          </p:grpSpPr>
          <p:sp>
            <p:nvSpPr>
              <p:cNvPr id="637" name="CustomShape 5"/>
              <p:cNvSpPr/>
              <p:nvPr/>
            </p:nvSpPr>
            <p:spPr>
              <a:xfrm>
                <a:off x="4710240" y="2629080"/>
                <a:ext cx="717480" cy="71280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638" name="CustomShape 6"/>
              <p:cNvSpPr/>
              <p:nvPr/>
            </p:nvSpPr>
            <p:spPr>
              <a:xfrm>
                <a:off x="4920840" y="2673000"/>
                <a:ext cx="307800" cy="732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endParaRPr lang="pt-BR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U</a:t>
                </a:r>
                <a:endParaRPr lang="pt-BR" sz="1400" b="0" strike="noStrike" spc="-1">
                  <a:latin typeface="Arial"/>
                </a:endParaRPr>
              </a:p>
            </p:txBody>
          </p:sp>
        </p:grpSp>
        <p:sp>
          <p:nvSpPr>
            <p:cNvPr id="639" name="CustomShape 7"/>
            <p:cNvSpPr/>
            <p:nvPr/>
          </p:nvSpPr>
          <p:spPr>
            <a:xfrm>
              <a:off x="4919760" y="1530360"/>
              <a:ext cx="307800" cy="1158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640" name="CustomShape 8"/>
            <p:cNvSpPr/>
            <p:nvPr/>
          </p:nvSpPr>
          <p:spPr>
            <a:xfrm>
              <a:off x="4955040" y="3332160"/>
              <a:ext cx="443880" cy="1158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</a:t>
              </a: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ST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641" name="CustomShape 9"/>
            <p:cNvSpPr/>
            <p:nvPr/>
          </p:nvSpPr>
          <p:spPr>
            <a:xfrm>
              <a:off x="3771720" y="1552680"/>
              <a:ext cx="2338920" cy="2967120"/>
            </a:xfrm>
            <a:custGeom>
              <a:avLst/>
              <a:gdLst/>
              <a:ahLst/>
              <a:cxnLst/>
              <a:rect l="l" t="t" r="r" b="b"/>
              <a:pathLst>
                <a:path w="1170" h="1629">
                  <a:moveTo>
                    <a:pt x="831" y="821"/>
                  </a:moveTo>
                  <a:cubicBezTo>
                    <a:pt x="836" y="784"/>
                    <a:pt x="882" y="664"/>
                    <a:pt x="861" y="599"/>
                  </a:cubicBezTo>
                  <a:cubicBezTo>
                    <a:pt x="840" y="534"/>
                    <a:pt x="775" y="442"/>
                    <a:pt x="705" y="431"/>
                  </a:cubicBezTo>
                  <a:cubicBezTo>
                    <a:pt x="635" y="420"/>
                    <a:pt x="502" y="475"/>
                    <a:pt x="441" y="533"/>
                  </a:cubicBezTo>
                  <a:cubicBezTo>
                    <a:pt x="380" y="591"/>
                    <a:pt x="344" y="684"/>
                    <a:pt x="339" y="779"/>
                  </a:cubicBezTo>
                  <a:cubicBezTo>
                    <a:pt x="334" y="874"/>
                    <a:pt x="339" y="1031"/>
                    <a:pt x="411" y="1103"/>
                  </a:cubicBezTo>
                  <a:cubicBezTo>
                    <a:pt x="483" y="1175"/>
                    <a:pt x="671" y="1267"/>
                    <a:pt x="771" y="1211"/>
                  </a:cubicBezTo>
                  <a:cubicBezTo>
                    <a:pt x="871" y="1155"/>
                    <a:pt x="1008" y="927"/>
                    <a:pt x="1011" y="767"/>
                  </a:cubicBezTo>
                  <a:cubicBezTo>
                    <a:pt x="1014" y="607"/>
                    <a:pt x="895" y="323"/>
                    <a:pt x="789" y="251"/>
                  </a:cubicBezTo>
                  <a:cubicBezTo>
                    <a:pt x="683" y="179"/>
                    <a:pt x="477" y="234"/>
                    <a:pt x="375" y="335"/>
                  </a:cubicBezTo>
                  <a:cubicBezTo>
                    <a:pt x="273" y="436"/>
                    <a:pt x="163" y="686"/>
                    <a:pt x="177" y="857"/>
                  </a:cubicBezTo>
                  <a:cubicBezTo>
                    <a:pt x="191" y="1028"/>
                    <a:pt x="335" y="1284"/>
                    <a:pt x="459" y="1361"/>
                  </a:cubicBezTo>
                  <a:cubicBezTo>
                    <a:pt x="583" y="1438"/>
                    <a:pt x="803" y="1409"/>
                    <a:pt x="921" y="1319"/>
                  </a:cubicBezTo>
                  <a:cubicBezTo>
                    <a:pt x="1039" y="1229"/>
                    <a:pt x="1164" y="1018"/>
                    <a:pt x="1167" y="821"/>
                  </a:cubicBezTo>
                  <a:cubicBezTo>
                    <a:pt x="1170" y="624"/>
                    <a:pt x="1048" y="269"/>
                    <a:pt x="939" y="137"/>
                  </a:cubicBezTo>
                  <a:cubicBezTo>
                    <a:pt x="830" y="5"/>
                    <a:pt x="643" y="0"/>
                    <a:pt x="513" y="29"/>
                  </a:cubicBezTo>
                  <a:cubicBezTo>
                    <a:pt x="383" y="58"/>
                    <a:pt x="242" y="160"/>
                    <a:pt x="159" y="311"/>
                  </a:cubicBezTo>
                  <a:cubicBezTo>
                    <a:pt x="76" y="462"/>
                    <a:pt x="0" y="758"/>
                    <a:pt x="15" y="935"/>
                  </a:cubicBezTo>
                  <a:cubicBezTo>
                    <a:pt x="30" y="1112"/>
                    <a:pt x="158" y="1263"/>
                    <a:pt x="249" y="1373"/>
                  </a:cubicBezTo>
                  <a:cubicBezTo>
                    <a:pt x="340" y="1483"/>
                    <a:pt x="444" y="1561"/>
                    <a:pt x="561" y="1595"/>
                  </a:cubicBezTo>
                  <a:cubicBezTo>
                    <a:pt x="678" y="1629"/>
                    <a:pt x="870" y="1581"/>
                    <a:pt x="951" y="1577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42" name="CustomShape 10"/>
            <p:cNvSpPr/>
            <p:nvPr/>
          </p:nvSpPr>
          <p:spPr>
            <a:xfrm>
              <a:off x="6642000" y="2843280"/>
              <a:ext cx="2719440" cy="164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6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Teste de unidade</a:t>
              </a:r>
              <a:endParaRPr lang="pt-BR" sz="1600" b="0" strike="noStrike" spc="-1">
                <a:latin typeface="Arial"/>
              </a:endParaRPr>
            </a:p>
            <a:p>
              <a:pPr>
                <a:lnSpc>
                  <a:spcPct val="16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Teste de integração</a:t>
              </a:r>
              <a:endParaRPr lang="pt-BR" sz="1600" b="0" strike="noStrike" spc="-1">
                <a:latin typeface="Arial"/>
              </a:endParaRPr>
            </a:p>
            <a:p>
              <a:pPr>
                <a:lnSpc>
                  <a:spcPct val="16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Teste de validação</a:t>
              </a:r>
              <a:endParaRPr lang="pt-BR" sz="1600" b="0" strike="noStrike" spc="-1">
                <a:latin typeface="Arial"/>
              </a:endParaRPr>
            </a:p>
            <a:p>
              <a:pPr>
                <a:lnSpc>
                  <a:spcPct val="16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Teste de sistema</a:t>
              </a:r>
              <a:endParaRPr lang="pt-BR" sz="1600" b="0" strike="noStrike" spc="-1">
                <a:latin typeface="Arial"/>
              </a:endParaRPr>
            </a:p>
          </p:txBody>
        </p:sp>
        <p:sp>
          <p:nvSpPr>
            <p:cNvPr id="643" name="CustomShape 11"/>
            <p:cNvSpPr/>
            <p:nvPr/>
          </p:nvSpPr>
          <p:spPr>
            <a:xfrm>
              <a:off x="1392120" y="1571760"/>
              <a:ext cx="2095200" cy="1371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 algn="r">
                <a:lnSpc>
                  <a:spcPct val="15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Engenharia de sistemas</a:t>
              </a:r>
              <a:endParaRPr lang="pt-BR" sz="1400" b="0" strike="noStrike" spc="-1">
                <a:latin typeface="Arial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Requisitos</a:t>
              </a:r>
              <a:endParaRPr lang="pt-BR" sz="1400" b="0" strike="noStrike" spc="-1">
                <a:latin typeface="Arial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Projeto</a:t>
              </a:r>
              <a:endParaRPr lang="pt-BR" sz="1400" b="0" strike="noStrike" spc="-1">
                <a:latin typeface="Arial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Código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644" name="Line 12"/>
            <p:cNvSpPr/>
            <p:nvPr/>
          </p:nvSpPr>
          <p:spPr>
            <a:xfrm>
              <a:off x="3606120" y="1740960"/>
              <a:ext cx="129348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45" name="Line 13"/>
            <p:cNvSpPr/>
            <p:nvPr/>
          </p:nvSpPr>
          <p:spPr>
            <a:xfrm>
              <a:off x="3606120" y="2105280"/>
              <a:ext cx="129888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46" name="Line 14"/>
            <p:cNvSpPr/>
            <p:nvPr/>
          </p:nvSpPr>
          <p:spPr>
            <a:xfrm>
              <a:off x="3606120" y="2503440"/>
              <a:ext cx="129348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47" name="Line 15"/>
            <p:cNvSpPr/>
            <p:nvPr/>
          </p:nvSpPr>
          <p:spPr>
            <a:xfrm>
              <a:off x="3606120" y="2824200"/>
              <a:ext cx="129348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48" name="Line 16"/>
            <p:cNvSpPr/>
            <p:nvPr/>
          </p:nvSpPr>
          <p:spPr>
            <a:xfrm flipH="1">
              <a:off x="5239800" y="3191040"/>
              <a:ext cx="126396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49" name="Line 17"/>
            <p:cNvSpPr/>
            <p:nvPr/>
          </p:nvSpPr>
          <p:spPr>
            <a:xfrm flipH="1">
              <a:off x="5294880" y="3535560"/>
              <a:ext cx="118332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50" name="Line 18"/>
            <p:cNvSpPr/>
            <p:nvPr/>
          </p:nvSpPr>
          <p:spPr>
            <a:xfrm flipH="1">
              <a:off x="5321880" y="3894120"/>
              <a:ext cx="119556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51" name="Line 19"/>
            <p:cNvSpPr/>
            <p:nvPr/>
          </p:nvSpPr>
          <p:spPr>
            <a:xfrm flipH="1">
              <a:off x="5348160" y="4335480"/>
              <a:ext cx="1183320" cy="3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652" name="CustomShape 20"/>
            <p:cNvSpPr/>
            <p:nvPr/>
          </p:nvSpPr>
          <p:spPr>
            <a:xfrm>
              <a:off x="6494760" y="1882800"/>
              <a:ext cx="2301120" cy="398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Estratégia de teste</a:t>
              </a:r>
              <a:endParaRPr lang="pt-BR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34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Testes de Unidade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Concentra-se no esforço de verificação da menor unidade de projeto de SW - o módulo. </a:t>
            </a:r>
            <a:r>
              <a:rPr lang="pt-BR" sz="2900" b="0" strike="noStrike" spc="-1">
                <a:solidFill>
                  <a:srgbClr val="FF3300"/>
                </a:solidFill>
                <a:latin typeface="Arial"/>
                <a:ea typeface="DejaVu Sans"/>
              </a:rPr>
              <a:t>Baseia-se quase sempre na técnica de caixa branca</a:t>
            </a: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 (com menor incidência na O.O.) e pode ser realizado em paralelo para múltiplos módulos.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54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Testes de Integração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 objetivo é, a partir dos módulos testados no nível de unidade, construir a estrutura de programa que foi determinada pelo projeto realizando-se ao mesmo tempo, </a:t>
            </a:r>
            <a:r>
              <a:rPr lang="pt-BR" sz="2000" b="0" strike="noStrike" spc="-1">
                <a:solidFill>
                  <a:srgbClr val="FF3300"/>
                </a:solidFill>
                <a:latin typeface="Arial"/>
                <a:ea typeface="DejaVu Sans"/>
              </a:rPr>
              <a:t>testes para descobrir erros associados a interfaces (entradas e saídas entre módulos devem se compatibilizar).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56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Testes de Validação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318960" indent="-3175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definidas expectativas razoáveis na Especificação de Requisitos de SW, que descreve todos os atributos do SW visíveis ao usuário.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318960" indent="-3175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 validação é bem-sucedida quando o SW funciona de uma maneira razoavelmente esperada pelo cliente.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58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Testes de Sistema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60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É uma série de diferentes testes, cujo propósito primordial </a:t>
            </a:r>
            <a:r>
              <a:rPr lang="pt-BR" sz="2900" b="0" strike="noStrike" spc="-1">
                <a:solidFill>
                  <a:srgbClr val="FF3300"/>
                </a:solidFill>
                <a:latin typeface="Arial"/>
                <a:ea typeface="DejaVu Sans"/>
              </a:rPr>
              <a:t>é pôr completamente à prova o sistema baseado em computador</a:t>
            </a: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60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Sistema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62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318960" indent="-31752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recuperação: é um teste de sistema que força o SW a falhar de diversas maneiras e verifica se a recuperação é adequadamente executada.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318960" indent="-31752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segurança: tenta verificar se todos os mecanismos de proteção embutidos em um sistema o protegerão, de fato, de acessos indevidos.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318960" indent="-31752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estresse: executa o sistema de uma forma que exige recursos em quantidade. Essencialmente o analista tenta destruir o programa.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318960" indent="-31752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desempenho: é idealizado para testar o desempenho de “runtime” do SW dentro do contexto de um sistema integrado.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62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Test-Driven Development (TDD)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64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Desenvolvimento guiado pelos testes</a:t>
            </a:r>
            <a:endParaRPr lang="pt-BR" sz="29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Arial"/>
                <a:ea typeface="DejaVu Sans"/>
              </a:rPr>
              <a:t>Só escreva código novo se um teste falhar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Refatore até que o teste funcione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Alternância: "red/green/refactor" - nunca passe mais de 10 minutos sem que a barra do JUnit fique verde.</a:t>
            </a: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Técnicas</a:t>
            </a:r>
            <a:endParaRPr lang="pt-BR" sz="29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"Fake It Til You Make It": faça um teste rodar simplesmente fazendo método retornar constante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Implementação óbvia: se operações são simples, implemente-as e faça que os testes rodem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64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98892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CONSTRUÇÃO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62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3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4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5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66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68" name="CustomShape 13"/>
          <p:cNvSpPr/>
          <p:nvPr/>
        </p:nvSpPr>
        <p:spPr>
          <a:xfrm>
            <a:off x="636480" y="1828800"/>
            <a:ext cx="5073480" cy="4308840"/>
          </a:xfrm>
          <a:prstGeom prst="wedgeRoundRectCallout">
            <a:avLst>
              <a:gd name="adj1" fmla="val 58402"/>
              <a:gd name="adj2" fmla="val -3217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80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Atividades para assegurar que o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produto final corresponde aos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 do software.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1" i="1" strike="noStrike" spc="-1">
                <a:solidFill>
                  <a:srgbClr val="3465A4"/>
                </a:solidFill>
                <a:latin typeface="Arial"/>
                <a:ea typeface="DejaVu Sans"/>
              </a:rPr>
              <a:t>“Estamos construindo o produto certo?”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Plugin JUnit (BlueJ)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666" name="Picture 4"/>
          <p:cNvPicPr/>
          <p:nvPr/>
        </p:nvPicPr>
        <p:blipFill>
          <a:blip r:embed="rId2"/>
          <a:stretch/>
        </p:blipFill>
        <p:spPr>
          <a:xfrm>
            <a:off x="1432440" y="1196640"/>
            <a:ext cx="7369560" cy="510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Plugin JUnit (Eclipse)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668" name="Picture 4_0"/>
          <p:cNvPicPr/>
          <p:nvPr/>
        </p:nvPicPr>
        <p:blipFill>
          <a:blip r:embed="rId2"/>
          <a:stretch/>
        </p:blipFill>
        <p:spPr>
          <a:xfrm>
            <a:off x="1267200" y="1324440"/>
            <a:ext cx="7445160" cy="515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para Testes das GUI’s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Caso específico: resposta de servidores Web</a:t>
            </a:r>
            <a:endParaRPr lang="pt-BR" sz="1900" b="0" strike="noStrike" spc="-1">
              <a:latin typeface="Arial"/>
            </a:endParaRPr>
          </a:p>
          <a:p>
            <a:pPr marL="864000" lvl="1" indent="-32256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Verificar se uma página HTML ou XML contém determinado texto ou determinado elemento</a:t>
            </a:r>
            <a:endParaRPr lang="pt-BR" sz="1900" b="0" strike="noStrike" spc="-1">
              <a:latin typeface="Arial"/>
            </a:endParaRPr>
          </a:p>
          <a:p>
            <a:pPr marL="864000" lvl="1" indent="-32256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Verificar se resposta está de acordo com dados passados na requisição: testes funcionais tipo "caixa-preta"</a:t>
            </a:r>
            <a:endParaRPr lang="pt-BR" sz="1900" b="0" strike="noStrike" spc="-1">
              <a:latin typeface="Arial"/>
            </a:endParaRPr>
          </a:p>
          <a:p>
            <a:pPr marL="432000" indent="-32256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Soluções (extensões do JUnit)</a:t>
            </a:r>
            <a:endParaRPr lang="pt-BR" sz="1900" b="0" strike="noStrike" spc="-1">
              <a:latin typeface="Arial"/>
            </a:endParaRPr>
          </a:p>
          <a:p>
            <a:pPr marL="864000" lvl="1" indent="-32256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HttpUnit e ServletUnit:</a:t>
            </a:r>
            <a:endParaRPr lang="pt-BR" sz="1900" b="0" strike="noStrike" spc="-1">
              <a:latin typeface="Arial"/>
            </a:endParaRPr>
          </a:p>
          <a:p>
            <a:pPr marL="914400" lvl="2" indent="-227160">
              <a:lnSpc>
                <a:spcPct val="80000"/>
              </a:lnSpc>
              <a:spcBef>
                <a:spcPts val="499"/>
              </a:spcBef>
              <a:buClr>
                <a:srgbClr val="DD8047"/>
              </a:buClr>
              <a:buSzPct val="60000"/>
              <a:buFont typeface="Wingdings" charset="2"/>
              <a:buChar char="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permite testar dados de árvore DOM HTML gerada</a:t>
            </a:r>
            <a:endParaRPr lang="pt-BR" sz="1900" b="0" strike="noStrike" spc="-1">
              <a:latin typeface="Arial"/>
            </a:endParaRPr>
          </a:p>
          <a:p>
            <a:pPr marL="864000" lvl="1" indent="-32256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JXWeb (combinação do JXUnit com HttpUnit)</a:t>
            </a:r>
            <a:endParaRPr lang="pt-BR" sz="1900" b="0" strike="noStrike" spc="-1">
              <a:latin typeface="Arial"/>
            </a:endParaRPr>
          </a:p>
          <a:p>
            <a:pPr marL="914400" lvl="2" indent="-227160">
              <a:lnSpc>
                <a:spcPct val="80000"/>
              </a:lnSpc>
              <a:spcBef>
                <a:spcPts val="499"/>
              </a:spcBef>
              <a:buClr>
                <a:srgbClr val="DD8047"/>
              </a:buClr>
              <a:buSzPct val="60000"/>
              <a:buFont typeface="Wingdings" charset="2"/>
              <a:buChar char="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permite especificar os dados de teste em arquivos XML</a:t>
            </a:r>
            <a:endParaRPr lang="pt-BR" sz="1900" b="0" strike="noStrike" spc="-1">
              <a:latin typeface="Arial"/>
            </a:endParaRPr>
          </a:p>
          <a:p>
            <a:pPr marL="914400" lvl="2" indent="-227160">
              <a:lnSpc>
                <a:spcPct val="80000"/>
              </a:lnSpc>
              <a:spcBef>
                <a:spcPts val="499"/>
              </a:spcBef>
              <a:buClr>
                <a:srgbClr val="DD8047"/>
              </a:buClr>
              <a:buSzPct val="60000"/>
              <a:buFont typeface="Wingdings" charset="2"/>
              <a:buChar char="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arquivos de teste Java são gerados a partir do XML</a:t>
            </a:r>
            <a:endParaRPr lang="pt-BR" sz="1900" b="0" strike="noStrike" spc="-1">
              <a:latin typeface="Arial"/>
            </a:endParaRPr>
          </a:p>
          <a:p>
            <a:pPr marL="864000" lvl="1" indent="-32256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XMLUnit</a:t>
            </a:r>
            <a:endParaRPr lang="pt-BR" sz="1900" b="0" strike="noStrike" spc="-1">
              <a:latin typeface="Arial"/>
            </a:endParaRPr>
          </a:p>
          <a:p>
            <a:pPr marL="914400" lvl="2" indent="-227160">
              <a:lnSpc>
                <a:spcPct val="80000"/>
              </a:lnSpc>
              <a:spcBef>
                <a:spcPts val="499"/>
              </a:spcBef>
              <a:buClr>
                <a:srgbClr val="DD8047"/>
              </a:buClr>
              <a:buSzPct val="60000"/>
              <a:buFont typeface="Wingdings" charset="2"/>
              <a:buChar char="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extensão simples para testar árvores XML</a:t>
            </a:r>
            <a:endParaRPr lang="pt-BR" sz="1900" b="0" strike="noStrike" spc="-1">
              <a:latin typeface="Arial"/>
            </a:endParaRPr>
          </a:p>
          <a:p>
            <a:pPr marL="864000" lvl="1" indent="-32256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Onde encontrar: (httpunit|jxunit|xmlunit).sourceforge.net</a:t>
            </a:r>
            <a:endParaRPr lang="pt-BR" sz="1900" b="0" strike="noStrike" spc="-1">
              <a:latin typeface="Arial"/>
            </a:endParaRPr>
          </a:p>
          <a:p>
            <a:pPr marL="432000" indent="-32256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Outras: Cactus, JUnitPerf, JUnitEE…</a:t>
            </a:r>
            <a:endParaRPr lang="pt-BR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70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Ferramenta para Testes de Performance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7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JUnitPerf (www.clarkware.com)</a:t>
            </a:r>
            <a:endParaRPr lang="pt-BR" sz="2900" b="0" strike="noStrike" spc="-1">
              <a:latin typeface="Arial"/>
            </a:endParaRPr>
          </a:p>
          <a:p>
            <a:pPr marL="864000" lvl="1" indent="-322560">
              <a:lnSpc>
                <a:spcPct val="7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Coleção de decoradores para medir performance e escalabilidade em testes JUnit existentes</a:t>
            </a:r>
            <a:endParaRPr lang="pt-BR" sz="2100" b="0" strike="noStrike" spc="-1">
              <a:latin typeface="Arial"/>
            </a:endParaRPr>
          </a:p>
          <a:p>
            <a:pPr marL="432000" indent="-322560">
              <a:lnSpc>
                <a:spcPct val="7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TimedTest</a:t>
            </a:r>
            <a:endParaRPr lang="pt-BR" sz="2900" b="0" strike="noStrike" spc="-1">
              <a:latin typeface="Arial"/>
            </a:endParaRPr>
          </a:p>
          <a:p>
            <a:pPr marL="864000" lvl="1" indent="-322560">
              <a:lnSpc>
                <a:spcPct val="7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Executa um teste e mede o tempo transcorrido</a:t>
            </a:r>
            <a:endParaRPr lang="pt-BR" sz="2100" b="0" strike="noStrike" spc="-1">
              <a:latin typeface="Arial"/>
            </a:endParaRPr>
          </a:p>
          <a:p>
            <a:pPr marL="864000" lvl="1" indent="-322560">
              <a:lnSpc>
                <a:spcPct val="7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um tempo máximo para a execução. Teste falha se execução durar mais que o tempo estabelecido</a:t>
            </a:r>
            <a:endParaRPr lang="pt-BR" sz="2100" b="0" strike="noStrike" spc="-1">
              <a:latin typeface="Arial"/>
            </a:endParaRPr>
          </a:p>
          <a:p>
            <a:pPr marL="432000" indent="-322560">
              <a:lnSpc>
                <a:spcPct val="7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LoadTest</a:t>
            </a:r>
            <a:endParaRPr lang="pt-BR" sz="2900" b="0" strike="noStrike" spc="-1">
              <a:latin typeface="Arial"/>
            </a:endParaRPr>
          </a:p>
          <a:p>
            <a:pPr marL="864000" lvl="1" indent="-322560">
              <a:lnSpc>
                <a:spcPct val="7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Executa um teste com uma carga simulada</a:t>
            </a:r>
            <a:endParaRPr lang="pt-BR" sz="2100" b="0" strike="noStrike" spc="-1">
              <a:latin typeface="Arial"/>
            </a:endParaRPr>
          </a:p>
          <a:p>
            <a:pPr marL="864000" lvl="1" indent="-322560">
              <a:lnSpc>
                <a:spcPct val="7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 timers para distribuir as cargas usando distribuições randômicas</a:t>
            </a:r>
            <a:endParaRPr lang="pt-BR" sz="2100" b="0" strike="noStrike" spc="-1">
              <a:latin typeface="Arial"/>
            </a:endParaRPr>
          </a:p>
          <a:p>
            <a:pPr marL="864000" lvl="1" indent="-322560">
              <a:lnSpc>
                <a:spcPct val="7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Combinado com TimerTest para medir tempo com carga</a:t>
            </a:r>
            <a:endParaRPr lang="pt-BR" sz="2100" b="0" strike="noStrike" spc="-1">
              <a:latin typeface="Arial"/>
            </a:endParaRPr>
          </a:p>
          <a:p>
            <a:pPr marL="432000" indent="-322560">
              <a:lnSpc>
                <a:spcPct val="7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ThreadedTest</a:t>
            </a:r>
            <a:endParaRPr lang="pt-BR" sz="2900" b="0" strike="noStrike" spc="-1">
              <a:latin typeface="Arial"/>
            </a:endParaRPr>
          </a:p>
          <a:p>
            <a:pPr marL="864000" lvl="1" indent="-322560">
              <a:lnSpc>
                <a:spcPct val="7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Executa o teste em um thread separado</a:t>
            </a:r>
            <a:endParaRPr lang="pt-BR" sz="2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72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Frameworks para Testes de Unidade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Similares ao JUnit (linguagem Java):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Arial"/>
                <a:ea typeface="DejaVu Sans"/>
              </a:rPr>
              <a:t>Python</a:t>
            </a:r>
            <a:endParaRPr lang="pt-BR" sz="24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PyUnit</a:t>
            </a:r>
            <a:endParaRPr lang="pt-BR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Arial"/>
                <a:ea typeface="DejaVu Sans"/>
              </a:rPr>
              <a:t>C++</a:t>
            </a:r>
            <a:endParaRPr lang="pt-BR" sz="24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CppUnit</a:t>
            </a:r>
            <a:endParaRPr lang="pt-BR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Arial"/>
                <a:ea typeface="DejaVu Sans"/>
              </a:rPr>
              <a:t>Perl</a:t>
            </a:r>
            <a:endParaRPr lang="pt-BR" sz="24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PerlUnit</a:t>
            </a:r>
            <a:endParaRPr lang="pt-BR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FF3300"/>
                </a:solidFill>
                <a:latin typeface="Arial"/>
                <a:ea typeface="DejaVu Sans"/>
              </a:rPr>
              <a:t>.NET</a:t>
            </a:r>
            <a:endParaRPr lang="pt-BR" sz="2400" b="0" strike="noStrike" spc="-1"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NUnit, NUnitForms, dotUnit, EasyMock.NET, csUnit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74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Testes envolvendo acesso a Base de Dados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676" name="Picture 5"/>
          <p:cNvPicPr/>
          <p:nvPr/>
        </p:nvPicPr>
        <p:blipFill>
          <a:blip r:embed="rId2"/>
          <a:stretch/>
        </p:blipFill>
        <p:spPr>
          <a:xfrm>
            <a:off x="1201680" y="1650960"/>
            <a:ext cx="7665840" cy="510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Teste de Software na visão do RUP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78" name="Picture 4_1"/>
          <p:cNvPicPr/>
          <p:nvPr/>
        </p:nvPicPr>
        <p:blipFill>
          <a:blip r:embed="rId2">
            <a:lum contrast="36000"/>
          </a:blip>
          <a:stretch/>
        </p:blipFill>
        <p:spPr>
          <a:xfrm>
            <a:off x="1518480" y="1405440"/>
            <a:ext cx="6760800" cy="507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Definição de uma proposta de testes baseada nas expectativas do Cliente em relação à :</a:t>
            </a:r>
            <a:endParaRPr lang="pt-BR" sz="2000" b="0" strike="noStrike" spc="-1">
              <a:latin typeface="Arial"/>
            </a:endParaRPr>
          </a:p>
          <a:p>
            <a:pPr marL="864000" lvl="1" indent="-32256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prazos, </a:t>
            </a:r>
            <a:endParaRPr lang="pt-BR" sz="1800" b="0" strike="noStrike" spc="-1">
              <a:latin typeface="Arial"/>
            </a:endParaRPr>
          </a:p>
          <a:p>
            <a:pPr marL="864000" lvl="1" indent="-32256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custos </a:t>
            </a:r>
            <a:endParaRPr lang="pt-BR" sz="1800" b="0" strike="noStrike" spc="-1">
              <a:latin typeface="Arial"/>
            </a:endParaRPr>
          </a:p>
          <a:p>
            <a:pPr marL="864000" lvl="1" indent="-32256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 esperada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432000" indent="-32256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Possibilidade de dimensionar a equipe e estabelecer um esforço de acordo com as necessidades apontadas pelo Cliente.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80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Especificação 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dos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82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dos casos de testes que deverão ser construídos e/ou modificados em função das mudanças solicitadas pelo Cliente.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</p:txBody>
      </p:sp>
      <p:pic>
        <p:nvPicPr>
          <p:cNvPr id="683" name="Picture 4_2"/>
          <p:cNvPicPr/>
          <p:nvPr/>
        </p:nvPicPr>
        <p:blipFill>
          <a:blip r:embed="rId2"/>
          <a:stretch/>
        </p:blipFill>
        <p:spPr>
          <a:xfrm>
            <a:off x="1155240" y="2797200"/>
            <a:ext cx="7732800" cy="329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82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Especificação </a:t>
            </a: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dos Testes (Categorias)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685" name="Picture 4_3"/>
          <p:cNvPicPr/>
          <p:nvPr/>
        </p:nvPicPr>
        <p:blipFill>
          <a:blip r:embed="rId2">
            <a:lum contrast="24000"/>
          </a:blip>
          <a:stretch/>
        </p:blipFill>
        <p:spPr>
          <a:xfrm>
            <a:off x="983520" y="1671480"/>
            <a:ext cx="7565760" cy="492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98892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CONSTRUÇÃO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76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77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78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636480" y="1828800"/>
            <a:ext cx="5073480" cy="4308840"/>
          </a:xfrm>
          <a:prstGeom prst="wedgeRoundRectCallout">
            <a:avLst>
              <a:gd name="adj1" fmla="val 58291"/>
              <a:gd name="adj2" fmla="val 6078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80000" rIns="90000" bIns="45000">
            <a:noAutofit/>
          </a:bodyPr>
          <a:lstStyle/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Revisão Conjunta</a:t>
            </a:r>
            <a:endParaRPr lang="pt-BR" sz="240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Atividades para avaliar se a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situação e os produtos de uma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 de um projeto estão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apropriados.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As revisões conjuntas são feitas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tanto nos níveis de gerenciamento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do projeto como nos níveis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técnicos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Modelagem dos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87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de todos os elementos necessários para a implementação de cada caso de teste especificado: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modelagem das massas de testes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definição dos critérios de tratamento de arquivos (descaracterização e comparação de resultados).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87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Prepara</a:t>
            </a: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ção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Ambiente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89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Conjunto de atividades que visa a disponibilização física de um ambiente de testes para sofrer a bateria de testes planejadas nas etapas anteriores de forma contínua e automatizada (sem intervenção humana).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89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</a:t>
            </a: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ção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dos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Execução e conferência dos testes planejados, de forma a garantir que o comportamento do aplicativo permanece em "conformidade" com os requisitos contratados pelo Cliente.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91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dos Resultados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93" name="CustomShape 2"/>
          <p:cNvSpPr/>
          <p:nvPr/>
        </p:nvSpPr>
        <p:spPr>
          <a:xfrm>
            <a:off x="663480" y="160020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e confirmação dos resultados relatados durante a fase de execução dos testes. </a:t>
            </a:r>
            <a:endParaRPr lang="pt-BR" sz="2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9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Os resultados em "não-conformidade" deverão ser "confirmados" e "detalhados" para que a Fábrica de Software realize as correções necessárias. </a:t>
            </a:r>
            <a:endParaRPr lang="pt-BR" sz="2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900" b="0" strike="noStrike" spc="-1">
              <a:latin typeface="Arial"/>
            </a:endParaRPr>
          </a:p>
          <a:p>
            <a:pPr marL="432000" indent="-3225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Já os em "conformidade" deverão ter seu resultado "POSITIVO" reconfirmado.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693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Equipes de Teste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695" name="Picture 5_0"/>
          <p:cNvPicPr/>
          <p:nvPr/>
        </p:nvPicPr>
        <p:blipFill>
          <a:blip r:embed="rId2"/>
          <a:srcRect t="7746"/>
          <a:stretch/>
        </p:blipFill>
        <p:spPr>
          <a:xfrm>
            <a:off x="1310400" y="1563840"/>
            <a:ext cx="8345160" cy="489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742680" y="609120"/>
            <a:ext cx="841896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Automatizados X Manuais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742680" y="1981080"/>
            <a:ext cx="841896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85500"/>
          </a:bodyPr>
          <a:lstStyle/>
          <a:p>
            <a:pPr marL="432000" indent="-3229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Automated testing: Testing employing software tools which execute tests </a:t>
            </a:r>
            <a:r>
              <a:rPr lang="en-US" sz="2800" b="0" strike="noStrike" spc="-1">
                <a:solidFill>
                  <a:srgbClr val="3333CC"/>
                </a:solidFill>
                <a:latin typeface="Arial"/>
                <a:ea typeface="DejaVu Sans"/>
              </a:rPr>
              <a:t>without manual intervention</a:t>
            </a:r>
            <a:r>
              <a:rPr lang="en-US" sz="3200" b="0" strike="noStrike" spc="-1">
                <a:solidFill>
                  <a:srgbClr val="3333CC"/>
                </a:solidFill>
                <a:latin typeface="Arial"/>
                <a:ea typeface="DejaVu Sans"/>
              </a:rPr>
              <a:t>. Can be applied in GUI, performance, API, etc. testing.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tabLst>
                <a:tab pos="0" algn="l"/>
              </a:tabLst>
            </a:pPr>
            <a:r>
              <a:rPr lang="pt-BR" sz="3200" b="0" strike="noStrike" spc="-1">
                <a:solidFill>
                  <a:srgbClr val="3333CC"/>
                </a:solidFill>
                <a:latin typeface="Arial"/>
                <a:ea typeface="DejaVu Sans"/>
              </a:rPr>
              <a:t>=&gt; A definição do que se deve automatizar é um assunto geralmente polêmico. Escolha racional baseada em números é fundamental para aumentar a chance de um bom resultado.</a:t>
            </a:r>
            <a:endParaRPr lang="pt-BR" sz="32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742680" y="609120"/>
            <a:ext cx="841896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Controle sobre artefatos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99" name="CustomShape 2"/>
          <p:cNvSpPr/>
          <p:nvPr/>
        </p:nvSpPr>
        <p:spPr>
          <a:xfrm>
            <a:off x="742680" y="1981080"/>
            <a:ext cx="841896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00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Controle de versão, revisões </a:t>
            </a:r>
            <a:r>
              <a:rPr lang="pt-BR" sz="2800" b="0" strike="noStrike" spc="-1">
                <a:solidFill>
                  <a:srgbClr val="3333CC"/>
                </a:solidFill>
                <a:latin typeface="Arial"/>
                <a:ea typeface="DejaVu Sans"/>
              </a:rPr>
              <a:t>formais</a:t>
            </a:r>
            <a:r>
              <a:rPr lang="pt-BR" sz="3200" b="0" strike="noStrike" spc="-1">
                <a:solidFill>
                  <a:srgbClr val="3333CC"/>
                </a:solidFill>
                <a:latin typeface="Arial"/>
                <a:ea typeface="DejaVu Sans"/>
              </a:rPr>
              <a:t>, inspeções </a:t>
            </a:r>
            <a:r>
              <a:rPr lang="pt-BR" sz="2800" b="0" strike="noStrike" spc="-1">
                <a:solidFill>
                  <a:srgbClr val="3333CC"/>
                </a:solidFill>
                <a:latin typeface="Arial"/>
                <a:ea typeface="DejaVu Sans"/>
              </a:rPr>
              <a:t>formais</a:t>
            </a:r>
            <a:r>
              <a:rPr lang="pt-BR" sz="3200" b="0" strike="noStrike" spc="-1">
                <a:solidFill>
                  <a:srgbClr val="3333CC"/>
                </a:solidFill>
                <a:latin typeface="Arial"/>
                <a:ea typeface="DejaVu Sans"/>
              </a:rPr>
              <a:t>, etc dos artefatos são pré-requisitos para um bom resultado nos testes.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Font typeface="Comic Sans MS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3333CC"/>
                </a:solidFill>
                <a:latin typeface="Arial"/>
                <a:ea typeface="DejaVu Sans"/>
              </a:rPr>
              <a:t>Iniciar trabalho em testes nas primeiras fases de desenvolvimento</a:t>
            </a:r>
            <a:r>
              <a:rPr lang="pt-BR" sz="3200" b="0" strike="noStrike" spc="-1">
                <a:solidFill>
                  <a:srgbClr val="3333CC"/>
                </a:solidFill>
                <a:latin typeface="Arial"/>
                <a:ea typeface="DejaVu Sans"/>
              </a:rPr>
              <a:t> é importante.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Font typeface="Comic Sans MS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3333CC"/>
                </a:solidFill>
                <a:latin typeface="Arial"/>
                <a:ea typeface="DejaVu Sans"/>
              </a:rPr>
              <a:t>Participação da equipe de testes</a:t>
            </a:r>
            <a:r>
              <a:rPr lang="pt-BR" sz="3200" b="0" strike="noStrike" spc="-1">
                <a:solidFill>
                  <a:srgbClr val="3333CC"/>
                </a:solidFill>
                <a:latin typeface="Arial"/>
                <a:ea typeface="DejaVu Sans"/>
              </a:rPr>
              <a:t> nas revisões do principais artefatos do desenvolvimento.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742680" y="609120"/>
            <a:ext cx="841896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Controle sobre artefatos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2063520" y="2514600"/>
            <a:ext cx="2227680" cy="608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02" name="CustomShape 3"/>
          <p:cNvSpPr/>
          <p:nvPr/>
        </p:nvSpPr>
        <p:spPr>
          <a:xfrm>
            <a:off x="742680" y="2057400"/>
            <a:ext cx="2228040" cy="608400"/>
          </a:xfrm>
          <a:prstGeom prst="ellipse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Requisitos originais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corretos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650960" y="2743200"/>
            <a:ext cx="411840" cy="227520"/>
          </a:xfrm>
          <a:custGeom>
            <a:avLst/>
            <a:gdLst/>
            <a:ahLst/>
            <a:cxnLst/>
            <a:rect l="l" t="t" r="r" b="b"/>
            <a:pathLst>
              <a:path w="1149" h="637">
                <a:moveTo>
                  <a:pt x="287" y="0"/>
                </a:moveTo>
                <a:lnTo>
                  <a:pt x="287" y="477"/>
                </a:lnTo>
                <a:lnTo>
                  <a:pt x="0" y="477"/>
                </a:lnTo>
                <a:lnTo>
                  <a:pt x="574" y="636"/>
                </a:lnTo>
                <a:lnTo>
                  <a:pt x="1148" y="477"/>
                </a:lnTo>
                <a:lnTo>
                  <a:pt x="861" y="477"/>
                </a:lnTo>
                <a:lnTo>
                  <a:pt x="861" y="0"/>
                </a:lnTo>
                <a:lnTo>
                  <a:pt x="287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04" name="CustomShape 5"/>
          <p:cNvSpPr/>
          <p:nvPr/>
        </p:nvSpPr>
        <p:spPr>
          <a:xfrm>
            <a:off x="7016760" y="4114800"/>
            <a:ext cx="2062440" cy="45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Aplicação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incorreta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4952880" y="4114800"/>
            <a:ext cx="1980000" cy="45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Aplicação baseada num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Projeto incorreto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1073160" y="4114800"/>
            <a:ext cx="1485000" cy="45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Aplicação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correta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7" name="CustomShape 8"/>
          <p:cNvSpPr/>
          <p:nvPr/>
        </p:nvSpPr>
        <p:spPr>
          <a:xfrm>
            <a:off x="2641320" y="3581280"/>
            <a:ext cx="2227680" cy="45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Projeto baseado em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especificações incorretas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8" name="CustomShape 9"/>
          <p:cNvSpPr/>
          <p:nvPr/>
        </p:nvSpPr>
        <p:spPr>
          <a:xfrm>
            <a:off x="4952880" y="3581280"/>
            <a:ext cx="1980000" cy="45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Projeto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incorreto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9" name="CustomShape 10"/>
          <p:cNvSpPr/>
          <p:nvPr/>
        </p:nvSpPr>
        <p:spPr>
          <a:xfrm>
            <a:off x="2641320" y="3048120"/>
            <a:ext cx="2227680" cy="45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Especificações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incorretas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10" name="CustomShape 11"/>
          <p:cNvSpPr/>
          <p:nvPr/>
        </p:nvSpPr>
        <p:spPr>
          <a:xfrm>
            <a:off x="1073160" y="3581280"/>
            <a:ext cx="1485000" cy="45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Projeto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correto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11" name="CustomShape 12"/>
          <p:cNvSpPr/>
          <p:nvPr/>
        </p:nvSpPr>
        <p:spPr>
          <a:xfrm>
            <a:off x="1073160" y="3048120"/>
            <a:ext cx="1485000" cy="45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Especificações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corretas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12" name="CustomShape 13"/>
          <p:cNvSpPr/>
          <p:nvPr/>
        </p:nvSpPr>
        <p:spPr>
          <a:xfrm>
            <a:off x="2641320" y="4114800"/>
            <a:ext cx="2227680" cy="45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Aplicação baseada em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especificações incorretas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13" name="CustomShape 14"/>
          <p:cNvSpPr/>
          <p:nvPr/>
        </p:nvSpPr>
        <p:spPr>
          <a:xfrm>
            <a:off x="1650600" y="4724280"/>
            <a:ext cx="267480" cy="151560"/>
          </a:xfrm>
          <a:custGeom>
            <a:avLst/>
            <a:gdLst/>
            <a:ahLst/>
            <a:cxnLst/>
            <a:rect l="l" t="t" r="r" b="b"/>
            <a:pathLst>
              <a:path w="748" h="426">
                <a:moveTo>
                  <a:pt x="186" y="0"/>
                </a:moveTo>
                <a:lnTo>
                  <a:pt x="186" y="318"/>
                </a:lnTo>
                <a:lnTo>
                  <a:pt x="0" y="318"/>
                </a:lnTo>
                <a:lnTo>
                  <a:pt x="373" y="425"/>
                </a:lnTo>
                <a:lnTo>
                  <a:pt x="747" y="318"/>
                </a:lnTo>
                <a:lnTo>
                  <a:pt x="560" y="318"/>
                </a:lnTo>
                <a:lnTo>
                  <a:pt x="560" y="0"/>
                </a:lnTo>
                <a:lnTo>
                  <a:pt x="186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14" name="CustomShape 15"/>
          <p:cNvSpPr/>
          <p:nvPr/>
        </p:nvSpPr>
        <p:spPr>
          <a:xfrm>
            <a:off x="1299240" y="4892760"/>
            <a:ext cx="970560" cy="30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Teste OK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15" name="CustomShape 16"/>
          <p:cNvSpPr/>
          <p:nvPr/>
        </p:nvSpPr>
        <p:spPr>
          <a:xfrm>
            <a:off x="3632040" y="4724280"/>
            <a:ext cx="246600" cy="151560"/>
          </a:xfrm>
          <a:custGeom>
            <a:avLst/>
            <a:gdLst/>
            <a:ahLst/>
            <a:cxnLst/>
            <a:rect l="l" t="t" r="r" b="b"/>
            <a:pathLst>
              <a:path w="690" h="426">
                <a:moveTo>
                  <a:pt x="172" y="0"/>
                </a:moveTo>
                <a:lnTo>
                  <a:pt x="172" y="318"/>
                </a:lnTo>
                <a:lnTo>
                  <a:pt x="0" y="318"/>
                </a:lnTo>
                <a:lnTo>
                  <a:pt x="344" y="425"/>
                </a:lnTo>
                <a:lnTo>
                  <a:pt x="689" y="318"/>
                </a:lnTo>
                <a:lnTo>
                  <a:pt x="516" y="318"/>
                </a:lnTo>
                <a:lnTo>
                  <a:pt x="516" y="0"/>
                </a:lnTo>
                <a:lnTo>
                  <a:pt x="172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16" name="CustomShape 17"/>
          <p:cNvSpPr/>
          <p:nvPr/>
        </p:nvSpPr>
        <p:spPr>
          <a:xfrm>
            <a:off x="2891520" y="4892760"/>
            <a:ext cx="1693080" cy="30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Defeito escondido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17" name="CustomShape 18"/>
          <p:cNvSpPr/>
          <p:nvPr/>
        </p:nvSpPr>
        <p:spPr>
          <a:xfrm>
            <a:off x="8007480" y="4724280"/>
            <a:ext cx="246600" cy="151560"/>
          </a:xfrm>
          <a:custGeom>
            <a:avLst/>
            <a:gdLst/>
            <a:ahLst/>
            <a:cxnLst/>
            <a:rect l="l" t="t" r="r" b="b"/>
            <a:pathLst>
              <a:path w="690" h="426">
                <a:moveTo>
                  <a:pt x="172" y="0"/>
                </a:moveTo>
                <a:lnTo>
                  <a:pt x="172" y="318"/>
                </a:lnTo>
                <a:lnTo>
                  <a:pt x="0" y="318"/>
                </a:lnTo>
                <a:lnTo>
                  <a:pt x="344" y="425"/>
                </a:lnTo>
                <a:lnTo>
                  <a:pt x="689" y="318"/>
                </a:lnTo>
                <a:lnTo>
                  <a:pt x="516" y="318"/>
                </a:lnTo>
                <a:lnTo>
                  <a:pt x="516" y="0"/>
                </a:lnTo>
                <a:lnTo>
                  <a:pt x="172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18" name="CustomShape 19"/>
          <p:cNvSpPr/>
          <p:nvPr/>
        </p:nvSpPr>
        <p:spPr>
          <a:xfrm>
            <a:off x="7057080" y="4892760"/>
            <a:ext cx="2104560" cy="51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Defeito com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Possibilidade de reparo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19" name="CustomShape 20"/>
          <p:cNvSpPr/>
          <p:nvPr/>
        </p:nvSpPr>
        <p:spPr>
          <a:xfrm>
            <a:off x="4871160" y="4892760"/>
            <a:ext cx="2104560" cy="51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Defeito sem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Possibilidade de reparo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20" name="CustomShape 21"/>
          <p:cNvSpPr/>
          <p:nvPr/>
        </p:nvSpPr>
        <p:spPr>
          <a:xfrm>
            <a:off x="5778720" y="4724280"/>
            <a:ext cx="246600" cy="151560"/>
          </a:xfrm>
          <a:custGeom>
            <a:avLst/>
            <a:gdLst/>
            <a:ahLst/>
            <a:cxnLst/>
            <a:rect l="l" t="t" r="r" b="b"/>
            <a:pathLst>
              <a:path w="690" h="426">
                <a:moveTo>
                  <a:pt x="172" y="0"/>
                </a:moveTo>
                <a:lnTo>
                  <a:pt x="172" y="318"/>
                </a:lnTo>
                <a:lnTo>
                  <a:pt x="0" y="318"/>
                </a:lnTo>
                <a:lnTo>
                  <a:pt x="344" y="425"/>
                </a:lnTo>
                <a:lnTo>
                  <a:pt x="689" y="318"/>
                </a:lnTo>
                <a:lnTo>
                  <a:pt x="516" y="318"/>
                </a:lnTo>
                <a:lnTo>
                  <a:pt x="516" y="0"/>
                </a:lnTo>
                <a:lnTo>
                  <a:pt x="172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CustomShape 1"/>
          <p:cNvSpPr/>
          <p:nvPr/>
        </p:nvSpPr>
        <p:spPr>
          <a:xfrm>
            <a:off x="742680" y="609120"/>
            <a:ext cx="841896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“Fábrica” de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22" name="CustomShape 2"/>
          <p:cNvSpPr/>
          <p:nvPr/>
        </p:nvSpPr>
        <p:spPr>
          <a:xfrm>
            <a:off x="742680" y="1981080"/>
            <a:ext cx="841896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Os itens abaixo poderiam servir de escopo para uma fábrica de testes</a:t>
            </a:r>
            <a:endParaRPr lang="pt-BR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Análise/revisão dos principais artefatos de desenvolvimento</a:t>
            </a:r>
            <a:endParaRPr lang="pt-BR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de testes</a:t>
            </a:r>
            <a:endParaRPr lang="pt-BR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 de testes</a:t>
            </a:r>
            <a:endParaRPr lang="pt-BR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Manutenção de testes</a:t>
            </a:r>
            <a:endParaRPr lang="pt-BR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quantitativa e qualitativa dos resultados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742680" y="609120"/>
            <a:ext cx="841896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Exemplo #1: Teste de estresse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742680" y="1981080"/>
            <a:ext cx="841896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Cenário:</a:t>
            </a:r>
            <a:endParaRPr lang="pt-BR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Grande corporação;</a:t>
            </a:r>
            <a:endParaRPr lang="pt-BR" sz="1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 direcionado a um grande público;</a:t>
            </a:r>
            <a:endParaRPr lang="pt-BR" sz="1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Aplicação crítica para faturamento;</a:t>
            </a:r>
            <a:endParaRPr lang="pt-BR" sz="1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Aplicação WEB;</a:t>
            </a:r>
            <a:endParaRPr lang="pt-BR" sz="1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 de estresse requerido;</a:t>
            </a:r>
            <a:endParaRPr lang="pt-BR" sz="1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Empresa externa contratada para executar testes.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=&gt; Resultado: O teste de estresse apontou falha no balanceamento de carga, SO, SGBD, web server, application server, sistema de controle de acesso geral e, por fim, na aplicação que era a principal parte a ser testada.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93920" y="254520"/>
            <a:ext cx="8911440" cy="117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020280" y="1658520"/>
            <a:ext cx="3629160" cy="38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65040" indent="-316080" algn="ctr">
              <a:lnSpc>
                <a:spcPct val="150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Atividades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Apoio</a:t>
            </a:r>
            <a:endParaRPr lang="pt-BR" sz="26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pt-BR" sz="1800" b="0" strike="noStrike" spc="-1">
              <a:latin typeface="Arial"/>
            </a:endParaRPr>
          </a:p>
          <a:p>
            <a:pPr marL="363240" indent="-3175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5040" algn="l"/>
                <a:tab pos="812520" algn="l"/>
                <a:tab pos="1261800" algn="l"/>
                <a:tab pos="1711080" algn="l"/>
                <a:tab pos="2160360" algn="l"/>
                <a:tab pos="2609640" algn="l"/>
                <a:tab pos="3058920" algn="l"/>
                <a:tab pos="3508200" algn="l"/>
                <a:tab pos="3957480" algn="l"/>
                <a:tab pos="4406760" algn="l"/>
                <a:tab pos="4856040" algn="l"/>
                <a:tab pos="5305320" algn="l"/>
                <a:tab pos="5754600" algn="l"/>
                <a:tab pos="6203880" algn="l"/>
                <a:tab pos="6653160" algn="l"/>
                <a:tab pos="7102440" algn="l"/>
                <a:tab pos="7551720" algn="l"/>
                <a:tab pos="8001000" algn="l"/>
                <a:tab pos="8449920" algn="l"/>
                <a:tab pos="8899200" algn="l"/>
                <a:tab pos="93484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Software;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996840" y="182448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988920" y="331776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CONSTRUÇÃO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988920" y="5722920"/>
            <a:ext cx="2154600" cy="993600"/>
          </a:xfrm>
          <a:prstGeom prst="ellipse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MANUTENÇÃO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898560" y="4811400"/>
            <a:ext cx="2244960" cy="413280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SOFTWARE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PRODUTO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1797120" y="439668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89" name="CustomShape 8"/>
          <p:cNvSpPr/>
          <p:nvPr/>
        </p:nvSpPr>
        <p:spPr>
          <a:xfrm>
            <a:off x="1797120" y="53078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0" name="CustomShape 9"/>
          <p:cNvSpPr/>
          <p:nvPr/>
        </p:nvSpPr>
        <p:spPr>
          <a:xfrm>
            <a:off x="1797120" y="2903040"/>
            <a:ext cx="538200" cy="329760"/>
          </a:xfrm>
          <a:custGeom>
            <a:avLst/>
            <a:gdLst/>
            <a:ahLst/>
            <a:cxnLst/>
            <a:rect l="l" t="t" r="r" b="b"/>
            <a:pathLst>
              <a:path w="1501" h="921">
                <a:moveTo>
                  <a:pt x="375" y="0"/>
                </a:moveTo>
                <a:lnTo>
                  <a:pt x="375" y="690"/>
                </a:lnTo>
                <a:lnTo>
                  <a:pt x="0" y="690"/>
                </a:lnTo>
                <a:lnTo>
                  <a:pt x="750" y="920"/>
                </a:lnTo>
                <a:lnTo>
                  <a:pt x="1500" y="690"/>
                </a:lnTo>
                <a:lnTo>
                  <a:pt x="1125" y="69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EEEEEE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1" name="CustomShape 10"/>
          <p:cNvSpPr/>
          <p:nvPr/>
        </p:nvSpPr>
        <p:spPr>
          <a:xfrm>
            <a:off x="3235680" y="190800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Sistema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3235680" y="340164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3235680" y="5889960"/>
            <a:ext cx="2424240" cy="744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Entendimento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Modificação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Revalidação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636480" y="1828800"/>
            <a:ext cx="5073480" cy="4308840"/>
          </a:xfrm>
          <a:prstGeom prst="wedgeRoundRectCallout">
            <a:avLst>
              <a:gd name="adj1" fmla="val 58185"/>
              <a:gd name="adj2" fmla="val 15564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80000" rIns="90000" bIns="45000">
            <a:noAutofit/>
          </a:bodyPr>
          <a:lstStyle/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Auditoria</a:t>
            </a:r>
            <a:endParaRPr lang="pt-BR" sz="240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as atividades para determinar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adequação aos requisitos, planos e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contrato, quando apropriado.</a:t>
            </a: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  <a:p>
            <a:pPr marL="215640" indent="-208080" algn="ctr">
              <a:lnSpc>
                <a:spcPct val="100000"/>
              </a:lnSpc>
              <a:tabLst>
                <a:tab pos="0" algn="l"/>
              </a:tabLst>
            </a:pP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742680" y="609120"/>
            <a:ext cx="841896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Exemplo #2: Implementação / Testes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742680" y="1981080"/>
            <a:ext cx="841896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Cenário:</a:t>
            </a:r>
            <a:endParaRPr lang="pt-BR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Aplicação pequena;</a:t>
            </a:r>
            <a:endParaRPr lang="pt-BR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Equipe de testes externa;</a:t>
            </a:r>
            <a:endParaRPr lang="pt-BR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bem definido;</a:t>
            </a:r>
            <a:endParaRPr lang="pt-BR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Uso da matriz de rastreabilidade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=&gt; Resultado: equipe de testes apontou falhas em fases intermediárias. Testes de aceitação executados com sucesso (100%).</a:t>
            </a:r>
            <a:endParaRPr lang="pt-BR" sz="2800" b="0" strike="noStrike" spc="-1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598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1"/>
          <p:cNvSpPr/>
          <p:nvPr/>
        </p:nvSpPr>
        <p:spPr>
          <a:xfrm>
            <a:off x="742680" y="609120"/>
            <a:ext cx="841896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Dificuldades identificadas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28" name="CustomShape 2"/>
          <p:cNvSpPr/>
          <p:nvPr/>
        </p:nvSpPr>
        <p:spPr>
          <a:xfrm>
            <a:off x="742680" y="1981080"/>
            <a:ext cx="8418960" cy="411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1000"/>
          </a:bodyPr>
          <a:lstStyle/>
          <a:p>
            <a:pPr marL="432000" indent="-3229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minimizar o apontamento de defeitos já identificados em etapas anteriores do processo de testes ou na mesma etapa, mas por pessoas/equipes diferentes?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re-alimentar o processo com defeitos encontrados em fases posteriores ao período esperado?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ustomShape 1"/>
          <p:cNvSpPr/>
          <p:nvPr/>
        </p:nvSpPr>
        <p:spPr>
          <a:xfrm>
            <a:off x="663480" y="228600"/>
            <a:ext cx="8831520" cy="98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Norma IEEE 829-1998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730" name="CustomShape 2"/>
          <p:cNvSpPr/>
          <p:nvPr/>
        </p:nvSpPr>
        <p:spPr>
          <a:xfrm>
            <a:off x="663480" y="1445040"/>
            <a:ext cx="8831520" cy="44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norma IEEE 829-1998 descreve um conjunto de documentos para as atividades de teste de um produto de software. Os documentos cobrem as tarefas de planejamento, especificação e relato de testes.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animClr clrSpc="rgb" dir="cw">
                                <p:cBhvr>
                                  <p:cTn id="7" dur="1" fill="hold">
                                    <p:stCondLst>
                                      <p:cond evt="end" delay="0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730">
                                      <p:txEl>
                                        <p:pRg st="0" end="0"/>
                                      </p:txEl>
                                    </p:spTgt>
                                  </p:tgtEl>
                                  <p:attrNameLst>
                                    <p:attrName>ppt_c</p:attrName>
                                  </p:attrNameLst>
                                </p:cBhvr>
                                <p:to>
                                  <a:srgbClr val="BEBEBE"/>
                                </p:to>
                              </p:animCl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ustomShape 1"/>
          <p:cNvSpPr/>
          <p:nvPr/>
        </p:nvSpPr>
        <p:spPr>
          <a:xfrm>
            <a:off x="166320" y="71280"/>
            <a:ext cx="9065160" cy="63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Próxima aula 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32" name="CustomShape 2"/>
          <p:cNvSpPr/>
          <p:nvPr/>
        </p:nvSpPr>
        <p:spPr>
          <a:xfrm>
            <a:off x="183600" y="1340640"/>
            <a:ext cx="9704880" cy="1491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Noto Sans CJK SC"/>
              </a:rPr>
              <a:t>UA4 – Projeto de Software e Validação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360" y="46080"/>
            <a:ext cx="7765560" cy="76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128160" y="1340640"/>
            <a:ext cx="902880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0952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0952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0952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523440" y="5373360"/>
            <a:ext cx="3708000" cy="450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paulo.silva@unisal.br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0" y="6400800"/>
            <a:ext cx="6994080" cy="450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737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4040" cy="1391760"/>
          </a:xfrm>
          <a:prstGeom prst="rect">
            <a:avLst/>
          </a:prstGeom>
          <a:ln w="0">
            <a:noFill/>
          </a:ln>
        </p:spPr>
      </p:pic>
      <p:sp>
        <p:nvSpPr>
          <p:cNvPr id="738" name="CustomShape 3"/>
          <p:cNvSpPr/>
          <p:nvPr/>
        </p:nvSpPr>
        <p:spPr>
          <a:xfrm>
            <a:off x="52531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24/09/2024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295920" y="3365640"/>
            <a:ext cx="6994080" cy="1269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Projeto de Software e Validação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740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0960" cy="185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6156</TotalTime>
  <Words>4554</Words>
  <Application>Microsoft Office PowerPoint</Application>
  <PresentationFormat>Papel A4 (210 x 297 mm)</PresentationFormat>
  <Paragraphs>857</Paragraphs>
  <Slides>95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95</vt:i4>
      </vt:variant>
    </vt:vector>
  </HeadingPairs>
  <TitlesOfParts>
    <vt:vector size="110" baseType="lpstr">
      <vt:lpstr>Arial</vt:lpstr>
      <vt:lpstr>Calibri</vt:lpstr>
      <vt:lpstr>Comic Sans MS</vt:lpstr>
      <vt:lpstr>Franklin Gothic Medium</vt:lpstr>
      <vt:lpstr>Symbol</vt:lpstr>
      <vt:lpstr>Times New Roman</vt:lpstr>
      <vt:lpstr>Univers</vt:lpstr>
      <vt:lpstr>Verdana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Barreto Barreto</dc:creator>
  <dc:description/>
  <cp:lastModifiedBy>PAULO CESAR B. DA SILVA</cp:lastModifiedBy>
  <cp:revision>88</cp:revision>
  <dcterms:created xsi:type="dcterms:W3CDTF">2013-09-14T14:46:35Z</dcterms:created>
  <dcterms:modified xsi:type="dcterms:W3CDTF">2024-09-24T21:51:49Z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Papel A4 (210 x 297 mm)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75</vt:i4>
  </property>
  <property fmtid="{D5CDD505-2E9C-101B-9397-08002B2CF9AE}" pid="11" name="_TemplateID">
    <vt:lpwstr>TC028952669991</vt:lpwstr>
  </property>
</Properties>
</file>