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6" r:id="rId151"/>
    <p:sldId id="407" r:id="rId152"/>
    <p:sldId id="408" r:id="rId153"/>
    <p:sldId id="409" r:id="rId154"/>
    <p:sldId id="410" r:id="rId155"/>
    <p:sldId id="411" r:id="rId156"/>
    <p:sldId id="412" r:id="rId157"/>
    <p:sldId id="413" r:id="rId158"/>
    <p:sldId id="414" r:id="rId159"/>
    <p:sldId id="415" r:id="rId160"/>
    <p:sldId id="416" r:id="rId161"/>
    <p:sldId id="417" r:id="rId162"/>
    <p:sldId id="418" r:id="rId163"/>
    <p:sldId id="419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2" r:id="rId176"/>
    <p:sldId id="433" r:id="rId177"/>
  </p:sldIdLst>
  <p:sldSz cx="9906000" cy="6858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theme" Target="theme/theme1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tableStyles" Target="tableStyles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72" Type="http://schemas.openxmlformats.org/officeDocument/2006/relationships/slide" Target="slides/slide170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presProps" Target="presProp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viewProps" Target="viewProps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0195340F-AF00-47BB-8D1A-0500B014645A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5825" y="812800"/>
            <a:ext cx="5783263" cy="4003675"/>
          </a:xfrm>
          <a:prstGeom prst="rect">
            <a:avLst/>
          </a:prstGeom>
        </p:spPr>
      </p:sp>
      <p:sp>
        <p:nvSpPr>
          <p:cNvPr id="10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012" name="CustomShape 3"/>
          <p:cNvSpPr/>
          <p:nvPr/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E09F180-5FF5-454D-8794-8869E86F6D9D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8920" cy="3427560"/>
          </a:xfrm>
          <a:prstGeom prst="rect">
            <a:avLst/>
          </a:prstGeom>
        </p:spPr>
      </p:sp>
      <p:sp>
        <p:nvSpPr>
          <p:cNvPr id="1030" name="CustomShape 2"/>
          <p:cNvSpPr/>
          <p:nvPr/>
        </p:nvSpPr>
        <p:spPr>
          <a:xfrm>
            <a:off x="686160" y="4342320"/>
            <a:ext cx="5485680" cy="411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210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212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214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216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218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220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222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224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226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228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8920" cy="3427560"/>
          </a:xfrm>
          <a:prstGeom prst="rect">
            <a:avLst/>
          </a:prstGeom>
        </p:spPr>
      </p:sp>
      <p:sp>
        <p:nvSpPr>
          <p:cNvPr id="1032" name="CustomShape 2"/>
          <p:cNvSpPr/>
          <p:nvPr/>
        </p:nvSpPr>
        <p:spPr>
          <a:xfrm>
            <a:off x="686160" y="4342320"/>
            <a:ext cx="5485680" cy="411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230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232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234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236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238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240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5825" y="812800"/>
            <a:ext cx="5783263" cy="4003675"/>
          </a:xfrm>
          <a:prstGeom prst="rect">
            <a:avLst/>
          </a:prstGeom>
        </p:spPr>
      </p:sp>
      <p:sp>
        <p:nvSpPr>
          <p:cNvPr id="1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243" name="CustomShape 3"/>
          <p:cNvSpPr/>
          <p:nvPr/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1027CDD-17F1-486C-BC68-511E9CABEDD5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93738"/>
            <a:ext cx="4949825" cy="3427412"/>
          </a:xfrm>
          <a:prstGeom prst="rect">
            <a:avLst/>
          </a:prstGeom>
        </p:spPr>
      </p:sp>
      <p:sp>
        <p:nvSpPr>
          <p:cNvPr id="1034" name="CustomShape 2"/>
          <p:cNvSpPr/>
          <p:nvPr/>
        </p:nvSpPr>
        <p:spPr>
          <a:xfrm>
            <a:off x="686160" y="4342320"/>
            <a:ext cx="5485680" cy="411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8920" cy="3427560"/>
          </a:xfrm>
          <a:prstGeom prst="rect">
            <a:avLst/>
          </a:prstGeom>
        </p:spPr>
      </p:sp>
      <p:sp>
        <p:nvSpPr>
          <p:cNvPr id="1036" name="CustomShape 2"/>
          <p:cNvSpPr/>
          <p:nvPr/>
        </p:nvSpPr>
        <p:spPr>
          <a:xfrm>
            <a:off x="686160" y="4342320"/>
            <a:ext cx="5485680" cy="411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8920" cy="3427560"/>
          </a:xfrm>
          <a:prstGeom prst="rect">
            <a:avLst/>
          </a:prstGeom>
        </p:spPr>
      </p:sp>
      <p:sp>
        <p:nvSpPr>
          <p:cNvPr id="1038" name="CustomShape 2"/>
          <p:cNvSpPr/>
          <p:nvPr/>
        </p:nvSpPr>
        <p:spPr>
          <a:xfrm>
            <a:off x="686160" y="4342320"/>
            <a:ext cx="5485680" cy="411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93738"/>
            <a:ext cx="4949825" cy="3427412"/>
          </a:xfrm>
          <a:prstGeom prst="rect">
            <a:avLst/>
          </a:prstGeom>
        </p:spPr>
      </p:sp>
      <p:sp>
        <p:nvSpPr>
          <p:cNvPr id="1040" name="CustomShape 2"/>
          <p:cNvSpPr/>
          <p:nvPr/>
        </p:nvSpPr>
        <p:spPr>
          <a:xfrm>
            <a:off x="686160" y="4342320"/>
            <a:ext cx="5485680" cy="411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8920" cy="3427560"/>
          </a:xfrm>
          <a:prstGeom prst="rect">
            <a:avLst/>
          </a:prstGeom>
        </p:spPr>
      </p:sp>
      <p:sp>
        <p:nvSpPr>
          <p:cNvPr id="1042" name="CustomShape 2"/>
          <p:cNvSpPr/>
          <p:nvPr/>
        </p:nvSpPr>
        <p:spPr>
          <a:xfrm>
            <a:off x="686160" y="4342320"/>
            <a:ext cx="5485680" cy="411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8920" cy="3427560"/>
          </a:xfrm>
          <a:prstGeom prst="rect">
            <a:avLst/>
          </a:prstGeom>
        </p:spPr>
      </p:sp>
      <p:sp>
        <p:nvSpPr>
          <p:cNvPr id="1044" name="CustomShape 2"/>
          <p:cNvSpPr/>
          <p:nvPr/>
        </p:nvSpPr>
        <p:spPr>
          <a:xfrm>
            <a:off x="686160" y="4342320"/>
            <a:ext cx="5485680" cy="411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8920" cy="3427560"/>
          </a:xfrm>
          <a:prstGeom prst="rect">
            <a:avLst/>
          </a:prstGeom>
        </p:spPr>
      </p:sp>
      <p:sp>
        <p:nvSpPr>
          <p:cNvPr id="1046" name="CustomShape 2"/>
          <p:cNvSpPr/>
          <p:nvPr/>
        </p:nvSpPr>
        <p:spPr>
          <a:xfrm>
            <a:off x="686160" y="4342320"/>
            <a:ext cx="5485680" cy="411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8920" cy="3427560"/>
          </a:xfrm>
          <a:prstGeom prst="rect">
            <a:avLst/>
          </a:prstGeom>
        </p:spPr>
      </p:sp>
      <p:sp>
        <p:nvSpPr>
          <p:cNvPr id="1048" name="CustomShape 2"/>
          <p:cNvSpPr/>
          <p:nvPr/>
        </p:nvSpPr>
        <p:spPr>
          <a:xfrm>
            <a:off x="686160" y="4342320"/>
            <a:ext cx="5485680" cy="411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93738"/>
            <a:ext cx="4949825" cy="3427412"/>
          </a:xfrm>
          <a:prstGeom prst="rect">
            <a:avLst/>
          </a:prstGeom>
        </p:spPr>
      </p:sp>
      <p:sp>
        <p:nvSpPr>
          <p:cNvPr id="1014" name="CustomShape 2"/>
          <p:cNvSpPr/>
          <p:nvPr/>
        </p:nvSpPr>
        <p:spPr>
          <a:xfrm>
            <a:off x="686160" y="4342320"/>
            <a:ext cx="5485680" cy="411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8920" cy="3427560"/>
          </a:xfrm>
          <a:prstGeom prst="rect">
            <a:avLst/>
          </a:prstGeom>
        </p:spPr>
      </p:sp>
      <p:sp>
        <p:nvSpPr>
          <p:cNvPr id="1050" name="CustomShape 2"/>
          <p:cNvSpPr/>
          <p:nvPr/>
        </p:nvSpPr>
        <p:spPr>
          <a:xfrm>
            <a:off x="686160" y="4342320"/>
            <a:ext cx="5485680" cy="411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8920" cy="3427560"/>
          </a:xfrm>
          <a:prstGeom prst="rect">
            <a:avLst/>
          </a:prstGeom>
        </p:spPr>
      </p:sp>
      <p:sp>
        <p:nvSpPr>
          <p:cNvPr id="1052" name="CustomShape 2"/>
          <p:cNvSpPr/>
          <p:nvPr/>
        </p:nvSpPr>
        <p:spPr>
          <a:xfrm>
            <a:off x="686160" y="4342320"/>
            <a:ext cx="5485680" cy="411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8920" cy="3427560"/>
          </a:xfrm>
          <a:prstGeom prst="rect">
            <a:avLst/>
          </a:prstGeom>
        </p:spPr>
      </p:sp>
      <p:sp>
        <p:nvSpPr>
          <p:cNvPr id="1054" name="CustomShape 2"/>
          <p:cNvSpPr/>
          <p:nvPr/>
        </p:nvSpPr>
        <p:spPr>
          <a:xfrm>
            <a:off x="686160" y="4342320"/>
            <a:ext cx="5485680" cy="411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8920" cy="3427560"/>
          </a:xfrm>
          <a:prstGeom prst="rect">
            <a:avLst/>
          </a:prstGeom>
        </p:spPr>
      </p:sp>
      <p:sp>
        <p:nvSpPr>
          <p:cNvPr id="1056" name="CustomShape 2"/>
          <p:cNvSpPr/>
          <p:nvPr/>
        </p:nvSpPr>
        <p:spPr>
          <a:xfrm>
            <a:off x="686160" y="4342320"/>
            <a:ext cx="5485680" cy="411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8920" cy="3427560"/>
          </a:xfrm>
          <a:prstGeom prst="rect">
            <a:avLst/>
          </a:prstGeom>
        </p:spPr>
      </p:sp>
      <p:sp>
        <p:nvSpPr>
          <p:cNvPr id="1058" name="CustomShape 2"/>
          <p:cNvSpPr/>
          <p:nvPr/>
        </p:nvSpPr>
        <p:spPr>
          <a:xfrm>
            <a:off x="686160" y="4342320"/>
            <a:ext cx="5485680" cy="411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8920" cy="3427560"/>
          </a:xfrm>
          <a:prstGeom prst="rect">
            <a:avLst/>
          </a:prstGeom>
        </p:spPr>
      </p:sp>
      <p:sp>
        <p:nvSpPr>
          <p:cNvPr id="1060" name="CustomShape 2"/>
          <p:cNvSpPr/>
          <p:nvPr/>
        </p:nvSpPr>
        <p:spPr>
          <a:xfrm>
            <a:off x="686160" y="4342320"/>
            <a:ext cx="5485680" cy="411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8920" cy="3427560"/>
          </a:xfrm>
          <a:prstGeom prst="rect">
            <a:avLst/>
          </a:prstGeom>
        </p:spPr>
      </p:sp>
      <p:sp>
        <p:nvSpPr>
          <p:cNvPr id="1062" name="CustomShape 2"/>
          <p:cNvSpPr/>
          <p:nvPr/>
        </p:nvSpPr>
        <p:spPr>
          <a:xfrm>
            <a:off x="686160" y="4342320"/>
            <a:ext cx="5485680" cy="411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8920" cy="3427560"/>
          </a:xfrm>
          <a:prstGeom prst="rect">
            <a:avLst/>
          </a:prstGeom>
        </p:spPr>
      </p:sp>
      <p:sp>
        <p:nvSpPr>
          <p:cNvPr id="1064" name="CustomShape 2"/>
          <p:cNvSpPr/>
          <p:nvPr/>
        </p:nvSpPr>
        <p:spPr>
          <a:xfrm>
            <a:off x="686160" y="4342320"/>
            <a:ext cx="5485680" cy="411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8920" cy="3427560"/>
          </a:xfrm>
          <a:prstGeom prst="rect">
            <a:avLst/>
          </a:prstGeom>
        </p:spPr>
      </p:sp>
      <p:sp>
        <p:nvSpPr>
          <p:cNvPr id="1066" name="CustomShape 2"/>
          <p:cNvSpPr/>
          <p:nvPr/>
        </p:nvSpPr>
        <p:spPr>
          <a:xfrm>
            <a:off x="686160" y="4342320"/>
            <a:ext cx="5485680" cy="411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93738"/>
            <a:ext cx="4949825" cy="3427412"/>
          </a:xfrm>
          <a:prstGeom prst="rect">
            <a:avLst/>
          </a:prstGeom>
        </p:spPr>
      </p:sp>
      <p:sp>
        <p:nvSpPr>
          <p:cNvPr id="1068" name="CustomShape 2"/>
          <p:cNvSpPr/>
          <p:nvPr/>
        </p:nvSpPr>
        <p:spPr>
          <a:xfrm>
            <a:off x="686160" y="4342320"/>
            <a:ext cx="5485680" cy="411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8920" cy="3427560"/>
          </a:xfrm>
          <a:prstGeom prst="rect">
            <a:avLst/>
          </a:prstGeom>
        </p:spPr>
      </p:sp>
      <p:sp>
        <p:nvSpPr>
          <p:cNvPr id="1016" name="CustomShape 2"/>
          <p:cNvSpPr/>
          <p:nvPr/>
        </p:nvSpPr>
        <p:spPr>
          <a:xfrm>
            <a:off x="686160" y="4342320"/>
            <a:ext cx="5485680" cy="411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93738"/>
            <a:ext cx="4949825" cy="3427412"/>
          </a:xfrm>
          <a:prstGeom prst="rect">
            <a:avLst/>
          </a:prstGeom>
        </p:spPr>
      </p:sp>
      <p:sp>
        <p:nvSpPr>
          <p:cNvPr id="1070" name="CustomShape 2"/>
          <p:cNvSpPr/>
          <p:nvPr/>
        </p:nvSpPr>
        <p:spPr>
          <a:xfrm>
            <a:off x="686160" y="4342320"/>
            <a:ext cx="5485680" cy="411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8920" cy="3427560"/>
          </a:xfrm>
          <a:prstGeom prst="rect">
            <a:avLst/>
          </a:prstGeom>
        </p:spPr>
      </p:sp>
      <p:sp>
        <p:nvSpPr>
          <p:cNvPr id="1072" name="CustomShape 2"/>
          <p:cNvSpPr/>
          <p:nvPr/>
        </p:nvSpPr>
        <p:spPr>
          <a:xfrm>
            <a:off x="686160" y="4342320"/>
            <a:ext cx="5485680" cy="411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8920" cy="3427560"/>
          </a:xfrm>
          <a:prstGeom prst="rect">
            <a:avLst/>
          </a:prstGeom>
        </p:spPr>
      </p:sp>
      <p:sp>
        <p:nvSpPr>
          <p:cNvPr id="1074" name="CustomShape 2"/>
          <p:cNvSpPr/>
          <p:nvPr/>
        </p:nvSpPr>
        <p:spPr>
          <a:xfrm>
            <a:off x="686160" y="4342320"/>
            <a:ext cx="5485680" cy="411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076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078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080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082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084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086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088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8920" cy="3427560"/>
          </a:xfrm>
          <a:prstGeom prst="rect">
            <a:avLst/>
          </a:prstGeom>
        </p:spPr>
      </p:sp>
      <p:sp>
        <p:nvSpPr>
          <p:cNvPr id="1018" name="CustomShape 2"/>
          <p:cNvSpPr/>
          <p:nvPr/>
        </p:nvSpPr>
        <p:spPr>
          <a:xfrm>
            <a:off x="686160" y="4342320"/>
            <a:ext cx="5485680" cy="411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090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84720"/>
            <a:ext cx="4500720" cy="3429000"/>
          </a:xfrm>
          <a:prstGeom prst="rect">
            <a:avLst/>
          </a:prstGeom>
        </p:spPr>
      </p:sp>
      <p:sp>
        <p:nvSpPr>
          <p:cNvPr id="1092" name="CustomShape 2"/>
          <p:cNvSpPr/>
          <p:nvPr/>
        </p:nvSpPr>
        <p:spPr>
          <a:xfrm>
            <a:off x="915120" y="4343400"/>
            <a:ext cx="5027400" cy="411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>
            <a:noAutofit/>
          </a:bodyPr>
          <a:lstStyle/>
          <a:p>
            <a:pPr>
              <a:lnSpc>
                <a:spcPct val="100000"/>
              </a:lnSpc>
              <a:spcBef>
                <a:spcPts val="44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DoD – Departamento de defesa norte-americano patrocinou junto ao 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outros setores tais como o da construção civil e mantufatura.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84720"/>
            <a:ext cx="4500720" cy="3429000"/>
          </a:xfrm>
          <a:prstGeom prst="rect">
            <a:avLst/>
          </a:prstGeom>
        </p:spPr>
      </p:sp>
      <p:sp>
        <p:nvSpPr>
          <p:cNvPr id="1094" name="CustomShape 2"/>
          <p:cNvSpPr/>
          <p:nvPr/>
        </p:nvSpPr>
        <p:spPr>
          <a:xfrm>
            <a:off x="915120" y="4343400"/>
            <a:ext cx="5027400" cy="411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>
            <a:noAutofit/>
          </a:bodyPr>
          <a:lstStyle/>
          <a:p>
            <a:pPr>
              <a:lnSpc>
                <a:spcPct val="100000"/>
              </a:lnSpc>
              <a:spcBef>
                <a:spcPts val="44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CMM – SEI TR24 93 e SEI TR25 93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No CMMI  uma empresa pode estar em diferentes níveis, pois cada área é avaliada separadamente.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096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098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00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02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04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06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84720"/>
            <a:ext cx="4500720" cy="3429000"/>
          </a:xfrm>
          <a:prstGeom prst="rect">
            <a:avLst/>
          </a:prstGeom>
        </p:spPr>
      </p:sp>
      <p:sp>
        <p:nvSpPr>
          <p:cNvPr id="1108" name="CustomShape 2"/>
          <p:cNvSpPr/>
          <p:nvPr/>
        </p:nvSpPr>
        <p:spPr>
          <a:xfrm>
            <a:off x="915120" y="4343400"/>
            <a:ext cx="5027400" cy="411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>
            <a:noAutofit/>
          </a:bodyPr>
          <a:lstStyle/>
          <a:p>
            <a:pPr>
              <a:lnSpc>
                <a:spcPct val="100000"/>
              </a:lnSpc>
              <a:spcBef>
                <a:spcPts val="44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Apaga-se incêndio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Futebol de várzea, desordenamente, jogador ou técnico excepcional, mais do que por mérito da equipe,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resultados são irregulares e imprevísives, com custos fora do controle.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8920" cy="3427560"/>
          </a:xfrm>
          <a:prstGeom prst="rect">
            <a:avLst/>
          </a:prstGeom>
        </p:spPr>
      </p:sp>
      <p:sp>
        <p:nvSpPr>
          <p:cNvPr id="1020" name="CustomShape 2"/>
          <p:cNvSpPr/>
          <p:nvPr/>
        </p:nvSpPr>
        <p:spPr>
          <a:xfrm>
            <a:off x="686160" y="4342320"/>
            <a:ext cx="5485680" cy="411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10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12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14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16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18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84720"/>
            <a:ext cx="4500720" cy="3429000"/>
          </a:xfrm>
          <a:prstGeom prst="rect">
            <a:avLst/>
          </a:prstGeom>
        </p:spPr>
      </p:sp>
      <p:sp>
        <p:nvSpPr>
          <p:cNvPr id="1120" name="CustomShape 2"/>
          <p:cNvSpPr/>
          <p:nvPr/>
        </p:nvSpPr>
        <p:spPr>
          <a:xfrm>
            <a:off x="915120" y="4343400"/>
            <a:ext cx="5027400" cy="411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>
            <a:noAutofit/>
          </a:bodyPr>
          <a:lstStyle/>
          <a:p>
            <a:pPr>
              <a:lnSpc>
                <a:spcPct val="100000"/>
              </a:lnSpc>
              <a:spcBef>
                <a:spcPts val="44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200" b="0" strike="noStrike" spc="-1">
                <a:latin typeface="Times New Roman"/>
                <a:ea typeface="DejaVu Sans"/>
              </a:rPr>
              <a:t>Maturidade é  uma condição indiscutível para implantação e sucesso de um programa de melhoria.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200" b="0" strike="noStrike" spc="-1">
                <a:latin typeface="Times New Roman"/>
                <a:ea typeface="DejaVu Sans"/>
              </a:rPr>
              <a:t>Quanto maior a maturidade, mais os processos são definidos e institucionalizados em uma empresa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200" b="0" strike="noStrike" spc="-1">
                <a:latin typeface="Times New Roman"/>
                <a:ea typeface="DejaVu Sans"/>
              </a:rPr>
              <a:t>Para um processo ser maduro não basta ser repetível mas deve também permitir a sua melhoria,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200" b="0" strike="noStrike" spc="-1">
                <a:latin typeface="Times New Roman"/>
                <a:ea typeface="DejaVu Sans"/>
              </a:rPr>
              <a:t>Pergunte ao José, calculo aleatorio para LOC pag 79 , Cortes.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84720"/>
            <a:ext cx="4500720" cy="3429000"/>
          </a:xfrm>
          <a:prstGeom prst="rect">
            <a:avLst/>
          </a:prstGeom>
        </p:spPr>
      </p:sp>
      <p:sp>
        <p:nvSpPr>
          <p:cNvPr id="1122" name="CustomShape 2"/>
          <p:cNvSpPr/>
          <p:nvPr/>
        </p:nvSpPr>
        <p:spPr>
          <a:xfrm>
            <a:off x="915120" y="4343400"/>
            <a:ext cx="5027400" cy="411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>
            <a:noAutofit/>
          </a:bodyPr>
          <a:lstStyle/>
          <a:p>
            <a:pPr>
              <a:lnSpc>
                <a:spcPct val="100000"/>
              </a:lnSpc>
              <a:spcBef>
                <a:spcPts val="44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200" b="0" strike="noStrike" spc="-1">
                <a:latin typeface="Times New Roman"/>
                <a:ea typeface="DejaVu Sans"/>
              </a:rPr>
              <a:t>ou capabilidade, entao um processo capaz produz ou tem uma alta probabilidade de produir os resultados esperados.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24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26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28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8920" cy="3427560"/>
          </a:xfrm>
          <a:prstGeom prst="rect">
            <a:avLst/>
          </a:prstGeom>
        </p:spPr>
      </p:sp>
      <p:sp>
        <p:nvSpPr>
          <p:cNvPr id="1022" name="CustomShape 2"/>
          <p:cNvSpPr/>
          <p:nvPr/>
        </p:nvSpPr>
        <p:spPr>
          <a:xfrm>
            <a:off x="686160" y="4342320"/>
            <a:ext cx="5485680" cy="411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30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32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34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36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38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40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42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44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46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48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8920" cy="3427560"/>
          </a:xfrm>
          <a:prstGeom prst="rect">
            <a:avLst/>
          </a:prstGeom>
        </p:spPr>
      </p:sp>
      <p:sp>
        <p:nvSpPr>
          <p:cNvPr id="1024" name="CustomShape 2"/>
          <p:cNvSpPr/>
          <p:nvPr/>
        </p:nvSpPr>
        <p:spPr>
          <a:xfrm>
            <a:off x="686160" y="4342320"/>
            <a:ext cx="5485680" cy="411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50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52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84720"/>
            <a:ext cx="4500720" cy="3429000"/>
          </a:xfrm>
          <a:prstGeom prst="rect">
            <a:avLst/>
          </a:prstGeom>
        </p:spPr>
      </p:sp>
      <p:sp>
        <p:nvSpPr>
          <p:cNvPr id="1154" name="CustomShape 2"/>
          <p:cNvSpPr/>
          <p:nvPr/>
        </p:nvSpPr>
        <p:spPr>
          <a:xfrm>
            <a:off x="915120" y="4343400"/>
            <a:ext cx="5027400" cy="411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>
            <a:noAutofit/>
          </a:bodyPr>
          <a:lstStyle/>
          <a:p>
            <a:pPr>
              <a:lnSpc>
                <a:spcPct val="100000"/>
              </a:lnSpc>
              <a:spcBef>
                <a:spcPts val="44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200" b="0" strike="noStrike" spc="-1">
                <a:latin typeface="Times New Roman"/>
                <a:ea typeface="DejaVu Sans"/>
              </a:rPr>
              <a:t> as qualidades, procedimentos e o conhecimento pertencem às pessoas e não às organizações ou equipe.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200" b="0" strike="noStrike" spc="-1">
                <a:latin typeface="Times New Roman"/>
                <a:ea typeface="DejaVu Sans"/>
              </a:rPr>
              <a:t>a capacidade do processo pertence às pessoas.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84720"/>
            <a:ext cx="4500720" cy="3429000"/>
          </a:xfrm>
          <a:prstGeom prst="rect">
            <a:avLst/>
          </a:prstGeom>
        </p:spPr>
      </p:sp>
      <p:sp>
        <p:nvSpPr>
          <p:cNvPr id="1156" name="CustomShape 2"/>
          <p:cNvSpPr/>
          <p:nvPr/>
        </p:nvSpPr>
        <p:spPr>
          <a:xfrm>
            <a:off x="915120" y="4343400"/>
            <a:ext cx="5027400" cy="411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>
            <a:noAutofit/>
          </a:bodyPr>
          <a:lstStyle/>
          <a:p>
            <a:pPr>
              <a:lnSpc>
                <a:spcPct val="100000"/>
              </a:lnSpc>
              <a:spcBef>
                <a:spcPts val="44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200" b="0" strike="noStrike" spc="-1">
                <a:latin typeface="Times New Roman"/>
                <a:ea typeface="DejaVu Sans"/>
              </a:rPr>
              <a:t> 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84720"/>
            <a:ext cx="4500720" cy="3429000"/>
          </a:xfrm>
          <a:prstGeom prst="rect">
            <a:avLst/>
          </a:prstGeom>
        </p:spPr>
      </p:sp>
      <p:sp>
        <p:nvSpPr>
          <p:cNvPr id="1158" name="CustomShape 2"/>
          <p:cNvSpPr/>
          <p:nvPr/>
        </p:nvSpPr>
        <p:spPr>
          <a:xfrm>
            <a:off x="915120" y="4343400"/>
            <a:ext cx="5027400" cy="411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>
            <a:noAutofit/>
          </a:bodyPr>
          <a:lstStyle/>
          <a:p>
            <a:pPr>
              <a:lnSpc>
                <a:spcPct val="100000"/>
              </a:lnSpc>
              <a:spcBef>
                <a:spcPts val="44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200" b="0" strike="noStrike" spc="-1">
                <a:latin typeface="Times New Roman"/>
                <a:ea typeface="DejaVu Sans"/>
              </a:rPr>
              <a:t> Os processos pertencem às equipes de cada projeto.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84720"/>
            <a:ext cx="4500720" cy="3429000"/>
          </a:xfrm>
          <a:prstGeom prst="rect">
            <a:avLst/>
          </a:prstGeom>
        </p:spPr>
      </p:sp>
      <p:sp>
        <p:nvSpPr>
          <p:cNvPr id="1160" name="CustomShape 2"/>
          <p:cNvSpPr/>
          <p:nvPr/>
        </p:nvSpPr>
        <p:spPr>
          <a:xfrm>
            <a:off x="915120" y="4343400"/>
            <a:ext cx="5027400" cy="411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>
            <a:noAutofit/>
          </a:bodyPr>
          <a:lstStyle/>
          <a:p>
            <a:pPr>
              <a:lnSpc>
                <a:spcPct val="100000"/>
              </a:lnSpc>
              <a:spcBef>
                <a:spcPts val="44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200" b="0" strike="noStrike" spc="-1">
                <a:latin typeface="Times New Roman"/>
                <a:ea typeface="DejaVu Sans"/>
              </a:rPr>
              <a:t> é recomendada a criação de um grupo o  SEPG – Software Engineering Process Group.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200" b="0" strike="noStrike" spc="-1">
                <a:latin typeface="Times New Roman"/>
                <a:ea typeface="DejaVu Sans"/>
              </a:rPr>
              <a:t>Apesar de ser ter um processo padrão ele pode ser adaptado aos diferentes projetos e tanto os processos gerenciais como téncnicos podem ser repetidos e eles pertencem  à organização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84720"/>
            <a:ext cx="4500720" cy="3429000"/>
          </a:xfrm>
          <a:prstGeom prst="rect">
            <a:avLst/>
          </a:prstGeom>
        </p:spPr>
      </p:sp>
      <p:sp>
        <p:nvSpPr>
          <p:cNvPr id="1162" name="CustomShape 2"/>
          <p:cNvSpPr/>
          <p:nvPr/>
        </p:nvSpPr>
        <p:spPr>
          <a:xfrm>
            <a:off x="915120" y="4343400"/>
            <a:ext cx="5027400" cy="411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>
            <a:noAutofit/>
          </a:bodyPr>
          <a:lstStyle/>
          <a:p>
            <a:pPr>
              <a:lnSpc>
                <a:spcPct val="100000"/>
              </a:lnSpc>
              <a:spcBef>
                <a:spcPts val="44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200" b="0" strike="noStrike" spc="-1">
                <a:latin typeface="Times New Roman"/>
                <a:ea typeface="DejaVu Sans"/>
              </a:rPr>
              <a:t>Os projetos melhoram o seu controle sobre os produtos e processos, e a variância das medidas é  diminuida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84720"/>
            <a:ext cx="4500720" cy="3429000"/>
          </a:xfrm>
          <a:prstGeom prst="rect">
            <a:avLst/>
          </a:prstGeom>
        </p:spPr>
      </p:sp>
      <p:sp>
        <p:nvSpPr>
          <p:cNvPr id="1164" name="CustomShape 2"/>
          <p:cNvSpPr/>
          <p:nvPr/>
        </p:nvSpPr>
        <p:spPr>
          <a:xfrm>
            <a:off x="915120" y="4343400"/>
            <a:ext cx="5027400" cy="411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>
            <a:noAutofit/>
          </a:bodyPr>
          <a:lstStyle/>
          <a:p>
            <a:pPr>
              <a:lnSpc>
                <a:spcPct val="100000"/>
              </a:lnSpc>
              <a:spcBef>
                <a:spcPts val="44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200" b="0" strike="noStrike" spc="-1">
                <a:latin typeface="Times New Roman"/>
                <a:ea typeface="DejaVu Sans"/>
              </a:rPr>
              <a:t>Apesar de essas ações serem iniciadas nos níveis iniciais, elas são o foco desse nível.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66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68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8920" cy="3427560"/>
          </a:xfrm>
          <a:prstGeom prst="rect">
            <a:avLst/>
          </a:prstGeom>
        </p:spPr>
      </p:sp>
      <p:sp>
        <p:nvSpPr>
          <p:cNvPr id="1026" name="CustomShape 2"/>
          <p:cNvSpPr/>
          <p:nvPr/>
        </p:nvSpPr>
        <p:spPr>
          <a:xfrm>
            <a:off x="686160" y="4342320"/>
            <a:ext cx="5485680" cy="411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70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72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74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76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78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80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84720"/>
            <a:ext cx="4500720" cy="3429000"/>
          </a:xfrm>
          <a:prstGeom prst="rect">
            <a:avLst/>
          </a:prstGeom>
        </p:spPr>
      </p:sp>
      <p:sp>
        <p:nvSpPr>
          <p:cNvPr id="1182" name="CustomShape 2"/>
          <p:cNvSpPr/>
          <p:nvPr/>
        </p:nvSpPr>
        <p:spPr>
          <a:xfrm>
            <a:off x="915120" y="4343400"/>
            <a:ext cx="5027400" cy="411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>
            <a:noAutofit/>
          </a:bodyPr>
          <a:lstStyle/>
          <a:p>
            <a:pPr>
              <a:lnSpc>
                <a:spcPct val="100000"/>
              </a:lnSpc>
              <a:spcBef>
                <a:spcPts val="44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200" b="0" strike="noStrike" spc="-1">
                <a:latin typeface="Times New Roman"/>
                <a:ea typeface="DejaVu Sans"/>
              </a:rPr>
              <a:t>comprometimento, por exemplo a criação de esturturas e grupos de trabalho, atribuição de responsabilidades, etc.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84720"/>
            <a:ext cx="4500720" cy="3429000"/>
          </a:xfrm>
          <a:prstGeom prst="rect">
            <a:avLst/>
          </a:prstGeom>
        </p:spPr>
      </p:sp>
      <p:sp>
        <p:nvSpPr>
          <p:cNvPr id="1184" name="CustomShape 2"/>
          <p:cNvSpPr/>
          <p:nvPr/>
        </p:nvSpPr>
        <p:spPr>
          <a:xfrm>
            <a:off x="915120" y="4343400"/>
            <a:ext cx="5027400" cy="411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>
            <a:noAutofit/>
          </a:bodyPr>
          <a:lstStyle/>
          <a:p>
            <a:pPr>
              <a:lnSpc>
                <a:spcPct val="100000"/>
              </a:lnSpc>
              <a:spcBef>
                <a:spcPts val="44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200" b="0" strike="noStrike" spc="-1">
                <a:latin typeface="Times New Roman"/>
                <a:ea typeface="DejaVu Sans"/>
              </a:rPr>
              <a:t>Geralmente na entrevista, cada pergunta esta´para uma pratica, as respostas são analisadas e avaliadas, para ver se há consistencia e uma conclusão é tirada, deve haver consenso na equipe de avaliação.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200" b="0" strike="noStrike" spc="-1">
                <a:latin typeface="Times New Roman"/>
                <a:ea typeface="DejaVu Sans"/>
              </a:rPr>
              <a:t>confidencial e o material fornecido server para melhorar.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86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3720"/>
            <a:ext cx="4498920" cy="3427560"/>
          </a:xfrm>
          <a:prstGeom prst="rect">
            <a:avLst/>
          </a:prstGeom>
        </p:spPr>
      </p:sp>
      <p:sp>
        <p:nvSpPr>
          <p:cNvPr id="1188" name="CustomShape 2"/>
          <p:cNvSpPr/>
          <p:nvPr/>
        </p:nvSpPr>
        <p:spPr>
          <a:xfrm>
            <a:off x="686160" y="4342320"/>
            <a:ext cx="5485680" cy="411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028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90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92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640" y="695160"/>
            <a:ext cx="4498920" cy="3427560"/>
          </a:xfrm>
          <a:prstGeom prst="rect">
            <a:avLst/>
          </a:prstGeom>
        </p:spPr>
      </p:sp>
      <p:sp>
        <p:nvSpPr>
          <p:cNvPr id="1194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95325"/>
            <a:ext cx="4949825" cy="3427413"/>
          </a:xfrm>
          <a:prstGeom prst="rect">
            <a:avLst/>
          </a:prstGeom>
        </p:spPr>
      </p:sp>
      <p:sp>
        <p:nvSpPr>
          <p:cNvPr id="1196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95325"/>
            <a:ext cx="4949825" cy="3427413"/>
          </a:xfrm>
          <a:prstGeom prst="rect">
            <a:avLst/>
          </a:prstGeom>
        </p:spPr>
      </p:sp>
      <p:sp>
        <p:nvSpPr>
          <p:cNvPr id="1198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95325"/>
            <a:ext cx="4949825" cy="3427413"/>
          </a:xfrm>
          <a:prstGeom prst="rect">
            <a:avLst/>
          </a:prstGeom>
        </p:spPr>
      </p:sp>
      <p:sp>
        <p:nvSpPr>
          <p:cNvPr id="1200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95325"/>
            <a:ext cx="4949825" cy="3427413"/>
          </a:xfrm>
          <a:prstGeom prst="rect">
            <a:avLst/>
          </a:prstGeom>
        </p:spPr>
      </p:sp>
      <p:sp>
        <p:nvSpPr>
          <p:cNvPr id="1202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95325"/>
            <a:ext cx="4949825" cy="3427413"/>
          </a:xfrm>
          <a:prstGeom prst="rect">
            <a:avLst/>
          </a:prstGeom>
        </p:spPr>
      </p:sp>
      <p:sp>
        <p:nvSpPr>
          <p:cNvPr id="1204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95325"/>
            <a:ext cx="4949825" cy="3427413"/>
          </a:xfrm>
          <a:prstGeom prst="rect">
            <a:avLst/>
          </a:prstGeom>
        </p:spPr>
      </p:sp>
      <p:sp>
        <p:nvSpPr>
          <p:cNvPr id="1206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95325"/>
            <a:ext cx="4949825" cy="3427413"/>
          </a:xfrm>
          <a:prstGeom prst="rect">
            <a:avLst/>
          </a:prstGeom>
        </p:spPr>
      </p:sp>
      <p:sp>
        <p:nvSpPr>
          <p:cNvPr id="1208" name="CustomShape 2"/>
          <p:cNvSpPr/>
          <p:nvPr/>
        </p:nvSpPr>
        <p:spPr>
          <a:xfrm>
            <a:off x="684360" y="4342320"/>
            <a:ext cx="5489280" cy="41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5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5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5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5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5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5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5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5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wmf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5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5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5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5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5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5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5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5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5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5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5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5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5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5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5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5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5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5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5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5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5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5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5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5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25675" y="4757760"/>
            <a:ext cx="2945015" cy="4602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DejaVu Sans"/>
              </a:rPr>
              <a:t>Aula: 01/10/2024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23440" y="5254560"/>
            <a:ext cx="3709440" cy="451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Prof.: Ms. Paulo Barreto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295920" y="3365640"/>
            <a:ext cx="6995520" cy="1270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4E2968"/>
                </a:solidFill>
                <a:latin typeface="Calibri"/>
                <a:ea typeface="DejaVu Sans"/>
              </a:rPr>
              <a:t>Projeto de Software e Validação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0" y="6400800"/>
            <a:ext cx="6995520" cy="451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D0D0D"/>
                </a:solidFill>
                <a:latin typeface="Verdana"/>
                <a:ea typeface="DejaVu Sans"/>
              </a:rPr>
              <a:t>Curso: Engenharia da Computação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86" name="Picture 2" descr="Resultado de imagem para unisal edital"/>
          <p:cNvPicPr/>
          <p:nvPr/>
        </p:nvPicPr>
        <p:blipFill>
          <a:blip r:embed="rId3"/>
          <a:stretch/>
        </p:blipFill>
        <p:spPr>
          <a:xfrm>
            <a:off x="0" y="-33840"/>
            <a:ext cx="3075480" cy="1393200"/>
          </a:xfrm>
          <a:prstGeom prst="rect">
            <a:avLst/>
          </a:prstGeom>
          <a:ln w="0">
            <a:noFill/>
          </a:ln>
        </p:spPr>
      </p:pic>
      <p:sp>
        <p:nvSpPr>
          <p:cNvPr id="87" name="CustomShape 5"/>
          <p:cNvSpPr/>
          <p:nvPr/>
        </p:nvSpPr>
        <p:spPr>
          <a:xfrm>
            <a:off x="4800240" y="3276720"/>
            <a:ext cx="299520" cy="29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88" name="Picture 2" descr="O que é uma software house? - Blog"/>
          <p:cNvPicPr/>
          <p:nvPr/>
        </p:nvPicPr>
        <p:blipFill>
          <a:blip r:embed="rId4"/>
          <a:stretch/>
        </p:blipFill>
        <p:spPr>
          <a:xfrm>
            <a:off x="1540080" y="1480320"/>
            <a:ext cx="2462400" cy="1852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Gerenciamento de qualidade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990000" y="2057400"/>
            <a:ext cx="8668080" cy="434340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Responsável por: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Garantir o nível de qualidade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Definir os procedimentos e padrões apropriados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Verificar se os procedimentos e padrões estão sendo seguidos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Emprego de técnicas para controlar o nível de qualidade e corrigir problemas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Pessoas e os níveis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40" name="TextShape 2"/>
          <p:cNvSpPr txBox="1"/>
          <p:nvPr/>
        </p:nvSpPr>
        <p:spPr>
          <a:xfrm>
            <a:off x="1320840" y="1828800"/>
            <a:ext cx="8212680" cy="461124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609480" indent="-608040">
              <a:lnSpc>
                <a:spcPct val="84000"/>
              </a:lnSpc>
              <a:spcAft>
                <a:spcPts val="1423"/>
              </a:spcAft>
              <a:tabLst>
                <a:tab pos="0" algn="l"/>
                <a:tab pos="609480" algn="l"/>
                <a:tab pos="714240" algn="l"/>
                <a:tab pos="1163520" algn="l"/>
                <a:tab pos="1612800" algn="l"/>
                <a:tab pos="2062080" algn="l"/>
                <a:tab pos="2511360" algn="l"/>
                <a:tab pos="2960640" algn="l"/>
                <a:tab pos="3409920" algn="l"/>
                <a:tab pos="3859200" algn="l"/>
                <a:tab pos="4308120" algn="l"/>
                <a:tab pos="4757400" algn="l"/>
                <a:tab pos="5206680" algn="l"/>
                <a:tab pos="5655960" algn="l"/>
                <a:tab pos="6105240" algn="l"/>
                <a:tab pos="6554520" algn="l"/>
                <a:tab pos="7003800" algn="l"/>
                <a:tab pos="7453080" algn="l"/>
                <a:tab pos="7902360" algn="l"/>
                <a:tab pos="8351640" algn="l"/>
                <a:tab pos="8800920" algn="l"/>
                <a:tab pos="925020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1.  O sucesso depende de indivíduos e heróis, relacionamento descoordenado e as vezes conflitantes</a:t>
            </a:r>
          </a:p>
          <a:p>
            <a:pPr marL="609480" indent="-608040">
              <a:lnSpc>
                <a:spcPct val="84000"/>
              </a:lnSpc>
              <a:spcAft>
                <a:spcPts val="1423"/>
              </a:spcAft>
              <a:tabLst>
                <a:tab pos="0" algn="l"/>
                <a:tab pos="609480" algn="l"/>
                <a:tab pos="714240" algn="l"/>
                <a:tab pos="1163520" algn="l"/>
                <a:tab pos="1612800" algn="l"/>
                <a:tab pos="2062080" algn="l"/>
                <a:tab pos="2511360" algn="l"/>
                <a:tab pos="2960640" algn="l"/>
                <a:tab pos="3409920" algn="l"/>
                <a:tab pos="3859200" algn="l"/>
                <a:tab pos="4308120" algn="l"/>
                <a:tab pos="4757400" algn="l"/>
                <a:tab pos="5206680" algn="l"/>
                <a:tab pos="5655960" algn="l"/>
                <a:tab pos="6105240" algn="l"/>
                <a:tab pos="6554520" algn="l"/>
                <a:tab pos="7003800" algn="l"/>
                <a:tab pos="7453080" algn="l"/>
                <a:tab pos="7902360" algn="l"/>
                <a:tab pos="8351640" algn="l"/>
                <a:tab pos="8800920" algn="l"/>
                <a:tab pos="925020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2.  O sucesso ainda depende de indivíduos, mas existe apoio gerencial e treinamento para algumas funções</a:t>
            </a:r>
          </a:p>
          <a:p>
            <a:pPr marL="609480" indent="-608040">
              <a:lnSpc>
                <a:spcPct val="84000"/>
              </a:lnSpc>
              <a:spcAft>
                <a:spcPts val="1423"/>
              </a:spcAft>
              <a:tabLst>
                <a:tab pos="0" algn="l"/>
                <a:tab pos="609480" algn="l"/>
                <a:tab pos="714240" algn="l"/>
                <a:tab pos="1163520" algn="l"/>
                <a:tab pos="1612800" algn="l"/>
                <a:tab pos="2062080" algn="l"/>
                <a:tab pos="2511360" algn="l"/>
                <a:tab pos="2960640" algn="l"/>
                <a:tab pos="3409920" algn="l"/>
                <a:tab pos="3859200" algn="l"/>
                <a:tab pos="4308120" algn="l"/>
                <a:tab pos="4757400" algn="l"/>
                <a:tab pos="5206680" algn="l"/>
                <a:tab pos="5655960" algn="l"/>
                <a:tab pos="6105240" algn="l"/>
                <a:tab pos="6554520" algn="l"/>
                <a:tab pos="7003800" algn="l"/>
                <a:tab pos="7453080" algn="l"/>
                <a:tab pos="7902360" algn="l"/>
                <a:tab pos="8351640" algn="l"/>
                <a:tab pos="8800920" algn="l"/>
                <a:tab pos="925020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3.  Grupos trabalham de maneira coordenada, treinamento é planejado</a:t>
            </a:r>
          </a:p>
          <a:p>
            <a:pPr marL="609480" indent="-608040">
              <a:lnSpc>
                <a:spcPct val="84000"/>
              </a:lnSpc>
              <a:spcAft>
                <a:spcPts val="1423"/>
              </a:spcAft>
              <a:tabLst>
                <a:tab pos="0" algn="l"/>
                <a:tab pos="609480" algn="l"/>
                <a:tab pos="714240" algn="l"/>
                <a:tab pos="1163520" algn="l"/>
                <a:tab pos="1612800" algn="l"/>
                <a:tab pos="2062080" algn="l"/>
                <a:tab pos="2511360" algn="l"/>
                <a:tab pos="2960640" algn="l"/>
                <a:tab pos="3409920" algn="l"/>
                <a:tab pos="3859200" algn="l"/>
                <a:tab pos="4308120" algn="l"/>
                <a:tab pos="4757400" algn="l"/>
                <a:tab pos="5206680" algn="l"/>
                <a:tab pos="5655960" algn="l"/>
                <a:tab pos="6105240" algn="l"/>
                <a:tab pos="6554520" algn="l"/>
                <a:tab pos="7003800" algn="l"/>
                <a:tab pos="7453080" algn="l"/>
                <a:tab pos="7902360" algn="l"/>
                <a:tab pos="8351640" algn="l"/>
                <a:tab pos="8800920" algn="l"/>
                <a:tab pos="925020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4.  Forte sentimento de trabalho em equipe</a:t>
            </a:r>
          </a:p>
          <a:p>
            <a:pPr marL="609480" indent="-608040">
              <a:lnSpc>
                <a:spcPct val="84000"/>
              </a:lnSpc>
              <a:spcAft>
                <a:spcPts val="1423"/>
              </a:spcAft>
              <a:tabLst>
                <a:tab pos="0" algn="l"/>
                <a:tab pos="609480" algn="l"/>
                <a:tab pos="714240" algn="l"/>
                <a:tab pos="1163520" algn="l"/>
                <a:tab pos="1612800" algn="l"/>
                <a:tab pos="2062080" algn="l"/>
                <a:tab pos="2511360" algn="l"/>
                <a:tab pos="2960640" algn="l"/>
                <a:tab pos="3409920" algn="l"/>
                <a:tab pos="3859200" algn="l"/>
                <a:tab pos="4308120" algn="l"/>
                <a:tab pos="4757400" algn="l"/>
                <a:tab pos="5206680" algn="l"/>
                <a:tab pos="5655960" algn="l"/>
                <a:tab pos="6105240" algn="l"/>
                <a:tab pos="6554520" algn="l"/>
                <a:tab pos="7003800" algn="l"/>
                <a:tab pos="7453080" algn="l"/>
                <a:tab pos="7902360" algn="l"/>
                <a:tab pos="8351640" algn="l"/>
                <a:tab pos="8800920" algn="l"/>
                <a:tab pos="925020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5.  Todos estão engajados no  programa de melhoria contínua.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Tecnologia e os níveis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42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607680" indent="-607680">
              <a:spcAft>
                <a:spcPts val="1423"/>
              </a:spcAft>
              <a:buClr>
                <a:srgbClr val="000000"/>
              </a:buClr>
              <a:buFont typeface="Wingdings" charset="2"/>
              <a:buChar char=""/>
              <a:tabLst>
                <a:tab pos="607680" algn="l"/>
                <a:tab pos="712440" algn="l"/>
                <a:tab pos="1161720" algn="l"/>
                <a:tab pos="1611000" algn="l"/>
                <a:tab pos="2060280" algn="l"/>
                <a:tab pos="2509560" algn="l"/>
                <a:tab pos="2958840" algn="l"/>
                <a:tab pos="3408120" algn="l"/>
                <a:tab pos="3857400" algn="l"/>
                <a:tab pos="4306680" algn="l"/>
                <a:tab pos="4755960" algn="l"/>
                <a:tab pos="5205240" algn="l"/>
                <a:tab pos="5654520" algn="l"/>
                <a:tab pos="6103800" algn="l"/>
                <a:tab pos="6553080" algn="l"/>
                <a:tab pos="7002360" algn="l"/>
                <a:tab pos="7451640" algn="l"/>
                <a:tab pos="7900920" algn="l"/>
                <a:tab pos="8350200" algn="l"/>
                <a:tab pos="8799480" algn="l"/>
                <a:tab pos="924876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a introdução de novas é arriscada</a:t>
            </a:r>
          </a:p>
          <a:p>
            <a:pPr marL="607680" indent="-607680">
              <a:spcAft>
                <a:spcPts val="1423"/>
              </a:spcAft>
              <a:buClr>
                <a:srgbClr val="000000"/>
              </a:buClr>
              <a:buFont typeface="Wingdings" charset="2"/>
              <a:buChar char=""/>
              <a:tabLst>
                <a:tab pos="607680" algn="l"/>
                <a:tab pos="712440" algn="l"/>
                <a:tab pos="1161720" algn="l"/>
                <a:tab pos="1611000" algn="l"/>
                <a:tab pos="2060280" algn="l"/>
                <a:tab pos="2509560" algn="l"/>
                <a:tab pos="2958840" algn="l"/>
                <a:tab pos="3408120" algn="l"/>
                <a:tab pos="3857400" algn="l"/>
                <a:tab pos="4306680" algn="l"/>
                <a:tab pos="4755960" algn="l"/>
                <a:tab pos="5205240" algn="l"/>
                <a:tab pos="5654520" algn="l"/>
                <a:tab pos="6103800" algn="l"/>
                <a:tab pos="6553080" algn="l"/>
                <a:tab pos="7002360" algn="l"/>
                <a:tab pos="7451640" algn="l"/>
                <a:tab pos="7900920" algn="l"/>
                <a:tab pos="8350200" algn="l"/>
                <a:tab pos="8799480" algn="l"/>
                <a:tab pos="924876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atividades que estão bem definidas facilitam a introdução de novas</a:t>
            </a:r>
          </a:p>
          <a:p>
            <a:pPr marL="607680" indent="-607680">
              <a:spcAft>
                <a:spcPts val="1423"/>
              </a:spcAft>
              <a:buClr>
                <a:srgbClr val="000000"/>
              </a:buClr>
              <a:buFont typeface="Wingdings" charset="2"/>
              <a:buChar char=""/>
              <a:tabLst>
                <a:tab pos="607680" algn="l"/>
                <a:tab pos="712440" algn="l"/>
                <a:tab pos="1161720" algn="l"/>
                <a:tab pos="1611000" algn="l"/>
                <a:tab pos="2060280" algn="l"/>
                <a:tab pos="2509560" algn="l"/>
                <a:tab pos="2958840" algn="l"/>
                <a:tab pos="3408120" algn="l"/>
                <a:tab pos="3857400" algn="l"/>
                <a:tab pos="4306680" algn="l"/>
                <a:tab pos="4755960" algn="l"/>
                <a:tab pos="5205240" algn="l"/>
                <a:tab pos="5654520" algn="l"/>
                <a:tab pos="6103800" algn="l"/>
                <a:tab pos="6553080" algn="l"/>
                <a:tab pos="7002360" algn="l"/>
                <a:tab pos="7451640" algn="l"/>
                <a:tab pos="7900920" algn="l"/>
                <a:tab pos="8350200" algn="l"/>
                <a:tab pos="8799480" algn="l"/>
                <a:tab pos="924876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novas tecnologias são avaliadas qualitativamente</a:t>
            </a:r>
          </a:p>
          <a:p>
            <a:pPr marL="607680" indent="-607680">
              <a:spcAft>
                <a:spcPts val="1423"/>
              </a:spcAft>
              <a:buClr>
                <a:srgbClr val="000000"/>
              </a:buClr>
              <a:buFont typeface="Wingdings" charset="2"/>
              <a:buChar char=""/>
              <a:tabLst>
                <a:tab pos="607680" algn="l"/>
                <a:tab pos="712440" algn="l"/>
                <a:tab pos="1161720" algn="l"/>
                <a:tab pos="1611000" algn="l"/>
                <a:tab pos="2060280" algn="l"/>
                <a:tab pos="2509560" algn="l"/>
                <a:tab pos="2958840" algn="l"/>
                <a:tab pos="3408120" algn="l"/>
                <a:tab pos="3857400" algn="l"/>
                <a:tab pos="4306680" algn="l"/>
                <a:tab pos="4755960" algn="l"/>
                <a:tab pos="5205240" algn="l"/>
                <a:tab pos="5654520" algn="l"/>
                <a:tab pos="6103800" algn="l"/>
                <a:tab pos="6553080" algn="l"/>
                <a:tab pos="7002360" algn="l"/>
                <a:tab pos="7451640" algn="l"/>
                <a:tab pos="7900920" algn="l"/>
                <a:tab pos="8350200" algn="l"/>
                <a:tab pos="8799480" algn="l"/>
                <a:tab pos="924876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novas tecnologias são avaliadas quantitativamente</a:t>
            </a:r>
          </a:p>
          <a:p>
            <a:pPr marL="607680" indent="-607680">
              <a:spcAft>
                <a:spcPts val="1423"/>
              </a:spcAft>
              <a:buClr>
                <a:srgbClr val="000000"/>
              </a:buClr>
              <a:buFont typeface="Wingdings" charset="2"/>
              <a:buChar char=""/>
              <a:tabLst>
                <a:tab pos="607680" algn="l"/>
                <a:tab pos="712440" algn="l"/>
                <a:tab pos="1161720" algn="l"/>
                <a:tab pos="1611000" algn="l"/>
                <a:tab pos="2060280" algn="l"/>
                <a:tab pos="2509560" algn="l"/>
                <a:tab pos="2958840" algn="l"/>
                <a:tab pos="3408120" algn="l"/>
                <a:tab pos="3857400" algn="l"/>
                <a:tab pos="4306680" algn="l"/>
                <a:tab pos="4755960" algn="l"/>
                <a:tab pos="5205240" algn="l"/>
                <a:tab pos="5654520" algn="l"/>
                <a:tab pos="6103800" algn="l"/>
                <a:tab pos="6553080" algn="l"/>
                <a:tab pos="7002360" algn="l"/>
                <a:tab pos="7451640" algn="l"/>
                <a:tab pos="7900920" algn="l"/>
                <a:tab pos="8350200" algn="l"/>
                <a:tab pos="8799480" algn="l"/>
                <a:tab pos="924876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novas tecnologias são planejadas e introduzidas com total controle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Medidas e os níveis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44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 fontScale="94000"/>
          </a:bodyPr>
          <a:lstStyle/>
          <a:p>
            <a:pPr marL="607680" indent="-607680">
              <a:lnSpc>
                <a:spcPct val="84000"/>
              </a:lnSpc>
              <a:spcAft>
                <a:spcPts val="1423"/>
              </a:spcAft>
              <a:buClr>
                <a:srgbClr val="000000"/>
              </a:buClr>
              <a:buFont typeface="Wingdings" charset="2"/>
              <a:buChar char=""/>
              <a:tabLst>
                <a:tab pos="607680" algn="l"/>
                <a:tab pos="712440" algn="l"/>
                <a:tab pos="1161720" algn="l"/>
                <a:tab pos="1611000" algn="l"/>
                <a:tab pos="2060280" algn="l"/>
                <a:tab pos="2509560" algn="l"/>
                <a:tab pos="2958840" algn="l"/>
                <a:tab pos="3408120" algn="l"/>
                <a:tab pos="3857400" algn="l"/>
                <a:tab pos="4306680" algn="l"/>
                <a:tab pos="4755960" algn="l"/>
                <a:tab pos="5205240" algn="l"/>
                <a:tab pos="5654520" algn="l"/>
                <a:tab pos="6103800" algn="l"/>
                <a:tab pos="6553080" algn="l"/>
                <a:tab pos="7002360" algn="l"/>
                <a:tab pos="7451640" algn="l"/>
                <a:tab pos="7900920" algn="l"/>
                <a:tab pos="8350200" algn="l"/>
                <a:tab pos="8799480" algn="l"/>
                <a:tab pos="924876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a coleta é ad-hoc</a:t>
            </a:r>
          </a:p>
          <a:p>
            <a:pPr marL="607680" indent="-607680">
              <a:lnSpc>
                <a:spcPct val="84000"/>
              </a:lnSpc>
              <a:spcAft>
                <a:spcPts val="1423"/>
              </a:spcAft>
              <a:buClr>
                <a:srgbClr val="000000"/>
              </a:buClr>
              <a:buFont typeface="Wingdings" charset="2"/>
              <a:buChar char=""/>
              <a:tabLst>
                <a:tab pos="607680" algn="l"/>
                <a:tab pos="712440" algn="l"/>
                <a:tab pos="1161720" algn="l"/>
                <a:tab pos="1611000" algn="l"/>
                <a:tab pos="2060280" algn="l"/>
                <a:tab pos="2509560" algn="l"/>
                <a:tab pos="2958840" algn="l"/>
                <a:tab pos="3408120" algn="l"/>
                <a:tab pos="3857400" algn="l"/>
                <a:tab pos="4306680" algn="l"/>
                <a:tab pos="4755960" algn="l"/>
                <a:tab pos="5205240" algn="l"/>
                <a:tab pos="5654520" algn="l"/>
                <a:tab pos="6103800" algn="l"/>
                <a:tab pos="6553080" algn="l"/>
                <a:tab pos="7002360" algn="l"/>
                <a:tab pos="7451640" algn="l"/>
                <a:tab pos="7900920" algn="l"/>
                <a:tab pos="8350200" algn="l"/>
                <a:tab pos="8799480" algn="l"/>
                <a:tab pos="924876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a coleta de dados de atividades de planejamento é feita de maneira sistemática </a:t>
            </a:r>
          </a:p>
          <a:p>
            <a:pPr marL="607680" indent="-607680">
              <a:lnSpc>
                <a:spcPct val="84000"/>
              </a:lnSpc>
              <a:spcAft>
                <a:spcPts val="1423"/>
              </a:spcAft>
              <a:buClr>
                <a:srgbClr val="000000"/>
              </a:buClr>
              <a:buFont typeface="Wingdings" charset="2"/>
              <a:buChar char=""/>
              <a:tabLst>
                <a:tab pos="607680" algn="l"/>
                <a:tab pos="712440" algn="l"/>
                <a:tab pos="1161720" algn="l"/>
                <a:tab pos="1611000" algn="l"/>
                <a:tab pos="2060280" algn="l"/>
                <a:tab pos="2509560" algn="l"/>
                <a:tab pos="2958840" algn="l"/>
                <a:tab pos="3408120" algn="l"/>
                <a:tab pos="3857400" algn="l"/>
                <a:tab pos="4306680" algn="l"/>
                <a:tab pos="4755960" algn="l"/>
                <a:tab pos="5205240" algn="l"/>
                <a:tab pos="5654520" algn="l"/>
                <a:tab pos="6103800" algn="l"/>
                <a:tab pos="6553080" algn="l"/>
                <a:tab pos="7002360" algn="l"/>
                <a:tab pos="7451640" algn="l"/>
                <a:tab pos="7900920" algn="l"/>
                <a:tab pos="8350200" algn="l"/>
                <a:tab pos="8799480" algn="l"/>
                <a:tab pos="924876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coleta sistemática para todos os processos definidos e compartilhada na organização</a:t>
            </a:r>
          </a:p>
          <a:p>
            <a:pPr marL="607680" indent="-607680">
              <a:lnSpc>
                <a:spcPct val="84000"/>
              </a:lnSpc>
              <a:spcAft>
                <a:spcPts val="1423"/>
              </a:spcAft>
              <a:buClr>
                <a:srgbClr val="000000"/>
              </a:buClr>
              <a:buFont typeface="Wingdings" charset="2"/>
              <a:buChar char=""/>
              <a:tabLst>
                <a:tab pos="607680" algn="l"/>
                <a:tab pos="712440" algn="l"/>
                <a:tab pos="1161720" algn="l"/>
                <a:tab pos="1611000" algn="l"/>
                <a:tab pos="2060280" algn="l"/>
                <a:tab pos="2509560" algn="l"/>
                <a:tab pos="2958840" algn="l"/>
                <a:tab pos="3408120" algn="l"/>
                <a:tab pos="3857400" algn="l"/>
                <a:tab pos="4306680" algn="l"/>
                <a:tab pos="4755960" algn="l"/>
                <a:tab pos="5205240" algn="l"/>
                <a:tab pos="5654520" algn="l"/>
                <a:tab pos="6103800" algn="l"/>
                <a:tab pos="6553080" algn="l"/>
                <a:tab pos="7002360" algn="l"/>
                <a:tab pos="7451640" algn="l"/>
                <a:tab pos="7900920" algn="l"/>
                <a:tab pos="8350200" algn="l"/>
                <a:tab pos="8799480" algn="l"/>
                <a:tab pos="924876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coleta padronizada na organização. Dados utilizados para entender os processos de maneira quantitativa e estabilizá-los.</a:t>
            </a:r>
          </a:p>
          <a:p>
            <a:pPr marL="607680" indent="-607680">
              <a:lnSpc>
                <a:spcPct val="84000"/>
              </a:lnSpc>
              <a:spcAft>
                <a:spcPts val="1423"/>
              </a:spcAft>
              <a:buClr>
                <a:srgbClr val="000000"/>
              </a:buClr>
              <a:buFont typeface="Wingdings" charset="2"/>
              <a:buChar char=""/>
              <a:tabLst>
                <a:tab pos="607680" algn="l"/>
                <a:tab pos="712440" algn="l"/>
                <a:tab pos="1161720" algn="l"/>
                <a:tab pos="1611000" algn="l"/>
                <a:tab pos="2060280" algn="l"/>
                <a:tab pos="2509560" algn="l"/>
                <a:tab pos="2958840" algn="l"/>
                <a:tab pos="3408120" algn="l"/>
                <a:tab pos="3857400" algn="l"/>
                <a:tab pos="4306680" algn="l"/>
                <a:tab pos="4755960" algn="l"/>
                <a:tab pos="5205240" algn="l"/>
                <a:tab pos="5654520" algn="l"/>
                <a:tab pos="6103800" algn="l"/>
                <a:tab pos="6553080" algn="l"/>
                <a:tab pos="7002360" algn="l"/>
                <a:tab pos="7451640" algn="l"/>
                <a:tab pos="7900920" algn="l"/>
                <a:tab pos="8350200" algn="l"/>
                <a:tab pos="8799480" algn="l"/>
                <a:tab pos="924876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dados usados para avaliar e selecionar possibilidades de melhoria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TextShape 1"/>
          <p:cNvSpPr txBox="1"/>
          <p:nvPr/>
        </p:nvSpPr>
        <p:spPr>
          <a:xfrm>
            <a:off x="493920" y="225720"/>
            <a:ext cx="838728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</a:rPr>
              <a:t>Como Melhorar o Processo de Software?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646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47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48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49" name="CustomShape 5"/>
          <p:cNvSpPr/>
          <p:nvPr/>
        </p:nvSpPr>
        <p:spPr>
          <a:xfrm>
            <a:off x="496080" y="15678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Realizando um grupo de atividades correlatadas, denominadas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ÁREAS-CHAVE DE PROCESSO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– (Key process areas – KPA_ que, quando efetuadas coletivamente, alcançam um conjunto de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metas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consideradas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importantes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na implementação da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competência do processo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Exemplo: Áreas-chave de Processo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651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52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53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54" name="CustomShape 5"/>
          <p:cNvSpPr/>
          <p:nvPr/>
        </p:nvSpPr>
        <p:spPr>
          <a:xfrm>
            <a:off x="496080" y="156816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655" name="Imagem 654"/>
          <p:cNvPicPr/>
          <p:nvPr/>
        </p:nvPicPr>
        <p:blipFill>
          <a:blip r:embed="rId3"/>
          <a:stretch/>
        </p:blipFill>
        <p:spPr>
          <a:xfrm>
            <a:off x="673920" y="1564920"/>
            <a:ext cx="8640000" cy="4768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Imagem 655"/>
          <p:cNvPicPr/>
          <p:nvPr/>
        </p:nvPicPr>
        <p:blipFill>
          <a:blip r:embed="rId3"/>
          <a:stretch/>
        </p:blipFill>
        <p:spPr>
          <a:xfrm>
            <a:off x="524160" y="1379520"/>
            <a:ext cx="8831520" cy="5477760"/>
          </a:xfrm>
          <a:prstGeom prst="rect">
            <a:avLst/>
          </a:prstGeom>
          <a:ln w="0">
            <a:noFill/>
          </a:ln>
        </p:spPr>
      </p:pic>
      <p:sp>
        <p:nvSpPr>
          <p:cNvPr id="657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O Modelo CMM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658" name="Line 2"/>
          <p:cNvSpPr/>
          <p:nvPr/>
        </p:nvSpPr>
        <p:spPr>
          <a:xfrm>
            <a:off x="494640" y="130644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59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60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61" name="CustomShape 5"/>
          <p:cNvSpPr/>
          <p:nvPr/>
        </p:nvSpPr>
        <p:spPr>
          <a:xfrm>
            <a:off x="496080" y="156816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62" name="CustomShape 6"/>
          <p:cNvSpPr/>
          <p:nvPr/>
        </p:nvSpPr>
        <p:spPr>
          <a:xfrm>
            <a:off x="1708200" y="3535560"/>
            <a:ext cx="6499440" cy="162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9432720" algn="l"/>
                <a:tab pos="9882000" algn="l"/>
                <a:tab pos="10331280" algn="l"/>
                <a:tab pos="1078056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	</a:t>
            </a:r>
            <a:r>
              <a:rPr lang="pt-BR" sz="2000" b="0" strike="noStrike" spc="-1">
                <a:latin typeface="Arial"/>
                <a:ea typeface="Microsoft YaHei"/>
              </a:rPr>
              <a:t>	6 – Gerenciamento da Configuração de Software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9432720" algn="l"/>
                <a:tab pos="9882000" algn="l"/>
                <a:tab pos="10331280" algn="l"/>
                <a:tab pos="10780560" algn="l"/>
                <a:tab pos="10782000" algn="l"/>
              </a:tabLst>
            </a:pPr>
            <a:r>
              <a:rPr lang="pt-BR" sz="2000" b="0" strike="noStrike" spc="-1">
                <a:latin typeface="Arial"/>
                <a:ea typeface="Microsoft YaHei"/>
              </a:rPr>
              <a:t>	    5 – Garantia da Qualidade de Software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9432720" algn="l"/>
                <a:tab pos="9882000" algn="l"/>
                <a:tab pos="10331280" algn="l"/>
                <a:tab pos="10780560" algn="l"/>
                <a:tab pos="10782000" algn="l"/>
              </a:tabLst>
            </a:pPr>
            <a:r>
              <a:rPr lang="pt-BR" sz="2000" b="0" strike="noStrike" spc="-1">
                <a:latin typeface="Arial"/>
                <a:ea typeface="Microsoft YaHei"/>
              </a:rPr>
              <a:t>	 4 – Gerenciamento de Subcontrato de Software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9432720" algn="l"/>
                <a:tab pos="9882000" algn="l"/>
                <a:tab pos="10331280" algn="l"/>
                <a:tab pos="10780560" algn="l"/>
                <a:tab pos="10782000" algn="l"/>
              </a:tabLst>
            </a:pPr>
            <a:r>
              <a:rPr lang="pt-BR" sz="2000" b="0" strike="noStrike" spc="-1">
                <a:latin typeface="Arial"/>
                <a:ea typeface="Microsoft YaHei"/>
              </a:rPr>
              <a:t>     3 – Acompanhamento de Projeto de Software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9432720" algn="l"/>
                <a:tab pos="9882000" algn="l"/>
                <a:tab pos="10331280" algn="l"/>
                <a:tab pos="10780560" algn="l"/>
                <a:tab pos="10782000" algn="l"/>
              </a:tabLst>
            </a:pPr>
            <a:r>
              <a:rPr lang="pt-BR" sz="2000" b="0" strike="noStrike" spc="-1">
                <a:latin typeface="Arial"/>
                <a:ea typeface="Microsoft YaHei"/>
              </a:rPr>
              <a:t>   2 – Planejamento de Projeto de Software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9432720" algn="l"/>
                <a:tab pos="9882000" algn="l"/>
                <a:tab pos="10331280" algn="l"/>
                <a:tab pos="10780560" algn="l"/>
                <a:tab pos="10782000" algn="l"/>
              </a:tabLst>
            </a:pPr>
            <a:r>
              <a:rPr lang="pt-BR" sz="2000" b="0" strike="noStrike" spc="-1">
                <a:latin typeface="Arial"/>
                <a:ea typeface="Microsoft YaHei"/>
              </a:rPr>
              <a:t>1 – Gerenciamento de Requisitos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663" name="CustomShape 7"/>
          <p:cNvSpPr/>
          <p:nvPr/>
        </p:nvSpPr>
        <p:spPr>
          <a:xfrm>
            <a:off x="6862680" y="2102400"/>
            <a:ext cx="1413720" cy="314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REPETÍVEL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664" name="CustomShape 8"/>
          <p:cNvSpPr/>
          <p:nvPr/>
        </p:nvSpPr>
        <p:spPr>
          <a:xfrm>
            <a:off x="7497720" y="2547360"/>
            <a:ext cx="1560240" cy="54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Organizações</a:t>
            </a: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Disciplinadas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665" name="CustomShape 9"/>
          <p:cNvSpPr/>
          <p:nvPr/>
        </p:nvSpPr>
        <p:spPr>
          <a:xfrm>
            <a:off x="1158840" y="5693760"/>
            <a:ext cx="964440" cy="31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INICIAL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666" name="CustomShape 10"/>
          <p:cNvSpPr/>
          <p:nvPr/>
        </p:nvSpPr>
        <p:spPr>
          <a:xfrm>
            <a:off x="1572480" y="6151680"/>
            <a:ext cx="1797120" cy="705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Organizações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Caóticas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667" name="CustomShape 11"/>
          <p:cNvSpPr/>
          <p:nvPr/>
        </p:nvSpPr>
        <p:spPr>
          <a:xfrm>
            <a:off x="1353960" y="1828440"/>
            <a:ext cx="3245040" cy="314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INICIAL (1) =&gt; REPETÍVEL (2)</a:t>
            </a: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Imagem 667"/>
          <p:cNvPicPr/>
          <p:nvPr/>
        </p:nvPicPr>
        <p:blipFill>
          <a:blip r:embed="rId3"/>
          <a:stretch/>
        </p:blipFill>
        <p:spPr>
          <a:xfrm>
            <a:off x="508680" y="1306080"/>
            <a:ext cx="8831520" cy="5477760"/>
          </a:xfrm>
          <a:prstGeom prst="rect">
            <a:avLst/>
          </a:prstGeom>
          <a:ln w="0">
            <a:noFill/>
          </a:ln>
        </p:spPr>
      </p:pic>
      <p:sp>
        <p:nvSpPr>
          <p:cNvPr id="669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O Modelo CMM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670" name="Line 2"/>
          <p:cNvSpPr/>
          <p:nvPr/>
        </p:nvSpPr>
        <p:spPr>
          <a:xfrm>
            <a:off x="494640" y="130644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71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72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73" name="CustomShape 5"/>
          <p:cNvSpPr/>
          <p:nvPr/>
        </p:nvSpPr>
        <p:spPr>
          <a:xfrm>
            <a:off x="496080" y="156816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74" name="CustomShape 6"/>
          <p:cNvSpPr/>
          <p:nvPr/>
        </p:nvSpPr>
        <p:spPr>
          <a:xfrm>
            <a:off x="1708200" y="3535560"/>
            <a:ext cx="6499440" cy="162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9432720" algn="l"/>
                <a:tab pos="9882000" algn="l"/>
                <a:tab pos="10331280" algn="l"/>
                <a:tab pos="1078056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	</a:t>
            </a:r>
            <a:r>
              <a:rPr lang="pt-BR" sz="2000" b="0" strike="noStrike" spc="-1">
                <a:latin typeface="Arial"/>
                <a:ea typeface="Microsoft YaHei"/>
              </a:rPr>
              <a:t>	6 – Gerenciamento da Configuração de Software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9432720" algn="l"/>
                <a:tab pos="9882000" algn="l"/>
                <a:tab pos="10331280" algn="l"/>
                <a:tab pos="10780560" algn="l"/>
                <a:tab pos="10782000" algn="l"/>
              </a:tabLst>
            </a:pPr>
            <a:r>
              <a:rPr lang="pt-BR" sz="2000" b="0" strike="noStrike" spc="-1">
                <a:latin typeface="Arial"/>
                <a:ea typeface="Microsoft YaHei"/>
              </a:rPr>
              <a:t>	   </a:t>
            </a:r>
            <a:r>
              <a:rPr lang="pt-BR" sz="2000" b="1" strike="noStrike" spc="-1">
                <a:latin typeface="Arial"/>
                <a:ea typeface="Microsoft YaHei"/>
              </a:rPr>
              <a:t> 5 – Garantia da Qualidade de Software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9432720" algn="l"/>
                <a:tab pos="9882000" algn="l"/>
                <a:tab pos="10331280" algn="l"/>
                <a:tab pos="10780560" algn="l"/>
                <a:tab pos="10782000" algn="l"/>
              </a:tabLst>
            </a:pPr>
            <a:r>
              <a:rPr lang="pt-BR" sz="2000" b="0" strike="noStrike" spc="-1">
                <a:latin typeface="Arial"/>
                <a:ea typeface="Microsoft YaHei"/>
              </a:rPr>
              <a:t>	 4 – Gerenciamento de Subcontrato de Software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9432720" algn="l"/>
                <a:tab pos="9882000" algn="l"/>
                <a:tab pos="10331280" algn="l"/>
                <a:tab pos="10780560" algn="l"/>
                <a:tab pos="10782000" algn="l"/>
              </a:tabLst>
            </a:pPr>
            <a:r>
              <a:rPr lang="pt-BR" sz="2000" b="0" strike="noStrike" spc="-1">
                <a:latin typeface="Arial"/>
                <a:ea typeface="Microsoft YaHei"/>
              </a:rPr>
              <a:t>     3 – Acompanhamento de Projeto de Software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9432720" algn="l"/>
                <a:tab pos="9882000" algn="l"/>
                <a:tab pos="10331280" algn="l"/>
                <a:tab pos="10780560" algn="l"/>
                <a:tab pos="10782000" algn="l"/>
              </a:tabLst>
            </a:pPr>
            <a:r>
              <a:rPr lang="pt-BR" sz="2000" b="0" strike="noStrike" spc="-1">
                <a:latin typeface="Arial"/>
                <a:ea typeface="Microsoft YaHei"/>
              </a:rPr>
              <a:t>   2 – Planejamento de Projeto de Software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9432720" algn="l"/>
                <a:tab pos="9882000" algn="l"/>
                <a:tab pos="10331280" algn="l"/>
                <a:tab pos="10780560" algn="l"/>
                <a:tab pos="10782000" algn="l"/>
              </a:tabLst>
            </a:pPr>
            <a:r>
              <a:rPr lang="pt-BR" sz="2000" b="0" strike="noStrike" spc="-1">
                <a:latin typeface="Arial"/>
                <a:ea typeface="Microsoft YaHei"/>
              </a:rPr>
              <a:t>1 – Gerenciamento de Requisitos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675" name="CustomShape 7"/>
          <p:cNvSpPr/>
          <p:nvPr/>
        </p:nvSpPr>
        <p:spPr>
          <a:xfrm>
            <a:off x="6862680" y="2102400"/>
            <a:ext cx="1413720" cy="314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REPETÍVEL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676" name="CustomShape 8"/>
          <p:cNvSpPr/>
          <p:nvPr/>
        </p:nvSpPr>
        <p:spPr>
          <a:xfrm>
            <a:off x="7497720" y="2547360"/>
            <a:ext cx="1560240" cy="54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Organizações</a:t>
            </a: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Disciplinadas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677" name="CustomShape 9"/>
          <p:cNvSpPr/>
          <p:nvPr/>
        </p:nvSpPr>
        <p:spPr>
          <a:xfrm>
            <a:off x="1158840" y="5693760"/>
            <a:ext cx="964440" cy="31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INICIAL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678" name="CustomShape 10"/>
          <p:cNvSpPr/>
          <p:nvPr/>
        </p:nvSpPr>
        <p:spPr>
          <a:xfrm>
            <a:off x="1557000" y="6073920"/>
            <a:ext cx="1560240" cy="54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Organizações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Caóticas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679" name="CustomShape 11"/>
          <p:cNvSpPr/>
          <p:nvPr/>
        </p:nvSpPr>
        <p:spPr>
          <a:xfrm>
            <a:off x="1353960" y="1828440"/>
            <a:ext cx="3245040" cy="314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INICIAL (1) =&gt; REPETÍVEL (2)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680" name="CustomShape 12"/>
          <p:cNvSpPr/>
          <p:nvPr/>
        </p:nvSpPr>
        <p:spPr>
          <a:xfrm>
            <a:off x="353880" y="4083840"/>
            <a:ext cx="9268560" cy="2636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0ECF4"/>
          </a:solidFill>
          <a:ln w="9360" cap="sq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Esta kpa tem o duplo objetivo de assegurar a qualidade tanto do produto sendo construído (o software) quanto do processo de sua construção.</a:t>
            </a: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Em termos de produto, isso significa que o CMM exige que a organização define métodos, técnicas e padrões para verificação da qualidade, estabelecendo, por exemplo, quais os </a:t>
            </a:r>
            <a:r>
              <a:rPr lang="pt-BR" sz="1640" b="1" strike="noStrike" spc="-1">
                <a:solidFill>
                  <a:srgbClr val="3333FF"/>
                </a:solidFill>
                <a:latin typeface="Arial"/>
                <a:ea typeface="Microsoft YaHei"/>
              </a:rPr>
              <a:t>tipos de teste</a:t>
            </a:r>
            <a:r>
              <a:rPr lang="pt-BR" sz="1640" b="0" strike="noStrike" spc="-1">
                <a:latin typeface="Arial"/>
                <a:ea typeface="Microsoft YaHei"/>
              </a:rPr>
              <a:t> que deverão ser realizados, o uso de </a:t>
            </a:r>
            <a:r>
              <a:rPr lang="pt-BR" sz="1640" b="1" strike="noStrike" spc="-1">
                <a:solidFill>
                  <a:srgbClr val="3333FF"/>
                </a:solidFill>
                <a:latin typeface="Arial"/>
                <a:ea typeface="Microsoft YaHei"/>
              </a:rPr>
              <a:t>revisões</a:t>
            </a:r>
            <a:r>
              <a:rPr lang="pt-BR" sz="1640" b="0" strike="noStrike" spc="-1">
                <a:latin typeface="Arial"/>
                <a:ea typeface="Microsoft YaHei"/>
              </a:rPr>
              <a:t>, </a:t>
            </a:r>
            <a:r>
              <a:rPr lang="pt-BR" sz="1640" b="1" strike="noStrike" spc="-1">
                <a:solidFill>
                  <a:srgbClr val="3333FF"/>
                </a:solidFill>
                <a:latin typeface="Arial"/>
                <a:ea typeface="Microsoft YaHei"/>
              </a:rPr>
              <a:t>inspeções</a:t>
            </a:r>
            <a:r>
              <a:rPr lang="pt-BR" sz="1640" b="0" strike="noStrike" spc="-1">
                <a:latin typeface="Arial"/>
                <a:ea typeface="Microsoft YaHei"/>
              </a:rPr>
              <a:t> etc.</a:t>
            </a: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Já em relação ao processo, esta kpa procura garantir que todas as outras kpas estejam sendo respeitadas, garantindo, por exemplo, que o gerente de projetos esteja fazendo estimativas corretamente usando o modelo definido para a organização.</a:t>
            </a: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Imagem 680"/>
          <p:cNvPicPr/>
          <p:nvPr/>
        </p:nvPicPr>
        <p:blipFill>
          <a:blip r:embed="rId3"/>
          <a:stretch/>
        </p:blipFill>
        <p:spPr>
          <a:xfrm>
            <a:off x="508680" y="1306080"/>
            <a:ext cx="8831520" cy="5477760"/>
          </a:xfrm>
          <a:prstGeom prst="rect">
            <a:avLst/>
          </a:prstGeom>
          <a:ln w="0">
            <a:noFill/>
          </a:ln>
        </p:spPr>
      </p:pic>
      <p:sp>
        <p:nvSpPr>
          <p:cNvPr id="682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O Modelo CMM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683" name="Line 2"/>
          <p:cNvSpPr/>
          <p:nvPr/>
        </p:nvSpPr>
        <p:spPr>
          <a:xfrm>
            <a:off x="494640" y="130644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84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85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86" name="CustomShape 5"/>
          <p:cNvSpPr/>
          <p:nvPr/>
        </p:nvSpPr>
        <p:spPr>
          <a:xfrm>
            <a:off x="496080" y="156816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87" name="CustomShape 6"/>
          <p:cNvSpPr/>
          <p:nvPr/>
        </p:nvSpPr>
        <p:spPr>
          <a:xfrm>
            <a:off x="1728360" y="3330720"/>
            <a:ext cx="5346720" cy="1881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9432720" algn="l"/>
                <a:tab pos="9882000" algn="l"/>
                <a:tab pos="10331280" algn="l"/>
                <a:tab pos="1078056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	</a:t>
            </a:r>
            <a:r>
              <a:rPr lang="pt-BR" sz="2000" b="0" strike="noStrike" spc="-1">
                <a:latin typeface="Arial"/>
                <a:ea typeface="Microsoft YaHei"/>
              </a:rPr>
              <a:t>	  7 – Revisões (peer review)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9432720" algn="l"/>
                <a:tab pos="9882000" algn="l"/>
                <a:tab pos="10331280" algn="l"/>
                <a:tab pos="10780560" algn="l"/>
                <a:tab pos="10782000" algn="l"/>
              </a:tabLst>
            </a:pPr>
            <a:r>
              <a:rPr lang="pt-BR" sz="2000" b="0" strike="noStrike" spc="-1">
                <a:latin typeface="Arial"/>
                <a:ea typeface="Microsoft YaHei"/>
              </a:rPr>
              <a:t>		6 – Coordenação Intergrupos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9432720" algn="l"/>
                <a:tab pos="9882000" algn="l"/>
                <a:tab pos="10331280" algn="l"/>
                <a:tab pos="10780560" algn="l"/>
                <a:tab pos="10782000" algn="l"/>
              </a:tabLst>
            </a:pPr>
            <a:r>
              <a:rPr lang="pt-BR" sz="2000" b="0" strike="noStrike" spc="-1">
                <a:latin typeface="Arial"/>
                <a:ea typeface="Microsoft YaHei"/>
              </a:rPr>
              <a:t>	    5 – Engenharia de Produto de Software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9432720" algn="l"/>
                <a:tab pos="9882000" algn="l"/>
                <a:tab pos="10331280" algn="l"/>
                <a:tab pos="10780560" algn="l"/>
                <a:tab pos="10782000" algn="l"/>
              </a:tabLst>
            </a:pPr>
            <a:r>
              <a:rPr lang="pt-BR" sz="2000" b="0" strike="noStrike" spc="-1">
                <a:latin typeface="Arial"/>
                <a:ea typeface="Microsoft YaHei"/>
              </a:rPr>
              <a:t>	 4 – Gerenciamento de Software Integrado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9432720" algn="l"/>
                <a:tab pos="9882000" algn="l"/>
                <a:tab pos="10331280" algn="l"/>
                <a:tab pos="10780560" algn="l"/>
                <a:tab pos="10782000" algn="l"/>
              </a:tabLst>
            </a:pPr>
            <a:r>
              <a:rPr lang="pt-BR" sz="2000" b="0" strike="noStrike" spc="-1">
                <a:latin typeface="Arial"/>
                <a:ea typeface="Microsoft YaHei"/>
              </a:rPr>
              <a:t>     3 – Programa de Treinamento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9432720" algn="l"/>
                <a:tab pos="9882000" algn="l"/>
                <a:tab pos="10331280" algn="l"/>
                <a:tab pos="10780560" algn="l"/>
                <a:tab pos="10782000" algn="l"/>
              </a:tabLst>
            </a:pPr>
            <a:r>
              <a:rPr lang="pt-BR" sz="2000" b="0" strike="noStrike" spc="-1">
                <a:latin typeface="Arial"/>
                <a:ea typeface="Microsoft YaHei"/>
              </a:rPr>
              <a:t>   2 – Definição do Processo da Organização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9432720" algn="l"/>
                <a:tab pos="9882000" algn="l"/>
                <a:tab pos="10331280" algn="l"/>
                <a:tab pos="10780560" algn="l"/>
                <a:tab pos="10782000" algn="l"/>
              </a:tabLst>
            </a:pPr>
            <a:r>
              <a:rPr lang="pt-BR" sz="2000" b="0" strike="noStrike" spc="-1">
                <a:latin typeface="Arial"/>
                <a:ea typeface="Microsoft YaHei"/>
              </a:rPr>
              <a:t>1 – Foco no Processo da Organização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688" name="CustomShape 7"/>
          <p:cNvSpPr/>
          <p:nvPr/>
        </p:nvSpPr>
        <p:spPr>
          <a:xfrm>
            <a:off x="6862680" y="2102400"/>
            <a:ext cx="1251360" cy="314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DEFINIDO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689" name="CustomShape 8"/>
          <p:cNvSpPr/>
          <p:nvPr/>
        </p:nvSpPr>
        <p:spPr>
          <a:xfrm>
            <a:off x="7497720" y="2547360"/>
            <a:ext cx="1560240" cy="54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Organizações</a:t>
            </a: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Padronizadas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690" name="CustomShape 9"/>
          <p:cNvSpPr/>
          <p:nvPr/>
        </p:nvSpPr>
        <p:spPr>
          <a:xfrm>
            <a:off x="921600" y="5693760"/>
            <a:ext cx="1413360" cy="31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REPETÍVEL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691" name="CustomShape 10"/>
          <p:cNvSpPr/>
          <p:nvPr/>
        </p:nvSpPr>
        <p:spPr>
          <a:xfrm>
            <a:off x="1557000" y="6013800"/>
            <a:ext cx="1737720" cy="60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Organizações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Disciplinadas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692" name="CustomShape 11"/>
          <p:cNvSpPr/>
          <p:nvPr/>
        </p:nvSpPr>
        <p:spPr>
          <a:xfrm>
            <a:off x="1353960" y="1828440"/>
            <a:ext cx="3541680" cy="314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REPETÍVEL (2) =&gt; DEFINIDO (3)</a:t>
            </a: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" name="Imagem 692"/>
          <p:cNvPicPr/>
          <p:nvPr/>
        </p:nvPicPr>
        <p:blipFill>
          <a:blip r:embed="rId3"/>
          <a:stretch/>
        </p:blipFill>
        <p:spPr>
          <a:xfrm>
            <a:off x="524160" y="1379520"/>
            <a:ext cx="8831520" cy="5477760"/>
          </a:xfrm>
          <a:prstGeom prst="rect">
            <a:avLst/>
          </a:prstGeom>
          <a:ln w="0">
            <a:noFill/>
          </a:ln>
        </p:spPr>
      </p:pic>
      <p:sp>
        <p:nvSpPr>
          <p:cNvPr id="694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O Modelo CMM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695" name="Line 2"/>
          <p:cNvSpPr/>
          <p:nvPr/>
        </p:nvSpPr>
        <p:spPr>
          <a:xfrm>
            <a:off x="494640" y="130644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96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97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98" name="CustomShape 5"/>
          <p:cNvSpPr/>
          <p:nvPr/>
        </p:nvSpPr>
        <p:spPr>
          <a:xfrm>
            <a:off x="496080" y="156816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99" name="CustomShape 6"/>
          <p:cNvSpPr/>
          <p:nvPr/>
        </p:nvSpPr>
        <p:spPr>
          <a:xfrm>
            <a:off x="1728360" y="3331080"/>
            <a:ext cx="5630760" cy="213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9432720" algn="l"/>
                <a:tab pos="9882000" algn="l"/>
                <a:tab pos="10331280" algn="l"/>
                <a:tab pos="1078056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	</a:t>
            </a:r>
            <a:r>
              <a:rPr lang="pt-BR" sz="2000" b="0" strike="noStrike" spc="-1">
                <a:latin typeface="Arial"/>
                <a:ea typeface="Microsoft YaHei"/>
              </a:rPr>
              <a:t>	  7 – Revisões (peer review)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9432720" algn="l"/>
                <a:tab pos="9882000" algn="l"/>
                <a:tab pos="10331280" algn="l"/>
                <a:tab pos="10780560" algn="l"/>
                <a:tab pos="10782000" algn="l"/>
              </a:tabLst>
            </a:pPr>
            <a:r>
              <a:rPr lang="pt-BR" sz="2000" b="0" strike="noStrike" spc="-1">
                <a:latin typeface="Arial"/>
                <a:ea typeface="Microsoft YaHei"/>
              </a:rPr>
              <a:t>		6 – Coordenação Intergrupos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9432720" algn="l"/>
                <a:tab pos="9882000" algn="l"/>
                <a:tab pos="10331280" algn="l"/>
                <a:tab pos="10780560" algn="l"/>
                <a:tab pos="10782000" algn="l"/>
              </a:tabLst>
            </a:pPr>
            <a:r>
              <a:rPr lang="pt-BR" sz="2000" b="0" strike="noStrike" spc="-1">
                <a:latin typeface="Arial"/>
                <a:ea typeface="Microsoft YaHei"/>
              </a:rPr>
              <a:t>	    </a:t>
            </a:r>
            <a:r>
              <a:rPr lang="pt-BR" sz="2000" b="1" strike="noStrike" spc="-1">
                <a:latin typeface="Arial"/>
                <a:ea typeface="Microsoft YaHei"/>
              </a:rPr>
              <a:t>5 – Engenharia de Produto de Software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9432720" algn="l"/>
                <a:tab pos="9882000" algn="l"/>
                <a:tab pos="10331280" algn="l"/>
                <a:tab pos="10780560" algn="l"/>
                <a:tab pos="10782000" algn="l"/>
              </a:tabLst>
            </a:pPr>
            <a:r>
              <a:rPr lang="pt-BR" sz="2000" b="0" strike="noStrike" spc="-1">
                <a:latin typeface="Arial"/>
                <a:ea typeface="Microsoft YaHei"/>
              </a:rPr>
              <a:t>	 4 – Gerenciamento de Software Integrado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9432720" algn="l"/>
                <a:tab pos="9882000" algn="l"/>
                <a:tab pos="10331280" algn="l"/>
                <a:tab pos="10780560" algn="l"/>
                <a:tab pos="10782000" algn="l"/>
              </a:tabLst>
            </a:pPr>
            <a:r>
              <a:rPr lang="pt-BR" sz="2000" b="0" strike="noStrike" spc="-1">
                <a:latin typeface="Arial"/>
                <a:ea typeface="Microsoft YaHei"/>
              </a:rPr>
              <a:t>     3 – Programa de Treinamento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9432720" algn="l"/>
                <a:tab pos="9882000" algn="l"/>
                <a:tab pos="10331280" algn="l"/>
                <a:tab pos="10780560" algn="l"/>
                <a:tab pos="10782000" algn="l"/>
              </a:tabLst>
            </a:pPr>
            <a:r>
              <a:rPr lang="pt-BR" sz="2000" b="0" strike="noStrike" spc="-1">
                <a:latin typeface="Arial"/>
                <a:ea typeface="Microsoft YaHei"/>
              </a:rPr>
              <a:t>   2 – Definição do Processo da Organização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9432720" algn="l"/>
                <a:tab pos="9882000" algn="l"/>
                <a:tab pos="10331280" algn="l"/>
                <a:tab pos="10780560" algn="l"/>
                <a:tab pos="10782000" algn="l"/>
              </a:tabLst>
            </a:pPr>
            <a:r>
              <a:rPr lang="pt-BR" sz="2000" b="0" strike="noStrike" spc="-1">
                <a:latin typeface="Arial"/>
                <a:ea typeface="Microsoft YaHei"/>
              </a:rPr>
              <a:t>1 – Foco no Processo da Organização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700" name="CustomShape 7"/>
          <p:cNvSpPr/>
          <p:nvPr/>
        </p:nvSpPr>
        <p:spPr>
          <a:xfrm>
            <a:off x="6862680" y="2102400"/>
            <a:ext cx="1251360" cy="314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DEFINIDO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701" name="CustomShape 8"/>
          <p:cNvSpPr/>
          <p:nvPr/>
        </p:nvSpPr>
        <p:spPr>
          <a:xfrm>
            <a:off x="7497720" y="2547360"/>
            <a:ext cx="1560240" cy="54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Organizações</a:t>
            </a: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Padronizadas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702" name="CustomShape 9"/>
          <p:cNvSpPr/>
          <p:nvPr/>
        </p:nvSpPr>
        <p:spPr>
          <a:xfrm>
            <a:off x="921600" y="5693760"/>
            <a:ext cx="1413360" cy="31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REPETÍVEL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703" name="CustomShape 10"/>
          <p:cNvSpPr/>
          <p:nvPr/>
        </p:nvSpPr>
        <p:spPr>
          <a:xfrm>
            <a:off x="1557000" y="6082920"/>
            <a:ext cx="1737720" cy="53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Organizações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Disciplinadas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704" name="CustomShape 11"/>
          <p:cNvSpPr/>
          <p:nvPr/>
        </p:nvSpPr>
        <p:spPr>
          <a:xfrm>
            <a:off x="1353960" y="1828440"/>
            <a:ext cx="3541680" cy="314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REPETÍVEL (2) =&gt; DEFINIDO (3)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705" name="CustomShape 12"/>
          <p:cNvSpPr/>
          <p:nvPr/>
        </p:nvSpPr>
        <p:spPr>
          <a:xfrm>
            <a:off x="2547720" y="4148640"/>
            <a:ext cx="4741200" cy="147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0ECF4"/>
          </a:solidFill>
          <a:ln w="9360" cap="sq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Esta kpa procura garantir que o processo de software definido seja executado de modo que sejam produzidos produtos </a:t>
            </a:r>
            <a:r>
              <a:rPr lang="pt-BR" sz="1640" b="1" u="sng" strike="noStrike" spc="-1">
                <a:solidFill>
                  <a:srgbClr val="3333FF"/>
                </a:solidFill>
                <a:uFillTx/>
                <a:latin typeface="Arial"/>
                <a:ea typeface="Microsoft YaHei"/>
              </a:rPr>
              <a:t>corretos</a:t>
            </a:r>
            <a:r>
              <a:rPr lang="pt-BR" sz="1640" b="0" strike="noStrike" spc="-1">
                <a:latin typeface="Arial"/>
                <a:ea typeface="Microsoft YaHei"/>
              </a:rPr>
              <a:t> e </a:t>
            </a:r>
            <a:r>
              <a:rPr lang="pt-BR" sz="1640" b="1" u="sng" strike="noStrike" spc="-1">
                <a:solidFill>
                  <a:srgbClr val="3333FF"/>
                </a:solidFill>
                <a:uFillTx/>
                <a:latin typeface="Arial"/>
                <a:ea typeface="Microsoft YaHei"/>
              </a:rPr>
              <a:t>consistentes</a:t>
            </a:r>
            <a:r>
              <a:rPr lang="pt-BR" sz="1640" b="0" strike="noStrike" spc="-1">
                <a:latin typeface="Arial"/>
                <a:ea typeface="Microsoft YaHei"/>
              </a:rPr>
              <a:t> de forma eficaz e eficiente.</a:t>
            </a: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Imagem 705"/>
          <p:cNvPicPr/>
          <p:nvPr/>
        </p:nvPicPr>
        <p:blipFill>
          <a:blip r:embed="rId3"/>
          <a:stretch/>
        </p:blipFill>
        <p:spPr>
          <a:xfrm>
            <a:off x="598680" y="1379520"/>
            <a:ext cx="8831880" cy="5477760"/>
          </a:xfrm>
          <a:prstGeom prst="rect">
            <a:avLst/>
          </a:prstGeom>
          <a:ln w="0">
            <a:noFill/>
          </a:ln>
        </p:spPr>
      </p:pic>
      <p:sp>
        <p:nvSpPr>
          <p:cNvPr id="707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O Modelo CMM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708" name="Line 2"/>
          <p:cNvSpPr/>
          <p:nvPr/>
        </p:nvSpPr>
        <p:spPr>
          <a:xfrm>
            <a:off x="494640" y="130644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09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10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11" name="CustomShape 5"/>
          <p:cNvSpPr/>
          <p:nvPr/>
        </p:nvSpPr>
        <p:spPr>
          <a:xfrm>
            <a:off x="496080" y="156816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12" name="CustomShape 6"/>
          <p:cNvSpPr/>
          <p:nvPr/>
        </p:nvSpPr>
        <p:spPr>
          <a:xfrm>
            <a:off x="1728360" y="3330720"/>
            <a:ext cx="5346720" cy="1880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    </a:t>
            </a:r>
            <a:r>
              <a:rPr lang="pt-BR" sz="2000" b="0" strike="noStrike" spc="-1">
                <a:latin typeface="Arial"/>
                <a:ea typeface="Microsoft YaHei"/>
              </a:rPr>
              <a:t>2 – Gereciamento quantitativo do processo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000" b="0" strike="noStrike" spc="-1">
                <a:latin typeface="Arial"/>
                <a:ea typeface="Microsoft YaHei"/>
              </a:rPr>
              <a:t>1 – Gerenciamento da qualidade de software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713" name="CustomShape 7"/>
          <p:cNvSpPr/>
          <p:nvPr/>
        </p:nvSpPr>
        <p:spPr>
          <a:xfrm>
            <a:off x="6889320" y="2142720"/>
            <a:ext cx="1251360" cy="31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GERENCIADO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714" name="CustomShape 8"/>
          <p:cNvSpPr/>
          <p:nvPr/>
        </p:nvSpPr>
        <p:spPr>
          <a:xfrm>
            <a:off x="7497720" y="2547360"/>
            <a:ext cx="1560240" cy="54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Organizações</a:t>
            </a: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Gerenciadas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715" name="CustomShape 9"/>
          <p:cNvSpPr/>
          <p:nvPr/>
        </p:nvSpPr>
        <p:spPr>
          <a:xfrm>
            <a:off x="921600" y="5693760"/>
            <a:ext cx="1413360" cy="31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DEFINIDO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716" name="CustomShape 10"/>
          <p:cNvSpPr/>
          <p:nvPr/>
        </p:nvSpPr>
        <p:spPr>
          <a:xfrm>
            <a:off x="1572480" y="6152040"/>
            <a:ext cx="1797120" cy="476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Organizações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Padronizadas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717" name="CustomShape 11"/>
          <p:cNvSpPr/>
          <p:nvPr/>
        </p:nvSpPr>
        <p:spPr>
          <a:xfrm>
            <a:off x="1353960" y="1828800"/>
            <a:ext cx="3541680" cy="31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DEFINIDO(3) =&gt; GERENCIADO (4)</a:t>
            </a: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93919" y="-30616"/>
            <a:ext cx="8943839" cy="11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 dirty="0">
                <a:solidFill>
                  <a:srgbClr val="000000"/>
                </a:solidFill>
                <a:latin typeface="Arial"/>
              </a:rPr>
              <a:t>Garantia de Qualidade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712800" y="3764144"/>
            <a:ext cx="8943840" cy="2612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just">
              <a:lnSpc>
                <a:spcPct val="15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</a:rPr>
              <a:t>A </a:t>
            </a:r>
            <a:r>
              <a:rPr lang="pt-BR" sz="2600" b="1" i="1" strike="noStrike" spc="-1">
                <a:solidFill>
                  <a:srgbClr val="000000"/>
                </a:solidFill>
                <a:latin typeface="Arial"/>
              </a:rPr>
              <a:t>Garantia da Qualidade de Software</a:t>
            </a:r>
            <a:r>
              <a:rPr lang="pt-BR" sz="2600" b="0" strike="noStrike" spc="-1">
                <a:solidFill>
                  <a:srgbClr val="000000"/>
                </a:solidFill>
                <a:latin typeface="Arial"/>
              </a:rPr>
              <a:t> envolve revisões nos </a:t>
            </a:r>
            <a:r>
              <a:rPr lang="pt-BR" sz="2600" b="0" u="sng" strike="noStrike" spc="-1">
                <a:solidFill>
                  <a:srgbClr val="000000"/>
                </a:solidFill>
                <a:uFillTx/>
                <a:latin typeface="Arial"/>
              </a:rPr>
              <a:t>produtos</a:t>
            </a:r>
            <a:r>
              <a:rPr lang="pt-BR" sz="2600" b="0" strike="noStrike" spc="-1">
                <a:solidFill>
                  <a:srgbClr val="000000"/>
                </a:solidFill>
                <a:latin typeface="Arial"/>
              </a:rPr>
              <a:t> de software e nas </a:t>
            </a:r>
            <a:r>
              <a:rPr lang="pt-BR" sz="2600" b="0" u="sng" strike="noStrike" spc="-1">
                <a:solidFill>
                  <a:srgbClr val="000000"/>
                </a:solidFill>
                <a:uFillTx/>
                <a:latin typeface="Arial"/>
              </a:rPr>
              <a:t>atividades</a:t>
            </a:r>
            <a:r>
              <a:rPr lang="pt-BR" sz="2600" b="0" strike="noStrike" spc="-1">
                <a:solidFill>
                  <a:srgbClr val="000000"/>
                </a:solidFill>
                <a:latin typeface="Arial"/>
              </a:rPr>
              <a:t> para assegurar que os </a:t>
            </a:r>
            <a:r>
              <a:rPr lang="pt-BR" sz="2600" b="0" u="sng" strike="noStrike" spc="-1">
                <a:solidFill>
                  <a:srgbClr val="000000"/>
                </a:solidFill>
                <a:uFillTx/>
                <a:latin typeface="Arial"/>
              </a:rPr>
              <a:t>processos</a:t>
            </a:r>
            <a:r>
              <a:rPr lang="pt-BR" sz="2600" b="0" strike="noStrike" spc="-1">
                <a:solidFill>
                  <a:srgbClr val="000000"/>
                </a:solidFill>
                <a:latin typeface="Arial"/>
              </a:rPr>
              <a:t> e </a:t>
            </a:r>
            <a:r>
              <a:rPr lang="pt-BR" sz="2600" b="0" u="sng" strike="noStrike" spc="-1">
                <a:solidFill>
                  <a:srgbClr val="000000"/>
                </a:solidFill>
                <a:uFillTx/>
                <a:latin typeface="Arial"/>
              </a:rPr>
              <a:t>produtos</a:t>
            </a:r>
            <a:r>
              <a:rPr lang="pt-BR" sz="2600" b="0" strike="noStrike" spc="-1">
                <a:solidFill>
                  <a:srgbClr val="000000"/>
                </a:solidFill>
                <a:latin typeface="Arial"/>
              </a:rPr>
              <a:t> de software, estejam em conformidade com os </a:t>
            </a:r>
            <a:r>
              <a:rPr lang="pt-BR" sz="2600" b="0" u="sng" strike="noStrike" spc="-1">
                <a:solidFill>
                  <a:srgbClr val="000000"/>
                </a:solidFill>
                <a:uFillTx/>
                <a:latin typeface="Arial"/>
              </a:rPr>
              <a:t>requisitos</a:t>
            </a:r>
            <a:r>
              <a:rPr lang="pt-BR" sz="2600" b="0" strike="noStrike" spc="-1">
                <a:solidFill>
                  <a:srgbClr val="000000"/>
                </a:solidFill>
                <a:latin typeface="Arial"/>
              </a:rPr>
              <a:t> especificados e sejam aderentes aos </a:t>
            </a:r>
            <a:r>
              <a:rPr lang="pt-BR" sz="2600" b="0" u="sng" strike="noStrike" spc="-1">
                <a:solidFill>
                  <a:srgbClr val="000000"/>
                </a:solidFill>
                <a:uFillTx/>
                <a:latin typeface="Arial"/>
              </a:rPr>
              <a:t>planos</a:t>
            </a:r>
            <a:r>
              <a:rPr lang="pt-BR" sz="2600" b="0" strike="noStrike" spc="-1">
                <a:solidFill>
                  <a:srgbClr val="000000"/>
                </a:solidFill>
                <a:latin typeface="Arial"/>
              </a:rPr>
              <a:t> estabelecidos.</a:t>
            </a:r>
          </a:p>
        </p:txBody>
      </p:sp>
      <p:sp>
        <p:nvSpPr>
          <p:cNvPr id="109" name="CustomShape 3"/>
          <p:cNvSpPr/>
          <p:nvPr/>
        </p:nvSpPr>
        <p:spPr>
          <a:xfrm>
            <a:off x="708120" y="1216784"/>
            <a:ext cx="8916120" cy="2416680"/>
          </a:xfrm>
          <a:custGeom>
            <a:avLst/>
            <a:gdLst/>
            <a:ahLst/>
            <a:cxnLst/>
            <a:rect l="0" t="0" r="r" b="b"/>
            <a:pathLst>
              <a:path w="24769" h="6715">
                <a:moveTo>
                  <a:pt x="249" y="0"/>
                </a:moveTo>
                <a:lnTo>
                  <a:pt x="249" y="0"/>
                </a:lnTo>
                <a:cubicBezTo>
                  <a:pt x="206" y="0"/>
                  <a:pt x="163" y="12"/>
                  <a:pt x="125" y="33"/>
                </a:cubicBezTo>
                <a:cubicBezTo>
                  <a:pt x="87" y="55"/>
                  <a:pt x="55" y="87"/>
                  <a:pt x="33" y="125"/>
                </a:cubicBezTo>
                <a:cubicBezTo>
                  <a:pt x="12" y="163"/>
                  <a:pt x="0" y="206"/>
                  <a:pt x="0" y="249"/>
                </a:cubicBezTo>
                <a:lnTo>
                  <a:pt x="0" y="6464"/>
                </a:lnTo>
                <a:lnTo>
                  <a:pt x="0" y="6465"/>
                </a:lnTo>
                <a:cubicBezTo>
                  <a:pt x="0" y="6508"/>
                  <a:pt x="12" y="6551"/>
                  <a:pt x="33" y="6589"/>
                </a:cubicBezTo>
                <a:cubicBezTo>
                  <a:pt x="55" y="6627"/>
                  <a:pt x="87" y="6659"/>
                  <a:pt x="125" y="6681"/>
                </a:cubicBezTo>
                <a:cubicBezTo>
                  <a:pt x="163" y="6702"/>
                  <a:pt x="206" y="6714"/>
                  <a:pt x="249" y="6714"/>
                </a:cubicBezTo>
                <a:lnTo>
                  <a:pt x="24518" y="6714"/>
                </a:lnTo>
                <a:lnTo>
                  <a:pt x="24519" y="6714"/>
                </a:lnTo>
                <a:cubicBezTo>
                  <a:pt x="24562" y="6714"/>
                  <a:pt x="24605" y="6702"/>
                  <a:pt x="24643" y="6681"/>
                </a:cubicBezTo>
                <a:cubicBezTo>
                  <a:pt x="24681" y="6659"/>
                  <a:pt x="24713" y="6627"/>
                  <a:pt x="24735" y="6589"/>
                </a:cubicBezTo>
                <a:cubicBezTo>
                  <a:pt x="24756" y="6551"/>
                  <a:pt x="24768" y="6508"/>
                  <a:pt x="24768" y="6465"/>
                </a:cubicBezTo>
                <a:lnTo>
                  <a:pt x="24768" y="249"/>
                </a:lnTo>
                <a:lnTo>
                  <a:pt x="24768" y="249"/>
                </a:lnTo>
                <a:lnTo>
                  <a:pt x="24768" y="249"/>
                </a:lnTo>
                <a:cubicBezTo>
                  <a:pt x="24768" y="206"/>
                  <a:pt x="24756" y="163"/>
                  <a:pt x="24735" y="125"/>
                </a:cubicBezTo>
                <a:cubicBezTo>
                  <a:pt x="24713" y="87"/>
                  <a:pt x="24681" y="55"/>
                  <a:pt x="24643" y="33"/>
                </a:cubicBezTo>
                <a:cubicBezTo>
                  <a:pt x="24605" y="12"/>
                  <a:pt x="24562" y="0"/>
                  <a:pt x="24519" y="0"/>
                </a:cubicBezTo>
                <a:lnTo>
                  <a:pt x="249" y="0"/>
                </a:lnTo>
              </a:path>
            </a:pathLst>
          </a:custGeom>
          <a:solidFill>
            <a:srgbClr val="729FCF">
              <a:alpha val="29000"/>
            </a:srgbClr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10" name="CustomShape 4"/>
          <p:cNvSpPr/>
          <p:nvPr/>
        </p:nvSpPr>
        <p:spPr>
          <a:xfrm>
            <a:off x="795600" y="1674704"/>
            <a:ext cx="407160" cy="385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In</a:t>
            </a:r>
          </a:p>
        </p:txBody>
      </p:sp>
      <p:sp>
        <p:nvSpPr>
          <p:cNvPr id="111" name="CustomShape 5"/>
          <p:cNvSpPr/>
          <p:nvPr/>
        </p:nvSpPr>
        <p:spPr>
          <a:xfrm>
            <a:off x="8773920" y="1680104"/>
            <a:ext cx="619560" cy="38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Out</a:t>
            </a:r>
          </a:p>
        </p:txBody>
      </p:sp>
      <p:grpSp>
        <p:nvGrpSpPr>
          <p:cNvPr id="112" name="Group 6"/>
          <p:cNvGrpSpPr/>
          <p:nvPr/>
        </p:nvGrpSpPr>
        <p:grpSpPr>
          <a:xfrm>
            <a:off x="1344600" y="1514864"/>
            <a:ext cx="7354440" cy="743040"/>
            <a:chOff x="1344600" y="1800000"/>
            <a:chExt cx="7354440" cy="743040"/>
          </a:xfrm>
        </p:grpSpPr>
        <p:sp>
          <p:nvSpPr>
            <p:cNvPr id="113" name="CustomShape 7"/>
            <p:cNvSpPr/>
            <p:nvPr/>
          </p:nvSpPr>
          <p:spPr>
            <a:xfrm>
              <a:off x="1884240" y="1800000"/>
              <a:ext cx="1074960" cy="743040"/>
            </a:xfrm>
            <a:custGeom>
              <a:avLst/>
              <a:gdLst/>
              <a:ahLst/>
              <a:cxnLst/>
              <a:rect l="0" t="0" r="r" b="b"/>
              <a:pathLst>
                <a:path w="2988" h="2066">
                  <a:moveTo>
                    <a:pt x="155" y="0"/>
                  </a:moveTo>
                  <a:lnTo>
                    <a:pt x="156" y="0"/>
                  </a:lnTo>
                  <a:cubicBezTo>
                    <a:pt x="128" y="0"/>
                    <a:pt x="102" y="7"/>
                    <a:pt x="78" y="21"/>
                  </a:cubicBezTo>
                  <a:cubicBezTo>
                    <a:pt x="54" y="35"/>
                    <a:pt x="35" y="54"/>
                    <a:pt x="21" y="78"/>
                  </a:cubicBezTo>
                  <a:cubicBezTo>
                    <a:pt x="7" y="102"/>
                    <a:pt x="0" y="128"/>
                    <a:pt x="0" y="156"/>
                  </a:cubicBezTo>
                  <a:lnTo>
                    <a:pt x="0" y="1909"/>
                  </a:lnTo>
                  <a:lnTo>
                    <a:pt x="0" y="1909"/>
                  </a:lnTo>
                  <a:cubicBezTo>
                    <a:pt x="0" y="1937"/>
                    <a:pt x="7" y="1963"/>
                    <a:pt x="21" y="1987"/>
                  </a:cubicBezTo>
                  <a:cubicBezTo>
                    <a:pt x="35" y="2011"/>
                    <a:pt x="54" y="2030"/>
                    <a:pt x="78" y="2044"/>
                  </a:cubicBezTo>
                  <a:cubicBezTo>
                    <a:pt x="102" y="2058"/>
                    <a:pt x="128" y="2065"/>
                    <a:pt x="156" y="2065"/>
                  </a:cubicBezTo>
                  <a:lnTo>
                    <a:pt x="2831" y="2065"/>
                  </a:lnTo>
                  <a:lnTo>
                    <a:pt x="2831" y="2065"/>
                  </a:lnTo>
                  <a:cubicBezTo>
                    <a:pt x="2859" y="2065"/>
                    <a:pt x="2885" y="2058"/>
                    <a:pt x="2909" y="2044"/>
                  </a:cubicBezTo>
                  <a:cubicBezTo>
                    <a:pt x="2933" y="2030"/>
                    <a:pt x="2952" y="2011"/>
                    <a:pt x="2966" y="1987"/>
                  </a:cubicBezTo>
                  <a:cubicBezTo>
                    <a:pt x="2980" y="1963"/>
                    <a:pt x="2987" y="1937"/>
                    <a:pt x="2987" y="1909"/>
                  </a:cubicBezTo>
                  <a:lnTo>
                    <a:pt x="2987" y="155"/>
                  </a:lnTo>
                  <a:lnTo>
                    <a:pt x="2987" y="156"/>
                  </a:lnTo>
                  <a:lnTo>
                    <a:pt x="2987" y="156"/>
                  </a:lnTo>
                  <a:cubicBezTo>
                    <a:pt x="2987" y="128"/>
                    <a:pt x="2980" y="102"/>
                    <a:pt x="2966" y="78"/>
                  </a:cubicBezTo>
                  <a:cubicBezTo>
                    <a:pt x="2952" y="54"/>
                    <a:pt x="2933" y="35"/>
                    <a:pt x="2909" y="21"/>
                  </a:cubicBezTo>
                  <a:cubicBezTo>
                    <a:pt x="2885" y="7"/>
                    <a:pt x="2859" y="0"/>
                    <a:pt x="2831" y="0"/>
                  </a:cubicBezTo>
                  <a:lnTo>
                    <a:pt x="155" y="0"/>
                  </a:lnTo>
                </a:path>
              </a:pathLst>
            </a:custGeom>
            <a:solidFill>
              <a:srgbClr val="729FCF"/>
            </a:solidFill>
            <a:ln w="9360" cap="sq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114" name="CustomShape 8"/>
            <p:cNvSpPr/>
            <p:nvPr/>
          </p:nvSpPr>
          <p:spPr>
            <a:xfrm>
              <a:off x="1344600" y="2049120"/>
              <a:ext cx="399240" cy="244800"/>
            </a:xfrm>
            <a:custGeom>
              <a:avLst/>
              <a:gdLst/>
              <a:ahLst/>
              <a:cxnLst/>
              <a:rect l="0" t="0" r="r" b="b"/>
              <a:pathLst>
                <a:path w="1111" h="682">
                  <a:moveTo>
                    <a:pt x="0" y="170"/>
                  </a:moveTo>
                  <a:lnTo>
                    <a:pt x="832" y="170"/>
                  </a:lnTo>
                  <a:lnTo>
                    <a:pt x="832" y="0"/>
                  </a:lnTo>
                  <a:lnTo>
                    <a:pt x="1110" y="340"/>
                  </a:lnTo>
                  <a:lnTo>
                    <a:pt x="832" y="681"/>
                  </a:lnTo>
                  <a:lnTo>
                    <a:pt x="832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115" name="CustomShape 9"/>
            <p:cNvSpPr/>
            <p:nvPr/>
          </p:nvSpPr>
          <p:spPr>
            <a:xfrm>
              <a:off x="3639600" y="1800000"/>
              <a:ext cx="1074600" cy="743040"/>
            </a:xfrm>
            <a:custGeom>
              <a:avLst/>
              <a:gdLst/>
              <a:ahLst/>
              <a:cxnLst/>
              <a:rect l="0" t="0" r="r" b="b"/>
              <a:pathLst>
                <a:path w="2987" h="2066">
                  <a:moveTo>
                    <a:pt x="155" y="0"/>
                  </a:moveTo>
                  <a:lnTo>
                    <a:pt x="156" y="0"/>
                  </a:lnTo>
                  <a:cubicBezTo>
                    <a:pt x="128" y="0"/>
                    <a:pt x="102" y="7"/>
                    <a:pt x="78" y="21"/>
                  </a:cubicBezTo>
                  <a:cubicBezTo>
                    <a:pt x="54" y="35"/>
                    <a:pt x="35" y="54"/>
                    <a:pt x="21" y="78"/>
                  </a:cubicBezTo>
                  <a:cubicBezTo>
                    <a:pt x="7" y="102"/>
                    <a:pt x="0" y="128"/>
                    <a:pt x="0" y="156"/>
                  </a:cubicBezTo>
                  <a:lnTo>
                    <a:pt x="0" y="1909"/>
                  </a:lnTo>
                  <a:lnTo>
                    <a:pt x="0" y="1909"/>
                  </a:lnTo>
                  <a:cubicBezTo>
                    <a:pt x="0" y="1937"/>
                    <a:pt x="7" y="1963"/>
                    <a:pt x="21" y="1987"/>
                  </a:cubicBezTo>
                  <a:cubicBezTo>
                    <a:pt x="35" y="2011"/>
                    <a:pt x="54" y="2030"/>
                    <a:pt x="78" y="2044"/>
                  </a:cubicBezTo>
                  <a:cubicBezTo>
                    <a:pt x="102" y="2058"/>
                    <a:pt x="128" y="2065"/>
                    <a:pt x="156" y="2065"/>
                  </a:cubicBezTo>
                  <a:lnTo>
                    <a:pt x="2830" y="2065"/>
                  </a:lnTo>
                  <a:lnTo>
                    <a:pt x="2830" y="2065"/>
                  </a:lnTo>
                  <a:cubicBezTo>
                    <a:pt x="2858" y="2065"/>
                    <a:pt x="2884" y="2058"/>
                    <a:pt x="2908" y="2044"/>
                  </a:cubicBezTo>
                  <a:cubicBezTo>
                    <a:pt x="2932" y="2030"/>
                    <a:pt x="2951" y="2011"/>
                    <a:pt x="2965" y="1987"/>
                  </a:cubicBezTo>
                  <a:cubicBezTo>
                    <a:pt x="2979" y="1963"/>
                    <a:pt x="2986" y="1937"/>
                    <a:pt x="2986" y="1909"/>
                  </a:cubicBezTo>
                  <a:lnTo>
                    <a:pt x="2986" y="155"/>
                  </a:lnTo>
                  <a:lnTo>
                    <a:pt x="2986" y="156"/>
                  </a:lnTo>
                  <a:lnTo>
                    <a:pt x="2986" y="156"/>
                  </a:lnTo>
                  <a:cubicBezTo>
                    <a:pt x="2986" y="128"/>
                    <a:pt x="2979" y="102"/>
                    <a:pt x="2965" y="78"/>
                  </a:cubicBezTo>
                  <a:cubicBezTo>
                    <a:pt x="2951" y="54"/>
                    <a:pt x="2932" y="35"/>
                    <a:pt x="2908" y="21"/>
                  </a:cubicBezTo>
                  <a:cubicBezTo>
                    <a:pt x="2884" y="7"/>
                    <a:pt x="2858" y="0"/>
                    <a:pt x="2830" y="0"/>
                  </a:cubicBezTo>
                  <a:lnTo>
                    <a:pt x="155" y="0"/>
                  </a:lnTo>
                </a:path>
              </a:pathLst>
            </a:custGeom>
            <a:solidFill>
              <a:srgbClr val="729FCF"/>
            </a:solidFill>
            <a:ln w="9360" cap="sq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116" name="CustomShape 10"/>
            <p:cNvSpPr/>
            <p:nvPr/>
          </p:nvSpPr>
          <p:spPr>
            <a:xfrm>
              <a:off x="3099600" y="2049120"/>
              <a:ext cx="399600" cy="244800"/>
            </a:xfrm>
            <a:custGeom>
              <a:avLst/>
              <a:gdLst/>
              <a:ahLst/>
              <a:cxnLst/>
              <a:rect l="0" t="0" r="r" b="b"/>
              <a:pathLst>
                <a:path w="1112" h="682">
                  <a:moveTo>
                    <a:pt x="0" y="170"/>
                  </a:moveTo>
                  <a:lnTo>
                    <a:pt x="833" y="170"/>
                  </a:lnTo>
                  <a:lnTo>
                    <a:pt x="833" y="0"/>
                  </a:lnTo>
                  <a:lnTo>
                    <a:pt x="1111" y="340"/>
                  </a:lnTo>
                  <a:lnTo>
                    <a:pt x="833" y="681"/>
                  </a:lnTo>
                  <a:lnTo>
                    <a:pt x="833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117" name="CustomShape 11"/>
            <p:cNvSpPr/>
            <p:nvPr/>
          </p:nvSpPr>
          <p:spPr>
            <a:xfrm>
              <a:off x="5394600" y="1800000"/>
              <a:ext cx="1074960" cy="743040"/>
            </a:xfrm>
            <a:custGeom>
              <a:avLst/>
              <a:gdLst/>
              <a:ahLst/>
              <a:cxnLst/>
              <a:rect l="0" t="0" r="r" b="b"/>
              <a:pathLst>
                <a:path w="2988" h="2066">
                  <a:moveTo>
                    <a:pt x="155" y="0"/>
                  </a:moveTo>
                  <a:lnTo>
                    <a:pt x="156" y="0"/>
                  </a:lnTo>
                  <a:cubicBezTo>
                    <a:pt x="128" y="0"/>
                    <a:pt x="102" y="7"/>
                    <a:pt x="78" y="21"/>
                  </a:cubicBezTo>
                  <a:cubicBezTo>
                    <a:pt x="54" y="35"/>
                    <a:pt x="35" y="54"/>
                    <a:pt x="21" y="78"/>
                  </a:cubicBezTo>
                  <a:cubicBezTo>
                    <a:pt x="7" y="102"/>
                    <a:pt x="0" y="128"/>
                    <a:pt x="0" y="156"/>
                  </a:cubicBezTo>
                  <a:lnTo>
                    <a:pt x="0" y="1909"/>
                  </a:lnTo>
                  <a:lnTo>
                    <a:pt x="0" y="1909"/>
                  </a:lnTo>
                  <a:cubicBezTo>
                    <a:pt x="0" y="1937"/>
                    <a:pt x="7" y="1963"/>
                    <a:pt x="21" y="1987"/>
                  </a:cubicBezTo>
                  <a:cubicBezTo>
                    <a:pt x="35" y="2011"/>
                    <a:pt x="54" y="2030"/>
                    <a:pt x="78" y="2044"/>
                  </a:cubicBezTo>
                  <a:cubicBezTo>
                    <a:pt x="102" y="2058"/>
                    <a:pt x="128" y="2065"/>
                    <a:pt x="156" y="2065"/>
                  </a:cubicBezTo>
                  <a:lnTo>
                    <a:pt x="2831" y="2065"/>
                  </a:lnTo>
                  <a:lnTo>
                    <a:pt x="2831" y="2065"/>
                  </a:lnTo>
                  <a:cubicBezTo>
                    <a:pt x="2859" y="2065"/>
                    <a:pt x="2885" y="2058"/>
                    <a:pt x="2909" y="2044"/>
                  </a:cubicBezTo>
                  <a:cubicBezTo>
                    <a:pt x="2933" y="2030"/>
                    <a:pt x="2952" y="2011"/>
                    <a:pt x="2966" y="1987"/>
                  </a:cubicBezTo>
                  <a:cubicBezTo>
                    <a:pt x="2980" y="1963"/>
                    <a:pt x="2987" y="1937"/>
                    <a:pt x="2987" y="1909"/>
                  </a:cubicBezTo>
                  <a:lnTo>
                    <a:pt x="2987" y="155"/>
                  </a:lnTo>
                  <a:lnTo>
                    <a:pt x="2987" y="156"/>
                  </a:lnTo>
                  <a:lnTo>
                    <a:pt x="2987" y="156"/>
                  </a:lnTo>
                  <a:cubicBezTo>
                    <a:pt x="2987" y="128"/>
                    <a:pt x="2980" y="102"/>
                    <a:pt x="2966" y="78"/>
                  </a:cubicBezTo>
                  <a:cubicBezTo>
                    <a:pt x="2952" y="54"/>
                    <a:pt x="2933" y="35"/>
                    <a:pt x="2909" y="21"/>
                  </a:cubicBezTo>
                  <a:cubicBezTo>
                    <a:pt x="2885" y="7"/>
                    <a:pt x="2859" y="0"/>
                    <a:pt x="2831" y="0"/>
                  </a:cubicBezTo>
                  <a:lnTo>
                    <a:pt x="155" y="0"/>
                  </a:lnTo>
                </a:path>
              </a:pathLst>
            </a:custGeom>
            <a:solidFill>
              <a:srgbClr val="729FCF"/>
            </a:solidFill>
            <a:ln w="9360" cap="sq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118" name="CustomShape 12"/>
            <p:cNvSpPr/>
            <p:nvPr/>
          </p:nvSpPr>
          <p:spPr>
            <a:xfrm>
              <a:off x="4854960" y="2049120"/>
              <a:ext cx="399240" cy="244800"/>
            </a:xfrm>
            <a:custGeom>
              <a:avLst/>
              <a:gdLst/>
              <a:ahLst/>
              <a:cxnLst/>
              <a:rect l="0" t="0" r="r" b="b"/>
              <a:pathLst>
                <a:path w="1111" h="682">
                  <a:moveTo>
                    <a:pt x="0" y="170"/>
                  </a:moveTo>
                  <a:lnTo>
                    <a:pt x="832" y="170"/>
                  </a:lnTo>
                  <a:lnTo>
                    <a:pt x="832" y="0"/>
                  </a:lnTo>
                  <a:lnTo>
                    <a:pt x="1110" y="340"/>
                  </a:lnTo>
                  <a:lnTo>
                    <a:pt x="832" y="681"/>
                  </a:lnTo>
                  <a:lnTo>
                    <a:pt x="832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119" name="CustomShape 13"/>
            <p:cNvSpPr/>
            <p:nvPr/>
          </p:nvSpPr>
          <p:spPr>
            <a:xfrm>
              <a:off x="7151400" y="1800000"/>
              <a:ext cx="1074600" cy="743040"/>
            </a:xfrm>
            <a:custGeom>
              <a:avLst/>
              <a:gdLst/>
              <a:ahLst/>
              <a:cxnLst/>
              <a:rect l="0" t="0" r="r" b="b"/>
              <a:pathLst>
                <a:path w="2987" h="2066">
                  <a:moveTo>
                    <a:pt x="155" y="0"/>
                  </a:moveTo>
                  <a:lnTo>
                    <a:pt x="156" y="0"/>
                  </a:lnTo>
                  <a:cubicBezTo>
                    <a:pt x="128" y="0"/>
                    <a:pt x="102" y="7"/>
                    <a:pt x="78" y="21"/>
                  </a:cubicBezTo>
                  <a:cubicBezTo>
                    <a:pt x="54" y="35"/>
                    <a:pt x="35" y="54"/>
                    <a:pt x="21" y="78"/>
                  </a:cubicBezTo>
                  <a:cubicBezTo>
                    <a:pt x="7" y="102"/>
                    <a:pt x="0" y="128"/>
                    <a:pt x="0" y="156"/>
                  </a:cubicBezTo>
                  <a:lnTo>
                    <a:pt x="0" y="1909"/>
                  </a:lnTo>
                  <a:lnTo>
                    <a:pt x="0" y="1909"/>
                  </a:lnTo>
                  <a:cubicBezTo>
                    <a:pt x="0" y="1937"/>
                    <a:pt x="7" y="1963"/>
                    <a:pt x="21" y="1987"/>
                  </a:cubicBezTo>
                  <a:cubicBezTo>
                    <a:pt x="35" y="2011"/>
                    <a:pt x="54" y="2030"/>
                    <a:pt x="78" y="2044"/>
                  </a:cubicBezTo>
                  <a:cubicBezTo>
                    <a:pt x="102" y="2058"/>
                    <a:pt x="128" y="2065"/>
                    <a:pt x="156" y="2065"/>
                  </a:cubicBezTo>
                  <a:lnTo>
                    <a:pt x="2830" y="2065"/>
                  </a:lnTo>
                  <a:lnTo>
                    <a:pt x="2830" y="2065"/>
                  </a:lnTo>
                  <a:cubicBezTo>
                    <a:pt x="2858" y="2065"/>
                    <a:pt x="2884" y="2058"/>
                    <a:pt x="2908" y="2044"/>
                  </a:cubicBezTo>
                  <a:cubicBezTo>
                    <a:pt x="2932" y="2030"/>
                    <a:pt x="2951" y="2011"/>
                    <a:pt x="2965" y="1987"/>
                  </a:cubicBezTo>
                  <a:cubicBezTo>
                    <a:pt x="2979" y="1963"/>
                    <a:pt x="2986" y="1937"/>
                    <a:pt x="2986" y="1909"/>
                  </a:cubicBezTo>
                  <a:lnTo>
                    <a:pt x="2986" y="155"/>
                  </a:lnTo>
                  <a:lnTo>
                    <a:pt x="2986" y="156"/>
                  </a:lnTo>
                  <a:lnTo>
                    <a:pt x="2986" y="156"/>
                  </a:lnTo>
                  <a:cubicBezTo>
                    <a:pt x="2986" y="128"/>
                    <a:pt x="2979" y="102"/>
                    <a:pt x="2965" y="78"/>
                  </a:cubicBezTo>
                  <a:cubicBezTo>
                    <a:pt x="2951" y="54"/>
                    <a:pt x="2932" y="35"/>
                    <a:pt x="2908" y="21"/>
                  </a:cubicBezTo>
                  <a:cubicBezTo>
                    <a:pt x="2884" y="7"/>
                    <a:pt x="2858" y="0"/>
                    <a:pt x="2830" y="0"/>
                  </a:cubicBezTo>
                  <a:lnTo>
                    <a:pt x="155" y="0"/>
                  </a:lnTo>
                </a:path>
              </a:pathLst>
            </a:custGeom>
            <a:solidFill>
              <a:srgbClr val="729FCF"/>
            </a:solidFill>
            <a:ln w="9360" cap="sq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120" name="CustomShape 14"/>
            <p:cNvSpPr/>
            <p:nvPr/>
          </p:nvSpPr>
          <p:spPr>
            <a:xfrm>
              <a:off x="6609960" y="2049120"/>
              <a:ext cx="399600" cy="244800"/>
            </a:xfrm>
            <a:custGeom>
              <a:avLst/>
              <a:gdLst/>
              <a:ahLst/>
              <a:cxnLst/>
              <a:rect l="0" t="0" r="r" b="b"/>
              <a:pathLst>
                <a:path w="1112" h="682">
                  <a:moveTo>
                    <a:pt x="0" y="170"/>
                  </a:moveTo>
                  <a:lnTo>
                    <a:pt x="833" y="170"/>
                  </a:lnTo>
                  <a:lnTo>
                    <a:pt x="833" y="0"/>
                  </a:lnTo>
                  <a:lnTo>
                    <a:pt x="1111" y="340"/>
                  </a:lnTo>
                  <a:lnTo>
                    <a:pt x="833" y="681"/>
                  </a:lnTo>
                  <a:lnTo>
                    <a:pt x="833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121" name="CustomShape 15"/>
            <p:cNvSpPr/>
            <p:nvPr/>
          </p:nvSpPr>
          <p:spPr>
            <a:xfrm>
              <a:off x="8299800" y="2049120"/>
              <a:ext cx="399240" cy="244800"/>
            </a:xfrm>
            <a:custGeom>
              <a:avLst/>
              <a:gdLst/>
              <a:ahLst/>
              <a:cxnLst/>
              <a:rect l="0" t="0" r="r" b="b"/>
              <a:pathLst>
                <a:path w="1111" h="682">
                  <a:moveTo>
                    <a:pt x="0" y="170"/>
                  </a:moveTo>
                  <a:lnTo>
                    <a:pt x="832" y="170"/>
                  </a:lnTo>
                  <a:lnTo>
                    <a:pt x="832" y="0"/>
                  </a:lnTo>
                  <a:lnTo>
                    <a:pt x="1110" y="340"/>
                  </a:lnTo>
                  <a:lnTo>
                    <a:pt x="832" y="681"/>
                  </a:lnTo>
                  <a:lnTo>
                    <a:pt x="832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122" name="Line 16"/>
          <p:cNvSpPr/>
          <p:nvPr/>
        </p:nvSpPr>
        <p:spPr>
          <a:xfrm>
            <a:off x="1485000" y="3176624"/>
            <a:ext cx="7501320" cy="144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23" name="Line 17"/>
          <p:cNvSpPr/>
          <p:nvPr/>
        </p:nvSpPr>
        <p:spPr>
          <a:xfrm flipV="1">
            <a:off x="1698840" y="3041264"/>
            <a:ext cx="14184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24" name="Line 18"/>
          <p:cNvSpPr/>
          <p:nvPr/>
        </p:nvSpPr>
        <p:spPr>
          <a:xfrm flipV="1">
            <a:off x="3183840" y="3041264"/>
            <a:ext cx="14220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25" name="Line 19"/>
          <p:cNvSpPr/>
          <p:nvPr/>
        </p:nvSpPr>
        <p:spPr>
          <a:xfrm flipV="1">
            <a:off x="5023440" y="3041264"/>
            <a:ext cx="14220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26" name="Line 20"/>
          <p:cNvSpPr/>
          <p:nvPr/>
        </p:nvSpPr>
        <p:spPr>
          <a:xfrm flipV="1">
            <a:off x="6722280" y="3041264"/>
            <a:ext cx="14220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27" name="Line 21"/>
          <p:cNvSpPr/>
          <p:nvPr/>
        </p:nvSpPr>
        <p:spPr>
          <a:xfrm flipV="1">
            <a:off x="8419680" y="3041264"/>
            <a:ext cx="14220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28" name="CustomShape 22"/>
          <p:cNvSpPr/>
          <p:nvPr/>
        </p:nvSpPr>
        <p:spPr>
          <a:xfrm>
            <a:off x="1485000" y="2914184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29" name="CustomShape 23"/>
          <p:cNvSpPr/>
          <p:nvPr/>
        </p:nvSpPr>
        <p:spPr>
          <a:xfrm>
            <a:off x="3007800" y="2915984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30" name="CustomShape 24"/>
          <p:cNvSpPr/>
          <p:nvPr/>
        </p:nvSpPr>
        <p:spPr>
          <a:xfrm>
            <a:off x="4847040" y="2915984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31" name="CustomShape 25"/>
          <p:cNvSpPr/>
          <p:nvPr/>
        </p:nvSpPr>
        <p:spPr>
          <a:xfrm>
            <a:off x="6544800" y="2914184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32" name="CustomShape 26"/>
          <p:cNvSpPr/>
          <p:nvPr/>
        </p:nvSpPr>
        <p:spPr>
          <a:xfrm>
            <a:off x="8243640" y="2914184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33" name="Line 27"/>
          <p:cNvSpPr/>
          <p:nvPr/>
        </p:nvSpPr>
        <p:spPr>
          <a:xfrm flipV="1">
            <a:off x="1740600" y="2060264"/>
            <a:ext cx="1800" cy="85860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34" name="Line 28"/>
          <p:cNvSpPr/>
          <p:nvPr/>
        </p:nvSpPr>
        <p:spPr>
          <a:xfrm flipV="1">
            <a:off x="3254400" y="2060264"/>
            <a:ext cx="1440" cy="85860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35" name="Line 29"/>
          <p:cNvSpPr/>
          <p:nvPr/>
        </p:nvSpPr>
        <p:spPr>
          <a:xfrm flipV="1">
            <a:off x="5095080" y="2062064"/>
            <a:ext cx="1800" cy="85824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36" name="Line 30"/>
          <p:cNvSpPr/>
          <p:nvPr/>
        </p:nvSpPr>
        <p:spPr>
          <a:xfrm flipV="1">
            <a:off x="6792480" y="2060264"/>
            <a:ext cx="1440" cy="85860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37" name="Line 31"/>
          <p:cNvSpPr/>
          <p:nvPr/>
        </p:nvSpPr>
        <p:spPr>
          <a:xfrm flipV="1">
            <a:off x="8491320" y="2060264"/>
            <a:ext cx="1800" cy="85860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" name="Imagem 717"/>
          <p:cNvPicPr/>
          <p:nvPr/>
        </p:nvPicPr>
        <p:blipFill>
          <a:blip r:embed="rId3"/>
          <a:stretch/>
        </p:blipFill>
        <p:spPr>
          <a:xfrm>
            <a:off x="598680" y="1379520"/>
            <a:ext cx="8831880" cy="5477760"/>
          </a:xfrm>
          <a:prstGeom prst="rect">
            <a:avLst/>
          </a:prstGeom>
          <a:ln w="0">
            <a:noFill/>
          </a:ln>
        </p:spPr>
      </p:pic>
      <p:sp>
        <p:nvSpPr>
          <p:cNvPr id="719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O Modelo CMM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720" name="Line 2"/>
          <p:cNvSpPr/>
          <p:nvPr/>
        </p:nvSpPr>
        <p:spPr>
          <a:xfrm>
            <a:off x="494640" y="130644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21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22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23" name="CustomShape 5"/>
          <p:cNvSpPr/>
          <p:nvPr/>
        </p:nvSpPr>
        <p:spPr>
          <a:xfrm>
            <a:off x="496080" y="156816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24" name="CustomShape 6"/>
          <p:cNvSpPr/>
          <p:nvPr/>
        </p:nvSpPr>
        <p:spPr>
          <a:xfrm>
            <a:off x="1647360" y="3386880"/>
            <a:ext cx="6365160" cy="1880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       </a:t>
            </a: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       </a:t>
            </a:r>
            <a:r>
              <a:rPr lang="pt-BR" sz="2000" b="0" strike="noStrike" spc="-1">
                <a:latin typeface="Arial"/>
                <a:ea typeface="Microsoft YaHei"/>
              </a:rPr>
              <a:t>3 – Prevenção de defeitos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    </a:t>
            </a:r>
            <a:r>
              <a:rPr lang="pt-BR" sz="2000" b="0" strike="noStrike" spc="-1">
                <a:latin typeface="Arial"/>
                <a:ea typeface="Microsoft YaHei"/>
              </a:rPr>
              <a:t>2 – Gerenciamento de mudanças na tecnologia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000" b="0" strike="noStrike" spc="-1">
                <a:latin typeface="Arial"/>
                <a:ea typeface="Microsoft YaHei"/>
              </a:rPr>
              <a:t>1 – Gerenciamento de mudanças no processo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725" name="CustomShape 7"/>
          <p:cNvSpPr/>
          <p:nvPr/>
        </p:nvSpPr>
        <p:spPr>
          <a:xfrm>
            <a:off x="6664320" y="2143080"/>
            <a:ext cx="147600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EM OTIMIZAÇÃO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726" name="CustomShape 8"/>
          <p:cNvSpPr/>
          <p:nvPr/>
        </p:nvSpPr>
        <p:spPr>
          <a:xfrm>
            <a:off x="7497720" y="2547360"/>
            <a:ext cx="1560240" cy="54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Organizações</a:t>
            </a: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Em otimização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727" name="CustomShape 9"/>
          <p:cNvSpPr/>
          <p:nvPr/>
        </p:nvSpPr>
        <p:spPr>
          <a:xfrm>
            <a:off x="921960" y="5693760"/>
            <a:ext cx="1413360" cy="31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GERENCIADO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728" name="CustomShape 10"/>
          <p:cNvSpPr/>
          <p:nvPr/>
        </p:nvSpPr>
        <p:spPr>
          <a:xfrm>
            <a:off x="1557000" y="6220800"/>
            <a:ext cx="1737720" cy="39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Organizações</a:t>
            </a:r>
            <a:endParaRPr lang="pt-BR" sz="1640" b="0" strike="noStrike" spc="-1">
              <a:latin typeface="Arial"/>
            </a:endParaRPr>
          </a:p>
          <a:p>
            <a:pPr algn="ctr"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Gerenciadas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729" name="CustomShape 11"/>
          <p:cNvSpPr/>
          <p:nvPr/>
        </p:nvSpPr>
        <p:spPr>
          <a:xfrm>
            <a:off x="524160" y="1828440"/>
            <a:ext cx="4371480" cy="521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GERENCIADO(4) =&gt; EM OTIMIZAÇÃO(5)</a:t>
            </a: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Classificação para as Práticas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731" name="TextShape 2"/>
          <p:cNvSpPr txBox="1"/>
          <p:nvPr/>
        </p:nvSpPr>
        <p:spPr>
          <a:xfrm>
            <a:off x="1155960" y="1828440"/>
            <a:ext cx="8750520" cy="464760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Comprometimento – ações da alta gerência da organização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Habilidades- refere-se à capacitação das pessoas e a disponibilidade de recursos humanos e materiais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Atividades: atividades e tarefas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Medidas – monitoram a situação, usadas para controle e melhoria.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Verificação- para comparar o que é realizado com o estabelecido nos procedimentos e planos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Melhoria de processos e avaliações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733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1280" indent="-34128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Saber em que situação a empresa encontra-se e em qual situação quer estar</a:t>
            </a:r>
          </a:p>
          <a:p>
            <a:pPr marL="341280" indent="-34128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Traçar um plano de ação</a:t>
            </a:r>
          </a:p>
          <a:p>
            <a:pPr marL="341280" indent="-34128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CMM modelo de referência – roteiro para melhoria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Tipos de avaliação - CMM</a:t>
            </a:r>
          </a:p>
        </p:txBody>
      </p:sp>
      <p:sp>
        <p:nvSpPr>
          <p:cNvPr id="735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Software Process Assesssment – SPA – determina a situação atual dos processos de sw para fins de melhoria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3200" b="0" strike="noStrike" spc="-1">
              <a:latin typeface="Arial"/>
            </a:endParaRP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Software Capability Evaluation – avaliar os subcontratados ou potencias fornecedores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SPA -Avaliação para melhoria</a:t>
            </a:r>
          </a:p>
        </p:txBody>
      </p:sp>
      <p:sp>
        <p:nvSpPr>
          <p:cNvPr id="737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 fontScale="91000"/>
          </a:bodyPr>
          <a:lstStyle/>
          <a:p>
            <a:pPr marL="341280" indent="-34128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definição dos objetivos e comprometimento dos gerentes</a:t>
            </a:r>
          </a:p>
          <a:p>
            <a:pPr marL="341280" indent="-34128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formação da equipe de avaliação, de 6 a 10, alguém licenciado pelo SEI –líder</a:t>
            </a:r>
          </a:p>
          <a:p>
            <a:pPr marL="341280" indent="-34128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administração de um questionário de avaliação de maturidade</a:t>
            </a:r>
          </a:p>
          <a:p>
            <a:pPr marL="341280" indent="-34128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atividades de análise de documentos, relatórios, entrevistas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ISO 12207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743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44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45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46" name="CustomShape 5"/>
          <p:cNvSpPr/>
          <p:nvPr/>
        </p:nvSpPr>
        <p:spPr>
          <a:xfrm>
            <a:off x="496080" y="1568160"/>
            <a:ext cx="9089280" cy="499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0200" indent="-32400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0200" algn="l"/>
                <a:tab pos="877680" algn="l"/>
                <a:tab pos="1326960" algn="l"/>
                <a:tab pos="1776240" algn="l"/>
                <a:tab pos="2225520" algn="l"/>
                <a:tab pos="2674800" algn="l"/>
                <a:tab pos="3124080" algn="l"/>
                <a:tab pos="3573360" algn="l"/>
                <a:tab pos="4022640" algn="l"/>
                <a:tab pos="4471920" algn="l"/>
                <a:tab pos="4921200" algn="l"/>
                <a:tab pos="5370480" algn="l"/>
                <a:tab pos="5819760" algn="l"/>
                <a:tab pos="6268680" algn="l"/>
                <a:tab pos="6717960" algn="l"/>
                <a:tab pos="7167240" algn="l"/>
                <a:tab pos="7616520" algn="l"/>
                <a:tab pos="8065800" algn="l"/>
                <a:tab pos="8515080" algn="l"/>
                <a:tab pos="8964360" algn="l"/>
                <a:tab pos="94136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ISO/IEC 12207 – </a:t>
            </a:r>
            <a:r>
              <a:rPr lang="pt-BR" sz="3200" b="0" i="1" strike="noStrike" spc="-1">
                <a:solidFill>
                  <a:srgbClr val="330000"/>
                </a:solidFill>
                <a:latin typeface="Arial"/>
                <a:ea typeface="Microsoft YaHei"/>
              </a:rPr>
              <a:t>Information Technology Software Life-Cycle Processes.</a:t>
            </a:r>
            <a:endParaRPr lang="pt-BR" sz="3200" b="0" strike="noStrike" spc="-1"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0200" algn="l"/>
                <a:tab pos="877680" algn="l"/>
                <a:tab pos="1326960" algn="l"/>
                <a:tab pos="1776240" algn="l"/>
                <a:tab pos="2225520" algn="l"/>
                <a:tab pos="2674800" algn="l"/>
                <a:tab pos="3124080" algn="l"/>
                <a:tab pos="3573360" algn="l"/>
                <a:tab pos="4022640" algn="l"/>
                <a:tab pos="4471920" algn="l"/>
                <a:tab pos="4921200" algn="l"/>
                <a:tab pos="5370480" algn="l"/>
                <a:tab pos="5819760" algn="l"/>
                <a:tab pos="6268680" algn="l"/>
                <a:tab pos="6717960" algn="l"/>
                <a:tab pos="7167240" algn="l"/>
                <a:tab pos="7616520" algn="l"/>
                <a:tab pos="8065800" algn="l"/>
                <a:tab pos="8515080" algn="l"/>
                <a:tab pos="8964360" algn="l"/>
                <a:tab pos="94136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NBR ISO/IEC 12207 – Tecnologia da Informação – Processos de Ciclo de Vida de Software.</a:t>
            </a:r>
            <a:endParaRPr lang="pt-BR" sz="3200" b="0" strike="noStrike" spc="-1"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0200" algn="l"/>
                <a:tab pos="877680" algn="l"/>
                <a:tab pos="1326960" algn="l"/>
                <a:tab pos="1776240" algn="l"/>
                <a:tab pos="2225520" algn="l"/>
                <a:tab pos="2674800" algn="l"/>
                <a:tab pos="3124080" algn="l"/>
                <a:tab pos="3573360" algn="l"/>
                <a:tab pos="4022640" algn="l"/>
                <a:tab pos="4471920" algn="l"/>
                <a:tab pos="4921200" algn="l"/>
                <a:tab pos="5370480" algn="l"/>
                <a:tab pos="5819760" algn="l"/>
                <a:tab pos="6268680" algn="l"/>
                <a:tab pos="6717960" algn="l"/>
                <a:tab pos="7167240" algn="l"/>
                <a:tab pos="7616520" algn="l"/>
                <a:tab pos="8065800" algn="l"/>
                <a:tab pos="8515080" algn="l"/>
                <a:tab pos="8964360" algn="l"/>
                <a:tab pos="94136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Framework para processos de ciclo de vida com terminologia bem definida.</a:t>
            </a:r>
            <a:endParaRPr lang="pt-BR" sz="3200" b="0" strike="noStrike" spc="-1"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0200" algn="l"/>
                <a:tab pos="877680" algn="l"/>
                <a:tab pos="1326960" algn="l"/>
                <a:tab pos="1776240" algn="l"/>
                <a:tab pos="2225520" algn="l"/>
                <a:tab pos="2674800" algn="l"/>
                <a:tab pos="3124080" algn="l"/>
                <a:tab pos="3573360" algn="l"/>
                <a:tab pos="4022640" algn="l"/>
                <a:tab pos="4471920" algn="l"/>
                <a:tab pos="4921200" algn="l"/>
                <a:tab pos="5370480" algn="l"/>
                <a:tab pos="5819760" algn="l"/>
                <a:tab pos="6268680" algn="l"/>
                <a:tab pos="6717960" algn="l"/>
                <a:tab pos="7167240" algn="l"/>
                <a:tab pos="7616520" algn="l"/>
                <a:tab pos="8065800" algn="l"/>
                <a:tab pos="8515080" algn="l"/>
                <a:tab pos="8964360" algn="l"/>
                <a:tab pos="94136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Cobre todo o ciclo de vida de desenvolvimento do software desde a concepção das ideias iniciais sobre o software até este ser retirado de execução.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" name="Imagem 746"/>
          <p:cNvPicPr/>
          <p:nvPr/>
        </p:nvPicPr>
        <p:blipFill>
          <a:blip r:embed="rId3"/>
          <a:stretch/>
        </p:blipFill>
        <p:spPr>
          <a:xfrm>
            <a:off x="424080" y="957240"/>
            <a:ext cx="3964680" cy="4268520"/>
          </a:xfrm>
          <a:prstGeom prst="rect">
            <a:avLst/>
          </a:prstGeom>
          <a:ln w="0">
            <a:noFill/>
          </a:ln>
        </p:spPr>
      </p:pic>
      <p:sp>
        <p:nvSpPr>
          <p:cNvPr id="748" name="CustomShape 1"/>
          <p:cNvSpPr/>
          <p:nvPr/>
        </p:nvSpPr>
        <p:spPr>
          <a:xfrm>
            <a:off x="491400" y="1262880"/>
            <a:ext cx="3830040" cy="36576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  <a:effectLst>
            <a:outerShdw dist="36147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</a:rPr>
              <a:t>Aquisição</a:t>
            </a:r>
          </a:p>
        </p:txBody>
      </p:sp>
      <p:sp>
        <p:nvSpPr>
          <p:cNvPr id="749" name="CustomShape 2"/>
          <p:cNvSpPr/>
          <p:nvPr/>
        </p:nvSpPr>
        <p:spPr>
          <a:xfrm>
            <a:off x="491400" y="1749600"/>
            <a:ext cx="3830040" cy="36576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  <a:effectLst>
            <a:outerShdw dist="36147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</a:rPr>
              <a:t>Fornecimento</a:t>
            </a:r>
          </a:p>
        </p:txBody>
      </p:sp>
      <p:sp>
        <p:nvSpPr>
          <p:cNvPr id="750" name="CustomShape 3"/>
          <p:cNvSpPr/>
          <p:nvPr/>
        </p:nvSpPr>
        <p:spPr>
          <a:xfrm>
            <a:off x="494640" y="2237760"/>
            <a:ext cx="2113920" cy="28656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  <a:effectLst>
            <a:outerShdw dist="36147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</a:rPr>
              <a:t>Desenvolvimento</a:t>
            </a:r>
          </a:p>
        </p:txBody>
      </p:sp>
      <p:sp>
        <p:nvSpPr>
          <p:cNvPr id="751" name="CustomShape 4"/>
          <p:cNvSpPr/>
          <p:nvPr/>
        </p:nvSpPr>
        <p:spPr>
          <a:xfrm>
            <a:off x="2669400" y="2237760"/>
            <a:ext cx="1650600" cy="140256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  <a:effectLst>
            <a:outerShdw dist="36147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</a:rPr>
              <a:t>Operação</a:t>
            </a:r>
          </a:p>
        </p:txBody>
      </p:sp>
      <p:sp>
        <p:nvSpPr>
          <p:cNvPr id="752" name="CustomShape 5"/>
          <p:cNvSpPr/>
          <p:nvPr/>
        </p:nvSpPr>
        <p:spPr>
          <a:xfrm>
            <a:off x="2669400" y="3700800"/>
            <a:ext cx="1650600" cy="140256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  <a:effectLst>
            <a:outerShdw dist="36147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</a:rPr>
              <a:t>Manutenção</a:t>
            </a:r>
          </a:p>
        </p:txBody>
      </p:sp>
      <p:sp>
        <p:nvSpPr>
          <p:cNvPr id="753" name="CustomShape 6"/>
          <p:cNvSpPr/>
          <p:nvPr/>
        </p:nvSpPr>
        <p:spPr>
          <a:xfrm>
            <a:off x="424080" y="653760"/>
            <a:ext cx="3962880" cy="36576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</a:rPr>
              <a:t>Processos Fundamentais</a:t>
            </a:r>
          </a:p>
        </p:txBody>
      </p:sp>
      <p:pic>
        <p:nvPicPr>
          <p:cNvPr id="754" name="Imagem 753"/>
          <p:cNvPicPr/>
          <p:nvPr/>
        </p:nvPicPr>
        <p:blipFill>
          <a:blip r:embed="rId3"/>
          <a:stretch/>
        </p:blipFill>
        <p:spPr>
          <a:xfrm>
            <a:off x="4527360" y="957240"/>
            <a:ext cx="3964320" cy="4268520"/>
          </a:xfrm>
          <a:prstGeom prst="rect">
            <a:avLst/>
          </a:prstGeom>
          <a:ln w="0">
            <a:noFill/>
          </a:ln>
        </p:spPr>
      </p:pic>
      <p:sp>
        <p:nvSpPr>
          <p:cNvPr id="755" name="CustomShape 7"/>
          <p:cNvSpPr/>
          <p:nvPr/>
        </p:nvSpPr>
        <p:spPr>
          <a:xfrm>
            <a:off x="4594680" y="1262880"/>
            <a:ext cx="3830040" cy="36576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  <a:effectLst>
            <a:outerShdw dist="36147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</a:rPr>
              <a:t>Documentação</a:t>
            </a:r>
          </a:p>
        </p:txBody>
      </p:sp>
      <p:sp>
        <p:nvSpPr>
          <p:cNvPr id="756" name="CustomShape 8"/>
          <p:cNvSpPr/>
          <p:nvPr/>
        </p:nvSpPr>
        <p:spPr>
          <a:xfrm>
            <a:off x="4594680" y="1749600"/>
            <a:ext cx="3830040" cy="36576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  <a:effectLst>
            <a:outerShdw dist="36147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</a:rPr>
              <a:t>Gerência de Configuração</a:t>
            </a:r>
          </a:p>
        </p:txBody>
      </p:sp>
      <p:sp>
        <p:nvSpPr>
          <p:cNvPr id="757" name="CustomShape 9"/>
          <p:cNvSpPr/>
          <p:nvPr/>
        </p:nvSpPr>
        <p:spPr>
          <a:xfrm>
            <a:off x="4528800" y="653760"/>
            <a:ext cx="3962880" cy="36576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</a:rPr>
              <a:t>Processos de Apoio</a:t>
            </a:r>
          </a:p>
        </p:txBody>
      </p:sp>
      <p:sp>
        <p:nvSpPr>
          <p:cNvPr id="758" name="CustomShape 10"/>
          <p:cNvSpPr/>
          <p:nvPr/>
        </p:nvSpPr>
        <p:spPr>
          <a:xfrm>
            <a:off x="8561880" y="653760"/>
            <a:ext cx="848160" cy="60094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59" name="CustomShape 11"/>
          <p:cNvSpPr/>
          <p:nvPr/>
        </p:nvSpPr>
        <p:spPr>
          <a:xfrm rot="16200000">
            <a:off x="7232400" y="3781440"/>
            <a:ext cx="3535560" cy="396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  <a:effectLst>
            <a:outerShdw dist="36147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</a:rPr>
              <a:t>Adaptação</a:t>
            </a:r>
          </a:p>
        </p:txBody>
      </p:sp>
      <p:sp>
        <p:nvSpPr>
          <p:cNvPr id="760" name="Line 12"/>
          <p:cNvSpPr/>
          <p:nvPr/>
        </p:nvSpPr>
        <p:spPr>
          <a:xfrm>
            <a:off x="8561880" y="1045440"/>
            <a:ext cx="84816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61" name="CustomShape 13"/>
          <p:cNvSpPr/>
          <p:nvPr/>
        </p:nvSpPr>
        <p:spPr>
          <a:xfrm>
            <a:off x="4599000" y="2246400"/>
            <a:ext cx="3830040" cy="36576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  <a:effectLst>
            <a:outerShdw dist="36147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</a:rPr>
              <a:t>Garantia da Qualidade</a:t>
            </a:r>
          </a:p>
        </p:txBody>
      </p:sp>
      <p:sp>
        <p:nvSpPr>
          <p:cNvPr id="762" name="CustomShape 14"/>
          <p:cNvSpPr/>
          <p:nvPr/>
        </p:nvSpPr>
        <p:spPr>
          <a:xfrm>
            <a:off x="4599000" y="2743560"/>
            <a:ext cx="3830040" cy="36576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  <a:effectLst>
            <a:outerShdw dist="36147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</a:rPr>
              <a:t>Verificação</a:t>
            </a:r>
          </a:p>
        </p:txBody>
      </p:sp>
      <p:sp>
        <p:nvSpPr>
          <p:cNvPr id="763" name="CustomShape 15"/>
          <p:cNvSpPr/>
          <p:nvPr/>
        </p:nvSpPr>
        <p:spPr>
          <a:xfrm>
            <a:off x="4599000" y="3227040"/>
            <a:ext cx="3830040" cy="36576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  <a:effectLst>
            <a:outerShdw dist="36147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</a:rPr>
              <a:t>Validação</a:t>
            </a:r>
          </a:p>
        </p:txBody>
      </p:sp>
      <p:sp>
        <p:nvSpPr>
          <p:cNvPr id="764" name="CustomShape 16"/>
          <p:cNvSpPr/>
          <p:nvPr/>
        </p:nvSpPr>
        <p:spPr>
          <a:xfrm>
            <a:off x="4599000" y="3683520"/>
            <a:ext cx="3830040" cy="36576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  <a:effectLst>
            <a:outerShdw dist="36147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</a:rPr>
              <a:t>Revisão Conjunta</a:t>
            </a:r>
          </a:p>
        </p:txBody>
      </p:sp>
      <p:sp>
        <p:nvSpPr>
          <p:cNvPr id="765" name="CustomShape 17"/>
          <p:cNvSpPr/>
          <p:nvPr/>
        </p:nvSpPr>
        <p:spPr>
          <a:xfrm>
            <a:off x="4599000" y="4180320"/>
            <a:ext cx="3830040" cy="36576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  <a:effectLst>
            <a:outerShdw dist="36147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</a:rPr>
              <a:t>Auditoria</a:t>
            </a:r>
          </a:p>
        </p:txBody>
      </p:sp>
      <p:sp>
        <p:nvSpPr>
          <p:cNvPr id="766" name="CustomShape 18"/>
          <p:cNvSpPr/>
          <p:nvPr/>
        </p:nvSpPr>
        <p:spPr>
          <a:xfrm>
            <a:off x="4599000" y="4703040"/>
            <a:ext cx="3830040" cy="36576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  <a:effectLst>
            <a:outerShdw dist="36147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</a:rPr>
              <a:t>Resolução de Problema</a:t>
            </a:r>
          </a:p>
        </p:txBody>
      </p:sp>
      <p:pic>
        <p:nvPicPr>
          <p:cNvPr id="767" name="Imagem 766"/>
          <p:cNvPicPr/>
          <p:nvPr/>
        </p:nvPicPr>
        <p:blipFill>
          <a:blip r:embed="rId4"/>
          <a:stretch/>
        </p:blipFill>
        <p:spPr>
          <a:xfrm>
            <a:off x="424080" y="5721480"/>
            <a:ext cx="8067600" cy="941760"/>
          </a:xfrm>
          <a:prstGeom prst="rect">
            <a:avLst/>
          </a:prstGeom>
          <a:ln w="0">
            <a:noFill/>
          </a:ln>
        </p:spPr>
      </p:pic>
      <p:sp>
        <p:nvSpPr>
          <p:cNvPr id="768" name="CustomShape 19"/>
          <p:cNvSpPr/>
          <p:nvPr/>
        </p:nvSpPr>
        <p:spPr>
          <a:xfrm>
            <a:off x="424080" y="5355720"/>
            <a:ext cx="8065800" cy="36576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</a:rPr>
              <a:t>Processos Organizacionais</a:t>
            </a:r>
          </a:p>
        </p:txBody>
      </p:sp>
      <p:sp>
        <p:nvSpPr>
          <p:cNvPr id="769" name="CustomShape 20"/>
          <p:cNvSpPr/>
          <p:nvPr/>
        </p:nvSpPr>
        <p:spPr>
          <a:xfrm>
            <a:off x="491400" y="5796360"/>
            <a:ext cx="3830040" cy="36576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  <a:effectLst>
            <a:outerShdw dist="36147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</a:rPr>
              <a:t>Gerência</a:t>
            </a:r>
          </a:p>
        </p:txBody>
      </p:sp>
      <p:sp>
        <p:nvSpPr>
          <p:cNvPr id="770" name="CustomShape 21"/>
          <p:cNvSpPr/>
          <p:nvPr/>
        </p:nvSpPr>
        <p:spPr>
          <a:xfrm>
            <a:off x="4519440" y="5813640"/>
            <a:ext cx="3830040" cy="36576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  <a:effectLst>
            <a:outerShdw dist="36147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</a:rPr>
              <a:t>Infraestrutura</a:t>
            </a:r>
          </a:p>
        </p:txBody>
      </p:sp>
      <p:sp>
        <p:nvSpPr>
          <p:cNvPr id="771" name="CustomShape 22"/>
          <p:cNvSpPr/>
          <p:nvPr/>
        </p:nvSpPr>
        <p:spPr>
          <a:xfrm>
            <a:off x="494640" y="6231240"/>
            <a:ext cx="3830040" cy="36576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  <a:effectLst>
            <a:outerShdw dist="36147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</a:rPr>
              <a:t>Melhoria</a:t>
            </a:r>
          </a:p>
        </p:txBody>
      </p:sp>
      <p:sp>
        <p:nvSpPr>
          <p:cNvPr id="772" name="CustomShape 23"/>
          <p:cNvSpPr/>
          <p:nvPr/>
        </p:nvSpPr>
        <p:spPr>
          <a:xfrm>
            <a:off x="4519440" y="6231240"/>
            <a:ext cx="3830040" cy="36576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  <a:effectLst>
            <a:outerShdw dist="36147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</a:rPr>
              <a:t>Treinamento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ISO 12207: Processos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774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75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76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77" name="CustomShape 5"/>
          <p:cNvSpPr/>
          <p:nvPr/>
        </p:nvSpPr>
        <p:spPr>
          <a:xfrm>
            <a:off x="495720" y="156816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 marL="431640" indent="-322200" algn="just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Os processos são agrupados em três classes de acordo com suas naturezas [ISO 12207]:</a:t>
            </a:r>
            <a:endParaRPr lang="pt-BR" sz="3200" b="0" strike="noStrike" spc="-1">
              <a:latin typeface="Arial"/>
            </a:endParaRPr>
          </a:p>
          <a:p>
            <a:pPr marL="861840" lvl="1" indent="-322200" algn="just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Processos Fundamentais</a:t>
            </a:r>
            <a:endParaRPr lang="pt-BR" sz="2800" b="0" strike="noStrike" spc="-1">
              <a:latin typeface="Arial"/>
            </a:endParaRPr>
          </a:p>
          <a:p>
            <a:pPr marL="861840" lvl="1" indent="-322200" algn="just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Processos de Apoio</a:t>
            </a:r>
            <a:endParaRPr lang="pt-BR" sz="2800" b="0" strike="noStrike" spc="-1">
              <a:latin typeface="Arial"/>
            </a:endParaRPr>
          </a:p>
          <a:p>
            <a:pPr marL="861840" lvl="1" indent="-322200" algn="just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Processos Organizacionais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ISO 12207: Processos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779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80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81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82" name="CustomShape 5"/>
          <p:cNvSpPr/>
          <p:nvPr/>
        </p:nvSpPr>
        <p:spPr>
          <a:xfrm>
            <a:off x="496080" y="15678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Processos Fundamentais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: englobam as atividades referentes ao contrato entre o cliente e o fornecedor, ao desenvolvimento, à operação e à manutenção do software.</a:t>
            </a:r>
            <a:endParaRPr lang="pt-BR" sz="3200" b="0" strike="noStrike" spc="-1"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Processos de Apoio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: auxiliam outros processos como parte integrante dos mesmos, com propósitos distintos contribuindo para a qualidade do projeto de software.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ISO 12207: Processos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784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85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86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87" name="CustomShape 5"/>
          <p:cNvSpPr/>
          <p:nvPr/>
        </p:nvSpPr>
        <p:spPr>
          <a:xfrm>
            <a:off x="496080" y="15678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Processos Organizacionais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: estabelecem e implementam uma estrutura que forneça uma base aos processos e ao pessoal envolvido no desenvolvimento de software.</a:t>
            </a:r>
            <a:endParaRPr lang="pt-BR" sz="3200" b="0" strike="noStrike" spc="-1"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Processos de Adaptação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: definem as atividades necessárias para adaptar a norma a uma organização ou projeto específico.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93920" y="254520"/>
            <a:ext cx="8912880" cy="11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Garantia de Qualidade de</a:t>
            </a:r>
            <a:br/>
            <a:r>
              <a:rPr lang="pt-BR" sz="4400" b="1" strike="noStrike" spc="-1">
                <a:latin typeface="Arial"/>
              </a:rPr>
              <a:t>Software - GQS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707760" y="1658880"/>
            <a:ext cx="8944200" cy="36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latin typeface="Arial"/>
              </a:rPr>
              <a:t>É um padrão sistemático e planejado de ações que são exigidas para garantir a qualidade de software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ISO 12207: Atividades dos Processos Fundamentais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789" name="Line 2"/>
          <p:cNvSpPr/>
          <p:nvPr/>
        </p:nvSpPr>
        <p:spPr>
          <a:xfrm>
            <a:off x="494640" y="130644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90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91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92" name="CustomShape 5"/>
          <p:cNvSpPr/>
          <p:nvPr/>
        </p:nvSpPr>
        <p:spPr>
          <a:xfrm>
            <a:off x="496080" y="156816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graphicFrame>
        <p:nvGraphicFramePr>
          <p:cNvPr id="793" name="Table 6"/>
          <p:cNvGraphicFramePr/>
          <p:nvPr/>
        </p:nvGraphicFramePr>
        <p:xfrm>
          <a:off x="524160" y="1313280"/>
          <a:ext cx="9062280" cy="6113160"/>
        </p:xfrm>
        <a:graphic>
          <a:graphicData uri="http://schemas.openxmlformats.org/drawingml/2006/table">
            <a:tbl>
              <a:tblPr/>
              <a:tblGrid>
                <a:gridCol w="426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8440"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Processo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Atividades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000"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Aquisição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Iniciação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Preparação do Pedido de Proposta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Preparação e Atualização do Contrato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Monitoramento do Fornecedor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Aceitação e Conclusão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720"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Fornecimento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Iniciação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Preparação de Resposta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Contrato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Planejamento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Execução e Controle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Revisão e Avaliação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Entrega e Conclusão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ISO 12207: Atividades dos Processos Fundamentais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795" name="Line 2"/>
          <p:cNvSpPr/>
          <p:nvPr/>
        </p:nvSpPr>
        <p:spPr>
          <a:xfrm>
            <a:off x="494640" y="130644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96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97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98" name="CustomShape 5"/>
          <p:cNvSpPr/>
          <p:nvPr/>
        </p:nvSpPr>
        <p:spPr>
          <a:xfrm>
            <a:off x="496080" y="156816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graphicFrame>
        <p:nvGraphicFramePr>
          <p:cNvPr id="799" name="Table 6"/>
          <p:cNvGraphicFramePr/>
          <p:nvPr/>
        </p:nvGraphicFramePr>
        <p:xfrm>
          <a:off x="673920" y="1451520"/>
          <a:ext cx="8762760" cy="5775120"/>
        </p:xfrm>
        <a:graphic>
          <a:graphicData uri="http://schemas.openxmlformats.org/drawingml/2006/table">
            <a:tbl>
              <a:tblPr/>
              <a:tblGrid>
                <a:gridCol w="411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20"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Processo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Atividades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1000"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Desenvolvimento</a:t>
                      </a:r>
                      <a:endParaRPr lang="pt-BR" sz="16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Implementação do Processo</a:t>
                      </a:r>
                      <a:endParaRPr lang="pt-BR" sz="16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Análise dos Requisitos do Sistema</a:t>
                      </a:r>
                      <a:endParaRPr lang="pt-BR" sz="16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Projeto da Arquitetura do Sistema</a:t>
                      </a:r>
                      <a:endParaRPr lang="pt-BR" sz="16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Análise dos Requisitos do Software</a:t>
                      </a:r>
                      <a:endParaRPr lang="pt-BR" sz="16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Projeto Arquitetural do Software</a:t>
                      </a:r>
                      <a:endParaRPr lang="pt-BR" sz="16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Projeto Detalhado do Software</a:t>
                      </a:r>
                      <a:endParaRPr lang="pt-BR" sz="16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Codificação e Testes do software</a:t>
                      </a:r>
                      <a:endParaRPr lang="pt-BR" sz="16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Integração do Software</a:t>
                      </a:r>
                      <a:endParaRPr lang="pt-BR" sz="16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Testes de Qualificação do Software</a:t>
                      </a:r>
                      <a:endParaRPr lang="pt-BR" sz="16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Integração do Sistema</a:t>
                      </a:r>
                      <a:endParaRPr lang="pt-BR" sz="16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Teste de Qualificação do Sistema</a:t>
                      </a:r>
                      <a:endParaRPr lang="pt-BR" sz="16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Instalação do Software</a:t>
                      </a:r>
                      <a:endParaRPr lang="pt-BR" sz="16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Suporte à Aceitação do Software</a:t>
                      </a:r>
                      <a:endParaRPr lang="pt-BR" sz="16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ISO 12207: Atividades dos Processos Fundamentais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801" name="Line 2"/>
          <p:cNvSpPr/>
          <p:nvPr/>
        </p:nvSpPr>
        <p:spPr>
          <a:xfrm>
            <a:off x="494640" y="130644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02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03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04" name="CustomShape 5"/>
          <p:cNvSpPr/>
          <p:nvPr/>
        </p:nvSpPr>
        <p:spPr>
          <a:xfrm>
            <a:off x="496080" y="156816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graphicFrame>
        <p:nvGraphicFramePr>
          <p:cNvPr id="805" name="Table 6"/>
          <p:cNvGraphicFramePr/>
          <p:nvPr/>
        </p:nvGraphicFramePr>
        <p:xfrm>
          <a:off x="1123200" y="1313280"/>
          <a:ext cx="8088840" cy="5638320"/>
        </p:xfrm>
        <a:graphic>
          <a:graphicData uri="http://schemas.openxmlformats.org/drawingml/2006/table">
            <a:tbl>
              <a:tblPr/>
              <a:tblGrid>
                <a:gridCol w="365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4320"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Processo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Atividades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3400"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Operação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Implementação do Processo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Teste Operacional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Operação do Sistema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Suporte ao Usuário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600"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Manutenção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Implementação do Processo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Análise do Problema e da Modificação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Implementação da Modificação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Revisão/Aceitação da Manutenção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Migração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Descontinuação do Software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ISO 12207: Atividades dos Processos</a:t>
            </a:r>
            <a:br/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de Apoio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807" name="Line 2"/>
          <p:cNvSpPr/>
          <p:nvPr/>
        </p:nvSpPr>
        <p:spPr>
          <a:xfrm>
            <a:off x="494640" y="130644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08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09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10" name="CustomShape 5"/>
          <p:cNvSpPr/>
          <p:nvPr/>
        </p:nvSpPr>
        <p:spPr>
          <a:xfrm>
            <a:off x="496080" y="156816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graphicFrame>
        <p:nvGraphicFramePr>
          <p:cNvPr id="811" name="Table 6"/>
          <p:cNvGraphicFramePr/>
          <p:nvPr/>
        </p:nvGraphicFramePr>
        <p:xfrm>
          <a:off x="748800" y="1451520"/>
          <a:ext cx="8828280" cy="5241600"/>
        </p:xfrm>
        <a:graphic>
          <a:graphicData uri="http://schemas.openxmlformats.org/drawingml/2006/table">
            <a:tbl>
              <a:tblPr/>
              <a:tblGrid>
                <a:gridCol w="398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5680"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Processo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Atividades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00"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Documentação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Implementação do Processo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Projeto e Desenvolvimento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Produção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Manutenção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520"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Gerência de Configuração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Implementação do Processo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Identificação da Configuração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Controle da Configuração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Relato da Situação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Avaliação da Configuração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Gerência de Liberação e Distribuição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ISO 12207: Atividades dos Processos</a:t>
            </a:r>
            <a:br/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de Apoio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813" name="Line 2"/>
          <p:cNvSpPr/>
          <p:nvPr/>
        </p:nvSpPr>
        <p:spPr>
          <a:xfrm>
            <a:off x="494640" y="130644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14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15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16" name="CustomShape 5"/>
          <p:cNvSpPr/>
          <p:nvPr/>
        </p:nvSpPr>
        <p:spPr>
          <a:xfrm>
            <a:off x="496080" y="156816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graphicFrame>
        <p:nvGraphicFramePr>
          <p:cNvPr id="817" name="Table 6"/>
          <p:cNvGraphicFramePr/>
          <p:nvPr/>
        </p:nvGraphicFramePr>
        <p:xfrm>
          <a:off x="748800" y="1451520"/>
          <a:ext cx="8762760" cy="5030280"/>
        </p:xfrm>
        <a:graphic>
          <a:graphicData uri="http://schemas.openxmlformats.org/drawingml/2006/table">
            <a:tbl>
              <a:tblPr/>
              <a:tblGrid>
                <a:gridCol w="396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5600"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Processo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Atividades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8920"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Garantia da Qualidade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Implementação do Processo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Garantia do Produto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Garantia do Processo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Sistema de Garantia da Qualidade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880"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Verificação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Implementação do Processo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Verificação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880"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Validação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Implementação do Processo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Validação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ISO 12207: Atividades dos Processos</a:t>
            </a:r>
            <a:br/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Organizacionais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819" name="Line 2"/>
          <p:cNvSpPr/>
          <p:nvPr/>
        </p:nvSpPr>
        <p:spPr>
          <a:xfrm>
            <a:off x="494640" y="130644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20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21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22" name="CustomShape 5"/>
          <p:cNvSpPr/>
          <p:nvPr/>
        </p:nvSpPr>
        <p:spPr>
          <a:xfrm>
            <a:off x="496080" y="156816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graphicFrame>
        <p:nvGraphicFramePr>
          <p:cNvPr id="823" name="Table 6"/>
          <p:cNvGraphicFramePr/>
          <p:nvPr/>
        </p:nvGraphicFramePr>
        <p:xfrm>
          <a:off x="1079640" y="1365120"/>
          <a:ext cx="8431920" cy="4584600"/>
        </p:xfrm>
        <a:graphic>
          <a:graphicData uri="http://schemas.openxmlformats.org/drawingml/2006/table">
            <a:tbl>
              <a:tblPr/>
              <a:tblGrid>
                <a:gridCol w="381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8520"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Processo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Atividades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960"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Gerência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Iniciação e Definição do Escopo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Planejamento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Execução e Controle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Revisão e Avaliação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Conclusão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120"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Infraestrutura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Implementação do Processo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Estabelecimento da Infraestrutura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Manutenção da Infraestrutura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ISO 12207: Atividades dos Processos</a:t>
            </a:r>
            <a:br/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Organizacionais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825" name="Line 2"/>
          <p:cNvSpPr/>
          <p:nvPr/>
        </p:nvSpPr>
        <p:spPr>
          <a:xfrm>
            <a:off x="494640" y="130644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26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27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28" name="CustomShape 5"/>
          <p:cNvSpPr/>
          <p:nvPr/>
        </p:nvSpPr>
        <p:spPr>
          <a:xfrm>
            <a:off x="496080" y="156816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graphicFrame>
        <p:nvGraphicFramePr>
          <p:cNvPr id="829" name="Table 6"/>
          <p:cNvGraphicFramePr/>
          <p:nvPr/>
        </p:nvGraphicFramePr>
        <p:xfrm>
          <a:off x="1079640" y="1365120"/>
          <a:ext cx="8431920" cy="3963600"/>
        </p:xfrm>
        <a:graphic>
          <a:graphicData uri="http://schemas.openxmlformats.org/drawingml/2006/table">
            <a:tbl>
              <a:tblPr/>
              <a:tblGrid>
                <a:gridCol w="381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8520"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Processo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Atividades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120"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Melhoria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Estabelecimento do Processo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Avaliação do Processo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Melhoria do Processo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6960">
                <a:tc>
                  <a:txBody>
                    <a:bodyPr/>
                    <a:lstStyle/>
                    <a:p>
                      <a:pPr algn="ctr"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Treinamento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Implementação do Processo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Desenvolvimento do Material de Treinamento</a:t>
                      </a:r>
                      <a:endParaRPr lang="pt-BR" sz="1800" b="0" strike="noStrike" spc="-1">
                        <a:latin typeface="Times New Roman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pos="0" algn="l"/>
                          <a:tab pos="447480" algn="l"/>
                          <a:tab pos="896760" algn="l"/>
                          <a:tab pos="1346040" algn="l"/>
                          <a:tab pos="1795320" algn="l"/>
                          <a:tab pos="2244600" algn="l"/>
                          <a:tab pos="2693880" algn="l"/>
                          <a:tab pos="3143160" algn="l"/>
                          <a:tab pos="3592440" algn="l"/>
                          <a:tab pos="4041720" algn="l"/>
                          <a:tab pos="4491000" algn="l"/>
                          <a:tab pos="4940280" algn="l"/>
                          <a:tab pos="5389560" algn="l"/>
                          <a:tab pos="5838480" algn="l"/>
                          <a:tab pos="6287760" algn="l"/>
                          <a:tab pos="6737040" algn="l"/>
                          <a:tab pos="7186320" algn="l"/>
                          <a:tab pos="7635600" algn="l"/>
                          <a:tab pos="8084880" algn="l"/>
                          <a:tab pos="8534160" algn="l"/>
                          <a:tab pos="8983440" algn="l"/>
                          <a:tab pos="8985240" algn="l"/>
                          <a:tab pos="9434160" algn="l"/>
                          <a:tab pos="9883440" algn="l"/>
                          <a:tab pos="10332720" algn="l"/>
                          <a:tab pos="107820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Implementação do Plano de Treinamento</a:t>
                      </a:r>
                      <a:endParaRPr lang="pt-BR" sz="18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TextShape 1"/>
          <p:cNvSpPr txBox="1"/>
          <p:nvPr/>
        </p:nvSpPr>
        <p:spPr>
          <a:xfrm>
            <a:off x="494280" y="273600"/>
            <a:ext cx="8902080" cy="113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31" name="TextShape 2"/>
          <p:cNvSpPr txBox="1"/>
          <p:nvPr/>
        </p:nvSpPr>
        <p:spPr>
          <a:xfrm>
            <a:off x="494280" y="1603440"/>
            <a:ext cx="8902080" cy="396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SPICE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833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34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35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36" name="CustomShape 5"/>
          <p:cNvSpPr/>
          <p:nvPr/>
        </p:nvSpPr>
        <p:spPr>
          <a:xfrm>
            <a:off x="496080" y="15678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1993: SPICE (</a:t>
            </a:r>
            <a:r>
              <a:rPr lang="pt-BR" sz="3200" b="0" i="1" strike="noStrike" spc="-1">
                <a:solidFill>
                  <a:srgbClr val="330000"/>
                </a:solidFill>
                <a:latin typeface="Arial"/>
                <a:ea typeface="Microsoft YaHei"/>
              </a:rPr>
              <a:t>Software Process Improvement and Capability Determination)</a:t>
            </a:r>
            <a:endParaRPr lang="pt-BR" sz="3200" b="0" strike="noStrike" spc="-1"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i="1" strike="noStrike" spc="-1">
                <a:solidFill>
                  <a:srgbClr val="330000"/>
                </a:solidFill>
                <a:latin typeface="Arial"/>
                <a:ea typeface="Microsoft YaHei"/>
              </a:rPr>
              <a:t>ISSO/ IEC 15504</a:t>
            </a:r>
            <a:endParaRPr lang="pt-BR" sz="3200" b="0" strike="noStrike" spc="-1"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Objetivo: gerar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normas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para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avaliação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de processos de software, visando a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melhoria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contínua do processo e a determinação da sua capacidade.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Benefícios do SPICE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838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39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40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41" name="CustomShape 5"/>
          <p:cNvSpPr/>
          <p:nvPr/>
        </p:nvSpPr>
        <p:spPr>
          <a:xfrm>
            <a:off x="495720" y="15678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 marL="431640" indent="-322200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Para avaliadores:</a:t>
            </a:r>
            <a:endParaRPr lang="pt-BR" sz="3200" b="0" strike="noStrike" spc="-1">
              <a:latin typeface="Arial"/>
            </a:endParaRPr>
          </a:p>
          <a:p>
            <a:pPr marL="861840" lvl="1" indent="-322200" algn="just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Uma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estrutura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que define todos os aspectos para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conduzir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avaliações.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93920" y="254520"/>
            <a:ext cx="8912880" cy="11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Ações para Garantir a</a:t>
            </a:r>
            <a:br/>
            <a:r>
              <a:rPr lang="pt-BR" sz="4400" b="1" strike="noStrike" spc="-1">
                <a:latin typeface="Arial"/>
              </a:rPr>
              <a:t>Qualidade de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707760" y="1658880"/>
            <a:ext cx="8944200" cy="36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i="1" strike="noStrike" spc="-1">
                <a:latin typeface="Arial"/>
              </a:rPr>
              <a:t>Aplicação de Métodos Técnicos</a:t>
            </a:r>
            <a:endParaRPr lang="pt-BR" sz="2600" b="0" strike="noStrike" spc="-1">
              <a:latin typeface="Arial"/>
            </a:endParaRPr>
          </a:p>
          <a:p>
            <a:pPr marL="738000" lvl="1" indent="-28080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–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ajudam o analista a conseguir uma especificação de elevada qualidade e o projetista a desenvolver um projeto de elevada qualidade</a:t>
            </a:r>
            <a:endParaRPr lang="pt-BR" sz="2600" b="0" strike="noStrike" spc="-1">
              <a:latin typeface="Arial"/>
            </a:endParaRPr>
          </a:p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i="1" strike="noStrike" spc="-1">
                <a:latin typeface="Arial"/>
              </a:rPr>
              <a:t>Aplicação de Padrões e Procedimentos Formais</a:t>
            </a:r>
            <a:endParaRPr lang="pt-BR" sz="2600" b="0" strike="noStrike" spc="-1">
              <a:latin typeface="Arial"/>
            </a:endParaRPr>
          </a:p>
          <a:p>
            <a:pPr marL="738000" lvl="1" indent="-28080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–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para o processo de engenharia de software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Benefícios do SPICE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843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44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45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46" name="CustomShape 5"/>
          <p:cNvSpPr/>
          <p:nvPr/>
        </p:nvSpPr>
        <p:spPr>
          <a:xfrm>
            <a:off x="495720" y="15678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 marL="431640" indent="-322200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Para fornecedores:</a:t>
            </a:r>
            <a:endParaRPr lang="pt-BR" sz="3200" b="0" strike="noStrike" spc="-1">
              <a:latin typeface="Arial"/>
            </a:endParaRPr>
          </a:p>
          <a:p>
            <a:pPr marL="861840" lvl="1" indent="-322200" algn="just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Determinar a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capacidade atual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e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potencial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de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seus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processos de software.</a:t>
            </a:r>
            <a:endParaRPr lang="pt-BR" sz="2800" b="0" strike="noStrike" spc="-1">
              <a:latin typeface="Arial"/>
            </a:endParaRPr>
          </a:p>
          <a:p>
            <a:pPr marL="861840" lvl="1" indent="-322200" algn="just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Efetuar a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melhoria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ou uma estrutura que define um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roteiro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para a melhoria do processo de software.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Benefícios do SPICE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848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49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50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51" name="CustomShape 5"/>
          <p:cNvSpPr/>
          <p:nvPr/>
        </p:nvSpPr>
        <p:spPr>
          <a:xfrm>
            <a:off x="495720" y="15678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 marL="431640" indent="-322200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Para os compradores:</a:t>
            </a:r>
            <a:endParaRPr lang="pt-BR" sz="3200" b="0" strike="noStrike" spc="-1">
              <a:latin typeface="Arial"/>
            </a:endParaRPr>
          </a:p>
          <a:p>
            <a:pPr marL="861840" lvl="1" indent="-322200" algn="just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Determinar a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capacidade atual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e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potencial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de um processo de software do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fornecedor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Processo de Avaliação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853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54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55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56" name="CustomShape 5"/>
          <p:cNvSpPr/>
          <p:nvPr/>
        </p:nvSpPr>
        <p:spPr>
          <a:xfrm>
            <a:off x="496080" y="156816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857" name="Imagem 856"/>
          <p:cNvPicPr/>
          <p:nvPr/>
        </p:nvPicPr>
        <p:blipFill>
          <a:blip r:embed="rId3"/>
          <a:stretch/>
        </p:blipFill>
        <p:spPr>
          <a:xfrm>
            <a:off x="990360" y="1510560"/>
            <a:ext cx="7866000" cy="4432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Componentes do Modelo SPICE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859" name="Line 2"/>
          <p:cNvSpPr/>
          <p:nvPr/>
        </p:nvSpPr>
        <p:spPr>
          <a:xfrm>
            <a:off x="494640" y="130644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0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1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2" name="CustomShape 5"/>
          <p:cNvSpPr/>
          <p:nvPr/>
        </p:nvSpPr>
        <p:spPr>
          <a:xfrm>
            <a:off x="496080" y="156816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863" name="Imagem 862"/>
          <p:cNvPicPr/>
          <p:nvPr/>
        </p:nvPicPr>
        <p:blipFill>
          <a:blip r:embed="rId3"/>
          <a:stretch/>
        </p:blipFill>
        <p:spPr>
          <a:xfrm>
            <a:off x="990360" y="1568160"/>
            <a:ext cx="7859880" cy="5159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Componentes do Modelo SPICE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865" name="Line 2"/>
          <p:cNvSpPr/>
          <p:nvPr/>
        </p:nvSpPr>
        <p:spPr>
          <a:xfrm>
            <a:off x="494640" y="130644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6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7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8" name="CustomShape 5"/>
          <p:cNvSpPr/>
          <p:nvPr/>
        </p:nvSpPr>
        <p:spPr>
          <a:xfrm>
            <a:off x="496080" y="156816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869" name="Imagem 868"/>
          <p:cNvPicPr/>
          <p:nvPr/>
        </p:nvPicPr>
        <p:blipFill>
          <a:blip r:embed="rId3"/>
          <a:stretch/>
        </p:blipFill>
        <p:spPr>
          <a:xfrm>
            <a:off x="990360" y="1568160"/>
            <a:ext cx="7859880" cy="5159880"/>
          </a:xfrm>
          <a:prstGeom prst="rect">
            <a:avLst/>
          </a:prstGeom>
          <a:ln w="0">
            <a:noFill/>
          </a:ln>
        </p:spPr>
      </p:pic>
      <p:sp>
        <p:nvSpPr>
          <p:cNvPr id="870" name="CustomShape 6"/>
          <p:cNvSpPr/>
          <p:nvPr/>
        </p:nvSpPr>
        <p:spPr>
          <a:xfrm flipV="1">
            <a:off x="2825280" y="3134520"/>
            <a:ext cx="4745520" cy="1828800"/>
          </a:xfrm>
          <a:prstGeom prst="wedgeRoundRectCallout">
            <a:avLst>
              <a:gd name="adj1" fmla="val -31250"/>
              <a:gd name="adj2" fmla="val 96305"/>
              <a:gd name="adj3" fmla="val 16667"/>
            </a:avLst>
          </a:prstGeom>
          <a:solidFill>
            <a:srgbClr val="FAB58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 anchor="ctr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 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871" name="CustomShape 7"/>
          <p:cNvSpPr/>
          <p:nvPr/>
        </p:nvSpPr>
        <p:spPr>
          <a:xfrm>
            <a:off x="3042000" y="3458880"/>
            <a:ext cx="4440240" cy="1242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>
            <a:noAutofit/>
          </a:bodyPr>
          <a:lstStyle/>
          <a:p>
            <a:pPr algn="just"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A parte 1 fornece os conceitos de avaliação de processo de software e o uso desses conceitos no contexto de melhoria de processo e determinação da capacidade do processo.</a:t>
            </a: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Componentes do Modelo SPICE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873" name="Line 2"/>
          <p:cNvSpPr/>
          <p:nvPr/>
        </p:nvSpPr>
        <p:spPr>
          <a:xfrm>
            <a:off x="494640" y="130644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74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75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76" name="CustomShape 5"/>
          <p:cNvSpPr/>
          <p:nvPr/>
        </p:nvSpPr>
        <p:spPr>
          <a:xfrm>
            <a:off x="496080" y="156816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877" name="Imagem 876"/>
          <p:cNvPicPr/>
          <p:nvPr/>
        </p:nvPicPr>
        <p:blipFill>
          <a:blip r:embed="rId3"/>
          <a:stretch/>
        </p:blipFill>
        <p:spPr>
          <a:xfrm>
            <a:off x="973440" y="1697760"/>
            <a:ext cx="7859880" cy="5159880"/>
          </a:xfrm>
          <a:prstGeom prst="rect">
            <a:avLst/>
          </a:prstGeom>
          <a:ln w="0">
            <a:noFill/>
          </a:ln>
        </p:spPr>
      </p:pic>
      <p:sp>
        <p:nvSpPr>
          <p:cNvPr id="878" name="CustomShape 6"/>
          <p:cNvSpPr/>
          <p:nvPr/>
        </p:nvSpPr>
        <p:spPr>
          <a:xfrm>
            <a:off x="2695680" y="3317760"/>
            <a:ext cx="3669480" cy="1520640"/>
          </a:xfrm>
          <a:prstGeom prst="wedgeRoundRectCallout">
            <a:avLst>
              <a:gd name="adj1" fmla="val 27699"/>
              <a:gd name="adj2" fmla="val 128009"/>
              <a:gd name="adj3" fmla="val 16667"/>
            </a:avLst>
          </a:prstGeom>
          <a:solidFill>
            <a:srgbClr val="FAB58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 anchor="ctr">
            <a:noAutofit/>
          </a:bodyPr>
          <a:lstStyle/>
          <a:p>
            <a:pPr algn="just"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A parte 2 define um modelo ideal</a:t>
            </a:r>
            <a:endParaRPr lang="pt-BR" sz="1640" b="0" strike="noStrike" spc="-1">
              <a:latin typeface="Arial"/>
            </a:endParaRPr>
          </a:p>
          <a:p>
            <a:pPr algn="just"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 de processo de software que</a:t>
            </a:r>
            <a:endParaRPr lang="pt-BR" sz="1640" b="0" strike="noStrike" spc="-1">
              <a:latin typeface="Arial"/>
            </a:endParaRPr>
          </a:p>
          <a:p>
            <a:pPr algn="just"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 forma a base para a avaliação.</a:t>
            </a: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Componentes do Modelo SPICE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880" name="Line 2"/>
          <p:cNvSpPr/>
          <p:nvPr/>
        </p:nvSpPr>
        <p:spPr>
          <a:xfrm>
            <a:off x="494640" y="130644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1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2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3" name="CustomShape 5"/>
          <p:cNvSpPr/>
          <p:nvPr/>
        </p:nvSpPr>
        <p:spPr>
          <a:xfrm>
            <a:off x="496080" y="156816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884" name="Imagem 883"/>
          <p:cNvPicPr/>
          <p:nvPr/>
        </p:nvPicPr>
        <p:blipFill>
          <a:blip r:embed="rId3"/>
          <a:stretch/>
        </p:blipFill>
        <p:spPr>
          <a:xfrm>
            <a:off x="973440" y="1697760"/>
            <a:ext cx="7859880" cy="5159880"/>
          </a:xfrm>
          <a:prstGeom prst="rect">
            <a:avLst/>
          </a:prstGeom>
          <a:ln w="0">
            <a:noFill/>
          </a:ln>
        </p:spPr>
      </p:pic>
      <p:sp>
        <p:nvSpPr>
          <p:cNvPr id="885" name="CustomShape 6"/>
          <p:cNvSpPr/>
          <p:nvPr/>
        </p:nvSpPr>
        <p:spPr>
          <a:xfrm>
            <a:off x="3070080" y="1797120"/>
            <a:ext cx="5766480" cy="1658880"/>
          </a:xfrm>
          <a:prstGeom prst="wedgeRoundRectCallout">
            <a:avLst>
              <a:gd name="adj1" fmla="val -34652"/>
              <a:gd name="adj2" fmla="val 136546"/>
              <a:gd name="adj3" fmla="val 16667"/>
            </a:avLst>
          </a:prstGeom>
          <a:solidFill>
            <a:srgbClr val="FAB58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 anchor="ctr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 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886" name="CustomShape 7"/>
          <p:cNvSpPr/>
          <p:nvPr/>
        </p:nvSpPr>
        <p:spPr>
          <a:xfrm>
            <a:off x="3254040" y="1797120"/>
            <a:ext cx="5507280" cy="2448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>
            <a:noAutofit/>
          </a:bodyPr>
          <a:lstStyle/>
          <a:p>
            <a:pPr algn="just"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A parte 3 define critérios para pontuar a capacidade de processos em relação ao processo idealizado.</a:t>
            </a:r>
            <a:endParaRPr lang="pt-BR" sz="1640" b="0" strike="noStrike" spc="-1">
              <a:latin typeface="Arial"/>
            </a:endParaRPr>
          </a:p>
          <a:p>
            <a:pPr algn="just"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 algn="just"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A escala de pontuação das práticas básicas possui uma escala que vai desde </a:t>
            </a:r>
            <a:r>
              <a:rPr lang="pt-BR" sz="1640" b="0" i="1" strike="noStrike" spc="-1">
                <a:latin typeface="Arial"/>
                <a:ea typeface="Microsoft YaHei"/>
              </a:rPr>
              <a:t>Não Adequado </a:t>
            </a:r>
            <a:r>
              <a:rPr lang="pt-BR" sz="1640" b="0" strike="noStrike" spc="-1">
                <a:latin typeface="Arial"/>
                <a:ea typeface="Microsoft YaHei"/>
              </a:rPr>
              <a:t>até </a:t>
            </a:r>
            <a:r>
              <a:rPr lang="pt-BR" sz="1640" b="0" i="1" strike="noStrike" spc="-1">
                <a:latin typeface="Arial"/>
                <a:ea typeface="Microsoft YaHei"/>
              </a:rPr>
              <a:t>Totalmente Adequado</a:t>
            </a: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Componentes do Modelo SPICE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888" name="Line 2"/>
          <p:cNvSpPr/>
          <p:nvPr/>
        </p:nvSpPr>
        <p:spPr>
          <a:xfrm>
            <a:off x="494640" y="130644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9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0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1" name="CustomShape 5"/>
          <p:cNvSpPr/>
          <p:nvPr/>
        </p:nvSpPr>
        <p:spPr>
          <a:xfrm>
            <a:off x="496080" y="156816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892" name="Imagem 891"/>
          <p:cNvPicPr/>
          <p:nvPr/>
        </p:nvPicPr>
        <p:blipFill>
          <a:blip r:embed="rId3"/>
          <a:stretch/>
        </p:blipFill>
        <p:spPr>
          <a:xfrm>
            <a:off x="990360" y="1568160"/>
            <a:ext cx="7859880" cy="5159880"/>
          </a:xfrm>
          <a:prstGeom prst="rect">
            <a:avLst/>
          </a:prstGeom>
          <a:ln w="0">
            <a:noFill/>
          </a:ln>
        </p:spPr>
      </p:pic>
      <p:sp>
        <p:nvSpPr>
          <p:cNvPr id="893" name="CustomShape 6"/>
          <p:cNvSpPr/>
          <p:nvPr/>
        </p:nvSpPr>
        <p:spPr>
          <a:xfrm>
            <a:off x="778320" y="1893600"/>
            <a:ext cx="5943960" cy="1959480"/>
          </a:xfrm>
          <a:prstGeom prst="wedgeRoundRectCallout">
            <a:avLst>
              <a:gd name="adj1" fmla="val 35458"/>
              <a:gd name="adj2" fmla="val 92777"/>
              <a:gd name="adj3" fmla="val 16667"/>
            </a:avLst>
          </a:prstGeom>
          <a:solidFill>
            <a:srgbClr val="FAB58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 anchor="ctr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 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894" name="CustomShape 7"/>
          <p:cNvSpPr/>
          <p:nvPr/>
        </p:nvSpPr>
        <p:spPr>
          <a:xfrm>
            <a:off x="1202760" y="2168640"/>
            <a:ext cx="5519520" cy="2403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>
            <a:noAutofit/>
          </a:bodyPr>
          <a:lstStyle/>
          <a:p>
            <a:pPr algn="just"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A parte 4 fornece um guia de orientação para conduzir uma avaliação.</a:t>
            </a:r>
            <a:endParaRPr lang="pt-BR" sz="1640" b="0" strike="noStrike" spc="-1">
              <a:latin typeface="Arial"/>
            </a:endParaRPr>
          </a:p>
          <a:p>
            <a:pPr algn="just"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 algn="just"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A avaliação se aplica a todos os processos usados por uma organização.</a:t>
            </a: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Componentes do Modelo SPICE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896" name="Line 2"/>
          <p:cNvSpPr/>
          <p:nvPr/>
        </p:nvSpPr>
        <p:spPr>
          <a:xfrm>
            <a:off x="494640" y="130644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7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8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9" name="CustomShape 5"/>
          <p:cNvSpPr/>
          <p:nvPr/>
        </p:nvSpPr>
        <p:spPr>
          <a:xfrm>
            <a:off x="496080" y="156816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900" name="Imagem 899"/>
          <p:cNvPicPr/>
          <p:nvPr/>
        </p:nvPicPr>
        <p:blipFill>
          <a:blip r:embed="rId3"/>
          <a:stretch/>
        </p:blipFill>
        <p:spPr>
          <a:xfrm>
            <a:off x="990360" y="1568160"/>
            <a:ext cx="7859880" cy="5159880"/>
          </a:xfrm>
          <a:prstGeom prst="rect">
            <a:avLst/>
          </a:prstGeom>
          <a:ln w="0">
            <a:noFill/>
          </a:ln>
        </p:spPr>
      </p:pic>
      <p:sp>
        <p:nvSpPr>
          <p:cNvPr id="901" name="CustomShape 6"/>
          <p:cNvSpPr/>
          <p:nvPr/>
        </p:nvSpPr>
        <p:spPr>
          <a:xfrm>
            <a:off x="778320" y="2612160"/>
            <a:ext cx="3114000" cy="1959840"/>
          </a:xfrm>
          <a:prstGeom prst="wedgeRoundRectCallout">
            <a:avLst>
              <a:gd name="adj1" fmla="val 49870"/>
              <a:gd name="adj2" fmla="val 127629"/>
              <a:gd name="adj3" fmla="val 16667"/>
            </a:avLst>
          </a:prstGeom>
          <a:solidFill>
            <a:srgbClr val="FAB58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 anchor="ctr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 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902" name="CustomShape 7"/>
          <p:cNvSpPr/>
          <p:nvPr/>
        </p:nvSpPr>
        <p:spPr>
          <a:xfrm>
            <a:off x="990360" y="3016800"/>
            <a:ext cx="2901600" cy="2403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>
            <a:noAutofit/>
          </a:bodyPr>
          <a:lstStyle/>
          <a:p>
            <a:pPr algn="just"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A parte 5 do modelo SPICE fornece diretrizes para construção de um instrumento de avaliação.</a:t>
            </a: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Componentes do Modelo SPICE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904" name="Line 2"/>
          <p:cNvSpPr/>
          <p:nvPr/>
        </p:nvSpPr>
        <p:spPr>
          <a:xfrm>
            <a:off x="494640" y="130644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05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06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07" name="CustomShape 5"/>
          <p:cNvSpPr/>
          <p:nvPr/>
        </p:nvSpPr>
        <p:spPr>
          <a:xfrm>
            <a:off x="496080" y="156816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908" name="Imagem 907"/>
          <p:cNvPicPr/>
          <p:nvPr/>
        </p:nvPicPr>
        <p:blipFill>
          <a:blip r:embed="rId3"/>
          <a:stretch/>
        </p:blipFill>
        <p:spPr>
          <a:xfrm>
            <a:off x="990360" y="1568160"/>
            <a:ext cx="7859880" cy="5159880"/>
          </a:xfrm>
          <a:prstGeom prst="rect">
            <a:avLst/>
          </a:prstGeom>
          <a:ln w="0">
            <a:noFill/>
          </a:ln>
        </p:spPr>
      </p:pic>
      <p:sp>
        <p:nvSpPr>
          <p:cNvPr id="909" name="CustomShape 6"/>
          <p:cNvSpPr/>
          <p:nvPr/>
        </p:nvSpPr>
        <p:spPr>
          <a:xfrm>
            <a:off x="1626840" y="2547360"/>
            <a:ext cx="3538440" cy="1959480"/>
          </a:xfrm>
          <a:prstGeom prst="wedgeRoundRectCallout">
            <a:avLst>
              <a:gd name="adj1" fmla="val 95449"/>
              <a:gd name="adj2" fmla="val 8574"/>
              <a:gd name="adj3" fmla="val 16667"/>
            </a:avLst>
          </a:prstGeom>
          <a:solidFill>
            <a:srgbClr val="FAB58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 anchor="ctr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 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910" name="CustomShape 7"/>
          <p:cNvSpPr/>
          <p:nvPr/>
        </p:nvSpPr>
        <p:spPr>
          <a:xfrm>
            <a:off x="1838880" y="2820960"/>
            <a:ext cx="3184200" cy="2403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>
            <a:noAutofit/>
          </a:bodyPr>
          <a:lstStyle/>
          <a:p>
            <a:pPr algn="just"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A parte 6 fornece orientação para a preparação e qualificação dos avaliadores para que estes realizem a avaliação do processo de software.</a:t>
            </a: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93920" y="254520"/>
            <a:ext cx="8912880" cy="11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Ações para Garantir a</a:t>
            </a:r>
            <a:br/>
            <a:r>
              <a:rPr lang="pt-BR" sz="4400" b="1" strike="noStrike" spc="-1">
                <a:latin typeface="Arial"/>
              </a:rPr>
              <a:t>Qualidade de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707760" y="1658880"/>
            <a:ext cx="8944200" cy="36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i="1" strike="noStrike" spc="-1">
                <a:latin typeface="Arial"/>
              </a:rPr>
              <a:t>Anotação e Manutenção de Registros:</a:t>
            </a:r>
            <a:endParaRPr lang="pt-BR" sz="2600" b="0" strike="noStrike" spc="-1">
              <a:latin typeface="Arial"/>
            </a:endParaRPr>
          </a:p>
          <a:p>
            <a:pPr marL="738000" lvl="1" indent="-28080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–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procedimentos para a coleta e disseminação de informações de garantia de qualidade de software.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Componentes do Modelo SPICE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912" name="Line 2"/>
          <p:cNvSpPr/>
          <p:nvPr/>
        </p:nvSpPr>
        <p:spPr>
          <a:xfrm>
            <a:off x="494640" y="130644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13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14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15" name="CustomShape 5"/>
          <p:cNvSpPr/>
          <p:nvPr/>
        </p:nvSpPr>
        <p:spPr>
          <a:xfrm>
            <a:off x="496080" y="156816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916" name="Imagem 915"/>
          <p:cNvPicPr/>
          <p:nvPr/>
        </p:nvPicPr>
        <p:blipFill>
          <a:blip r:embed="rId3"/>
          <a:stretch/>
        </p:blipFill>
        <p:spPr>
          <a:xfrm>
            <a:off x="990360" y="1568160"/>
            <a:ext cx="7859880" cy="5159880"/>
          </a:xfrm>
          <a:prstGeom prst="rect">
            <a:avLst/>
          </a:prstGeom>
          <a:ln w="0">
            <a:noFill/>
          </a:ln>
        </p:spPr>
      </p:pic>
      <p:sp>
        <p:nvSpPr>
          <p:cNvPr id="917" name="CustomShape 6"/>
          <p:cNvSpPr/>
          <p:nvPr/>
        </p:nvSpPr>
        <p:spPr>
          <a:xfrm>
            <a:off x="4386960" y="1893600"/>
            <a:ext cx="3538080" cy="1959480"/>
          </a:xfrm>
          <a:prstGeom prst="wedgeRoundRectCallout">
            <a:avLst>
              <a:gd name="adj1" fmla="val -86532"/>
              <a:gd name="adj2" fmla="val 52736"/>
              <a:gd name="adj3" fmla="val 16667"/>
            </a:avLst>
          </a:prstGeom>
          <a:solidFill>
            <a:srgbClr val="FAB58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 anchor="ctr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 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918" name="CustomShape 7"/>
          <p:cNvSpPr/>
          <p:nvPr/>
        </p:nvSpPr>
        <p:spPr>
          <a:xfrm>
            <a:off x="4599000" y="2168640"/>
            <a:ext cx="3184200" cy="2403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>
            <a:noAutofit/>
          </a:bodyPr>
          <a:lstStyle/>
          <a:p>
            <a:pPr algn="just"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A parte 7 descreve como definir as entradas para a avaliação do processo e como usar os resultados da avaliação para o propósito de </a:t>
            </a:r>
            <a:r>
              <a:rPr lang="pt-BR" sz="1640" b="0" u="sng" strike="noStrike" spc="-1">
                <a:uFillTx/>
                <a:latin typeface="Arial"/>
                <a:ea typeface="Microsoft YaHei"/>
              </a:rPr>
              <a:t>melhoria de processo</a:t>
            </a:r>
            <a:r>
              <a:rPr lang="pt-BR" sz="1640" b="0" strike="noStrike" spc="-1">
                <a:latin typeface="Arial"/>
                <a:ea typeface="Microsoft YaHei"/>
              </a:rPr>
              <a:t>. </a:t>
            </a: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Componentes do Modelo SPICE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920" name="Line 2"/>
          <p:cNvSpPr/>
          <p:nvPr/>
        </p:nvSpPr>
        <p:spPr>
          <a:xfrm>
            <a:off x="494640" y="130644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21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22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23" name="CustomShape 5"/>
          <p:cNvSpPr/>
          <p:nvPr/>
        </p:nvSpPr>
        <p:spPr>
          <a:xfrm>
            <a:off x="496080" y="156816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924" name="Imagem 923"/>
          <p:cNvPicPr/>
          <p:nvPr/>
        </p:nvPicPr>
        <p:blipFill>
          <a:blip r:embed="rId3"/>
          <a:stretch/>
        </p:blipFill>
        <p:spPr>
          <a:xfrm>
            <a:off x="990360" y="1568160"/>
            <a:ext cx="7859880" cy="5159880"/>
          </a:xfrm>
          <a:prstGeom prst="rect">
            <a:avLst/>
          </a:prstGeom>
          <a:ln w="0">
            <a:noFill/>
          </a:ln>
        </p:spPr>
      </p:pic>
      <p:sp>
        <p:nvSpPr>
          <p:cNvPr id="925" name="CustomShape 6"/>
          <p:cNvSpPr/>
          <p:nvPr/>
        </p:nvSpPr>
        <p:spPr>
          <a:xfrm>
            <a:off x="5519880" y="4376160"/>
            <a:ext cx="3538080" cy="1960200"/>
          </a:xfrm>
          <a:prstGeom prst="wedgeRoundRectCallout">
            <a:avLst>
              <a:gd name="adj1" fmla="val -49115"/>
              <a:gd name="adj2" fmla="val -76638"/>
              <a:gd name="adj3" fmla="val 16667"/>
            </a:avLst>
          </a:prstGeom>
          <a:solidFill>
            <a:srgbClr val="FAB58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 anchor="ctr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 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926" name="CustomShape 7"/>
          <p:cNvSpPr/>
          <p:nvPr/>
        </p:nvSpPr>
        <p:spPr>
          <a:xfrm>
            <a:off x="5871960" y="4519080"/>
            <a:ext cx="3184200" cy="2403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>
            <a:noAutofit/>
          </a:bodyPr>
          <a:lstStyle/>
          <a:p>
            <a:pPr algn="just"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A parte 8 descreve como definir entradas para a avaliação do processo e como usar os resultados da avaliação para o propósito de determinar a </a:t>
            </a:r>
            <a:r>
              <a:rPr lang="pt-BR" sz="1640" b="0" u="sng" strike="noStrike" spc="-1">
                <a:uFillTx/>
                <a:latin typeface="Arial"/>
                <a:ea typeface="Microsoft YaHei"/>
              </a:rPr>
              <a:t>capacidade do processo</a:t>
            </a:r>
            <a:r>
              <a:rPr lang="pt-BR" sz="1640" b="0" strike="noStrike" spc="-1">
                <a:latin typeface="Arial"/>
                <a:ea typeface="Microsoft YaHei"/>
              </a:rPr>
              <a:t>. </a:t>
            </a: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Componentes do Modelo SPICE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928" name="Line 2"/>
          <p:cNvSpPr/>
          <p:nvPr/>
        </p:nvSpPr>
        <p:spPr>
          <a:xfrm>
            <a:off x="494640" y="130644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29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30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31" name="CustomShape 5"/>
          <p:cNvSpPr/>
          <p:nvPr/>
        </p:nvSpPr>
        <p:spPr>
          <a:xfrm>
            <a:off x="496080" y="156816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932" name="Imagem 931"/>
          <p:cNvPicPr/>
          <p:nvPr/>
        </p:nvPicPr>
        <p:blipFill>
          <a:blip r:embed="rId3"/>
          <a:stretch/>
        </p:blipFill>
        <p:spPr>
          <a:xfrm>
            <a:off x="990360" y="1568160"/>
            <a:ext cx="7859880" cy="5159880"/>
          </a:xfrm>
          <a:prstGeom prst="rect">
            <a:avLst/>
          </a:prstGeom>
          <a:ln w="0">
            <a:noFill/>
          </a:ln>
        </p:spPr>
      </p:pic>
      <p:sp>
        <p:nvSpPr>
          <p:cNvPr id="933" name="CustomShape 6"/>
          <p:cNvSpPr/>
          <p:nvPr/>
        </p:nvSpPr>
        <p:spPr>
          <a:xfrm>
            <a:off x="4811400" y="3330720"/>
            <a:ext cx="4244760" cy="1241280"/>
          </a:xfrm>
          <a:prstGeom prst="wedgeRoundRectCallout">
            <a:avLst>
              <a:gd name="adj1" fmla="val -16912"/>
              <a:gd name="adj2" fmla="val -134861"/>
              <a:gd name="adj3" fmla="val 16667"/>
            </a:avLst>
          </a:prstGeom>
          <a:solidFill>
            <a:srgbClr val="FAB58F"/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 anchor="ctr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 </a:t>
            </a:r>
            <a:endParaRPr lang="pt-BR" sz="1640" b="0" strike="noStrike" spc="-1">
              <a:latin typeface="Arial"/>
            </a:endParaRPr>
          </a:p>
        </p:txBody>
      </p:sp>
      <p:sp>
        <p:nvSpPr>
          <p:cNvPr id="934" name="CustomShape 7"/>
          <p:cNvSpPr/>
          <p:nvPr/>
        </p:nvSpPr>
        <p:spPr>
          <a:xfrm>
            <a:off x="5023440" y="3430080"/>
            <a:ext cx="3962880" cy="1010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>
            <a:noAutofit/>
          </a:bodyPr>
          <a:lstStyle/>
          <a:p>
            <a:pPr algn="just"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A parte 9 contém um dicionário envolvendo todos os termos utilizados nas outras partes do SPICE.</a:t>
            </a: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Dimensão de capacidade de processo – Níveis</a:t>
            </a:r>
          </a:p>
        </p:txBody>
      </p:sp>
      <p:sp>
        <p:nvSpPr>
          <p:cNvPr id="936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Nível 0: processo incompleto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Processo não implementado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Processo não gera os produtos esperados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Não há atributos de processo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Dimensão de capacidade de processo – Níveis</a:t>
            </a:r>
          </a:p>
        </p:txBody>
      </p:sp>
      <p:sp>
        <p:nvSpPr>
          <p:cNvPr id="938" name="TextShape 2"/>
          <p:cNvSpPr txBox="1"/>
          <p:nvPr/>
        </p:nvSpPr>
        <p:spPr>
          <a:xfrm>
            <a:off x="990000" y="2057400"/>
            <a:ext cx="8668080" cy="479988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Nível 1: processo executado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Processo consegue alcançar os objetivos de alguma forma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Processo gera os produtos esperados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Atributo:</a:t>
            </a:r>
          </a:p>
          <a:p>
            <a:pPr marL="2286000" lvl="2" indent="-455760">
              <a:spcAft>
                <a:spcPts val="848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>
                <a:latin typeface="Arial"/>
              </a:rPr>
              <a:t>PA 1.1 </a:t>
            </a:r>
            <a:r>
              <a:rPr lang="pt-BR" sz="2400" b="0" strike="noStrike" spc="-1">
                <a:latin typeface="Wingdings"/>
                <a:ea typeface="Wingdings"/>
              </a:rPr>
              <a:t></a:t>
            </a:r>
            <a:r>
              <a:rPr lang="pt-BR" sz="2400" b="0" strike="noStrike" spc="-1">
                <a:latin typeface="Arial"/>
              </a:rPr>
              <a:t> atributo de execução de processo: transformação de produtos de entrada em produtos de saída e os resultados esperados do processo são alcançados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Dimensão de capacidade de processo – Níveis</a:t>
            </a:r>
          </a:p>
        </p:txBody>
      </p:sp>
      <p:sp>
        <p:nvSpPr>
          <p:cNvPr id="940" name="TextShape 2"/>
          <p:cNvSpPr txBox="1"/>
          <p:nvPr/>
        </p:nvSpPr>
        <p:spPr>
          <a:xfrm>
            <a:off x="990000" y="2057400"/>
            <a:ext cx="8668080" cy="479988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 fontScale="91000"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Nível 2: processo gerenciado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Processo executado de modo planejado, controlado, acompanhado, verificado e corrigido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Atributos:</a:t>
            </a:r>
          </a:p>
          <a:p>
            <a:pPr marL="2286000" lvl="2" indent="-455760">
              <a:spcAft>
                <a:spcPts val="848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>
                <a:latin typeface="Arial"/>
              </a:rPr>
              <a:t>PA 2.1 </a:t>
            </a:r>
            <a:r>
              <a:rPr lang="pt-BR" sz="2400" b="0" strike="noStrike" spc="-1">
                <a:latin typeface="Wingdings"/>
                <a:ea typeface="Wingdings"/>
              </a:rPr>
              <a:t></a:t>
            </a:r>
            <a:r>
              <a:rPr lang="pt-BR" sz="2400" b="0" strike="noStrike" spc="-1">
                <a:latin typeface="Arial"/>
              </a:rPr>
              <a:t> atributo de execução de processo: mede até que ponto o processo é gerenciado para produzir os produtos que satisfazem ao seu objetivo </a:t>
            </a:r>
          </a:p>
          <a:p>
            <a:pPr marL="3200400" lvl="3" indent="-455760">
              <a:spcAft>
                <a:spcPts val="57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000" b="0" strike="noStrike" spc="-1">
                <a:latin typeface="Arial"/>
              </a:rPr>
              <a:t>Características: objetivos do processo em termos de qualidade, prazo e uso de recursos identificados, atribuição de responsabilidade pelo produto de trabalho feita, execução do processo é gerenciada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Dimensão de capacidade de processo – Níveis</a:t>
            </a:r>
          </a:p>
        </p:txBody>
      </p:sp>
      <p:sp>
        <p:nvSpPr>
          <p:cNvPr id="942" name="TextShape 2"/>
          <p:cNvSpPr txBox="1"/>
          <p:nvPr/>
        </p:nvSpPr>
        <p:spPr>
          <a:xfrm>
            <a:off x="990000" y="2057400"/>
            <a:ext cx="8668080" cy="479988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Nível 2: processo gerenciado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Atributos:</a:t>
            </a:r>
          </a:p>
          <a:p>
            <a:pPr marL="2286000" lvl="2" indent="-455760">
              <a:spcAft>
                <a:spcPts val="848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>
                <a:latin typeface="Arial"/>
              </a:rPr>
              <a:t>PA 2.2 </a:t>
            </a:r>
            <a:r>
              <a:rPr lang="pt-BR" sz="2400" b="0" strike="noStrike" spc="-1">
                <a:latin typeface="Wingdings"/>
                <a:ea typeface="Wingdings"/>
              </a:rPr>
              <a:t></a:t>
            </a:r>
            <a:r>
              <a:rPr lang="pt-BR" sz="2400" b="0" strike="noStrike" spc="-1">
                <a:latin typeface="Arial"/>
              </a:rPr>
              <a:t> atributo de gestão dos produtos de trabalho: mede até que ponto os produtos de trabalho são documentados, controlados e verificados</a:t>
            </a:r>
          </a:p>
          <a:p>
            <a:pPr marL="3200400" lvl="3" indent="-455760">
              <a:spcAft>
                <a:spcPts val="57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000" b="0" strike="noStrike" spc="-1">
                <a:latin typeface="Arial"/>
              </a:rPr>
              <a:t>Características: requisitos dos produtos de trabalho documentados, requisitos para documentação e controle de produtos de trabalho definidos, dependências entre produtos de trabalho estão definidas, os produtos de trabalho têm suas mudanças controladas e são distribuídos em </a:t>
            </a:r>
            <a:r>
              <a:rPr lang="pt-BR" sz="2000" b="0" i="1" strike="noStrike" spc="-1">
                <a:latin typeface="Arial"/>
              </a:rPr>
              <a:t>baselines</a:t>
            </a:r>
            <a:r>
              <a:rPr lang="pt-BR" sz="2000" b="0" strike="noStrike" spc="-1">
                <a:latin typeface="Arial"/>
              </a:rPr>
              <a:t>, os produtos são verificados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Dimensão de capacidade de processo – Níveis</a:t>
            </a:r>
          </a:p>
        </p:txBody>
      </p:sp>
      <p:sp>
        <p:nvSpPr>
          <p:cNvPr id="944" name="TextShape 2"/>
          <p:cNvSpPr txBox="1"/>
          <p:nvPr/>
        </p:nvSpPr>
        <p:spPr>
          <a:xfrm>
            <a:off x="898560" y="1658880"/>
            <a:ext cx="8667720" cy="479988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 fontScale="73000"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Nível 3: processo estabelecido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Processo executado e gerenciado, é definido com base em princípios de engenharia de software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Atributos:</a:t>
            </a:r>
          </a:p>
          <a:p>
            <a:pPr marL="2286000" lvl="2" indent="-455760">
              <a:spcAft>
                <a:spcPts val="848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>
                <a:latin typeface="Arial"/>
              </a:rPr>
              <a:t>PA 3.1 </a:t>
            </a:r>
            <a:r>
              <a:rPr lang="pt-BR" sz="2400" b="0" strike="noStrike" spc="-1">
                <a:latin typeface="Wingdings"/>
                <a:ea typeface="Wingdings"/>
              </a:rPr>
              <a:t></a:t>
            </a:r>
            <a:r>
              <a:rPr lang="pt-BR" sz="2400" b="0" strike="noStrike" spc="-1">
                <a:latin typeface="Arial"/>
              </a:rPr>
              <a:t> atributo de definição de processo: mede até que ponto o processo é definido com base em um processo padronizado</a:t>
            </a:r>
          </a:p>
          <a:p>
            <a:pPr marL="3200400" lvl="3" indent="-455760">
              <a:spcAft>
                <a:spcPts val="57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000" b="0" strike="noStrike" spc="-1">
                <a:latin typeface="Arial"/>
              </a:rPr>
              <a:t>Características: existe um processo padronizado na empresa, no qual as adaptações podem ser feitas; o processo é executado conforme um processo padronizado ou adaptado de acordo com orientações para adaptações; dados históricos do processo são coletados para auxiliar na compreensão do comportamento estatístico do processo; a experiência acumulada é usada para refinar o processo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Dimensão de capacidade de processo – Níveis</a:t>
            </a:r>
          </a:p>
        </p:txBody>
      </p:sp>
      <p:sp>
        <p:nvSpPr>
          <p:cNvPr id="946" name="TextShape 2"/>
          <p:cNvSpPr txBox="1"/>
          <p:nvPr/>
        </p:nvSpPr>
        <p:spPr>
          <a:xfrm>
            <a:off x="990000" y="2057400"/>
            <a:ext cx="8668080" cy="479988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Nível 3: processo estabelecido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Atributos:</a:t>
            </a:r>
          </a:p>
          <a:p>
            <a:pPr marL="2286000" lvl="2" indent="-455760">
              <a:spcAft>
                <a:spcPts val="848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>
                <a:latin typeface="Arial"/>
              </a:rPr>
              <a:t>PA 3.2 </a:t>
            </a:r>
            <a:r>
              <a:rPr lang="pt-BR" sz="2400" b="0" strike="noStrike" spc="-1">
                <a:latin typeface="Wingdings"/>
                <a:ea typeface="Wingdings"/>
              </a:rPr>
              <a:t></a:t>
            </a:r>
            <a:r>
              <a:rPr lang="pt-BR" sz="2400" b="0" strike="noStrike" spc="-1">
                <a:latin typeface="Arial"/>
              </a:rPr>
              <a:t> atributo de recursos de processo: mede até que ponto o processo faz uso de recursos humanos e materiais para ser executado com sucesso</a:t>
            </a:r>
          </a:p>
          <a:p>
            <a:pPr marL="3200400" lvl="3" indent="-455760">
              <a:spcAft>
                <a:spcPts val="57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000" b="0" strike="noStrike" spc="-1">
                <a:latin typeface="Arial"/>
              </a:rPr>
              <a:t>Características: os papéis, responsabilidades e competências necessárias para execução do processo são identificados e documentados; a infra-estrutura necessária para a execução do processo é identificada e documentada; os recursos necessários são alocados e utilizados na execução do processo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Dimensão de capacidade de processo – Níveis</a:t>
            </a:r>
          </a:p>
        </p:txBody>
      </p:sp>
      <p:sp>
        <p:nvSpPr>
          <p:cNvPr id="948" name="TextShape 2"/>
          <p:cNvSpPr txBox="1"/>
          <p:nvPr/>
        </p:nvSpPr>
        <p:spPr>
          <a:xfrm>
            <a:off x="990000" y="2057400"/>
            <a:ext cx="8668080" cy="479988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 fontScale="88000"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Nível 4: processo previsível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Processo executado, gerenciado e definido, é executado dentro de limites quantitativos bem definidos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Atributos:</a:t>
            </a:r>
          </a:p>
          <a:p>
            <a:pPr marL="2286000" lvl="2" indent="-455760">
              <a:spcAft>
                <a:spcPts val="848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>
                <a:latin typeface="Arial"/>
              </a:rPr>
              <a:t>PA 4.1 </a:t>
            </a:r>
            <a:r>
              <a:rPr lang="pt-BR" sz="2400" b="0" strike="noStrike" spc="-1">
                <a:latin typeface="Wingdings"/>
                <a:ea typeface="Wingdings"/>
              </a:rPr>
              <a:t></a:t>
            </a:r>
            <a:r>
              <a:rPr lang="pt-BR" sz="2400" b="0" strike="noStrike" spc="-1">
                <a:latin typeface="Arial"/>
              </a:rPr>
              <a:t> atributo de medida: mede até que ponto métricas e objetivos de processo/produto são usados para assegurar que a execução do processo é efetiva, alcançando os objetivos de negócio da empresa</a:t>
            </a:r>
          </a:p>
          <a:p>
            <a:pPr marL="3200400" lvl="3" indent="-455760">
              <a:spcAft>
                <a:spcPts val="57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000" b="0" strike="noStrike" spc="-1">
                <a:latin typeface="Arial"/>
              </a:rPr>
              <a:t>Características:métricas são identificadas e coletas; as tendências observadas são analisadas; a capacidade de processo é medida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93920" y="254520"/>
            <a:ext cx="8912880" cy="11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</a:rPr>
              <a:t>O Processo de Garantia de</a:t>
            </a:r>
            <a:br/>
            <a:r>
              <a:rPr lang="pt-BR" sz="4400" b="1" strike="noStrike" spc="-1">
                <a:solidFill>
                  <a:srgbClr val="000000"/>
                </a:solidFill>
                <a:latin typeface="Arial"/>
              </a:rPr>
              <a:t>Qualidade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08120" y="1501920"/>
            <a:ext cx="8916120" cy="2416680"/>
          </a:xfrm>
          <a:custGeom>
            <a:avLst/>
            <a:gdLst/>
            <a:ahLst/>
            <a:cxnLst/>
            <a:rect l="0" t="0" r="r" b="b"/>
            <a:pathLst>
              <a:path w="24769" h="6715">
                <a:moveTo>
                  <a:pt x="249" y="0"/>
                </a:moveTo>
                <a:lnTo>
                  <a:pt x="249" y="0"/>
                </a:lnTo>
                <a:cubicBezTo>
                  <a:pt x="206" y="0"/>
                  <a:pt x="163" y="12"/>
                  <a:pt x="125" y="33"/>
                </a:cubicBezTo>
                <a:cubicBezTo>
                  <a:pt x="87" y="55"/>
                  <a:pt x="55" y="87"/>
                  <a:pt x="33" y="125"/>
                </a:cubicBezTo>
                <a:cubicBezTo>
                  <a:pt x="12" y="163"/>
                  <a:pt x="0" y="206"/>
                  <a:pt x="0" y="249"/>
                </a:cubicBezTo>
                <a:lnTo>
                  <a:pt x="0" y="6464"/>
                </a:lnTo>
                <a:lnTo>
                  <a:pt x="0" y="6465"/>
                </a:lnTo>
                <a:cubicBezTo>
                  <a:pt x="0" y="6508"/>
                  <a:pt x="12" y="6551"/>
                  <a:pt x="33" y="6589"/>
                </a:cubicBezTo>
                <a:cubicBezTo>
                  <a:pt x="55" y="6627"/>
                  <a:pt x="87" y="6659"/>
                  <a:pt x="125" y="6681"/>
                </a:cubicBezTo>
                <a:cubicBezTo>
                  <a:pt x="163" y="6702"/>
                  <a:pt x="206" y="6714"/>
                  <a:pt x="249" y="6714"/>
                </a:cubicBezTo>
                <a:lnTo>
                  <a:pt x="24518" y="6714"/>
                </a:lnTo>
                <a:lnTo>
                  <a:pt x="24519" y="6714"/>
                </a:lnTo>
                <a:cubicBezTo>
                  <a:pt x="24562" y="6714"/>
                  <a:pt x="24605" y="6702"/>
                  <a:pt x="24643" y="6681"/>
                </a:cubicBezTo>
                <a:cubicBezTo>
                  <a:pt x="24681" y="6659"/>
                  <a:pt x="24713" y="6627"/>
                  <a:pt x="24735" y="6589"/>
                </a:cubicBezTo>
                <a:cubicBezTo>
                  <a:pt x="24756" y="6551"/>
                  <a:pt x="24768" y="6508"/>
                  <a:pt x="24768" y="6465"/>
                </a:cubicBezTo>
                <a:lnTo>
                  <a:pt x="24768" y="249"/>
                </a:lnTo>
                <a:lnTo>
                  <a:pt x="24768" y="249"/>
                </a:lnTo>
                <a:lnTo>
                  <a:pt x="24768" y="249"/>
                </a:lnTo>
                <a:cubicBezTo>
                  <a:pt x="24768" y="206"/>
                  <a:pt x="24756" y="163"/>
                  <a:pt x="24735" y="125"/>
                </a:cubicBezTo>
                <a:cubicBezTo>
                  <a:pt x="24713" y="87"/>
                  <a:pt x="24681" y="55"/>
                  <a:pt x="24643" y="33"/>
                </a:cubicBezTo>
                <a:cubicBezTo>
                  <a:pt x="24605" y="12"/>
                  <a:pt x="24562" y="0"/>
                  <a:pt x="24519" y="0"/>
                </a:cubicBezTo>
                <a:lnTo>
                  <a:pt x="249" y="0"/>
                </a:lnTo>
              </a:path>
            </a:pathLst>
          </a:custGeom>
          <a:solidFill>
            <a:srgbClr val="729FCF">
              <a:alpha val="29000"/>
            </a:srgbClr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46" name="CustomShape 3"/>
          <p:cNvSpPr/>
          <p:nvPr/>
        </p:nvSpPr>
        <p:spPr>
          <a:xfrm>
            <a:off x="795600" y="1959840"/>
            <a:ext cx="407160" cy="385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In</a:t>
            </a:r>
          </a:p>
        </p:txBody>
      </p:sp>
      <p:sp>
        <p:nvSpPr>
          <p:cNvPr id="147" name="CustomShape 4"/>
          <p:cNvSpPr/>
          <p:nvPr/>
        </p:nvSpPr>
        <p:spPr>
          <a:xfrm>
            <a:off x="8773920" y="1965240"/>
            <a:ext cx="619560" cy="38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Out</a:t>
            </a:r>
          </a:p>
        </p:txBody>
      </p:sp>
      <p:grpSp>
        <p:nvGrpSpPr>
          <p:cNvPr id="148" name="Group 5"/>
          <p:cNvGrpSpPr/>
          <p:nvPr/>
        </p:nvGrpSpPr>
        <p:grpSpPr>
          <a:xfrm>
            <a:off x="1344600" y="1800000"/>
            <a:ext cx="7354440" cy="743040"/>
            <a:chOff x="1344600" y="1800000"/>
            <a:chExt cx="7354440" cy="743040"/>
          </a:xfrm>
        </p:grpSpPr>
        <p:sp>
          <p:nvSpPr>
            <p:cNvPr id="149" name="CustomShape 6"/>
            <p:cNvSpPr/>
            <p:nvPr/>
          </p:nvSpPr>
          <p:spPr>
            <a:xfrm>
              <a:off x="1884240" y="1800000"/>
              <a:ext cx="1074960" cy="743040"/>
            </a:xfrm>
            <a:custGeom>
              <a:avLst/>
              <a:gdLst/>
              <a:ahLst/>
              <a:cxnLst/>
              <a:rect l="0" t="0" r="r" b="b"/>
              <a:pathLst>
                <a:path w="2988" h="2066">
                  <a:moveTo>
                    <a:pt x="155" y="0"/>
                  </a:moveTo>
                  <a:lnTo>
                    <a:pt x="156" y="0"/>
                  </a:lnTo>
                  <a:cubicBezTo>
                    <a:pt x="128" y="0"/>
                    <a:pt x="102" y="7"/>
                    <a:pt x="78" y="21"/>
                  </a:cubicBezTo>
                  <a:cubicBezTo>
                    <a:pt x="54" y="35"/>
                    <a:pt x="35" y="54"/>
                    <a:pt x="21" y="78"/>
                  </a:cubicBezTo>
                  <a:cubicBezTo>
                    <a:pt x="7" y="102"/>
                    <a:pt x="0" y="128"/>
                    <a:pt x="0" y="156"/>
                  </a:cubicBezTo>
                  <a:lnTo>
                    <a:pt x="0" y="1909"/>
                  </a:lnTo>
                  <a:lnTo>
                    <a:pt x="0" y="1909"/>
                  </a:lnTo>
                  <a:cubicBezTo>
                    <a:pt x="0" y="1937"/>
                    <a:pt x="7" y="1963"/>
                    <a:pt x="21" y="1987"/>
                  </a:cubicBezTo>
                  <a:cubicBezTo>
                    <a:pt x="35" y="2011"/>
                    <a:pt x="54" y="2030"/>
                    <a:pt x="78" y="2044"/>
                  </a:cubicBezTo>
                  <a:cubicBezTo>
                    <a:pt x="102" y="2058"/>
                    <a:pt x="128" y="2065"/>
                    <a:pt x="156" y="2065"/>
                  </a:cubicBezTo>
                  <a:lnTo>
                    <a:pt x="2831" y="2065"/>
                  </a:lnTo>
                  <a:lnTo>
                    <a:pt x="2831" y="2065"/>
                  </a:lnTo>
                  <a:cubicBezTo>
                    <a:pt x="2859" y="2065"/>
                    <a:pt x="2885" y="2058"/>
                    <a:pt x="2909" y="2044"/>
                  </a:cubicBezTo>
                  <a:cubicBezTo>
                    <a:pt x="2933" y="2030"/>
                    <a:pt x="2952" y="2011"/>
                    <a:pt x="2966" y="1987"/>
                  </a:cubicBezTo>
                  <a:cubicBezTo>
                    <a:pt x="2980" y="1963"/>
                    <a:pt x="2987" y="1937"/>
                    <a:pt x="2987" y="1909"/>
                  </a:cubicBezTo>
                  <a:lnTo>
                    <a:pt x="2987" y="155"/>
                  </a:lnTo>
                  <a:lnTo>
                    <a:pt x="2987" y="156"/>
                  </a:lnTo>
                  <a:lnTo>
                    <a:pt x="2987" y="156"/>
                  </a:lnTo>
                  <a:cubicBezTo>
                    <a:pt x="2987" y="128"/>
                    <a:pt x="2980" y="102"/>
                    <a:pt x="2966" y="78"/>
                  </a:cubicBezTo>
                  <a:cubicBezTo>
                    <a:pt x="2952" y="54"/>
                    <a:pt x="2933" y="35"/>
                    <a:pt x="2909" y="21"/>
                  </a:cubicBezTo>
                  <a:cubicBezTo>
                    <a:pt x="2885" y="7"/>
                    <a:pt x="2859" y="0"/>
                    <a:pt x="2831" y="0"/>
                  </a:cubicBezTo>
                  <a:lnTo>
                    <a:pt x="155" y="0"/>
                  </a:lnTo>
                </a:path>
              </a:pathLst>
            </a:custGeom>
            <a:solidFill>
              <a:srgbClr val="729FCF"/>
            </a:solidFill>
            <a:ln w="9360" cap="sq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150" name="CustomShape 7"/>
            <p:cNvSpPr/>
            <p:nvPr/>
          </p:nvSpPr>
          <p:spPr>
            <a:xfrm>
              <a:off x="1344600" y="2049120"/>
              <a:ext cx="399240" cy="244800"/>
            </a:xfrm>
            <a:custGeom>
              <a:avLst/>
              <a:gdLst/>
              <a:ahLst/>
              <a:cxnLst/>
              <a:rect l="0" t="0" r="r" b="b"/>
              <a:pathLst>
                <a:path w="1111" h="682">
                  <a:moveTo>
                    <a:pt x="0" y="170"/>
                  </a:moveTo>
                  <a:lnTo>
                    <a:pt x="832" y="170"/>
                  </a:lnTo>
                  <a:lnTo>
                    <a:pt x="832" y="0"/>
                  </a:lnTo>
                  <a:lnTo>
                    <a:pt x="1110" y="340"/>
                  </a:lnTo>
                  <a:lnTo>
                    <a:pt x="832" y="681"/>
                  </a:lnTo>
                  <a:lnTo>
                    <a:pt x="832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151" name="CustomShape 8"/>
            <p:cNvSpPr/>
            <p:nvPr/>
          </p:nvSpPr>
          <p:spPr>
            <a:xfrm>
              <a:off x="3639600" y="1800000"/>
              <a:ext cx="1074600" cy="743040"/>
            </a:xfrm>
            <a:custGeom>
              <a:avLst/>
              <a:gdLst/>
              <a:ahLst/>
              <a:cxnLst/>
              <a:rect l="0" t="0" r="r" b="b"/>
              <a:pathLst>
                <a:path w="2987" h="2066">
                  <a:moveTo>
                    <a:pt x="155" y="0"/>
                  </a:moveTo>
                  <a:lnTo>
                    <a:pt x="156" y="0"/>
                  </a:lnTo>
                  <a:cubicBezTo>
                    <a:pt x="128" y="0"/>
                    <a:pt x="102" y="7"/>
                    <a:pt x="78" y="21"/>
                  </a:cubicBezTo>
                  <a:cubicBezTo>
                    <a:pt x="54" y="35"/>
                    <a:pt x="35" y="54"/>
                    <a:pt x="21" y="78"/>
                  </a:cubicBezTo>
                  <a:cubicBezTo>
                    <a:pt x="7" y="102"/>
                    <a:pt x="0" y="128"/>
                    <a:pt x="0" y="156"/>
                  </a:cubicBezTo>
                  <a:lnTo>
                    <a:pt x="0" y="1909"/>
                  </a:lnTo>
                  <a:lnTo>
                    <a:pt x="0" y="1909"/>
                  </a:lnTo>
                  <a:cubicBezTo>
                    <a:pt x="0" y="1937"/>
                    <a:pt x="7" y="1963"/>
                    <a:pt x="21" y="1987"/>
                  </a:cubicBezTo>
                  <a:cubicBezTo>
                    <a:pt x="35" y="2011"/>
                    <a:pt x="54" y="2030"/>
                    <a:pt x="78" y="2044"/>
                  </a:cubicBezTo>
                  <a:cubicBezTo>
                    <a:pt x="102" y="2058"/>
                    <a:pt x="128" y="2065"/>
                    <a:pt x="156" y="2065"/>
                  </a:cubicBezTo>
                  <a:lnTo>
                    <a:pt x="2830" y="2065"/>
                  </a:lnTo>
                  <a:lnTo>
                    <a:pt x="2830" y="2065"/>
                  </a:lnTo>
                  <a:cubicBezTo>
                    <a:pt x="2858" y="2065"/>
                    <a:pt x="2884" y="2058"/>
                    <a:pt x="2908" y="2044"/>
                  </a:cubicBezTo>
                  <a:cubicBezTo>
                    <a:pt x="2932" y="2030"/>
                    <a:pt x="2951" y="2011"/>
                    <a:pt x="2965" y="1987"/>
                  </a:cubicBezTo>
                  <a:cubicBezTo>
                    <a:pt x="2979" y="1963"/>
                    <a:pt x="2986" y="1937"/>
                    <a:pt x="2986" y="1909"/>
                  </a:cubicBezTo>
                  <a:lnTo>
                    <a:pt x="2986" y="155"/>
                  </a:lnTo>
                  <a:lnTo>
                    <a:pt x="2986" y="156"/>
                  </a:lnTo>
                  <a:lnTo>
                    <a:pt x="2986" y="156"/>
                  </a:lnTo>
                  <a:cubicBezTo>
                    <a:pt x="2986" y="128"/>
                    <a:pt x="2979" y="102"/>
                    <a:pt x="2965" y="78"/>
                  </a:cubicBezTo>
                  <a:cubicBezTo>
                    <a:pt x="2951" y="54"/>
                    <a:pt x="2932" y="35"/>
                    <a:pt x="2908" y="21"/>
                  </a:cubicBezTo>
                  <a:cubicBezTo>
                    <a:pt x="2884" y="7"/>
                    <a:pt x="2858" y="0"/>
                    <a:pt x="2830" y="0"/>
                  </a:cubicBezTo>
                  <a:lnTo>
                    <a:pt x="155" y="0"/>
                  </a:lnTo>
                </a:path>
              </a:pathLst>
            </a:custGeom>
            <a:solidFill>
              <a:srgbClr val="729FCF"/>
            </a:solidFill>
            <a:ln w="9360" cap="sq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152" name="CustomShape 9"/>
            <p:cNvSpPr/>
            <p:nvPr/>
          </p:nvSpPr>
          <p:spPr>
            <a:xfrm>
              <a:off x="3099600" y="2049120"/>
              <a:ext cx="399600" cy="244800"/>
            </a:xfrm>
            <a:custGeom>
              <a:avLst/>
              <a:gdLst/>
              <a:ahLst/>
              <a:cxnLst/>
              <a:rect l="0" t="0" r="r" b="b"/>
              <a:pathLst>
                <a:path w="1112" h="682">
                  <a:moveTo>
                    <a:pt x="0" y="170"/>
                  </a:moveTo>
                  <a:lnTo>
                    <a:pt x="833" y="170"/>
                  </a:lnTo>
                  <a:lnTo>
                    <a:pt x="833" y="0"/>
                  </a:lnTo>
                  <a:lnTo>
                    <a:pt x="1111" y="340"/>
                  </a:lnTo>
                  <a:lnTo>
                    <a:pt x="833" y="681"/>
                  </a:lnTo>
                  <a:lnTo>
                    <a:pt x="833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153" name="CustomShape 10"/>
            <p:cNvSpPr/>
            <p:nvPr/>
          </p:nvSpPr>
          <p:spPr>
            <a:xfrm>
              <a:off x="5394600" y="1800000"/>
              <a:ext cx="1074960" cy="743040"/>
            </a:xfrm>
            <a:custGeom>
              <a:avLst/>
              <a:gdLst/>
              <a:ahLst/>
              <a:cxnLst/>
              <a:rect l="0" t="0" r="r" b="b"/>
              <a:pathLst>
                <a:path w="2988" h="2066">
                  <a:moveTo>
                    <a:pt x="155" y="0"/>
                  </a:moveTo>
                  <a:lnTo>
                    <a:pt x="156" y="0"/>
                  </a:lnTo>
                  <a:cubicBezTo>
                    <a:pt x="128" y="0"/>
                    <a:pt x="102" y="7"/>
                    <a:pt x="78" y="21"/>
                  </a:cubicBezTo>
                  <a:cubicBezTo>
                    <a:pt x="54" y="35"/>
                    <a:pt x="35" y="54"/>
                    <a:pt x="21" y="78"/>
                  </a:cubicBezTo>
                  <a:cubicBezTo>
                    <a:pt x="7" y="102"/>
                    <a:pt x="0" y="128"/>
                    <a:pt x="0" y="156"/>
                  </a:cubicBezTo>
                  <a:lnTo>
                    <a:pt x="0" y="1909"/>
                  </a:lnTo>
                  <a:lnTo>
                    <a:pt x="0" y="1909"/>
                  </a:lnTo>
                  <a:cubicBezTo>
                    <a:pt x="0" y="1937"/>
                    <a:pt x="7" y="1963"/>
                    <a:pt x="21" y="1987"/>
                  </a:cubicBezTo>
                  <a:cubicBezTo>
                    <a:pt x="35" y="2011"/>
                    <a:pt x="54" y="2030"/>
                    <a:pt x="78" y="2044"/>
                  </a:cubicBezTo>
                  <a:cubicBezTo>
                    <a:pt x="102" y="2058"/>
                    <a:pt x="128" y="2065"/>
                    <a:pt x="156" y="2065"/>
                  </a:cubicBezTo>
                  <a:lnTo>
                    <a:pt x="2831" y="2065"/>
                  </a:lnTo>
                  <a:lnTo>
                    <a:pt x="2831" y="2065"/>
                  </a:lnTo>
                  <a:cubicBezTo>
                    <a:pt x="2859" y="2065"/>
                    <a:pt x="2885" y="2058"/>
                    <a:pt x="2909" y="2044"/>
                  </a:cubicBezTo>
                  <a:cubicBezTo>
                    <a:pt x="2933" y="2030"/>
                    <a:pt x="2952" y="2011"/>
                    <a:pt x="2966" y="1987"/>
                  </a:cubicBezTo>
                  <a:cubicBezTo>
                    <a:pt x="2980" y="1963"/>
                    <a:pt x="2987" y="1937"/>
                    <a:pt x="2987" y="1909"/>
                  </a:cubicBezTo>
                  <a:lnTo>
                    <a:pt x="2987" y="155"/>
                  </a:lnTo>
                  <a:lnTo>
                    <a:pt x="2987" y="156"/>
                  </a:lnTo>
                  <a:lnTo>
                    <a:pt x="2987" y="156"/>
                  </a:lnTo>
                  <a:cubicBezTo>
                    <a:pt x="2987" y="128"/>
                    <a:pt x="2980" y="102"/>
                    <a:pt x="2966" y="78"/>
                  </a:cubicBezTo>
                  <a:cubicBezTo>
                    <a:pt x="2952" y="54"/>
                    <a:pt x="2933" y="35"/>
                    <a:pt x="2909" y="21"/>
                  </a:cubicBezTo>
                  <a:cubicBezTo>
                    <a:pt x="2885" y="7"/>
                    <a:pt x="2859" y="0"/>
                    <a:pt x="2831" y="0"/>
                  </a:cubicBezTo>
                  <a:lnTo>
                    <a:pt x="155" y="0"/>
                  </a:lnTo>
                </a:path>
              </a:pathLst>
            </a:custGeom>
            <a:solidFill>
              <a:srgbClr val="729FCF"/>
            </a:solidFill>
            <a:ln w="9360" cap="sq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154" name="CustomShape 11"/>
            <p:cNvSpPr/>
            <p:nvPr/>
          </p:nvSpPr>
          <p:spPr>
            <a:xfrm>
              <a:off x="4854960" y="2049120"/>
              <a:ext cx="399240" cy="244800"/>
            </a:xfrm>
            <a:custGeom>
              <a:avLst/>
              <a:gdLst/>
              <a:ahLst/>
              <a:cxnLst/>
              <a:rect l="0" t="0" r="r" b="b"/>
              <a:pathLst>
                <a:path w="1111" h="682">
                  <a:moveTo>
                    <a:pt x="0" y="170"/>
                  </a:moveTo>
                  <a:lnTo>
                    <a:pt x="832" y="170"/>
                  </a:lnTo>
                  <a:lnTo>
                    <a:pt x="832" y="0"/>
                  </a:lnTo>
                  <a:lnTo>
                    <a:pt x="1110" y="340"/>
                  </a:lnTo>
                  <a:lnTo>
                    <a:pt x="832" y="681"/>
                  </a:lnTo>
                  <a:lnTo>
                    <a:pt x="832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155" name="CustomShape 12"/>
            <p:cNvSpPr/>
            <p:nvPr/>
          </p:nvSpPr>
          <p:spPr>
            <a:xfrm>
              <a:off x="7151400" y="1800000"/>
              <a:ext cx="1074600" cy="743040"/>
            </a:xfrm>
            <a:custGeom>
              <a:avLst/>
              <a:gdLst/>
              <a:ahLst/>
              <a:cxnLst/>
              <a:rect l="0" t="0" r="r" b="b"/>
              <a:pathLst>
                <a:path w="2987" h="2066">
                  <a:moveTo>
                    <a:pt x="155" y="0"/>
                  </a:moveTo>
                  <a:lnTo>
                    <a:pt x="156" y="0"/>
                  </a:lnTo>
                  <a:cubicBezTo>
                    <a:pt x="128" y="0"/>
                    <a:pt x="102" y="7"/>
                    <a:pt x="78" y="21"/>
                  </a:cubicBezTo>
                  <a:cubicBezTo>
                    <a:pt x="54" y="35"/>
                    <a:pt x="35" y="54"/>
                    <a:pt x="21" y="78"/>
                  </a:cubicBezTo>
                  <a:cubicBezTo>
                    <a:pt x="7" y="102"/>
                    <a:pt x="0" y="128"/>
                    <a:pt x="0" y="156"/>
                  </a:cubicBezTo>
                  <a:lnTo>
                    <a:pt x="0" y="1909"/>
                  </a:lnTo>
                  <a:lnTo>
                    <a:pt x="0" y="1909"/>
                  </a:lnTo>
                  <a:cubicBezTo>
                    <a:pt x="0" y="1937"/>
                    <a:pt x="7" y="1963"/>
                    <a:pt x="21" y="1987"/>
                  </a:cubicBezTo>
                  <a:cubicBezTo>
                    <a:pt x="35" y="2011"/>
                    <a:pt x="54" y="2030"/>
                    <a:pt x="78" y="2044"/>
                  </a:cubicBezTo>
                  <a:cubicBezTo>
                    <a:pt x="102" y="2058"/>
                    <a:pt x="128" y="2065"/>
                    <a:pt x="156" y="2065"/>
                  </a:cubicBezTo>
                  <a:lnTo>
                    <a:pt x="2830" y="2065"/>
                  </a:lnTo>
                  <a:lnTo>
                    <a:pt x="2830" y="2065"/>
                  </a:lnTo>
                  <a:cubicBezTo>
                    <a:pt x="2858" y="2065"/>
                    <a:pt x="2884" y="2058"/>
                    <a:pt x="2908" y="2044"/>
                  </a:cubicBezTo>
                  <a:cubicBezTo>
                    <a:pt x="2932" y="2030"/>
                    <a:pt x="2951" y="2011"/>
                    <a:pt x="2965" y="1987"/>
                  </a:cubicBezTo>
                  <a:cubicBezTo>
                    <a:pt x="2979" y="1963"/>
                    <a:pt x="2986" y="1937"/>
                    <a:pt x="2986" y="1909"/>
                  </a:cubicBezTo>
                  <a:lnTo>
                    <a:pt x="2986" y="155"/>
                  </a:lnTo>
                  <a:lnTo>
                    <a:pt x="2986" y="156"/>
                  </a:lnTo>
                  <a:lnTo>
                    <a:pt x="2986" y="156"/>
                  </a:lnTo>
                  <a:cubicBezTo>
                    <a:pt x="2986" y="128"/>
                    <a:pt x="2979" y="102"/>
                    <a:pt x="2965" y="78"/>
                  </a:cubicBezTo>
                  <a:cubicBezTo>
                    <a:pt x="2951" y="54"/>
                    <a:pt x="2932" y="35"/>
                    <a:pt x="2908" y="21"/>
                  </a:cubicBezTo>
                  <a:cubicBezTo>
                    <a:pt x="2884" y="7"/>
                    <a:pt x="2858" y="0"/>
                    <a:pt x="2830" y="0"/>
                  </a:cubicBezTo>
                  <a:lnTo>
                    <a:pt x="155" y="0"/>
                  </a:lnTo>
                </a:path>
              </a:pathLst>
            </a:custGeom>
            <a:solidFill>
              <a:srgbClr val="729FCF"/>
            </a:solidFill>
            <a:ln w="9360" cap="sq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156" name="CustomShape 13"/>
            <p:cNvSpPr/>
            <p:nvPr/>
          </p:nvSpPr>
          <p:spPr>
            <a:xfrm>
              <a:off x="6609960" y="2049120"/>
              <a:ext cx="399600" cy="244800"/>
            </a:xfrm>
            <a:custGeom>
              <a:avLst/>
              <a:gdLst/>
              <a:ahLst/>
              <a:cxnLst/>
              <a:rect l="0" t="0" r="r" b="b"/>
              <a:pathLst>
                <a:path w="1112" h="682">
                  <a:moveTo>
                    <a:pt x="0" y="170"/>
                  </a:moveTo>
                  <a:lnTo>
                    <a:pt x="833" y="170"/>
                  </a:lnTo>
                  <a:lnTo>
                    <a:pt x="833" y="0"/>
                  </a:lnTo>
                  <a:lnTo>
                    <a:pt x="1111" y="340"/>
                  </a:lnTo>
                  <a:lnTo>
                    <a:pt x="833" y="681"/>
                  </a:lnTo>
                  <a:lnTo>
                    <a:pt x="833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157" name="CustomShape 14"/>
            <p:cNvSpPr/>
            <p:nvPr/>
          </p:nvSpPr>
          <p:spPr>
            <a:xfrm>
              <a:off x="8299800" y="2049120"/>
              <a:ext cx="399240" cy="244800"/>
            </a:xfrm>
            <a:custGeom>
              <a:avLst/>
              <a:gdLst/>
              <a:ahLst/>
              <a:cxnLst/>
              <a:rect l="0" t="0" r="r" b="b"/>
              <a:pathLst>
                <a:path w="1111" h="682">
                  <a:moveTo>
                    <a:pt x="0" y="170"/>
                  </a:moveTo>
                  <a:lnTo>
                    <a:pt x="832" y="170"/>
                  </a:lnTo>
                  <a:lnTo>
                    <a:pt x="832" y="0"/>
                  </a:lnTo>
                  <a:lnTo>
                    <a:pt x="1110" y="340"/>
                  </a:lnTo>
                  <a:lnTo>
                    <a:pt x="832" y="681"/>
                  </a:lnTo>
                  <a:lnTo>
                    <a:pt x="832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158" name="Line 15"/>
          <p:cNvSpPr/>
          <p:nvPr/>
        </p:nvSpPr>
        <p:spPr>
          <a:xfrm>
            <a:off x="1485000" y="3461760"/>
            <a:ext cx="7501320" cy="144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59" name="Line 16"/>
          <p:cNvSpPr/>
          <p:nvPr/>
        </p:nvSpPr>
        <p:spPr>
          <a:xfrm flipV="1">
            <a:off x="1698840" y="3326400"/>
            <a:ext cx="14184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60" name="Line 17"/>
          <p:cNvSpPr/>
          <p:nvPr/>
        </p:nvSpPr>
        <p:spPr>
          <a:xfrm flipV="1">
            <a:off x="3183840" y="3326400"/>
            <a:ext cx="14220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61" name="Line 18"/>
          <p:cNvSpPr/>
          <p:nvPr/>
        </p:nvSpPr>
        <p:spPr>
          <a:xfrm flipV="1">
            <a:off x="5023440" y="3326400"/>
            <a:ext cx="14220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62" name="Line 19"/>
          <p:cNvSpPr/>
          <p:nvPr/>
        </p:nvSpPr>
        <p:spPr>
          <a:xfrm flipV="1">
            <a:off x="6722280" y="3326400"/>
            <a:ext cx="14220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63" name="Line 20"/>
          <p:cNvSpPr/>
          <p:nvPr/>
        </p:nvSpPr>
        <p:spPr>
          <a:xfrm flipV="1">
            <a:off x="8419680" y="3326400"/>
            <a:ext cx="14220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64" name="CustomShape 21"/>
          <p:cNvSpPr/>
          <p:nvPr/>
        </p:nvSpPr>
        <p:spPr>
          <a:xfrm>
            <a:off x="1485000" y="3199320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65" name="CustomShape 22"/>
          <p:cNvSpPr/>
          <p:nvPr/>
        </p:nvSpPr>
        <p:spPr>
          <a:xfrm>
            <a:off x="3007800" y="3201120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66" name="CustomShape 23"/>
          <p:cNvSpPr/>
          <p:nvPr/>
        </p:nvSpPr>
        <p:spPr>
          <a:xfrm>
            <a:off x="4847040" y="3201120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67" name="CustomShape 24"/>
          <p:cNvSpPr/>
          <p:nvPr/>
        </p:nvSpPr>
        <p:spPr>
          <a:xfrm>
            <a:off x="6544800" y="3199320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68" name="CustomShape 25"/>
          <p:cNvSpPr/>
          <p:nvPr/>
        </p:nvSpPr>
        <p:spPr>
          <a:xfrm>
            <a:off x="8243640" y="3199320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69" name="Line 26"/>
          <p:cNvSpPr/>
          <p:nvPr/>
        </p:nvSpPr>
        <p:spPr>
          <a:xfrm flipV="1">
            <a:off x="1740600" y="2345400"/>
            <a:ext cx="1800" cy="85860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70" name="Line 27"/>
          <p:cNvSpPr/>
          <p:nvPr/>
        </p:nvSpPr>
        <p:spPr>
          <a:xfrm flipV="1">
            <a:off x="3254400" y="2345400"/>
            <a:ext cx="1440" cy="85860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71" name="Line 28"/>
          <p:cNvSpPr/>
          <p:nvPr/>
        </p:nvSpPr>
        <p:spPr>
          <a:xfrm flipV="1">
            <a:off x="5095080" y="2347200"/>
            <a:ext cx="1800" cy="85824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72" name="Line 29"/>
          <p:cNvSpPr/>
          <p:nvPr/>
        </p:nvSpPr>
        <p:spPr>
          <a:xfrm flipV="1">
            <a:off x="6792480" y="2345400"/>
            <a:ext cx="1440" cy="85860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73" name="Line 30"/>
          <p:cNvSpPr/>
          <p:nvPr/>
        </p:nvSpPr>
        <p:spPr>
          <a:xfrm flipV="1">
            <a:off x="8491320" y="2345400"/>
            <a:ext cx="1800" cy="85860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74" name="CustomShape 31"/>
          <p:cNvSpPr/>
          <p:nvPr/>
        </p:nvSpPr>
        <p:spPr>
          <a:xfrm>
            <a:off x="1415160" y="4506120"/>
            <a:ext cx="7075080" cy="1370880"/>
          </a:xfrm>
          <a:prstGeom prst="wedgeRoundRectCallout">
            <a:avLst>
              <a:gd name="adj1" fmla="val -22791"/>
              <a:gd name="adj2" fmla="val -103870"/>
              <a:gd name="adj3" fmla="val 16667"/>
            </a:avLst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  <a:effectLst>
            <a:outerShdw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Revisar os </a:t>
            </a:r>
            <a:r>
              <a:rPr lang="pt-BR" sz="2400" b="0" u="sng" strike="noStrike" spc="-1">
                <a:solidFill>
                  <a:srgbClr val="000000"/>
                </a:solidFill>
                <a:uFillTx/>
                <a:latin typeface="Arial"/>
              </a:rPr>
              <a:t>produtos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intermediários com relação</a:t>
            </a:r>
          </a:p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aos </a:t>
            </a:r>
            <a:r>
              <a:rPr lang="pt-BR" sz="2400" b="1" i="1" strike="noStrike" spc="-1">
                <a:solidFill>
                  <a:srgbClr val="000000"/>
                </a:solidFill>
                <a:latin typeface="Arial"/>
              </a:rPr>
              <a:t>requisitos de qualidade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estabelecidos.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Dimensão de capacidade de processo – Níveis</a:t>
            </a:r>
          </a:p>
        </p:txBody>
      </p:sp>
      <p:sp>
        <p:nvSpPr>
          <p:cNvPr id="950" name="TextShape 2"/>
          <p:cNvSpPr txBox="1"/>
          <p:nvPr/>
        </p:nvSpPr>
        <p:spPr>
          <a:xfrm>
            <a:off x="990000" y="2057400"/>
            <a:ext cx="8668080" cy="479988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Nível 4: processo previsível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Atributos:</a:t>
            </a:r>
          </a:p>
          <a:p>
            <a:pPr marL="2286000" lvl="2" indent="-455760">
              <a:spcAft>
                <a:spcPts val="848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>
                <a:latin typeface="Arial"/>
              </a:rPr>
              <a:t>PA 4.2 </a:t>
            </a:r>
            <a:r>
              <a:rPr lang="pt-BR" sz="2400" b="0" strike="noStrike" spc="-1">
                <a:latin typeface="Wingdings"/>
                <a:ea typeface="Wingdings"/>
              </a:rPr>
              <a:t></a:t>
            </a:r>
            <a:r>
              <a:rPr lang="pt-BR" sz="2400" b="0" strike="noStrike" spc="-1">
                <a:latin typeface="Arial"/>
              </a:rPr>
              <a:t> atributo de controle de processo: mede até que ponto o processo é controlado por intermédio da coleta, análise e uso de medidas para servir de base para ações corretivas, quando necessário</a:t>
            </a:r>
          </a:p>
          <a:p>
            <a:pPr marL="3200400" lvl="3" indent="-455760">
              <a:spcAft>
                <a:spcPts val="57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000" b="0" strike="noStrike" spc="-1">
                <a:latin typeface="Arial"/>
              </a:rPr>
              <a:t>Características: técnicas de medida são estabelecidas; características de produto e processo são medidas e usadas como insumo para permitir o controle de processo dentro de limites de variabilidade; o processo é gerenciado de forma quantitativa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Dimensão de capacidade de processo – Níveis</a:t>
            </a:r>
          </a:p>
        </p:txBody>
      </p:sp>
      <p:sp>
        <p:nvSpPr>
          <p:cNvPr id="952" name="TextShape 2"/>
          <p:cNvSpPr txBox="1"/>
          <p:nvPr/>
        </p:nvSpPr>
        <p:spPr>
          <a:xfrm>
            <a:off x="990000" y="2057400"/>
            <a:ext cx="8668080" cy="479988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 fontScale="73000"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Nível 5: processo em otimização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Processo executado, gerenciado, definido e  executado dentro de limites quantitativos, pode ser mudado e evoluído de maneira dinâmica e sob controle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Atributos:</a:t>
            </a:r>
          </a:p>
          <a:p>
            <a:pPr marL="2286000" lvl="2" indent="-455760">
              <a:spcAft>
                <a:spcPts val="848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>
                <a:latin typeface="Arial"/>
              </a:rPr>
              <a:t>PA 5.1 </a:t>
            </a:r>
            <a:r>
              <a:rPr lang="pt-BR" sz="2400" b="0" strike="noStrike" spc="-1">
                <a:latin typeface="Wingdings"/>
                <a:ea typeface="Wingdings"/>
              </a:rPr>
              <a:t></a:t>
            </a:r>
            <a:r>
              <a:rPr lang="pt-BR" sz="2400" b="0" strike="noStrike" spc="-1">
                <a:latin typeface="Arial"/>
              </a:rPr>
              <a:t> atributo de mudança de processo: mede até que ponto mudanças na definição, gerência e execução do processo são controladas</a:t>
            </a:r>
          </a:p>
          <a:p>
            <a:pPr marL="3200400" lvl="3" indent="-455760">
              <a:spcAft>
                <a:spcPts val="57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000" b="0" strike="noStrike" spc="-1">
                <a:latin typeface="Arial"/>
              </a:rPr>
              <a:t>Características: impacto de mudança </a:t>
            </a:r>
            <a:r>
              <a:rPr lang="pt-BR" sz="2000" b="0" i="1" strike="noStrike" spc="-1">
                <a:latin typeface="Arial"/>
              </a:rPr>
              <a:t>versus</a:t>
            </a:r>
            <a:r>
              <a:rPr lang="pt-BR" sz="2000" b="0" strike="noStrike" spc="-1">
                <a:latin typeface="Arial"/>
              </a:rPr>
              <a:t> objetivos do processo e de seus produtos é avaliado; mudanças realizadas de forma controlada e prevenida; eficácia das mudanças é medida em relação ao planejado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Dimensão de capacidade de processo – Níveis</a:t>
            </a:r>
          </a:p>
        </p:txBody>
      </p:sp>
      <p:sp>
        <p:nvSpPr>
          <p:cNvPr id="954" name="TextShape 2"/>
          <p:cNvSpPr txBox="1"/>
          <p:nvPr/>
        </p:nvSpPr>
        <p:spPr>
          <a:xfrm>
            <a:off x="990000" y="2057400"/>
            <a:ext cx="8668080" cy="479988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Nível 5: processo em otimização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Atributos:</a:t>
            </a:r>
          </a:p>
          <a:p>
            <a:pPr marL="2286000" lvl="2" indent="-455760">
              <a:spcAft>
                <a:spcPts val="848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>
                <a:latin typeface="Arial"/>
              </a:rPr>
              <a:t>PA 5.2 </a:t>
            </a:r>
            <a:r>
              <a:rPr lang="pt-BR" sz="2400" b="0" strike="noStrike" spc="-1">
                <a:latin typeface="Wingdings"/>
                <a:ea typeface="Wingdings"/>
              </a:rPr>
              <a:t></a:t>
            </a:r>
            <a:r>
              <a:rPr lang="pt-BR" sz="2400" b="0" strike="noStrike" spc="-1">
                <a:latin typeface="Arial"/>
              </a:rPr>
              <a:t> atributo de melhoria contínua: mede até que ponto as mudanças de processo contribuem para melhoria contínua</a:t>
            </a:r>
          </a:p>
          <a:p>
            <a:pPr marL="3200400" lvl="3" indent="-455760">
              <a:spcAft>
                <a:spcPts val="57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000" b="0" strike="noStrike" spc="-1">
                <a:latin typeface="Arial"/>
              </a:rPr>
              <a:t>Características: metas de melhoria de processo são estabelecidas conforme objetivos de negócio; possíveis fontes de risco e de problemas são identificadas; estratégia de melhoria contínua é estabelecida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Mecanismos de Pontuação</a:t>
            </a:r>
          </a:p>
        </p:txBody>
      </p:sp>
      <p:sp>
        <p:nvSpPr>
          <p:cNvPr id="956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 fontScale="67000"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Baseia-se na verificação do grau de satisfação dos atributos de processo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Escala ordenada de quatro valores: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N (</a:t>
            </a:r>
            <a:r>
              <a:rPr lang="pt-BR" sz="2800" b="0" i="1" strike="noStrike" spc="-1">
                <a:latin typeface="Arial"/>
              </a:rPr>
              <a:t>not achieved</a:t>
            </a:r>
            <a:r>
              <a:rPr lang="pt-BR" sz="2800" b="0" strike="noStrike" spc="-1">
                <a:latin typeface="Arial"/>
              </a:rPr>
              <a:t>) ou não atendido: 0% a 15%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P (</a:t>
            </a:r>
            <a:r>
              <a:rPr lang="pt-BR" sz="2800" b="0" i="1" strike="noStrike" spc="-1">
                <a:latin typeface="Arial"/>
              </a:rPr>
              <a:t>partially achieved</a:t>
            </a:r>
            <a:r>
              <a:rPr lang="pt-BR" sz="2800" b="0" strike="noStrike" spc="-1">
                <a:latin typeface="Arial"/>
              </a:rPr>
              <a:t>) ou parcialmente atendido: 16% a 50%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L (</a:t>
            </a:r>
            <a:r>
              <a:rPr lang="pt-BR" sz="2800" b="0" i="1" strike="noStrike" spc="-1">
                <a:latin typeface="Arial"/>
              </a:rPr>
              <a:t>largely achieved</a:t>
            </a:r>
            <a:r>
              <a:rPr lang="pt-BR" sz="2800" b="0" strike="noStrike" spc="-1">
                <a:latin typeface="Arial"/>
              </a:rPr>
              <a:t>) ou largamente atendido: 51% a 85%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F (</a:t>
            </a:r>
            <a:r>
              <a:rPr lang="pt-BR" sz="2800" b="0" i="1" strike="noStrike" spc="-1">
                <a:latin typeface="Arial"/>
              </a:rPr>
              <a:t>fully achieved</a:t>
            </a:r>
            <a:r>
              <a:rPr lang="pt-BR" sz="2800" b="0" strike="noStrike" spc="-1">
                <a:latin typeface="Arial"/>
              </a:rPr>
              <a:t>) ou totalmente atendido: 86% a 100%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2800" b="0" strike="noStrike" spc="-1">
              <a:latin typeface="Arial"/>
            </a:endParaRP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Nível de capacidade</a:t>
            </a:r>
          </a:p>
        </p:txBody>
      </p:sp>
      <p:sp>
        <p:nvSpPr>
          <p:cNvPr id="958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Processo pontuado em determinado nível se todos os atributos de processo dos níveis inferiores estiverem totalmente atendidos e que os atributos de processo desse nível sejam pelo menos largamente atendidos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Nível de capacidade</a:t>
            </a:r>
          </a:p>
        </p:txBody>
      </p:sp>
      <p:sp>
        <p:nvSpPr>
          <p:cNvPr id="960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Exemplo: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PA 1.1 – F	 PA 3.2 – P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PA 2.1 – F	 PA 4.1 – L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PA 2.2 – L	 PA 4.2 – L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PA 3.1 – F	 PA 5.1 – N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Qual o nível desse processo?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Perfil de nível de capacidade por projeto</a:t>
            </a:r>
          </a:p>
        </p:txBody>
      </p:sp>
      <p:pic>
        <p:nvPicPr>
          <p:cNvPr id="962" name="Imagem 961"/>
          <p:cNvPicPr/>
          <p:nvPr/>
        </p:nvPicPr>
        <p:blipFill>
          <a:blip r:embed="rId2"/>
          <a:stretch/>
        </p:blipFill>
        <p:spPr>
          <a:xfrm>
            <a:off x="1155960" y="2057400"/>
            <a:ext cx="8090640" cy="4582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Perfil de nível de capacidade por projeto</a:t>
            </a:r>
          </a:p>
        </p:txBody>
      </p:sp>
      <p:sp>
        <p:nvSpPr>
          <p:cNvPr id="964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Situação dos processos ENG1.1, ENG 1.2, ENG 1.3 e ENG 1.4 em vários projetos de uma organização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40% dos projetos têm o processo em ENG 1.3 no nível 2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20% dos projetos têm o processo em ENG 1.4 no nível 1, 70% no nível 2 e 10% no nível 3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TextShape 1"/>
          <p:cNvSpPr txBox="1"/>
          <p:nvPr/>
        </p:nvSpPr>
        <p:spPr>
          <a:xfrm>
            <a:off x="494280" y="273600"/>
            <a:ext cx="8902080" cy="113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66" name="TextShape 2"/>
          <p:cNvSpPr txBox="1"/>
          <p:nvPr/>
        </p:nvSpPr>
        <p:spPr>
          <a:xfrm>
            <a:off x="494280" y="1603440"/>
            <a:ext cx="8902080" cy="396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PSP: Personal Software Process</a:t>
            </a:r>
          </a:p>
        </p:txBody>
      </p:sp>
      <p:sp>
        <p:nvSpPr>
          <p:cNvPr id="968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Já foram vistas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ISO/IEC 9126 – foco no produto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ISO 9001 e CMM – foco no processo de desenvolvimento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Critica a essas abordagens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Difícil aplicação em pequenas empresas ou no nível individual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93920" y="254520"/>
            <a:ext cx="8912880" cy="11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</a:rPr>
              <a:t>O Processo de Garantia de</a:t>
            </a:r>
            <a:br/>
            <a:r>
              <a:rPr lang="pt-BR" sz="4400" b="1" strike="noStrike" spc="-1">
                <a:solidFill>
                  <a:srgbClr val="000000"/>
                </a:solidFill>
                <a:latin typeface="Arial"/>
              </a:rPr>
              <a:t>Qualidade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708120" y="1501920"/>
            <a:ext cx="8916120" cy="2416680"/>
          </a:xfrm>
          <a:custGeom>
            <a:avLst/>
            <a:gdLst/>
            <a:ahLst/>
            <a:cxnLst/>
            <a:rect l="0" t="0" r="r" b="b"/>
            <a:pathLst>
              <a:path w="24769" h="6715">
                <a:moveTo>
                  <a:pt x="249" y="0"/>
                </a:moveTo>
                <a:lnTo>
                  <a:pt x="249" y="0"/>
                </a:lnTo>
                <a:cubicBezTo>
                  <a:pt x="206" y="0"/>
                  <a:pt x="163" y="12"/>
                  <a:pt x="125" y="33"/>
                </a:cubicBezTo>
                <a:cubicBezTo>
                  <a:pt x="87" y="55"/>
                  <a:pt x="55" y="87"/>
                  <a:pt x="33" y="125"/>
                </a:cubicBezTo>
                <a:cubicBezTo>
                  <a:pt x="12" y="163"/>
                  <a:pt x="0" y="206"/>
                  <a:pt x="0" y="249"/>
                </a:cubicBezTo>
                <a:lnTo>
                  <a:pt x="0" y="6464"/>
                </a:lnTo>
                <a:lnTo>
                  <a:pt x="0" y="6465"/>
                </a:lnTo>
                <a:cubicBezTo>
                  <a:pt x="0" y="6508"/>
                  <a:pt x="12" y="6551"/>
                  <a:pt x="33" y="6589"/>
                </a:cubicBezTo>
                <a:cubicBezTo>
                  <a:pt x="55" y="6627"/>
                  <a:pt x="87" y="6659"/>
                  <a:pt x="125" y="6681"/>
                </a:cubicBezTo>
                <a:cubicBezTo>
                  <a:pt x="163" y="6702"/>
                  <a:pt x="206" y="6714"/>
                  <a:pt x="249" y="6714"/>
                </a:cubicBezTo>
                <a:lnTo>
                  <a:pt x="24518" y="6714"/>
                </a:lnTo>
                <a:lnTo>
                  <a:pt x="24519" y="6714"/>
                </a:lnTo>
                <a:cubicBezTo>
                  <a:pt x="24562" y="6714"/>
                  <a:pt x="24605" y="6702"/>
                  <a:pt x="24643" y="6681"/>
                </a:cubicBezTo>
                <a:cubicBezTo>
                  <a:pt x="24681" y="6659"/>
                  <a:pt x="24713" y="6627"/>
                  <a:pt x="24735" y="6589"/>
                </a:cubicBezTo>
                <a:cubicBezTo>
                  <a:pt x="24756" y="6551"/>
                  <a:pt x="24768" y="6508"/>
                  <a:pt x="24768" y="6465"/>
                </a:cubicBezTo>
                <a:lnTo>
                  <a:pt x="24768" y="249"/>
                </a:lnTo>
                <a:lnTo>
                  <a:pt x="24768" y="249"/>
                </a:lnTo>
                <a:lnTo>
                  <a:pt x="24768" y="249"/>
                </a:lnTo>
                <a:cubicBezTo>
                  <a:pt x="24768" y="206"/>
                  <a:pt x="24756" y="163"/>
                  <a:pt x="24735" y="125"/>
                </a:cubicBezTo>
                <a:cubicBezTo>
                  <a:pt x="24713" y="87"/>
                  <a:pt x="24681" y="55"/>
                  <a:pt x="24643" y="33"/>
                </a:cubicBezTo>
                <a:cubicBezTo>
                  <a:pt x="24605" y="12"/>
                  <a:pt x="24562" y="0"/>
                  <a:pt x="24519" y="0"/>
                </a:cubicBezTo>
                <a:lnTo>
                  <a:pt x="249" y="0"/>
                </a:lnTo>
              </a:path>
            </a:pathLst>
          </a:custGeom>
          <a:solidFill>
            <a:srgbClr val="729FCF">
              <a:alpha val="29000"/>
            </a:srgbClr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77" name="CustomShape 3"/>
          <p:cNvSpPr/>
          <p:nvPr/>
        </p:nvSpPr>
        <p:spPr>
          <a:xfrm>
            <a:off x="795600" y="1959840"/>
            <a:ext cx="407160" cy="385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In</a:t>
            </a:r>
          </a:p>
        </p:txBody>
      </p:sp>
      <p:sp>
        <p:nvSpPr>
          <p:cNvPr id="178" name="CustomShape 4"/>
          <p:cNvSpPr/>
          <p:nvPr/>
        </p:nvSpPr>
        <p:spPr>
          <a:xfrm>
            <a:off x="8773920" y="1965240"/>
            <a:ext cx="619560" cy="38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Out</a:t>
            </a:r>
          </a:p>
        </p:txBody>
      </p:sp>
      <p:grpSp>
        <p:nvGrpSpPr>
          <p:cNvPr id="179" name="Group 5"/>
          <p:cNvGrpSpPr/>
          <p:nvPr/>
        </p:nvGrpSpPr>
        <p:grpSpPr>
          <a:xfrm>
            <a:off x="1344600" y="1800000"/>
            <a:ext cx="7354440" cy="743040"/>
            <a:chOff x="1344600" y="1800000"/>
            <a:chExt cx="7354440" cy="743040"/>
          </a:xfrm>
        </p:grpSpPr>
        <p:sp>
          <p:nvSpPr>
            <p:cNvPr id="180" name="CustomShape 6"/>
            <p:cNvSpPr/>
            <p:nvPr/>
          </p:nvSpPr>
          <p:spPr>
            <a:xfrm>
              <a:off x="1884240" y="1800000"/>
              <a:ext cx="1074960" cy="743040"/>
            </a:xfrm>
            <a:custGeom>
              <a:avLst/>
              <a:gdLst/>
              <a:ahLst/>
              <a:cxnLst/>
              <a:rect l="0" t="0" r="r" b="b"/>
              <a:pathLst>
                <a:path w="2988" h="2066">
                  <a:moveTo>
                    <a:pt x="155" y="0"/>
                  </a:moveTo>
                  <a:lnTo>
                    <a:pt x="156" y="0"/>
                  </a:lnTo>
                  <a:cubicBezTo>
                    <a:pt x="128" y="0"/>
                    <a:pt x="102" y="7"/>
                    <a:pt x="78" y="21"/>
                  </a:cubicBezTo>
                  <a:cubicBezTo>
                    <a:pt x="54" y="35"/>
                    <a:pt x="35" y="54"/>
                    <a:pt x="21" y="78"/>
                  </a:cubicBezTo>
                  <a:cubicBezTo>
                    <a:pt x="7" y="102"/>
                    <a:pt x="0" y="128"/>
                    <a:pt x="0" y="156"/>
                  </a:cubicBezTo>
                  <a:lnTo>
                    <a:pt x="0" y="1909"/>
                  </a:lnTo>
                  <a:lnTo>
                    <a:pt x="0" y="1909"/>
                  </a:lnTo>
                  <a:cubicBezTo>
                    <a:pt x="0" y="1937"/>
                    <a:pt x="7" y="1963"/>
                    <a:pt x="21" y="1987"/>
                  </a:cubicBezTo>
                  <a:cubicBezTo>
                    <a:pt x="35" y="2011"/>
                    <a:pt x="54" y="2030"/>
                    <a:pt x="78" y="2044"/>
                  </a:cubicBezTo>
                  <a:cubicBezTo>
                    <a:pt x="102" y="2058"/>
                    <a:pt x="128" y="2065"/>
                    <a:pt x="156" y="2065"/>
                  </a:cubicBezTo>
                  <a:lnTo>
                    <a:pt x="2831" y="2065"/>
                  </a:lnTo>
                  <a:lnTo>
                    <a:pt x="2831" y="2065"/>
                  </a:lnTo>
                  <a:cubicBezTo>
                    <a:pt x="2859" y="2065"/>
                    <a:pt x="2885" y="2058"/>
                    <a:pt x="2909" y="2044"/>
                  </a:cubicBezTo>
                  <a:cubicBezTo>
                    <a:pt x="2933" y="2030"/>
                    <a:pt x="2952" y="2011"/>
                    <a:pt x="2966" y="1987"/>
                  </a:cubicBezTo>
                  <a:cubicBezTo>
                    <a:pt x="2980" y="1963"/>
                    <a:pt x="2987" y="1937"/>
                    <a:pt x="2987" y="1909"/>
                  </a:cubicBezTo>
                  <a:lnTo>
                    <a:pt x="2987" y="155"/>
                  </a:lnTo>
                  <a:lnTo>
                    <a:pt x="2987" y="156"/>
                  </a:lnTo>
                  <a:lnTo>
                    <a:pt x="2987" y="156"/>
                  </a:lnTo>
                  <a:cubicBezTo>
                    <a:pt x="2987" y="128"/>
                    <a:pt x="2980" y="102"/>
                    <a:pt x="2966" y="78"/>
                  </a:cubicBezTo>
                  <a:cubicBezTo>
                    <a:pt x="2952" y="54"/>
                    <a:pt x="2933" y="35"/>
                    <a:pt x="2909" y="21"/>
                  </a:cubicBezTo>
                  <a:cubicBezTo>
                    <a:pt x="2885" y="7"/>
                    <a:pt x="2859" y="0"/>
                    <a:pt x="2831" y="0"/>
                  </a:cubicBezTo>
                  <a:lnTo>
                    <a:pt x="155" y="0"/>
                  </a:lnTo>
                </a:path>
              </a:pathLst>
            </a:custGeom>
            <a:solidFill>
              <a:srgbClr val="729FCF"/>
            </a:solidFill>
            <a:ln w="9360" cap="sq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181" name="CustomShape 7"/>
            <p:cNvSpPr/>
            <p:nvPr/>
          </p:nvSpPr>
          <p:spPr>
            <a:xfrm>
              <a:off x="1344600" y="2049120"/>
              <a:ext cx="399240" cy="244800"/>
            </a:xfrm>
            <a:custGeom>
              <a:avLst/>
              <a:gdLst/>
              <a:ahLst/>
              <a:cxnLst/>
              <a:rect l="0" t="0" r="r" b="b"/>
              <a:pathLst>
                <a:path w="1111" h="682">
                  <a:moveTo>
                    <a:pt x="0" y="170"/>
                  </a:moveTo>
                  <a:lnTo>
                    <a:pt x="832" y="170"/>
                  </a:lnTo>
                  <a:lnTo>
                    <a:pt x="832" y="0"/>
                  </a:lnTo>
                  <a:lnTo>
                    <a:pt x="1110" y="340"/>
                  </a:lnTo>
                  <a:lnTo>
                    <a:pt x="832" y="681"/>
                  </a:lnTo>
                  <a:lnTo>
                    <a:pt x="832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182" name="CustomShape 8"/>
            <p:cNvSpPr/>
            <p:nvPr/>
          </p:nvSpPr>
          <p:spPr>
            <a:xfrm>
              <a:off x="3639600" y="1800000"/>
              <a:ext cx="1074600" cy="743040"/>
            </a:xfrm>
            <a:custGeom>
              <a:avLst/>
              <a:gdLst/>
              <a:ahLst/>
              <a:cxnLst/>
              <a:rect l="0" t="0" r="r" b="b"/>
              <a:pathLst>
                <a:path w="2987" h="2066">
                  <a:moveTo>
                    <a:pt x="155" y="0"/>
                  </a:moveTo>
                  <a:lnTo>
                    <a:pt x="156" y="0"/>
                  </a:lnTo>
                  <a:cubicBezTo>
                    <a:pt x="128" y="0"/>
                    <a:pt x="102" y="7"/>
                    <a:pt x="78" y="21"/>
                  </a:cubicBezTo>
                  <a:cubicBezTo>
                    <a:pt x="54" y="35"/>
                    <a:pt x="35" y="54"/>
                    <a:pt x="21" y="78"/>
                  </a:cubicBezTo>
                  <a:cubicBezTo>
                    <a:pt x="7" y="102"/>
                    <a:pt x="0" y="128"/>
                    <a:pt x="0" y="156"/>
                  </a:cubicBezTo>
                  <a:lnTo>
                    <a:pt x="0" y="1909"/>
                  </a:lnTo>
                  <a:lnTo>
                    <a:pt x="0" y="1909"/>
                  </a:lnTo>
                  <a:cubicBezTo>
                    <a:pt x="0" y="1937"/>
                    <a:pt x="7" y="1963"/>
                    <a:pt x="21" y="1987"/>
                  </a:cubicBezTo>
                  <a:cubicBezTo>
                    <a:pt x="35" y="2011"/>
                    <a:pt x="54" y="2030"/>
                    <a:pt x="78" y="2044"/>
                  </a:cubicBezTo>
                  <a:cubicBezTo>
                    <a:pt x="102" y="2058"/>
                    <a:pt x="128" y="2065"/>
                    <a:pt x="156" y="2065"/>
                  </a:cubicBezTo>
                  <a:lnTo>
                    <a:pt x="2830" y="2065"/>
                  </a:lnTo>
                  <a:lnTo>
                    <a:pt x="2830" y="2065"/>
                  </a:lnTo>
                  <a:cubicBezTo>
                    <a:pt x="2858" y="2065"/>
                    <a:pt x="2884" y="2058"/>
                    <a:pt x="2908" y="2044"/>
                  </a:cubicBezTo>
                  <a:cubicBezTo>
                    <a:pt x="2932" y="2030"/>
                    <a:pt x="2951" y="2011"/>
                    <a:pt x="2965" y="1987"/>
                  </a:cubicBezTo>
                  <a:cubicBezTo>
                    <a:pt x="2979" y="1963"/>
                    <a:pt x="2986" y="1937"/>
                    <a:pt x="2986" y="1909"/>
                  </a:cubicBezTo>
                  <a:lnTo>
                    <a:pt x="2986" y="155"/>
                  </a:lnTo>
                  <a:lnTo>
                    <a:pt x="2986" y="156"/>
                  </a:lnTo>
                  <a:lnTo>
                    <a:pt x="2986" y="156"/>
                  </a:lnTo>
                  <a:cubicBezTo>
                    <a:pt x="2986" y="128"/>
                    <a:pt x="2979" y="102"/>
                    <a:pt x="2965" y="78"/>
                  </a:cubicBezTo>
                  <a:cubicBezTo>
                    <a:pt x="2951" y="54"/>
                    <a:pt x="2932" y="35"/>
                    <a:pt x="2908" y="21"/>
                  </a:cubicBezTo>
                  <a:cubicBezTo>
                    <a:pt x="2884" y="7"/>
                    <a:pt x="2858" y="0"/>
                    <a:pt x="2830" y="0"/>
                  </a:cubicBezTo>
                  <a:lnTo>
                    <a:pt x="155" y="0"/>
                  </a:lnTo>
                </a:path>
              </a:pathLst>
            </a:custGeom>
            <a:solidFill>
              <a:srgbClr val="729FCF"/>
            </a:solidFill>
            <a:ln w="9360" cap="sq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183" name="CustomShape 9"/>
            <p:cNvSpPr/>
            <p:nvPr/>
          </p:nvSpPr>
          <p:spPr>
            <a:xfrm>
              <a:off x="3099600" y="2049120"/>
              <a:ext cx="399600" cy="244800"/>
            </a:xfrm>
            <a:custGeom>
              <a:avLst/>
              <a:gdLst/>
              <a:ahLst/>
              <a:cxnLst/>
              <a:rect l="0" t="0" r="r" b="b"/>
              <a:pathLst>
                <a:path w="1112" h="682">
                  <a:moveTo>
                    <a:pt x="0" y="170"/>
                  </a:moveTo>
                  <a:lnTo>
                    <a:pt x="833" y="170"/>
                  </a:lnTo>
                  <a:lnTo>
                    <a:pt x="833" y="0"/>
                  </a:lnTo>
                  <a:lnTo>
                    <a:pt x="1111" y="340"/>
                  </a:lnTo>
                  <a:lnTo>
                    <a:pt x="833" y="681"/>
                  </a:lnTo>
                  <a:lnTo>
                    <a:pt x="833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184" name="CustomShape 10"/>
            <p:cNvSpPr/>
            <p:nvPr/>
          </p:nvSpPr>
          <p:spPr>
            <a:xfrm>
              <a:off x="5394600" y="1800000"/>
              <a:ext cx="1074960" cy="743040"/>
            </a:xfrm>
            <a:custGeom>
              <a:avLst/>
              <a:gdLst/>
              <a:ahLst/>
              <a:cxnLst/>
              <a:rect l="0" t="0" r="r" b="b"/>
              <a:pathLst>
                <a:path w="2988" h="2066">
                  <a:moveTo>
                    <a:pt x="155" y="0"/>
                  </a:moveTo>
                  <a:lnTo>
                    <a:pt x="156" y="0"/>
                  </a:lnTo>
                  <a:cubicBezTo>
                    <a:pt x="128" y="0"/>
                    <a:pt x="102" y="7"/>
                    <a:pt x="78" y="21"/>
                  </a:cubicBezTo>
                  <a:cubicBezTo>
                    <a:pt x="54" y="35"/>
                    <a:pt x="35" y="54"/>
                    <a:pt x="21" y="78"/>
                  </a:cubicBezTo>
                  <a:cubicBezTo>
                    <a:pt x="7" y="102"/>
                    <a:pt x="0" y="128"/>
                    <a:pt x="0" y="156"/>
                  </a:cubicBezTo>
                  <a:lnTo>
                    <a:pt x="0" y="1909"/>
                  </a:lnTo>
                  <a:lnTo>
                    <a:pt x="0" y="1909"/>
                  </a:lnTo>
                  <a:cubicBezTo>
                    <a:pt x="0" y="1937"/>
                    <a:pt x="7" y="1963"/>
                    <a:pt x="21" y="1987"/>
                  </a:cubicBezTo>
                  <a:cubicBezTo>
                    <a:pt x="35" y="2011"/>
                    <a:pt x="54" y="2030"/>
                    <a:pt x="78" y="2044"/>
                  </a:cubicBezTo>
                  <a:cubicBezTo>
                    <a:pt x="102" y="2058"/>
                    <a:pt x="128" y="2065"/>
                    <a:pt x="156" y="2065"/>
                  </a:cubicBezTo>
                  <a:lnTo>
                    <a:pt x="2831" y="2065"/>
                  </a:lnTo>
                  <a:lnTo>
                    <a:pt x="2831" y="2065"/>
                  </a:lnTo>
                  <a:cubicBezTo>
                    <a:pt x="2859" y="2065"/>
                    <a:pt x="2885" y="2058"/>
                    <a:pt x="2909" y="2044"/>
                  </a:cubicBezTo>
                  <a:cubicBezTo>
                    <a:pt x="2933" y="2030"/>
                    <a:pt x="2952" y="2011"/>
                    <a:pt x="2966" y="1987"/>
                  </a:cubicBezTo>
                  <a:cubicBezTo>
                    <a:pt x="2980" y="1963"/>
                    <a:pt x="2987" y="1937"/>
                    <a:pt x="2987" y="1909"/>
                  </a:cubicBezTo>
                  <a:lnTo>
                    <a:pt x="2987" y="155"/>
                  </a:lnTo>
                  <a:lnTo>
                    <a:pt x="2987" y="156"/>
                  </a:lnTo>
                  <a:lnTo>
                    <a:pt x="2987" y="156"/>
                  </a:lnTo>
                  <a:cubicBezTo>
                    <a:pt x="2987" y="128"/>
                    <a:pt x="2980" y="102"/>
                    <a:pt x="2966" y="78"/>
                  </a:cubicBezTo>
                  <a:cubicBezTo>
                    <a:pt x="2952" y="54"/>
                    <a:pt x="2933" y="35"/>
                    <a:pt x="2909" y="21"/>
                  </a:cubicBezTo>
                  <a:cubicBezTo>
                    <a:pt x="2885" y="7"/>
                    <a:pt x="2859" y="0"/>
                    <a:pt x="2831" y="0"/>
                  </a:cubicBezTo>
                  <a:lnTo>
                    <a:pt x="155" y="0"/>
                  </a:lnTo>
                </a:path>
              </a:pathLst>
            </a:custGeom>
            <a:solidFill>
              <a:srgbClr val="729FCF"/>
            </a:solidFill>
            <a:ln w="9360" cap="sq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185" name="CustomShape 11"/>
            <p:cNvSpPr/>
            <p:nvPr/>
          </p:nvSpPr>
          <p:spPr>
            <a:xfrm>
              <a:off x="4854960" y="2049120"/>
              <a:ext cx="399240" cy="244800"/>
            </a:xfrm>
            <a:custGeom>
              <a:avLst/>
              <a:gdLst/>
              <a:ahLst/>
              <a:cxnLst/>
              <a:rect l="0" t="0" r="r" b="b"/>
              <a:pathLst>
                <a:path w="1111" h="682">
                  <a:moveTo>
                    <a:pt x="0" y="170"/>
                  </a:moveTo>
                  <a:lnTo>
                    <a:pt x="832" y="170"/>
                  </a:lnTo>
                  <a:lnTo>
                    <a:pt x="832" y="0"/>
                  </a:lnTo>
                  <a:lnTo>
                    <a:pt x="1110" y="340"/>
                  </a:lnTo>
                  <a:lnTo>
                    <a:pt x="832" y="681"/>
                  </a:lnTo>
                  <a:lnTo>
                    <a:pt x="832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186" name="CustomShape 12"/>
            <p:cNvSpPr/>
            <p:nvPr/>
          </p:nvSpPr>
          <p:spPr>
            <a:xfrm>
              <a:off x="7151400" y="1800000"/>
              <a:ext cx="1074600" cy="743040"/>
            </a:xfrm>
            <a:custGeom>
              <a:avLst/>
              <a:gdLst/>
              <a:ahLst/>
              <a:cxnLst/>
              <a:rect l="0" t="0" r="r" b="b"/>
              <a:pathLst>
                <a:path w="2987" h="2066">
                  <a:moveTo>
                    <a:pt x="155" y="0"/>
                  </a:moveTo>
                  <a:lnTo>
                    <a:pt x="156" y="0"/>
                  </a:lnTo>
                  <a:cubicBezTo>
                    <a:pt x="128" y="0"/>
                    <a:pt x="102" y="7"/>
                    <a:pt x="78" y="21"/>
                  </a:cubicBezTo>
                  <a:cubicBezTo>
                    <a:pt x="54" y="35"/>
                    <a:pt x="35" y="54"/>
                    <a:pt x="21" y="78"/>
                  </a:cubicBezTo>
                  <a:cubicBezTo>
                    <a:pt x="7" y="102"/>
                    <a:pt x="0" y="128"/>
                    <a:pt x="0" y="156"/>
                  </a:cubicBezTo>
                  <a:lnTo>
                    <a:pt x="0" y="1909"/>
                  </a:lnTo>
                  <a:lnTo>
                    <a:pt x="0" y="1909"/>
                  </a:lnTo>
                  <a:cubicBezTo>
                    <a:pt x="0" y="1937"/>
                    <a:pt x="7" y="1963"/>
                    <a:pt x="21" y="1987"/>
                  </a:cubicBezTo>
                  <a:cubicBezTo>
                    <a:pt x="35" y="2011"/>
                    <a:pt x="54" y="2030"/>
                    <a:pt x="78" y="2044"/>
                  </a:cubicBezTo>
                  <a:cubicBezTo>
                    <a:pt x="102" y="2058"/>
                    <a:pt x="128" y="2065"/>
                    <a:pt x="156" y="2065"/>
                  </a:cubicBezTo>
                  <a:lnTo>
                    <a:pt x="2830" y="2065"/>
                  </a:lnTo>
                  <a:lnTo>
                    <a:pt x="2830" y="2065"/>
                  </a:lnTo>
                  <a:cubicBezTo>
                    <a:pt x="2858" y="2065"/>
                    <a:pt x="2884" y="2058"/>
                    <a:pt x="2908" y="2044"/>
                  </a:cubicBezTo>
                  <a:cubicBezTo>
                    <a:pt x="2932" y="2030"/>
                    <a:pt x="2951" y="2011"/>
                    <a:pt x="2965" y="1987"/>
                  </a:cubicBezTo>
                  <a:cubicBezTo>
                    <a:pt x="2979" y="1963"/>
                    <a:pt x="2986" y="1937"/>
                    <a:pt x="2986" y="1909"/>
                  </a:cubicBezTo>
                  <a:lnTo>
                    <a:pt x="2986" y="155"/>
                  </a:lnTo>
                  <a:lnTo>
                    <a:pt x="2986" y="156"/>
                  </a:lnTo>
                  <a:lnTo>
                    <a:pt x="2986" y="156"/>
                  </a:lnTo>
                  <a:cubicBezTo>
                    <a:pt x="2986" y="128"/>
                    <a:pt x="2979" y="102"/>
                    <a:pt x="2965" y="78"/>
                  </a:cubicBezTo>
                  <a:cubicBezTo>
                    <a:pt x="2951" y="54"/>
                    <a:pt x="2932" y="35"/>
                    <a:pt x="2908" y="21"/>
                  </a:cubicBezTo>
                  <a:cubicBezTo>
                    <a:pt x="2884" y="7"/>
                    <a:pt x="2858" y="0"/>
                    <a:pt x="2830" y="0"/>
                  </a:cubicBezTo>
                  <a:lnTo>
                    <a:pt x="155" y="0"/>
                  </a:lnTo>
                </a:path>
              </a:pathLst>
            </a:custGeom>
            <a:solidFill>
              <a:srgbClr val="729FCF"/>
            </a:solidFill>
            <a:ln w="9360" cap="sq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187" name="CustomShape 13"/>
            <p:cNvSpPr/>
            <p:nvPr/>
          </p:nvSpPr>
          <p:spPr>
            <a:xfrm>
              <a:off x="6609960" y="2049120"/>
              <a:ext cx="399600" cy="244800"/>
            </a:xfrm>
            <a:custGeom>
              <a:avLst/>
              <a:gdLst/>
              <a:ahLst/>
              <a:cxnLst/>
              <a:rect l="0" t="0" r="r" b="b"/>
              <a:pathLst>
                <a:path w="1112" h="682">
                  <a:moveTo>
                    <a:pt x="0" y="170"/>
                  </a:moveTo>
                  <a:lnTo>
                    <a:pt x="833" y="170"/>
                  </a:lnTo>
                  <a:lnTo>
                    <a:pt x="833" y="0"/>
                  </a:lnTo>
                  <a:lnTo>
                    <a:pt x="1111" y="340"/>
                  </a:lnTo>
                  <a:lnTo>
                    <a:pt x="833" y="681"/>
                  </a:lnTo>
                  <a:lnTo>
                    <a:pt x="833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188" name="CustomShape 14"/>
            <p:cNvSpPr/>
            <p:nvPr/>
          </p:nvSpPr>
          <p:spPr>
            <a:xfrm>
              <a:off x="8299800" y="2049120"/>
              <a:ext cx="399240" cy="244800"/>
            </a:xfrm>
            <a:custGeom>
              <a:avLst/>
              <a:gdLst/>
              <a:ahLst/>
              <a:cxnLst/>
              <a:rect l="0" t="0" r="r" b="b"/>
              <a:pathLst>
                <a:path w="1111" h="682">
                  <a:moveTo>
                    <a:pt x="0" y="170"/>
                  </a:moveTo>
                  <a:lnTo>
                    <a:pt x="832" y="170"/>
                  </a:lnTo>
                  <a:lnTo>
                    <a:pt x="832" y="0"/>
                  </a:lnTo>
                  <a:lnTo>
                    <a:pt x="1110" y="340"/>
                  </a:lnTo>
                  <a:lnTo>
                    <a:pt x="832" y="681"/>
                  </a:lnTo>
                  <a:lnTo>
                    <a:pt x="832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189" name="Line 15"/>
          <p:cNvSpPr/>
          <p:nvPr/>
        </p:nvSpPr>
        <p:spPr>
          <a:xfrm>
            <a:off x="1485000" y="3461760"/>
            <a:ext cx="7501320" cy="144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90" name="Line 16"/>
          <p:cNvSpPr/>
          <p:nvPr/>
        </p:nvSpPr>
        <p:spPr>
          <a:xfrm flipV="1">
            <a:off x="1698840" y="3326400"/>
            <a:ext cx="14184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91" name="Line 17"/>
          <p:cNvSpPr/>
          <p:nvPr/>
        </p:nvSpPr>
        <p:spPr>
          <a:xfrm flipV="1">
            <a:off x="3183840" y="3326400"/>
            <a:ext cx="14220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92" name="Line 18"/>
          <p:cNvSpPr/>
          <p:nvPr/>
        </p:nvSpPr>
        <p:spPr>
          <a:xfrm flipV="1">
            <a:off x="5023440" y="3326400"/>
            <a:ext cx="14220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93" name="Line 19"/>
          <p:cNvSpPr/>
          <p:nvPr/>
        </p:nvSpPr>
        <p:spPr>
          <a:xfrm flipV="1">
            <a:off x="6722280" y="3326400"/>
            <a:ext cx="14220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94" name="Line 20"/>
          <p:cNvSpPr/>
          <p:nvPr/>
        </p:nvSpPr>
        <p:spPr>
          <a:xfrm flipV="1">
            <a:off x="8419680" y="3326400"/>
            <a:ext cx="14220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95" name="CustomShape 21"/>
          <p:cNvSpPr/>
          <p:nvPr/>
        </p:nvSpPr>
        <p:spPr>
          <a:xfrm>
            <a:off x="1485000" y="3199320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96" name="CustomShape 22"/>
          <p:cNvSpPr/>
          <p:nvPr/>
        </p:nvSpPr>
        <p:spPr>
          <a:xfrm>
            <a:off x="3007800" y="3201120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97" name="CustomShape 23"/>
          <p:cNvSpPr/>
          <p:nvPr/>
        </p:nvSpPr>
        <p:spPr>
          <a:xfrm>
            <a:off x="4847040" y="3201120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98" name="CustomShape 24"/>
          <p:cNvSpPr/>
          <p:nvPr/>
        </p:nvSpPr>
        <p:spPr>
          <a:xfrm>
            <a:off x="6544800" y="3199320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99" name="CustomShape 25"/>
          <p:cNvSpPr/>
          <p:nvPr/>
        </p:nvSpPr>
        <p:spPr>
          <a:xfrm>
            <a:off x="8243640" y="3199320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00" name="Line 26"/>
          <p:cNvSpPr/>
          <p:nvPr/>
        </p:nvSpPr>
        <p:spPr>
          <a:xfrm flipV="1">
            <a:off x="1740600" y="2345400"/>
            <a:ext cx="1800" cy="85860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01" name="Line 27"/>
          <p:cNvSpPr/>
          <p:nvPr/>
        </p:nvSpPr>
        <p:spPr>
          <a:xfrm flipV="1">
            <a:off x="3254400" y="2345400"/>
            <a:ext cx="1440" cy="85860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02" name="Line 28"/>
          <p:cNvSpPr/>
          <p:nvPr/>
        </p:nvSpPr>
        <p:spPr>
          <a:xfrm flipV="1">
            <a:off x="5095080" y="2347200"/>
            <a:ext cx="1800" cy="85824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03" name="Line 29"/>
          <p:cNvSpPr/>
          <p:nvPr/>
        </p:nvSpPr>
        <p:spPr>
          <a:xfrm flipV="1">
            <a:off x="6792480" y="2345400"/>
            <a:ext cx="1440" cy="85860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04" name="Line 30"/>
          <p:cNvSpPr/>
          <p:nvPr/>
        </p:nvSpPr>
        <p:spPr>
          <a:xfrm flipV="1">
            <a:off x="8491320" y="2345400"/>
            <a:ext cx="1800" cy="85860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05" name="CustomShape 31"/>
          <p:cNvSpPr/>
          <p:nvPr/>
        </p:nvSpPr>
        <p:spPr>
          <a:xfrm>
            <a:off x="1415160" y="4506120"/>
            <a:ext cx="7075080" cy="1370880"/>
          </a:xfrm>
          <a:prstGeom prst="wedgeRoundRectCallout">
            <a:avLst>
              <a:gd name="adj1" fmla="val -22791"/>
              <a:gd name="adj2" fmla="val -103870"/>
              <a:gd name="adj3" fmla="val 16667"/>
            </a:avLst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  <a:effectLst>
            <a:outerShdw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Revisar as </a:t>
            </a:r>
            <a:r>
              <a:rPr lang="pt-BR" sz="2400" b="0" u="sng" strike="noStrike" spc="-1">
                <a:solidFill>
                  <a:srgbClr val="000000"/>
                </a:solidFill>
                <a:uFillTx/>
                <a:latin typeface="Arial"/>
              </a:rPr>
              <a:t>atividades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com relação</a:t>
            </a:r>
          </a:p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aos </a:t>
            </a:r>
            <a:r>
              <a:rPr lang="pt-BR" sz="2400" b="1" i="1" strike="noStrike" spc="-1">
                <a:solidFill>
                  <a:srgbClr val="000000"/>
                </a:solidFill>
                <a:latin typeface="Arial"/>
              </a:rPr>
              <a:t>planos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estabelecidos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PSP: Personal Software Process</a:t>
            </a:r>
          </a:p>
        </p:txBody>
      </p:sp>
      <p:sp>
        <p:nvSpPr>
          <p:cNvPr id="970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Surgimento do PSP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SEI (Software Engineering Institute), por Watts Humphrey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Objetivo </a:t>
            </a:r>
            <a:r>
              <a:rPr lang="pt-BR" sz="3200" b="0" strike="noStrike" spc="-1">
                <a:latin typeface="Wingdings"/>
                <a:ea typeface="Wingdings"/>
              </a:rPr>
              <a:t></a:t>
            </a:r>
            <a:r>
              <a:rPr lang="pt-BR" sz="3200" b="0" strike="noStrike" spc="-1">
                <a:latin typeface="Arial"/>
              </a:rPr>
              <a:t> ajudar as pessoas a serem melhores engenheiros de software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PSP: Personal Software Process</a:t>
            </a:r>
          </a:p>
        </p:txBody>
      </p:sp>
      <p:sp>
        <p:nvSpPr>
          <p:cNvPr id="972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Visa melhorar, no nível pessoal: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Capacidade de planejamento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Acompanhamento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Qualidade dos resultados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Benefícios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Melhoria de produtividade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Melhoria do perfil de qualidade dos produtos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TextShape 1"/>
          <p:cNvSpPr txBox="1"/>
          <p:nvPr/>
        </p:nvSpPr>
        <p:spPr>
          <a:xfrm>
            <a:off x="224640" y="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Os 4 níveis </a:t>
            </a:r>
            <a:br/>
            <a:r>
              <a:rPr lang="pt-BR" sz="4400" b="0" strike="noStrike" spc="-1">
                <a:latin typeface="Arial"/>
              </a:rPr>
              <a:t>do PSP</a:t>
            </a:r>
          </a:p>
        </p:txBody>
      </p:sp>
      <p:pic>
        <p:nvPicPr>
          <p:cNvPr id="974" name="Imagem 973"/>
          <p:cNvPicPr/>
          <p:nvPr/>
        </p:nvPicPr>
        <p:blipFill>
          <a:blip r:embed="rId2"/>
          <a:stretch/>
        </p:blipFill>
        <p:spPr>
          <a:xfrm>
            <a:off x="2321280" y="603360"/>
            <a:ext cx="7585200" cy="5967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PSP0: Processo referencial (Baseline process)</a:t>
            </a:r>
          </a:p>
        </p:txBody>
      </p:sp>
      <p:sp>
        <p:nvSpPr>
          <p:cNvPr id="976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Estabelecimento de práticas de medidas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Formatos de relatórios – base para melhoria contínua pessoal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PSP0: Processo referencial (Baseline process)</a:t>
            </a:r>
          </a:p>
        </p:txBody>
      </p:sp>
      <p:sp>
        <p:nvSpPr>
          <p:cNvPr id="978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PSP0.1: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Padrões de programação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Práticas de medida de tamanho de produto de trabalho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Proposta de melhoria de processo (PIP – Process Improvement Proposal) – registro de problemas nos processos, experiências e propostas de melhoria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PSP1: Processo de planejamento pessoal</a:t>
            </a:r>
          </a:p>
        </p:txBody>
      </p:sp>
      <p:sp>
        <p:nvSpPr>
          <p:cNvPr id="980" name="TextShape 2"/>
          <p:cNvSpPr txBox="1"/>
          <p:nvPr/>
        </p:nvSpPr>
        <p:spPr>
          <a:xfrm>
            <a:off x="524160" y="186588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Práticas de planejamento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Relatório de teste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Práticas de estimativa de tamanho e recurso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PSP1: Processo de planejamento pessoal</a:t>
            </a:r>
          </a:p>
        </p:txBody>
      </p:sp>
      <p:sp>
        <p:nvSpPr>
          <p:cNvPr id="982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 fontScale="78000"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PSP1.1: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Planejamento de tarefas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Elaboração de cronogramas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O planejamento no nível pessoal permite:</a:t>
            </a:r>
          </a:p>
          <a:p>
            <a:pPr marL="2286000" lvl="2" indent="-455760">
              <a:spcAft>
                <a:spcPts val="848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>
                <a:latin typeface="Arial"/>
              </a:rPr>
              <a:t>Melhor compreensão do tamanho do programa e tempo gasto no seu desenvolvimento</a:t>
            </a:r>
          </a:p>
          <a:p>
            <a:pPr marL="2286000" lvl="2" indent="-455760">
              <a:spcAft>
                <a:spcPts val="848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>
                <a:latin typeface="Arial"/>
              </a:rPr>
              <a:t>Assumir compromissos com certeza de seu cumprimento</a:t>
            </a:r>
          </a:p>
          <a:p>
            <a:pPr marL="2286000" lvl="2" indent="-455760">
              <a:spcAft>
                <a:spcPts val="848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>
                <a:latin typeface="Arial"/>
              </a:rPr>
              <a:t>Organizar o trabalho</a:t>
            </a:r>
          </a:p>
          <a:p>
            <a:pPr marL="2286000" lvl="2" indent="-455760">
              <a:spcAft>
                <a:spcPts val="848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>
                <a:latin typeface="Arial"/>
              </a:rPr>
              <a:t>Acompanhar melhor o </a:t>
            </a:r>
            <a:r>
              <a:rPr lang="pt-BR" sz="2400" b="0" i="1" strike="noStrike" spc="-1">
                <a:latin typeface="Arial"/>
              </a:rPr>
              <a:t>status</a:t>
            </a:r>
            <a:r>
              <a:rPr lang="pt-BR" sz="2400" b="0" strike="noStrike" spc="-1">
                <a:latin typeface="Arial"/>
              </a:rPr>
              <a:t> do desenvolvimento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PSP2: Processo de gestão pessoal de qualidade</a:t>
            </a:r>
          </a:p>
        </p:txBody>
      </p:sp>
      <p:sp>
        <p:nvSpPr>
          <p:cNvPr id="984" name="TextShape 2"/>
          <p:cNvSpPr txBox="1"/>
          <p:nvPr/>
        </p:nvSpPr>
        <p:spPr>
          <a:xfrm>
            <a:off x="374040" y="1935360"/>
            <a:ext cx="8902080" cy="396720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Gerenciamento dos próprios erros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Técnicas de inspeção e revisão para detecção de defeitos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Coleta e análise de dados de defeitos de compilação e teste detectados em programas anteriores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Avaliação da evolução do nível de qualidade do programador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PSP2: Processo de gestão pessoal de qualidade</a:t>
            </a:r>
          </a:p>
        </p:txBody>
      </p:sp>
      <p:sp>
        <p:nvSpPr>
          <p:cNvPr id="986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PSP2.1: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Processo de design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Auxilia no estabelecimento de critérios de completitude e de técnicas de verificação e consistência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PSP3: Processo pessoal cíclico</a:t>
            </a:r>
          </a:p>
        </p:txBody>
      </p:sp>
      <p:sp>
        <p:nvSpPr>
          <p:cNvPr id="988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 fontScale="94000"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Subdividir o programa em módulos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Desenvolvimento incremental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Cada módulo é um ciclo completo de design, codificação e teste (PSP2)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Controle de qualidade de cada módulo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Uso de relatórios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Testes de regressão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93920" y="254520"/>
            <a:ext cx="8912880" cy="11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</a:rPr>
              <a:t>O Processo de Garantia de</a:t>
            </a:r>
            <a:br/>
            <a:r>
              <a:rPr lang="pt-BR" sz="4400" b="1" strike="noStrike" spc="-1">
                <a:solidFill>
                  <a:srgbClr val="000000"/>
                </a:solidFill>
                <a:latin typeface="Arial"/>
              </a:rPr>
              <a:t>Qualidade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708120" y="1501920"/>
            <a:ext cx="8916120" cy="2416680"/>
          </a:xfrm>
          <a:custGeom>
            <a:avLst/>
            <a:gdLst/>
            <a:ahLst/>
            <a:cxnLst/>
            <a:rect l="0" t="0" r="r" b="b"/>
            <a:pathLst>
              <a:path w="24769" h="6715">
                <a:moveTo>
                  <a:pt x="249" y="0"/>
                </a:moveTo>
                <a:lnTo>
                  <a:pt x="249" y="0"/>
                </a:lnTo>
                <a:cubicBezTo>
                  <a:pt x="206" y="0"/>
                  <a:pt x="163" y="12"/>
                  <a:pt x="125" y="33"/>
                </a:cubicBezTo>
                <a:cubicBezTo>
                  <a:pt x="87" y="55"/>
                  <a:pt x="55" y="87"/>
                  <a:pt x="33" y="125"/>
                </a:cubicBezTo>
                <a:cubicBezTo>
                  <a:pt x="12" y="163"/>
                  <a:pt x="0" y="206"/>
                  <a:pt x="0" y="249"/>
                </a:cubicBezTo>
                <a:lnTo>
                  <a:pt x="0" y="6464"/>
                </a:lnTo>
                <a:lnTo>
                  <a:pt x="0" y="6465"/>
                </a:lnTo>
                <a:cubicBezTo>
                  <a:pt x="0" y="6508"/>
                  <a:pt x="12" y="6551"/>
                  <a:pt x="33" y="6589"/>
                </a:cubicBezTo>
                <a:cubicBezTo>
                  <a:pt x="55" y="6627"/>
                  <a:pt x="87" y="6659"/>
                  <a:pt x="125" y="6681"/>
                </a:cubicBezTo>
                <a:cubicBezTo>
                  <a:pt x="163" y="6702"/>
                  <a:pt x="206" y="6714"/>
                  <a:pt x="249" y="6714"/>
                </a:cubicBezTo>
                <a:lnTo>
                  <a:pt x="24518" y="6714"/>
                </a:lnTo>
                <a:lnTo>
                  <a:pt x="24519" y="6714"/>
                </a:lnTo>
                <a:cubicBezTo>
                  <a:pt x="24562" y="6714"/>
                  <a:pt x="24605" y="6702"/>
                  <a:pt x="24643" y="6681"/>
                </a:cubicBezTo>
                <a:cubicBezTo>
                  <a:pt x="24681" y="6659"/>
                  <a:pt x="24713" y="6627"/>
                  <a:pt x="24735" y="6589"/>
                </a:cubicBezTo>
                <a:cubicBezTo>
                  <a:pt x="24756" y="6551"/>
                  <a:pt x="24768" y="6508"/>
                  <a:pt x="24768" y="6465"/>
                </a:cubicBezTo>
                <a:lnTo>
                  <a:pt x="24768" y="249"/>
                </a:lnTo>
                <a:lnTo>
                  <a:pt x="24768" y="249"/>
                </a:lnTo>
                <a:lnTo>
                  <a:pt x="24768" y="249"/>
                </a:lnTo>
                <a:cubicBezTo>
                  <a:pt x="24768" y="206"/>
                  <a:pt x="24756" y="163"/>
                  <a:pt x="24735" y="125"/>
                </a:cubicBezTo>
                <a:cubicBezTo>
                  <a:pt x="24713" y="87"/>
                  <a:pt x="24681" y="55"/>
                  <a:pt x="24643" y="33"/>
                </a:cubicBezTo>
                <a:cubicBezTo>
                  <a:pt x="24605" y="12"/>
                  <a:pt x="24562" y="0"/>
                  <a:pt x="24519" y="0"/>
                </a:cubicBezTo>
                <a:lnTo>
                  <a:pt x="249" y="0"/>
                </a:lnTo>
              </a:path>
            </a:pathLst>
          </a:custGeom>
          <a:solidFill>
            <a:srgbClr val="729FCF">
              <a:alpha val="29000"/>
            </a:srgbClr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08" name="CustomShape 3"/>
          <p:cNvSpPr/>
          <p:nvPr/>
        </p:nvSpPr>
        <p:spPr>
          <a:xfrm>
            <a:off x="795600" y="1959840"/>
            <a:ext cx="407160" cy="385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In</a:t>
            </a:r>
          </a:p>
        </p:txBody>
      </p:sp>
      <p:sp>
        <p:nvSpPr>
          <p:cNvPr id="209" name="CustomShape 4"/>
          <p:cNvSpPr/>
          <p:nvPr/>
        </p:nvSpPr>
        <p:spPr>
          <a:xfrm>
            <a:off x="8773920" y="1965240"/>
            <a:ext cx="619560" cy="38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Out</a:t>
            </a:r>
          </a:p>
        </p:txBody>
      </p:sp>
      <p:grpSp>
        <p:nvGrpSpPr>
          <p:cNvPr id="210" name="Group 5"/>
          <p:cNvGrpSpPr/>
          <p:nvPr/>
        </p:nvGrpSpPr>
        <p:grpSpPr>
          <a:xfrm>
            <a:off x="1344600" y="1800000"/>
            <a:ext cx="7354440" cy="743040"/>
            <a:chOff x="1344600" y="1800000"/>
            <a:chExt cx="7354440" cy="743040"/>
          </a:xfrm>
        </p:grpSpPr>
        <p:sp>
          <p:nvSpPr>
            <p:cNvPr id="211" name="CustomShape 6"/>
            <p:cNvSpPr/>
            <p:nvPr/>
          </p:nvSpPr>
          <p:spPr>
            <a:xfrm>
              <a:off x="1884240" y="1800000"/>
              <a:ext cx="1074960" cy="743040"/>
            </a:xfrm>
            <a:custGeom>
              <a:avLst/>
              <a:gdLst/>
              <a:ahLst/>
              <a:cxnLst/>
              <a:rect l="0" t="0" r="r" b="b"/>
              <a:pathLst>
                <a:path w="2988" h="2066">
                  <a:moveTo>
                    <a:pt x="155" y="0"/>
                  </a:moveTo>
                  <a:lnTo>
                    <a:pt x="156" y="0"/>
                  </a:lnTo>
                  <a:cubicBezTo>
                    <a:pt x="128" y="0"/>
                    <a:pt x="102" y="7"/>
                    <a:pt x="78" y="21"/>
                  </a:cubicBezTo>
                  <a:cubicBezTo>
                    <a:pt x="54" y="35"/>
                    <a:pt x="35" y="54"/>
                    <a:pt x="21" y="78"/>
                  </a:cubicBezTo>
                  <a:cubicBezTo>
                    <a:pt x="7" y="102"/>
                    <a:pt x="0" y="128"/>
                    <a:pt x="0" y="156"/>
                  </a:cubicBezTo>
                  <a:lnTo>
                    <a:pt x="0" y="1909"/>
                  </a:lnTo>
                  <a:lnTo>
                    <a:pt x="0" y="1909"/>
                  </a:lnTo>
                  <a:cubicBezTo>
                    <a:pt x="0" y="1937"/>
                    <a:pt x="7" y="1963"/>
                    <a:pt x="21" y="1987"/>
                  </a:cubicBezTo>
                  <a:cubicBezTo>
                    <a:pt x="35" y="2011"/>
                    <a:pt x="54" y="2030"/>
                    <a:pt x="78" y="2044"/>
                  </a:cubicBezTo>
                  <a:cubicBezTo>
                    <a:pt x="102" y="2058"/>
                    <a:pt x="128" y="2065"/>
                    <a:pt x="156" y="2065"/>
                  </a:cubicBezTo>
                  <a:lnTo>
                    <a:pt x="2831" y="2065"/>
                  </a:lnTo>
                  <a:lnTo>
                    <a:pt x="2831" y="2065"/>
                  </a:lnTo>
                  <a:cubicBezTo>
                    <a:pt x="2859" y="2065"/>
                    <a:pt x="2885" y="2058"/>
                    <a:pt x="2909" y="2044"/>
                  </a:cubicBezTo>
                  <a:cubicBezTo>
                    <a:pt x="2933" y="2030"/>
                    <a:pt x="2952" y="2011"/>
                    <a:pt x="2966" y="1987"/>
                  </a:cubicBezTo>
                  <a:cubicBezTo>
                    <a:pt x="2980" y="1963"/>
                    <a:pt x="2987" y="1937"/>
                    <a:pt x="2987" y="1909"/>
                  </a:cubicBezTo>
                  <a:lnTo>
                    <a:pt x="2987" y="155"/>
                  </a:lnTo>
                  <a:lnTo>
                    <a:pt x="2987" y="156"/>
                  </a:lnTo>
                  <a:lnTo>
                    <a:pt x="2987" y="156"/>
                  </a:lnTo>
                  <a:cubicBezTo>
                    <a:pt x="2987" y="128"/>
                    <a:pt x="2980" y="102"/>
                    <a:pt x="2966" y="78"/>
                  </a:cubicBezTo>
                  <a:cubicBezTo>
                    <a:pt x="2952" y="54"/>
                    <a:pt x="2933" y="35"/>
                    <a:pt x="2909" y="21"/>
                  </a:cubicBezTo>
                  <a:cubicBezTo>
                    <a:pt x="2885" y="7"/>
                    <a:pt x="2859" y="0"/>
                    <a:pt x="2831" y="0"/>
                  </a:cubicBezTo>
                  <a:lnTo>
                    <a:pt x="155" y="0"/>
                  </a:lnTo>
                </a:path>
              </a:pathLst>
            </a:custGeom>
            <a:solidFill>
              <a:srgbClr val="729FCF"/>
            </a:solidFill>
            <a:ln w="9360" cap="sq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12" name="CustomShape 7"/>
            <p:cNvSpPr/>
            <p:nvPr/>
          </p:nvSpPr>
          <p:spPr>
            <a:xfrm>
              <a:off x="1344600" y="2049120"/>
              <a:ext cx="399240" cy="244800"/>
            </a:xfrm>
            <a:custGeom>
              <a:avLst/>
              <a:gdLst/>
              <a:ahLst/>
              <a:cxnLst/>
              <a:rect l="0" t="0" r="r" b="b"/>
              <a:pathLst>
                <a:path w="1111" h="682">
                  <a:moveTo>
                    <a:pt x="0" y="170"/>
                  </a:moveTo>
                  <a:lnTo>
                    <a:pt x="832" y="170"/>
                  </a:lnTo>
                  <a:lnTo>
                    <a:pt x="832" y="0"/>
                  </a:lnTo>
                  <a:lnTo>
                    <a:pt x="1110" y="340"/>
                  </a:lnTo>
                  <a:lnTo>
                    <a:pt x="832" y="681"/>
                  </a:lnTo>
                  <a:lnTo>
                    <a:pt x="832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13" name="CustomShape 8"/>
            <p:cNvSpPr/>
            <p:nvPr/>
          </p:nvSpPr>
          <p:spPr>
            <a:xfrm>
              <a:off x="3639600" y="1800000"/>
              <a:ext cx="1074600" cy="743040"/>
            </a:xfrm>
            <a:custGeom>
              <a:avLst/>
              <a:gdLst/>
              <a:ahLst/>
              <a:cxnLst/>
              <a:rect l="0" t="0" r="r" b="b"/>
              <a:pathLst>
                <a:path w="2987" h="2066">
                  <a:moveTo>
                    <a:pt x="155" y="0"/>
                  </a:moveTo>
                  <a:lnTo>
                    <a:pt x="156" y="0"/>
                  </a:lnTo>
                  <a:cubicBezTo>
                    <a:pt x="128" y="0"/>
                    <a:pt x="102" y="7"/>
                    <a:pt x="78" y="21"/>
                  </a:cubicBezTo>
                  <a:cubicBezTo>
                    <a:pt x="54" y="35"/>
                    <a:pt x="35" y="54"/>
                    <a:pt x="21" y="78"/>
                  </a:cubicBezTo>
                  <a:cubicBezTo>
                    <a:pt x="7" y="102"/>
                    <a:pt x="0" y="128"/>
                    <a:pt x="0" y="156"/>
                  </a:cubicBezTo>
                  <a:lnTo>
                    <a:pt x="0" y="1909"/>
                  </a:lnTo>
                  <a:lnTo>
                    <a:pt x="0" y="1909"/>
                  </a:lnTo>
                  <a:cubicBezTo>
                    <a:pt x="0" y="1937"/>
                    <a:pt x="7" y="1963"/>
                    <a:pt x="21" y="1987"/>
                  </a:cubicBezTo>
                  <a:cubicBezTo>
                    <a:pt x="35" y="2011"/>
                    <a:pt x="54" y="2030"/>
                    <a:pt x="78" y="2044"/>
                  </a:cubicBezTo>
                  <a:cubicBezTo>
                    <a:pt x="102" y="2058"/>
                    <a:pt x="128" y="2065"/>
                    <a:pt x="156" y="2065"/>
                  </a:cubicBezTo>
                  <a:lnTo>
                    <a:pt x="2830" y="2065"/>
                  </a:lnTo>
                  <a:lnTo>
                    <a:pt x="2830" y="2065"/>
                  </a:lnTo>
                  <a:cubicBezTo>
                    <a:pt x="2858" y="2065"/>
                    <a:pt x="2884" y="2058"/>
                    <a:pt x="2908" y="2044"/>
                  </a:cubicBezTo>
                  <a:cubicBezTo>
                    <a:pt x="2932" y="2030"/>
                    <a:pt x="2951" y="2011"/>
                    <a:pt x="2965" y="1987"/>
                  </a:cubicBezTo>
                  <a:cubicBezTo>
                    <a:pt x="2979" y="1963"/>
                    <a:pt x="2986" y="1937"/>
                    <a:pt x="2986" y="1909"/>
                  </a:cubicBezTo>
                  <a:lnTo>
                    <a:pt x="2986" y="155"/>
                  </a:lnTo>
                  <a:lnTo>
                    <a:pt x="2986" y="156"/>
                  </a:lnTo>
                  <a:lnTo>
                    <a:pt x="2986" y="156"/>
                  </a:lnTo>
                  <a:cubicBezTo>
                    <a:pt x="2986" y="128"/>
                    <a:pt x="2979" y="102"/>
                    <a:pt x="2965" y="78"/>
                  </a:cubicBezTo>
                  <a:cubicBezTo>
                    <a:pt x="2951" y="54"/>
                    <a:pt x="2932" y="35"/>
                    <a:pt x="2908" y="21"/>
                  </a:cubicBezTo>
                  <a:cubicBezTo>
                    <a:pt x="2884" y="7"/>
                    <a:pt x="2858" y="0"/>
                    <a:pt x="2830" y="0"/>
                  </a:cubicBezTo>
                  <a:lnTo>
                    <a:pt x="155" y="0"/>
                  </a:lnTo>
                </a:path>
              </a:pathLst>
            </a:custGeom>
            <a:solidFill>
              <a:srgbClr val="729FCF"/>
            </a:solidFill>
            <a:ln w="9360" cap="sq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14" name="CustomShape 9"/>
            <p:cNvSpPr/>
            <p:nvPr/>
          </p:nvSpPr>
          <p:spPr>
            <a:xfrm>
              <a:off x="3099600" y="2049120"/>
              <a:ext cx="399600" cy="244800"/>
            </a:xfrm>
            <a:custGeom>
              <a:avLst/>
              <a:gdLst/>
              <a:ahLst/>
              <a:cxnLst/>
              <a:rect l="0" t="0" r="r" b="b"/>
              <a:pathLst>
                <a:path w="1112" h="682">
                  <a:moveTo>
                    <a:pt x="0" y="170"/>
                  </a:moveTo>
                  <a:lnTo>
                    <a:pt x="833" y="170"/>
                  </a:lnTo>
                  <a:lnTo>
                    <a:pt x="833" y="0"/>
                  </a:lnTo>
                  <a:lnTo>
                    <a:pt x="1111" y="340"/>
                  </a:lnTo>
                  <a:lnTo>
                    <a:pt x="833" y="681"/>
                  </a:lnTo>
                  <a:lnTo>
                    <a:pt x="833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15" name="CustomShape 10"/>
            <p:cNvSpPr/>
            <p:nvPr/>
          </p:nvSpPr>
          <p:spPr>
            <a:xfrm>
              <a:off x="5394600" y="1800000"/>
              <a:ext cx="1074960" cy="743040"/>
            </a:xfrm>
            <a:custGeom>
              <a:avLst/>
              <a:gdLst/>
              <a:ahLst/>
              <a:cxnLst/>
              <a:rect l="0" t="0" r="r" b="b"/>
              <a:pathLst>
                <a:path w="2988" h="2066">
                  <a:moveTo>
                    <a:pt x="155" y="0"/>
                  </a:moveTo>
                  <a:lnTo>
                    <a:pt x="156" y="0"/>
                  </a:lnTo>
                  <a:cubicBezTo>
                    <a:pt x="128" y="0"/>
                    <a:pt x="102" y="7"/>
                    <a:pt x="78" y="21"/>
                  </a:cubicBezTo>
                  <a:cubicBezTo>
                    <a:pt x="54" y="35"/>
                    <a:pt x="35" y="54"/>
                    <a:pt x="21" y="78"/>
                  </a:cubicBezTo>
                  <a:cubicBezTo>
                    <a:pt x="7" y="102"/>
                    <a:pt x="0" y="128"/>
                    <a:pt x="0" y="156"/>
                  </a:cubicBezTo>
                  <a:lnTo>
                    <a:pt x="0" y="1909"/>
                  </a:lnTo>
                  <a:lnTo>
                    <a:pt x="0" y="1909"/>
                  </a:lnTo>
                  <a:cubicBezTo>
                    <a:pt x="0" y="1937"/>
                    <a:pt x="7" y="1963"/>
                    <a:pt x="21" y="1987"/>
                  </a:cubicBezTo>
                  <a:cubicBezTo>
                    <a:pt x="35" y="2011"/>
                    <a:pt x="54" y="2030"/>
                    <a:pt x="78" y="2044"/>
                  </a:cubicBezTo>
                  <a:cubicBezTo>
                    <a:pt x="102" y="2058"/>
                    <a:pt x="128" y="2065"/>
                    <a:pt x="156" y="2065"/>
                  </a:cubicBezTo>
                  <a:lnTo>
                    <a:pt x="2831" y="2065"/>
                  </a:lnTo>
                  <a:lnTo>
                    <a:pt x="2831" y="2065"/>
                  </a:lnTo>
                  <a:cubicBezTo>
                    <a:pt x="2859" y="2065"/>
                    <a:pt x="2885" y="2058"/>
                    <a:pt x="2909" y="2044"/>
                  </a:cubicBezTo>
                  <a:cubicBezTo>
                    <a:pt x="2933" y="2030"/>
                    <a:pt x="2952" y="2011"/>
                    <a:pt x="2966" y="1987"/>
                  </a:cubicBezTo>
                  <a:cubicBezTo>
                    <a:pt x="2980" y="1963"/>
                    <a:pt x="2987" y="1937"/>
                    <a:pt x="2987" y="1909"/>
                  </a:cubicBezTo>
                  <a:lnTo>
                    <a:pt x="2987" y="155"/>
                  </a:lnTo>
                  <a:lnTo>
                    <a:pt x="2987" y="156"/>
                  </a:lnTo>
                  <a:lnTo>
                    <a:pt x="2987" y="156"/>
                  </a:lnTo>
                  <a:cubicBezTo>
                    <a:pt x="2987" y="128"/>
                    <a:pt x="2980" y="102"/>
                    <a:pt x="2966" y="78"/>
                  </a:cubicBezTo>
                  <a:cubicBezTo>
                    <a:pt x="2952" y="54"/>
                    <a:pt x="2933" y="35"/>
                    <a:pt x="2909" y="21"/>
                  </a:cubicBezTo>
                  <a:cubicBezTo>
                    <a:pt x="2885" y="7"/>
                    <a:pt x="2859" y="0"/>
                    <a:pt x="2831" y="0"/>
                  </a:cubicBezTo>
                  <a:lnTo>
                    <a:pt x="155" y="0"/>
                  </a:lnTo>
                </a:path>
              </a:pathLst>
            </a:custGeom>
            <a:solidFill>
              <a:srgbClr val="729FCF"/>
            </a:solidFill>
            <a:ln w="9360" cap="sq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16" name="CustomShape 11"/>
            <p:cNvSpPr/>
            <p:nvPr/>
          </p:nvSpPr>
          <p:spPr>
            <a:xfrm>
              <a:off x="4854960" y="2049120"/>
              <a:ext cx="399240" cy="244800"/>
            </a:xfrm>
            <a:custGeom>
              <a:avLst/>
              <a:gdLst/>
              <a:ahLst/>
              <a:cxnLst/>
              <a:rect l="0" t="0" r="r" b="b"/>
              <a:pathLst>
                <a:path w="1111" h="682">
                  <a:moveTo>
                    <a:pt x="0" y="170"/>
                  </a:moveTo>
                  <a:lnTo>
                    <a:pt x="832" y="170"/>
                  </a:lnTo>
                  <a:lnTo>
                    <a:pt x="832" y="0"/>
                  </a:lnTo>
                  <a:lnTo>
                    <a:pt x="1110" y="340"/>
                  </a:lnTo>
                  <a:lnTo>
                    <a:pt x="832" y="681"/>
                  </a:lnTo>
                  <a:lnTo>
                    <a:pt x="832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17" name="CustomShape 12"/>
            <p:cNvSpPr/>
            <p:nvPr/>
          </p:nvSpPr>
          <p:spPr>
            <a:xfrm>
              <a:off x="7151400" y="1800000"/>
              <a:ext cx="1074600" cy="743040"/>
            </a:xfrm>
            <a:custGeom>
              <a:avLst/>
              <a:gdLst/>
              <a:ahLst/>
              <a:cxnLst/>
              <a:rect l="0" t="0" r="r" b="b"/>
              <a:pathLst>
                <a:path w="2987" h="2066">
                  <a:moveTo>
                    <a:pt x="155" y="0"/>
                  </a:moveTo>
                  <a:lnTo>
                    <a:pt x="156" y="0"/>
                  </a:lnTo>
                  <a:cubicBezTo>
                    <a:pt x="128" y="0"/>
                    <a:pt x="102" y="7"/>
                    <a:pt x="78" y="21"/>
                  </a:cubicBezTo>
                  <a:cubicBezTo>
                    <a:pt x="54" y="35"/>
                    <a:pt x="35" y="54"/>
                    <a:pt x="21" y="78"/>
                  </a:cubicBezTo>
                  <a:cubicBezTo>
                    <a:pt x="7" y="102"/>
                    <a:pt x="0" y="128"/>
                    <a:pt x="0" y="156"/>
                  </a:cubicBezTo>
                  <a:lnTo>
                    <a:pt x="0" y="1909"/>
                  </a:lnTo>
                  <a:lnTo>
                    <a:pt x="0" y="1909"/>
                  </a:lnTo>
                  <a:cubicBezTo>
                    <a:pt x="0" y="1937"/>
                    <a:pt x="7" y="1963"/>
                    <a:pt x="21" y="1987"/>
                  </a:cubicBezTo>
                  <a:cubicBezTo>
                    <a:pt x="35" y="2011"/>
                    <a:pt x="54" y="2030"/>
                    <a:pt x="78" y="2044"/>
                  </a:cubicBezTo>
                  <a:cubicBezTo>
                    <a:pt x="102" y="2058"/>
                    <a:pt x="128" y="2065"/>
                    <a:pt x="156" y="2065"/>
                  </a:cubicBezTo>
                  <a:lnTo>
                    <a:pt x="2830" y="2065"/>
                  </a:lnTo>
                  <a:lnTo>
                    <a:pt x="2830" y="2065"/>
                  </a:lnTo>
                  <a:cubicBezTo>
                    <a:pt x="2858" y="2065"/>
                    <a:pt x="2884" y="2058"/>
                    <a:pt x="2908" y="2044"/>
                  </a:cubicBezTo>
                  <a:cubicBezTo>
                    <a:pt x="2932" y="2030"/>
                    <a:pt x="2951" y="2011"/>
                    <a:pt x="2965" y="1987"/>
                  </a:cubicBezTo>
                  <a:cubicBezTo>
                    <a:pt x="2979" y="1963"/>
                    <a:pt x="2986" y="1937"/>
                    <a:pt x="2986" y="1909"/>
                  </a:cubicBezTo>
                  <a:lnTo>
                    <a:pt x="2986" y="155"/>
                  </a:lnTo>
                  <a:lnTo>
                    <a:pt x="2986" y="156"/>
                  </a:lnTo>
                  <a:lnTo>
                    <a:pt x="2986" y="156"/>
                  </a:lnTo>
                  <a:cubicBezTo>
                    <a:pt x="2986" y="128"/>
                    <a:pt x="2979" y="102"/>
                    <a:pt x="2965" y="78"/>
                  </a:cubicBezTo>
                  <a:cubicBezTo>
                    <a:pt x="2951" y="54"/>
                    <a:pt x="2932" y="35"/>
                    <a:pt x="2908" y="21"/>
                  </a:cubicBezTo>
                  <a:cubicBezTo>
                    <a:pt x="2884" y="7"/>
                    <a:pt x="2858" y="0"/>
                    <a:pt x="2830" y="0"/>
                  </a:cubicBezTo>
                  <a:lnTo>
                    <a:pt x="155" y="0"/>
                  </a:lnTo>
                </a:path>
              </a:pathLst>
            </a:custGeom>
            <a:solidFill>
              <a:srgbClr val="729FCF"/>
            </a:solidFill>
            <a:ln w="9360" cap="sq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18" name="CustomShape 13"/>
            <p:cNvSpPr/>
            <p:nvPr/>
          </p:nvSpPr>
          <p:spPr>
            <a:xfrm>
              <a:off x="6609960" y="2049120"/>
              <a:ext cx="399600" cy="244800"/>
            </a:xfrm>
            <a:custGeom>
              <a:avLst/>
              <a:gdLst/>
              <a:ahLst/>
              <a:cxnLst/>
              <a:rect l="0" t="0" r="r" b="b"/>
              <a:pathLst>
                <a:path w="1112" h="682">
                  <a:moveTo>
                    <a:pt x="0" y="170"/>
                  </a:moveTo>
                  <a:lnTo>
                    <a:pt x="833" y="170"/>
                  </a:lnTo>
                  <a:lnTo>
                    <a:pt x="833" y="0"/>
                  </a:lnTo>
                  <a:lnTo>
                    <a:pt x="1111" y="340"/>
                  </a:lnTo>
                  <a:lnTo>
                    <a:pt x="833" y="681"/>
                  </a:lnTo>
                  <a:lnTo>
                    <a:pt x="833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19" name="CustomShape 14"/>
            <p:cNvSpPr/>
            <p:nvPr/>
          </p:nvSpPr>
          <p:spPr>
            <a:xfrm>
              <a:off x="8299800" y="2049120"/>
              <a:ext cx="399240" cy="244800"/>
            </a:xfrm>
            <a:custGeom>
              <a:avLst/>
              <a:gdLst/>
              <a:ahLst/>
              <a:cxnLst/>
              <a:rect l="0" t="0" r="r" b="b"/>
              <a:pathLst>
                <a:path w="1111" h="682">
                  <a:moveTo>
                    <a:pt x="0" y="170"/>
                  </a:moveTo>
                  <a:lnTo>
                    <a:pt x="832" y="170"/>
                  </a:lnTo>
                  <a:lnTo>
                    <a:pt x="832" y="0"/>
                  </a:lnTo>
                  <a:lnTo>
                    <a:pt x="1110" y="340"/>
                  </a:lnTo>
                  <a:lnTo>
                    <a:pt x="832" y="681"/>
                  </a:lnTo>
                  <a:lnTo>
                    <a:pt x="832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0" name="Line 15"/>
          <p:cNvSpPr/>
          <p:nvPr/>
        </p:nvSpPr>
        <p:spPr>
          <a:xfrm>
            <a:off x="1485000" y="3461760"/>
            <a:ext cx="7501320" cy="144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21" name="Line 16"/>
          <p:cNvSpPr/>
          <p:nvPr/>
        </p:nvSpPr>
        <p:spPr>
          <a:xfrm flipV="1">
            <a:off x="1698840" y="3326400"/>
            <a:ext cx="14184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22" name="Line 17"/>
          <p:cNvSpPr/>
          <p:nvPr/>
        </p:nvSpPr>
        <p:spPr>
          <a:xfrm flipV="1">
            <a:off x="3183840" y="3326400"/>
            <a:ext cx="14220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23" name="Line 18"/>
          <p:cNvSpPr/>
          <p:nvPr/>
        </p:nvSpPr>
        <p:spPr>
          <a:xfrm flipV="1">
            <a:off x="5023440" y="3326400"/>
            <a:ext cx="14220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24" name="Line 19"/>
          <p:cNvSpPr/>
          <p:nvPr/>
        </p:nvSpPr>
        <p:spPr>
          <a:xfrm flipV="1">
            <a:off x="6722280" y="3326400"/>
            <a:ext cx="14220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25" name="Line 20"/>
          <p:cNvSpPr/>
          <p:nvPr/>
        </p:nvSpPr>
        <p:spPr>
          <a:xfrm flipV="1">
            <a:off x="8419680" y="3326400"/>
            <a:ext cx="14220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26" name="CustomShape 21"/>
          <p:cNvSpPr/>
          <p:nvPr/>
        </p:nvSpPr>
        <p:spPr>
          <a:xfrm>
            <a:off x="1485000" y="3199320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27" name="CustomShape 22"/>
          <p:cNvSpPr/>
          <p:nvPr/>
        </p:nvSpPr>
        <p:spPr>
          <a:xfrm>
            <a:off x="3007800" y="3201120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28" name="CustomShape 23"/>
          <p:cNvSpPr/>
          <p:nvPr/>
        </p:nvSpPr>
        <p:spPr>
          <a:xfrm>
            <a:off x="4847040" y="3201120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29" name="CustomShape 24"/>
          <p:cNvSpPr/>
          <p:nvPr/>
        </p:nvSpPr>
        <p:spPr>
          <a:xfrm>
            <a:off x="6544800" y="3199320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30" name="CustomShape 25"/>
          <p:cNvSpPr/>
          <p:nvPr/>
        </p:nvSpPr>
        <p:spPr>
          <a:xfrm>
            <a:off x="8243640" y="3199320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31" name="Line 26"/>
          <p:cNvSpPr/>
          <p:nvPr/>
        </p:nvSpPr>
        <p:spPr>
          <a:xfrm flipV="1">
            <a:off x="1740600" y="2345400"/>
            <a:ext cx="1800" cy="85860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32" name="Line 27"/>
          <p:cNvSpPr/>
          <p:nvPr/>
        </p:nvSpPr>
        <p:spPr>
          <a:xfrm flipV="1">
            <a:off x="3254400" y="2345400"/>
            <a:ext cx="1440" cy="85860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33" name="Line 28"/>
          <p:cNvSpPr/>
          <p:nvPr/>
        </p:nvSpPr>
        <p:spPr>
          <a:xfrm flipV="1">
            <a:off x="5095080" y="2347200"/>
            <a:ext cx="1800" cy="85824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34" name="Line 29"/>
          <p:cNvSpPr/>
          <p:nvPr/>
        </p:nvSpPr>
        <p:spPr>
          <a:xfrm flipV="1">
            <a:off x="6792480" y="2345400"/>
            <a:ext cx="1440" cy="85860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35" name="Line 30"/>
          <p:cNvSpPr/>
          <p:nvPr/>
        </p:nvSpPr>
        <p:spPr>
          <a:xfrm flipV="1">
            <a:off x="8491320" y="2345400"/>
            <a:ext cx="1800" cy="85860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36" name="CustomShape 31"/>
          <p:cNvSpPr/>
          <p:nvPr/>
        </p:nvSpPr>
        <p:spPr>
          <a:xfrm>
            <a:off x="1415160" y="4505760"/>
            <a:ext cx="7075080" cy="1370880"/>
          </a:xfrm>
          <a:prstGeom prst="wedgeRoundRectCallout">
            <a:avLst>
              <a:gd name="adj1" fmla="val -15074"/>
              <a:gd name="adj2" fmla="val -182814"/>
              <a:gd name="adj3" fmla="val 16667"/>
            </a:avLst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  <a:effectLst>
            <a:outerShdw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Como avaliar os </a:t>
            </a:r>
            <a:r>
              <a:rPr lang="pt-BR" sz="2400" b="1" i="1" strike="noStrike" spc="-1">
                <a:solidFill>
                  <a:srgbClr val="000000"/>
                </a:solidFill>
                <a:latin typeface="Arial"/>
              </a:rPr>
              <a:t>produtos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e os </a:t>
            </a:r>
            <a:r>
              <a:rPr lang="pt-BR" sz="2400" b="1" i="1" strike="noStrike" spc="-1">
                <a:solidFill>
                  <a:srgbClr val="000000"/>
                </a:solidFill>
                <a:latin typeface="Arial"/>
              </a:rPr>
              <a:t>processos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?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Utilização do PSP</a:t>
            </a:r>
          </a:p>
        </p:txBody>
      </p:sp>
      <p:sp>
        <p:nvSpPr>
          <p:cNvPr id="990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 fontScale="85000"/>
          </a:bodyPr>
          <a:lstStyle/>
          <a:p>
            <a:pPr marL="342720" indent="-341280">
              <a:lnSpc>
                <a:spcPct val="84000"/>
              </a:lnSpc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Benefícios concretos para os desenvolvedores [Humphrey 95]:</a:t>
            </a:r>
          </a:p>
          <a:p>
            <a:pPr marL="742680" lvl="1" indent="-284040">
              <a:lnSpc>
                <a:spcPct val="84000"/>
              </a:lnSpc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Melhor entendimento do trabalho, através da definição, medição e acompanhamento</a:t>
            </a:r>
          </a:p>
          <a:p>
            <a:pPr marL="742680" lvl="1" indent="-284040">
              <a:lnSpc>
                <a:spcPct val="84000"/>
              </a:lnSpc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Uso de uma estrutura de processos definida e critérios mensuráveis </a:t>
            </a:r>
            <a:r>
              <a:rPr lang="pt-BR" sz="2800" b="0" strike="noStrike" spc="-1">
                <a:latin typeface="Wingdings"/>
                <a:ea typeface="Wingdings"/>
              </a:rPr>
              <a:t></a:t>
            </a:r>
            <a:r>
              <a:rPr lang="pt-BR" sz="2800" b="0" strike="noStrike" spc="-1">
                <a:latin typeface="Arial"/>
              </a:rPr>
              <a:t> avaliação de experiências anteriores</a:t>
            </a:r>
          </a:p>
          <a:p>
            <a:pPr marL="742680" lvl="1" indent="-284040">
              <a:lnSpc>
                <a:spcPct val="84000"/>
              </a:lnSpc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Possibilidade de selecionar métodos e técnicas que melhor se adaptem ao trabalho</a:t>
            </a:r>
          </a:p>
          <a:p>
            <a:pPr marL="742680" lvl="1" indent="-284040">
              <a:lnSpc>
                <a:spcPct val="84000"/>
              </a:lnSpc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Maior produtividade e eficácia nas equipes de desenvolvimento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Utilização do PSP</a:t>
            </a:r>
          </a:p>
        </p:txBody>
      </p:sp>
      <p:sp>
        <p:nvSpPr>
          <p:cNvPr id="992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 fontScale="94000"/>
          </a:bodyPr>
          <a:lstStyle/>
          <a:p>
            <a:pPr marL="342720" indent="-341280">
              <a:lnSpc>
                <a:spcPct val="84000"/>
              </a:lnSpc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Princípios que influenciam a produtividade e qualidade do processo de desenvolvimento</a:t>
            </a:r>
          </a:p>
          <a:p>
            <a:pPr marL="742680" lvl="1" indent="-284040">
              <a:lnSpc>
                <a:spcPct val="84000"/>
              </a:lnSpc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200" b="0" strike="noStrike" spc="-1">
                <a:latin typeface="Arial"/>
              </a:rPr>
              <a:t>Um processo bem definido e estruturado pode melhorar a eficiência no trabalho</a:t>
            </a:r>
          </a:p>
          <a:p>
            <a:pPr marL="742680" lvl="1" indent="-284040">
              <a:lnSpc>
                <a:spcPct val="84000"/>
              </a:lnSpc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200" b="0" strike="noStrike" spc="-1">
                <a:latin typeface="Arial"/>
              </a:rPr>
              <a:t>O processo pessoal deve ser ajustado ao conhecimento e preferência de cada um</a:t>
            </a:r>
          </a:p>
          <a:p>
            <a:pPr marL="742680" lvl="1" indent="-284040">
              <a:lnSpc>
                <a:spcPct val="84000"/>
              </a:lnSpc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200" b="0" strike="noStrike" spc="-1">
                <a:latin typeface="Arial"/>
              </a:rPr>
              <a:t>O desenvolvedor se sente à vontade com o processo se participar de sua definição</a:t>
            </a:r>
          </a:p>
          <a:p>
            <a:pPr marL="742680" lvl="1" indent="-284040">
              <a:lnSpc>
                <a:spcPct val="84000"/>
              </a:lnSpc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200" b="0" strike="noStrike" spc="-1">
                <a:latin typeface="Arial"/>
              </a:rPr>
              <a:t>Na medida que o conhecimento e habilidade de um profissional evoluem, o processo utilizado deve evoluir</a:t>
            </a:r>
          </a:p>
          <a:p>
            <a:pPr marL="742680" lvl="1" indent="-284040">
              <a:lnSpc>
                <a:spcPct val="84000"/>
              </a:lnSpc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200" b="0" strike="noStrike" spc="-1">
                <a:latin typeface="Arial"/>
              </a:rPr>
              <a:t>A melhoria contínua fica facilitada com um processo de realimentação permanente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PSP e CMM</a:t>
            </a:r>
          </a:p>
        </p:txBody>
      </p:sp>
      <p:sp>
        <p:nvSpPr>
          <p:cNvPr id="994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PSP foi criado a partir do CMM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A idéia é trazer ao nível de programador os conceitos de processo tratados pelo CMM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Conclusão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996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97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98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99" name="CustomShape 5"/>
          <p:cNvSpPr/>
          <p:nvPr/>
        </p:nvSpPr>
        <p:spPr>
          <a:xfrm>
            <a:off x="496080" y="15678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 marL="430200" indent="-32400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Qualidade do Produto</a:t>
            </a:r>
            <a:endParaRPr lang="pt-BR" sz="3200" b="0" strike="noStrike" spc="-1">
              <a:latin typeface="Arial"/>
            </a:endParaRPr>
          </a:p>
          <a:p>
            <a:pPr marL="430200" indent="-32400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Qualidade do Processo</a:t>
            </a:r>
            <a:endParaRPr lang="pt-BR" sz="3200" b="0" strike="noStrike" spc="-1">
              <a:latin typeface="Arial"/>
            </a:endParaRPr>
          </a:p>
          <a:p>
            <a:pPr marL="430200" indent="-32400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Maturidade do Processo</a:t>
            </a:r>
            <a:endParaRPr lang="pt-BR" sz="3200" b="0" strike="noStrike" spc="-1">
              <a:latin typeface="Arial"/>
            </a:endParaRPr>
          </a:p>
          <a:p>
            <a:pPr marL="430200" indent="-32400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Avaliação de Qualidade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CustomShape 1"/>
          <p:cNvSpPr/>
          <p:nvPr/>
        </p:nvSpPr>
        <p:spPr>
          <a:xfrm>
            <a:off x="360" y="46080"/>
            <a:ext cx="7767000" cy="77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Referências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1003" name="CustomShape 2"/>
          <p:cNvSpPr/>
          <p:nvPr/>
        </p:nvSpPr>
        <p:spPr>
          <a:xfrm>
            <a:off x="128160" y="1340640"/>
            <a:ext cx="9030240" cy="514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lvl="1" indent="-210960" algn="just">
              <a:lnSpc>
                <a:spcPct val="8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VALERIANO, D. L. Gerência em Projetos de Pesquisa desenvolvimento e Engenharia. São Paulo. Pearson Education, 2014.</a:t>
            </a:r>
            <a:endParaRPr lang="pt-BR" sz="3200" b="0" strike="noStrike" spc="-1">
              <a:latin typeface="Arial"/>
            </a:endParaRPr>
          </a:p>
          <a:p>
            <a:pPr marL="457200" lvl="1" indent="-210960" algn="just">
              <a:lnSpc>
                <a:spcPct val="8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PHAM, A.; PHAM, P.V.; Scrum em Ação – Gerenciamento e Desenvolvimento. Editora: Novatec, 1o Edição, 2011.</a:t>
            </a:r>
            <a:endParaRPr lang="pt-BR" sz="3200" b="0" strike="noStrike" spc="-1">
              <a:latin typeface="Arial"/>
            </a:endParaRPr>
          </a:p>
          <a:p>
            <a:pPr marL="457200" lvl="1" indent="-210960" algn="just">
              <a:lnSpc>
                <a:spcPct val="8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Guia PMBOK®; Um Guia do Conjunto de Conhecimentos em Gerenciamento de Projetos, 3o edição, Project Management Institute, Inc., 2014.</a:t>
            </a:r>
            <a:endParaRPr lang="pt-BR" sz="3200" b="0" strike="noStrike" spc="-1">
              <a:latin typeface="Arial"/>
            </a:endParaRPr>
          </a:p>
          <a:p>
            <a:pPr algn="just">
              <a:lnSpc>
                <a:spcPct val="80000"/>
              </a:lnSpc>
              <a:spcBef>
                <a:spcPts val="2001"/>
              </a:spcBef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CustomShape 1"/>
          <p:cNvSpPr/>
          <p:nvPr/>
        </p:nvSpPr>
        <p:spPr>
          <a:xfrm>
            <a:off x="523440" y="5373360"/>
            <a:ext cx="3709440" cy="451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Verdana"/>
                <a:ea typeface="DejaVu Sans"/>
              </a:rPr>
              <a:t>Prof.: Ms. Paulo Barreto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rgbClr val="000000"/>
                </a:solidFill>
                <a:latin typeface="Verdana"/>
                <a:ea typeface="DejaVu Sans"/>
              </a:rPr>
              <a:t>p</a:t>
            </a:r>
            <a:r>
              <a:rPr lang="pt-BR" sz="2000" b="0" strike="noStrike" spc="-1" dirty="0">
                <a:solidFill>
                  <a:srgbClr val="000000"/>
                </a:solidFill>
                <a:latin typeface="Verdana"/>
                <a:ea typeface="DejaVu Sans"/>
              </a:rPr>
              <a:t>aulo.silva@unisal.br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1005" name="CustomShape 2"/>
          <p:cNvSpPr/>
          <p:nvPr/>
        </p:nvSpPr>
        <p:spPr>
          <a:xfrm>
            <a:off x="0" y="6400800"/>
            <a:ext cx="6995520" cy="451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D0D0D"/>
                </a:solidFill>
                <a:latin typeface="Verdana"/>
                <a:ea typeface="DejaVu Sans"/>
              </a:rPr>
              <a:t>Curso: Engenharia da Computação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1006" name="Picture 2" descr="Resultado de imagem para unisal edital"/>
          <p:cNvPicPr/>
          <p:nvPr/>
        </p:nvPicPr>
        <p:blipFill>
          <a:blip r:embed="rId3"/>
          <a:stretch/>
        </p:blipFill>
        <p:spPr>
          <a:xfrm>
            <a:off x="0" y="-33840"/>
            <a:ext cx="3075480" cy="1393200"/>
          </a:xfrm>
          <a:prstGeom prst="rect">
            <a:avLst/>
          </a:prstGeom>
          <a:ln w="0">
            <a:noFill/>
          </a:ln>
        </p:spPr>
      </p:pic>
      <p:sp>
        <p:nvSpPr>
          <p:cNvPr id="1007" name="CustomShape 3"/>
          <p:cNvSpPr/>
          <p:nvPr/>
        </p:nvSpPr>
        <p:spPr>
          <a:xfrm>
            <a:off x="525316" y="4757760"/>
            <a:ext cx="2945015" cy="4602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DejaVu Sans"/>
              </a:rPr>
              <a:t>Aula: 01/10/2024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008" name="CustomShape 4"/>
          <p:cNvSpPr/>
          <p:nvPr/>
        </p:nvSpPr>
        <p:spPr>
          <a:xfrm>
            <a:off x="295920" y="3365640"/>
            <a:ext cx="6995520" cy="1270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4E2968"/>
                </a:solidFill>
                <a:latin typeface="Calibri"/>
                <a:ea typeface="DejaVu Sans"/>
              </a:rPr>
              <a:t>Projeto de Software e Validação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1009" name="Picture 2" descr="O que é uma software house? - Blog"/>
          <p:cNvPicPr/>
          <p:nvPr/>
        </p:nvPicPr>
        <p:blipFill>
          <a:blip r:embed="rId4"/>
          <a:stretch/>
        </p:blipFill>
        <p:spPr>
          <a:xfrm>
            <a:off x="1540080" y="1480320"/>
            <a:ext cx="2462400" cy="1852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566280" y="207000"/>
            <a:ext cx="8569440" cy="109908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Avaliação – qualidade de software 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38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39" name="CustomShape 3"/>
          <p:cNvSpPr/>
          <p:nvPr/>
        </p:nvSpPr>
        <p:spPr>
          <a:xfrm>
            <a:off x="374040" y="1451520"/>
            <a:ext cx="9285840" cy="47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solidFill>
                <a:srgbClr val="000000"/>
              </a:solidFill>
              <a:latin typeface="Arial"/>
            </a:endParaRPr>
          </a:p>
          <a:p>
            <a:pPr marL="431640" indent="-32220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Qualidade do Produto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861840" lvl="1" indent="-322200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ISO 9126</a:t>
            </a: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/IEC 9126 publicada em 1991 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  <a:p>
            <a:pPr marL="431640" indent="-322200" algn="just">
              <a:lnSpc>
                <a:spcPct val="150000"/>
              </a:lnSpc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</a:rPr>
              <a:t>    Traduzida NBR 13596</a:t>
            </a:r>
          </a:p>
          <a:p>
            <a:pPr marL="431640" indent="-322200" algn="just">
              <a:lnSpc>
                <a:spcPct val="150000"/>
              </a:lnSpc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  <a:p>
            <a:pPr marL="431640" indent="-32220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Qualidade do Processo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861840" lvl="1" indent="-322200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CMMI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marL="861840" lvl="1" indent="-322200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ISO 12207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marL="861840" lvl="1" indent="-322200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SPICE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3920" y="254520"/>
            <a:ext cx="8912880" cy="11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Avaliação do Processo de</a:t>
            </a:r>
            <a:br/>
            <a:r>
              <a:rPr lang="pt-BR" sz="4400" b="1" strike="noStrike" spc="-1">
                <a:latin typeface="Arial"/>
              </a:rPr>
              <a:t>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707760" y="1658880"/>
            <a:ext cx="8944200" cy="36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latin typeface="Arial"/>
              </a:rPr>
              <a:t>Os processos devem estar aderentes aos planos estabelecidos.</a:t>
            </a:r>
          </a:p>
          <a:p>
            <a:pPr marL="738000" lvl="1" indent="-28080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–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Plano de Projeto (Rastreamento do Progresso);</a:t>
            </a:r>
            <a:endParaRPr lang="pt-BR" sz="2600" b="0" strike="noStrike" spc="-1">
              <a:latin typeface="Arial"/>
            </a:endParaRPr>
          </a:p>
          <a:p>
            <a:pPr marL="738000" lvl="1" indent="-28080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–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Plano de Gerenciamento de Configuração;</a:t>
            </a:r>
            <a:endParaRPr lang="pt-BR" sz="2600" b="0" strike="noStrike" spc="-1">
              <a:latin typeface="Arial"/>
            </a:endParaRPr>
          </a:p>
          <a:p>
            <a:pPr marL="738000" lvl="1" indent="-28080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–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Plano de Documentação;</a:t>
            </a:r>
            <a:endParaRPr lang="pt-BR" sz="2600" b="0" strike="noStrike" spc="-1">
              <a:latin typeface="Arial"/>
            </a:endParaRPr>
          </a:p>
          <a:p>
            <a:pPr marL="738000" lvl="1" indent="-28080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–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Plano de Monitoração de Riscos;</a:t>
            </a:r>
            <a:endParaRPr lang="pt-BR" sz="2600" b="0" strike="noStrike" spc="-1">
              <a:latin typeface="Arial"/>
            </a:endParaRPr>
          </a:p>
          <a:p>
            <a:pPr marL="738000" lvl="1" indent="-28080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–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Etc.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66320" y="71280"/>
            <a:ext cx="9066600" cy="63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Objetivos de Hoje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83600" y="1340640"/>
            <a:ext cx="9706320" cy="1065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0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b="0" strike="noStrike" spc="-1">
                <a:solidFill>
                  <a:srgbClr val="000000"/>
                </a:solidFill>
                <a:latin typeface="Franklin Gothic Medium"/>
                <a:ea typeface="DejaVu Sans"/>
              </a:rPr>
              <a:t> UA4 – Projeto de Software e Validação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93920" y="254520"/>
            <a:ext cx="8912880" cy="11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O Processo de Garantia de</a:t>
            </a:r>
            <a:br/>
            <a:r>
              <a:rPr lang="pt-BR" sz="4400" b="1" strike="noStrike" spc="-1">
                <a:latin typeface="Arial"/>
              </a:rPr>
              <a:t>Qualidade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708120" y="1501920"/>
            <a:ext cx="8916120" cy="2416680"/>
          </a:xfrm>
          <a:custGeom>
            <a:avLst/>
            <a:gdLst/>
            <a:ahLst/>
            <a:cxnLst/>
            <a:rect l="0" t="0" r="r" b="b"/>
            <a:pathLst>
              <a:path w="24769" h="6715">
                <a:moveTo>
                  <a:pt x="249" y="0"/>
                </a:moveTo>
                <a:lnTo>
                  <a:pt x="249" y="0"/>
                </a:lnTo>
                <a:cubicBezTo>
                  <a:pt x="206" y="0"/>
                  <a:pt x="163" y="12"/>
                  <a:pt x="125" y="33"/>
                </a:cubicBezTo>
                <a:cubicBezTo>
                  <a:pt x="87" y="55"/>
                  <a:pt x="55" y="87"/>
                  <a:pt x="33" y="125"/>
                </a:cubicBezTo>
                <a:cubicBezTo>
                  <a:pt x="12" y="163"/>
                  <a:pt x="0" y="206"/>
                  <a:pt x="0" y="249"/>
                </a:cubicBezTo>
                <a:lnTo>
                  <a:pt x="0" y="6464"/>
                </a:lnTo>
                <a:lnTo>
                  <a:pt x="0" y="6465"/>
                </a:lnTo>
                <a:cubicBezTo>
                  <a:pt x="0" y="6508"/>
                  <a:pt x="12" y="6551"/>
                  <a:pt x="33" y="6589"/>
                </a:cubicBezTo>
                <a:cubicBezTo>
                  <a:pt x="55" y="6627"/>
                  <a:pt x="87" y="6659"/>
                  <a:pt x="125" y="6681"/>
                </a:cubicBezTo>
                <a:cubicBezTo>
                  <a:pt x="163" y="6702"/>
                  <a:pt x="206" y="6714"/>
                  <a:pt x="249" y="6714"/>
                </a:cubicBezTo>
                <a:lnTo>
                  <a:pt x="24518" y="6714"/>
                </a:lnTo>
                <a:lnTo>
                  <a:pt x="24519" y="6714"/>
                </a:lnTo>
                <a:cubicBezTo>
                  <a:pt x="24562" y="6714"/>
                  <a:pt x="24605" y="6702"/>
                  <a:pt x="24643" y="6681"/>
                </a:cubicBezTo>
                <a:cubicBezTo>
                  <a:pt x="24681" y="6659"/>
                  <a:pt x="24713" y="6627"/>
                  <a:pt x="24735" y="6589"/>
                </a:cubicBezTo>
                <a:cubicBezTo>
                  <a:pt x="24756" y="6551"/>
                  <a:pt x="24768" y="6508"/>
                  <a:pt x="24768" y="6465"/>
                </a:cubicBezTo>
                <a:lnTo>
                  <a:pt x="24768" y="249"/>
                </a:lnTo>
                <a:lnTo>
                  <a:pt x="24768" y="249"/>
                </a:lnTo>
                <a:lnTo>
                  <a:pt x="24768" y="249"/>
                </a:lnTo>
                <a:cubicBezTo>
                  <a:pt x="24768" y="206"/>
                  <a:pt x="24756" y="163"/>
                  <a:pt x="24735" y="125"/>
                </a:cubicBezTo>
                <a:cubicBezTo>
                  <a:pt x="24713" y="87"/>
                  <a:pt x="24681" y="55"/>
                  <a:pt x="24643" y="33"/>
                </a:cubicBezTo>
                <a:cubicBezTo>
                  <a:pt x="24605" y="12"/>
                  <a:pt x="24562" y="0"/>
                  <a:pt x="24519" y="0"/>
                </a:cubicBezTo>
                <a:lnTo>
                  <a:pt x="249" y="0"/>
                </a:lnTo>
              </a:path>
            </a:pathLst>
          </a:custGeom>
          <a:solidFill>
            <a:srgbClr val="729FCF">
              <a:alpha val="29000"/>
            </a:srgbClr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4" name="CustomShape 3"/>
          <p:cNvSpPr/>
          <p:nvPr/>
        </p:nvSpPr>
        <p:spPr>
          <a:xfrm>
            <a:off x="795600" y="1959840"/>
            <a:ext cx="407160" cy="385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In</a:t>
            </a:r>
          </a:p>
        </p:txBody>
      </p:sp>
      <p:sp>
        <p:nvSpPr>
          <p:cNvPr id="245" name="CustomShape 4"/>
          <p:cNvSpPr/>
          <p:nvPr/>
        </p:nvSpPr>
        <p:spPr>
          <a:xfrm>
            <a:off x="8773920" y="1965240"/>
            <a:ext cx="619560" cy="38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Out</a:t>
            </a:r>
          </a:p>
        </p:txBody>
      </p:sp>
      <p:grpSp>
        <p:nvGrpSpPr>
          <p:cNvPr id="246" name="Group 5"/>
          <p:cNvGrpSpPr/>
          <p:nvPr/>
        </p:nvGrpSpPr>
        <p:grpSpPr>
          <a:xfrm>
            <a:off x="1344600" y="1800000"/>
            <a:ext cx="7354440" cy="743040"/>
            <a:chOff x="1344600" y="1800000"/>
            <a:chExt cx="7354440" cy="743040"/>
          </a:xfrm>
        </p:grpSpPr>
        <p:sp>
          <p:nvSpPr>
            <p:cNvPr id="247" name="CustomShape 6"/>
            <p:cNvSpPr/>
            <p:nvPr/>
          </p:nvSpPr>
          <p:spPr>
            <a:xfrm>
              <a:off x="1884240" y="1800000"/>
              <a:ext cx="1074960" cy="743040"/>
            </a:xfrm>
            <a:custGeom>
              <a:avLst/>
              <a:gdLst/>
              <a:ahLst/>
              <a:cxnLst/>
              <a:rect l="0" t="0" r="r" b="b"/>
              <a:pathLst>
                <a:path w="2988" h="2066">
                  <a:moveTo>
                    <a:pt x="155" y="0"/>
                  </a:moveTo>
                  <a:lnTo>
                    <a:pt x="156" y="0"/>
                  </a:lnTo>
                  <a:cubicBezTo>
                    <a:pt x="128" y="0"/>
                    <a:pt x="102" y="7"/>
                    <a:pt x="78" y="21"/>
                  </a:cubicBezTo>
                  <a:cubicBezTo>
                    <a:pt x="54" y="35"/>
                    <a:pt x="35" y="54"/>
                    <a:pt x="21" y="78"/>
                  </a:cubicBezTo>
                  <a:cubicBezTo>
                    <a:pt x="7" y="102"/>
                    <a:pt x="0" y="128"/>
                    <a:pt x="0" y="156"/>
                  </a:cubicBezTo>
                  <a:lnTo>
                    <a:pt x="0" y="1909"/>
                  </a:lnTo>
                  <a:lnTo>
                    <a:pt x="0" y="1909"/>
                  </a:lnTo>
                  <a:cubicBezTo>
                    <a:pt x="0" y="1937"/>
                    <a:pt x="7" y="1963"/>
                    <a:pt x="21" y="1987"/>
                  </a:cubicBezTo>
                  <a:cubicBezTo>
                    <a:pt x="35" y="2011"/>
                    <a:pt x="54" y="2030"/>
                    <a:pt x="78" y="2044"/>
                  </a:cubicBezTo>
                  <a:cubicBezTo>
                    <a:pt x="102" y="2058"/>
                    <a:pt x="128" y="2065"/>
                    <a:pt x="156" y="2065"/>
                  </a:cubicBezTo>
                  <a:lnTo>
                    <a:pt x="2831" y="2065"/>
                  </a:lnTo>
                  <a:lnTo>
                    <a:pt x="2831" y="2065"/>
                  </a:lnTo>
                  <a:cubicBezTo>
                    <a:pt x="2859" y="2065"/>
                    <a:pt x="2885" y="2058"/>
                    <a:pt x="2909" y="2044"/>
                  </a:cubicBezTo>
                  <a:cubicBezTo>
                    <a:pt x="2933" y="2030"/>
                    <a:pt x="2952" y="2011"/>
                    <a:pt x="2966" y="1987"/>
                  </a:cubicBezTo>
                  <a:cubicBezTo>
                    <a:pt x="2980" y="1963"/>
                    <a:pt x="2987" y="1937"/>
                    <a:pt x="2987" y="1909"/>
                  </a:cubicBezTo>
                  <a:lnTo>
                    <a:pt x="2987" y="155"/>
                  </a:lnTo>
                  <a:lnTo>
                    <a:pt x="2987" y="156"/>
                  </a:lnTo>
                  <a:lnTo>
                    <a:pt x="2987" y="156"/>
                  </a:lnTo>
                  <a:cubicBezTo>
                    <a:pt x="2987" y="128"/>
                    <a:pt x="2980" y="102"/>
                    <a:pt x="2966" y="78"/>
                  </a:cubicBezTo>
                  <a:cubicBezTo>
                    <a:pt x="2952" y="54"/>
                    <a:pt x="2933" y="35"/>
                    <a:pt x="2909" y="21"/>
                  </a:cubicBezTo>
                  <a:cubicBezTo>
                    <a:pt x="2885" y="7"/>
                    <a:pt x="2859" y="0"/>
                    <a:pt x="2831" y="0"/>
                  </a:cubicBezTo>
                  <a:lnTo>
                    <a:pt x="155" y="0"/>
                  </a:lnTo>
                </a:path>
              </a:pathLst>
            </a:custGeom>
            <a:solidFill>
              <a:srgbClr val="729FCF"/>
            </a:solidFill>
            <a:ln w="9360" cap="sq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48" name="CustomShape 7"/>
            <p:cNvSpPr/>
            <p:nvPr/>
          </p:nvSpPr>
          <p:spPr>
            <a:xfrm>
              <a:off x="1344600" y="2049120"/>
              <a:ext cx="399240" cy="244800"/>
            </a:xfrm>
            <a:custGeom>
              <a:avLst/>
              <a:gdLst/>
              <a:ahLst/>
              <a:cxnLst/>
              <a:rect l="0" t="0" r="r" b="b"/>
              <a:pathLst>
                <a:path w="1111" h="682">
                  <a:moveTo>
                    <a:pt x="0" y="170"/>
                  </a:moveTo>
                  <a:lnTo>
                    <a:pt x="832" y="170"/>
                  </a:lnTo>
                  <a:lnTo>
                    <a:pt x="832" y="0"/>
                  </a:lnTo>
                  <a:lnTo>
                    <a:pt x="1110" y="340"/>
                  </a:lnTo>
                  <a:lnTo>
                    <a:pt x="832" y="681"/>
                  </a:lnTo>
                  <a:lnTo>
                    <a:pt x="832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49" name="CustomShape 8"/>
            <p:cNvSpPr/>
            <p:nvPr/>
          </p:nvSpPr>
          <p:spPr>
            <a:xfrm>
              <a:off x="3639600" y="1800000"/>
              <a:ext cx="1074600" cy="743040"/>
            </a:xfrm>
            <a:custGeom>
              <a:avLst/>
              <a:gdLst/>
              <a:ahLst/>
              <a:cxnLst/>
              <a:rect l="0" t="0" r="r" b="b"/>
              <a:pathLst>
                <a:path w="2987" h="2066">
                  <a:moveTo>
                    <a:pt x="155" y="0"/>
                  </a:moveTo>
                  <a:lnTo>
                    <a:pt x="156" y="0"/>
                  </a:lnTo>
                  <a:cubicBezTo>
                    <a:pt x="128" y="0"/>
                    <a:pt x="102" y="7"/>
                    <a:pt x="78" y="21"/>
                  </a:cubicBezTo>
                  <a:cubicBezTo>
                    <a:pt x="54" y="35"/>
                    <a:pt x="35" y="54"/>
                    <a:pt x="21" y="78"/>
                  </a:cubicBezTo>
                  <a:cubicBezTo>
                    <a:pt x="7" y="102"/>
                    <a:pt x="0" y="128"/>
                    <a:pt x="0" y="156"/>
                  </a:cubicBezTo>
                  <a:lnTo>
                    <a:pt x="0" y="1909"/>
                  </a:lnTo>
                  <a:lnTo>
                    <a:pt x="0" y="1909"/>
                  </a:lnTo>
                  <a:cubicBezTo>
                    <a:pt x="0" y="1937"/>
                    <a:pt x="7" y="1963"/>
                    <a:pt x="21" y="1987"/>
                  </a:cubicBezTo>
                  <a:cubicBezTo>
                    <a:pt x="35" y="2011"/>
                    <a:pt x="54" y="2030"/>
                    <a:pt x="78" y="2044"/>
                  </a:cubicBezTo>
                  <a:cubicBezTo>
                    <a:pt x="102" y="2058"/>
                    <a:pt x="128" y="2065"/>
                    <a:pt x="156" y="2065"/>
                  </a:cubicBezTo>
                  <a:lnTo>
                    <a:pt x="2830" y="2065"/>
                  </a:lnTo>
                  <a:lnTo>
                    <a:pt x="2830" y="2065"/>
                  </a:lnTo>
                  <a:cubicBezTo>
                    <a:pt x="2858" y="2065"/>
                    <a:pt x="2884" y="2058"/>
                    <a:pt x="2908" y="2044"/>
                  </a:cubicBezTo>
                  <a:cubicBezTo>
                    <a:pt x="2932" y="2030"/>
                    <a:pt x="2951" y="2011"/>
                    <a:pt x="2965" y="1987"/>
                  </a:cubicBezTo>
                  <a:cubicBezTo>
                    <a:pt x="2979" y="1963"/>
                    <a:pt x="2986" y="1937"/>
                    <a:pt x="2986" y="1909"/>
                  </a:cubicBezTo>
                  <a:lnTo>
                    <a:pt x="2986" y="155"/>
                  </a:lnTo>
                  <a:lnTo>
                    <a:pt x="2986" y="156"/>
                  </a:lnTo>
                  <a:lnTo>
                    <a:pt x="2986" y="156"/>
                  </a:lnTo>
                  <a:cubicBezTo>
                    <a:pt x="2986" y="128"/>
                    <a:pt x="2979" y="102"/>
                    <a:pt x="2965" y="78"/>
                  </a:cubicBezTo>
                  <a:cubicBezTo>
                    <a:pt x="2951" y="54"/>
                    <a:pt x="2932" y="35"/>
                    <a:pt x="2908" y="21"/>
                  </a:cubicBezTo>
                  <a:cubicBezTo>
                    <a:pt x="2884" y="7"/>
                    <a:pt x="2858" y="0"/>
                    <a:pt x="2830" y="0"/>
                  </a:cubicBezTo>
                  <a:lnTo>
                    <a:pt x="155" y="0"/>
                  </a:lnTo>
                </a:path>
              </a:pathLst>
            </a:custGeom>
            <a:solidFill>
              <a:srgbClr val="729FCF"/>
            </a:solidFill>
            <a:ln w="9360" cap="sq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50" name="CustomShape 9"/>
            <p:cNvSpPr/>
            <p:nvPr/>
          </p:nvSpPr>
          <p:spPr>
            <a:xfrm>
              <a:off x="3099600" y="2049120"/>
              <a:ext cx="399600" cy="244800"/>
            </a:xfrm>
            <a:custGeom>
              <a:avLst/>
              <a:gdLst/>
              <a:ahLst/>
              <a:cxnLst/>
              <a:rect l="0" t="0" r="r" b="b"/>
              <a:pathLst>
                <a:path w="1112" h="682">
                  <a:moveTo>
                    <a:pt x="0" y="170"/>
                  </a:moveTo>
                  <a:lnTo>
                    <a:pt x="833" y="170"/>
                  </a:lnTo>
                  <a:lnTo>
                    <a:pt x="833" y="0"/>
                  </a:lnTo>
                  <a:lnTo>
                    <a:pt x="1111" y="340"/>
                  </a:lnTo>
                  <a:lnTo>
                    <a:pt x="833" y="681"/>
                  </a:lnTo>
                  <a:lnTo>
                    <a:pt x="833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51" name="CustomShape 10"/>
            <p:cNvSpPr/>
            <p:nvPr/>
          </p:nvSpPr>
          <p:spPr>
            <a:xfrm>
              <a:off x="5394600" y="1800000"/>
              <a:ext cx="1074960" cy="743040"/>
            </a:xfrm>
            <a:custGeom>
              <a:avLst/>
              <a:gdLst/>
              <a:ahLst/>
              <a:cxnLst/>
              <a:rect l="0" t="0" r="r" b="b"/>
              <a:pathLst>
                <a:path w="2988" h="2066">
                  <a:moveTo>
                    <a:pt x="155" y="0"/>
                  </a:moveTo>
                  <a:lnTo>
                    <a:pt x="156" y="0"/>
                  </a:lnTo>
                  <a:cubicBezTo>
                    <a:pt x="128" y="0"/>
                    <a:pt x="102" y="7"/>
                    <a:pt x="78" y="21"/>
                  </a:cubicBezTo>
                  <a:cubicBezTo>
                    <a:pt x="54" y="35"/>
                    <a:pt x="35" y="54"/>
                    <a:pt x="21" y="78"/>
                  </a:cubicBezTo>
                  <a:cubicBezTo>
                    <a:pt x="7" y="102"/>
                    <a:pt x="0" y="128"/>
                    <a:pt x="0" y="156"/>
                  </a:cubicBezTo>
                  <a:lnTo>
                    <a:pt x="0" y="1909"/>
                  </a:lnTo>
                  <a:lnTo>
                    <a:pt x="0" y="1909"/>
                  </a:lnTo>
                  <a:cubicBezTo>
                    <a:pt x="0" y="1937"/>
                    <a:pt x="7" y="1963"/>
                    <a:pt x="21" y="1987"/>
                  </a:cubicBezTo>
                  <a:cubicBezTo>
                    <a:pt x="35" y="2011"/>
                    <a:pt x="54" y="2030"/>
                    <a:pt x="78" y="2044"/>
                  </a:cubicBezTo>
                  <a:cubicBezTo>
                    <a:pt x="102" y="2058"/>
                    <a:pt x="128" y="2065"/>
                    <a:pt x="156" y="2065"/>
                  </a:cubicBezTo>
                  <a:lnTo>
                    <a:pt x="2831" y="2065"/>
                  </a:lnTo>
                  <a:lnTo>
                    <a:pt x="2831" y="2065"/>
                  </a:lnTo>
                  <a:cubicBezTo>
                    <a:pt x="2859" y="2065"/>
                    <a:pt x="2885" y="2058"/>
                    <a:pt x="2909" y="2044"/>
                  </a:cubicBezTo>
                  <a:cubicBezTo>
                    <a:pt x="2933" y="2030"/>
                    <a:pt x="2952" y="2011"/>
                    <a:pt x="2966" y="1987"/>
                  </a:cubicBezTo>
                  <a:cubicBezTo>
                    <a:pt x="2980" y="1963"/>
                    <a:pt x="2987" y="1937"/>
                    <a:pt x="2987" y="1909"/>
                  </a:cubicBezTo>
                  <a:lnTo>
                    <a:pt x="2987" y="155"/>
                  </a:lnTo>
                  <a:lnTo>
                    <a:pt x="2987" y="156"/>
                  </a:lnTo>
                  <a:lnTo>
                    <a:pt x="2987" y="156"/>
                  </a:lnTo>
                  <a:cubicBezTo>
                    <a:pt x="2987" y="128"/>
                    <a:pt x="2980" y="102"/>
                    <a:pt x="2966" y="78"/>
                  </a:cubicBezTo>
                  <a:cubicBezTo>
                    <a:pt x="2952" y="54"/>
                    <a:pt x="2933" y="35"/>
                    <a:pt x="2909" y="21"/>
                  </a:cubicBezTo>
                  <a:cubicBezTo>
                    <a:pt x="2885" y="7"/>
                    <a:pt x="2859" y="0"/>
                    <a:pt x="2831" y="0"/>
                  </a:cubicBezTo>
                  <a:lnTo>
                    <a:pt x="155" y="0"/>
                  </a:lnTo>
                </a:path>
              </a:pathLst>
            </a:custGeom>
            <a:solidFill>
              <a:srgbClr val="729FCF"/>
            </a:solidFill>
            <a:ln w="9360" cap="sq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52" name="CustomShape 11"/>
            <p:cNvSpPr/>
            <p:nvPr/>
          </p:nvSpPr>
          <p:spPr>
            <a:xfrm>
              <a:off x="4854960" y="2049120"/>
              <a:ext cx="399240" cy="244800"/>
            </a:xfrm>
            <a:custGeom>
              <a:avLst/>
              <a:gdLst/>
              <a:ahLst/>
              <a:cxnLst/>
              <a:rect l="0" t="0" r="r" b="b"/>
              <a:pathLst>
                <a:path w="1111" h="682">
                  <a:moveTo>
                    <a:pt x="0" y="170"/>
                  </a:moveTo>
                  <a:lnTo>
                    <a:pt x="832" y="170"/>
                  </a:lnTo>
                  <a:lnTo>
                    <a:pt x="832" y="0"/>
                  </a:lnTo>
                  <a:lnTo>
                    <a:pt x="1110" y="340"/>
                  </a:lnTo>
                  <a:lnTo>
                    <a:pt x="832" y="681"/>
                  </a:lnTo>
                  <a:lnTo>
                    <a:pt x="832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53" name="CustomShape 12"/>
            <p:cNvSpPr/>
            <p:nvPr/>
          </p:nvSpPr>
          <p:spPr>
            <a:xfrm>
              <a:off x="7151400" y="1800000"/>
              <a:ext cx="1074600" cy="743040"/>
            </a:xfrm>
            <a:custGeom>
              <a:avLst/>
              <a:gdLst/>
              <a:ahLst/>
              <a:cxnLst/>
              <a:rect l="0" t="0" r="r" b="b"/>
              <a:pathLst>
                <a:path w="2987" h="2066">
                  <a:moveTo>
                    <a:pt x="155" y="0"/>
                  </a:moveTo>
                  <a:lnTo>
                    <a:pt x="156" y="0"/>
                  </a:lnTo>
                  <a:cubicBezTo>
                    <a:pt x="128" y="0"/>
                    <a:pt x="102" y="7"/>
                    <a:pt x="78" y="21"/>
                  </a:cubicBezTo>
                  <a:cubicBezTo>
                    <a:pt x="54" y="35"/>
                    <a:pt x="35" y="54"/>
                    <a:pt x="21" y="78"/>
                  </a:cubicBezTo>
                  <a:cubicBezTo>
                    <a:pt x="7" y="102"/>
                    <a:pt x="0" y="128"/>
                    <a:pt x="0" y="156"/>
                  </a:cubicBezTo>
                  <a:lnTo>
                    <a:pt x="0" y="1909"/>
                  </a:lnTo>
                  <a:lnTo>
                    <a:pt x="0" y="1909"/>
                  </a:lnTo>
                  <a:cubicBezTo>
                    <a:pt x="0" y="1937"/>
                    <a:pt x="7" y="1963"/>
                    <a:pt x="21" y="1987"/>
                  </a:cubicBezTo>
                  <a:cubicBezTo>
                    <a:pt x="35" y="2011"/>
                    <a:pt x="54" y="2030"/>
                    <a:pt x="78" y="2044"/>
                  </a:cubicBezTo>
                  <a:cubicBezTo>
                    <a:pt x="102" y="2058"/>
                    <a:pt x="128" y="2065"/>
                    <a:pt x="156" y="2065"/>
                  </a:cubicBezTo>
                  <a:lnTo>
                    <a:pt x="2830" y="2065"/>
                  </a:lnTo>
                  <a:lnTo>
                    <a:pt x="2830" y="2065"/>
                  </a:lnTo>
                  <a:cubicBezTo>
                    <a:pt x="2858" y="2065"/>
                    <a:pt x="2884" y="2058"/>
                    <a:pt x="2908" y="2044"/>
                  </a:cubicBezTo>
                  <a:cubicBezTo>
                    <a:pt x="2932" y="2030"/>
                    <a:pt x="2951" y="2011"/>
                    <a:pt x="2965" y="1987"/>
                  </a:cubicBezTo>
                  <a:cubicBezTo>
                    <a:pt x="2979" y="1963"/>
                    <a:pt x="2986" y="1937"/>
                    <a:pt x="2986" y="1909"/>
                  </a:cubicBezTo>
                  <a:lnTo>
                    <a:pt x="2986" y="155"/>
                  </a:lnTo>
                  <a:lnTo>
                    <a:pt x="2986" y="156"/>
                  </a:lnTo>
                  <a:lnTo>
                    <a:pt x="2986" y="156"/>
                  </a:lnTo>
                  <a:cubicBezTo>
                    <a:pt x="2986" y="128"/>
                    <a:pt x="2979" y="102"/>
                    <a:pt x="2965" y="78"/>
                  </a:cubicBezTo>
                  <a:cubicBezTo>
                    <a:pt x="2951" y="54"/>
                    <a:pt x="2932" y="35"/>
                    <a:pt x="2908" y="21"/>
                  </a:cubicBezTo>
                  <a:cubicBezTo>
                    <a:pt x="2884" y="7"/>
                    <a:pt x="2858" y="0"/>
                    <a:pt x="2830" y="0"/>
                  </a:cubicBezTo>
                  <a:lnTo>
                    <a:pt x="155" y="0"/>
                  </a:lnTo>
                </a:path>
              </a:pathLst>
            </a:custGeom>
            <a:solidFill>
              <a:srgbClr val="729FCF"/>
            </a:solidFill>
            <a:ln w="9360" cap="sq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54" name="CustomShape 13"/>
            <p:cNvSpPr/>
            <p:nvPr/>
          </p:nvSpPr>
          <p:spPr>
            <a:xfrm>
              <a:off x="6609960" y="2049120"/>
              <a:ext cx="399600" cy="244800"/>
            </a:xfrm>
            <a:custGeom>
              <a:avLst/>
              <a:gdLst/>
              <a:ahLst/>
              <a:cxnLst/>
              <a:rect l="0" t="0" r="r" b="b"/>
              <a:pathLst>
                <a:path w="1112" h="682">
                  <a:moveTo>
                    <a:pt x="0" y="170"/>
                  </a:moveTo>
                  <a:lnTo>
                    <a:pt x="833" y="170"/>
                  </a:lnTo>
                  <a:lnTo>
                    <a:pt x="833" y="0"/>
                  </a:lnTo>
                  <a:lnTo>
                    <a:pt x="1111" y="340"/>
                  </a:lnTo>
                  <a:lnTo>
                    <a:pt x="833" y="681"/>
                  </a:lnTo>
                  <a:lnTo>
                    <a:pt x="833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55" name="CustomShape 14"/>
            <p:cNvSpPr/>
            <p:nvPr/>
          </p:nvSpPr>
          <p:spPr>
            <a:xfrm>
              <a:off x="8299800" y="2049120"/>
              <a:ext cx="399240" cy="244800"/>
            </a:xfrm>
            <a:custGeom>
              <a:avLst/>
              <a:gdLst/>
              <a:ahLst/>
              <a:cxnLst/>
              <a:rect l="0" t="0" r="r" b="b"/>
              <a:pathLst>
                <a:path w="1111" h="682">
                  <a:moveTo>
                    <a:pt x="0" y="170"/>
                  </a:moveTo>
                  <a:lnTo>
                    <a:pt x="832" y="170"/>
                  </a:lnTo>
                  <a:lnTo>
                    <a:pt x="832" y="0"/>
                  </a:lnTo>
                  <a:lnTo>
                    <a:pt x="1110" y="340"/>
                  </a:lnTo>
                  <a:lnTo>
                    <a:pt x="832" y="681"/>
                  </a:lnTo>
                  <a:lnTo>
                    <a:pt x="832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56" name="Line 15"/>
          <p:cNvSpPr/>
          <p:nvPr/>
        </p:nvSpPr>
        <p:spPr>
          <a:xfrm>
            <a:off x="1485000" y="3461760"/>
            <a:ext cx="7501320" cy="144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57" name="Line 16"/>
          <p:cNvSpPr/>
          <p:nvPr/>
        </p:nvSpPr>
        <p:spPr>
          <a:xfrm flipV="1">
            <a:off x="1698840" y="3326400"/>
            <a:ext cx="14184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58" name="Line 17"/>
          <p:cNvSpPr/>
          <p:nvPr/>
        </p:nvSpPr>
        <p:spPr>
          <a:xfrm flipV="1">
            <a:off x="3183840" y="3326400"/>
            <a:ext cx="14220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59" name="Line 18"/>
          <p:cNvSpPr/>
          <p:nvPr/>
        </p:nvSpPr>
        <p:spPr>
          <a:xfrm flipV="1">
            <a:off x="5023440" y="3326400"/>
            <a:ext cx="14220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60" name="Line 19"/>
          <p:cNvSpPr/>
          <p:nvPr/>
        </p:nvSpPr>
        <p:spPr>
          <a:xfrm flipV="1">
            <a:off x="6722280" y="3326400"/>
            <a:ext cx="14220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61" name="Line 20"/>
          <p:cNvSpPr/>
          <p:nvPr/>
        </p:nvSpPr>
        <p:spPr>
          <a:xfrm flipV="1">
            <a:off x="8419680" y="3326400"/>
            <a:ext cx="14220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62" name="CustomShape 21"/>
          <p:cNvSpPr/>
          <p:nvPr/>
        </p:nvSpPr>
        <p:spPr>
          <a:xfrm>
            <a:off x="1485000" y="3199320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63" name="CustomShape 22"/>
          <p:cNvSpPr/>
          <p:nvPr/>
        </p:nvSpPr>
        <p:spPr>
          <a:xfrm>
            <a:off x="3007800" y="3201120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64" name="CustomShape 23"/>
          <p:cNvSpPr/>
          <p:nvPr/>
        </p:nvSpPr>
        <p:spPr>
          <a:xfrm>
            <a:off x="4847040" y="3201120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65" name="CustomShape 24"/>
          <p:cNvSpPr/>
          <p:nvPr/>
        </p:nvSpPr>
        <p:spPr>
          <a:xfrm>
            <a:off x="6544800" y="3199320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66" name="CustomShape 25"/>
          <p:cNvSpPr/>
          <p:nvPr/>
        </p:nvSpPr>
        <p:spPr>
          <a:xfrm>
            <a:off x="8243640" y="3199320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67" name="Line 26"/>
          <p:cNvSpPr/>
          <p:nvPr/>
        </p:nvSpPr>
        <p:spPr>
          <a:xfrm flipV="1">
            <a:off x="1740600" y="2345400"/>
            <a:ext cx="1800" cy="85860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68" name="Line 27"/>
          <p:cNvSpPr/>
          <p:nvPr/>
        </p:nvSpPr>
        <p:spPr>
          <a:xfrm flipV="1">
            <a:off x="3254400" y="2345400"/>
            <a:ext cx="1440" cy="85860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69" name="Line 28"/>
          <p:cNvSpPr/>
          <p:nvPr/>
        </p:nvSpPr>
        <p:spPr>
          <a:xfrm flipV="1">
            <a:off x="5095080" y="2347200"/>
            <a:ext cx="1800" cy="85824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70" name="Line 29"/>
          <p:cNvSpPr/>
          <p:nvPr/>
        </p:nvSpPr>
        <p:spPr>
          <a:xfrm flipV="1">
            <a:off x="6792480" y="2345400"/>
            <a:ext cx="1440" cy="85860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71" name="Line 30"/>
          <p:cNvSpPr/>
          <p:nvPr/>
        </p:nvSpPr>
        <p:spPr>
          <a:xfrm flipV="1">
            <a:off x="8491320" y="2345400"/>
            <a:ext cx="1800" cy="85860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72" name="CustomShape 31"/>
          <p:cNvSpPr/>
          <p:nvPr/>
        </p:nvSpPr>
        <p:spPr>
          <a:xfrm>
            <a:off x="1415160" y="4505760"/>
            <a:ext cx="7075080" cy="1370880"/>
          </a:xfrm>
          <a:prstGeom prst="wedgeRoundRectCallout">
            <a:avLst>
              <a:gd name="adj1" fmla="val -15074"/>
              <a:gd name="adj2" fmla="val -182814"/>
              <a:gd name="adj3" fmla="val 16667"/>
            </a:avLst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  <a:effectLst>
            <a:outerShdw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Como </a:t>
            </a:r>
            <a:r>
              <a:rPr lang="pt-BR" sz="2400" b="1" i="1" strike="noStrike" spc="-1">
                <a:solidFill>
                  <a:srgbClr val="000000"/>
                </a:solidFill>
                <a:latin typeface="Arial"/>
              </a:rPr>
              <a:t>avaliar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os </a:t>
            </a:r>
            <a:r>
              <a:rPr lang="pt-BR" sz="2400" b="0" u="sng" strike="noStrike" spc="-1">
                <a:solidFill>
                  <a:srgbClr val="000000"/>
                </a:solidFill>
                <a:uFillTx/>
                <a:latin typeface="Arial"/>
              </a:rPr>
              <a:t>requisitos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de </a:t>
            </a:r>
            <a:r>
              <a:rPr lang="pt-BR" sz="2400" b="0" u="sng" strike="noStrike" spc="-1">
                <a:solidFill>
                  <a:srgbClr val="000000"/>
                </a:solidFill>
                <a:uFillTx/>
                <a:latin typeface="Arial"/>
              </a:rPr>
              <a:t>qualidade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do</a:t>
            </a:r>
          </a:p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0" u="sng" strike="noStrike" spc="-1">
                <a:solidFill>
                  <a:srgbClr val="000000"/>
                </a:solidFill>
                <a:uFillTx/>
                <a:latin typeface="Arial"/>
              </a:rPr>
              <a:t>produto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e a </a:t>
            </a:r>
            <a:r>
              <a:rPr lang="pt-BR" sz="2400" b="0" u="sng" strike="noStrike" spc="-1">
                <a:solidFill>
                  <a:srgbClr val="000000"/>
                </a:solidFill>
                <a:uFillTx/>
                <a:latin typeface="Arial"/>
              </a:rPr>
              <a:t>aderência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aos </a:t>
            </a:r>
            <a:r>
              <a:rPr lang="pt-BR" sz="2400" b="0" u="sng" strike="noStrike" spc="-1">
                <a:solidFill>
                  <a:srgbClr val="000000"/>
                </a:solidFill>
                <a:uFillTx/>
                <a:latin typeface="Arial"/>
              </a:rPr>
              <a:t>planos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493920" y="254520"/>
            <a:ext cx="8912880" cy="11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O Processo de Garantia de</a:t>
            </a:r>
            <a:br/>
            <a:r>
              <a:rPr lang="pt-BR" sz="4400" b="1" strike="noStrike" spc="-1">
                <a:latin typeface="Arial"/>
              </a:rPr>
              <a:t>Qualidade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708120" y="1501920"/>
            <a:ext cx="8916120" cy="2416680"/>
          </a:xfrm>
          <a:custGeom>
            <a:avLst/>
            <a:gdLst/>
            <a:ahLst/>
            <a:cxnLst/>
            <a:rect l="0" t="0" r="r" b="b"/>
            <a:pathLst>
              <a:path w="24769" h="6715">
                <a:moveTo>
                  <a:pt x="249" y="0"/>
                </a:moveTo>
                <a:lnTo>
                  <a:pt x="249" y="0"/>
                </a:lnTo>
                <a:cubicBezTo>
                  <a:pt x="206" y="0"/>
                  <a:pt x="163" y="12"/>
                  <a:pt x="125" y="33"/>
                </a:cubicBezTo>
                <a:cubicBezTo>
                  <a:pt x="87" y="55"/>
                  <a:pt x="55" y="87"/>
                  <a:pt x="33" y="125"/>
                </a:cubicBezTo>
                <a:cubicBezTo>
                  <a:pt x="12" y="163"/>
                  <a:pt x="0" y="206"/>
                  <a:pt x="0" y="249"/>
                </a:cubicBezTo>
                <a:lnTo>
                  <a:pt x="0" y="6464"/>
                </a:lnTo>
                <a:lnTo>
                  <a:pt x="0" y="6465"/>
                </a:lnTo>
                <a:cubicBezTo>
                  <a:pt x="0" y="6508"/>
                  <a:pt x="12" y="6551"/>
                  <a:pt x="33" y="6589"/>
                </a:cubicBezTo>
                <a:cubicBezTo>
                  <a:pt x="55" y="6627"/>
                  <a:pt x="87" y="6659"/>
                  <a:pt x="125" y="6681"/>
                </a:cubicBezTo>
                <a:cubicBezTo>
                  <a:pt x="163" y="6702"/>
                  <a:pt x="206" y="6714"/>
                  <a:pt x="249" y="6714"/>
                </a:cubicBezTo>
                <a:lnTo>
                  <a:pt x="24518" y="6714"/>
                </a:lnTo>
                <a:lnTo>
                  <a:pt x="24519" y="6714"/>
                </a:lnTo>
                <a:cubicBezTo>
                  <a:pt x="24562" y="6714"/>
                  <a:pt x="24605" y="6702"/>
                  <a:pt x="24643" y="6681"/>
                </a:cubicBezTo>
                <a:cubicBezTo>
                  <a:pt x="24681" y="6659"/>
                  <a:pt x="24713" y="6627"/>
                  <a:pt x="24735" y="6589"/>
                </a:cubicBezTo>
                <a:cubicBezTo>
                  <a:pt x="24756" y="6551"/>
                  <a:pt x="24768" y="6508"/>
                  <a:pt x="24768" y="6465"/>
                </a:cubicBezTo>
                <a:lnTo>
                  <a:pt x="24768" y="249"/>
                </a:lnTo>
                <a:lnTo>
                  <a:pt x="24768" y="249"/>
                </a:lnTo>
                <a:lnTo>
                  <a:pt x="24768" y="249"/>
                </a:lnTo>
                <a:cubicBezTo>
                  <a:pt x="24768" y="206"/>
                  <a:pt x="24756" y="163"/>
                  <a:pt x="24735" y="125"/>
                </a:cubicBezTo>
                <a:cubicBezTo>
                  <a:pt x="24713" y="87"/>
                  <a:pt x="24681" y="55"/>
                  <a:pt x="24643" y="33"/>
                </a:cubicBezTo>
                <a:cubicBezTo>
                  <a:pt x="24605" y="12"/>
                  <a:pt x="24562" y="0"/>
                  <a:pt x="24519" y="0"/>
                </a:cubicBezTo>
                <a:lnTo>
                  <a:pt x="249" y="0"/>
                </a:lnTo>
              </a:path>
            </a:pathLst>
          </a:custGeom>
          <a:solidFill>
            <a:srgbClr val="729FCF">
              <a:alpha val="29000"/>
            </a:srgbClr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75" name="CustomShape 3"/>
          <p:cNvSpPr/>
          <p:nvPr/>
        </p:nvSpPr>
        <p:spPr>
          <a:xfrm>
            <a:off x="795600" y="1959840"/>
            <a:ext cx="407160" cy="385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In</a:t>
            </a:r>
          </a:p>
        </p:txBody>
      </p:sp>
      <p:sp>
        <p:nvSpPr>
          <p:cNvPr id="276" name="CustomShape 4"/>
          <p:cNvSpPr/>
          <p:nvPr/>
        </p:nvSpPr>
        <p:spPr>
          <a:xfrm>
            <a:off x="8773920" y="1965240"/>
            <a:ext cx="619560" cy="38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Out</a:t>
            </a:r>
          </a:p>
        </p:txBody>
      </p:sp>
      <p:grpSp>
        <p:nvGrpSpPr>
          <p:cNvPr id="277" name="Group 5"/>
          <p:cNvGrpSpPr/>
          <p:nvPr/>
        </p:nvGrpSpPr>
        <p:grpSpPr>
          <a:xfrm>
            <a:off x="1344600" y="1800000"/>
            <a:ext cx="7354440" cy="743040"/>
            <a:chOff x="1344600" y="1800000"/>
            <a:chExt cx="7354440" cy="743040"/>
          </a:xfrm>
        </p:grpSpPr>
        <p:sp>
          <p:nvSpPr>
            <p:cNvPr id="278" name="CustomShape 6"/>
            <p:cNvSpPr/>
            <p:nvPr/>
          </p:nvSpPr>
          <p:spPr>
            <a:xfrm>
              <a:off x="1884240" y="1800000"/>
              <a:ext cx="1074960" cy="743040"/>
            </a:xfrm>
            <a:custGeom>
              <a:avLst/>
              <a:gdLst/>
              <a:ahLst/>
              <a:cxnLst/>
              <a:rect l="0" t="0" r="r" b="b"/>
              <a:pathLst>
                <a:path w="2988" h="2066">
                  <a:moveTo>
                    <a:pt x="155" y="0"/>
                  </a:moveTo>
                  <a:lnTo>
                    <a:pt x="156" y="0"/>
                  </a:lnTo>
                  <a:cubicBezTo>
                    <a:pt x="128" y="0"/>
                    <a:pt x="102" y="7"/>
                    <a:pt x="78" y="21"/>
                  </a:cubicBezTo>
                  <a:cubicBezTo>
                    <a:pt x="54" y="35"/>
                    <a:pt x="35" y="54"/>
                    <a:pt x="21" y="78"/>
                  </a:cubicBezTo>
                  <a:cubicBezTo>
                    <a:pt x="7" y="102"/>
                    <a:pt x="0" y="128"/>
                    <a:pt x="0" y="156"/>
                  </a:cubicBezTo>
                  <a:lnTo>
                    <a:pt x="0" y="1909"/>
                  </a:lnTo>
                  <a:lnTo>
                    <a:pt x="0" y="1909"/>
                  </a:lnTo>
                  <a:cubicBezTo>
                    <a:pt x="0" y="1937"/>
                    <a:pt x="7" y="1963"/>
                    <a:pt x="21" y="1987"/>
                  </a:cubicBezTo>
                  <a:cubicBezTo>
                    <a:pt x="35" y="2011"/>
                    <a:pt x="54" y="2030"/>
                    <a:pt x="78" y="2044"/>
                  </a:cubicBezTo>
                  <a:cubicBezTo>
                    <a:pt x="102" y="2058"/>
                    <a:pt x="128" y="2065"/>
                    <a:pt x="156" y="2065"/>
                  </a:cubicBezTo>
                  <a:lnTo>
                    <a:pt x="2831" y="2065"/>
                  </a:lnTo>
                  <a:lnTo>
                    <a:pt x="2831" y="2065"/>
                  </a:lnTo>
                  <a:cubicBezTo>
                    <a:pt x="2859" y="2065"/>
                    <a:pt x="2885" y="2058"/>
                    <a:pt x="2909" y="2044"/>
                  </a:cubicBezTo>
                  <a:cubicBezTo>
                    <a:pt x="2933" y="2030"/>
                    <a:pt x="2952" y="2011"/>
                    <a:pt x="2966" y="1987"/>
                  </a:cubicBezTo>
                  <a:cubicBezTo>
                    <a:pt x="2980" y="1963"/>
                    <a:pt x="2987" y="1937"/>
                    <a:pt x="2987" y="1909"/>
                  </a:cubicBezTo>
                  <a:lnTo>
                    <a:pt x="2987" y="155"/>
                  </a:lnTo>
                  <a:lnTo>
                    <a:pt x="2987" y="156"/>
                  </a:lnTo>
                  <a:lnTo>
                    <a:pt x="2987" y="156"/>
                  </a:lnTo>
                  <a:cubicBezTo>
                    <a:pt x="2987" y="128"/>
                    <a:pt x="2980" y="102"/>
                    <a:pt x="2966" y="78"/>
                  </a:cubicBezTo>
                  <a:cubicBezTo>
                    <a:pt x="2952" y="54"/>
                    <a:pt x="2933" y="35"/>
                    <a:pt x="2909" y="21"/>
                  </a:cubicBezTo>
                  <a:cubicBezTo>
                    <a:pt x="2885" y="7"/>
                    <a:pt x="2859" y="0"/>
                    <a:pt x="2831" y="0"/>
                  </a:cubicBezTo>
                  <a:lnTo>
                    <a:pt x="155" y="0"/>
                  </a:lnTo>
                </a:path>
              </a:pathLst>
            </a:custGeom>
            <a:solidFill>
              <a:srgbClr val="729FCF"/>
            </a:solidFill>
            <a:ln w="9360" cap="sq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79" name="CustomShape 7"/>
            <p:cNvSpPr/>
            <p:nvPr/>
          </p:nvSpPr>
          <p:spPr>
            <a:xfrm>
              <a:off x="1344600" y="2049120"/>
              <a:ext cx="399240" cy="244800"/>
            </a:xfrm>
            <a:custGeom>
              <a:avLst/>
              <a:gdLst/>
              <a:ahLst/>
              <a:cxnLst/>
              <a:rect l="0" t="0" r="r" b="b"/>
              <a:pathLst>
                <a:path w="1111" h="682">
                  <a:moveTo>
                    <a:pt x="0" y="170"/>
                  </a:moveTo>
                  <a:lnTo>
                    <a:pt x="832" y="170"/>
                  </a:lnTo>
                  <a:lnTo>
                    <a:pt x="832" y="0"/>
                  </a:lnTo>
                  <a:lnTo>
                    <a:pt x="1110" y="340"/>
                  </a:lnTo>
                  <a:lnTo>
                    <a:pt x="832" y="681"/>
                  </a:lnTo>
                  <a:lnTo>
                    <a:pt x="832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80" name="CustomShape 8"/>
            <p:cNvSpPr/>
            <p:nvPr/>
          </p:nvSpPr>
          <p:spPr>
            <a:xfrm>
              <a:off x="3639600" y="1800000"/>
              <a:ext cx="1074600" cy="743040"/>
            </a:xfrm>
            <a:custGeom>
              <a:avLst/>
              <a:gdLst/>
              <a:ahLst/>
              <a:cxnLst/>
              <a:rect l="0" t="0" r="r" b="b"/>
              <a:pathLst>
                <a:path w="2987" h="2066">
                  <a:moveTo>
                    <a:pt x="155" y="0"/>
                  </a:moveTo>
                  <a:lnTo>
                    <a:pt x="156" y="0"/>
                  </a:lnTo>
                  <a:cubicBezTo>
                    <a:pt x="128" y="0"/>
                    <a:pt x="102" y="7"/>
                    <a:pt x="78" y="21"/>
                  </a:cubicBezTo>
                  <a:cubicBezTo>
                    <a:pt x="54" y="35"/>
                    <a:pt x="35" y="54"/>
                    <a:pt x="21" y="78"/>
                  </a:cubicBezTo>
                  <a:cubicBezTo>
                    <a:pt x="7" y="102"/>
                    <a:pt x="0" y="128"/>
                    <a:pt x="0" y="156"/>
                  </a:cubicBezTo>
                  <a:lnTo>
                    <a:pt x="0" y="1909"/>
                  </a:lnTo>
                  <a:lnTo>
                    <a:pt x="0" y="1909"/>
                  </a:lnTo>
                  <a:cubicBezTo>
                    <a:pt x="0" y="1937"/>
                    <a:pt x="7" y="1963"/>
                    <a:pt x="21" y="1987"/>
                  </a:cubicBezTo>
                  <a:cubicBezTo>
                    <a:pt x="35" y="2011"/>
                    <a:pt x="54" y="2030"/>
                    <a:pt x="78" y="2044"/>
                  </a:cubicBezTo>
                  <a:cubicBezTo>
                    <a:pt x="102" y="2058"/>
                    <a:pt x="128" y="2065"/>
                    <a:pt x="156" y="2065"/>
                  </a:cubicBezTo>
                  <a:lnTo>
                    <a:pt x="2830" y="2065"/>
                  </a:lnTo>
                  <a:lnTo>
                    <a:pt x="2830" y="2065"/>
                  </a:lnTo>
                  <a:cubicBezTo>
                    <a:pt x="2858" y="2065"/>
                    <a:pt x="2884" y="2058"/>
                    <a:pt x="2908" y="2044"/>
                  </a:cubicBezTo>
                  <a:cubicBezTo>
                    <a:pt x="2932" y="2030"/>
                    <a:pt x="2951" y="2011"/>
                    <a:pt x="2965" y="1987"/>
                  </a:cubicBezTo>
                  <a:cubicBezTo>
                    <a:pt x="2979" y="1963"/>
                    <a:pt x="2986" y="1937"/>
                    <a:pt x="2986" y="1909"/>
                  </a:cubicBezTo>
                  <a:lnTo>
                    <a:pt x="2986" y="155"/>
                  </a:lnTo>
                  <a:lnTo>
                    <a:pt x="2986" y="156"/>
                  </a:lnTo>
                  <a:lnTo>
                    <a:pt x="2986" y="156"/>
                  </a:lnTo>
                  <a:cubicBezTo>
                    <a:pt x="2986" y="128"/>
                    <a:pt x="2979" y="102"/>
                    <a:pt x="2965" y="78"/>
                  </a:cubicBezTo>
                  <a:cubicBezTo>
                    <a:pt x="2951" y="54"/>
                    <a:pt x="2932" y="35"/>
                    <a:pt x="2908" y="21"/>
                  </a:cubicBezTo>
                  <a:cubicBezTo>
                    <a:pt x="2884" y="7"/>
                    <a:pt x="2858" y="0"/>
                    <a:pt x="2830" y="0"/>
                  </a:cubicBezTo>
                  <a:lnTo>
                    <a:pt x="155" y="0"/>
                  </a:lnTo>
                </a:path>
              </a:pathLst>
            </a:custGeom>
            <a:solidFill>
              <a:srgbClr val="729FCF"/>
            </a:solidFill>
            <a:ln w="9360" cap="sq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81" name="CustomShape 9"/>
            <p:cNvSpPr/>
            <p:nvPr/>
          </p:nvSpPr>
          <p:spPr>
            <a:xfrm>
              <a:off x="3099600" y="2049120"/>
              <a:ext cx="399600" cy="244800"/>
            </a:xfrm>
            <a:custGeom>
              <a:avLst/>
              <a:gdLst/>
              <a:ahLst/>
              <a:cxnLst/>
              <a:rect l="0" t="0" r="r" b="b"/>
              <a:pathLst>
                <a:path w="1112" h="682">
                  <a:moveTo>
                    <a:pt x="0" y="170"/>
                  </a:moveTo>
                  <a:lnTo>
                    <a:pt x="833" y="170"/>
                  </a:lnTo>
                  <a:lnTo>
                    <a:pt x="833" y="0"/>
                  </a:lnTo>
                  <a:lnTo>
                    <a:pt x="1111" y="340"/>
                  </a:lnTo>
                  <a:lnTo>
                    <a:pt x="833" y="681"/>
                  </a:lnTo>
                  <a:lnTo>
                    <a:pt x="833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82" name="CustomShape 10"/>
            <p:cNvSpPr/>
            <p:nvPr/>
          </p:nvSpPr>
          <p:spPr>
            <a:xfrm>
              <a:off x="5394600" y="1800000"/>
              <a:ext cx="1074960" cy="743040"/>
            </a:xfrm>
            <a:custGeom>
              <a:avLst/>
              <a:gdLst/>
              <a:ahLst/>
              <a:cxnLst/>
              <a:rect l="0" t="0" r="r" b="b"/>
              <a:pathLst>
                <a:path w="2988" h="2066">
                  <a:moveTo>
                    <a:pt x="155" y="0"/>
                  </a:moveTo>
                  <a:lnTo>
                    <a:pt x="156" y="0"/>
                  </a:lnTo>
                  <a:cubicBezTo>
                    <a:pt x="128" y="0"/>
                    <a:pt x="102" y="7"/>
                    <a:pt x="78" y="21"/>
                  </a:cubicBezTo>
                  <a:cubicBezTo>
                    <a:pt x="54" y="35"/>
                    <a:pt x="35" y="54"/>
                    <a:pt x="21" y="78"/>
                  </a:cubicBezTo>
                  <a:cubicBezTo>
                    <a:pt x="7" y="102"/>
                    <a:pt x="0" y="128"/>
                    <a:pt x="0" y="156"/>
                  </a:cubicBezTo>
                  <a:lnTo>
                    <a:pt x="0" y="1909"/>
                  </a:lnTo>
                  <a:lnTo>
                    <a:pt x="0" y="1909"/>
                  </a:lnTo>
                  <a:cubicBezTo>
                    <a:pt x="0" y="1937"/>
                    <a:pt x="7" y="1963"/>
                    <a:pt x="21" y="1987"/>
                  </a:cubicBezTo>
                  <a:cubicBezTo>
                    <a:pt x="35" y="2011"/>
                    <a:pt x="54" y="2030"/>
                    <a:pt x="78" y="2044"/>
                  </a:cubicBezTo>
                  <a:cubicBezTo>
                    <a:pt x="102" y="2058"/>
                    <a:pt x="128" y="2065"/>
                    <a:pt x="156" y="2065"/>
                  </a:cubicBezTo>
                  <a:lnTo>
                    <a:pt x="2831" y="2065"/>
                  </a:lnTo>
                  <a:lnTo>
                    <a:pt x="2831" y="2065"/>
                  </a:lnTo>
                  <a:cubicBezTo>
                    <a:pt x="2859" y="2065"/>
                    <a:pt x="2885" y="2058"/>
                    <a:pt x="2909" y="2044"/>
                  </a:cubicBezTo>
                  <a:cubicBezTo>
                    <a:pt x="2933" y="2030"/>
                    <a:pt x="2952" y="2011"/>
                    <a:pt x="2966" y="1987"/>
                  </a:cubicBezTo>
                  <a:cubicBezTo>
                    <a:pt x="2980" y="1963"/>
                    <a:pt x="2987" y="1937"/>
                    <a:pt x="2987" y="1909"/>
                  </a:cubicBezTo>
                  <a:lnTo>
                    <a:pt x="2987" y="155"/>
                  </a:lnTo>
                  <a:lnTo>
                    <a:pt x="2987" y="156"/>
                  </a:lnTo>
                  <a:lnTo>
                    <a:pt x="2987" y="156"/>
                  </a:lnTo>
                  <a:cubicBezTo>
                    <a:pt x="2987" y="128"/>
                    <a:pt x="2980" y="102"/>
                    <a:pt x="2966" y="78"/>
                  </a:cubicBezTo>
                  <a:cubicBezTo>
                    <a:pt x="2952" y="54"/>
                    <a:pt x="2933" y="35"/>
                    <a:pt x="2909" y="21"/>
                  </a:cubicBezTo>
                  <a:cubicBezTo>
                    <a:pt x="2885" y="7"/>
                    <a:pt x="2859" y="0"/>
                    <a:pt x="2831" y="0"/>
                  </a:cubicBezTo>
                  <a:lnTo>
                    <a:pt x="155" y="0"/>
                  </a:lnTo>
                </a:path>
              </a:pathLst>
            </a:custGeom>
            <a:solidFill>
              <a:srgbClr val="729FCF"/>
            </a:solidFill>
            <a:ln w="9360" cap="sq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83" name="CustomShape 11"/>
            <p:cNvSpPr/>
            <p:nvPr/>
          </p:nvSpPr>
          <p:spPr>
            <a:xfrm>
              <a:off x="4854960" y="2049120"/>
              <a:ext cx="399240" cy="244800"/>
            </a:xfrm>
            <a:custGeom>
              <a:avLst/>
              <a:gdLst/>
              <a:ahLst/>
              <a:cxnLst/>
              <a:rect l="0" t="0" r="r" b="b"/>
              <a:pathLst>
                <a:path w="1111" h="682">
                  <a:moveTo>
                    <a:pt x="0" y="170"/>
                  </a:moveTo>
                  <a:lnTo>
                    <a:pt x="832" y="170"/>
                  </a:lnTo>
                  <a:lnTo>
                    <a:pt x="832" y="0"/>
                  </a:lnTo>
                  <a:lnTo>
                    <a:pt x="1110" y="340"/>
                  </a:lnTo>
                  <a:lnTo>
                    <a:pt x="832" y="681"/>
                  </a:lnTo>
                  <a:lnTo>
                    <a:pt x="832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84" name="CustomShape 12"/>
            <p:cNvSpPr/>
            <p:nvPr/>
          </p:nvSpPr>
          <p:spPr>
            <a:xfrm>
              <a:off x="7151400" y="1800000"/>
              <a:ext cx="1074600" cy="743040"/>
            </a:xfrm>
            <a:custGeom>
              <a:avLst/>
              <a:gdLst/>
              <a:ahLst/>
              <a:cxnLst/>
              <a:rect l="0" t="0" r="r" b="b"/>
              <a:pathLst>
                <a:path w="2987" h="2066">
                  <a:moveTo>
                    <a:pt x="155" y="0"/>
                  </a:moveTo>
                  <a:lnTo>
                    <a:pt x="156" y="0"/>
                  </a:lnTo>
                  <a:cubicBezTo>
                    <a:pt x="128" y="0"/>
                    <a:pt x="102" y="7"/>
                    <a:pt x="78" y="21"/>
                  </a:cubicBezTo>
                  <a:cubicBezTo>
                    <a:pt x="54" y="35"/>
                    <a:pt x="35" y="54"/>
                    <a:pt x="21" y="78"/>
                  </a:cubicBezTo>
                  <a:cubicBezTo>
                    <a:pt x="7" y="102"/>
                    <a:pt x="0" y="128"/>
                    <a:pt x="0" y="156"/>
                  </a:cubicBezTo>
                  <a:lnTo>
                    <a:pt x="0" y="1909"/>
                  </a:lnTo>
                  <a:lnTo>
                    <a:pt x="0" y="1909"/>
                  </a:lnTo>
                  <a:cubicBezTo>
                    <a:pt x="0" y="1937"/>
                    <a:pt x="7" y="1963"/>
                    <a:pt x="21" y="1987"/>
                  </a:cubicBezTo>
                  <a:cubicBezTo>
                    <a:pt x="35" y="2011"/>
                    <a:pt x="54" y="2030"/>
                    <a:pt x="78" y="2044"/>
                  </a:cubicBezTo>
                  <a:cubicBezTo>
                    <a:pt x="102" y="2058"/>
                    <a:pt x="128" y="2065"/>
                    <a:pt x="156" y="2065"/>
                  </a:cubicBezTo>
                  <a:lnTo>
                    <a:pt x="2830" y="2065"/>
                  </a:lnTo>
                  <a:lnTo>
                    <a:pt x="2830" y="2065"/>
                  </a:lnTo>
                  <a:cubicBezTo>
                    <a:pt x="2858" y="2065"/>
                    <a:pt x="2884" y="2058"/>
                    <a:pt x="2908" y="2044"/>
                  </a:cubicBezTo>
                  <a:cubicBezTo>
                    <a:pt x="2932" y="2030"/>
                    <a:pt x="2951" y="2011"/>
                    <a:pt x="2965" y="1987"/>
                  </a:cubicBezTo>
                  <a:cubicBezTo>
                    <a:pt x="2979" y="1963"/>
                    <a:pt x="2986" y="1937"/>
                    <a:pt x="2986" y="1909"/>
                  </a:cubicBezTo>
                  <a:lnTo>
                    <a:pt x="2986" y="155"/>
                  </a:lnTo>
                  <a:lnTo>
                    <a:pt x="2986" y="156"/>
                  </a:lnTo>
                  <a:lnTo>
                    <a:pt x="2986" y="156"/>
                  </a:lnTo>
                  <a:cubicBezTo>
                    <a:pt x="2986" y="128"/>
                    <a:pt x="2979" y="102"/>
                    <a:pt x="2965" y="78"/>
                  </a:cubicBezTo>
                  <a:cubicBezTo>
                    <a:pt x="2951" y="54"/>
                    <a:pt x="2932" y="35"/>
                    <a:pt x="2908" y="21"/>
                  </a:cubicBezTo>
                  <a:cubicBezTo>
                    <a:pt x="2884" y="7"/>
                    <a:pt x="2858" y="0"/>
                    <a:pt x="2830" y="0"/>
                  </a:cubicBezTo>
                  <a:lnTo>
                    <a:pt x="155" y="0"/>
                  </a:lnTo>
                </a:path>
              </a:pathLst>
            </a:custGeom>
            <a:solidFill>
              <a:srgbClr val="729FCF"/>
            </a:solidFill>
            <a:ln w="9360" cap="sq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85" name="CustomShape 13"/>
            <p:cNvSpPr/>
            <p:nvPr/>
          </p:nvSpPr>
          <p:spPr>
            <a:xfrm>
              <a:off x="6609960" y="2049120"/>
              <a:ext cx="399600" cy="244800"/>
            </a:xfrm>
            <a:custGeom>
              <a:avLst/>
              <a:gdLst/>
              <a:ahLst/>
              <a:cxnLst/>
              <a:rect l="0" t="0" r="r" b="b"/>
              <a:pathLst>
                <a:path w="1112" h="682">
                  <a:moveTo>
                    <a:pt x="0" y="170"/>
                  </a:moveTo>
                  <a:lnTo>
                    <a:pt x="833" y="170"/>
                  </a:lnTo>
                  <a:lnTo>
                    <a:pt x="833" y="0"/>
                  </a:lnTo>
                  <a:lnTo>
                    <a:pt x="1111" y="340"/>
                  </a:lnTo>
                  <a:lnTo>
                    <a:pt x="833" y="681"/>
                  </a:lnTo>
                  <a:lnTo>
                    <a:pt x="833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86" name="CustomShape 14"/>
            <p:cNvSpPr/>
            <p:nvPr/>
          </p:nvSpPr>
          <p:spPr>
            <a:xfrm>
              <a:off x="8299800" y="2049120"/>
              <a:ext cx="399240" cy="244800"/>
            </a:xfrm>
            <a:custGeom>
              <a:avLst/>
              <a:gdLst/>
              <a:ahLst/>
              <a:cxnLst/>
              <a:rect l="0" t="0" r="r" b="b"/>
              <a:pathLst>
                <a:path w="1111" h="682">
                  <a:moveTo>
                    <a:pt x="0" y="170"/>
                  </a:moveTo>
                  <a:lnTo>
                    <a:pt x="832" y="170"/>
                  </a:lnTo>
                  <a:lnTo>
                    <a:pt x="832" y="0"/>
                  </a:lnTo>
                  <a:lnTo>
                    <a:pt x="1110" y="340"/>
                  </a:lnTo>
                  <a:lnTo>
                    <a:pt x="832" y="681"/>
                  </a:lnTo>
                  <a:lnTo>
                    <a:pt x="832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87" name="Line 15"/>
          <p:cNvSpPr/>
          <p:nvPr/>
        </p:nvSpPr>
        <p:spPr>
          <a:xfrm>
            <a:off x="1485000" y="3461760"/>
            <a:ext cx="7501320" cy="144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88" name="Line 16"/>
          <p:cNvSpPr/>
          <p:nvPr/>
        </p:nvSpPr>
        <p:spPr>
          <a:xfrm flipV="1">
            <a:off x="1698840" y="3326400"/>
            <a:ext cx="14184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89" name="Line 17"/>
          <p:cNvSpPr/>
          <p:nvPr/>
        </p:nvSpPr>
        <p:spPr>
          <a:xfrm flipV="1">
            <a:off x="3183840" y="3326400"/>
            <a:ext cx="14220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90" name="Line 18"/>
          <p:cNvSpPr/>
          <p:nvPr/>
        </p:nvSpPr>
        <p:spPr>
          <a:xfrm flipV="1">
            <a:off x="5023440" y="3326400"/>
            <a:ext cx="14220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91" name="Line 19"/>
          <p:cNvSpPr/>
          <p:nvPr/>
        </p:nvSpPr>
        <p:spPr>
          <a:xfrm flipV="1">
            <a:off x="6722280" y="3326400"/>
            <a:ext cx="14220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92" name="Line 20"/>
          <p:cNvSpPr/>
          <p:nvPr/>
        </p:nvSpPr>
        <p:spPr>
          <a:xfrm flipV="1">
            <a:off x="8419680" y="3326400"/>
            <a:ext cx="14220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93" name="CustomShape 21"/>
          <p:cNvSpPr/>
          <p:nvPr/>
        </p:nvSpPr>
        <p:spPr>
          <a:xfrm>
            <a:off x="1485000" y="3199320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94" name="CustomShape 22"/>
          <p:cNvSpPr/>
          <p:nvPr/>
        </p:nvSpPr>
        <p:spPr>
          <a:xfrm>
            <a:off x="3007800" y="3201120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95" name="CustomShape 23"/>
          <p:cNvSpPr/>
          <p:nvPr/>
        </p:nvSpPr>
        <p:spPr>
          <a:xfrm>
            <a:off x="4847040" y="3201120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96" name="CustomShape 24"/>
          <p:cNvSpPr/>
          <p:nvPr/>
        </p:nvSpPr>
        <p:spPr>
          <a:xfrm>
            <a:off x="6544800" y="3199320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97" name="CustomShape 25"/>
          <p:cNvSpPr/>
          <p:nvPr/>
        </p:nvSpPr>
        <p:spPr>
          <a:xfrm>
            <a:off x="8243640" y="3199320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98" name="Line 26"/>
          <p:cNvSpPr/>
          <p:nvPr/>
        </p:nvSpPr>
        <p:spPr>
          <a:xfrm flipV="1">
            <a:off x="1740600" y="2345400"/>
            <a:ext cx="1800" cy="85860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99" name="Line 27"/>
          <p:cNvSpPr/>
          <p:nvPr/>
        </p:nvSpPr>
        <p:spPr>
          <a:xfrm flipV="1">
            <a:off x="3254400" y="2345400"/>
            <a:ext cx="1440" cy="85860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00" name="Line 28"/>
          <p:cNvSpPr/>
          <p:nvPr/>
        </p:nvSpPr>
        <p:spPr>
          <a:xfrm flipV="1">
            <a:off x="5095080" y="2347200"/>
            <a:ext cx="1800" cy="85824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01" name="Line 29"/>
          <p:cNvSpPr/>
          <p:nvPr/>
        </p:nvSpPr>
        <p:spPr>
          <a:xfrm flipV="1">
            <a:off x="6792480" y="2345400"/>
            <a:ext cx="1440" cy="85860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02" name="Line 30"/>
          <p:cNvSpPr/>
          <p:nvPr/>
        </p:nvSpPr>
        <p:spPr>
          <a:xfrm flipV="1">
            <a:off x="8491320" y="2345400"/>
            <a:ext cx="1800" cy="85860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03" name="CustomShape 31"/>
          <p:cNvSpPr/>
          <p:nvPr/>
        </p:nvSpPr>
        <p:spPr>
          <a:xfrm>
            <a:off x="1415160" y="4505760"/>
            <a:ext cx="7075080" cy="1370880"/>
          </a:xfrm>
          <a:prstGeom prst="wedgeRoundRectCallout">
            <a:avLst>
              <a:gd name="adj1" fmla="val -15074"/>
              <a:gd name="adj2" fmla="val -182814"/>
              <a:gd name="adj3" fmla="val 16667"/>
            </a:avLst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  <a:effectLst>
            <a:outerShdw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Como </a:t>
            </a:r>
            <a:r>
              <a:rPr lang="pt-BR" sz="2400" b="1" i="1" strike="noStrike" spc="-1">
                <a:solidFill>
                  <a:srgbClr val="000000"/>
                </a:solidFill>
                <a:latin typeface="Arial"/>
              </a:rPr>
              <a:t>avaliar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os </a:t>
            </a:r>
            <a:r>
              <a:rPr lang="pt-BR" sz="2400" b="0" u="sng" strike="noStrike" spc="-1">
                <a:solidFill>
                  <a:srgbClr val="000000"/>
                </a:solidFill>
                <a:uFillTx/>
                <a:latin typeface="Arial"/>
              </a:rPr>
              <a:t>requisitos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de </a:t>
            </a:r>
            <a:r>
              <a:rPr lang="pt-BR" sz="2400" b="0" u="sng" strike="noStrike" spc="-1">
                <a:solidFill>
                  <a:srgbClr val="000000"/>
                </a:solidFill>
                <a:uFillTx/>
                <a:latin typeface="Arial"/>
              </a:rPr>
              <a:t>qualidade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do</a:t>
            </a:r>
          </a:p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0" u="sng" strike="noStrike" spc="-1">
                <a:solidFill>
                  <a:srgbClr val="000000"/>
                </a:solidFill>
                <a:uFillTx/>
                <a:latin typeface="Arial"/>
              </a:rPr>
              <a:t>produto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e a </a:t>
            </a:r>
            <a:r>
              <a:rPr lang="pt-BR" sz="2400" b="0" u="sng" strike="noStrike" spc="-1">
                <a:solidFill>
                  <a:srgbClr val="000000"/>
                </a:solidFill>
                <a:uFillTx/>
                <a:latin typeface="Arial"/>
              </a:rPr>
              <a:t>aderência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aos </a:t>
            </a:r>
            <a:r>
              <a:rPr lang="pt-BR" sz="2400" b="0" u="sng" strike="noStrike" spc="-1">
                <a:solidFill>
                  <a:srgbClr val="000000"/>
                </a:solidFill>
                <a:uFillTx/>
                <a:latin typeface="Arial"/>
              </a:rPr>
              <a:t>planos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?</a:t>
            </a:r>
          </a:p>
        </p:txBody>
      </p:sp>
      <p:sp>
        <p:nvSpPr>
          <p:cNvPr id="304" name="CustomShape 32"/>
          <p:cNvSpPr/>
          <p:nvPr/>
        </p:nvSpPr>
        <p:spPr>
          <a:xfrm>
            <a:off x="5820480" y="4114440"/>
            <a:ext cx="1326240" cy="331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</a:rPr>
              <a:t>REVISÕES</a:t>
            </a:r>
          </a:p>
        </p:txBody>
      </p:sp>
      <p:sp>
        <p:nvSpPr>
          <p:cNvPr id="305" name="CustomShape 33"/>
          <p:cNvSpPr/>
          <p:nvPr/>
        </p:nvSpPr>
        <p:spPr>
          <a:xfrm>
            <a:off x="7510320" y="4114080"/>
            <a:ext cx="1051560" cy="331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</a:rPr>
              <a:t>TESTES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493920" y="254520"/>
            <a:ext cx="8912880" cy="11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Atividades de GQS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373680" y="1313280"/>
            <a:ext cx="9203040" cy="490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latin typeface="Arial"/>
              </a:rPr>
              <a:t>Realização de Revisões:</a:t>
            </a:r>
          </a:p>
          <a:p>
            <a:pPr marL="738000" lvl="1" indent="-28080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–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para avaliar a qualidade da especificação e projeto.</a:t>
            </a:r>
            <a:endParaRPr lang="pt-BR" sz="2600" b="0" strike="noStrike" spc="-1">
              <a:latin typeface="Arial"/>
            </a:endParaRPr>
          </a:p>
          <a:p>
            <a:pPr marL="739440" lvl="1" indent="-280800" algn="just">
              <a:lnSpc>
                <a:spcPct val="150000"/>
              </a:lnSpc>
              <a:tabLst>
                <a:tab pos="0" algn="l"/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endParaRPr lang="pt-BR" sz="2600" b="0" strike="noStrike" spc="-1">
              <a:latin typeface="Arial"/>
            </a:endParaRPr>
          </a:p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latin typeface="Arial"/>
              </a:rPr>
              <a:t>Atividades de Teste de Software</a:t>
            </a:r>
          </a:p>
          <a:p>
            <a:pPr marL="738000" lvl="1" indent="-28080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–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para ajudar a garantir uma detecção efetiva de erros.</a:t>
            </a:r>
            <a:endParaRPr lang="pt-BR" sz="2600" b="0" strike="noStrike" spc="-1">
              <a:latin typeface="Arial"/>
            </a:endParaRPr>
          </a:p>
          <a:p>
            <a:pPr marL="739440" lvl="1" indent="-280800" algn="just">
              <a:lnSpc>
                <a:spcPct val="150000"/>
              </a:lnSpc>
              <a:tabLst>
                <a:tab pos="0" algn="l"/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endParaRPr lang="pt-BR" sz="2600" b="0" strike="noStrike" spc="-1">
              <a:latin typeface="Arial"/>
            </a:endParaRPr>
          </a:p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•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latin typeface="Arial"/>
              </a:rPr>
              <a:t>Auditoria: </a:t>
            </a:r>
          </a:p>
          <a:p>
            <a:pPr marL="738000" lvl="1" indent="-28080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–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para determinar adequação aos requisitos, planos e contrato.</a:t>
            </a:r>
            <a:endParaRPr lang="pt-BR" sz="2600" b="0" strike="noStrike" spc="-1">
              <a:latin typeface="Arial"/>
            </a:endParaRPr>
          </a:p>
          <a:p>
            <a:pPr marL="738000" lvl="1" indent="-280800" algn="just">
              <a:lnSpc>
                <a:spcPct val="150000"/>
              </a:lnSpc>
              <a:tabLst>
                <a:tab pos="0" algn="l"/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493920" y="254520"/>
            <a:ext cx="8912880" cy="11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Revisões do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707760" y="1658880"/>
            <a:ext cx="8944200" cy="36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latin typeface="Arial"/>
              </a:rPr>
              <a:t>As Revisões devem ser aplicadas em vários pontos durante o desenvolvimento do software</a:t>
            </a:r>
          </a:p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latin typeface="Arial"/>
              </a:rPr>
              <a:t>Revisão é uma maneira de usar a diversidade de um grupo de pessoas para:</a:t>
            </a:r>
          </a:p>
          <a:p>
            <a:pPr marL="738000" lvl="1" indent="-28080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–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apontar melhorias necessárias ao produto;</a:t>
            </a:r>
            <a:endParaRPr lang="pt-BR" sz="2600" b="0" strike="noStrike" spc="-1">
              <a:latin typeface="Arial"/>
            </a:endParaRPr>
          </a:p>
          <a:p>
            <a:pPr marL="738000" lvl="1" indent="-28080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–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confirmar a aderência aos planos pré estabelecidos.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493920" y="254520"/>
            <a:ext cx="8912880" cy="11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Revisões Técnicas Formais -</a:t>
            </a:r>
            <a:br/>
            <a:r>
              <a:rPr lang="pt-BR" sz="4400" b="1" strike="noStrike" spc="-1">
                <a:latin typeface="Arial"/>
              </a:rPr>
              <a:t>Objetivos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196645" y="1658880"/>
            <a:ext cx="9455315" cy="36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Font typeface="Arial"/>
              <a:buAutoNum type="arabicParenR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 dirty="0">
                <a:latin typeface="Arial"/>
              </a:rPr>
              <a:t>Descobrir erros de função, lógica ou implementação em qualquer representação do software;</a:t>
            </a:r>
          </a:p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Font typeface="Arial"/>
              <a:buAutoNum type="arabicParenR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 dirty="0">
                <a:latin typeface="Arial"/>
              </a:rPr>
              <a:t>Verificar se o software que se encontra em revisão atende a seus requisitos;</a:t>
            </a:r>
          </a:p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Font typeface="Arial"/>
              <a:buAutoNum type="arabicParenR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 dirty="0">
                <a:latin typeface="Arial"/>
              </a:rPr>
              <a:t>Garantir que o software tenha sido representado de acordo com padrões pré-definidos;</a:t>
            </a:r>
          </a:p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Font typeface="Arial"/>
              <a:buAutoNum type="arabicParenR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 dirty="0">
                <a:latin typeface="Arial"/>
              </a:rPr>
              <a:t>Obter um software que seja desenvolvido uniformemente;</a:t>
            </a:r>
          </a:p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Font typeface="Arial"/>
              <a:buAutoNum type="arabicParenR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 dirty="0">
                <a:latin typeface="Arial"/>
              </a:rPr>
              <a:t>Tornar os projetos mais administráveis.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493920" y="254520"/>
            <a:ext cx="8912880" cy="11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Revisões Técnicas Formais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707760" y="1658880"/>
            <a:ext cx="8944200" cy="36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577800" indent="-534960" algn="just">
              <a:lnSpc>
                <a:spcPct val="150000"/>
              </a:lnSpc>
              <a:tabLst>
                <a:tab pos="0" algn="l"/>
                <a:tab pos="577800" algn="l"/>
                <a:tab pos="1025280" algn="l"/>
                <a:tab pos="1474560" algn="l"/>
                <a:tab pos="1923840" algn="l"/>
                <a:tab pos="2373120" algn="l"/>
                <a:tab pos="2822400" algn="l"/>
                <a:tab pos="3271680" algn="l"/>
                <a:tab pos="3720960" algn="l"/>
                <a:tab pos="4170240" algn="l"/>
                <a:tab pos="4619520" algn="l"/>
                <a:tab pos="5068800" algn="l"/>
                <a:tab pos="5518080" algn="l"/>
                <a:tab pos="5967360" algn="l"/>
                <a:tab pos="6416640" algn="l"/>
                <a:tab pos="6865920" algn="l"/>
                <a:tab pos="7315200" algn="l"/>
                <a:tab pos="7764120" algn="l"/>
                <a:tab pos="8213400" algn="l"/>
                <a:tab pos="8662680" algn="l"/>
                <a:tab pos="9111960" algn="l"/>
                <a:tab pos="956124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latin typeface="Arial"/>
              </a:rPr>
              <a:t>Além disso:</a:t>
            </a:r>
          </a:p>
          <a:p>
            <a:pPr marL="576000" indent="-5364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7800" algn="l"/>
                <a:tab pos="1025280" algn="l"/>
                <a:tab pos="1474560" algn="l"/>
                <a:tab pos="1923840" algn="l"/>
                <a:tab pos="2373120" algn="l"/>
                <a:tab pos="2822400" algn="l"/>
                <a:tab pos="3271680" algn="l"/>
                <a:tab pos="3720960" algn="l"/>
                <a:tab pos="4170240" algn="l"/>
                <a:tab pos="4619520" algn="l"/>
                <a:tab pos="5068800" algn="l"/>
                <a:tab pos="5518080" algn="l"/>
                <a:tab pos="5967360" algn="l"/>
                <a:tab pos="6416640" algn="l"/>
                <a:tab pos="6865920" algn="l"/>
                <a:tab pos="7315200" algn="l"/>
                <a:tab pos="7764120" algn="l"/>
                <a:tab pos="8213400" algn="l"/>
                <a:tab pos="8662680" algn="l"/>
                <a:tab pos="9111960" algn="l"/>
                <a:tab pos="956124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latin typeface="Arial"/>
              </a:rPr>
              <a:t>Espaço de treinamento que possibilita que os engenheiros juniores observem diferentes abordagens a análise, projeto e implementação de software</a:t>
            </a:r>
          </a:p>
          <a:p>
            <a:pPr marL="576000" indent="-5364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7800" algn="l"/>
                <a:tab pos="1025280" algn="l"/>
                <a:tab pos="1474560" algn="l"/>
                <a:tab pos="1923840" algn="l"/>
                <a:tab pos="2373120" algn="l"/>
                <a:tab pos="2822400" algn="l"/>
                <a:tab pos="3271680" algn="l"/>
                <a:tab pos="3720960" algn="l"/>
                <a:tab pos="4170240" algn="l"/>
                <a:tab pos="4619520" algn="l"/>
                <a:tab pos="5068800" algn="l"/>
                <a:tab pos="5518080" algn="l"/>
                <a:tab pos="5967360" algn="l"/>
                <a:tab pos="6416640" algn="l"/>
                <a:tab pos="6865920" algn="l"/>
                <a:tab pos="7315200" algn="l"/>
                <a:tab pos="7764120" algn="l"/>
                <a:tab pos="8213400" algn="l"/>
                <a:tab pos="8662680" algn="l"/>
                <a:tab pos="9111960" algn="l"/>
                <a:tab pos="956124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latin typeface="Arial"/>
              </a:rPr>
              <a:t>Promove backup e continuidade. Várias pessoas se familiarizam com partes do software que de outro modo poderiam não conhecer.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493920" y="254520"/>
            <a:ext cx="8912880" cy="11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Reunião da Revisão de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707760" y="1658880"/>
            <a:ext cx="8944200" cy="36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latin typeface="Arial"/>
              </a:rPr>
              <a:t>Uma Revisão Técnica Formal é conduzida em uma </a:t>
            </a:r>
            <a:r>
              <a:rPr lang="pt-BR" sz="2600" b="0" u="sng" strike="noStrike" spc="-1">
                <a:uFillTx/>
                <a:latin typeface="Arial"/>
              </a:rPr>
              <a:t>reunião</a:t>
            </a:r>
            <a:r>
              <a:rPr lang="pt-BR" sz="2600" b="0" strike="noStrike" spc="-1">
                <a:latin typeface="Arial"/>
              </a:rPr>
              <a:t> e será bem sucedida se for planejada, controlada e cuidada.</a:t>
            </a:r>
          </a:p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latin typeface="Arial"/>
              </a:rPr>
              <a:t>A Revisão Técnica Formal focaliza uma parte específica (pequena) do software – maior probabilidade de descobrir erros.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93920" y="254520"/>
            <a:ext cx="8912880" cy="11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Reunião da Revisão de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707760" y="1658880"/>
            <a:ext cx="8944200" cy="36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latin typeface="Arial"/>
              </a:rPr>
              <a:t>Independentemente do formato de Revisão Técnica, toda Reunião de Revisão deve estar de acordo com:</a:t>
            </a:r>
          </a:p>
          <a:p>
            <a:pPr marL="738000" lvl="1" indent="-280800" algn="just">
              <a:lnSpc>
                <a:spcPct val="150000"/>
              </a:lnSpc>
              <a:buClr>
                <a:srgbClr val="000000"/>
              </a:buClr>
              <a:buFont typeface="Arial"/>
              <a:buAutoNum type="arabicParenR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 Envolver de 3 a 5 pessoas na revisão</a:t>
            </a:r>
            <a:endParaRPr lang="pt-BR" sz="2600" b="0" strike="noStrike" spc="-1">
              <a:latin typeface="Arial"/>
            </a:endParaRPr>
          </a:p>
          <a:p>
            <a:pPr marL="738000" lvl="1" indent="-280800" algn="just">
              <a:lnSpc>
                <a:spcPct val="150000"/>
              </a:lnSpc>
              <a:buClr>
                <a:srgbClr val="000000"/>
              </a:buClr>
              <a:buFont typeface="Arial"/>
              <a:buAutoNum type="arabicParenR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 Deve haver uma preparação para a reunião (essa preparação não deve exigir mais de 2 horas de trabalho de cada pessoa)</a:t>
            </a:r>
            <a:endParaRPr lang="pt-BR" sz="2600" b="0" strike="noStrike" spc="-1">
              <a:latin typeface="Arial"/>
            </a:endParaRPr>
          </a:p>
          <a:p>
            <a:pPr marL="738000" lvl="1" indent="-280800" algn="just">
              <a:lnSpc>
                <a:spcPct val="150000"/>
              </a:lnSpc>
              <a:buClr>
                <a:srgbClr val="000000"/>
              </a:buClr>
              <a:buFont typeface="Arial"/>
              <a:buAutoNum type="arabicParenR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 A Reunião de Revisão deve durar menos de 2 horas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493920" y="254520"/>
            <a:ext cx="8912880" cy="11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Revisão de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707760" y="1658880"/>
            <a:ext cx="8944200" cy="36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latin typeface="Arial"/>
              </a:rPr>
              <a:t>Verificação: determinar se os produtos de software de uma atividade atendem completamente os requisitos ou condições impostas a eles.</a:t>
            </a:r>
          </a:p>
          <a:p>
            <a:pPr marL="738000" lvl="1" indent="-28080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–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3465A4"/>
                </a:solidFill>
                <a:latin typeface="Arial"/>
                <a:ea typeface="Droid Sans Fallback"/>
              </a:rPr>
              <a:t>“Estamos construindo certo o produto?”</a:t>
            </a:r>
            <a:endParaRPr lang="pt-BR" sz="2600" b="0" strike="noStrike" spc="-1">
              <a:latin typeface="Arial"/>
            </a:endParaRPr>
          </a:p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latin typeface="Arial"/>
              </a:rPr>
              <a:t>Validação: assegurar que o produto final corresponde aos requisitos do software.</a:t>
            </a:r>
          </a:p>
          <a:p>
            <a:pPr marL="738000" lvl="1" indent="-28080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–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3465A4"/>
                </a:solidFill>
                <a:latin typeface="Arial"/>
                <a:ea typeface="Droid Sans Fallback"/>
              </a:rPr>
              <a:t>“Estamos construindo o produto certo?”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493920" y="254520"/>
            <a:ext cx="8912880" cy="11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Revisão de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707760" y="1658880"/>
            <a:ext cx="8944200" cy="36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latin typeface="Arial"/>
              </a:rPr>
              <a:t>Revisões Conjuntas: avaliar se a situação e os produtos de uma atividade de um projeto estão apropriados.</a:t>
            </a:r>
          </a:p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latin typeface="Arial"/>
              </a:rPr>
              <a:t>As revisões conjuntas são feitas tanto nos níveis de gerenciamento do projeto como nos níveis técnicos.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Histórico </a:t>
            </a:r>
          </a:p>
        </p:txBody>
      </p:sp>
      <p:pic>
        <p:nvPicPr>
          <p:cNvPr id="92" name="Imagem 91"/>
          <p:cNvPicPr/>
          <p:nvPr/>
        </p:nvPicPr>
        <p:blipFill>
          <a:blip r:embed="rId2"/>
          <a:stretch/>
        </p:blipFill>
        <p:spPr>
          <a:xfrm>
            <a:off x="1074240" y="1260000"/>
            <a:ext cx="7925760" cy="4531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493920" y="254520"/>
            <a:ext cx="8912880" cy="11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Revisão de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707760" y="1658880"/>
            <a:ext cx="8944200" cy="36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latin typeface="Arial"/>
              </a:rPr>
              <a:t>Resolução de Problemas: analisar e resolver problemas de qualquer natureza ou fonte, que são descobertos durante o desenvolvimento, operação, manutenção ou durante outras atividades.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493920" y="254520"/>
            <a:ext cx="8912880" cy="11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O Processo de Garantia de</a:t>
            </a:r>
            <a:br/>
            <a:r>
              <a:rPr lang="pt-BR" sz="4400" b="1" strike="noStrike" spc="-1">
                <a:latin typeface="Arial"/>
              </a:rPr>
              <a:t>Qualidade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708120" y="1501920"/>
            <a:ext cx="8916120" cy="2416680"/>
          </a:xfrm>
          <a:custGeom>
            <a:avLst/>
            <a:gdLst/>
            <a:ahLst/>
            <a:cxnLst/>
            <a:rect l="0" t="0" r="r" b="b"/>
            <a:pathLst>
              <a:path w="24769" h="6715">
                <a:moveTo>
                  <a:pt x="249" y="0"/>
                </a:moveTo>
                <a:lnTo>
                  <a:pt x="249" y="0"/>
                </a:lnTo>
                <a:cubicBezTo>
                  <a:pt x="206" y="0"/>
                  <a:pt x="163" y="12"/>
                  <a:pt x="125" y="33"/>
                </a:cubicBezTo>
                <a:cubicBezTo>
                  <a:pt x="87" y="55"/>
                  <a:pt x="55" y="87"/>
                  <a:pt x="33" y="125"/>
                </a:cubicBezTo>
                <a:cubicBezTo>
                  <a:pt x="12" y="163"/>
                  <a:pt x="0" y="206"/>
                  <a:pt x="0" y="249"/>
                </a:cubicBezTo>
                <a:lnTo>
                  <a:pt x="0" y="6464"/>
                </a:lnTo>
                <a:lnTo>
                  <a:pt x="0" y="6465"/>
                </a:lnTo>
                <a:cubicBezTo>
                  <a:pt x="0" y="6508"/>
                  <a:pt x="12" y="6551"/>
                  <a:pt x="33" y="6589"/>
                </a:cubicBezTo>
                <a:cubicBezTo>
                  <a:pt x="55" y="6627"/>
                  <a:pt x="87" y="6659"/>
                  <a:pt x="125" y="6681"/>
                </a:cubicBezTo>
                <a:cubicBezTo>
                  <a:pt x="163" y="6702"/>
                  <a:pt x="206" y="6714"/>
                  <a:pt x="249" y="6714"/>
                </a:cubicBezTo>
                <a:lnTo>
                  <a:pt x="24518" y="6714"/>
                </a:lnTo>
                <a:lnTo>
                  <a:pt x="24519" y="6714"/>
                </a:lnTo>
                <a:cubicBezTo>
                  <a:pt x="24562" y="6714"/>
                  <a:pt x="24605" y="6702"/>
                  <a:pt x="24643" y="6681"/>
                </a:cubicBezTo>
                <a:cubicBezTo>
                  <a:pt x="24681" y="6659"/>
                  <a:pt x="24713" y="6627"/>
                  <a:pt x="24735" y="6589"/>
                </a:cubicBezTo>
                <a:cubicBezTo>
                  <a:pt x="24756" y="6551"/>
                  <a:pt x="24768" y="6508"/>
                  <a:pt x="24768" y="6465"/>
                </a:cubicBezTo>
                <a:lnTo>
                  <a:pt x="24768" y="249"/>
                </a:lnTo>
                <a:lnTo>
                  <a:pt x="24768" y="249"/>
                </a:lnTo>
                <a:lnTo>
                  <a:pt x="24768" y="249"/>
                </a:lnTo>
                <a:cubicBezTo>
                  <a:pt x="24768" y="206"/>
                  <a:pt x="24756" y="163"/>
                  <a:pt x="24735" y="125"/>
                </a:cubicBezTo>
                <a:cubicBezTo>
                  <a:pt x="24713" y="87"/>
                  <a:pt x="24681" y="55"/>
                  <a:pt x="24643" y="33"/>
                </a:cubicBezTo>
                <a:cubicBezTo>
                  <a:pt x="24605" y="12"/>
                  <a:pt x="24562" y="0"/>
                  <a:pt x="24519" y="0"/>
                </a:cubicBezTo>
                <a:lnTo>
                  <a:pt x="249" y="0"/>
                </a:lnTo>
              </a:path>
            </a:pathLst>
          </a:custGeom>
          <a:solidFill>
            <a:srgbClr val="729FCF">
              <a:alpha val="29000"/>
            </a:srgbClr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27" name="CustomShape 3"/>
          <p:cNvSpPr/>
          <p:nvPr/>
        </p:nvSpPr>
        <p:spPr>
          <a:xfrm>
            <a:off x="795600" y="1959840"/>
            <a:ext cx="407160" cy="385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In</a:t>
            </a:r>
          </a:p>
        </p:txBody>
      </p:sp>
      <p:sp>
        <p:nvSpPr>
          <p:cNvPr id="328" name="CustomShape 4"/>
          <p:cNvSpPr/>
          <p:nvPr/>
        </p:nvSpPr>
        <p:spPr>
          <a:xfrm>
            <a:off x="8773920" y="1965240"/>
            <a:ext cx="619560" cy="38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Out</a:t>
            </a:r>
          </a:p>
        </p:txBody>
      </p:sp>
      <p:grpSp>
        <p:nvGrpSpPr>
          <p:cNvPr id="329" name="Group 5"/>
          <p:cNvGrpSpPr/>
          <p:nvPr/>
        </p:nvGrpSpPr>
        <p:grpSpPr>
          <a:xfrm>
            <a:off x="1344600" y="1800000"/>
            <a:ext cx="7354440" cy="743040"/>
            <a:chOff x="1344600" y="1800000"/>
            <a:chExt cx="7354440" cy="743040"/>
          </a:xfrm>
        </p:grpSpPr>
        <p:sp>
          <p:nvSpPr>
            <p:cNvPr id="330" name="CustomShape 6"/>
            <p:cNvSpPr/>
            <p:nvPr/>
          </p:nvSpPr>
          <p:spPr>
            <a:xfrm>
              <a:off x="1884240" y="1800000"/>
              <a:ext cx="1074960" cy="743040"/>
            </a:xfrm>
            <a:custGeom>
              <a:avLst/>
              <a:gdLst/>
              <a:ahLst/>
              <a:cxnLst/>
              <a:rect l="0" t="0" r="r" b="b"/>
              <a:pathLst>
                <a:path w="2988" h="2066">
                  <a:moveTo>
                    <a:pt x="155" y="0"/>
                  </a:moveTo>
                  <a:lnTo>
                    <a:pt x="156" y="0"/>
                  </a:lnTo>
                  <a:cubicBezTo>
                    <a:pt x="128" y="0"/>
                    <a:pt x="102" y="7"/>
                    <a:pt x="78" y="21"/>
                  </a:cubicBezTo>
                  <a:cubicBezTo>
                    <a:pt x="54" y="35"/>
                    <a:pt x="35" y="54"/>
                    <a:pt x="21" y="78"/>
                  </a:cubicBezTo>
                  <a:cubicBezTo>
                    <a:pt x="7" y="102"/>
                    <a:pt x="0" y="128"/>
                    <a:pt x="0" y="156"/>
                  </a:cubicBezTo>
                  <a:lnTo>
                    <a:pt x="0" y="1909"/>
                  </a:lnTo>
                  <a:lnTo>
                    <a:pt x="0" y="1909"/>
                  </a:lnTo>
                  <a:cubicBezTo>
                    <a:pt x="0" y="1937"/>
                    <a:pt x="7" y="1963"/>
                    <a:pt x="21" y="1987"/>
                  </a:cubicBezTo>
                  <a:cubicBezTo>
                    <a:pt x="35" y="2011"/>
                    <a:pt x="54" y="2030"/>
                    <a:pt x="78" y="2044"/>
                  </a:cubicBezTo>
                  <a:cubicBezTo>
                    <a:pt x="102" y="2058"/>
                    <a:pt x="128" y="2065"/>
                    <a:pt x="156" y="2065"/>
                  </a:cubicBezTo>
                  <a:lnTo>
                    <a:pt x="2831" y="2065"/>
                  </a:lnTo>
                  <a:lnTo>
                    <a:pt x="2831" y="2065"/>
                  </a:lnTo>
                  <a:cubicBezTo>
                    <a:pt x="2859" y="2065"/>
                    <a:pt x="2885" y="2058"/>
                    <a:pt x="2909" y="2044"/>
                  </a:cubicBezTo>
                  <a:cubicBezTo>
                    <a:pt x="2933" y="2030"/>
                    <a:pt x="2952" y="2011"/>
                    <a:pt x="2966" y="1987"/>
                  </a:cubicBezTo>
                  <a:cubicBezTo>
                    <a:pt x="2980" y="1963"/>
                    <a:pt x="2987" y="1937"/>
                    <a:pt x="2987" y="1909"/>
                  </a:cubicBezTo>
                  <a:lnTo>
                    <a:pt x="2987" y="155"/>
                  </a:lnTo>
                  <a:lnTo>
                    <a:pt x="2987" y="156"/>
                  </a:lnTo>
                  <a:lnTo>
                    <a:pt x="2987" y="156"/>
                  </a:lnTo>
                  <a:cubicBezTo>
                    <a:pt x="2987" y="128"/>
                    <a:pt x="2980" y="102"/>
                    <a:pt x="2966" y="78"/>
                  </a:cubicBezTo>
                  <a:cubicBezTo>
                    <a:pt x="2952" y="54"/>
                    <a:pt x="2933" y="35"/>
                    <a:pt x="2909" y="21"/>
                  </a:cubicBezTo>
                  <a:cubicBezTo>
                    <a:pt x="2885" y="7"/>
                    <a:pt x="2859" y="0"/>
                    <a:pt x="2831" y="0"/>
                  </a:cubicBezTo>
                  <a:lnTo>
                    <a:pt x="155" y="0"/>
                  </a:lnTo>
                </a:path>
              </a:pathLst>
            </a:custGeom>
            <a:solidFill>
              <a:srgbClr val="729FCF"/>
            </a:solidFill>
            <a:ln w="9360" cap="sq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31" name="CustomShape 7"/>
            <p:cNvSpPr/>
            <p:nvPr/>
          </p:nvSpPr>
          <p:spPr>
            <a:xfrm>
              <a:off x="1344600" y="2049120"/>
              <a:ext cx="399240" cy="244800"/>
            </a:xfrm>
            <a:custGeom>
              <a:avLst/>
              <a:gdLst/>
              <a:ahLst/>
              <a:cxnLst/>
              <a:rect l="0" t="0" r="r" b="b"/>
              <a:pathLst>
                <a:path w="1111" h="682">
                  <a:moveTo>
                    <a:pt x="0" y="170"/>
                  </a:moveTo>
                  <a:lnTo>
                    <a:pt x="832" y="170"/>
                  </a:lnTo>
                  <a:lnTo>
                    <a:pt x="832" y="0"/>
                  </a:lnTo>
                  <a:lnTo>
                    <a:pt x="1110" y="340"/>
                  </a:lnTo>
                  <a:lnTo>
                    <a:pt x="832" y="681"/>
                  </a:lnTo>
                  <a:lnTo>
                    <a:pt x="832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32" name="CustomShape 8"/>
            <p:cNvSpPr/>
            <p:nvPr/>
          </p:nvSpPr>
          <p:spPr>
            <a:xfrm>
              <a:off x="3639600" y="1800000"/>
              <a:ext cx="1074600" cy="743040"/>
            </a:xfrm>
            <a:custGeom>
              <a:avLst/>
              <a:gdLst/>
              <a:ahLst/>
              <a:cxnLst/>
              <a:rect l="0" t="0" r="r" b="b"/>
              <a:pathLst>
                <a:path w="2987" h="2066">
                  <a:moveTo>
                    <a:pt x="155" y="0"/>
                  </a:moveTo>
                  <a:lnTo>
                    <a:pt x="156" y="0"/>
                  </a:lnTo>
                  <a:cubicBezTo>
                    <a:pt x="128" y="0"/>
                    <a:pt x="102" y="7"/>
                    <a:pt x="78" y="21"/>
                  </a:cubicBezTo>
                  <a:cubicBezTo>
                    <a:pt x="54" y="35"/>
                    <a:pt x="35" y="54"/>
                    <a:pt x="21" y="78"/>
                  </a:cubicBezTo>
                  <a:cubicBezTo>
                    <a:pt x="7" y="102"/>
                    <a:pt x="0" y="128"/>
                    <a:pt x="0" y="156"/>
                  </a:cubicBezTo>
                  <a:lnTo>
                    <a:pt x="0" y="1909"/>
                  </a:lnTo>
                  <a:lnTo>
                    <a:pt x="0" y="1909"/>
                  </a:lnTo>
                  <a:cubicBezTo>
                    <a:pt x="0" y="1937"/>
                    <a:pt x="7" y="1963"/>
                    <a:pt x="21" y="1987"/>
                  </a:cubicBezTo>
                  <a:cubicBezTo>
                    <a:pt x="35" y="2011"/>
                    <a:pt x="54" y="2030"/>
                    <a:pt x="78" y="2044"/>
                  </a:cubicBezTo>
                  <a:cubicBezTo>
                    <a:pt x="102" y="2058"/>
                    <a:pt x="128" y="2065"/>
                    <a:pt x="156" y="2065"/>
                  </a:cubicBezTo>
                  <a:lnTo>
                    <a:pt x="2830" y="2065"/>
                  </a:lnTo>
                  <a:lnTo>
                    <a:pt x="2830" y="2065"/>
                  </a:lnTo>
                  <a:cubicBezTo>
                    <a:pt x="2858" y="2065"/>
                    <a:pt x="2884" y="2058"/>
                    <a:pt x="2908" y="2044"/>
                  </a:cubicBezTo>
                  <a:cubicBezTo>
                    <a:pt x="2932" y="2030"/>
                    <a:pt x="2951" y="2011"/>
                    <a:pt x="2965" y="1987"/>
                  </a:cubicBezTo>
                  <a:cubicBezTo>
                    <a:pt x="2979" y="1963"/>
                    <a:pt x="2986" y="1937"/>
                    <a:pt x="2986" y="1909"/>
                  </a:cubicBezTo>
                  <a:lnTo>
                    <a:pt x="2986" y="155"/>
                  </a:lnTo>
                  <a:lnTo>
                    <a:pt x="2986" y="156"/>
                  </a:lnTo>
                  <a:lnTo>
                    <a:pt x="2986" y="156"/>
                  </a:lnTo>
                  <a:cubicBezTo>
                    <a:pt x="2986" y="128"/>
                    <a:pt x="2979" y="102"/>
                    <a:pt x="2965" y="78"/>
                  </a:cubicBezTo>
                  <a:cubicBezTo>
                    <a:pt x="2951" y="54"/>
                    <a:pt x="2932" y="35"/>
                    <a:pt x="2908" y="21"/>
                  </a:cubicBezTo>
                  <a:cubicBezTo>
                    <a:pt x="2884" y="7"/>
                    <a:pt x="2858" y="0"/>
                    <a:pt x="2830" y="0"/>
                  </a:cubicBezTo>
                  <a:lnTo>
                    <a:pt x="155" y="0"/>
                  </a:lnTo>
                </a:path>
              </a:pathLst>
            </a:custGeom>
            <a:solidFill>
              <a:srgbClr val="729FCF"/>
            </a:solidFill>
            <a:ln w="9360" cap="sq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33" name="CustomShape 9"/>
            <p:cNvSpPr/>
            <p:nvPr/>
          </p:nvSpPr>
          <p:spPr>
            <a:xfrm>
              <a:off x="3099600" y="2049120"/>
              <a:ext cx="399600" cy="244800"/>
            </a:xfrm>
            <a:custGeom>
              <a:avLst/>
              <a:gdLst/>
              <a:ahLst/>
              <a:cxnLst/>
              <a:rect l="0" t="0" r="r" b="b"/>
              <a:pathLst>
                <a:path w="1112" h="682">
                  <a:moveTo>
                    <a:pt x="0" y="170"/>
                  </a:moveTo>
                  <a:lnTo>
                    <a:pt x="833" y="170"/>
                  </a:lnTo>
                  <a:lnTo>
                    <a:pt x="833" y="0"/>
                  </a:lnTo>
                  <a:lnTo>
                    <a:pt x="1111" y="340"/>
                  </a:lnTo>
                  <a:lnTo>
                    <a:pt x="833" y="681"/>
                  </a:lnTo>
                  <a:lnTo>
                    <a:pt x="833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34" name="CustomShape 10"/>
            <p:cNvSpPr/>
            <p:nvPr/>
          </p:nvSpPr>
          <p:spPr>
            <a:xfrm>
              <a:off x="5394600" y="1800000"/>
              <a:ext cx="1074960" cy="743040"/>
            </a:xfrm>
            <a:custGeom>
              <a:avLst/>
              <a:gdLst/>
              <a:ahLst/>
              <a:cxnLst/>
              <a:rect l="0" t="0" r="r" b="b"/>
              <a:pathLst>
                <a:path w="2988" h="2066">
                  <a:moveTo>
                    <a:pt x="155" y="0"/>
                  </a:moveTo>
                  <a:lnTo>
                    <a:pt x="156" y="0"/>
                  </a:lnTo>
                  <a:cubicBezTo>
                    <a:pt x="128" y="0"/>
                    <a:pt x="102" y="7"/>
                    <a:pt x="78" y="21"/>
                  </a:cubicBezTo>
                  <a:cubicBezTo>
                    <a:pt x="54" y="35"/>
                    <a:pt x="35" y="54"/>
                    <a:pt x="21" y="78"/>
                  </a:cubicBezTo>
                  <a:cubicBezTo>
                    <a:pt x="7" y="102"/>
                    <a:pt x="0" y="128"/>
                    <a:pt x="0" y="156"/>
                  </a:cubicBezTo>
                  <a:lnTo>
                    <a:pt x="0" y="1909"/>
                  </a:lnTo>
                  <a:lnTo>
                    <a:pt x="0" y="1909"/>
                  </a:lnTo>
                  <a:cubicBezTo>
                    <a:pt x="0" y="1937"/>
                    <a:pt x="7" y="1963"/>
                    <a:pt x="21" y="1987"/>
                  </a:cubicBezTo>
                  <a:cubicBezTo>
                    <a:pt x="35" y="2011"/>
                    <a:pt x="54" y="2030"/>
                    <a:pt x="78" y="2044"/>
                  </a:cubicBezTo>
                  <a:cubicBezTo>
                    <a:pt x="102" y="2058"/>
                    <a:pt x="128" y="2065"/>
                    <a:pt x="156" y="2065"/>
                  </a:cubicBezTo>
                  <a:lnTo>
                    <a:pt x="2831" y="2065"/>
                  </a:lnTo>
                  <a:lnTo>
                    <a:pt x="2831" y="2065"/>
                  </a:lnTo>
                  <a:cubicBezTo>
                    <a:pt x="2859" y="2065"/>
                    <a:pt x="2885" y="2058"/>
                    <a:pt x="2909" y="2044"/>
                  </a:cubicBezTo>
                  <a:cubicBezTo>
                    <a:pt x="2933" y="2030"/>
                    <a:pt x="2952" y="2011"/>
                    <a:pt x="2966" y="1987"/>
                  </a:cubicBezTo>
                  <a:cubicBezTo>
                    <a:pt x="2980" y="1963"/>
                    <a:pt x="2987" y="1937"/>
                    <a:pt x="2987" y="1909"/>
                  </a:cubicBezTo>
                  <a:lnTo>
                    <a:pt x="2987" y="155"/>
                  </a:lnTo>
                  <a:lnTo>
                    <a:pt x="2987" y="156"/>
                  </a:lnTo>
                  <a:lnTo>
                    <a:pt x="2987" y="156"/>
                  </a:lnTo>
                  <a:cubicBezTo>
                    <a:pt x="2987" y="128"/>
                    <a:pt x="2980" y="102"/>
                    <a:pt x="2966" y="78"/>
                  </a:cubicBezTo>
                  <a:cubicBezTo>
                    <a:pt x="2952" y="54"/>
                    <a:pt x="2933" y="35"/>
                    <a:pt x="2909" y="21"/>
                  </a:cubicBezTo>
                  <a:cubicBezTo>
                    <a:pt x="2885" y="7"/>
                    <a:pt x="2859" y="0"/>
                    <a:pt x="2831" y="0"/>
                  </a:cubicBezTo>
                  <a:lnTo>
                    <a:pt x="155" y="0"/>
                  </a:lnTo>
                </a:path>
              </a:pathLst>
            </a:custGeom>
            <a:solidFill>
              <a:srgbClr val="729FCF"/>
            </a:solidFill>
            <a:ln w="9360" cap="sq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35" name="CustomShape 11"/>
            <p:cNvSpPr/>
            <p:nvPr/>
          </p:nvSpPr>
          <p:spPr>
            <a:xfrm>
              <a:off x="4854960" y="2049120"/>
              <a:ext cx="399240" cy="244800"/>
            </a:xfrm>
            <a:custGeom>
              <a:avLst/>
              <a:gdLst/>
              <a:ahLst/>
              <a:cxnLst/>
              <a:rect l="0" t="0" r="r" b="b"/>
              <a:pathLst>
                <a:path w="1111" h="682">
                  <a:moveTo>
                    <a:pt x="0" y="170"/>
                  </a:moveTo>
                  <a:lnTo>
                    <a:pt x="832" y="170"/>
                  </a:lnTo>
                  <a:lnTo>
                    <a:pt x="832" y="0"/>
                  </a:lnTo>
                  <a:lnTo>
                    <a:pt x="1110" y="340"/>
                  </a:lnTo>
                  <a:lnTo>
                    <a:pt x="832" y="681"/>
                  </a:lnTo>
                  <a:lnTo>
                    <a:pt x="832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36" name="CustomShape 12"/>
            <p:cNvSpPr/>
            <p:nvPr/>
          </p:nvSpPr>
          <p:spPr>
            <a:xfrm>
              <a:off x="7151400" y="1800000"/>
              <a:ext cx="1074600" cy="743040"/>
            </a:xfrm>
            <a:custGeom>
              <a:avLst/>
              <a:gdLst/>
              <a:ahLst/>
              <a:cxnLst/>
              <a:rect l="0" t="0" r="r" b="b"/>
              <a:pathLst>
                <a:path w="2987" h="2066">
                  <a:moveTo>
                    <a:pt x="155" y="0"/>
                  </a:moveTo>
                  <a:lnTo>
                    <a:pt x="156" y="0"/>
                  </a:lnTo>
                  <a:cubicBezTo>
                    <a:pt x="128" y="0"/>
                    <a:pt x="102" y="7"/>
                    <a:pt x="78" y="21"/>
                  </a:cubicBezTo>
                  <a:cubicBezTo>
                    <a:pt x="54" y="35"/>
                    <a:pt x="35" y="54"/>
                    <a:pt x="21" y="78"/>
                  </a:cubicBezTo>
                  <a:cubicBezTo>
                    <a:pt x="7" y="102"/>
                    <a:pt x="0" y="128"/>
                    <a:pt x="0" y="156"/>
                  </a:cubicBezTo>
                  <a:lnTo>
                    <a:pt x="0" y="1909"/>
                  </a:lnTo>
                  <a:lnTo>
                    <a:pt x="0" y="1909"/>
                  </a:lnTo>
                  <a:cubicBezTo>
                    <a:pt x="0" y="1937"/>
                    <a:pt x="7" y="1963"/>
                    <a:pt x="21" y="1987"/>
                  </a:cubicBezTo>
                  <a:cubicBezTo>
                    <a:pt x="35" y="2011"/>
                    <a:pt x="54" y="2030"/>
                    <a:pt x="78" y="2044"/>
                  </a:cubicBezTo>
                  <a:cubicBezTo>
                    <a:pt x="102" y="2058"/>
                    <a:pt x="128" y="2065"/>
                    <a:pt x="156" y="2065"/>
                  </a:cubicBezTo>
                  <a:lnTo>
                    <a:pt x="2830" y="2065"/>
                  </a:lnTo>
                  <a:lnTo>
                    <a:pt x="2830" y="2065"/>
                  </a:lnTo>
                  <a:cubicBezTo>
                    <a:pt x="2858" y="2065"/>
                    <a:pt x="2884" y="2058"/>
                    <a:pt x="2908" y="2044"/>
                  </a:cubicBezTo>
                  <a:cubicBezTo>
                    <a:pt x="2932" y="2030"/>
                    <a:pt x="2951" y="2011"/>
                    <a:pt x="2965" y="1987"/>
                  </a:cubicBezTo>
                  <a:cubicBezTo>
                    <a:pt x="2979" y="1963"/>
                    <a:pt x="2986" y="1937"/>
                    <a:pt x="2986" y="1909"/>
                  </a:cubicBezTo>
                  <a:lnTo>
                    <a:pt x="2986" y="155"/>
                  </a:lnTo>
                  <a:lnTo>
                    <a:pt x="2986" y="156"/>
                  </a:lnTo>
                  <a:lnTo>
                    <a:pt x="2986" y="156"/>
                  </a:lnTo>
                  <a:cubicBezTo>
                    <a:pt x="2986" y="128"/>
                    <a:pt x="2979" y="102"/>
                    <a:pt x="2965" y="78"/>
                  </a:cubicBezTo>
                  <a:cubicBezTo>
                    <a:pt x="2951" y="54"/>
                    <a:pt x="2932" y="35"/>
                    <a:pt x="2908" y="21"/>
                  </a:cubicBezTo>
                  <a:cubicBezTo>
                    <a:pt x="2884" y="7"/>
                    <a:pt x="2858" y="0"/>
                    <a:pt x="2830" y="0"/>
                  </a:cubicBezTo>
                  <a:lnTo>
                    <a:pt x="155" y="0"/>
                  </a:lnTo>
                </a:path>
              </a:pathLst>
            </a:custGeom>
            <a:solidFill>
              <a:srgbClr val="729FCF"/>
            </a:solidFill>
            <a:ln w="9360" cap="sq">
              <a:solidFill>
                <a:srgbClr val="3465A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37" name="CustomShape 13"/>
            <p:cNvSpPr/>
            <p:nvPr/>
          </p:nvSpPr>
          <p:spPr>
            <a:xfrm>
              <a:off x="6609960" y="2049120"/>
              <a:ext cx="399600" cy="244800"/>
            </a:xfrm>
            <a:custGeom>
              <a:avLst/>
              <a:gdLst/>
              <a:ahLst/>
              <a:cxnLst/>
              <a:rect l="0" t="0" r="r" b="b"/>
              <a:pathLst>
                <a:path w="1112" h="682">
                  <a:moveTo>
                    <a:pt x="0" y="170"/>
                  </a:moveTo>
                  <a:lnTo>
                    <a:pt x="833" y="170"/>
                  </a:lnTo>
                  <a:lnTo>
                    <a:pt x="833" y="0"/>
                  </a:lnTo>
                  <a:lnTo>
                    <a:pt x="1111" y="340"/>
                  </a:lnTo>
                  <a:lnTo>
                    <a:pt x="833" y="681"/>
                  </a:lnTo>
                  <a:lnTo>
                    <a:pt x="833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38" name="CustomShape 14"/>
            <p:cNvSpPr/>
            <p:nvPr/>
          </p:nvSpPr>
          <p:spPr>
            <a:xfrm>
              <a:off x="8299800" y="2049120"/>
              <a:ext cx="399240" cy="244800"/>
            </a:xfrm>
            <a:custGeom>
              <a:avLst/>
              <a:gdLst/>
              <a:ahLst/>
              <a:cxnLst/>
              <a:rect l="0" t="0" r="r" b="b"/>
              <a:pathLst>
                <a:path w="1111" h="682">
                  <a:moveTo>
                    <a:pt x="0" y="170"/>
                  </a:moveTo>
                  <a:lnTo>
                    <a:pt x="832" y="170"/>
                  </a:lnTo>
                  <a:lnTo>
                    <a:pt x="832" y="0"/>
                  </a:lnTo>
                  <a:lnTo>
                    <a:pt x="1110" y="340"/>
                  </a:lnTo>
                  <a:lnTo>
                    <a:pt x="832" y="681"/>
                  </a:lnTo>
                  <a:lnTo>
                    <a:pt x="832" y="510"/>
                  </a:lnTo>
                  <a:lnTo>
                    <a:pt x="0" y="510"/>
                  </a:lnTo>
                  <a:lnTo>
                    <a:pt x="0" y="170"/>
                  </a:lnTo>
                </a:path>
              </a:pathLst>
            </a:custGeom>
            <a:solidFill>
              <a:srgbClr val="FFFFFF"/>
            </a:solidFill>
            <a:ln w="9360" cap="sq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339" name="Line 15"/>
          <p:cNvSpPr/>
          <p:nvPr/>
        </p:nvSpPr>
        <p:spPr>
          <a:xfrm>
            <a:off x="1485000" y="3461760"/>
            <a:ext cx="7501320" cy="144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40" name="Line 16"/>
          <p:cNvSpPr/>
          <p:nvPr/>
        </p:nvSpPr>
        <p:spPr>
          <a:xfrm flipV="1">
            <a:off x="1698840" y="3326400"/>
            <a:ext cx="14184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41" name="Line 17"/>
          <p:cNvSpPr/>
          <p:nvPr/>
        </p:nvSpPr>
        <p:spPr>
          <a:xfrm flipV="1">
            <a:off x="3183840" y="3326400"/>
            <a:ext cx="14220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42" name="Line 18"/>
          <p:cNvSpPr/>
          <p:nvPr/>
        </p:nvSpPr>
        <p:spPr>
          <a:xfrm flipV="1">
            <a:off x="5023440" y="3326400"/>
            <a:ext cx="14220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43" name="Line 19"/>
          <p:cNvSpPr/>
          <p:nvPr/>
        </p:nvSpPr>
        <p:spPr>
          <a:xfrm flipV="1">
            <a:off x="6722280" y="3326400"/>
            <a:ext cx="14220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44" name="Line 20"/>
          <p:cNvSpPr/>
          <p:nvPr/>
        </p:nvSpPr>
        <p:spPr>
          <a:xfrm flipV="1">
            <a:off x="8419680" y="3326400"/>
            <a:ext cx="142200" cy="139680"/>
          </a:xfrm>
          <a:prstGeom prst="line">
            <a:avLst/>
          </a:prstGeom>
          <a:ln w="291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45" name="CustomShape 21"/>
          <p:cNvSpPr/>
          <p:nvPr/>
        </p:nvSpPr>
        <p:spPr>
          <a:xfrm>
            <a:off x="1485000" y="3199320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46" name="CustomShape 22"/>
          <p:cNvSpPr/>
          <p:nvPr/>
        </p:nvSpPr>
        <p:spPr>
          <a:xfrm>
            <a:off x="3007800" y="3201120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47" name="CustomShape 23"/>
          <p:cNvSpPr/>
          <p:nvPr/>
        </p:nvSpPr>
        <p:spPr>
          <a:xfrm>
            <a:off x="4847040" y="3201120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48" name="CustomShape 24"/>
          <p:cNvSpPr/>
          <p:nvPr/>
        </p:nvSpPr>
        <p:spPr>
          <a:xfrm>
            <a:off x="6544800" y="3199320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49" name="CustomShape 25"/>
          <p:cNvSpPr/>
          <p:nvPr/>
        </p:nvSpPr>
        <p:spPr>
          <a:xfrm>
            <a:off x="8243640" y="3199320"/>
            <a:ext cx="494640" cy="456840"/>
          </a:xfrm>
          <a:prstGeom prst="ellipse">
            <a:avLst/>
          </a:prstGeom>
          <a:noFill/>
          <a:ln w="1260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50" name="Line 26"/>
          <p:cNvSpPr/>
          <p:nvPr/>
        </p:nvSpPr>
        <p:spPr>
          <a:xfrm flipV="1">
            <a:off x="1740600" y="2345400"/>
            <a:ext cx="1800" cy="85860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51" name="Line 27"/>
          <p:cNvSpPr/>
          <p:nvPr/>
        </p:nvSpPr>
        <p:spPr>
          <a:xfrm flipV="1">
            <a:off x="3254400" y="2345400"/>
            <a:ext cx="1440" cy="85860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52" name="Line 28"/>
          <p:cNvSpPr/>
          <p:nvPr/>
        </p:nvSpPr>
        <p:spPr>
          <a:xfrm flipV="1">
            <a:off x="5095080" y="2347200"/>
            <a:ext cx="1800" cy="85824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53" name="Line 29"/>
          <p:cNvSpPr/>
          <p:nvPr/>
        </p:nvSpPr>
        <p:spPr>
          <a:xfrm flipV="1">
            <a:off x="6792480" y="2345400"/>
            <a:ext cx="1440" cy="85860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54" name="Line 30"/>
          <p:cNvSpPr/>
          <p:nvPr/>
        </p:nvSpPr>
        <p:spPr>
          <a:xfrm flipV="1">
            <a:off x="8491320" y="2345400"/>
            <a:ext cx="1800" cy="858600"/>
          </a:xfrm>
          <a:prstGeom prst="line">
            <a:avLst/>
          </a:prstGeom>
          <a:ln w="12600" cap="sq">
            <a:solidFill>
              <a:srgbClr val="3465A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55" name="CustomShape 31"/>
          <p:cNvSpPr/>
          <p:nvPr/>
        </p:nvSpPr>
        <p:spPr>
          <a:xfrm>
            <a:off x="1415160" y="4505760"/>
            <a:ext cx="7075080" cy="1370880"/>
          </a:xfrm>
          <a:prstGeom prst="wedgeRoundRectCallout">
            <a:avLst>
              <a:gd name="adj1" fmla="val -9865"/>
              <a:gd name="adj2" fmla="val -114763"/>
              <a:gd name="adj3" fmla="val 16667"/>
            </a:avLst>
          </a:prstGeom>
          <a:solidFill>
            <a:srgbClr val="FFFFFF"/>
          </a:solidFill>
          <a:ln w="9360" cap="sq">
            <a:solidFill>
              <a:srgbClr val="3465A4"/>
            </a:solidFill>
            <a:round/>
          </a:ln>
          <a:effectLst>
            <a:outerShdw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Auditoria: atividades para determinar adequação </a:t>
            </a:r>
          </a:p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aos requisitos, planos e contrato.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493920" y="254520"/>
            <a:ext cx="8912880" cy="11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Reunião da Revisão de Software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357" name="Imagem 356"/>
          <p:cNvPicPr/>
          <p:nvPr/>
        </p:nvPicPr>
        <p:blipFill>
          <a:blip r:embed="rId3"/>
          <a:srcRect r="1469"/>
          <a:stretch/>
        </p:blipFill>
        <p:spPr>
          <a:xfrm>
            <a:off x="697320" y="1733760"/>
            <a:ext cx="848880" cy="792360"/>
          </a:xfrm>
          <a:prstGeom prst="rect">
            <a:avLst/>
          </a:prstGeom>
          <a:ln w="0">
            <a:noFill/>
          </a:ln>
        </p:spPr>
      </p:pic>
      <p:sp>
        <p:nvSpPr>
          <p:cNvPr id="358" name="CustomShape 2"/>
          <p:cNvSpPr/>
          <p:nvPr/>
        </p:nvSpPr>
        <p:spPr>
          <a:xfrm>
            <a:off x="625320" y="4799520"/>
            <a:ext cx="1415160" cy="331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Desenvolvedor</a:t>
            </a:r>
          </a:p>
        </p:txBody>
      </p:sp>
      <p:sp>
        <p:nvSpPr>
          <p:cNvPr id="359" name="CustomShape 3"/>
          <p:cNvSpPr/>
          <p:nvPr/>
        </p:nvSpPr>
        <p:spPr>
          <a:xfrm>
            <a:off x="1686240" y="1991520"/>
            <a:ext cx="212040" cy="195480"/>
          </a:xfrm>
          <a:custGeom>
            <a:avLst/>
            <a:gdLst/>
            <a:ahLst/>
            <a:cxnLst/>
            <a:rect l="0" t="0" r="r" b="b"/>
            <a:pathLst>
              <a:path w="591" h="545">
                <a:moveTo>
                  <a:pt x="0" y="136"/>
                </a:moveTo>
                <a:lnTo>
                  <a:pt x="442" y="136"/>
                </a:lnTo>
                <a:lnTo>
                  <a:pt x="442" y="0"/>
                </a:lnTo>
                <a:lnTo>
                  <a:pt x="590" y="272"/>
                </a:lnTo>
                <a:lnTo>
                  <a:pt x="442" y="544"/>
                </a:lnTo>
                <a:lnTo>
                  <a:pt x="442" y="408"/>
                </a:lnTo>
                <a:lnTo>
                  <a:pt x="0" y="408"/>
                </a:lnTo>
                <a:lnTo>
                  <a:pt x="0" y="136"/>
                </a:lnTo>
              </a:path>
            </a:pathLst>
          </a:custGeom>
          <a:solidFill>
            <a:srgbClr val="729FCF">
              <a:alpha val="20000"/>
            </a:srgbClr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60" name="CustomShape 4"/>
          <p:cNvSpPr/>
          <p:nvPr/>
        </p:nvSpPr>
        <p:spPr>
          <a:xfrm>
            <a:off x="2037240" y="1926720"/>
            <a:ext cx="920520" cy="326880"/>
          </a:xfrm>
          <a:custGeom>
            <a:avLst/>
            <a:gdLst/>
            <a:ahLst/>
            <a:cxnLst/>
            <a:rect l="0" t="0" r="r" b="b"/>
            <a:pathLst>
              <a:path w="2559" h="910">
                <a:moveTo>
                  <a:pt x="151" y="0"/>
                </a:moveTo>
                <a:lnTo>
                  <a:pt x="152" y="0"/>
                </a:lnTo>
                <a:cubicBezTo>
                  <a:pt x="125" y="0"/>
                  <a:pt x="99" y="7"/>
                  <a:pt x="76" y="20"/>
                </a:cubicBezTo>
                <a:cubicBezTo>
                  <a:pt x="53" y="34"/>
                  <a:pt x="34" y="53"/>
                  <a:pt x="20" y="76"/>
                </a:cubicBezTo>
                <a:cubicBezTo>
                  <a:pt x="7" y="99"/>
                  <a:pt x="0" y="125"/>
                  <a:pt x="0" y="152"/>
                </a:cubicBezTo>
                <a:lnTo>
                  <a:pt x="0" y="757"/>
                </a:lnTo>
                <a:lnTo>
                  <a:pt x="0" y="758"/>
                </a:lnTo>
                <a:cubicBezTo>
                  <a:pt x="0" y="784"/>
                  <a:pt x="7" y="810"/>
                  <a:pt x="20" y="833"/>
                </a:cubicBezTo>
                <a:cubicBezTo>
                  <a:pt x="34" y="856"/>
                  <a:pt x="53" y="875"/>
                  <a:pt x="76" y="889"/>
                </a:cubicBezTo>
                <a:cubicBezTo>
                  <a:pt x="99" y="902"/>
                  <a:pt x="125" y="909"/>
                  <a:pt x="152" y="909"/>
                </a:cubicBezTo>
                <a:lnTo>
                  <a:pt x="2406" y="909"/>
                </a:lnTo>
                <a:lnTo>
                  <a:pt x="2407" y="909"/>
                </a:lnTo>
                <a:cubicBezTo>
                  <a:pt x="2433" y="909"/>
                  <a:pt x="2459" y="902"/>
                  <a:pt x="2482" y="889"/>
                </a:cubicBezTo>
                <a:cubicBezTo>
                  <a:pt x="2505" y="875"/>
                  <a:pt x="2524" y="856"/>
                  <a:pt x="2538" y="833"/>
                </a:cubicBezTo>
                <a:cubicBezTo>
                  <a:pt x="2551" y="810"/>
                  <a:pt x="2558" y="784"/>
                  <a:pt x="2558" y="758"/>
                </a:cubicBezTo>
                <a:lnTo>
                  <a:pt x="2558" y="151"/>
                </a:lnTo>
                <a:lnTo>
                  <a:pt x="2558" y="152"/>
                </a:lnTo>
                <a:lnTo>
                  <a:pt x="2558" y="152"/>
                </a:lnTo>
                <a:cubicBezTo>
                  <a:pt x="2558" y="125"/>
                  <a:pt x="2551" y="99"/>
                  <a:pt x="2538" y="76"/>
                </a:cubicBezTo>
                <a:cubicBezTo>
                  <a:pt x="2524" y="53"/>
                  <a:pt x="2505" y="34"/>
                  <a:pt x="2482" y="20"/>
                </a:cubicBezTo>
                <a:cubicBezTo>
                  <a:pt x="2459" y="7"/>
                  <a:pt x="2433" y="0"/>
                  <a:pt x="2407" y="0"/>
                </a:cubicBezTo>
                <a:lnTo>
                  <a:pt x="151" y="0"/>
                </a:lnTo>
              </a:path>
            </a:pathLst>
          </a:custGeom>
          <a:solidFill>
            <a:srgbClr val="729FCF">
              <a:alpha val="57000"/>
            </a:srgbClr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PRODUTO</a:t>
            </a:r>
          </a:p>
        </p:txBody>
      </p:sp>
      <p:pic>
        <p:nvPicPr>
          <p:cNvPr id="361" name="Imagem 360"/>
          <p:cNvPicPr/>
          <p:nvPr/>
        </p:nvPicPr>
        <p:blipFill>
          <a:blip r:embed="rId4"/>
          <a:stretch/>
        </p:blipFill>
        <p:spPr>
          <a:xfrm>
            <a:off x="3313440" y="1717920"/>
            <a:ext cx="848880" cy="796320"/>
          </a:xfrm>
          <a:prstGeom prst="rect">
            <a:avLst/>
          </a:prstGeom>
          <a:ln w="0">
            <a:noFill/>
          </a:ln>
        </p:spPr>
      </p:pic>
      <p:sp>
        <p:nvSpPr>
          <p:cNvPr id="362" name="CustomShape 5"/>
          <p:cNvSpPr/>
          <p:nvPr/>
        </p:nvSpPr>
        <p:spPr>
          <a:xfrm>
            <a:off x="3101400" y="2537280"/>
            <a:ext cx="1557000" cy="56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Lider de Projeto</a:t>
            </a:r>
          </a:p>
        </p:txBody>
      </p:sp>
      <p:sp>
        <p:nvSpPr>
          <p:cNvPr id="363" name="CustomShape 6"/>
          <p:cNvSpPr/>
          <p:nvPr/>
        </p:nvSpPr>
        <p:spPr>
          <a:xfrm>
            <a:off x="4588200" y="1926720"/>
            <a:ext cx="920520" cy="326880"/>
          </a:xfrm>
          <a:custGeom>
            <a:avLst/>
            <a:gdLst/>
            <a:ahLst/>
            <a:cxnLst/>
            <a:rect l="0" t="0" r="r" b="b"/>
            <a:pathLst>
              <a:path w="2559" h="910">
                <a:moveTo>
                  <a:pt x="151" y="0"/>
                </a:moveTo>
                <a:lnTo>
                  <a:pt x="152" y="0"/>
                </a:lnTo>
                <a:cubicBezTo>
                  <a:pt x="125" y="0"/>
                  <a:pt x="99" y="7"/>
                  <a:pt x="76" y="20"/>
                </a:cubicBezTo>
                <a:cubicBezTo>
                  <a:pt x="53" y="34"/>
                  <a:pt x="34" y="53"/>
                  <a:pt x="20" y="76"/>
                </a:cubicBezTo>
                <a:cubicBezTo>
                  <a:pt x="7" y="99"/>
                  <a:pt x="0" y="125"/>
                  <a:pt x="0" y="152"/>
                </a:cubicBezTo>
                <a:lnTo>
                  <a:pt x="0" y="757"/>
                </a:lnTo>
                <a:lnTo>
                  <a:pt x="0" y="758"/>
                </a:lnTo>
                <a:cubicBezTo>
                  <a:pt x="0" y="784"/>
                  <a:pt x="7" y="810"/>
                  <a:pt x="20" y="833"/>
                </a:cubicBezTo>
                <a:cubicBezTo>
                  <a:pt x="34" y="856"/>
                  <a:pt x="53" y="875"/>
                  <a:pt x="76" y="889"/>
                </a:cubicBezTo>
                <a:cubicBezTo>
                  <a:pt x="99" y="902"/>
                  <a:pt x="125" y="909"/>
                  <a:pt x="152" y="909"/>
                </a:cubicBezTo>
                <a:lnTo>
                  <a:pt x="2406" y="909"/>
                </a:lnTo>
                <a:lnTo>
                  <a:pt x="2407" y="909"/>
                </a:lnTo>
                <a:cubicBezTo>
                  <a:pt x="2433" y="909"/>
                  <a:pt x="2459" y="902"/>
                  <a:pt x="2482" y="889"/>
                </a:cubicBezTo>
                <a:cubicBezTo>
                  <a:pt x="2505" y="875"/>
                  <a:pt x="2524" y="856"/>
                  <a:pt x="2538" y="833"/>
                </a:cubicBezTo>
                <a:cubicBezTo>
                  <a:pt x="2551" y="810"/>
                  <a:pt x="2558" y="784"/>
                  <a:pt x="2558" y="758"/>
                </a:cubicBezTo>
                <a:lnTo>
                  <a:pt x="2558" y="151"/>
                </a:lnTo>
                <a:lnTo>
                  <a:pt x="2558" y="152"/>
                </a:lnTo>
                <a:lnTo>
                  <a:pt x="2558" y="152"/>
                </a:lnTo>
                <a:cubicBezTo>
                  <a:pt x="2558" y="125"/>
                  <a:pt x="2551" y="99"/>
                  <a:pt x="2538" y="76"/>
                </a:cubicBezTo>
                <a:cubicBezTo>
                  <a:pt x="2524" y="53"/>
                  <a:pt x="2505" y="34"/>
                  <a:pt x="2482" y="20"/>
                </a:cubicBezTo>
                <a:cubicBezTo>
                  <a:pt x="2459" y="7"/>
                  <a:pt x="2433" y="0"/>
                  <a:pt x="2407" y="0"/>
                </a:cubicBezTo>
                <a:lnTo>
                  <a:pt x="151" y="0"/>
                </a:lnTo>
              </a:path>
            </a:pathLst>
          </a:custGeom>
          <a:solidFill>
            <a:srgbClr val="729FCF">
              <a:alpha val="57000"/>
            </a:srgbClr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PRODUTO</a:t>
            </a:r>
          </a:p>
        </p:txBody>
      </p:sp>
      <p:pic>
        <p:nvPicPr>
          <p:cNvPr id="364" name="Imagem 363"/>
          <p:cNvPicPr/>
          <p:nvPr/>
        </p:nvPicPr>
        <p:blipFill>
          <a:blip r:embed="rId5"/>
          <a:stretch/>
        </p:blipFill>
        <p:spPr>
          <a:xfrm>
            <a:off x="5981400" y="1795680"/>
            <a:ext cx="800280" cy="718560"/>
          </a:xfrm>
          <a:prstGeom prst="rect">
            <a:avLst/>
          </a:prstGeom>
          <a:ln w="0">
            <a:noFill/>
          </a:ln>
        </p:spPr>
      </p:pic>
      <p:sp>
        <p:nvSpPr>
          <p:cNvPr id="365" name="CustomShape 7"/>
          <p:cNvSpPr/>
          <p:nvPr/>
        </p:nvSpPr>
        <p:spPr>
          <a:xfrm rot="5400000">
            <a:off x="6200640" y="1428840"/>
            <a:ext cx="391320" cy="212040"/>
          </a:xfrm>
          <a:custGeom>
            <a:avLst/>
            <a:gdLst/>
            <a:ahLst/>
            <a:cxnLst/>
            <a:rect l="0" t="0" r="r" b="b"/>
            <a:pathLst>
              <a:path w="1089" h="591">
                <a:moveTo>
                  <a:pt x="0" y="147"/>
                </a:moveTo>
                <a:lnTo>
                  <a:pt x="816" y="147"/>
                </a:lnTo>
                <a:lnTo>
                  <a:pt x="816" y="0"/>
                </a:lnTo>
                <a:lnTo>
                  <a:pt x="1088" y="295"/>
                </a:lnTo>
                <a:lnTo>
                  <a:pt x="816" y="590"/>
                </a:lnTo>
                <a:lnTo>
                  <a:pt x="816" y="442"/>
                </a:lnTo>
                <a:lnTo>
                  <a:pt x="0" y="442"/>
                </a:lnTo>
                <a:lnTo>
                  <a:pt x="0" y="147"/>
                </a:lnTo>
              </a:path>
            </a:pathLst>
          </a:custGeom>
          <a:solidFill>
            <a:srgbClr val="729FCF">
              <a:alpha val="20000"/>
            </a:srgbClr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66" name="CustomShape 8"/>
          <p:cNvSpPr/>
          <p:nvPr/>
        </p:nvSpPr>
        <p:spPr>
          <a:xfrm>
            <a:off x="7135920" y="1926720"/>
            <a:ext cx="920520" cy="326880"/>
          </a:xfrm>
          <a:custGeom>
            <a:avLst/>
            <a:gdLst/>
            <a:ahLst/>
            <a:cxnLst/>
            <a:rect l="0" t="0" r="r" b="b"/>
            <a:pathLst>
              <a:path w="2559" h="910">
                <a:moveTo>
                  <a:pt x="151" y="0"/>
                </a:moveTo>
                <a:lnTo>
                  <a:pt x="152" y="0"/>
                </a:lnTo>
                <a:cubicBezTo>
                  <a:pt x="125" y="0"/>
                  <a:pt x="99" y="7"/>
                  <a:pt x="76" y="20"/>
                </a:cubicBezTo>
                <a:cubicBezTo>
                  <a:pt x="53" y="34"/>
                  <a:pt x="34" y="53"/>
                  <a:pt x="20" y="76"/>
                </a:cubicBezTo>
                <a:cubicBezTo>
                  <a:pt x="7" y="99"/>
                  <a:pt x="0" y="125"/>
                  <a:pt x="0" y="152"/>
                </a:cubicBezTo>
                <a:lnTo>
                  <a:pt x="0" y="757"/>
                </a:lnTo>
                <a:lnTo>
                  <a:pt x="0" y="758"/>
                </a:lnTo>
                <a:cubicBezTo>
                  <a:pt x="0" y="784"/>
                  <a:pt x="7" y="810"/>
                  <a:pt x="20" y="833"/>
                </a:cubicBezTo>
                <a:cubicBezTo>
                  <a:pt x="34" y="856"/>
                  <a:pt x="53" y="875"/>
                  <a:pt x="76" y="889"/>
                </a:cubicBezTo>
                <a:cubicBezTo>
                  <a:pt x="99" y="902"/>
                  <a:pt x="125" y="909"/>
                  <a:pt x="152" y="909"/>
                </a:cubicBezTo>
                <a:lnTo>
                  <a:pt x="2406" y="909"/>
                </a:lnTo>
                <a:lnTo>
                  <a:pt x="2407" y="909"/>
                </a:lnTo>
                <a:cubicBezTo>
                  <a:pt x="2433" y="909"/>
                  <a:pt x="2459" y="902"/>
                  <a:pt x="2482" y="889"/>
                </a:cubicBezTo>
                <a:cubicBezTo>
                  <a:pt x="2505" y="875"/>
                  <a:pt x="2524" y="856"/>
                  <a:pt x="2538" y="833"/>
                </a:cubicBezTo>
                <a:cubicBezTo>
                  <a:pt x="2551" y="810"/>
                  <a:pt x="2558" y="784"/>
                  <a:pt x="2558" y="758"/>
                </a:cubicBezTo>
                <a:lnTo>
                  <a:pt x="2558" y="151"/>
                </a:lnTo>
                <a:lnTo>
                  <a:pt x="2558" y="152"/>
                </a:lnTo>
                <a:lnTo>
                  <a:pt x="2558" y="152"/>
                </a:lnTo>
                <a:cubicBezTo>
                  <a:pt x="2558" y="125"/>
                  <a:pt x="2551" y="99"/>
                  <a:pt x="2538" y="76"/>
                </a:cubicBezTo>
                <a:cubicBezTo>
                  <a:pt x="2524" y="53"/>
                  <a:pt x="2505" y="34"/>
                  <a:pt x="2482" y="20"/>
                </a:cubicBezTo>
                <a:cubicBezTo>
                  <a:pt x="2459" y="7"/>
                  <a:pt x="2433" y="0"/>
                  <a:pt x="2407" y="0"/>
                </a:cubicBezTo>
                <a:lnTo>
                  <a:pt x="151" y="0"/>
                </a:lnTo>
              </a:path>
            </a:pathLst>
          </a:custGeom>
          <a:solidFill>
            <a:srgbClr val="729FCF">
              <a:alpha val="57000"/>
            </a:srgbClr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900" b="0" strike="noStrike" spc="-1">
                <a:solidFill>
                  <a:srgbClr val="000000"/>
                </a:solidFill>
                <a:latin typeface="Arial"/>
              </a:rPr>
              <a:t>CÓPIA </a:t>
            </a:r>
          </a:p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900" b="0" strike="noStrike" spc="-1">
                <a:solidFill>
                  <a:srgbClr val="000000"/>
                </a:solidFill>
                <a:latin typeface="Arial"/>
              </a:rPr>
              <a:t>PRODUTO</a:t>
            </a:r>
          </a:p>
        </p:txBody>
      </p:sp>
      <p:sp>
        <p:nvSpPr>
          <p:cNvPr id="367" name="CustomShape 9"/>
          <p:cNvSpPr/>
          <p:nvPr/>
        </p:nvSpPr>
        <p:spPr>
          <a:xfrm>
            <a:off x="3042000" y="3070440"/>
            <a:ext cx="3962880" cy="522360"/>
          </a:xfrm>
          <a:custGeom>
            <a:avLst/>
            <a:gdLst/>
            <a:ahLst/>
            <a:cxnLst/>
            <a:rect l="0" t="0" r="r" b="b"/>
            <a:pathLst>
              <a:path w="11010" h="1453">
                <a:moveTo>
                  <a:pt x="242" y="0"/>
                </a:moveTo>
                <a:lnTo>
                  <a:pt x="242" y="0"/>
                </a:lnTo>
                <a:cubicBezTo>
                  <a:pt x="200" y="0"/>
                  <a:pt x="158" y="11"/>
                  <a:pt x="121" y="32"/>
                </a:cubicBezTo>
                <a:cubicBezTo>
                  <a:pt x="84" y="54"/>
                  <a:pt x="54" y="84"/>
                  <a:pt x="32" y="121"/>
                </a:cubicBezTo>
                <a:cubicBezTo>
                  <a:pt x="11" y="158"/>
                  <a:pt x="0" y="200"/>
                  <a:pt x="0" y="242"/>
                </a:cubicBezTo>
                <a:lnTo>
                  <a:pt x="0" y="1210"/>
                </a:lnTo>
                <a:lnTo>
                  <a:pt x="0" y="1210"/>
                </a:lnTo>
                <a:cubicBezTo>
                  <a:pt x="0" y="1252"/>
                  <a:pt x="11" y="1294"/>
                  <a:pt x="32" y="1331"/>
                </a:cubicBezTo>
                <a:cubicBezTo>
                  <a:pt x="54" y="1368"/>
                  <a:pt x="84" y="1398"/>
                  <a:pt x="121" y="1420"/>
                </a:cubicBezTo>
                <a:cubicBezTo>
                  <a:pt x="158" y="1441"/>
                  <a:pt x="200" y="1452"/>
                  <a:pt x="242" y="1452"/>
                </a:cubicBezTo>
                <a:lnTo>
                  <a:pt x="10767" y="1452"/>
                </a:lnTo>
                <a:lnTo>
                  <a:pt x="10767" y="1452"/>
                </a:lnTo>
                <a:cubicBezTo>
                  <a:pt x="10809" y="1452"/>
                  <a:pt x="10851" y="1441"/>
                  <a:pt x="10888" y="1420"/>
                </a:cubicBezTo>
                <a:cubicBezTo>
                  <a:pt x="10925" y="1398"/>
                  <a:pt x="10955" y="1368"/>
                  <a:pt x="10977" y="1331"/>
                </a:cubicBezTo>
                <a:cubicBezTo>
                  <a:pt x="10998" y="1294"/>
                  <a:pt x="11009" y="1252"/>
                  <a:pt x="11009" y="1210"/>
                </a:cubicBezTo>
                <a:lnTo>
                  <a:pt x="11009" y="242"/>
                </a:lnTo>
                <a:lnTo>
                  <a:pt x="11009" y="242"/>
                </a:lnTo>
                <a:lnTo>
                  <a:pt x="11009" y="242"/>
                </a:lnTo>
                <a:cubicBezTo>
                  <a:pt x="11009" y="200"/>
                  <a:pt x="10998" y="158"/>
                  <a:pt x="10977" y="121"/>
                </a:cubicBezTo>
                <a:cubicBezTo>
                  <a:pt x="10955" y="84"/>
                  <a:pt x="10925" y="54"/>
                  <a:pt x="10888" y="32"/>
                </a:cubicBezTo>
                <a:cubicBezTo>
                  <a:pt x="10851" y="11"/>
                  <a:pt x="10809" y="0"/>
                  <a:pt x="10767" y="0"/>
                </a:cubicBezTo>
                <a:lnTo>
                  <a:pt x="242" y="0"/>
                </a:lnTo>
              </a:path>
            </a:pathLst>
          </a:custGeom>
          <a:solidFill>
            <a:srgbClr val="729FCF">
              <a:alpha val="57000"/>
            </a:srgbClr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REUNIÃO DE REVISÃO</a:t>
            </a:r>
          </a:p>
        </p:txBody>
      </p:sp>
      <p:pic>
        <p:nvPicPr>
          <p:cNvPr id="368" name="Imagem 367"/>
          <p:cNvPicPr/>
          <p:nvPr/>
        </p:nvPicPr>
        <p:blipFill>
          <a:blip r:embed="rId5"/>
          <a:stretch/>
        </p:blipFill>
        <p:spPr>
          <a:xfrm>
            <a:off x="2089080" y="3755880"/>
            <a:ext cx="800280" cy="718560"/>
          </a:xfrm>
          <a:prstGeom prst="rect">
            <a:avLst/>
          </a:prstGeom>
          <a:ln w="0">
            <a:noFill/>
          </a:ln>
        </p:spPr>
      </p:pic>
      <p:pic>
        <p:nvPicPr>
          <p:cNvPr id="369" name="Imagem 368"/>
          <p:cNvPicPr/>
          <p:nvPr/>
        </p:nvPicPr>
        <p:blipFill>
          <a:blip r:embed="rId3"/>
          <a:srcRect r="1469"/>
          <a:stretch/>
        </p:blipFill>
        <p:spPr>
          <a:xfrm>
            <a:off x="2040480" y="4530240"/>
            <a:ext cx="848880" cy="792000"/>
          </a:xfrm>
          <a:prstGeom prst="rect">
            <a:avLst/>
          </a:prstGeom>
          <a:ln w="0">
            <a:noFill/>
          </a:ln>
        </p:spPr>
      </p:pic>
      <p:sp>
        <p:nvSpPr>
          <p:cNvPr id="370" name="CustomShape 10"/>
          <p:cNvSpPr/>
          <p:nvPr/>
        </p:nvSpPr>
        <p:spPr>
          <a:xfrm>
            <a:off x="5649120" y="2537280"/>
            <a:ext cx="1557000" cy="30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Lider de Revisão</a:t>
            </a:r>
          </a:p>
        </p:txBody>
      </p:sp>
      <p:sp>
        <p:nvSpPr>
          <p:cNvPr id="371" name="CustomShape 11"/>
          <p:cNvSpPr/>
          <p:nvPr/>
        </p:nvSpPr>
        <p:spPr>
          <a:xfrm>
            <a:off x="815400" y="3886560"/>
            <a:ext cx="1154520" cy="45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Lider de Revisão</a:t>
            </a:r>
          </a:p>
        </p:txBody>
      </p:sp>
      <p:sp>
        <p:nvSpPr>
          <p:cNvPr id="372" name="CustomShape 12"/>
          <p:cNvSpPr/>
          <p:nvPr/>
        </p:nvSpPr>
        <p:spPr>
          <a:xfrm>
            <a:off x="3525840" y="4016520"/>
            <a:ext cx="848520" cy="195480"/>
          </a:xfrm>
          <a:custGeom>
            <a:avLst/>
            <a:gdLst/>
            <a:ahLst/>
            <a:cxnLst/>
            <a:rect l="0" t="0" r="r" b="b"/>
            <a:pathLst>
              <a:path w="2359" h="545">
                <a:moveTo>
                  <a:pt x="0" y="194"/>
                </a:moveTo>
                <a:lnTo>
                  <a:pt x="1759" y="194"/>
                </a:lnTo>
                <a:lnTo>
                  <a:pt x="1759" y="0"/>
                </a:lnTo>
                <a:lnTo>
                  <a:pt x="2358" y="272"/>
                </a:lnTo>
                <a:lnTo>
                  <a:pt x="1759" y="544"/>
                </a:lnTo>
                <a:lnTo>
                  <a:pt x="1759" y="349"/>
                </a:lnTo>
                <a:lnTo>
                  <a:pt x="0" y="349"/>
                </a:lnTo>
                <a:lnTo>
                  <a:pt x="0" y="194"/>
                </a:lnTo>
              </a:path>
            </a:pathLst>
          </a:custGeom>
          <a:solidFill>
            <a:srgbClr val="729FCF">
              <a:alpha val="20000"/>
            </a:srgbClr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73" name="CustomShape 13"/>
          <p:cNvSpPr/>
          <p:nvPr/>
        </p:nvSpPr>
        <p:spPr>
          <a:xfrm>
            <a:off x="3525840" y="4799880"/>
            <a:ext cx="848520" cy="195480"/>
          </a:xfrm>
          <a:custGeom>
            <a:avLst/>
            <a:gdLst/>
            <a:ahLst/>
            <a:cxnLst/>
            <a:rect l="0" t="0" r="r" b="b"/>
            <a:pathLst>
              <a:path w="2359" h="545">
                <a:moveTo>
                  <a:pt x="0" y="194"/>
                </a:moveTo>
                <a:lnTo>
                  <a:pt x="1759" y="194"/>
                </a:lnTo>
                <a:lnTo>
                  <a:pt x="1759" y="0"/>
                </a:lnTo>
                <a:lnTo>
                  <a:pt x="2358" y="272"/>
                </a:lnTo>
                <a:lnTo>
                  <a:pt x="1759" y="544"/>
                </a:lnTo>
                <a:lnTo>
                  <a:pt x="1759" y="349"/>
                </a:lnTo>
                <a:lnTo>
                  <a:pt x="0" y="349"/>
                </a:lnTo>
                <a:lnTo>
                  <a:pt x="0" y="194"/>
                </a:lnTo>
              </a:path>
            </a:pathLst>
          </a:custGeom>
          <a:solidFill>
            <a:srgbClr val="729FCF">
              <a:alpha val="20000"/>
            </a:srgbClr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74" name="CustomShape 14"/>
          <p:cNvSpPr/>
          <p:nvPr/>
        </p:nvSpPr>
        <p:spPr>
          <a:xfrm>
            <a:off x="4588200" y="3951360"/>
            <a:ext cx="1678680" cy="275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marL="212400" indent="-212400">
              <a:buClr>
                <a:srgbClr val="000000"/>
              </a:buClr>
              <a:buFont typeface="Wingdings" charset="2"/>
              <a:buChar char=""/>
              <a:tabLst>
                <a:tab pos="212400" algn="l"/>
                <a:tab pos="660240" algn="l"/>
                <a:tab pos="1109520" algn="l"/>
                <a:tab pos="1558800" algn="l"/>
                <a:tab pos="2008080" algn="l"/>
                <a:tab pos="2457360" algn="l"/>
                <a:tab pos="2906640" algn="l"/>
                <a:tab pos="3355920" algn="l"/>
                <a:tab pos="3805200" algn="l"/>
                <a:tab pos="4254480" algn="l"/>
                <a:tab pos="4703760" algn="l"/>
                <a:tab pos="5152680" algn="l"/>
                <a:tab pos="5601960" algn="l"/>
                <a:tab pos="6051240" algn="l"/>
                <a:tab pos="6500520" algn="l"/>
                <a:tab pos="6949800" algn="l"/>
                <a:tab pos="7399080" algn="l"/>
                <a:tab pos="7848360" algn="l"/>
                <a:tab pos="8297640" algn="l"/>
                <a:tab pos="8746920" algn="l"/>
                <a:tab pos="919620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Discussão Geral</a:t>
            </a:r>
          </a:p>
        </p:txBody>
      </p:sp>
      <p:sp>
        <p:nvSpPr>
          <p:cNvPr id="375" name="CustomShape 15"/>
          <p:cNvSpPr/>
          <p:nvPr/>
        </p:nvSpPr>
        <p:spPr>
          <a:xfrm>
            <a:off x="4570920" y="4669920"/>
            <a:ext cx="2635560" cy="45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marL="212400" indent="-212400">
              <a:buClr>
                <a:srgbClr val="000000"/>
              </a:buClr>
              <a:buFont typeface="Wingdings" charset="2"/>
              <a:buChar char=""/>
              <a:tabLst>
                <a:tab pos="212400" algn="l"/>
                <a:tab pos="660240" algn="l"/>
                <a:tab pos="1109520" algn="l"/>
                <a:tab pos="1558800" algn="l"/>
                <a:tab pos="2008080" algn="l"/>
                <a:tab pos="2457360" algn="l"/>
                <a:tab pos="2906640" algn="l"/>
                <a:tab pos="3355920" algn="l"/>
                <a:tab pos="3805200" algn="l"/>
                <a:tab pos="4254480" algn="l"/>
                <a:tab pos="4703760" algn="l"/>
                <a:tab pos="5152680" algn="l"/>
                <a:tab pos="5601960" algn="l"/>
                <a:tab pos="6051240" algn="l"/>
                <a:tab pos="6500520" algn="l"/>
                <a:tab pos="6949800" algn="l"/>
                <a:tab pos="7399080" algn="l"/>
                <a:tab pos="7848360" algn="l"/>
                <a:tab pos="8297640" algn="l"/>
                <a:tab pos="8746920" algn="l"/>
                <a:tab pos="919620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Breve Introdução do Produto</a:t>
            </a:r>
          </a:p>
          <a:p>
            <a:pPr marL="212400" indent="-212400">
              <a:buClr>
                <a:srgbClr val="000000"/>
              </a:buClr>
              <a:buFont typeface="Wingdings" charset="2"/>
              <a:buChar char=""/>
              <a:tabLst>
                <a:tab pos="212400" algn="l"/>
                <a:tab pos="660240" algn="l"/>
                <a:tab pos="1109520" algn="l"/>
                <a:tab pos="1558800" algn="l"/>
                <a:tab pos="2008080" algn="l"/>
                <a:tab pos="2457360" algn="l"/>
                <a:tab pos="2906640" algn="l"/>
                <a:tab pos="3355920" algn="l"/>
                <a:tab pos="3805200" algn="l"/>
                <a:tab pos="4254480" algn="l"/>
                <a:tab pos="4703760" algn="l"/>
                <a:tab pos="5152680" algn="l"/>
                <a:tab pos="5601960" algn="l"/>
                <a:tab pos="6051240" algn="l"/>
                <a:tab pos="6500520" algn="l"/>
                <a:tab pos="6949800" algn="l"/>
                <a:tab pos="7399080" algn="l"/>
                <a:tab pos="7848360" algn="l"/>
                <a:tab pos="8297640" algn="l"/>
                <a:tab pos="8746920" algn="l"/>
                <a:tab pos="919620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Explicação do Material</a:t>
            </a:r>
          </a:p>
        </p:txBody>
      </p:sp>
      <p:sp>
        <p:nvSpPr>
          <p:cNvPr id="376" name="CustomShape 16"/>
          <p:cNvSpPr/>
          <p:nvPr/>
        </p:nvSpPr>
        <p:spPr>
          <a:xfrm>
            <a:off x="4570920" y="5845320"/>
            <a:ext cx="2214000" cy="45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marL="212400" indent="-212400">
              <a:buClr>
                <a:srgbClr val="000000"/>
              </a:buClr>
              <a:buFont typeface="Wingdings" charset="2"/>
              <a:buChar char=""/>
              <a:tabLst>
                <a:tab pos="212400" algn="l"/>
                <a:tab pos="660240" algn="l"/>
                <a:tab pos="1109520" algn="l"/>
                <a:tab pos="1558800" algn="l"/>
                <a:tab pos="2008080" algn="l"/>
                <a:tab pos="2457360" algn="l"/>
                <a:tab pos="2906640" algn="l"/>
                <a:tab pos="3355920" algn="l"/>
                <a:tab pos="3805200" algn="l"/>
                <a:tab pos="4254480" algn="l"/>
                <a:tab pos="4703760" algn="l"/>
                <a:tab pos="5152680" algn="l"/>
                <a:tab pos="5601960" algn="l"/>
                <a:tab pos="6051240" algn="l"/>
                <a:tab pos="6500520" algn="l"/>
                <a:tab pos="6949800" algn="l"/>
                <a:tab pos="7399080" algn="l"/>
                <a:tab pos="7848360" algn="l"/>
                <a:tab pos="8297640" algn="l"/>
                <a:tab pos="8746920" algn="l"/>
                <a:tab pos="919620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Comentários</a:t>
            </a:r>
          </a:p>
          <a:p>
            <a:pPr marL="212400" indent="-212400">
              <a:buClr>
                <a:srgbClr val="000000"/>
              </a:buClr>
              <a:buFont typeface="Wingdings" charset="2"/>
              <a:buChar char=""/>
              <a:tabLst>
                <a:tab pos="212400" algn="l"/>
                <a:tab pos="660240" algn="l"/>
                <a:tab pos="1109520" algn="l"/>
                <a:tab pos="1558800" algn="l"/>
                <a:tab pos="2008080" algn="l"/>
                <a:tab pos="2457360" algn="l"/>
                <a:tab pos="2906640" algn="l"/>
                <a:tab pos="3355920" algn="l"/>
                <a:tab pos="3805200" algn="l"/>
                <a:tab pos="4254480" algn="l"/>
                <a:tab pos="4703760" algn="l"/>
                <a:tab pos="5152680" algn="l"/>
                <a:tab pos="5601960" algn="l"/>
                <a:tab pos="6051240" algn="l"/>
                <a:tab pos="6500520" algn="l"/>
                <a:tab pos="6949800" algn="l"/>
                <a:tab pos="7399080" algn="l"/>
                <a:tab pos="7848360" algn="l"/>
                <a:tab pos="8297640" algn="l"/>
                <a:tab pos="8746920" algn="l"/>
                <a:tab pos="919620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Problemas Registrados</a:t>
            </a:r>
          </a:p>
        </p:txBody>
      </p:sp>
      <p:sp>
        <p:nvSpPr>
          <p:cNvPr id="377" name="CustomShape 17"/>
          <p:cNvSpPr/>
          <p:nvPr/>
        </p:nvSpPr>
        <p:spPr>
          <a:xfrm>
            <a:off x="6994080" y="3820320"/>
            <a:ext cx="566280" cy="2612160"/>
          </a:xfrm>
          <a:custGeom>
            <a:avLst/>
            <a:gdLst/>
            <a:ahLst/>
            <a:cxnLst/>
            <a:rect l="0" t="0" r="r" b="b"/>
            <a:pathLst>
              <a:path w="1575" h="7258">
                <a:moveTo>
                  <a:pt x="0" y="0"/>
                </a:moveTo>
                <a:cubicBezTo>
                  <a:pt x="393" y="0"/>
                  <a:pt x="787" y="302"/>
                  <a:pt x="787" y="604"/>
                </a:cubicBezTo>
                <a:lnTo>
                  <a:pt x="787" y="3023"/>
                </a:lnTo>
                <a:cubicBezTo>
                  <a:pt x="787" y="3326"/>
                  <a:pt x="1180" y="3628"/>
                  <a:pt x="1574" y="3628"/>
                </a:cubicBezTo>
                <a:cubicBezTo>
                  <a:pt x="1180" y="3628"/>
                  <a:pt x="787" y="3930"/>
                  <a:pt x="787" y="4233"/>
                </a:cubicBezTo>
                <a:lnTo>
                  <a:pt x="787" y="6652"/>
                </a:lnTo>
                <a:cubicBezTo>
                  <a:pt x="787" y="6954"/>
                  <a:pt x="393" y="7257"/>
                  <a:pt x="0" y="7257"/>
                </a:cubicBezTo>
              </a:path>
            </a:pathLst>
          </a:custGeom>
          <a:noFill/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78" name="CustomShape 18"/>
          <p:cNvSpPr/>
          <p:nvPr/>
        </p:nvSpPr>
        <p:spPr>
          <a:xfrm>
            <a:off x="7842600" y="4080960"/>
            <a:ext cx="1344600" cy="522720"/>
          </a:xfrm>
          <a:custGeom>
            <a:avLst/>
            <a:gdLst/>
            <a:ahLst/>
            <a:cxnLst/>
            <a:rect l="0" t="0" r="r" b="b"/>
            <a:pathLst>
              <a:path w="3737" h="1454">
                <a:moveTo>
                  <a:pt x="242" y="0"/>
                </a:moveTo>
                <a:lnTo>
                  <a:pt x="242" y="0"/>
                </a:lnTo>
                <a:cubicBezTo>
                  <a:pt x="200" y="0"/>
                  <a:pt x="158" y="11"/>
                  <a:pt x="121" y="32"/>
                </a:cubicBezTo>
                <a:cubicBezTo>
                  <a:pt x="84" y="54"/>
                  <a:pt x="54" y="84"/>
                  <a:pt x="32" y="121"/>
                </a:cubicBezTo>
                <a:cubicBezTo>
                  <a:pt x="11" y="158"/>
                  <a:pt x="0" y="200"/>
                  <a:pt x="0" y="242"/>
                </a:cubicBezTo>
                <a:lnTo>
                  <a:pt x="0" y="1210"/>
                </a:lnTo>
                <a:lnTo>
                  <a:pt x="0" y="1211"/>
                </a:lnTo>
                <a:cubicBezTo>
                  <a:pt x="0" y="1253"/>
                  <a:pt x="11" y="1295"/>
                  <a:pt x="32" y="1332"/>
                </a:cubicBezTo>
                <a:cubicBezTo>
                  <a:pt x="54" y="1369"/>
                  <a:pt x="84" y="1399"/>
                  <a:pt x="121" y="1421"/>
                </a:cubicBezTo>
                <a:cubicBezTo>
                  <a:pt x="158" y="1442"/>
                  <a:pt x="200" y="1453"/>
                  <a:pt x="242" y="1453"/>
                </a:cubicBezTo>
                <a:lnTo>
                  <a:pt x="3493" y="1453"/>
                </a:lnTo>
                <a:lnTo>
                  <a:pt x="3494" y="1453"/>
                </a:lnTo>
                <a:cubicBezTo>
                  <a:pt x="3536" y="1453"/>
                  <a:pt x="3578" y="1442"/>
                  <a:pt x="3615" y="1421"/>
                </a:cubicBezTo>
                <a:cubicBezTo>
                  <a:pt x="3652" y="1399"/>
                  <a:pt x="3682" y="1369"/>
                  <a:pt x="3704" y="1332"/>
                </a:cubicBezTo>
                <a:cubicBezTo>
                  <a:pt x="3725" y="1295"/>
                  <a:pt x="3736" y="1253"/>
                  <a:pt x="3736" y="1211"/>
                </a:cubicBezTo>
                <a:lnTo>
                  <a:pt x="3735" y="242"/>
                </a:lnTo>
                <a:lnTo>
                  <a:pt x="3736" y="242"/>
                </a:lnTo>
                <a:lnTo>
                  <a:pt x="3736" y="242"/>
                </a:lnTo>
                <a:cubicBezTo>
                  <a:pt x="3736" y="200"/>
                  <a:pt x="3725" y="158"/>
                  <a:pt x="3704" y="121"/>
                </a:cubicBezTo>
                <a:cubicBezTo>
                  <a:pt x="3682" y="84"/>
                  <a:pt x="3652" y="54"/>
                  <a:pt x="3615" y="32"/>
                </a:cubicBezTo>
                <a:cubicBezTo>
                  <a:pt x="3578" y="11"/>
                  <a:pt x="3536" y="0"/>
                  <a:pt x="3494" y="0"/>
                </a:cubicBezTo>
                <a:lnTo>
                  <a:pt x="242" y="0"/>
                </a:lnTo>
              </a:path>
            </a:pathLst>
          </a:custGeom>
          <a:solidFill>
            <a:srgbClr val="FFFFFF">
              <a:alpha val="57000"/>
            </a:srgbClr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Aceita o produto </a:t>
            </a:r>
          </a:p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sem modificação</a:t>
            </a:r>
          </a:p>
        </p:txBody>
      </p:sp>
      <p:sp>
        <p:nvSpPr>
          <p:cNvPr id="379" name="CustomShape 19"/>
          <p:cNvSpPr/>
          <p:nvPr/>
        </p:nvSpPr>
        <p:spPr>
          <a:xfrm>
            <a:off x="7842600" y="4865760"/>
            <a:ext cx="1344600" cy="522720"/>
          </a:xfrm>
          <a:custGeom>
            <a:avLst/>
            <a:gdLst/>
            <a:ahLst/>
            <a:cxnLst/>
            <a:rect l="0" t="0" r="r" b="b"/>
            <a:pathLst>
              <a:path w="3737" h="1454">
                <a:moveTo>
                  <a:pt x="242" y="0"/>
                </a:moveTo>
                <a:lnTo>
                  <a:pt x="242" y="0"/>
                </a:lnTo>
                <a:cubicBezTo>
                  <a:pt x="200" y="0"/>
                  <a:pt x="158" y="11"/>
                  <a:pt x="121" y="32"/>
                </a:cubicBezTo>
                <a:cubicBezTo>
                  <a:pt x="84" y="54"/>
                  <a:pt x="54" y="84"/>
                  <a:pt x="32" y="121"/>
                </a:cubicBezTo>
                <a:cubicBezTo>
                  <a:pt x="11" y="158"/>
                  <a:pt x="0" y="200"/>
                  <a:pt x="0" y="242"/>
                </a:cubicBezTo>
                <a:lnTo>
                  <a:pt x="0" y="1210"/>
                </a:lnTo>
                <a:lnTo>
                  <a:pt x="0" y="1211"/>
                </a:lnTo>
                <a:cubicBezTo>
                  <a:pt x="0" y="1253"/>
                  <a:pt x="11" y="1295"/>
                  <a:pt x="32" y="1332"/>
                </a:cubicBezTo>
                <a:cubicBezTo>
                  <a:pt x="54" y="1369"/>
                  <a:pt x="84" y="1399"/>
                  <a:pt x="121" y="1421"/>
                </a:cubicBezTo>
                <a:cubicBezTo>
                  <a:pt x="158" y="1442"/>
                  <a:pt x="200" y="1453"/>
                  <a:pt x="242" y="1453"/>
                </a:cubicBezTo>
                <a:lnTo>
                  <a:pt x="3493" y="1453"/>
                </a:lnTo>
                <a:lnTo>
                  <a:pt x="3494" y="1453"/>
                </a:lnTo>
                <a:cubicBezTo>
                  <a:pt x="3536" y="1453"/>
                  <a:pt x="3578" y="1442"/>
                  <a:pt x="3615" y="1421"/>
                </a:cubicBezTo>
                <a:cubicBezTo>
                  <a:pt x="3652" y="1399"/>
                  <a:pt x="3682" y="1369"/>
                  <a:pt x="3704" y="1332"/>
                </a:cubicBezTo>
                <a:cubicBezTo>
                  <a:pt x="3725" y="1295"/>
                  <a:pt x="3736" y="1253"/>
                  <a:pt x="3736" y="1211"/>
                </a:cubicBezTo>
                <a:lnTo>
                  <a:pt x="3735" y="242"/>
                </a:lnTo>
                <a:lnTo>
                  <a:pt x="3736" y="242"/>
                </a:lnTo>
                <a:lnTo>
                  <a:pt x="3736" y="242"/>
                </a:lnTo>
                <a:cubicBezTo>
                  <a:pt x="3736" y="200"/>
                  <a:pt x="3725" y="158"/>
                  <a:pt x="3704" y="121"/>
                </a:cubicBezTo>
                <a:cubicBezTo>
                  <a:pt x="3682" y="84"/>
                  <a:pt x="3652" y="54"/>
                  <a:pt x="3615" y="32"/>
                </a:cubicBezTo>
                <a:cubicBezTo>
                  <a:pt x="3578" y="11"/>
                  <a:pt x="3536" y="0"/>
                  <a:pt x="3494" y="0"/>
                </a:cubicBezTo>
                <a:lnTo>
                  <a:pt x="242" y="0"/>
                </a:lnTo>
              </a:path>
            </a:pathLst>
          </a:custGeom>
          <a:solidFill>
            <a:srgbClr val="FFFFFF">
              <a:alpha val="57000"/>
            </a:srgbClr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Rejeita o produto</a:t>
            </a:r>
          </a:p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devido a erros </a:t>
            </a:r>
          </a:p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graves</a:t>
            </a:r>
          </a:p>
        </p:txBody>
      </p:sp>
      <p:sp>
        <p:nvSpPr>
          <p:cNvPr id="380" name="CustomShape 20"/>
          <p:cNvSpPr/>
          <p:nvPr/>
        </p:nvSpPr>
        <p:spPr>
          <a:xfrm>
            <a:off x="7851960" y="5629320"/>
            <a:ext cx="1344600" cy="522360"/>
          </a:xfrm>
          <a:custGeom>
            <a:avLst/>
            <a:gdLst/>
            <a:ahLst/>
            <a:cxnLst/>
            <a:rect l="0" t="0" r="r" b="b"/>
            <a:pathLst>
              <a:path w="3737" h="1453">
                <a:moveTo>
                  <a:pt x="242" y="0"/>
                </a:moveTo>
                <a:lnTo>
                  <a:pt x="242" y="0"/>
                </a:lnTo>
                <a:cubicBezTo>
                  <a:pt x="200" y="0"/>
                  <a:pt x="158" y="11"/>
                  <a:pt x="121" y="32"/>
                </a:cubicBezTo>
                <a:cubicBezTo>
                  <a:pt x="84" y="54"/>
                  <a:pt x="54" y="84"/>
                  <a:pt x="32" y="121"/>
                </a:cubicBezTo>
                <a:cubicBezTo>
                  <a:pt x="11" y="158"/>
                  <a:pt x="0" y="200"/>
                  <a:pt x="0" y="242"/>
                </a:cubicBezTo>
                <a:lnTo>
                  <a:pt x="0" y="1210"/>
                </a:lnTo>
                <a:lnTo>
                  <a:pt x="0" y="1210"/>
                </a:lnTo>
                <a:cubicBezTo>
                  <a:pt x="0" y="1252"/>
                  <a:pt x="11" y="1294"/>
                  <a:pt x="32" y="1331"/>
                </a:cubicBezTo>
                <a:cubicBezTo>
                  <a:pt x="54" y="1368"/>
                  <a:pt x="84" y="1398"/>
                  <a:pt x="121" y="1420"/>
                </a:cubicBezTo>
                <a:cubicBezTo>
                  <a:pt x="158" y="1441"/>
                  <a:pt x="200" y="1452"/>
                  <a:pt x="242" y="1452"/>
                </a:cubicBezTo>
                <a:lnTo>
                  <a:pt x="3494" y="1452"/>
                </a:lnTo>
                <a:lnTo>
                  <a:pt x="3494" y="1452"/>
                </a:lnTo>
                <a:cubicBezTo>
                  <a:pt x="3536" y="1452"/>
                  <a:pt x="3578" y="1441"/>
                  <a:pt x="3615" y="1420"/>
                </a:cubicBezTo>
                <a:cubicBezTo>
                  <a:pt x="3652" y="1398"/>
                  <a:pt x="3682" y="1368"/>
                  <a:pt x="3704" y="1331"/>
                </a:cubicBezTo>
                <a:cubicBezTo>
                  <a:pt x="3725" y="1294"/>
                  <a:pt x="3736" y="1252"/>
                  <a:pt x="3736" y="1210"/>
                </a:cubicBezTo>
                <a:lnTo>
                  <a:pt x="3736" y="242"/>
                </a:lnTo>
                <a:lnTo>
                  <a:pt x="3736" y="242"/>
                </a:lnTo>
                <a:lnTo>
                  <a:pt x="3736" y="242"/>
                </a:lnTo>
                <a:cubicBezTo>
                  <a:pt x="3736" y="200"/>
                  <a:pt x="3725" y="158"/>
                  <a:pt x="3704" y="121"/>
                </a:cubicBezTo>
                <a:cubicBezTo>
                  <a:pt x="3682" y="84"/>
                  <a:pt x="3652" y="54"/>
                  <a:pt x="3615" y="32"/>
                </a:cubicBezTo>
                <a:cubicBezTo>
                  <a:pt x="3578" y="11"/>
                  <a:pt x="3536" y="0"/>
                  <a:pt x="3494" y="0"/>
                </a:cubicBezTo>
                <a:lnTo>
                  <a:pt x="242" y="0"/>
                </a:lnTo>
              </a:path>
            </a:pathLst>
          </a:custGeom>
          <a:solidFill>
            <a:srgbClr val="FFFFFF">
              <a:alpha val="57000"/>
            </a:srgbClr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Aceita o produto </a:t>
            </a:r>
          </a:p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provisoriamente</a:t>
            </a:r>
          </a:p>
        </p:txBody>
      </p:sp>
      <p:sp>
        <p:nvSpPr>
          <p:cNvPr id="381" name="CustomShape 21"/>
          <p:cNvSpPr/>
          <p:nvPr/>
        </p:nvSpPr>
        <p:spPr>
          <a:xfrm>
            <a:off x="3031200" y="1991520"/>
            <a:ext cx="212040" cy="195480"/>
          </a:xfrm>
          <a:custGeom>
            <a:avLst/>
            <a:gdLst/>
            <a:ahLst/>
            <a:cxnLst/>
            <a:rect l="0" t="0" r="r" b="b"/>
            <a:pathLst>
              <a:path w="591" h="545">
                <a:moveTo>
                  <a:pt x="0" y="136"/>
                </a:moveTo>
                <a:lnTo>
                  <a:pt x="442" y="136"/>
                </a:lnTo>
                <a:lnTo>
                  <a:pt x="442" y="0"/>
                </a:lnTo>
                <a:lnTo>
                  <a:pt x="590" y="272"/>
                </a:lnTo>
                <a:lnTo>
                  <a:pt x="442" y="544"/>
                </a:lnTo>
                <a:lnTo>
                  <a:pt x="442" y="408"/>
                </a:lnTo>
                <a:lnTo>
                  <a:pt x="0" y="408"/>
                </a:lnTo>
                <a:lnTo>
                  <a:pt x="0" y="136"/>
                </a:lnTo>
              </a:path>
            </a:pathLst>
          </a:custGeom>
          <a:solidFill>
            <a:srgbClr val="729FCF">
              <a:alpha val="20000"/>
            </a:srgbClr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82" name="CustomShape 22"/>
          <p:cNvSpPr/>
          <p:nvPr/>
        </p:nvSpPr>
        <p:spPr>
          <a:xfrm>
            <a:off x="4233960" y="1991520"/>
            <a:ext cx="212040" cy="195480"/>
          </a:xfrm>
          <a:custGeom>
            <a:avLst/>
            <a:gdLst/>
            <a:ahLst/>
            <a:cxnLst/>
            <a:rect l="0" t="0" r="r" b="b"/>
            <a:pathLst>
              <a:path w="591" h="545">
                <a:moveTo>
                  <a:pt x="0" y="136"/>
                </a:moveTo>
                <a:lnTo>
                  <a:pt x="442" y="136"/>
                </a:lnTo>
                <a:lnTo>
                  <a:pt x="442" y="0"/>
                </a:lnTo>
                <a:lnTo>
                  <a:pt x="590" y="272"/>
                </a:lnTo>
                <a:lnTo>
                  <a:pt x="442" y="544"/>
                </a:lnTo>
                <a:lnTo>
                  <a:pt x="442" y="408"/>
                </a:lnTo>
                <a:lnTo>
                  <a:pt x="0" y="408"/>
                </a:lnTo>
                <a:lnTo>
                  <a:pt x="0" y="136"/>
                </a:lnTo>
              </a:path>
            </a:pathLst>
          </a:custGeom>
          <a:solidFill>
            <a:srgbClr val="729FCF">
              <a:alpha val="20000"/>
            </a:srgbClr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83" name="CustomShape 23"/>
          <p:cNvSpPr/>
          <p:nvPr/>
        </p:nvSpPr>
        <p:spPr>
          <a:xfrm>
            <a:off x="5649120" y="1991520"/>
            <a:ext cx="211680" cy="195480"/>
          </a:xfrm>
          <a:custGeom>
            <a:avLst/>
            <a:gdLst/>
            <a:ahLst/>
            <a:cxnLst/>
            <a:rect l="0" t="0" r="r" b="b"/>
            <a:pathLst>
              <a:path w="590" h="545">
                <a:moveTo>
                  <a:pt x="0" y="136"/>
                </a:moveTo>
                <a:lnTo>
                  <a:pt x="441" y="136"/>
                </a:lnTo>
                <a:lnTo>
                  <a:pt x="441" y="0"/>
                </a:lnTo>
                <a:lnTo>
                  <a:pt x="589" y="272"/>
                </a:lnTo>
                <a:lnTo>
                  <a:pt x="441" y="544"/>
                </a:lnTo>
                <a:lnTo>
                  <a:pt x="441" y="408"/>
                </a:lnTo>
                <a:lnTo>
                  <a:pt x="0" y="408"/>
                </a:lnTo>
                <a:lnTo>
                  <a:pt x="0" y="136"/>
                </a:lnTo>
              </a:path>
            </a:pathLst>
          </a:custGeom>
          <a:solidFill>
            <a:srgbClr val="729FCF">
              <a:alpha val="20000"/>
            </a:srgbClr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84" name="CustomShape 24"/>
          <p:cNvSpPr/>
          <p:nvPr/>
        </p:nvSpPr>
        <p:spPr>
          <a:xfrm>
            <a:off x="6852240" y="1991520"/>
            <a:ext cx="211680" cy="195480"/>
          </a:xfrm>
          <a:custGeom>
            <a:avLst/>
            <a:gdLst/>
            <a:ahLst/>
            <a:cxnLst/>
            <a:rect l="0" t="0" r="r" b="b"/>
            <a:pathLst>
              <a:path w="590" h="545">
                <a:moveTo>
                  <a:pt x="0" y="136"/>
                </a:moveTo>
                <a:lnTo>
                  <a:pt x="441" y="136"/>
                </a:lnTo>
                <a:lnTo>
                  <a:pt x="441" y="0"/>
                </a:lnTo>
                <a:lnTo>
                  <a:pt x="589" y="272"/>
                </a:lnTo>
                <a:lnTo>
                  <a:pt x="441" y="544"/>
                </a:lnTo>
                <a:lnTo>
                  <a:pt x="441" y="408"/>
                </a:lnTo>
                <a:lnTo>
                  <a:pt x="0" y="408"/>
                </a:lnTo>
                <a:lnTo>
                  <a:pt x="0" y="136"/>
                </a:lnTo>
              </a:path>
            </a:pathLst>
          </a:custGeom>
          <a:solidFill>
            <a:srgbClr val="729FCF">
              <a:alpha val="20000"/>
            </a:srgbClr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385" name="Imagem 384"/>
          <p:cNvPicPr/>
          <p:nvPr/>
        </p:nvPicPr>
        <p:blipFill>
          <a:blip r:embed="rId6"/>
          <a:stretch/>
        </p:blipFill>
        <p:spPr>
          <a:xfrm>
            <a:off x="8844120" y="2416320"/>
            <a:ext cx="424080" cy="391680"/>
          </a:xfrm>
          <a:prstGeom prst="rect">
            <a:avLst/>
          </a:prstGeom>
          <a:ln w="0">
            <a:noFill/>
          </a:ln>
        </p:spPr>
      </p:pic>
      <p:pic>
        <p:nvPicPr>
          <p:cNvPr id="386" name="Imagem 385"/>
          <p:cNvPicPr/>
          <p:nvPr/>
        </p:nvPicPr>
        <p:blipFill>
          <a:blip r:embed="rId7"/>
          <a:stretch/>
        </p:blipFill>
        <p:spPr>
          <a:xfrm>
            <a:off x="8833320" y="1403640"/>
            <a:ext cx="424080" cy="392040"/>
          </a:xfrm>
          <a:prstGeom prst="rect">
            <a:avLst/>
          </a:prstGeom>
          <a:ln w="0">
            <a:noFill/>
          </a:ln>
        </p:spPr>
      </p:pic>
      <p:sp>
        <p:nvSpPr>
          <p:cNvPr id="387" name="CustomShape 25"/>
          <p:cNvSpPr/>
          <p:nvPr/>
        </p:nvSpPr>
        <p:spPr>
          <a:xfrm>
            <a:off x="8196840" y="1991520"/>
            <a:ext cx="565920" cy="195480"/>
          </a:xfrm>
          <a:custGeom>
            <a:avLst/>
            <a:gdLst/>
            <a:ahLst/>
            <a:cxnLst/>
            <a:rect l="0" t="0" r="r" b="b"/>
            <a:pathLst>
              <a:path w="1574" h="545">
                <a:moveTo>
                  <a:pt x="0" y="136"/>
                </a:moveTo>
                <a:lnTo>
                  <a:pt x="1179" y="136"/>
                </a:lnTo>
                <a:lnTo>
                  <a:pt x="1179" y="0"/>
                </a:lnTo>
                <a:lnTo>
                  <a:pt x="1573" y="272"/>
                </a:lnTo>
                <a:lnTo>
                  <a:pt x="1179" y="544"/>
                </a:lnTo>
                <a:lnTo>
                  <a:pt x="1179" y="408"/>
                </a:lnTo>
                <a:lnTo>
                  <a:pt x="0" y="408"/>
                </a:lnTo>
                <a:lnTo>
                  <a:pt x="0" y="136"/>
                </a:lnTo>
              </a:path>
            </a:pathLst>
          </a:custGeom>
          <a:solidFill>
            <a:srgbClr val="729FCF">
              <a:alpha val="20000"/>
            </a:srgbClr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88" name="CustomShape 26"/>
          <p:cNvSpPr/>
          <p:nvPr/>
        </p:nvSpPr>
        <p:spPr>
          <a:xfrm>
            <a:off x="8196840" y="2318400"/>
            <a:ext cx="424080" cy="456480"/>
          </a:xfrm>
          <a:custGeom>
            <a:avLst/>
            <a:gdLst/>
            <a:ahLst/>
            <a:cxn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>
              <a:alpha val="20000"/>
            </a:srgbClr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89" name="CustomShape 27"/>
          <p:cNvSpPr/>
          <p:nvPr/>
        </p:nvSpPr>
        <p:spPr>
          <a:xfrm flipV="1">
            <a:off x="8196840" y="1403640"/>
            <a:ext cx="424080" cy="456480"/>
          </a:xfrm>
          <a:custGeom>
            <a:avLst/>
            <a:gdLst/>
            <a:ahLst/>
            <a:cxn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>
              <a:alpha val="20000"/>
            </a:srgbClr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90" name="CustomShape 28"/>
          <p:cNvSpPr/>
          <p:nvPr/>
        </p:nvSpPr>
        <p:spPr>
          <a:xfrm>
            <a:off x="8551080" y="2864160"/>
            <a:ext cx="1557000" cy="30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Revisores</a:t>
            </a:r>
          </a:p>
        </p:txBody>
      </p:sp>
      <p:sp>
        <p:nvSpPr>
          <p:cNvPr id="391" name="CustomShape 29"/>
          <p:cNvSpPr/>
          <p:nvPr/>
        </p:nvSpPr>
        <p:spPr>
          <a:xfrm>
            <a:off x="423720" y="2481120"/>
            <a:ext cx="1415160" cy="331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Desenvolvedor</a:t>
            </a:r>
          </a:p>
        </p:txBody>
      </p:sp>
      <p:pic>
        <p:nvPicPr>
          <p:cNvPr id="392" name="Imagem 391"/>
          <p:cNvPicPr/>
          <p:nvPr/>
        </p:nvPicPr>
        <p:blipFill>
          <a:blip r:embed="rId6"/>
          <a:stretch/>
        </p:blipFill>
        <p:spPr>
          <a:xfrm>
            <a:off x="2535120" y="5714280"/>
            <a:ext cx="708120" cy="653760"/>
          </a:xfrm>
          <a:prstGeom prst="rect">
            <a:avLst/>
          </a:prstGeom>
          <a:ln w="0">
            <a:noFill/>
          </a:ln>
        </p:spPr>
      </p:pic>
      <p:pic>
        <p:nvPicPr>
          <p:cNvPr id="393" name="Imagem 392"/>
          <p:cNvPicPr/>
          <p:nvPr/>
        </p:nvPicPr>
        <p:blipFill>
          <a:blip r:embed="rId7"/>
          <a:stretch/>
        </p:blipFill>
        <p:spPr>
          <a:xfrm>
            <a:off x="848520" y="5682600"/>
            <a:ext cx="708120" cy="653760"/>
          </a:xfrm>
          <a:prstGeom prst="rect">
            <a:avLst/>
          </a:prstGeom>
          <a:ln w="0">
            <a:noFill/>
          </a:ln>
        </p:spPr>
      </p:pic>
      <p:sp>
        <p:nvSpPr>
          <p:cNvPr id="394" name="CustomShape 30"/>
          <p:cNvSpPr/>
          <p:nvPr/>
        </p:nvSpPr>
        <p:spPr>
          <a:xfrm>
            <a:off x="990720" y="6359040"/>
            <a:ext cx="1557000" cy="30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Revisores</a:t>
            </a:r>
          </a:p>
        </p:txBody>
      </p:sp>
      <p:sp>
        <p:nvSpPr>
          <p:cNvPr id="395" name="CustomShape 31"/>
          <p:cNvSpPr/>
          <p:nvPr/>
        </p:nvSpPr>
        <p:spPr>
          <a:xfrm>
            <a:off x="2394720" y="5518080"/>
            <a:ext cx="931320" cy="1241280"/>
          </a:xfrm>
          <a:prstGeom prst="ellipse">
            <a:avLst/>
          </a:prstGeom>
          <a:noFill/>
          <a:ln w="19080" cap="sq">
            <a:solidFill>
              <a:srgbClr val="3465A4"/>
            </a:solidFill>
            <a:custDash>
              <a:ds d="100000" sp="1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96" name="CustomShape 32"/>
          <p:cNvSpPr/>
          <p:nvPr/>
        </p:nvSpPr>
        <p:spPr>
          <a:xfrm>
            <a:off x="2901600" y="6457320"/>
            <a:ext cx="1557000" cy="30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Secretário</a:t>
            </a:r>
          </a:p>
        </p:txBody>
      </p:sp>
      <p:sp>
        <p:nvSpPr>
          <p:cNvPr id="397" name="CustomShape 33"/>
          <p:cNvSpPr/>
          <p:nvPr/>
        </p:nvSpPr>
        <p:spPr>
          <a:xfrm>
            <a:off x="3525840" y="5976000"/>
            <a:ext cx="848520" cy="195840"/>
          </a:xfrm>
          <a:custGeom>
            <a:avLst/>
            <a:gdLst/>
            <a:ahLst/>
            <a:cxnLst/>
            <a:rect l="0" t="0" r="r" b="b"/>
            <a:pathLst>
              <a:path w="2359" h="546">
                <a:moveTo>
                  <a:pt x="0" y="194"/>
                </a:moveTo>
                <a:lnTo>
                  <a:pt x="1759" y="194"/>
                </a:lnTo>
                <a:lnTo>
                  <a:pt x="1759" y="0"/>
                </a:lnTo>
                <a:lnTo>
                  <a:pt x="2358" y="272"/>
                </a:lnTo>
                <a:lnTo>
                  <a:pt x="1759" y="545"/>
                </a:lnTo>
                <a:lnTo>
                  <a:pt x="1759" y="350"/>
                </a:lnTo>
                <a:lnTo>
                  <a:pt x="0" y="350"/>
                </a:lnTo>
                <a:lnTo>
                  <a:pt x="0" y="194"/>
                </a:lnTo>
              </a:path>
            </a:pathLst>
          </a:custGeom>
          <a:solidFill>
            <a:srgbClr val="729FCF">
              <a:alpha val="20000"/>
            </a:srgbClr>
          </a:solidFill>
          <a:ln w="9360" cap="sq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398" name="Imagem 397"/>
          <p:cNvPicPr/>
          <p:nvPr/>
        </p:nvPicPr>
        <p:blipFill>
          <a:blip r:embed="rId8"/>
          <a:stretch/>
        </p:blipFill>
        <p:spPr>
          <a:xfrm>
            <a:off x="8847360" y="1893600"/>
            <a:ext cx="424080" cy="391680"/>
          </a:xfrm>
          <a:prstGeom prst="rect">
            <a:avLst/>
          </a:prstGeom>
          <a:ln w="0">
            <a:noFill/>
          </a:ln>
        </p:spPr>
      </p:pic>
      <p:pic>
        <p:nvPicPr>
          <p:cNvPr id="399" name="Imagem 398"/>
          <p:cNvPicPr/>
          <p:nvPr/>
        </p:nvPicPr>
        <p:blipFill>
          <a:blip r:embed="rId8"/>
          <a:stretch/>
        </p:blipFill>
        <p:spPr>
          <a:xfrm>
            <a:off x="1626840" y="5682600"/>
            <a:ext cx="711360" cy="656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493920" y="254520"/>
            <a:ext cx="8912880" cy="11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Diretrizes de Revisão de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01" name="TextShape 2"/>
          <p:cNvSpPr txBox="1"/>
          <p:nvPr/>
        </p:nvSpPr>
        <p:spPr>
          <a:xfrm>
            <a:off x="707760" y="1658880"/>
            <a:ext cx="8944200" cy="36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latin typeface="Arial"/>
              </a:rPr>
              <a:t>Devem ser estabelecidas antecipadamente, distribuídas a todos os revisores, ter a concordância de todos e então encaminhada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493920" y="254520"/>
            <a:ext cx="8912880" cy="11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Diretrizes de Revisão de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03" name="TextShape 2"/>
          <p:cNvSpPr txBox="1"/>
          <p:nvPr/>
        </p:nvSpPr>
        <p:spPr>
          <a:xfrm>
            <a:off x="707760" y="1658880"/>
            <a:ext cx="8944200" cy="36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latin typeface="Arial"/>
              </a:rPr>
              <a:t>Conjunto mínimo de diretrizes para as revisões técnicas formais:</a:t>
            </a:r>
          </a:p>
          <a:p>
            <a:pPr marL="738000" lvl="1" indent="-280800" algn="just">
              <a:lnSpc>
                <a:spcPct val="150000"/>
              </a:lnSpc>
              <a:buClr>
                <a:srgbClr val="000000"/>
              </a:buClr>
              <a:buFont typeface="Arial"/>
              <a:buAutoNum type="arabicParenR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Revise o produto, não o produtor.</a:t>
            </a:r>
            <a:endParaRPr lang="pt-BR" sz="2600" b="0" strike="noStrike" spc="-1">
              <a:latin typeface="Arial"/>
            </a:endParaRPr>
          </a:p>
          <a:p>
            <a:pPr marL="738000" lvl="1" indent="-280800" algn="just">
              <a:lnSpc>
                <a:spcPct val="150000"/>
              </a:lnSpc>
              <a:buClr>
                <a:srgbClr val="000000"/>
              </a:buClr>
              <a:buFont typeface="Arial"/>
              <a:buAutoNum type="arabicParenR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Fixe e mantenha uma agenda</a:t>
            </a:r>
            <a:endParaRPr lang="pt-BR" sz="2600" b="0" strike="noStrike" spc="-1">
              <a:latin typeface="Arial"/>
            </a:endParaRPr>
          </a:p>
          <a:p>
            <a:pPr marL="738000" lvl="1" indent="-280800" algn="just">
              <a:lnSpc>
                <a:spcPct val="150000"/>
              </a:lnSpc>
              <a:buClr>
                <a:srgbClr val="000000"/>
              </a:buClr>
              <a:buFont typeface="Arial"/>
              <a:buAutoNum type="arabicParenR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Limite o debate e a refutação</a:t>
            </a:r>
            <a:endParaRPr lang="pt-BR" sz="2600" b="0" strike="noStrike" spc="-1">
              <a:latin typeface="Arial"/>
            </a:endParaRPr>
          </a:p>
          <a:p>
            <a:pPr marL="738000" lvl="1" indent="-280800" algn="just">
              <a:lnSpc>
                <a:spcPct val="150000"/>
              </a:lnSpc>
              <a:buClr>
                <a:srgbClr val="000000"/>
              </a:buClr>
              <a:buFont typeface="Arial"/>
              <a:buAutoNum type="arabicParenR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Enuncie as áreas problemáticas, mas não tente resolver cada problema anotado.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493920" y="254520"/>
            <a:ext cx="8912880" cy="11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Diretrizes de Revisão de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05" name="TextShape 2"/>
          <p:cNvSpPr txBox="1"/>
          <p:nvPr/>
        </p:nvSpPr>
        <p:spPr>
          <a:xfrm>
            <a:off x="707760" y="1658880"/>
            <a:ext cx="8944200" cy="36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latin typeface="Arial"/>
              </a:rPr>
              <a:t>Conjunto mínimo de diretrizes para as revisões técnicas formais:</a:t>
            </a:r>
          </a:p>
          <a:p>
            <a:pPr marL="738000" lvl="1" indent="-280800" algn="just">
              <a:lnSpc>
                <a:spcPct val="150000"/>
              </a:lnSpc>
              <a:buClr>
                <a:srgbClr val="000000"/>
              </a:buClr>
              <a:buFont typeface="Arial"/>
              <a:buAutoNum type="arabicParenR" startAt="5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Faça anotações por escrito.</a:t>
            </a:r>
            <a:endParaRPr lang="pt-BR" sz="2600" b="0" strike="noStrike" spc="-1">
              <a:latin typeface="Arial"/>
            </a:endParaRPr>
          </a:p>
          <a:p>
            <a:pPr marL="738000" lvl="1" indent="-280800" algn="just">
              <a:lnSpc>
                <a:spcPct val="150000"/>
              </a:lnSpc>
              <a:buClr>
                <a:srgbClr val="000000"/>
              </a:buClr>
              <a:buFont typeface="Arial"/>
              <a:buAutoNum type="arabicParenR" startAt="6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Limite o número de participantes e insista numa preparação antecipada.</a:t>
            </a:r>
            <a:endParaRPr lang="pt-BR" sz="2600" b="0" strike="noStrike" spc="-1">
              <a:latin typeface="Arial"/>
            </a:endParaRPr>
          </a:p>
          <a:p>
            <a:pPr marL="738000" lvl="1" indent="-280800" algn="just">
              <a:lnSpc>
                <a:spcPct val="150000"/>
              </a:lnSpc>
              <a:buClr>
                <a:srgbClr val="000000"/>
              </a:buClr>
              <a:buFont typeface="Arial"/>
              <a:buAutoNum type="arabicParenR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Desenvolva uma lista de conferência (checklist) para cada produto que provavelmente será revisto.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93920" y="254520"/>
            <a:ext cx="8912880" cy="11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Diretrizes de Revisão de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07" name="TextShape 2"/>
          <p:cNvSpPr txBox="1"/>
          <p:nvPr/>
        </p:nvSpPr>
        <p:spPr>
          <a:xfrm>
            <a:off x="707760" y="1658880"/>
            <a:ext cx="8944200" cy="36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latin typeface="Arial"/>
              </a:rPr>
              <a:t>Conjunto mínimo de diretrizes para as revisões técnicas formais:</a:t>
            </a:r>
          </a:p>
          <a:p>
            <a:pPr marL="738000" lvl="1" indent="-280800" algn="just">
              <a:lnSpc>
                <a:spcPct val="150000"/>
              </a:lnSpc>
              <a:buClr>
                <a:srgbClr val="000000"/>
              </a:buClr>
              <a:buFont typeface="Arial"/>
              <a:buAutoNum type="arabicParenR" startAt="8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Atribua recursos e uma programação de tempo para as Revisões Técnicas Formais</a:t>
            </a:r>
            <a:endParaRPr lang="pt-BR" sz="2600" b="0" strike="noStrike" spc="-1">
              <a:latin typeface="Arial"/>
            </a:endParaRPr>
          </a:p>
          <a:p>
            <a:pPr marL="738000" lvl="1" indent="-280800" algn="just">
              <a:lnSpc>
                <a:spcPct val="150000"/>
              </a:lnSpc>
              <a:buClr>
                <a:srgbClr val="000000"/>
              </a:buClr>
              <a:buFont typeface="Arial"/>
              <a:buAutoNum type="arabicParenR" startAt="9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Realize um treinamento significativo para todos os revisores.</a:t>
            </a:r>
            <a:endParaRPr lang="pt-BR" sz="2600" b="0" strike="noStrike" spc="-1">
              <a:latin typeface="Arial"/>
            </a:endParaRPr>
          </a:p>
          <a:p>
            <a:pPr marL="738000" lvl="1" indent="-280800" algn="just">
              <a:lnSpc>
                <a:spcPct val="150000"/>
              </a:lnSpc>
              <a:buClr>
                <a:srgbClr val="000000"/>
              </a:buClr>
              <a:buFont typeface="Arial"/>
              <a:buAutoNum type="arabicParenR" startAt="5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Reveja suas antigas revisões.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493920" y="254520"/>
            <a:ext cx="8912880" cy="11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Uma Abordagem à Garantia de</a:t>
            </a:r>
            <a:br/>
            <a:r>
              <a:rPr lang="pt-BR" sz="4400" b="1" strike="noStrike" spc="-1">
                <a:latin typeface="Arial"/>
              </a:rPr>
              <a:t>Qualidade de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09" name="TextShape 2"/>
          <p:cNvSpPr txBox="1"/>
          <p:nvPr/>
        </p:nvSpPr>
        <p:spPr>
          <a:xfrm>
            <a:off x="707760" y="1658880"/>
            <a:ext cx="8944200" cy="36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latin typeface="Arial"/>
              </a:rPr>
              <a:t>A necessidade de qualidade de software é reconhecida por praticamente todos os gerentes e profissionais da área, porém muito poucos estão interessados em estabelecer funções de Garantia de Qualidade de Software Formais.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493920" y="254520"/>
            <a:ext cx="8912880" cy="11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</a:rPr>
              <a:t>Uma Abordagem à Garantia de</a:t>
            </a:r>
            <a:br/>
            <a:r>
              <a:rPr lang="pt-BR" sz="4400" b="1" strike="noStrike" spc="-1">
                <a:solidFill>
                  <a:srgbClr val="000000"/>
                </a:solidFill>
                <a:latin typeface="Arial"/>
              </a:rPr>
              <a:t>Qualidade de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11" name="TextShape 2"/>
          <p:cNvSpPr txBox="1"/>
          <p:nvPr/>
        </p:nvSpPr>
        <p:spPr>
          <a:xfrm>
            <a:off x="673560" y="1965088"/>
            <a:ext cx="8686440" cy="442404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txBody>
          <a:bodyPr lIns="0" tIns="0" rIns="0" bIns="0">
            <a:noAutofit/>
          </a:bodyPr>
          <a:lstStyle/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>
                <a:latin typeface="Arial"/>
              </a:rPr>
              <a:t>Os gerentes relutam em incorrer em custos extras logo de início</a:t>
            </a:r>
          </a:p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>
                <a:latin typeface="Arial"/>
              </a:rPr>
              <a:t>Os profissionais acham que estão fazendo absolutamente tudo o que precisa ser feito</a:t>
            </a:r>
          </a:p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>
                <a:latin typeface="Arial"/>
              </a:rPr>
              <a:t>Ninguém sabe onde colocar essa função organizacionalmente</a:t>
            </a:r>
          </a:p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>
                <a:latin typeface="Arial"/>
              </a:rPr>
              <a:t>Todos querem evitar a burocracia que, segundo entendem, a Garantia de Qualidade de Software introduzirá no processo de engenharia de software</a:t>
            </a:r>
          </a:p>
        </p:txBody>
      </p:sp>
      <p:sp>
        <p:nvSpPr>
          <p:cNvPr id="412" name="CustomShape 3"/>
          <p:cNvSpPr/>
          <p:nvPr/>
        </p:nvSpPr>
        <p:spPr>
          <a:xfrm>
            <a:off x="2471040" y="1451520"/>
            <a:ext cx="6084720" cy="751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500" b="1" strike="noStrike" spc="-1">
                <a:solidFill>
                  <a:srgbClr val="3465A4"/>
                </a:solidFill>
                <a:latin typeface="Arial"/>
              </a:rPr>
              <a:t>RAZÕES PARA ESSA CONTRADIÇÃO</a:t>
            </a:r>
            <a:endParaRPr lang="pt-BR" sz="2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493920" y="254520"/>
            <a:ext cx="8912880" cy="11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Uma Abordagem à Garantia de</a:t>
            </a:r>
            <a:br/>
            <a:r>
              <a:rPr lang="pt-BR" sz="4400" b="1" strike="noStrike" spc="-1">
                <a:latin typeface="Arial"/>
              </a:rPr>
              <a:t>Qualidade de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14" name="TextShape 2"/>
          <p:cNvSpPr txBox="1"/>
          <p:nvPr/>
        </p:nvSpPr>
        <p:spPr>
          <a:xfrm>
            <a:off x="707760" y="1786700"/>
            <a:ext cx="8137440" cy="4219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574560" indent="-538200" algn="just"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1" strike="noStrike" spc="-1" dirty="0">
                <a:latin typeface="Arial"/>
              </a:rPr>
              <a:t>Aspectos positivos da GQS:</a:t>
            </a:r>
            <a:endParaRPr lang="pt-BR" sz="2600" b="0" strike="noStrike" spc="-1" dirty="0">
              <a:latin typeface="Arial"/>
            </a:endParaRPr>
          </a:p>
          <a:p>
            <a:pPr marL="738000" lvl="1" indent="-280800" algn="just">
              <a:buClr>
                <a:srgbClr val="000000"/>
              </a:buClr>
              <a:buFont typeface="Times New Roman"/>
              <a:buChar char="–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roid Sans Fallback"/>
              </a:rPr>
              <a:t>O software terá menos defeitos latentes resultando em redução do esforço e do tempo gasto durante as atividades de teste e manutenção</a:t>
            </a:r>
            <a:endParaRPr lang="pt-BR" sz="2400" b="0" strike="noStrike" spc="-1" dirty="0">
              <a:latin typeface="Arial"/>
            </a:endParaRPr>
          </a:p>
          <a:p>
            <a:pPr marL="738000" lvl="1" indent="-280800" algn="just">
              <a:buClr>
                <a:srgbClr val="000000"/>
              </a:buClr>
              <a:buFont typeface="Times New Roman"/>
              <a:buChar char="–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roid Sans Fallback"/>
              </a:rPr>
              <a:t>A maior confiabilidade resultará em maior satisfação do cliente</a:t>
            </a:r>
            <a:endParaRPr lang="pt-BR" sz="2400" b="0" strike="noStrike" spc="-1" dirty="0">
              <a:latin typeface="Arial"/>
            </a:endParaRPr>
          </a:p>
          <a:p>
            <a:pPr marL="738000" lvl="1" indent="-280800">
              <a:buClr>
                <a:srgbClr val="000000"/>
              </a:buClr>
              <a:buFont typeface="Times New Roman"/>
              <a:buChar char="–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roid Sans Fallback"/>
              </a:rPr>
              <a:t>Os custos de manutenção podem ser </a:t>
            </a:r>
            <a:br>
              <a:rPr dirty="0"/>
            </a:b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roid Sans Fallback"/>
              </a:rPr>
              <a:t>reduzidos</a:t>
            </a:r>
            <a:endParaRPr lang="pt-BR" sz="2400" b="0" strike="noStrike" spc="-1" dirty="0">
              <a:latin typeface="Arial"/>
            </a:endParaRPr>
          </a:p>
          <a:p>
            <a:pPr marL="738000" lvl="1" indent="-280800">
              <a:buClr>
                <a:srgbClr val="000000"/>
              </a:buClr>
              <a:buFont typeface="Times New Roman"/>
              <a:buChar char="–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roid Sans Fallback"/>
              </a:rPr>
              <a:t>O custo do ciclo de vida global do </a:t>
            </a:r>
            <a:br>
              <a:rPr dirty="0"/>
            </a:b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roid Sans Fallback"/>
              </a:rPr>
              <a:t>software é reduzido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6934320" y="4104360"/>
            <a:ext cx="2700360" cy="2492640"/>
          </a:xfrm>
          <a:custGeom>
            <a:avLst/>
            <a:gdLst/>
            <a:ahLst/>
            <a:cxnLst/>
            <a:rect l="l" t="t" r="r" b="b"/>
            <a:pathLst>
              <a:path w="7631" h="7631">
                <a:moveTo>
                  <a:pt x="0" y="7631"/>
                </a:moveTo>
                <a:cubicBezTo>
                  <a:pt x="0" y="5087"/>
                  <a:pt x="0" y="2544"/>
                  <a:pt x="0" y="0"/>
                </a:cubicBezTo>
                <a:cubicBezTo>
                  <a:pt x="2544" y="0"/>
                  <a:pt x="5087" y="0"/>
                  <a:pt x="7631" y="0"/>
                </a:cubicBezTo>
                <a:cubicBezTo>
                  <a:pt x="7631" y="2544"/>
                  <a:pt x="7631" y="5087"/>
                  <a:pt x="7631" y="7631"/>
                </a:cubicBezTo>
                <a:cubicBezTo>
                  <a:pt x="5087" y="7631"/>
                  <a:pt x="2544" y="7631"/>
                  <a:pt x="0" y="7631"/>
                </a:cubicBezTo>
              </a:path>
            </a:pathLst>
          </a:custGeom>
          <a:blipFill rotWithShape="0">
            <a:blip r:embed="rId3">
              <a:alphaModFix amt="13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Histórico</a:t>
            </a:r>
          </a:p>
        </p:txBody>
      </p:sp>
      <p:sp>
        <p:nvSpPr>
          <p:cNvPr id="94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 fontScale="78000"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Inspeção do produto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Os produtos são examinados para detecção de defeitos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Controle de qualidade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Monitoramento das taxas de defeitos e dos custos para identificação dos elementos defeituosos do processo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Melhoria do processo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O processo de produção é melhorado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Shape 1"/>
          <p:cNvSpPr txBox="1"/>
          <p:nvPr/>
        </p:nvSpPr>
        <p:spPr>
          <a:xfrm>
            <a:off x="493920" y="254520"/>
            <a:ext cx="8912880" cy="11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Uma Abordagem à Garantia de</a:t>
            </a:r>
            <a:br/>
            <a:r>
              <a:rPr lang="pt-BR" sz="4400" b="1" strike="noStrike" spc="-1">
                <a:latin typeface="Arial"/>
              </a:rPr>
              <a:t>Qualidade de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17" name="TextShape 2"/>
          <p:cNvSpPr txBox="1"/>
          <p:nvPr/>
        </p:nvSpPr>
        <p:spPr>
          <a:xfrm>
            <a:off x="707760" y="1658880"/>
            <a:ext cx="8137440" cy="4219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574560" indent="-5382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600" b="1" strike="noStrike" spc="-1">
                <a:latin typeface="Arial"/>
              </a:rPr>
              <a:t>Aspectos negativos da GQS:</a:t>
            </a:r>
            <a:endParaRPr lang="pt-BR" sz="2600" b="0" strike="noStrike" spc="-1">
              <a:latin typeface="Arial"/>
            </a:endParaRPr>
          </a:p>
          <a:p>
            <a:pPr marL="738000" lvl="1" indent="-28080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–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Difícil de ser instituída em pequenas empresas;</a:t>
            </a:r>
            <a:endParaRPr lang="pt-BR" sz="2400" b="0" strike="noStrike" spc="-1">
              <a:latin typeface="Arial"/>
            </a:endParaRPr>
          </a:p>
          <a:p>
            <a:pPr marL="738000" lvl="1" indent="-28080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–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Representa uma mudança cultural - e uma mudança nunca é fácil;</a:t>
            </a:r>
            <a:endParaRPr lang="pt-BR" sz="2400" b="0" strike="noStrike" spc="-1">
              <a:latin typeface="Arial"/>
            </a:endParaRPr>
          </a:p>
          <a:p>
            <a:pPr marL="738000" lvl="1" indent="-280800" algn="just">
              <a:lnSpc>
                <a:spcPct val="150000"/>
              </a:lnSpc>
              <a:buClr>
                <a:srgbClr val="000000"/>
              </a:buClr>
              <a:buFont typeface="Times New Roman"/>
              <a:buChar char="–"/>
              <a:tabLst>
                <a:tab pos="574560" algn="l"/>
                <a:tab pos="1022040" algn="l"/>
                <a:tab pos="1471320" algn="l"/>
                <a:tab pos="1920600" algn="l"/>
                <a:tab pos="2369880" algn="l"/>
                <a:tab pos="2819160" algn="l"/>
                <a:tab pos="3268440" algn="l"/>
                <a:tab pos="3717720" algn="l"/>
                <a:tab pos="4167000" algn="l"/>
                <a:tab pos="4616280" algn="l"/>
                <a:tab pos="5065560" algn="l"/>
                <a:tab pos="5514840" algn="l"/>
                <a:tab pos="5964120" algn="l"/>
                <a:tab pos="6413400" algn="l"/>
                <a:tab pos="6862680" algn="l"/>
                <a:tab pos="7311960" algn="l"/>
                <a:tab pos="7761240" algn="l"/>
                <a:tab pos="8210520" algn="l"/>
                <a:tab pos="8659800" algn="l"/>
                <a:tab pos="9108720" algn="l"/>
                <a:tab pos="955800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Exigem gastos que não poderiam ser orçamentados explicitamente.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6908040" y="4114440"/>
            <a:ext cx="2714760" cy="2557440"/>
          </a:xfrm>
          <a:custGeom>
            <a:avLst/>
            <a:gdLst/>
            <a:ahLst/>
            <a:cxnLst/>
            <a:rect l="l" t="t" r="r" b="b"/>
            <a:pathLst>
              <a:path w="7672" h="7831">
                <a:moveTo>
                  <a:pt x="0" y="7831"/>
                </a:moveTo>
                <a:cubicBezTo>
                  <a:pt x="0" y="5221"/>
                  <a:pt x="0" y="2610"/>
                  <a:pt x="0" y="0"/>
                </a:cubicBezTo>
                <a:cubicBezTo>
                  <a:pt x="2557" y="0"/>
                  <a:pt x="5115" y="0"/>
                  <a:pt x="7672" y="0"/>
                </a:cubicBezTo>
                <a:cubicBezTo>
                  <a:pt x="7672" y="2610"/>
                  <a:pt x="7672" y="5221"/>
                  <a:pt x="7672" y="7831"/>
                </a:cubicBezTo>
                <a:cubicBezTo>
                  <a:pt x="5115" y="7831"/>
                  <a:pt x="2557" y="7831"/>
                  <a:pt x="0" y="7831"/>
                </a:cubicBezTo>
              </a:path>
            </a:pathLst>
          </a:custGeom>
          <a:blipFill rotWithShape="0">
            <a:blip r:embed="rId3">
              <a:alphaModFix amt="16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449280" y="1658880"/>
            <a:ext cx="8902080" cy="113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pt-BR" sz="4400" b="0" strike="noStrike" spc="-1">
                <a:solidFill>
                  <a:srgbClr val="3333CC"/>
                </a:solidFill>
                <a:latin typeface="Arial"/>
              </a:rPr>
              <a:t>Qualidade do Produto</a:t>
            </a: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0" y="-276840"/>
            <a:ext cx="890352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solidFill>
                  <a:srgbClr val="FF3300"/>
                </a:solidFill>
                <a:latin typeface="Arial"/>
              </a:rPr>
              <a:t>Fatores de McCall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1722240" y="1866240"/>
            <a:ext cx="6140520" cy="3801960"/>
          </a:xfrm>
          <a:custGeom>
            <a:avLst/>
            <a:gdLst/>
            <a:ahLst/>
            <a:cxnLst/>
            <a:rect l="0" t="0" r="r" b="b"/>
            <a:pathLst>
              <a:path w="17059" h="10563">
                <a:moveTo>
                  <a:pt x="8529" y="0"/>
                </a:moveTo>
                <a:lnTo>
                  <a:pt x="17058" y="10562"/>
                </a:lnTo>
                <a:lnTo>
                  <a:pt x="0" y="10562"/>
                </a:lnTo>
                <a:lnTo>
                  <a:pt x="8529" y="0"/>
                </a:lnTo>
              </a:path>
            </a:pathLst>
          </a:custGeom>
          <a:noFill/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cxnSp>
        <p:nvCxnSpPr>
          <p:cNvPr id="422" name="Line 3"/>
          <p:cNvCxnSpPr>
            <a:stCxn id="421" idx="1"/>
            <a:endCxn id="421" idx="1"/>
          </p:cNvCxnSpPr>
          <p:nvPr/>
        </p:nvCxnSpPr>
        <p:spPr>
          <a:xfrm>
            <a:off x="3257280" y="3767400"/>
            <a:ext cx="360" cy="360"/>
          </a:xfrm>
          <a:prstGeom prst="straightConnector1">
            <a:avLst/>
          </a:prstGeom>
          <a:ln w="9360" cap="sq">
            <a:solidFill>
              <a:srgbClr val="000000"/>
            </a:solidFill>
            <a:miter/>
          </a:ln>
        </p:spPr>
      </p:cxnSp>
      <p:sp>
        <p:nvSpPr>
          <p:cNvPr id="423" name="CustomShape 4"/>
          <p:cNvSpPr/>
          <p:nvPr/>
        </p:nvSpPr>
        <p:spPr>
          <a:xfrm>
            <a:off x="1721880" y="3940200"/>
            <a:ext cx="6140880" cy="1728000"/>
          </a:xfrm>
          <a:custGeom>
            <a:avLst/>
            <a:gdLst/>
            <a:ahLst/>
            <a:cxnLst/>
            <a:rect l="0" t="0" r="r" b="b"/>
            <a:pathLst>
              <a:path w="17060" h="4802">
                <a:moveTo>
                  <a:pt x="8529" y="0"/>
                </a:moveTo>
                <a:lnTo>
                  <a:pt x="17059" y="4801"/>
                </a:lnTo>
                <a:lnTo>
                  <a:pt x="0" y="4801"/>
                </a:lnTo>
                <a:lnTo>
                  <a:pt x="8529" y="0"/>
                </a:lnTo>
              </a:path>
            </a:pathLst>
          </a:custGeom>
          <a:noFill/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cxnSp>
        <p:nvCxnSpPr>
          <p:cNvPr id="424" name="Line 5"/>
          <p:cNvCxnSpPr>
            <a:stCxn id="421" idx="0"/>
          </p:cNvCxnSpPr>
          <p:nvPr/>
        </p:nvCxnSpPr>
        <p:spPr>
          <a:xfrm>
            <a:off x="4792680" y="1866240"/>
            <a:ext cx="86400" cy="2477880"/>
          </a:xfrm>
          <a:prstGeom prst="straightConnector1">
            <a:avLst/>
          </a:prstGeom>
          <a:ln w="9360" cap="sq">
            <a:solidFill>
              <a:srgbClr val="000000"/>
            </a:solidFill>
            <a:miter/>
          </a:ln>
        </p:spPr>
      </p:cxnSp>
      <p:sp>
        <p:nvSpPr>
          <p:cNvPr id="425" name="CustomShape 6"/>
          <p:cNvSpPr/>
          <p:nvPr/>
        </p:nvSpPr>
        <p:spPr>
          <a:xfrm>
            <a:off x="224640" y="2118600"/>
            <a:ext cx="2471400" cy="31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26" name="CustomShape 7"/>
          <p:cNvSpPr/>
          <p:nvPr/>
        </p:nvSpPr>
        <p:spPr>
          <a:xfrm>
            <a:off x="448920" y="1105920"/>
            <a:ext cx="4043880" cy="12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</a:rPr>
              <a:t>Manutenibilidade: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 posso consertá-lo?</a:t>
            </a:r>
          </a:p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</a:rPr>
              <a:t>Flexibilidade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: posso modificá-lo?</a:t>
            </a:r>
          </a:p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</a:rPr>
              <a:t>Testabilidade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: posso testá-lo?</a:t>
            </a:r>
          </a:p>
        </p:txBody>
      </p:sp>
      <p:sp>
        <p:nvSpPr>
          <p:cNvPr id="427" name="CustomShape 8"/>
          <p:cNvSpPr/>
          <p:nvPr/>
        </p:nvSpPr>
        <p:spPr>
          <a:xfrm>
            <a:off x="6290280" y="691200"/>
            <a:ext cx="3616560" cy="241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247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</a:rPr>
              <a:t>Portabilidade: 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serei capaz de usá-lo em outra máquina?</a:t>
            </a:r>
          </a:p>
          <a:p>
            <a:pPr>
              <a:spcBef>
                <a:spcPts val="1247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</a:rPr>
              <a:t>Reusabilidade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: serei capaz de reusar partes do software?</a:t>
            </a:r>
          </a:p>
          <a:p>
            <a:pPr>
              <a:spcBef>
                <a:spcPts val="1247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</a:rPr>
              <a:t>Interoperabilidade: 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serei capaz de interfaceá-lo com outro sistema?</a:t>
            </a:r>
          </a:p>
        </p:txBody>
      </p:sp>
      <p:sp>
        <p:nvSpPr>
          <p:cNvPr id="428" name="CustomShape 9"/>
          <p:cNvSpPr/>
          <p:nvPr/>
        </p:nvSpPr>
        <p:spPr>
          <a:xfrm>
            <a:off x="208440" y="5806080"/>
            <a:ext cx="9809280" cy="95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</a:rPr>
              <a:t>Correção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: faz o que eu quero?      </a:t>
            </a:r>
            <a:r>
              <a:rPr lang="pt-BR" sz="2000" b="1" strike="noStrike" spc="-1">
                <a:solidFill>
                  <a:srgbClr val="000000"/>
                </a:solidFill>
                <a:latin typeface="Arial"/>
              </a:rPr>
              <a:t>Confiabilidade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: fá-lo precisamente todo o tempo?</a:t>
            </a:r>
          </a:p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</a:rPr>
              <a:t>Integridade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: é seguro?                   </a:t>
            </a:r>
            <a:r>
              <a:rPr lang="pt-BR" sz="2000" b="1" strike="noStrike" spc="-1">
                <a:solidFill>
                  <a:srgbClr val="000000"/>
                </a:solidFill>
                <a:latin typeface="Arial"/>
              </a:rPr>
              <a:t>Usabilidade: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 posso executá-lo?</a:t>
            </a:r>
          </a:p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</a:rPr>
              <a:t>Eficiência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: executará em meu hw tão bem qto pode?</a:t>
            </a:r>
          </a:p>
        </p:txBody>
      </p:sp>
      <p:sp>
        <p:nvSpPr>
          <p:cNvPr id="429" name="CustomShape 10"/>
          <p:cNvSpPr/>
          <p:nvPr/>
        </p:nvSpPr>
        <p:spPr>
          <a:xfrm>
            <a:off x="3294720" y="3525120"/>
            <a:ext cx="1401120" cy="95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Revisão </a:t>
            </a:r>
          </a:p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do Produto</a:t>
            </a:r>
          </a:p>
        </p:txBody>
      </p:sp>
      <p:sp>
        <p:nvSpPr>
          <p:cNvPr id="430" name="CustomShape 11"/>
          <p:cNvSpPr/>
          <p:nvPr/>
        </p:nvSpPr>
        <p:spPr>
          <a:xfrm>
            <a:off x="4792680" y="3317760"/>
            <a:ext cx="1784520" cy="82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247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Transição</a:t>
            </a:r>
          </a:p>
          <a:p>
            <a:pPr>
              <a:spcBef>
                <a:spcPts val="1247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do Produto</a:t>
            </a:r>
          </a:p>
        </p:txBody>
      </p:sp>
      <p:sp>
        <p:nvSpPr>
          <p:cNvPr id="431" name="CustomShape 12"/>
          <p:cNvSpPr/>
          <p:nvPr/>
        </p:nvSpPr>
        <p:spPr>
          <a:xfrm>
            <a:off x="4043520" y="4700160"/>
            <a:ext cx="4951800" cy="82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1247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Operação </a:t>
            </a:r>
          </a:p>
          <a:p>
            <a:pPr>
              <a:spcBef>
                <a:spcPts val="1247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do Produto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</a:rPr>
              <a:t>Norma ISO/IEC 9126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33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Duas partes: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Modelo de qualidade para características externas e internas </a:t>
            </a:r>
            <a:r>
              <a:rPr lang="pt-BR" sz="2800" b="0" strike="noStrike" spc="-1">
                <a:latin typeface="Wingdings"/>
                <a:ea typeface="Wingdings"/>
              </a:rPr>
              <a:t></a:t>
            </a:r>
            <a:r>
              <a:rPr lang="pt-BR" sz="2800" b="0" strike="noStrike" spc="-1">
                <a:latin typeface="Arial"/>
              </a:rPr>
              <a:t> seis características que se desdobram em sub-características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2800" b="0" strike="noStrike" spc="-1">
              <a:latin typeface="Arial"/>
            </a:endParaRP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Modelo de qualidade para qualidade em uso </a:t>
            </a:r>
            <a:r>
              <a:rPr lang="pt-BR" sz="2800" b="0" strike="noStrike" spc="-1">
                <a:latin typeface="Wingdings"/>
                <a:ea typeface="Wingdings"/>
              </a:rPr>
              <a:t></a:t>
            </a:r>
            <a:r>
              <a:rPr lang="pt-BR" sz="2800" b="0" strike="noStrike" spc="-1">
                <a:latin typeface="Arial"/>
              </a:rPr>
              <a:t> quatro características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493920" y="254520"/>
            <a:ext cx="8912880" cy="11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br/>
            <a:r>
              <a:rPr lang="pt-BR" sz="4400" b="1" strike="noStrike" spc="-1">
                <a:solidFill>
                  <a:srgbClr val="000000"/>
                </a:solidFill>
                <a:latin typeface="Arial"/>
              </a:rPr>
              <a:t> Características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778320" y="1893600"/>
            <a:ext cx="3254400" cy="1437120"/>
          </a:xfrm>
          <a:custGeom>
            <a:avLst/>
            <a:gdLst/>
            <a:ahLst/>
            <a:cxnLst/>
            <a:rect l="0" t="0" r="r" b="b"/>
            <a:pathLst>
              <a:path w="9042" h="3994">
                <a:moveTo>
                  <a:pt x="500" y="0"/>
                </a:moveTo>
                <a:lnTo>
                  <a:pt x="501" y="0"/>
                </a:lnTo>
                <a:cubicBezTo>
                  <a:pt x="413" y="0"/>
                  <a:pt x="327" y="23"/>
                  <a:pt x="250" y="67"/>
                </a:cubicBezTo>
                <a:cubicBezTo>
                  <a:pt x="174" y="111"/>
                  <a:pt x="111" y="174"/>
                  <a:pt x="67" y="250"/>
                </a:cubicBezTo>
                <a:cubicBezTo>
                  <a:pt x="23" y="327"/>
                  <a:pt x="0" y="413"/>
                  <a:pt x="0" y="501"/>
                </a:cubicBezTo>
                <a:lnTo>
                  <a:pt x="0" y="3492"/>
                </a:lnTo>
                <a:lnTo>
                  <a:pt x="0" y="3492"/>
                </a:lnTo>
                <a:cubicBezTo>
                  <a:pt x="0" y="3580"/>
                  <a:pt x="23" y="3666"/>
                  <a:pt x="67" y="3743"/>
                </a:cubicBezTo>
                <a:cubicBezTo>
                  <a:pt x="111" y="3819"/>
                  <a:pt x="174" y="3882"/>
                  <a:pt x="250" y="3926"/>
                </a:cubicBezTo>
                <a:cubicBezTo>
                  <a:pt x="327" y="3970"/>
                  <a:pt x="413" y="3993"/>
                  <a:pt x="501" y="3993"/>
                </a:cubicBezTo>
                <a:lnTo>
                  <a:pt x="8540" y="3993"/>
                </a:lnTo>
                <a:lnTo>
                  <a:pt x="8540" y="3993"/>
                </a:lnTo>
                <a:cubicBezTo>
                  <a:pt x="8628" y="3993"/>
                  <a:pt x="8714" y="3970"/>
                  <a:pt x="8791" y="3926"/>
                </a:cubicBezTo>
                <a:cubicBezTo>
                  <a:pt x="8867" y="3882"/>
                  <a:pt x="8930" y="3819"/>
                  <a:pt x="8974" y="3743"/>
                </a:cubicBezTo>
                <a:cubicBezTo>
                  <a:pt x="9018" y="3666"/>
                  <a:pt x="9041" y="3580"/>
                  <a:pt x="9041" y="3492"/>
                </a:cubicBezTo>
                <a:lnTo>
                  <a:pt x="9041" y="500"/>
                </a:lnTo>
                <a:lnTo>
                  <a:pt x="9041" y="501"/>
                </a:lnTo>
                <a:lnTo>
                  <a:pt x="9041" y="501"/>
                </a:lnTo>
                <a:cubicBezTo>
                  <a:pt x="9041" y="413"/>
                  <a:pt x="9018" y="327"/>
                  <a:pt x="8974" y="250"/>
                </a:cubicBezTo>
                <a:cubicBezTo>
                  <a:pt x="8930" y="174"/>
                  <a:pt x="8867" y="111"/>
                  <a:pt x="8791" y="67"/>
                </a:cubicBezTo>
                <a:cubicBezTo>
                  <a:pt x="8714" y="23"/>
                  <a:pt x="8628" y="0"/>
                  <a:pt x="8540" y="0"/>
                </a:cubicBezTo>
                <a:lnTo>
                  <a:pt x="500" y="0"/>
                </a:lnTo>
              </a:path>
            </a:pathLst>
          </a:custGeom>
          <a:solidFill>
            <a:srgbClr val="729FCF">
              <a:alpha val="36000"/>
            </a:srgbClr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O QUE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</a:rPr>
              <a:t>Funcionalidade</a:t>
            </a:r>
          </a:p>
        </p:txBody>
      </p:sp>
      <p:sp>
        <p:nvSpPr>
          <p:cNvPr id="436" name="CustomShape 3"/>
          <p:cNvSpPr/>
          <p:nvPr/>
        </p:nvSpPr>
        <p:spPr>
          <a:xfrm>
            <a:off x="3750480" y="2808000"/>
            <a:ext cx="5519880" cy="3461760"/>
          </a:xfrm>
          <a:custGeom>
            <a:avLst/>
            <a:gdLst/>
            <a:ahLst/>
            <a:cxnLst/>
            <a:rect l="0" t="0" r="r" b="b"/>
            <a:pathLst>
              <a:path w="15335" h="9618">
                <a:moveTo>
                  <a:pt x="529" y="0"/>
                </a:moveTo>
                <a:lnTo>
                  <a:pt x="529" y="0"/>
                </a:lnTo>
                <a:cubicBezTo>
                  <a:pt x="436" y="0"/>
                  <a:pt x="345" y="24"/>
                  <a:pt x="265" y="71"/>
                </a:cubicBezTo>
                <a:cubicBezTo>
                  <a:pt x="184" y="117"/>
                  <a:pt x="117" y="184"/>
                  <a:pt x="71" y="265"/>
                </a:cubicBezTo>
                <a:cubicBezTo>
                  <a:pt x="24" y="345"/>
                  <a:pt x="0" y="436"/>
                  <a:pt x="0" y="529"/>
                </a:cubicBezTo>
                <a:lnTo>
                  <a:pt x="0" y="9087"/>
                </a:lnTo>
                <a:lnTo>
                  <a:pt x="0" y="9088"/>
                </a:lnTo>
                <a:cubicBezTo>
                  <a:pt x="0" y="9181"/>
                  <a:pt x="24" y="9272"/>
                  <a:pt x="71" y="9352"/>
                </a:cubicBezTo>
                <a:cubicBezTo>
                  <a:pt x="117" y="9433"/>
                  <a:pt x="184" y="9500"/>
                  <a:pt x="265" y="9546"/>
                </a:cubicBezTo>
                <a:cubicBezTo>
                  <a:pt x="345" y="9593"/>
                  <a:pt x="436" y="9617"/>
                  <a:pt x="529" y="9617"/>
                </a:cubicBezTo>
                <a:lnTo>
                  <a:pt x="14804" y="9617"/>
                </a:lnTo>
                <a:lnTo>
                  <a:pt x="14805" y="9617"/>
                </a:lnTo>
                <a:cubicBezTo>
                  <a:pt x="14898" y="9617"/>
                  <a:pt x="14989" y="9593"/>
                  <a:pt x="15069" y="9546"/>
                </a:cubicBezTo>
                <a:cubicBezTo>
                  <a:pt x="15150" y="9500"/>
                  <a:pt x="15217" y="9433"/>
                  <a:pt x="15263" y="9352"/>
                </a:cubicBezTo>
                <a:cubicBezTo>
                  <a:pt x="15310" y="9272"/>
                  <a:pt x="15334" y="9181"/>
                  <a:pt x="15334" y="9088"/>
                </a:cubicBezTo>
                <a:lnTo>
                  <a:pt x="15334" y="529"/>
                </a:lnTo>
                <a:lnTo>
                  <a:pt x="15334" y="529"/>
                </a:lnTo>
                <a:lnTo>
                  <a:pt x="15334" y="529"/>
                </a:lnTo>
                <a:cubicBezTo>
                  <a:pt x="15334" y="436"/>
                  <a:pt x="15310" y="345"/>
                  <a:pt x="15263" y="265"/>
                </a:cubicBezTo>
                <a:cubicBezTo>
                  <a:pt x="15217" y="184"/>
                  <a:pt x="15150" y="117"/>
                  <a:pt x="15069" y="71"/>
                </a:cubicBezTo>
                <a:cubicBezTo>
                  <a:pt x="14989" y="24"/>
                  <a:pt x="14898" y="0"/>
                  <a:pt x="14805" y="0"/>
                </a:cubicBezTo>
                <a:lnTo>
                  <a:pt x="529" y="0"/>
                </a:lnTo>
              </a:path>
            </a:pathLst>
          </a:custGeom>
          <a:solidFill>
            <a:srgbClr val="729FCF">
              <a:alpha val="36000"/>
            </a:srgbClr>
          </a:solidFill>
          <a:ln w="9360" cap="sq">
            <a:solidFill>
              <a:srgbClr val="3465A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QUANDO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e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COMO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</a:rPr>
              <a:t>Confiabilidade</a:t>
            </a:r>
          </a:p>
          <a:p>
            <a:pPr algn="ctr">
              <a:lnSpc>
                <a:spcPct val="15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</a:rPr>
              <a:t>Usabilidade</a:t>
            </a:r>
          </a:p>
          <a:p>
            <a:pPr algn="ctr">
              <a:lnSpc>
                <a:spcPct val="15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</a:rPr>
              <a:t>Eficiência</a:t>
            </a:r>
          </a:p>
          <a:p>
            <a:pPr algn="ctr">
              <a:lnSpc>
                <a:spcPct val="15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</a:rPr>
              <a:t>Manutenibilidade</a:t>
            </a:r>
          </a:p>
          <a:p>
            <a:pPr algn="ctr">
              <a:lnSpc>
                <a:spcPct val="15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000000"/>
                </a:solidFill>
                <a:latin typeface="Arial"/>
              </a:rPr>
              <a:t>Portabilidade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</a:rPr>
              <a:t>ISO/IEC 9126 - Características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438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39" name="CustomShape 3"/>
          <p:cNvSpPr/>
          <p:nvPr/>
        </p:nvSpPr>
        <p:spPr>
          <a:xfrm>
            <a:off x="496080" y="1605600"/>
            <a:ext cx="8914320" cy="397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solidFill>
                <a:srgbClr val="000000"/>
              </a:solidFill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Padronização mundial para a qualidade de software do produto.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Baseada em três níveis: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Características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,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Sub-características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e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Métricas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.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Cada característica é refinada em um conjunto de sub-características e cada sub-característica é avaliada por um conjunto de métricas.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</a:rPr>
              <a:t>ISO/IEC 9126 - Características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441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42" name="CustomShape 3"/>
          <p:cNvSpPr/>
          <p:nvPr/>
        </p:nvSpPr>
        <p:spPr>
          <a:xfrm>
            <a:off x="496080" y="1605600"/>
            <a:ext cx="8914320" cy="397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solidFill>
                <a:srgbClr val="000000"/>
              </a:solidFill>
              <a:latin typeface="Arial"/>
            </a:endParaRPr>
          </a:p>
          <a:p>
            <a:pPr marL="430200" indent="-32400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As características são: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861840" lvl="1" indent="-322200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Funcionalidade – Satisfaz as necessidades?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marL="861840" lvl="1" indent="-322200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Confiabilidade – É imune a falhas?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marL="861840" lvl="1" indent="-322200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Usabilidade – É fácil de usar?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marL="861840" lvl="1" indent="-322200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Eficiência –  É rápido e “enxuto”?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marL="861840" lvl="1" indent="-322200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Manutenibilidade – É fácil de modificar?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marL="861840" lvl="1" indent="-322200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Portabilidade – É fácil de usar em outro ambiente?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</a:rPr>
              <a:t>ISO/IEC 9126 - Características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444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45" name="CustomShape 3"/>
          <p:cNvSpPr/>
          <p:nvPr/>
        </p:nvSpPr>
        <p:spPr>
          <a:xfrm>
            <a:off x="496080" y="1605600"/>
            <a:ext cx="9014400" cy="475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 algn="just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solidFill>
                <a:srgbClr val="000000"/>
              </a:solidFill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Funcionalidade: </a:t>
            </a:r>
            <a:r>
              <a:rPr lang="pt-BR" sz="3200" b="0" i="1" strike="noStrike" spc="-1">
                <a:solidFill>
                  <a:srgbClr val="330000"/>
                </a:solidFill>
                <a:latin typeface="Arial"/>
                <a:ea typeface="Microsoft YaHei"/>
              </a:rPr>
              <a:t>“Conjunto de atributos que evidenciam a existência de um conjunto de funções e suas propriedades especificadas. As funções são as que satisfazem as necessidades explícitas e implícitas”.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742680" lvl="1" indent="-284040">
              <a:lnSpc>
                <a:spcPct val="84000"/>
              </a:lnSpc>
              <a:spcAft>
                <a:spcPts val="1137"/>
              </a:spcAft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Funções especificadas e suas propriedades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  <a:p>
            <a:pPr marL="742680" lvl="1" indent="-284040">
              <a:lnSpc>
                <a:spcPct val="84000"/>
              </a:lnSpc>
              <a:spcAft>
                <a:spcPts val="1137"/>
              </a:spcAft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As funções devem satisfazer as necessidades implícitas e explícitas do usuário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  <a:p>
            <a:pPr marL="742680" lvl="1" indent="-284040">
              <a:lnSpc>
                <a:spcPct val="84000"/>
              </a:lnSpc>
              <a:spcAft>
                <a:spcPts val="1137"/>
              </a:spcAft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Caracterizam o que o software faz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</a:rPr>
              <a:t>ISO/IEC 9126 - Características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447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48" name="CustomShape 3"/>
          <p:cNvSpPr/>
          <p:nvPr/>
        </p:nvSpPr>
        <p:spPr>
          <a:xfrm>
            <a:off x="496080" y="1605600"/>
            <a:ext cx="8914320" cy="397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 algn="just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solidFill>
                <a:srgbClr val="000000"/>
              </a:solidFill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Usabilidade: “</a:t>
            </a:r>
            <a:r>
              <a:rPr lang="pt-BR" sz="3200" b="0" i="1" strike="noStrike" spc="-1">
                <a:solidFill>
                  <a:srgbClr val="330000"/>
                </a:solidFill>
                <a:latin typeface="Arial"/>
                <a:ea typeface="Microsoft YaHei"/>
              </a:rPr>
              <a:t>Conjunto de atributos que evidenciam o esforço necessário para se poder utilizar o software, bem como o julgamento individual desse uso, por um conjunto explícito ou implícito de usuários”.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431640" indent="-322200" algn="just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742680" lvl="1" indent="-284040">
              <a:lnSpc>
                <a:spcPct val="94000"/>
              </a:lnSpc>
              <a:spcAft>
                <a:spcPts val="1137"/>
              </a:spcAft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roid Sans Fallback"/>
              </a:rPr>
              <a:t>Medida de esforço necessário para um usuário de perfil determinado usar o software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  <a:p>
            <a:pPr marL="431640" indent="-322200" algn="just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</a:rPr>
              <a:t>ISO/IEC 9126 - Características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450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51" name="CustomShape 3"/>
          <p:cNvSpPr/>
          <p:nvPr/>
        </p:nvSpPr>
        <p:spPr>
          <a:xfrm>
            <a:off x="496080" y="1605600"/>
            <a:ext cx="8914320" cy="397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solidFill>
                <a:srgbClr val="000000"/>
              </a:solidFill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Eficiência: </a:t>
            </a:r>
            <a:r>
              <a:rPr lang="pt-BR" sz="3200" b="0" i="1" strike="noStrike" spc="-1">
                <a:solidFill>
                  <a:srgbClr val="330000"/>
                </a:solidFill>
                <a:latin typeface="Arial"/>
                <a:ea typeface="Microsoft YaHei"/>
              </a:rPr>
              <a:t>“Conjunto de atributos que evidenciam o relacionamento entre o nível de desempenho do software e a quantidade de recursos usados, sob condições de uso  estabelecidas”.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431640" indent="-322200" algn="just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Normalização</a:t>
            </a:r>
          </a:p>
        </p:txBody>
      </p:sp>
      <p:sp>
        <p:nvSpPr>
          <p:cNvPr id="96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 fontScale="91000"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Normalizar é estabelecer diretrizes para obtenção de um grau ótimo de ordem, em determinado contexto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Objetivos específicos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200" b="0" strike="noStrike" spc="-1">
                <a:latin typeface="Arial"/>
              </a:rPr>
              <a:t>Adequação ao propósito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200" b="0" strike="noStrike" spc="-1">
                <a:latin typeface="Arial"/>
              </a:rPr>
              <a:t>Compatibilidade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200" b="0" strike="noStrike" spc="-1">
                <a:latin typeface="Arial"/>
              </a:rPr>
              <a:t>Controle da variedade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200" b="0" strike="noStrike" spc="-1">
                <a:latin typeface="Arial"/>
              </a:rPr>
              <a:t>Segurança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200" b="0" strike="noStrike" spc="-1">
                <a:latin typeface="Arial"/>
              </a:rPr>
              <a:t>Proteção do meio ambiente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200" b="0" strike="noStrike" spc="-1">
                <a:latin typeface="Arial"/>
              </a:rPr>
              <a:t>Proteção do produto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</a:rPr>
              <a:t>ISO/IEC 9126 - Características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453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54" name="CustomShape 3"/>
          <p:cNvSpPr/>
          <p:nvPr/>
        </p:nvSpPr>
        <p:spPr>
          <a:xfrm>
            <a:off x="496080" y="1605600"/>
            <a:ext cx="8939520" cy="4269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solidFill>
                <a:srgbClr val="000000"/>
              </a:solidFill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Confiabilidade: </a:t>
            </a:r>
            <a:r>
              <a:rPr lang="pt-BR" sz="3200" b="0" i="1" strike="noStrike" spc="-1">
                <a:solidFill>
                  <a:srgbClr val="330000"/>
                </a:solidFill>
                <a:latin typeface="Arial"/>
                <a:ea typeface="Microsoft YaHei"/>
              </a:rPr>
              <a:t>“Conjunto de atributos que evidenciam a capacidade do software de manter seu nível de desempenho sob  </a:t>
            </a:r>
            <a:r>
              <a:rPr lang="pt-BR" sz="3200" b="0" i="1" strike="noStrike" spc="-1">
                <a:solidFill>
                  <a:srgbClr val="000000"/>
                </a:solidFill>
                <a:latin typeface="Arial"/>
              </a:rPr>
              <a:t>certas condições por um dado período de tempo.”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431640" indent="-322200" algn="just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</a:rPr>
              <a:t>ISO/IEC 9126 - Características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456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57" name="CustomShape 3"/>
          <p:cNvSpPr/>
          <p:nvPr/>
        </p:nvSpPr>
        <p:spPr>
          <a:xfrm>
            <a:off x="496080" y="1605600"/>
            <a:ext cx="8914320" cy="397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solidFill>
                <a:srgbClr val="000000"/>
              </a:solidFill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Manutenibilidade: </a:t>
            </a:r>
            <a:r>
              <a:rPr lang="pt-BR" sz="3200" b="0" i="1" strike="noStrike" spc="-1">
                <a:solidFill>
                  <a:srgbClr val="330000"/>
                </a:solidFill>
                <a:latin typeface="Arial"/>
                <a:ea typeface="Microsoft YaHei"/>
              </a:rPr>
              <a:t>“Conjunto de atributos que evidenciam o esforço necessário para fazer modificações especificadas no software”.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431640" indent="-322200" algn="just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</a:rPr>
              <a:t>ISO/IEC 9126 - Características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459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60" name="CustomShape 3"/>
          <p:cNvSpPr/>
          <p:nvPr/>
        </p:nvSpPr>
        <p:spPr>
          <a:xfrm>
            <a:off x="496080" y="1605600"/>
            <a:ext cx="8914320" cy="397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solidFill>
                <a:srgbClr val="000000"/>
              </a:solidFill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Portabilidade: </a:t>
            </a:r>
            <a:r>
              <a:rPr lang="pt-BR" sz="3200" b="0" i="1" strike="noStrike" spc="-1">
                <a:solidFill>
                  <a:srgbClr val="330000"/>
                </a:solidFill>
                <a:latin typeface="Arial"/>
                <a:ea typeface="Microsoft YaHei"/>
              </a:rPr>
              <a:t>“Conjunto de atributos que evidenciam a capacidade do software de ser transferido de um ambiente para outro”.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431640" indent="-322200" algn="just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ISO/IEC 9126 – Sub-características</a:t>
            </a:r>
          </a:p>
        </p:txBody>
      </p:sp>
      <p:sp>
        <p:nvSpPr>
          <p:cNvPr id="462" name="TextShape 2"/>
          <p:cNvSpPr txBox="1"/>
          <p:nvPr/>
        </p:nvSpPr>
        <p:spPr>
          <a:xfrm>
            <a:off x="990000" y="2057400"/>
            <a:ext cx="8668080" cy="426744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 fontScale="78000"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Funcionalidade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Adequação: presença das funções especificadas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Acurácia: gerar os resultados precisos ou esperados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Interoperabilidade: interagir e interoperar com outros sistemas conforme o esperado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Conformidade: observância de padrões, convenções ou regras já definidas 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Segurança de acesso: prevenir acesso não autorizado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ISO/IEC 9126 – Sub-características</a:t>
            </a:r>
          </a:p>
        </p:txBody>
      </p:sp>
      <p:sp>
        <p:nvSpPr>
          <p:cNvPr id="464" name="TextShape 2"/>
          <p:cNvSpPr txBox="1"/>
          <p:nvPr/>
        </p:nvSpPr>
        <p:spPr>
          <a:xfrm>
            <a:off x="990000" y="2057400"/>
            <a:ext cx="8668080" cy="426744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Confiabilidade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Maturidade: baixa freqüência de falhas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Tolerância a falhas: manter determinados níveis de desempenho mesmo na presença de problemas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Recuperabilidade: restabelecer o nível de desempenho desejado e recuperar dados no caso de falhas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ISO/IEC 9126 – Sub-características</a:t>
            </a:r>
          </a:p>
        </p:txBody>
      </p:sp>
      <p:sp>
        <p:nvSpPr>
          <p:cNvPr id="466" name="TextShape 2"/>
          <p:cNvSpPr txBox="1"/>
          <p:nvPr/>
        </p:nvSpPr>
        <p:spPr>
          <a:xfrm>
            <a:off x="990000" y="2057400"/>
            <a:ext cx="8668080" cy="426744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Usabilidade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Inteligibilidade: facilidade do usuário reconhecer como é o funcionamento do produto e sua aplicação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Apreensibilidade: facilidade do usuário em aprender a utilizar o produto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Operacionalidade: facilidade do usuário para operar o produto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ISO/IEC 9126 – Sub-características</a:t>
            </a:r>
          </a:p>
        </p:txBody>
      </p:sp>
      <p:sp>
        <p:nvSpPr>
          <p:cNvPr id="468" name="TextShape 2"/>
          <p:cNvSpPr txBox="1"/>
          <p:nvPr/>
        </p:nvSpPr>
        <p:spPr>
          <a:xfrm>
            <a:off x="990000" y="2057400"/>
            <a:ext cx="8668080" cy="426744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Eficiência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Comportamento em relação ao tempo: medida do tempo de resposta e de processamento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Comportamento em relação ao uso de recursos: medida de quantidade de recursos necessários e a duração de seu uso ao executar suas funções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ISO/IEC 9126 – Sub-características</a:t>
            </a:r>
          </a:p>
        </p:txBody>
      </p:sp>
      <p:sp>
        <p:nvSpPr>
          <p:cNvPr id="470" name="TextShape 2"/>
          <p:cNvSpPr txBox="1"/>
          <p:nvPr/>
        </p:nvSpPr>
        <p:spPr>
          <a:xfrm>
            <a:off x="990000" y="2057400"/>
            <a:ext cx="8668080" cy="426744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 fontScale="94000"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Manutenibilidade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Analisabilidade: medida de esforço necessário para diagnosticar ou localizar deficiências ou defeitos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Modificabilidade: medida de esforço necessário para realizar alterações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Estabilidade: medida do risco de efeitos inesperados provenientes de modificações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Testabilidade: medida de esforço necessário para testar o software alterado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ISO/IEC 9126 – Sub-características</a:t>
            </a:r>
          </a:p>
        </p:txBody>
      </p:sp>
      <p:sp>
        <p:nvSpPr>
          <p:cNvPr id="472" name="TextShape 2"/>
          <p:cNvSpPr txBox="1"/>
          <p:nvPr/>
        </p:nvSpPr>
        <p:spPr>
          <a:xfrm>
            <a:off x="990000" y="2057400"/>
            <a:ext cx="8668080" cy="426744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 fontScale="76000"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Portabilidade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Adaptabilidade: medida da facilidade de se adaptar o produto em outros ambientes operacionais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Facilidade de instalação: medida de esforço necessário para a instalação do produto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Capacidade para coexistir: medida do nível de conformidade do produto com padrões referentes à portabilidade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Facilidade para substituir: medida do esforço necessário para que o produto seja usado em substituição a outro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ISO/IEC 9126 - Modelo de qualidade em uso - Características</a:t>
            </a:r>
          </a:p>
        </p:txBody>
      </p:sp>
      <p:sp>
        <p:nvSpPr>
          <p:cNvPr id="474" name="TextShape 2"/>
          <p:cNvSpPr txBox="1"/>
          <p:nvPr/>
        </p:nvSpPr>
        <p:spPr>
          <a:xfrm>
            <a:off x="990000" y="2057400"/>
            <a:ext cx="8668080" cy="426744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Efetividade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Produto de software permite ao usuário atingir as metas especificadas com acurácia e completeza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Produtividade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Produto de software permite ao usuário usar um número adequado de recursos em relação a efetividade obtida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2800" b="0" strike="noStrike" spc="-1">
              <a:latin typeface="Arial"/>
            </a:endParaRP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Organismos para Normalização</a:t>
            </a:r>
          </a:p>
        </p:txBody>
      </p:sp>
      <p:sp>
        <p:nvSpPr>
          <p:cNvPr id="98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Internacionais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IEC – International Electrotechnical Comission – normalização na área de eletricidade/eletrônica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ISO – International Organization for Standardization – demais áreas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Nacional 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ABNT – Associação Brasileira de Normas Técnicas – representante Brasileiro na ISO/IEC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ISO/IEC 9126 - Modelo de qualidade em uso - Características</a:t>
            </a:r>
          </a:p>
        </p:txBody>
      </p:sp>
      <p:sp>
        <p:nvSpPr>
          <p:cNvPr id="476" name="TextShape 2"/>
          <p:cNvSpPr txBox="1"/>
          <p:nvPr/>
        </p:nvSpPr>
        <p:spPr>
          <a:xfrm>
            <a:off x="990000" y="2057400"/>
            <a:ext cx="8668080" cy="426744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Segurança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Produto de software oferece níveis aceitáveis de risco de danos aos elementos relacionados ao seu uso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Satisfação 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Produto de software satisfaz ao usuário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Shape 1"/>
          <p:cNvSpPr txBox="1"/>
          <p:nvPr/>
        </p:nvSpPr>
        <p:spPr>
          <a:xfrm>
            <a:off x="494280" y="273600"/>
            <a:ext cx="8902080" cy="113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78" name="TextShape 2"/>
          <p:cNvSpPr txBox="1"/>
          <p:nvPr/>
        </p:nvSpPr>
        <p:spPr>
          <a:xfrm>
            <a:off x="494280" y="1603440"/>
            <a:ext cx="8902080" cy="396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598680" y="2211480"/>
            <a:ext cx="8902080" cy="11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pt-BR" sz="4400" b="0" strike="noStrike" spc="-1">
                <a:solidFill>
                  <a:srgbClr val="3333CC"/>
                </a:solidFill>
                <a:latin typeface="Arial"/>
              </a:rPr>
              <a:t>Qualidade do processo</a:t>
            </a: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Histórico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 fontScale="97000"/>
          </a:bodyPr>
          <a:lstStyle/>
          <a:p>
            <a:pPr marL="342720" indent="-341280">
              <a:lnSpc>
                <a:spcPct val="84000"/>
              </a:lnSpc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   1986- </a:t>
            </a:r>
            <a:r>
              <a:rPr lang="pt-BR" sz="3200" b="0" strike="noStrike" spc="-1">
                <a:latin typeface="Arial"/>
              </a:rPr>
              <a:t>O DoD patrocinou a fundação do SEI (Software Engineering Institute) na Universidade de Carnegie Mellon – Pittsburg) com o objetivo de propor um modelo para avaliar seus fornecedores. </a:t>
            </a:r>
          </a:p>
          <a:p>
            <a:pPr marL="342720" indent="-341280">
              <a:lnSpc>
                <a:spcPct val="84000"/>
              </a:lnSpc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   </a:t>
            </a:r>
          </a:p>
          <a:p>
            <a:pPr marL="342720" indent="-341280">
              <a:lnSpc>
                <a:spcPct val="84000"/>
              </a:lnSpc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	O intuito era que esses desenvolvessem sw com o mesmo nível de repetibilidade e controle encontrado em outros setores</a:t>
            </a:r>
          </a:p>
          <a:p>
            <a:pPr marL="342720" indent="-341280">
              <a:lnSpc>
                <a:spcPct val="84000"/>
              </a:lnSpc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3200" b="0" strike="noStrike" spc="-1">
              <a:latin typeface="Arial"/>
            </a:endParaRPr>
          </a:p>
          <a:p>
            <a:pPr marL="342720" indent="-341280">
              <a:lnSpc>
                <a:spcPct val="84000"/>
              </a:lnSpc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Histórico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83" name="TextShape 2"/>
          <p:cNvSpPr txBox="1"/>
          <p:nvPr/>
        </p:nvSpPr>
        <p:spPr>
          <a:xfrm>
            <a:off x="495720" y="1603800"/>
            <a:ext cx="8939520" cy="454788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 fontScale="86000"/>
          </a:bodyPr>
          <a:lstStyle/>
          <a:p>
            <a:pPr marL="342720" indent="-341280">
              <a:lnSpc>
                <a:spcPct val="84000"/>
              </a:lnSpc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   1987 – uma descrição sumária do modelo de maturidade de sw que gerou m livro “Managing the software process” – Humphrey, 1989.</a:t>
            </a:r>
          </a:p>
          <a:p>
            <a:pPr marL="342720" indent="-341280">
              <a:lnSpc>
                <a:spcPct val="84000"/>
              </a:lnSpc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2800" b="0" strike="noStrike" spc="-1">
              <a:latin typeface="Arial"/>
            </a:endParaRPr>
          </a:p>
          <a:p>
            <a:pPr marL="342720" indent="-341280">
              <a:lnSpc>
                <a:spcPct val="84000"/>
              </a:lnSpc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   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1991 – 1ª versão do CMM (Versão 1.0)</a:t>
            </a:r>
            <a:endParaRPr lang="pt-BR" sz="3200" b="0" strike="noStrike" spc="-1">
              <a:latin typeface="Arial"/>
            </a:endParaRPr>
          </a:p>
          <a:p>
            <a:pPr marL="342720" indent="-341280" algn="just">
              <a:lnSpc>
                <a:spcPct val="93000"/>
              </a:lnSpc>
              <a:spcBef>
                <a:spcPts val="1423"/>
              </a:spcBef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3200" b="0" strike="noStrike" spc="-1">
              <a:latin typeface="Arial"/>
            </a:endParaRPr>
          </a:p>
          <a:p>
            <a:pPr marL="342720" indent="-341280">
              <a:lnSpc>
                <a:spcPct val="84000"/>
              </a:lnSpc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   1993 – surgiu o CMM, com 4 anos de experimentação</a:t>
            </a:r>
          </a:p>
          <a:p>
            <a:pPr marL="342720" indent="-341280">
              <a:lnSpc>
                <a:spcPct val="84000"/>
              </a:lnSpc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3200" b="0" strike="noStrike" spc="-1">
                <a:latin typeface="Arial"/>
              </a:rPr>
              <a:t>   08/2012 – versão 1.3 CMMI – Capability Maturity Model Integration – meta-modelo, avalia em níveis cada área.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latin typeface="Arial"/>
              </a:rPr>
              <a:t>Processo de Software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485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86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87" name="CustomShape 4"/>
          <p:cNvSpPr/>
          <p:nvPr/>
        </p:nvSpPr>
        <p:spPr>
          <a:xfrm>
            <a:off x="290160" y="1107000"/>
            <a:ext cx="9374760" cy="525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73440" rIns="90000" bIns="45000">
            <a:noAutofit/>
          </a:bodyPr>
          <a:lstStyle/>
          <a:p>
            <a:pPr marL="431640" indent="-322200" algn="ctr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solidFill>
                <a:srgbClr val="000000"/>
              </a:solidFill>
              <a:latin typeface="Arial"/>
            </a:endParaRPr>
          </a:p>
          <a:p>
            <a:pPr marL="431640" indent="-322200" algn="ctr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solidFill>
                <a:srgbClr val="000000"/>
              </a:solidFill>
              <a:latin typeface="Arial"/>
            </a:endParaRPr>
          </a:p>
          <a:p>
            <a:pPr marL="431640" indent="-322200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1" strike="noStrike" spc="-1">
                <a:solidFill>
                  <a:srgbClr val="330000"/>
                </a:solidFill>
                <a:latin typeface="Arial"/>
                <a:ea typeface="Microsoft YaHei"/>
              </a:rPr>
              <a:t>Definição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861840" lvl="1" indent="-3222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1" strike="noStrike" spc="-1">
                <a:solidFill>
                  <a:srgbClr val="330000"/>
                </a:solidFill>
                <a:latin typeface="Arial"/>
                <a:ea typeface="Microsoft YaHei"/>
              </a:rPr>
              <a:t>processo: 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uma sequência de passos realizados para um determinado propósito (IEEE).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861840" lvl="1" indent="-3222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1" strike="noStrike" spc="-1">
                <a:solidFill>
                  <a:srgbClr val="330000"/>
                </a:solidFill>
                <a:latin typeface="Arial"/>
                <a:ea typeface="Microsoft YaHei"/>
              </a:rPr>
              <a:t>processo de software: 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conjunto de atividades, métodos, práticas e tecnologias que as pessoas utilizam para desenvolver e manter software e produtos relacionados (CMM).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</a:rPr>
              <a:t>Processo de Software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489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90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91" name="CustomShape 4"/>
          <p:cNvSpPr/>
          <p:nvPr/>
        </p:nvSpPr>
        <p:spPr>
          <a:xfrm>
            <a:off x="496080" y="1605600"/>
            <a:ext cx="8914320" cy="397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 algn="ctr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solidFill>
                <a:srgbClr val="000000"/>
              </a:solidFill>
              <a:latin typeface="Arial"/>
            </a:endParaRPr>
          </a:p>
          <a:p>
            <a:pPr marL="431640" indent="-322200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1" strike="noStrike" spc="-1">
                <a:solidFill>
                  <a:srgbClr val="330000"/>
                </a:solidFill>
                <a:latin typeface="Arial"/>
                <a:ea typeface="Microsoft YaHei"/>
              </a:rPr>
              <a:t>Definição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861840" lvl="1" indent="-322200" algn="just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1" strike="noStrike" spc="-1">
                <a:solidFill>
                  <a:srgbClr val="330000"/>
                </a:solidFill>
                <a:latin typeface="Arial"/>
                <a:ea typeface="Microsoft YaHei"/>
              </a:rPr>
              <a:t>processo de software: 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Consiste em uma série de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atividades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,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práticas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,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eventos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,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ferramentas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e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métodos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que garantem, técnica e administrativamente que o software pode ser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desenvolvido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com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qualidade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e de maneira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organizada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,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disciplinada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e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previsível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.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</a:rPr>
              <a:t>Processo de Software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493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94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495" name="Imagem 494"/>
          <p:cNvPicPr/>
          <p:nvPr/>
        </p:nvPicPr>
        <p:blipFill>
          <a:blip r:embed="rId3"/>
          <a:stretch/>
        </p:blipFill>
        <p:spPr>
          <a:xfrm>
            <a:off x="1557000" y="1501560"/>
            <a:ext cx="6722280" cy="432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</a:rPr>
              <a:t>Processo de Software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497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98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499" name="Imagem 498"/>
          <p:cNvPicPr/>
          <p:nvPr/>
        </p:nvPicPr>
        <p:blipFill>
          <a:blip r:embed="rId3"/>
          <a:stretch/>
        </p:blipFill>
        <p:spPr>
          <a:xfrm>
            <a:off x="1557000" y="1764000"/>
            <a:ext cx="6722280" cy="4326120"/>
          </a:xfrm>
          <a:prstGeom prst="rect">
            <a:avLst/>
          </a:prstGeom>
          <a:ln w="0">
            <a:noFill/>
          </a:ln>
        </p:spPr>
      </p:pic>
      <p:sp>
        <p:nvSpPr>
          <p:cNvPr id="500" name="CustomShape 4"/>
          <p:cNvSpPr/>
          <p:nvPr/>
        </p:nvSpPr>
        <p:spPr>
          <a:xfrm>
            <a:off x="2547360" y="1501560"/>
            <a:ext cx="4669560" cy="2151360"/>
          </a:xfrm>
          <a:prstGeom prst="rect">
            <a:avLst/>
          </a:prstGeom>
          <a:solidFill>
            <a:srgbClr val="CCFFFF"/>
          </a:solidFill>
          <a:ln w="29160" cap="sq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4400" tIns="82440" rIns="104400" bIns="59400" anchor="ctr">
            <a:no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Gerenciar o Processo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CustomShape 5"/>
          <p:cNvSpPr/>
          <p:nvPr/>
        </p:nvSpPr>
        <p:spPr>
          <a:xfrm rot="5460000">
            <a:off x="4523760" y="3727080"/>
            <a:ext cx="722880" cy="576000"/>
          </a:xfrm>
          <a:custGeom>
            <a:avLst/>
            <a:gdLst/>
            <a:ahLst/>
            <a:cxnLst/>
            <a:rect l="0" t="0" r="r" b="b"/>
            <a:pathLst>
              <a:path w="2012" h="1601">
                <a:moveTo>
                  <a:pt x="0" y="400"/>
                </a:moveTo>
                <a:lnTo>
                  <a:pt x="1507" y="400"/>
                </a:lnTo>
                <a:lnTo>
                  <a:pt x="1506" y="0"/>
                </a:lnTo>
                <a:lnTo>
                  <a:pt x="2011" y="800"/>
                </a:lnTo>
                <a:lnTo>
                  <a:pt x="1510" y="1600"/>
                </a:lnTo>
                <a:lnTo>
                  <a:pt x="1509" y="1200"/>
                </a:lnTo>
                <a:lnTo>
                  <a:pt x="2" y="1199"/>
                </a:lnTo>
                <a:lnTo>
                  <a:pt x="0" y="400"/>
                </a:lnTo>
              </a:path>
            </a:pathLst>
          </a:custGeom>
          <a:solidFill>
            <a:srgbClr val="FF9900"/>
          </a:solidFill>
          <a:ln w="19080" cap="sq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02" name="CustomShape 6"/>
          <p:cNvSpPr/>
          <p:nvPr/>
        </p:nvSpPr>
        <p:spPr>
          <a:xfrm>
            <a:off x="1344600" y="4376160"/>
            <a:ext cx="7500960" cy="1045800"/>
          </a:xfrm>
          <a:prstGeom prst="rect">
            <a:avLst/>
          </a:prstGeom>
          <a:solidFill>
            <a:srgbClr val="FFFFCC"/>
          </a:solidFill>
          <a:ln w="19080" cap="sq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75600" rIns="99360" bIns="54360" anchor="ctr">
            <a:no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Processo de Software muito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Microsoft YaHei"/>
              </a:rPr>
              <a:t>BEM definido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</a:rPr>
              <a:t>Modelo de Processo de Software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504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05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06" name="CustomShape 4"/>
          <p:cNvSpPr/>
          <p:nvPr/>
        </p:nvSpPr>
        <p:spPr>
          <a:xfrm>
            <a:off x="496080" y="1605600"/>
            <a:ext cx="8914320" cy="397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 algn="just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solidFill>
                <a:srgbClr val="000000"/>
              </a:solidFill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Uma das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maiores dificuldades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encontradas pelas empresas de software é o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gerenciamento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de seus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processos de software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.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CustomShape 5"/>
          <p:cNvSpPr/>
          <p:nvPr/>
        </p:nvSpPr>
        <p:spPr>
          <a:xfrm>
            <a:off x="2617920" y="4636800"/>
            <a:ext cx="4456800" cy="111024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00"/>
          </a:gradFill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 anchor="ctr">
            <a:no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solidFill>
                  <a:srgbClr val="330000"/>
                </a:solidFill>
                <a:latin typeface="Arial"/>
                <a:ea typeface="Microsoft YaHei"/>
              </a:rPr>
              <a:t>Modelo de Processo de Software</a:t>
            </a:r>
            <a:endParaRPr lang="pt-BR" sz="16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CustomShape 6"/>
          <p:cNvSpPr/>
          <p:nvPr/>
        </p:nvSpPr>
        <p:spPr>
          <a:xfrm rot="5400000">
            <a:off x="4311000" y="3988800"/>
            <a:ext cx="646920" cy="505440"/>
          </a:xfrm>
          <a:custGeom>
            <a:avLst/>
            <a:gdLst/>
            <a:ahLst/>
            <a:cxnLst/>
            <a:rect l="0" t="0" r="r" b="b"/>
            <a:pathLst>
              <a:path w="1799" h="1406">
                <a:moveTo>
                  <a:pt x="0" y="351"/>
                </a:moveTo>
                <a:lnTo>
                  <a:pt x="1348" y="351"/>
                </a:lnTo>
                <a:lnTo>
                  <a:pt x="1348" y="0"/>
                </a:lnTo>
                <a:lnTo>
                  <a:pt x="1798" y="702"/>
                </a:lnTo>
                <a:lnTo>
                  <a:pt x="1348" y="1405"/>
                </a:lnTo>
                <a:lnTo>
                  <a:pt x="1348" y="1053"/>
                </a:lnTo>
                <a:lnTo>
                  <a:pt x="0" y="1053"/>
                </a:lnTo>
                <a:lnTo>
                  <a:pt x="0" y="351"/>
                </a:lnTo>
              </a:path>
            </a:pathLst>
          </a:custGeom>
          <a:solidFill>
            <a:srgbClr val="FF9999"/>
          </a:solidFill>
          <a:ln w="19080" cap="sq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Organismos para Normalização</a:t>
            </a:r>
          </a:p>
        </p:txBody>
      </p:sp>
      <p:sp>
        <p:nvSpPr>
          <p:cNvPr id="100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ISO 9000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Família de normas que oferecem um conjunto de diretrizes e requisitos mínimos para gestão da qualidade e garantia de qualidade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</a:rPr>
              <a:t>Modelo de Processo de Software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510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11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12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13" name="CustomShape 5"/>
          <p:cNvSpPr/>
          <p:nvPr/>
        </p:nvSpPr>
        <p:spPr>
          <a:xfrm>
            <a:off x="496080" y="15678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solidFill>
                <a:srgbClr val="000000"/>
              </a:solidFill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Um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modelo de processo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procura descrever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formalmente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e de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maneira organizada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todas as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atividades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que devem ser seguidas para a obtenção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segura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de um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produto de software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.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É importante escolher um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modelo apropriado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às metas da organização e saber o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grau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em que esse modelo será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implementado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.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Modelos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CMM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,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SPICE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e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Bootstrap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são padrões relacionados a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processo de software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.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Uma empresa imatura: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515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1280" indent="-341280">
              <a:lnSpc>
                <a:spcPct val="84000"/>
              </a:lnSpc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os processos de desenvolvimento são improvisados e se existem não seguidos</a:t>
            </a:r>
          </a:p>
          <a:p>
            <a:pPr marL="341280" indent="-341280">
              <a:lnSpc>
                <a:spcPct val="84000"/>
              </a:lnSpc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o trabalho é feito em regime de emergência</a:t>
            </a:r>
          </a:p>
          <a:p>
            <a:pPr marL="341280" indent="-341280">
              <a:lnSpc>
                <a:spcPct val="84000"/>
              </a:lnSpc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dificilmente se cumpre compromissos e prazos</a:t>
            </a:r>
          </a:p>
          <a:p>
            <a:pPr marL="341280" indent="-341280">
              <a:lnSpc>
                <a:spcPct val="84000"/>
              </a:lnSpc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não se faz planejamento com estimativas realistas</a:t>
            </a:r>
          </a:p>
          <a:p>
            <a:pPr marL="341280" indent="-341280">
              <a:lnSpc>
                <a:spcPct val="84000"/>
              </a:lnSpc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o sucesso de um projeto depende de alguns excepcionais na equipe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</a:rPr>
              <a:t>Um Processo de Software Imaturo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517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18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19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20" name="CustomShape 5"/>
          <p:cNvSpPr/>
          <p:nvPr/>
        </p:nvSpPr>
        <p:spPr>
          <a:xfrm>
            <a:off x="496080" y="15678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solidFill>
                <a:srgbClr val="000000"/>
              </a:solidFill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Ad hoc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; processo improvisado por profissionais e gerências.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Não é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rigorosamente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seguido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e o cumprimento não é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controlado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.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Altamente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dependente dos profissionais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atuais.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Baixa visão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do progresso e da qualidade.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</a:rPr>
              <a:t>Um Processo de Software Imaturo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522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23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24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25" name="CustomShape 5"/>
          <p:cNvSpPr/>
          <p:nvPr/>
        </p:nvSpPr>
        <p:spPr>
          <a:xfrm>
            <a:off x="496080" y="15678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solidFill>
                <a:srgbClr val="000000"/>
              </a:solidFill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A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qualidade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do produto pode ficar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comprometida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para que prazos sejam cumpridos.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Arriscado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do ponto de vista do uso de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nova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tecnologia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.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Custos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de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manutenção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excessivos.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Qualidade difícil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de se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prever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.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</a:rPr>
              <a:t>Um Processo de Software Maturo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527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28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29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30" name="CustomShape 5"/>
          <p:cNvSpPr/>
          <p:nvPr/>
        </p:nvSpPr>
        <p:spPr>
          <a:xfrm>
            <a:off x="496080" y="156816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Coerente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com as linhas de ação, o trabalho é efetivamente concluído.</a:t>
            </a:r>
            <a:endParaRPr lang="pt-BR" sz="3200" b="0" strike="noStrike" spc="-1"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  <a:ea typeface="Microsoft YaHei"/>
              </a:rPr>
              <a:t>Definido, documentado e melhorando constantemente:</a:t>
            </a:r>
            <a:endParaRPr lang="pt-BR" sz="3200" b="0" strike="noStrike" spc="-1">
              <a:latin typeface="Arial"/>
            </a:endParaRPr>
          </a:p>
          <a:p>
            <a:pPr marL="861840" lvl="1" indent="-322200" algn="just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Compreendido</a:t>
            </a:r>
            <a:endParaRPr lang="pt-BR" sz="2800" b="0" strike="noStrike" spc="-1">
              <a:latin typeface="Arial"/>
            </a:endParaRPr>
          </a:p>
          <a:p>
            <a:pPr marL="861840" lvl="1" indent="-322200" algn="just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Utilizado</a:t>
            </a:r>
            <a:endParaRPr lang="pt-BR" sz="2800" b="0" strike="noStrike" spc="-1">
              <a:latin typeface="Arial"/>
            </a:endParaRPr>
          </a:p>
          <a:p>
            <a:pPr marL="861840" lvl="1" indent="-322200" algn="just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Vivo e ativo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</a:rPr>
              <a:t>Um Processo de Software Maturo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532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33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34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35" name="CustomShape 5"/>
          <p:cNvSpPr/>
          <p:nvPr/>
        </p:nvSpPr>
        <p:spPr>
          <a:xfrm>
            <a:off x="496080" y="156816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Com o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apoio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visível da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alta administração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e outras gerências.</a:t>
            </a:r>
            <a:endParaRPr lang="pt-BR" sz="3200" b="0" strike="noStrike" spc="-1"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Bem controlado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– fidelidade ao processo é objeto de auditoria e de controle.</a:t>
            </a:r>
            <a:endParaRPr lang="pt-BR" sz="3200" b="0" strike="noStrike" spc="-1"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São utilizadas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medições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do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produto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e do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processo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Uso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disciplinado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da tecnologia.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</a:rPr>
              <a:t>Maturidade de Processo de Software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537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38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39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40" name="CustomShape 5"/>
          <p:cNvSpPr/>
          <p:nvPr/>
        </p:nvSpPr>
        <p:spPr>
          <a:xfrm>
            <a:off x="496080" y="15678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A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qualidade do processo de software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pode ser analisada através do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nível de maturidade do processo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A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maturidade dos processos de software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de uma organização influencia na sua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capacidade de atingir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metas de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custo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,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qualidade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e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cronograma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Maturidade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542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   Reflete uma medida do quanto o processo pode ser definido, gerenciado, medido, controlado e executado de maneira eficaz.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Capacidade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544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	Descreve a faixa de resultados de um processo de sw esperados dentro de uma margem de probabilidade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</a:rPr>
              <a:t>Modelo de Processo de Software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546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47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48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49" name="CustomShape 5"/>
          <p:cNvSpPr/>
          <p:nvPr/>
        </p:nvSpPr>
        <p:spPr>
          <a:xfrm>
            <a:off x="496080" y="1568160"/>
            <a:ext cx="9088920" cy="4722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 algn="just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1" strike="noStrike" spc="-1">
                <a:solidFill>
                  <a:srgbClr val="330000"/>
                </a:solidFill>
                <a:latin typeface="Arial"/>
                <a:ea typeface="Microsoft YaHei"/>
              </a:rPr>
              <a:t>Benefícios de uma melhoria baseada em um modelo:</a:t>
            </a:r>
            <a:endParaRPr lang="pt-BR" sz="3200" b="0" strike="noStrike" spc="-1">
              <a:latin typeface="Arial"/>
            </a:endParaRPr>
          </a:p>
          <a:p>
            <a:pPr marL="861840" lvl="1" indent="-322200" algn="just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Estabelece uma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linguagem comum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.</a:t>
            </a:r>
            <a:endParaRPr lang="pt-BR" sz="2800" b="0" strike="noStrike" spc="-1">
              <a:latin typeface="Arial"/>
            </a:endParaRPr>
          </a:p>
          <a:p>
            <a:pPr marL="861840" lvl="1" indent="-322200" algn="just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Constrói um conjunto de processos e procedimentos desenvolvidos com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sugestões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de uma ampla participação da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comunidade de software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.</a:t>
            </a:r>
            <a:endParaRPr lang="pt-BR" sz="2800" b="0" strike="noStrike" spc="-1">
              <a:latin typeface="Arial"/>
            </a:endParaRPr>
          </a:p>
          <a:p>
            <a:pPr marL="861840" lvl="1" indent="-322200" algn="just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Oferece uma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estrutura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para se priorizar as ações</a:t>
            </a:r>
            <a:endParaRPr lang="pt-BR" sz="2800" b="0" strike="noStrike" spc="-1">
              <a:latin typeface="Arial"/>
            </a:endParaRPr>
          </a:p>
          <a:p>
            <a:pPr marL="861840" lvl="1" indent="-322200" algn="just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Provê uma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estrutura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para se realizar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avaliações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confiáveis e consistentes.</a:t>
            </a:r>
            <a:endParaRPr lang="pt-BR" sz="2800" b="0" strike="noStrike" spc="-1">
              <a:latin typeface="Arial"/>
            </a:endParaRPr>
          </a:p>
          <a:p>
            <a:pPr marL="861840" lvl="1" indent="-322200" algn="just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Auxilia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comparações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em diversas indústrias.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Medição</a:t>
            </a:r>
          </a:p>
        </p:txBody>
      </p:sp>
      <p:sp>
        <p:nvSpPr>
          <p:cNvPr id="102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   Métricas e técnicas de medição estabelecidas para execução de medições nos produtos e processos desde o desenvolvimento até a obtenção do produto final</a:t>
            </a:r>
          </a:p>
          <a:p>
            <a:pPr marL="742680" lvl="1" indent="-284040">
              <a:spcAft>
                <a:spcPts val="1137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Monitoramento e medição de características do produto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</a:rPr>
              <a:t>Modelo de Processo de Software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551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52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53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54" name="CustomShape 5"/>
          <p:cNvSpPr/>
          <p:nvPr/>
        </p:nvSpPr>
        <p:spPr>
          <a:xfrm>
            <a:off x="495720" y="1568160"/>
            <a:ext cx="891468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 marL="431640" indent="-322200" algn="just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1" strike="noStrike" spc="-1">
                <a:solidFill>
                  <a:srgbClr val="330000"/>
                </a:solidFill>
                <a:latin typeface="Arial"/>
                <a:ea typeface="Microsoft YaHei"/>
              </a:rPr>
              <a:t>Riscos de uma melhoria baseada em um modelo:</a:t>
            </a:r>
            <a:endParaRPr lang="pt-BR" sz="2800" b="0" strike="noStrike" spc="-1">
              <a:latin typeface="Arial"/>
            </a:endParaRPr>
          </a:p>
          <a:p>
            <a:pPr marL="861840" lvl="1" indent="-322200" algn="just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Modelos são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simplificações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do mundo real.</a:t>
            </a:r>
            <a:endParaRPr lang="pt-BR" sz="2800" b="0" strike="noStrike" spc="-1">
              <a:latin typeface="Arial"/>
            </a:endParaRPr>
          </a:p>
          <a:p>
            <a:pPr marL="861840" lvl="1" indent="-322200" algn="just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Modelos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não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são suficientemente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abrangentes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.</a:t>
            </a:r>
            <a:endParaRPr lang="pt-BR" sz="2800" b="0" strike="noStrike" spc="-1">
              <a:latin typeface="Arial"/>
            </a:endParaRPr>
          </a:p>
          <a:p>
            <a:pPr marL="861840" lvl="1" indent="-322200" algn="just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Interpretação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e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adaptação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à situações particulares devem estar ajustadas aos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objetivos do negócio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.</a:t>
            </a:r>
            <a:endParaRPr lang="pt-BR" sz="2800" b="0" strike="noStrike" spc="-1">
              <a:latin typeface="Arial"/>
            </a:endParaRPr>
          </a:p>
          <a:p>
            <a:pPr marL="861840" lvl="1" indent="-322200" algn="just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É necessário </a:t>
            </a:r>
            <a:r>
              <a:rPr lang="pt-BR" sz="28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bom senso</a:t>
            </a:r>
            <a:r>
              <a:rPr lang="pt-BR" sz="28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para se utilizar modelos corretamente e com visão.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</a:rPr>
              <a:t>Valor da Melhoria de Processo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556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57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58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59" name="CustomShape 5"/>
          <p:cNvSpPr/>
          <p:nvPr/>
        </p:nvSpPr>
        <p:spPr>
          <a:xfrm>
            <a:off x="496080" y="15678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 algn="just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A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melhoria do processo de software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oferece um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retorno no investimento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que pode ser medido – quando é medido.</a:t>
            </a:r>
            <a:endParaRPr lang="pt-BR" sz="3200" b="0" strike="noStrike" spc="-1"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Benefícios adicionais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são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intangíveis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e não podem ser quantificados facilmente.</a:t>
            </a:r>
            <a:endParaRPr lang="pt-BR" sz="3200" b="0" strike="noStrike" spc="-1"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O </a:t>
            </a:r>
            <a:r>
              <a:rPr lang="pt-BR" sz="3200" b="0" u="sng" strike="noStrike" spc="-1">
                <a:solidFill>
                  <a:srgbClr val="CC0000"/>
                </a:solidFill>
                <a:uFillTx/>
                <a:latin typeface="Arial"/>
                <a:ea typeface="Microsoft YaHei"/>
              </a:rPr>
              <a:t>CMM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é uma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ferramenta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útil para orientação no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processo de melhoria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</a:rPr>
              <a:t>Capability Maturity Model (CMM)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561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62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63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64" name="CustomShape 5"/>
          <p:cNvSpPr/>
          <p:nvPr/>
        </p:nvSpPr>
        <p:spPr>
          <a:xfrm>
            <a:off x="495720" y="15678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 algn="just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 marL="431640" indent="-322200" algn="just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O primeiro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ponto importante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a se observar no modelo CMM:</a:t>
            </a:r>
            <a:endParaRPr lang="pt-BR" sz="3200" b="0" strike="noStrike" spc="-1">
              <a:latin typeface="Arial"/>
            </a:endParaRPr>
          </a:p>
          <a:p>
            <a:pPr marL="861840" lvl="1" indent="-322200" algn="just">
              <a:lnSpc>
                <a:spcPct val="93000"/>
              </a:lnSpc>
              <a:spcBef>
                <a:spcPts val="1137"/>
              </a:spcBef>
              <a:buClr>
                <a:srgbClr val="000000"/>
              </a:buClr>
              <a:buFont typeface="Symbol" charset="2"/>
              <a:buChar char="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É um modelo que se refere ao </a:t>
            </a:r>
            <a:r>
              <a:rPr lang="pt-BR" sz="2800" b="0" u="sng" strike="noStrike" spc="-1">
                <a:solidFill>
                  <a:srgbClr val="CC0000"/>
                </a:solidFill>
                <a:uFillTx/>
                <a:latin typeface="Arial"/>
                <a:ea typeface="Microsoft YaHei"/>
              </a:rPr>
              <a:t>processo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pelo qual o produto é construído.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</a:rPr>
              <a:t>Capability Maturity Model (CMM)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566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67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68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69" name="CustomShape 5"/>
          <p:cNvSpPr/>
          <p:nvPr/>
        </p:nvSpPr>
        <p:spPr>
          <a:xfrm>
            <a:off x="496080" y="15678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Supõe-se que uma organização que possui um processo maduro tem maiores probabilidades de produzir bons produtos consistentemente do que uma outra cujo processo é imaturo e caótico.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</a:rPr>
              <a:t>Capability Maturity Model (CMM)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571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72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73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74" name="CustomShape 5"/>
          <p:cNvSpPr/>
          <p:nvPr/>
        </p:nvSpPr>
        <p:spPr>
          <a:xfrm>
            <a:off x="496080" y="156816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O CMM é um modelo de </a:t>
            </a:r>
            <a:r>
              <a:rPr lang="pt-BR" sz="3200" b="0" u="sng" strike="noStrike" spc="-1">
                <a:solidFill>
                  <a:srgbClr val="330000"/>
                </a:solidFill>
                <a:uFillTx/>
                <a:latin typeface="Arial"/>
                <a:ea typeface="Microsoft YaHei"/>
              </a:rPr>
              <a:t>referência</a:t>
            </a: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 para a qualidade de processo de produção de software.</a:t>
            </a:r>
            <a:endParaRPr lang="pt-BR" sz="3200" b="0" strike="noStrike" spc="-1"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  <a:ea typeface="Microsoft YaHei"/>
              </a:rPr>
              <a:t>Através de um </a:t>
            </a:r>
            <a:r>
              <a:rPr lang="pt-BR" sz="3200" b="0" u="sng" strike="noStrike" spc="-1">
                <a:uFillTx/>
                <a:latin typeface="Arial"/>
                <a:ea typeface="Microsoft YaHei"/>
              </a:rPr>
              <a:t>processo formal de avaliação,</a:t>
            </a:r>
            <a:r>
              <a:rPr lang="pt-BR" sz="3200" b="0" strike="noStrike" spc="-1">
                <a:latin typeface="Arial"/>
                <a:ea typeface="Microsoft YaHei"/>
              </a:rPr>
              <a:t> uma organização é classificada em um “nível de maturidade” que varia de um a cinco.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</a:rPr>
              <a:t>Capability Maturity Model (CMM)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576" name="Line 2"/>
          <p:cNvSpPr/>
          <p:nvPr/>
        </p:nvSpPr>
        <p:spPr>
          <a:xfrm>
            <a:off x="494640" y="143712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77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78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79" name="CustomShape 5"/>
          <p:cNvSpPr/>
          <p:nvPr/>
        </p:nvSpPr>
        <p:spPr>
          <a:xfrm>
            <a:off x="496080" y="156816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Autofit/>
          </a:bodyPr>
          <a:lstStyle/>
          <a:p>
            <a:pPr marL="431640" indent="-322200">
              <a:lnSpc>
                <a:spcPct val="93000"/>
              </a:lnSpc>
              <a:spcBef>
                <a:spcPts val="1423"/>
              </a:spcBef>
              <a:tabLst>
                <a:tab pos="0" algn="l"/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O nível de maturidade indica em que medida os processos daquela organização são maduros.</a:t>
            </a:r>
            <a:endParaRPr lang="pt-BR" sz="3200" b="0" strike="noStrike" spc="-1">
              <a:latin typeface="Arial"/>
            </a:endParaRPr>
          </a:p>
          <a:p>
            <a:pPr marL="430200" indent="-324000" algn="just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Font typeface="Wingdings" charset="2"/>
              <a:buChar char=""/>
              <a:tabLst>
                <a:tab pos="431640" algn="l"/>
                <a:tab pos="879120" algn="l"/>
                <a:tab pos="1328400" algn="l"/>
                <a:tab pos="1777680" algn="l"/>
                <a:tab pos="2226960" algn="l"/>
                <a:tab pos="2676240" algn="l"/>
                <a:tab pos="3125520" algn="l"/>
                <a:tab pos="3574800" algn="l"/>
                <a:tab pos="4024080" algn="l"/>
                <a:tab pos="4473360" algn="l"/>
                <a:tab pos="4922640" algn="l"/>
                <a:tab pos="5371920" algn="l"/>
                <a:tab pos="5821200" algn="l"/>
                <a:tab pos="6270480" algn="l"/>
                <a:tab pos="6719760" algn="l"/>
                <a:tab pos="7169040" algn="l"/>
                <a:tab pos="7618320" algn="l"/>
                <a:tab pos="8067600" algn="l"/>
                <a:tab pos="8516880" algn="l"/>
                <a:tab pos="8966160" algn="l"/>
                <a:tab pos="9415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solidFill>
                  <a:srgbClr val="330000"/>
                </a:solidFill>
                <a:latin typeface="Arial"/>
                <a:ea typeface="Microsoft YaHei"/>
              </a:rPr>
              <a:t>Quanto maior o nível de maturidade, melhores e mais maduros são os processos.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Os 5 Níveis de Maturidades do CMM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581" name="Line 2"/>
          <p:cNvSpPr/>
          <p:nvPr/>
        </p:nvSpPr>
        <p:spPr>
          <a:xfrm>
            <a:off x="494640" y="130644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82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83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584" name="Imagem 583"/>
          <p:cNvPicPr/>
          <p:nvPr/>
        </p:nvPicPr>
        <p:blipFill>
          <a:blip r:embed="rId3"/>
          <a:stretch/>
        </p:blipFill>
        <p:spPr>
          <a:xfrm>
            <a:off x="1060920" y="1437120"/>
            <a:ext cx="8277840" cy="4833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Os 5 Níveis de Maturidades do CMM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586" name="Line 2"/>
          <p:cNvSpPr/>
          <p:nvPr/>
        </p:nvSpPr>
        <p:spPr>
          <a:xfrm>
            <a:off x="494640" y="130644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87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88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589" name="Imagem 588"/>
          <p:cNvPicPr/>
          <p:nvPr/>
        </p:nvPicPr>
        <p:blipFill>
          <a:blip r:embed="rId3"/>
          <a:stretch/>
        </p:blipFill>
        <p:spPr>
          <a:xfrm>
            <a:off x="1060920" y="1437120"/>
            <a:ext cx="8277840" cy="4833000"/>
          </a:xfrm>
          <a:prstGeom prst="rect">
            <a:avLst/>
          </a:prstGeom>
          <a:ln w="0">
            <a:noFill/>
          </a:ln>
        </p:spPr>
      </p:pic>
      <p:sp>
        <p:nvSpPr>
          <p:cNvPr id="590" name="CustomShape 5"/>
          <p:cNvSpPr/>
          <p:nvPr/>
        </p:nvSpPr>
        <p:spPr>
          <a:xfrm>
            <a:off x="2475720" y="1697400"/>
            <a:ext cx="5095440" cy="3793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52000" cap="sq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16000" tIns="186840" rIns="216000" bIns="171000">
            <a:noAutofit/>
          </a:bodyPr>
          <a:lstStyle/>
          <a:p>
            <a:pPr marL="215640" indent="-214200" algn="just">
              <a:lnSpc>
                <a:spcPct val="93000"/>
              </a:lnSpc>
              <a:tabLst>
                <a:tab pos="0" algn="l"/>
                <a:tab pos="215640" algn="l"/>
                <a:tab pos="663480" algn="l"/>
                <a:tab pos="1112760" algn="l"/>
                <a:tab pos="1562040" algn="l"/>
                <a:tab pos="2011320" algn="l"/>
                <a:tab pos="2460600" algn="l"/>
                <a:tab pos="2909880" algn="l"/>
                <a:tab pos="3358800" algn="l"/>
                <a:tab pos="3808080" algn="l"/>
                <a:tab pos="4257360" algn="l"/>
                <a:tab pos="4706640" algn="l"/>
                <a:tab pos="5155920" algn="l"/>
                <a:tab pos="5605200" algn="l"/>
                <a:tab pos="6054480" algn="l"/>
                <a:tab pos="6503760" algn="l"/>
                <a:tab pos="6953040" algn="l"/>
                <a:tab pos="7402320" algn="l"/>
                <a:tab pos="7851600" algn="l"/>
                <a:tab pos="8300880" algn="l"/>
                <a:tab pos="8750160" algn="l"/>
                <a:tab pos="9199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 marL="214200" indent="-214200" algn="just">
              <a:lnSpc>
                <a:spcPct val="93000"/>
              </a:lnSpc>
              <a:buClr>
                <a:srgbClr val="000000"/>
              </a:buClr>
              <a:buFont typeface="Wingdings" charset="2"/>
              <a:buChar char=""/>
              <a:tabLst>
                <a:tab pos="215640" algn="l"/>
                <a:tab pos="663480" algn="l"/>
                <a:tab pos="1112760" algn="l"/>
                <a:tab pos="1562040" algn="l"/>
                <a:tab pos="2011320" algn="l"/>
                <a:tab pos="2460600" algn="l"/>
                <a:tab pos="2909880" algn="l"/>
                <a:tab pos="3358800" algn="l"/>
                <a:tab pos="3808080" algn="l"/>
                <a:tab pos="4257360" algn="l"/>
                <a:tab pos="4706640" algn="l"/>
                <a:tab pos="5155920" algn="l"/>
                <a:tab pos="5605200" algn="l"/>
                <a:tab pos="6054480" algn="l"/>
                <a:tab pos="6503760" algn="l"/>
                <a:tab pos="6953040" algn="l"/>
                <a:tab pos="7402320" algn="l"/>
                <a:tab pos="7851600" algn="l"/>
                <a:tab pos="8300880" algn="l"/>
                <a:tab pos="8750160" algn="l"/>
                <a:tab pos="9199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Os 5 Níveis do CMM são organizados de modo a estabelecer as prioridades na condução de programas de melhoria do processo de software.</a:t>
            </a:r>
            <a:endParaRPr lang="pt-BR" sz="1640" b="0" strike="noStrike" spc="-1">
              <a:latin typeface="Arial"/>
            </a:endParaRPr>
          </a:p>
          <a:p>
            <a:pPr marL="215640" indent="-214200" algn="just">
              <a:lnSpc>
                <a:spcPct val="93000"/>
              </a:lnSpc>
              <a:tabLst>
                <a:tab pos="0" algn="l"/>
                <a:tab pos="215640" algn="l"/>
                <a:tab pos="663480" algn="l"/>
                <a:tab pos="1112760" algn="l"/>
                <a:tab pos="1562040" algn="l"/>
                <a:tab pos="2011320" algn="l"/>
                <a:tab pos="2460600" algn="l"/>
                <a:tab pos="2909880" algn="l"/>
                <a:tab pos="3358800" algn="l"/>
                <a:tab pos="3808080" algn="l"/>
                <a:tab pos="4257360" algn="l"/>
                <a:tab pos="4706640" algn="l"/>
                <a:tab pos="5155920" algn="l"/>
                <a:tab pos="5605200" algn="l"/>
                <a:tab pos="6054480" algn="l"/>
                <a:tab pos="6503760" algn="l"/>
                <a:tab pos="6953040" algn="l"/>
                <a:tab pos="7402320" algn="l"/>
                <a:tab pos="7851600" algn="l"/>
                <a:tab pos="8300880" algn="l"/>
                <a:tab pos="8750160" algn="l"/>
                <a:tab pos="9199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 marL="214200" indent="-214200" algn="just">
              <a:lnSpc>
                <a:spcPct val="93000"/>
              </a:lnSpc>
              <a:buClr>
                <a:srgbClr val="000000"/>
              </a:buClr>
              <a:buFont typeface="Wingdings" charset="2"/>
              <a:buChar char=""/>
              <a:tabLst>
                <a:tab pos="215640" algn="l"/>
                <a:tab pos="663480" algn="l"/>
                <a:tab pos="1112760" algn="l"/>
                <a:tab pos="1562040" algn="l"/>
                <a:tab pos="2011320" algn="l"/>
                <a:tab pos="2460600" algn="l"/>
                <a:tab pos="2909880" algn="l"/>
                <a:tab pos="3358800" algn="l"/>
                <a:tab pos="3808080" algn="l"/>
                <a:tab pos="4257360" algn="l"/>
                <a:tab pos="4706640" algn="l"/>
                <a:tab pos="5155920" algn="l"/>
                <a:tab pos="5605200" algn="l"/>
                <a:tab pos="6054480" algn="l"/>
                <a:tab pos="6503760" algn="l"/>
                <a:tab pos="6953040" algn="l"/>
                <a:tab pos="7402320" algn="l"/>
                <a:tab pos="7851600" algn="l"/>
                <a:tab pos="8300880" algn="l"/>
                <a:tab pos="8750160" algn="l"/>
                <a:tab pos="9199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Cada Nível é considerado como pré-requisito para o nível seguinte.</a:t>
            </a:r>
            <a:endParaRPr lang="pt-BR" sz="1640" b="0" strike="noStrike" spc="-1">
              <a:latin typeface="Arial"/>
            </a:endParaRPr>
          </a:p>
          <a:p>
            <a:pPr marL="215640" indent="-214200" algn="just">
              <a:lnSpc>
                <a:spcPct val="93000"/>
              </a:lnSpc>
              <a:tabLst>
                <a:tab pos="0" algn="l"/>
                <a:tab pos="215640" algn="l"/>
                <a:tab pos="663480" algn="l"/>
                <a:tab pos="1112760" algn="l"/>
                <a:tab pos="1562040" algn="l"/>
                <a:tab pos="2011320" algn="l"/>
                <a:tab pos="2460600" algn="l"/>
                <a:tab pos="2909880" algn="l"/>
                <a:tab pos="3358800" algn="l"/>
                <a:tab pos="3808080" algn="l"/>
                <a:tab pos="4257360" algn="l"/>
                <a:tab pos="4706640" algn="l"/>
                <a:tab pos="5155920" algn="l"/>
                <a:tab pos="5605200" algn="l"/>
                <a:tab pos="6054480" algn="l"/>
                <a:tab pos="6503760" algn="l"/>
                <a:tab pos="6953040" algn="l"/>
                <a:tab pos="7402320" algn="l"/>
                <a:tab pos="7851600" algn="l"/>
                <a:tab pos="8300880" algn="l"/>
                <a:tab pos="8750160" algn="l"/>
                <a:tab pos="9199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 marL="214200" indent="-214200" algn="just">
              <a:lnSpc>
                <a:spcPct val="93000"/>
              </a:lnSpc>
              <a:buClr>
                <a:srgbClr val="000000"/>
              </a:buClr>
              <a:buFont typeface="Wingdings" charset="2"/>
              <a:buChar char=""/>
              <a:tabLst>
                <a:tab pos="215640" algn="l"/>
                <a:tab pos="663480" algn="l"/>
                <a:tab pos="1112760" algn="l"/>
                <a:tab pos="1562040" algn="l"/>
                <a:tab pos="2011320" algn="l"/>
                <a:tab pos="2460600" algn="l"/>
                <a:tab pos="2909880" algn="l"/>
                <a:tab pos="3358800" algn="l"/>
                <a:tab pos="3808080" algn="l"/>
                <a:tab pos="4257360" algn="l"/>
                <a:tab pos="4706640" algn="l"/>
                <a:tab pos="5155920" algn="l"/>
                <a:tab pos="5605200" algn="l"/>
                <a:tab pos="6054480" algn="l"/>
                <a:tab pos="6503760" algn="l"/>
                <a:tab pos="6953040" algn="l"/>
                <a:tab pos="7402320" algn="l"/>
                <a:tab pos="7851600" algn="l"/>
                <a:tab pos="8300880" algn="l"/>
                <a:tab pos="8750160" algn="l"/>
                <a:tab pos="9199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Não é possível o “</a:t>
            </a:r>
            <a:r>
              <a:rPr lang="pt-BR" sz="1640" b="0" u="sng" strike="noStrike" spc="-1">
                <a:uFillTx/>
                <a:latin typeface="Arial"/>
                <a:ea typeface="Microsoft YaHei"/>
              </a:rPr>
              <a:t>salto</a:t>
            </a:r>
            <a:r>
              <a:rPr lang="pt-BR" sz="1640" b="0" strike="noStrike" spc="-1">
                <a:latin typeface="Arial"/>
                <a:ea typeface="Microsoft YaHei"/>
              </a:rPr>
              <a:t>” de níveis.</a:t>
            </a:r>
            <a:endParaRPr lang="pt-BR" sz="1640" b="0" strike="noStrike" spc="-1">
              <a:latin typeface="Arial"/>
            </a:endParaRPr>
          </a:p>
          <a:p>
            <a:pPr marL="215640" indent="-214200" algn="just">
              <a:lnSpc>
                <a:spcPct val="93000"/>
              </a:lnSpc>
              <a:tabLst>
                <a:tab pos="0" algn="l"/>
                <a:tab pos="215640" algn="l"/>
                <a:tab pos="663480" algn="l"/>
                <a:tab pos="1112760" algn="l"/>
                <a:tab pos="1562040" algn="l"/>
                <a:tab pos="2011320" algn="l"/>
                <a:tab pos="2460600" algn="l"/>
                <a:tab pos="2909880" algn="l"/>
                <a:tab pos="3358800" algn="l"/>
                <a:tab pos="3808080" algn="l"/>
                <a:tab pos="4257360" algn="l"/>
                <a:tab pos="4706640" algn="l"/>
                <a:tab pos="5155920" algn="l"/>
                <a:tab pos="5605200" algn="l"/>
                <a:tab pos="6054480" algn="l"/>
                <a:tab pos="6503760" algn="l"/>
                <a:tab pos="6953040" algn="l"/>
                <a:tab pos="7402320" algn="l"/>
                <a:tab pos="7851600" algn="l"/>
                <a:tab pos="8300880" algn="l"/>
                <a:tab pos="8750160" algn="l"/>
                <a:tab pos="9199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 marL="214200" indent="-214200" algn="just">
              <a:lnSpc>
                <a:spcPct val="93000"/>
              </a:lnSpc>
              <a:buClr>
                <a:srgbClr val="000000"/>
              </a:buClr>
              <a:buFont typeface="Wingdings" charset="2"/>
              <a:buChar char=""/>
              <a:tabLst>
                <a:tab pos="215640" algn="l"/>
                <a:tab pos="663480" algn="l"/>
                <a:tab pos="1112760" algn="l"/>
                <a:tab pos="1562040" algn="l"/>
                <a:tab pos="2011320" algn="l"/>
                <a:tab pos="2460600" algn="l"/>
                <a:tab pos="2909880" algn="l"/>
                <a:tab pos="3358800" algn="l"/>
                <a:tab pos="3808080" algn="l"/>
                <a:tab pos="4257360" algn="l"/>
                <a:tab pos="4706640" algn="l"/>
                <a:tab pos="5155920" algn="l"/>
                <a:tab pos="5605200" algn="l"/>
                <a:tab pos="6054480" algn="l"/>
                <a:tab pos="6503760" algn="l"/>
                <a:tab pos="6953040" algn="l"/>
                <a:tab pos="7402320" algn="l"/>
                <a:tab pos="7851600" algn="l"/>
                <a:tab pos="8300880" algn="l"/>
                <a:tab pos="8750160" algn="l"/>
                <a:tab pos="91994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Cada nível </a:t>
            </a:r>
            <a:r>
              <a:rPr lang="pt-BR" sz="1640" b="0" u="sng" strike="noStrike" spc="-1">
                <a:uFillTx/>
                <a:latin typeface="Arial"/>
                <a:ea typeface="Microsoft YaHei"/>
              </a:rPr>
              <a:t>apoia-se</a:t>
            </a:r>
            <a:r>
              <a:rPr lang="pt-BR" sz="1640" b="0" strike="noStrike" spc="-1">
                <a:latin typeface="Arial"/>
                <a:ea typeface="Microsoft YaHei"/>
              </a:rPr>
              <a:t> nas competências que a organização desenvolveu no nível imediatamente inferior.</a:t>
            </a:r>
            <a:endParaRPr lang="pt-BR" sz="1640" b="0" strike="noStrike" spc="-1">
              <a:latin typeface="Arial"/>
            </a:endParaRPr>
          </a:p>
          <a:p>
            <a:pPr marL="215640" indent="-214200">
              <a:lnSpc>
                <a:spcPct val="93000"/>
              </a:lnSpc>
              <a:tabLst>
                <a:tab pos="0" algn="l"/>
                <a:tab pos="215640" algn="l"/>
                <a:tab pos="663480" algn="l"/>
                <a:tab pos="1112760" algn="l"/>
                <a:tab pos="1562040" algn="l"/>
                <a:tab pos="2011320" algn="l"/>
                <a:tab pos="2460600" algn="l"/>
                <a:tab pos="2909880" algn="l"/>
                <a:tab pos="3358800" algn="l"/>
                <a:tab pos="3808080" algn="l"/>
                <a:tab pos="4257360" algn="l"/>
                <a:tab pos="4706640" algn="l"/>
                <a:tab pos="5155920" algn="l"/>
                <a:tab pos="5605200" algn="l"/>
                <a:tab pos="6054480" algn="l"/>
                <a:tab pos="6503760" algn="l"/>
                <a:tab pos="6953040" algn="l"/>
                <a:tab pos="7402320" algn="l"/>
                <a:tab pos="7851600" algn="l"/>
                <a:tab pos="8300880" algn="l"/>
                <a:tab pos="8750160" algn="l"/>
                <a:tab pos="91994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Os 5 Níveis de Maturidades do CMM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592" name="Line 2"/>
          <p:cNvSpPr/>
          <p:nvPr/>
        </p:nvSpPr>
        <p:spPr>
          <a:xfrm>
            <a:off x="494640" y="130644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93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94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595" name="Imagem 594"/>
          <p:cNvPicPr/>
          <p:nvPr/>
        </p:nvPicPr>
        <p:blipFill>
          <a:blip r:embed="rId3"/>
          <a:stretch/>
        </p:blipFill>
        <p:spPr>
          <a:xfrm>
            <a:off x="1060920" y="1437120"/>
            <a:ext cx="8277840" cy="4833000"/>
          </a:xfrm>
          <a:prstGeom prst="rect">
            <a:avLst/>
          </a:prstGeom>
          <a:ln w="0">
            <a:noFill/>
          </a:ln>
        </p:spPr>
      </p:pic>
      <p:sp>
        <p:nvSpPr>
          <p:cNvPr id="596" name="CustomShape 5"/>
          <p:cNvSpPr/>
          <p:nvPr/>
        </p:nvSpPr>
        <p:spPr>
          <a:xfrm>
            <a:off x="1485000" y="3687840"/>
            <a:ext cx="2547720" cy="1764000"/>
          </a:xfrm>
          <a:prstGeom prst="rect">
            <a:avLst/>
          </a:prstGeom>
          <a:solidFill>
            <a:srgbClr val="FFCBB7"/>
          </a:solidFill>
          <a:ln w="9360" cap="sq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 anchor="ctr">
            <a:noAutofit/>
          </a:bodyPr>
          <a:lstStyle/>
          <a:p>
            <a:pPr algn="just"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A organização não</a:t>
            </a:r>
            <a:endParaRPr lang="pt-BR" sz="1640" b="0" strike="noStrike" spc="-1">
              <a:latin typeface="Arial"/>
            </a:endParaRPr>
          </a:p>
          <a:p>
            <a:pPr algn="just"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consegue cumprir</a:t>
            </a:r>
            <a:endParaRPr lang="pt-BR" sz="1640" b="0" strike="noStrike" spc="-1">
              <a:latin typeface="Arial"/>
            </a:endParaRPr>
          </a:p>
          <a:p>
            <a:pPr algn="just"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previsões de custo,</a:t>
            </a:r>
            <a:endParaRPr lang="pt-BR" sz="1640" b="0" strike="noStrike" spc="-1">
              <a:latin typeface="Arial"/>
            </a:endParaRPr>
          </a:p>
          <a:p>
            <a:pPr algn="just"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cronograma e a</a:t>
            </a:r>
            <a:endParaRPr lang="pt-BR" sz="1640" b="0" strike="noStrike" spc="-1">
              <a:latin typeface="Arial"/>
            </a:endParaRPr>
          </a:p>
          <a:p>
            <a:pPr algn="just"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qualidade do software</a:t>
            </a:r>
            <a:endParaRPr lang="pt-BR" sz="1640" b="0" strike="noStrike" spc="-1">
              <a:latin typeface="Arial"/>
            </a:endParaRPr>
          </a:p>
          <a:p>
            <a:pPr algn="just"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é duvidosa.</a:t>
            </a: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Os 5 Níveis de Maturidades do CMM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598" name="Line 2"/>
          <p:cNvSpPr/>
          <p:nvPr/>
        </p:nvSpPr>
        <p:spPr>
          <a:xfrm>
            <a:off x="494640" y="130644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99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00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601" name="Imagem 600"/>
          <p:cNvPicPr/>
          <p:nvPr/>
        </p:nvPicPr>
        <p:blipFill>
          <a:blip r:embed="rId3"/>
          <a:stretch/>
        </p:blipFill>
        <p:spPr>
          <a:xfrm>
            <a:off x="1060920" y="1437120"/>
            <a:ext cx="8277840" cy="4833000"/>
          </a:xfrm>
          <a:prstGeom prst="rect">
            <a:avLst/>
          </a:prstGeom>
          <a:ln w="0">
            <a:noFill/>
          </a:ln>
        </p:spPr>
      </p:pic>
      <p:sp>
        <p:nvSpPr>
          <p:cNvPr id="602" name="CustomShape 5"/>
          <p:cNvSpPr/>
          <p:nvPr/>
        </p:nvSpPr>
        <p:spPr>
          <a:xfrm>
            <a:off x="2928240" y="2979360"/>
            <a:ext cx="2547720" cy="1764000"/>
          </a:xfrm>
          <a:prstGeom prst="rect">
            <a:avLst/>
          </a:prstGeom>
          <a:solidFill>
            <a:srgbClr val="FFCBB7"/>
          </a:solidFill>
          <a:ln w="9360" cap="sq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 anchor="ctr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A organização</a:t>
            </a: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consegue estabelecer,</a:t>
            </a: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com certa segurança,</a:t>
            </a: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custos, prazos e</a:t>
            </a: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funcionalidade.</a:t>
            </a: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0" strike="noStrike" spc="-1">
                <a:latin typeface="Arial"/>
              </a:rPr>
              <a:t>Certificação</a:t>
            </a:r>
          </a:p>
        </p:txBody>
      </p:sp>
      <p:sp>
        <p:nvSpPr>
          <p:cNvPr id="104" name="TextShape 2"/>
          <p:cNvSpPr txBox="1"/>
          <p:nvPr/>
        </p:nvSpPr>
        <p:spPr>
          <a:xfrm>
            <a:off x="990000" y="2057400"/>
            <a:ext cx="8668080" cy="434340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2720" indent="-341280">
              <a:lnSpc>
                <a:spcPct val="84000"/>
              </a:lnSpc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Comprovação e declaração de que uma empresa tem produtos, processos ou serviços em conformidade com determinadas normas.</a:t>
            </a:r>
          </a:p>
          <a:p>
            <a:pPr marL="342720" indent="-341280">
              <a:lnSpc>
                <a:spcPct val="84000"/>
              </a:lnSpc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Concedida para cada base da empresa individualmente</a:t>
            </a:r>
          </a:p>
          <a:p>
            <a:pPr marL="342720" indent="-341280">
              <a:lnSpc>
                <a:spcPct val="84000"/>
              </a:lnSpc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Conferida por empresa credenciada</a:t>
            </a:r>
          </a:p>
          <a:p>
            <a:pPr marL="342720" indent="-341280">
              <a:lnSpc>
                <a:spcPct val="84000"/>
              </a:lnSpc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Solicitada pela empresa ou cliente da mesma</a:t>
            </a:r>
          </a:p>
          <a:p>
            <a:pPr marL="342720" indent="-341280">
              <a:lnSpc>
                <a:spcPct val="84000"/>
              </a:lnSpc>
              <a:spcAft>
                <a:spcPts val="1423"/>
              </a:spcAft>
              <a:tabLst>
                <a:tab pos="0" algn="l"/>
                <a:tab pos="34272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Realizada por auditores de sistemas de qualidade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Os 5 Níveis de Maturidades do CMM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604" name="Line 2"/>
          <p:cNvSpPr/>
          <p:nvPr/>
        </p:nvSpPr>
        <p:spPr>
          <a:xfrm>
            <a:off x="494640" y="130644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05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06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607" name="Imagem 606"/>
          <p:cNvPicPr/>
          <p:nvPr/>
        </p:nvPicPr>
        <p:blipFill>
          <a:blip r:embed="rId3"/>
          <a:stretch/>
        </p:blipFill>
        <p:spPr>
          <a:xfrm>
            <a:off x="1060920" y="1437120"/>
            <a:ext cx="8277840" cy="4833000"/>
          </a:xfrm>
          <a:prstGeom prst="rect">
            <a:avLst/>
          </a:prstGeom>
          <a:ln w="0">
            <a:noFill/>
          </a:ln>
        </p:spPr>
      </p:pic>
      <p:sp>
        <p:nvSpPr>
          <p:cNvPr id="608" name="CustomShape 5"/>
          <p:cNvSpPr/>
          <p:nvPr/>
        </p:nvSpPr>
        <p:spPr>
          <a:xfrm>
            <a:off x="4293360" y="2230560"/>
            <a:ext cx="2547720" cy="1764000"/>
          </a:xfrm>
          <a:prstGeom prst="rect">
            <a:avLst/>
          </a:prstGeom>
          <a:solidFill>
            <a:srgbClr val="FFCBB7"/>
          </a:solidFill>
          <a:ln w="9360" cap="sq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 anchor="ctr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Custo, cronograma e</a:t>
            </a: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funcionalidade estão</a:t>
            </a: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sob controle e a</a:t>
            </a: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qualidade do software</a:t>
            </a: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é acompanhada.</a:t>
            </a: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Os 5 Níveis de Maturidades do CMM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610" name="Line 2"/>
          <p:cNvSpPr/>
          <p:nvPr/>
        </p:nvSpPr>
        <p:spPr>
          <a:xfrm>
            <a:off x="494640" y="130644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11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12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613" name="Imagem 612"/>
          <p:cNvPicPr/>
          <p:nvPr/>
        </p:nvPicPr>
        <p:blipFill>
          <a:blip r:embed="rId3"/>
          <a:stretch/>
        </p:blipFill>
        <p:spPr>
          <a:xfrm>
            <a:off x="1060920" y="1437120"/>
            <a:ext cx="8277840" cy="4833000"/>
          </a:xfrm>
          <a:prstGeom prst="rect">
            <a:avLst/>
          </a:prstGeom>
          <a:ln w="0">
            <a:noFill/>
          </a:ln>
        </p:spPr>
      </p:pic>
      <p:sp>
        <p:nvSpPr>
          <p:cNvPr id="614" name="CustomShape 5"/>
          <p:cNvSpPr/>
          <p:nvPr/>
        </p:nvSpPr>
        <p:spPr>
          <a:xfrm>
            <a:off x="3678480" y="1437120"/>
            <a:ext cx="5095080" cy="2557800"/>
          </a:xfrm>
          <a:prstGeom prst="rect">
            <a:avLst/>
          </a:prstGeom>
          <a:solidFill>
            <a:srgbClr val="FFCBB7"/>
          </a:solidFill>
          <a:ln w="9360" cap="sq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 anchor="ctr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Os processos de software, tanto para atividades</a:t>
            </a: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administrativas quanto para de engenharia de</a:t>
            </a: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software estão documentados, padronizados e</a:t>
            </a: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integrados em um processo de software padrão</a:t>
            </a: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para a organização.</a:t>
            </a: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Todos os projetos usam uma versão aprovada</a:t>
            </a: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do processo de software padrão da organização</a:t>
            </a: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para desenvolvimento e manutenção de software.</a:t>
            </a: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CC0000"/>
                </a:solidFill>
                <a:latin typeface="Arial"/>
              </a:rPr>
              <a:t>Os 5 Níveis de Maturidades do CMM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616" name="Line 2"/>
          <p:cNvSpPr/>
          <p:nvPr/>
        </p:nvSpPr>
        <p:spPr>
          <a:xfrm>
            <a:off x="494640" y="130644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17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18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619" name="Imagem 618"/>
          <p:cNvPicPr/>
          <p:nvPr/>
        </p:nvPicPr>
        <p:blipFill>
          <a:blip r:embed="rId3"/>
          <a:stretch/>
        </p:blipFill>
        <p:spPr>
          <a:xfrm>
            <a:off x="1060920" y="1437120"/>
            <a:ext cx="8277840" cy="4833000"/>
          </a:xfrm>
          <a:prstGeom prst="rect">
            <a:avLst/>
          </a:prstGeom>
          <a:ln w="0">
            <a:noFill/>
          </a:ln>
        </p:spPr>
      </p:pic>
      <p:sp>
        <p:nvSpPr>
          <p:cNvPr id="620" name="CustomShape 5"/>
          <p:cNvSpPr/>
          <p:nvPr/>
        </p:nvSpPr>
        <p:spPr>
          <a:xfrm>
            <a:off x="5747400" y="2161440"/>
            <a:ext cx="2547720" cy="1080000"/>
          </a:xfrm>
          <a:prstGeom prst="rect">
            <a:avLst/>
          </a:prstGeom>
          <a:solidFill>
            <a:srgbClr val="FFCBB7"/>
          </a:solidFill>
          <a:ln w="9360" cap="sq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 anchor="ctr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Existe controle de </a:t>
            </a: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qualidade sobre</a:t>
            </a: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produtos e processos.</a:t>
            </a: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TextShape 1"/>
          <p:cNvSpPr txBox="1"/>
          <p:nvPr/>
        </p:nvSpPr>
        <p:spPr>
          <a:xfrm>
            <a:off x="566280" y="161280"/>
            <a:ext cx="97646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35640" rIns="0" bIns="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000" b="1" strike="noStrike" spc="-1">
                <a:solidFill>
                  <a:srgbClr val="000000"/>
                </a:solidFill>
                <a:latin typeface="Arial"/>
              </a:rPr>
              <a:t>Os 5 Níveis de Maturidades do CMM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622" name="Line 2"/>
          <p:cNvSpPr/>
          <p:nvPr/>
        </p:nvSpPr>
        <p:spPr>
          <a:xfrm>
            <a:off x="494640" y="1306440"/>
            <a:ext cx="9056160" cy="1080"/>
          </a:xfrm>
          <a:prstGeom prst="line">
            <a:avLst/>
          </a:prstGeom>
          <a:ln w="5724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23" name="CustomShape 3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24" name="CustomShape 4"/>
          <p:cNvSpPr/>
          <p:nvPr/>
        </p:nvSpPr>
        <p:spPr>
          <a:xfrm>
            <a:off x="496080" y="1605600"/>
            <a:ext cx="8914320" cy="397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625" name="Imagem 624"/>
          <p:cNvPicPr/>
          <p:nvPr/>
        </p:nvPicPr>
        <p:blipFill>
          <a:blip r:embed="rId3"/>
          <a:stretch/>
        </p:blipFill>
        <p:spPr>
          <a:xfrm>
            <a:off x="1047960" y="1451520"/>
            <a:ext cx="8277840" cy="4833000"/>
          </a:xfrm>
          <a:prstGeom prst="rect">
            <a:avLst/>
          </a:prstGeom>
          <a:ln w="0">
            <a:noFill/>
          </a:ln>
        </p:spPr>
      </p:pic>
      <p:sp>
        <p:nvSpPr>
          <p:cNvPr id="626" name="CustomShape 5"/>
          <p:cNvSpPr/>
          <p:nvPr/>
        </p:nvSpPr>
        <p:spPr>
          <a:xfrm>
            <a:off x="7025040" y="1412640"/>
            <a:ext cx="2547720" cy="1080000"/>
          </a:xfrm>
          <a:prstGeom prst="rect">
            <a:avLst/>
          </a:prstGeom>
          <a:solidFill>
            <a:srgbClr val="FFCBB7"/>
          </a:solidFill>
          <a:ln w="9360" cap="sq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0840" rIns="90000" bIns="45000" anchor="ctr">
            <a:noAutofit/>
          </a:bodyPr>
          <a:lstStyle/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Existe prevenção de</a:t>
            </a: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defeitos no processo de</a:t>
            </a:r>
            <a:endParaRPr lang="pt-BR" sz="164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1640" b="0" strike="noStrike" spc="-1">
                <a:latin typeface="Arial"/>
                <a:ea typeface="Microsoft YaHei"/>
              </a:rPr>
              <a:t>software.</a:t>
            </a:r>
            <a:endParaRPr lang="pt-BR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Nível 1 - Inicial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28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1280" indent="-34128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não existe repetibilidade de processos</a:t>
            </a:r>
          </a:p>
          <a:p>
            <a:pPr marL="341280" indent="-34128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em geral, não se cumprem prazos</a:t>
            </a:r>
          </a:p>
          <a:p>
            <a:pPr marL="341280" indent="-34128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os projetos custam mais do que o previsto</a:t>
            </a:r>
          </a:p>
          <a:p>
            <a:pPr marL="341280" indent="-34128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depende-se de habilidades pessoais</a:t>
            </a:r>
          </a:p>
          <a:p>
            <a:pPr marL="341280" indent="-34128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as qualidades, procedimentos e o conhecimento pertencem às pessoas 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Nível 2 - Repetível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30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 fontScale="93000"/>
          </a:bodyPr>
          <a:lstStyle/>
          <a:p>
            <a:pPr marL="341280" indent="-34128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políticas e procedimentos para gerenciar o desenvolvimento de sw existem e são obedecidas.</a:t>
            </a:r>
          </a:p>
          <a:p>
            <a:pPr marL="341280" indent="-34128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planejamento formal de novos projetos (baseados em experiência anterior)</a:t>
            </a:r>
          </a:p>
          <a:p>
            <a:pPr marL="341280" indent="-34128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os compromissos são assumidos com bases realistas na experiência e nos requisitos documentados</a:t>
            </a:r>
          </a:p>
          <a:p>
            <a:pPr marL="341280" indent="-34128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o desenvolvimento é acompanhado e os planos revisados quanto aos prazos, custos,estimativas e funcionalidades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Nível 2 - Repetível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32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1280" indent="-34128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existem mecanismos formais para corrigir desvios</a:t>
            </a:r>
          </a:p>
          <a:p>
            <a:pPr marL="341280" indent="-34128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a gestão de requisitos é formalizada para se assegurar que as expectativas do cliente estão sendo atendidas</a:t>
            </a:r>
          </a:p>
          <a:p>
            <a:pPr marL="341280" indent="-34128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controla-se o relacionamento com os sub-contratados</a:t>
            </a:r>
          </a:p>
          <a:p>
            <a:pPr marL="341280" indent="-34128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não há entretanto padronização, o gerenciamento é feito pro projeto e os processo podem ser repetidos com resultados previsíveis.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Nível 3 - Definido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34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1280" indent="-34128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processos utilizados são padronizados em toda a organização.</a:t>
            </a:r>
          </a:p>
          <a:p>
            <a:pPr marL="341280" indent="-34128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processos técnicos são considerados paralelamente aos gerencias</a:t>
            </a:r>
          </a:p>
          <a:p>
            <a:pPr marL="341280" indent="-34128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SEPG – para criar os processos da organização e assegurar treinamento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Nível 4 - Gerenciado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36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/>
          </a:bodyPr>
          <a:lstStyle/>
          <a:p>
            <a:pPr marL="341280" indent="-34128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são estabelecidas métricas quantitativas para seus produtos e processos.</a:t>
            </a:r>
          </a:p>
          <a:p>
            <a:pPr marL="341280" indent="-34128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medidas são coletadas, avaliadas e analisadas continuamente.</a:t>
            </a:r>
          </a:p>
          <a:p>
            <a:pPr marL="341280" indent="-34128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3200" b="0" strike="noStrike" spc="-1">
                <a:latin typeface="Arial"/>
              </a:rPr>
              <a:t>controle estatístico do processo: a gestão agora é feita com base quantitativas.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TextShape 1"/>
          <p:cNvSpPr txBox="1"/>
          <p:nvPr/>
        </p:nvSpPr>
        <p:spPr>
          <a:xfrm>
            <a:off x="495720" y="273240"/>
            <a:ext cx="8902080" cy="113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4400" b="1" strike="noStrike" spc="-1">
                <a:latin typeface="Arial"/>
              </a:rPr>
              <a:t>Nível 5 – Em otimização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38" name="TextShape 2"/>
          <p:cNvSpPr txBox="1"/>
          <p:nvPr/>
        </p:nvSpPr>
        <p:spPr>
          <a:xfrm>
            <a:off x="495720" y="1603440"/>
            <a:ext cx="8902080" cy="3967560"/>
          </a:xfrm>
          <a:prstGeom prst="rect">
            <a:avLst/>
          </a:prstGeom>
          <a:noFill/>
          <a:ln w="0">
            <a:noFill/>
          </a:ln>
        </p:spPr>
        <p:txBody>
          <a:bodyPr lIns="0" tIns="24120" rIns="0" bIns="0">
            <a:normAutofit fontScale="94000"/>
          </a:bodyPr>
          <a:lstStyle/>
          <a:p>
            <a:pPr marL="341280" indent="-34128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a organização está engajada na melhoria contínua de seus projeto e também na otimização</a:t>
            </a:r>
          </a:p>
          <a:p>
            <a:pPr marL="341280" indent="-34128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é capaz de agir de forma preventiva</a:t>
            </a:r>
          </a:p>
          <a:p>
            <a:pPr marL="341280" indent="-34128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reduz-se o retrabalho e desperdício</a:t>
            </a:r>
          </a:p>
          <a:p>
            <a:pPr marL="341280" indent="-34128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utilização controlada e disciplinada da inovação nos métodos e tecnologias utilizadas</a:t>
            </a:r>
          </a:p>
          <a:p>
            <a:pPr marL="341280" indent="-341280">
              <a:spcAft>
                <a:spcPts val="1423"/>
              </a:spcAft>
              <a:buClr>
                <a:srgbClr val="000000"/>
              </a:buClr>
              <a:buFont typeface="Times New Roman"/>
              <a:buChar char="•"/>
              <a:tabLst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pt-BR" sz="2800" b="0" strike="noStrike" spc="-1">
                <a:latin typeface="Arial"/>
              </a:rPr>
              <a:t>melhorias em processos e tecnologias são planejadas e executadas como atividade de rotina</a:t>
            </a:r>
          </a:p>
          <a:p>
            <a:pPr marL="342720" indent="-341280">
              <a:spcAft>
                <a:spcPts val="1423"/>
              </a:spcAft>
              <a:tabLst>
                <a:tab pos="0" algn="l"/>
                <a:tab pos="341280" algn="l"/>
                <a:tab pos="446040" algn="l"/>
                <a:tab pos="895320" algn="l"/>
                <a:tab pos="1344600" algn="l"/>
                <a:tab pos="1793520" algn="l"/>
                <a:tab pos="2242800" algn="l"/>
                <a:tab pos="2692080" algn="l"/>
                <a:tab pos="3141360" algn="l"/>
                <a:tab pos="3590640" algn="l"/>
                <a:tab pos="4039920" algn="l"/>
                <a:tab pos="4489200" algn="l"/>
                <a:tab pos="4938480" algn="l"/>
                <a:tab pos="5387760" algn="l"/>
                <a:tab pos="5837040" algn="l"/>
                <a:tab pos="6286320" algn="l"/>
                <a:tab pos="6735600" algn="l"/>
                <a:tab pos="7184880" algn="l"/>
                <a:tab pos="7634160" algn="l"/>
                <a:tab pos="8083440" algn="l"/>
                <a:tab pos="8532720" algn="l"/>
                <a:tab pos="898200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4588</TotalTime>
  <Words>7573</Words>
  <Application>Microsoft Office PowerPoint</Application>
  <PresentationFormat>Papel A4 (210 x 297 mm)</PresentationFormat>
  <Paragraphs>1028</Paragraphs>
  <Slides>175</Slides>
  <Notes>116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175</vt:i4>
      </vt:variant>
    </vt:vector>
  </HeadingPairs>
  <TitlesOfParts>
    <vt:vector size="184" baseType="lpstr">
      <vt:lpstr>Arial</vt:lpstr>
      <vt:lpstr>Calibri</vt:lpstr>
      <vt:lpstr>Franklin Gothic Medium</vt:lpstr>
      <vt:lpstr>Symbol</vt:lpstr>
      <vt:lpstr>Times New Roman</vt:lpstr>
      <vt:lpstr>Verdana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PAULO CESAR B. DA SILVA</cp:lastModifiedBy>
  <cp:revision>86</cp:revision>
  <dcterms:created xsi:type="dcterms:W3CDTF">2013-09-14T14:46:35Z</dcterms:created>
  <dcterms:modified xsi:type="dcterms:W3CDTF">2024-10-01T21:55:29Z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2</vt:i4>
  </property>
  <property fmtid="{D5CDD505-2E9C-101B-9397-08002B2CF9AE}" pid="7" name="PresentationFormat">
    <vt:lpwstr>Papel A4 (210 x 297 mm)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75</vt:i4>
  </property>
  <property fmtid="{D5CDD505-2E9C-101B-9397-08002B2CF9AE}" pid="11" name="_TemplateID">
    <vt:lpwstr>TC028952669991</vt:lpwstr>
  </property>
</Properties>
</file>