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1" r:id="rId28"/>
    <p:sldId id="288" r:id="rId29"/>
    <p:sldId id="289" r:id="rId30"/>
    <p:sldId id="293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6BF70BA-E70E-4BAD-801F-0E6AA58140A3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1675" cy="4002088"/>
          </a:xfrm>
          <a:prstGeom prst="rect">
            <a:avLst/>
          </a:prstGeom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74" name="CustomShape 3"/>
          <p:cNvSpPr/>
          <p:nvPr/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231CD5F4-FF6D-4B32-B4FD-970E36ED2C82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5800"/>
            <a:ext cx="4948237" cy="3427413"/>
          </a:xfrm>
          <a:prstGeom prst="rect">
            <a:avLst/>
          </a:prstGeom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7A3054A-CE9F-4E2E-AB5A-2913A3AB24A8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42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32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33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022006A-E84D-4FA9-BA95-6FB8B9A95083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43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37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38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41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D181DAB-155F-4199-A947-D7CA23B21F43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42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43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46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07CB35E-2B5A-4A23-8B39-C04F78F3EE0D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45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47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48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51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E3C4658-1D2F-4939-A0F8-11580C6CFFBD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46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52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53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56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29EFA8B-6EE8-4F11-A5D2-A7F594AD79AC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47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57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58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ustomShape 1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F11791F-07CF-446B-8E00-3F23122950A8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52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6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467000" y="770040"/>
            <a:ext cx="3924360" cy="2941560"/>
          </a:xfrm>
          <a:prstGeom prst="rect">
            <a:avLst/>
          </a:prstGeom>
        </p:spPr>
      </p:sp>
      <p:sp>
        <p:nvSpPr>
          <p:cNvPr id="66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1675" cy="4002088"/>
          </a:xfrm>
          <a:prstGeom prst="rect">
            <a:avLst/>
          </a:prstGeom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64" name="CustomShape 3"/>
          <p:cNvSpPr/>
          <p:nvPr/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96C15D5-42C1-47E3-AABE-15078772BE11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685800"/>
            <a:ext cx="4948237" cy="3427413"/>
          </a:xfrm>
          <a:prstGeom prst="rect">
            <a:avLst/>
          </a:prstGeom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595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D8E42D3-7C64-48CD-9438-88F03FF58094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30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596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597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F4B732A-AD56-450A-9A63-8B585C5D837C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31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59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467000" y="770040"/>
            <a:ext cx="3924360" cy="2941560"/>
          </a:xfrm>
          <a:prstGeom prst="rect">
            <a:avLst/>
          </a:prstGeom>
        </p:spPr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9EB76B4-7C95-4DDD-B4F2-897C6C85BF0F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33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0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467000" y="770040"/>
            <a:ext cx="3924360" cy="2941560"/>
          </a:xfrm>
          <a:prstGeom prst="rect">
            <a:avLst/>
          </a:prstGeom>
        </p:spPr>
      </p:sp>
      <p:sp>
        <p:nvSpPr>
          <p:cNvPr id="60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4FB3229-03E2-488E-8C09-B672A9FC018A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37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07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08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11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0F8C3DB-1940-4292-AA13-A4FD332BCFE0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38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12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13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800" indent="-22536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latin typeface="Arial"/>
              </a:rPr>
              <a:t>In-A, A-F, F-Fim | 20; In-A, A-C, C-F, F-Fim | 21; In-A, A-C, C-E, E-Fim | 20; In-B, B-C, C-F, F-Fim | 19; In-B, B-C, C-E, E-Fim | 18</a:t>
            </a:r>
          </a:p>
          <a:p>
            <a:pPr marL="226800" indent="-22536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latin typeface="Arial"/>
              </a:rPr>
              <a:t>In-A, A-C, C-F, F-Fim. A duração é de 21 semanas</a:t>
            </a:r>
          </a:p>
          <a:p>
            <a:pPr marL="226800" indent="-22536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latin typeface="Arial"/>
              </a:rPr>
              <a:t>Há dois caminhos quase críticos, cada um com duração de 20 semanas. Isso informa que o projeto é mais arriscado do que um projeto com um único caminho quase crítico com uma diferença maior entre os caminhos críticos e quase crítico.</a:t>
            </a:r>
          </a:p>
          <a:p>
            <a:pPr marL="226800" indent="-22536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latin typeface="Arial"/>
              </a:rPr>
              <a:t>Haverá dois caminhos críticos. In-A, A-C, C-F, F-Fim | 21; In-B, B-C, C-F, F-Fim | 21</a:t>
            </a:r>
          </a:p>
        </p:txBody>
      </p:sp>
      <p:sp>
        <p:nvSpPr>
          <p:cNvPr id="616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EA5D50A1-D5B7-4CF6-9B33-879379ACEF5A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39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18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800" indent="-22536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latin typeface="Arial"/>
              </a:rPr>
              <a:t>In-A, A-F, F-Fim | 20; In-A, A-C, C-F, F-Fim | 21; In-A, A-C, C-E, E-Fim | 20; In-B, B-C, C-F, F-Fim | 19; In-B, B-C, C-E, E-Fim | 18</a:t>
            </a:r>
          </a:p>
          <a:p>
            <a:pPr marL="226800" indent="-22536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latin typeface="Arial"/>
              </a:rPr>
              <a:t>In-A, A-C, C-F, F-Fim. A duração é de 21 semanas</a:t>
            </a:r>
          </a:p>
          <a:p>
            <a:pPr marL="226800" indent="-22536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latin typeface="Arial"/>
              </a:rPr>
              <a:t>Há dois caminhos quase críticos, cada um com duração de 20 semanas. Isso informa que o projeto é mais arriscado do que um projeto com um único caminho quase crítico com uma diferença maior entre os caminhos críticos e quase crítico.</a:t>
            </a:r>
          </a:p>
          <a:p>
            <a:pPr marL="226800" indent="-225360">
              <a:lnSpc>
                <a:spcPct val="100000"/>
              </a:lnSpc>
              <a:spcBef>
                <a:spcPts val="448"/>
              </a:spcBef>
              <a:buClr>
                <a:srgbClr val="000000"/>
              </a:buClr>
              <a:buFont typeface="Arial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latin typeface="Arial"/>
              </a:rPr>
              <a:t>Haverá dois caminhos críticos. In-A, A-C, C-F, F-Fim | 21; In-B, B-C, C-F, F-Fim | 21</a:t>
            </a:r>
          </a:p>
        </p:txBody>
      </p:sp>
      <p:sp>
        <p:nvSpPr>
          <p:cNvPr id="621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665A53A4-4E89-4DED-9045-12C0136BB9A9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40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22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23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560" cy="3427560"/>
          </a:xfrm>
          <a:prstGeom prst="rect">
            <a:avLst/>
          </a:prstGeom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626" name="CustomShape 3"/>
          <p:cNvSpPr/>
          <p:nvPr/>
        </p:nvSpPr>
        <p:spPr>
          <a:xfrm>
            <a:off x="388476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86C2BFF-EDD1-4936-BB45-02823E63F836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41</a:t>
            </a:fld>
            <a:endParaRPr lang="pt-BR" sz="1200" b="0" strike="noStrike" spc="-1">
              <a:latin typeface="Arial"/>
            </a:endParaRPr>
          </a:p>
        </p:txBody>
      </p:sp>
      <p:sp>
        <p:nvSpPr>
          <p:cNvPr id="627" name="CustomShape 4"/>
          <p:cNvSpPr/>
          <p:nvPr/>
        </p:nvSpPr>
        <p:spPr>
          <a:xfrm>
            <a:off x="0" y="868536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Módulo IV - Gerenciamento do Tempo</a:t>
            </a:r>
            <a:endParaRPr lang="pt-BR" sz="1200" b="0" strike="noStrike" spc="-1"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0" y="0"/>
            <a:ext cx="297036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200" b="0" strike="noStrike" spc="-1">
                <a:solidFill>
                  <a:srgbClr val="000000"/>
                </a:solidFill>
                <a:latin typeface="Arial"/>
              </a:rPr>
              <a:t>Curso Gerenciamento de Projetos 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23440" y="4794349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08/10/2024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23440" y="5254560"/>
            <a:ext cx="3707640" cy="45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95920" y="3365640"/>
            <a:ext cx="6993720" cy="12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Fundamentos de Gestão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0" y="6400800"/>
            <a:ext cx="6993720" cy="45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24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3680" cy="139140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5"/>
          <p:cNvSpPr/>
          <p:nvPr/>
        </p:nvSpPr>
        <p:spPr>
          <a:xfrm>
            <a:off x="4800240" y="3276720"/>
            <a:ext cx="297720" cy="29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126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60600" cy="185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613440" y="798480"/>
            <a:ext cx="60091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 QUE É GERENCIAMENTO DE PROJETOS?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29480" y="2430000"/>
            <a:ext cx="900288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 gerenciamento de projetos é a aplicação de conhecimento, habilidades, ferramentas e técnicas às atividades do projeto a fim de atender aos seus requisitos.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565200" y="1082520"/>
            <a:ext cx="53809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PMI (</a:t>
            </a:r>
            <a:r>
              <a:rPr lang="pt-BR" sz="2400" b="1" i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Project Management Institute</a:t>
            </a:r>
            <a:r>
              <a:rPr lang="pt-BR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)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09600" y="1765080"/>
            <a:ext cx="730584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560" algn="just">
              <a:lnSpc>
                <a:spcPct val="150000"/>
              </a:lnSpc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 Criado em 1969 e localizado no estado de Pennsylvania, nos Estados Unidos.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09600" y="2606040"/>
            <a:ext cx="882072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560" algn="just">
              <a:lnSpc>
                <a:spcPct val="150000"/>
              </a:lnSpc>
              <a:buClr>
                <a:srgbClr val="004D84"/>
              </a:buClr>
              <a:buFont typeface="Wingdings" charset="2"/>
              <a:buChar char=""/>
            </a:pPr>
            <a:r>
              <a:rPr lang="pt-BR" sz="14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 </a:t>
            </a: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Tem por objetivo de organizar, difundir e incentivar as melhores práticas em gerenciamento de projetos.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309600" y="3510360"/>
            <a:ext cx="882072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560" algn="just">
              <a:lnSpc>
                <a:spcPct val="150000"/>
              </a:lnSpc>
              <a:buClr>
                <a:srgbClr val="004D84"/>
              </a:buClr>
              <a:buFont typeface="Wingdings" charset="2"/>
              <a:buChar char=""/>
            </a:pPr>
            <a:r>
              <a:rPr lang="pt-BR" sz="14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 </a:t>
            </a: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É a maior instituição sem fins lucrativos do mundo dedicada à disseminação do conhecimento e ao aprimoramento das atividades de gestão de projetos (500 mil membros associados, organizada em 125 países e mais de 200 sucursais.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84" name="Picture 2_1" descr="http://www.netpartner.com.br/pmi/i/logoPMI.jpg"/>
          <p:cNvPicPr/>
          <p:nvPr/>
        </p:nvPicPr>
        <p:blipFill>
          <a:blip r:embed="rId2"/>
          <a:stretch/>
        </p:blipFill>
        <p:spPr>
          <a:xfrm>
            <a:off x="1161000" y="5486040"/>
            <a:ext cx="1896840" cy="807840"/>
          </a:xfrm>
          <a:prstGeom prst="rect">
            <a:avLst/>
          </a:prstGeom>
          <a:ln w="0">
            <a:noFill/>
          </a:ln>
        </p:spPr>
      </p:pic>
      <p:pic>
        <p:nvPicPr>
          <p:cNvPr id="185" name="Picture 4_1" descr="Home"/>
          <p:cNvPicPr/>
          <p:nvPr/>
        </p:nvPicPr>
        <p:blipFill>
          <a:blip r:embed="rId3"/>
          <a:stretch/>
        </p:blipFill>
        <p:spPr>
          <a:xfrm>
            <a:off x="3869280" y="5509080"/>
            <a:ext cx="5219640" cy="49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56280" y="821160"/>
            <a:ext cx="73072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PMBOK  (Project Management Body of Knowledge)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309600" y="1348200"/>
            <a:ext cx="897552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560" algn="just">
              <a:lnSpc>
                <a:spcPct val="150000"/>
              </a:lnSpc>
              <a:buClr>
                <a:srgbClr val="004D84"/>
              </a:buClr>
              <a:buFont typeface="Wingdings" charset="2"/>
              <a:buChar char=""/>
            </a:pPr>
            <a:r>
              <a:rPr lang="pt-BR" sz="14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 </a:t>
            </a: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Em 1987, o PMI produziu um manuscrito intitulado “O Conjunto de Conhecimentos em Gerenciamento de Projetos“.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09600" y="2270520"/>
            <a:ext cx="913068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560" algn="just">
              <a:lnSpc>
                <a:spcPct val="150000"/>
              </a:lnSpc>
              <a:buClr>
                <a:srgbClr val="004D84"/>
              </a:buClr>
              <a:buFont typeface="Wingdings" charset="2"/>
              <a:buChar char=""/>
            </a:pPr>
            <a:r>
              <a:rPr lang="pt-BR" sz="14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 </a:t>
            </a: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Em1996, o PMI produziu a 1ª edição do documento denominado “Um Guia do Conjunto de Conhecimentos em Gerenciamento de Projetos” (Guia PMBOK®), referência básica de conhecimentos e práticas de gerenciamento de projetos. Padronizou a terminologia no gerenciamento de projetos.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309600" y="4549680"/>
            <a:ext cx="673128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560" algn="just">
              <a:lnSpc>
                <a:spcPct val="150000"/>
              </a:lnSpc>
              <a:buClr>
                <a:srgbClr val="004D84"/>
              </a:buClr>
              <a:buFont typeface="Wingdings" charset="2"/>
              <a:buChar char=""/>
            </a:pPr>
            <a:r>
              <a:rPr lang="pt-BR" sz="14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 </a:t>
            </a: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Edições seguintes do PMBOK:</a:t>
            </a:r>
            <a:endParaRPr lang="pt-BR" sz="20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2ª edição do PMBOK – 2000 (1ª em português)</a:t>
            </a:r>
            <a:endParaRPr lang="pt-BR" sz="20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3ª edição do PMBOK - 2004</a:t>
            </a:r>
            <a:endParaRPr lang="pt-BR" sz="2000" b="0" strike="noStrike" spc="-1">
              <a:latin typeface="Arial"/>
            </a:endParaRPr>
          </a:p>
          <a:p>
            <a:pPr marL="457200" algn="just">
              <a:lnSpc>
                <a:spcPct val="15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4ª edição do PMBOK – 2008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90" name="Picture 2_0" descr="A Guide to the Project Management Body of Knowledge: (Pmbok Guide)"/>
          <p:cNvPicPr/>
          <p:nvPr/>
        </p:nvPicPr>
        <p:blipFill>
          <a:blip r:embed="rId2"/>
          <a:stretch/>
        </p:blipFill>
        <p:spPr>
          <a:xfrm>
            <a:off x="7380000" y="4424400"/>
            <a:ext cx="1669680" cy="223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18480" y="927000"/>
            <a:ext cx="654840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PMI (Project Management Institute)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71800" y="1497960"/>
            <a:ext cx="8891280" cy="329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4560" algn="just">
              <a:lnSpc>
                <a:spcPct val="150000"/>
              </a:lnSpc>
              <a:buClr>
                <a:srgbClr val="004D84"/>
              </a:buClr>
              <a:buFont typeface="Wingdings" charset="2"/>
              <a:buChar char=""/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 </a:t>
            </a: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 PMI oferece certificação PMP, através de exame internacional para avaliar conhecimentos e experiência em gerenciamento de projetos.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pt-BR" sz="2000" b="0" strike="noStrike" spc="-1">
              <a:latin typeface="Arial"/>
            </a:endParaRPr>
          </a:p>
          <a:p>
            <a:pPr marL="216000" indent="-214560" algn="just">
              <a:lnSpc>
                <a:spcPct val="150000"/>
              </a:lnSpc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 O exame se concentra em situações com quais o gerente de projetos se depara com o mundo real.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pt-BR" sz="2000" b="0" strike="noStrike" spc="-1">
              <a:latin typeface="Arial"/>
            </a:endParaRPr>
          </a:p>
          <a:p>
            <a:pPr algn="just">
              <a:lnSpc>
                <a:spcPct val="150000"/>
              </a:lnSpc>
            </a:pPr>
            <a:endParaRPr lang="pt-BR" sz="2000" b="0" strike="noStrike" spc="-1">
              <a:latin typeface="Arial"/>
            </a:endParaRPr>
          </a:p>
        </p:txBody>
      </p:sp>
      <p:graphicFrame>
        <p:nvGraphicFramePr>
          <p:cNvPr id="193" name="Table 3"/>
          <p:cNvGraphicFramePr/>
          <p:nvPr/>
        </p:nvGraphicFramePr>
        <p:xfrm>
          <a:off x="350640" y="4474080"/>
          <a:ext cx="8659080" cy="1746000"/>
        </p:xfrm>
        <a:graphic>
          <a:graphicData uri="http://schemas.openxmlformats.org/drawingml/2006/table">
            <a:tbl>
              <a:tblPr/>
              <a:tblGrid>
                <a:gridCol w="144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4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1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categoria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1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formação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1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curso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1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experiência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1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período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1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título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1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3º grau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35 horas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4.500 horas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3 últimos anos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PMP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2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2º grau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35 horas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7.500 horas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5 últimos</a:t>
                      </a:r>
                      <a:endParaRPr lang="pt-BR" sz="17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anos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pt-BR" sz="1700" b="0" strike="noStrike" spc="-1">
                          <a:solidFill>
                            <a:srgbClr val="004D84"/>
                          </a:solidFill>
                          <a:latin typeface="Trebuchet MS"/>
                          <a:ea typeface="ＭＳ Ｐゴシック"/>
                        </a:rPr>
                        <a:t>PMP</a:t>
                      </a:r>
                      <a:endParaRPr lang="pt-BR" sz="17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53280" y="6287040"/>
            <a:ext cx="21394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i="1" strike="noStrike" spc="-1">
                <a:solidFill>
                  <a:srgbClr val="000000"/>
                </a:solidFill>
                <a:latin typeface="Trebuchet MS"/>
                <a:ea typeface="ＭＳ Ｐゴシック"/>
              </a:rPr>
              <a:t>% de Organizações que citaram o item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372520" y="6302520"/>
            <a:ext cx="1223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800" b="1" i="1" strike="noStrike" spc="-1">
                <a:solidFill>
                  <a:srgbClr val="000000"/>
                </a:solidFill>
                <a:latin typeface="Trebuchet MS"/>
                <a:ea typeface="ＭＳ Ｐゴシック"/>
              </a:rPr>
              <a:t>Fonte:Project Builder</a:t>
            </a:r>
            <a:endParaRPr lang="pt-BR" sz="800" b="0" strike="noStrike" spc="-1">
              <a:latin typeface="Arial"/>
            </a:endParaRPr>
          </a:p>
        </p:txBody>
      </p:sp>
      <p:pic>
        <p:nvPicPr>
          <p:cNvPr id="196" name="Picture 3_1"/>
          <p:cNvPicPr/>
          <p:nvPr/>
        </p:nvPicPr>
        <p:blipFill>
          <a:blip r:embed="rId2"/>
          <a:stretch/>
        </p:blipFill>
        <p:spPr>
          <a:xfrm>
            <a:off x="559440" y="980640"/>
            <a:ext cx="8531640" cy="505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531360" y="926640"/>
            <a:ext cx="47926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ESCRITÓRIO DE PROJETOS - PMO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98" name="Picture 2_3" descr="C:\Users\wallax\AppData\Local\Microsoft\Windows\Temporary Internet Files\Content.IE5\R39OOJW4\MPj04393450000[1].jpg"/>
          <p:cNvPicPr/>
          <p:nvPr/>
        </p:nvPicPr>
        <p:blipFill>
          <a:blip r:embed="rId2"/>
          <a:stretch/>
        </p:blipFill>
        <p:spPr>
          <a:xfrm>
            <a:off x="5854320" y="2022120"/>
            <a:ext cx="3558240" cy="313668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  <p:sp>
        <p:nvSpPr>
          <p:cNvPr id="199" name="CustomShape 2"/>
          <p:cNvSpPr/>
          <p:nvPr/>
        </p:nvSpPr>
        <p:spPr>
          <a:xfrm>
            <a:off x="318240" y="1549440"/>
            <a:ext cx="4956480" cy="130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 Escritório de Projetos é uma unidade organizacional que supervisiona o gerenciamento de projetos e programas de uma área ou de toda a organização. 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318240" y="3289680"/>
            <a:ext cx="4770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 Escritório de Projetos pode ter autoridade total sobre os projetos ou apenas suportá-los. 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318240" y="4373640"/>
            <a:ext cx="477072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 Escritório de Projetos também é chamado de “Escritório de Gerenciamento de Projetos” ou “Escritório de Gerenciamento de Programa” ou PMO “Project Management Office”.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3713040" y="1727280"/>
            <a:ext cx="6034680" cy="449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713040" y="1727280"/>
            <a:ext cx="6034680" cy="449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204" name="Picture 3_0"/>
          <p:cNvPicPr/>
          <p:nvPr/>
        </p:nvPicPr>
        <p:blipFill>
          <a:blip r:embed="rId2"/>
          <a:stretch/>
        </p:blipFill>
        <p:spPr>
          <a:xfrm>
            <a:off x="1246680" y="636840"/>
            <a:ext cx="7408800" cy="5778360"/>
          </a:xfrm>
          <a:prstGeom prst="rect">
            <a:avLst/>
          </a:prstGeom>
          <a:ln w="0">
            <a:noFill/>
          </a:ln>
        </p:spPr>
      </p:pic>
      <p:sp>
        <p:nvSpPr>
          <p:cNvPr id="205" name="CustomShape 2"/>
          <p:cNvSpPr/>
          <p:nvPr/>
        </p:nvSpPr>
        <p:spPr>
          <a:xfrm>
            <a:off x="3653280" y="6287040"/>
            <a:ext cx="21394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i="1" strike="noStrike" spc="-1">
                <a:solidFill>
                  <a:srgbClr val="000000"/>
                </a:solidFill>
                <a:latin typeface="Trebuchet MS"/>
                <a:ea typeface="ＭＳ Ｐゴシック"/>
              </a:rPr>
              <a:t>% de Organizações que citaram o item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372520" y="6302520"/>
            <a:ext cx="1223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800" b="1" i="1" strike="noStrike" spc="-1">
                <a:solidFill>
                  <a:srgbClr val="000000"/>
                </a:solidFill>
                <a:latin typeface="Trebuchet MS"/>
                <a:ea typeface="ＭＳ Ｐゴシック"/>
              </a:rPr>
              <a:t>Fonte:Project Builder</a:t>
            </a:r>
            <a:endParaRPr lang="pt-BR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86520" y="825840"/>
            <a:ext cx="78134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PARTES INTERESSADAS NO PROJETO - STAKEHOLDERS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64400" y="1285920"/>
            <a:ext cx="8513280" cy="64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2520" indent="-1440">
              <a:lnSpc>
                <a:spcPct val="15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Pessoas e organizações impactadas positiva ou negativamente pelo projeto. Influenciam ou são influenciadas pelo projeto.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696240" y="2211480"/>
            <a:ext cx="851328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Gerente do projeto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Patrocinador (sponsor)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Clientes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Parceiros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Gerentes funcionais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Equipe do projeto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Empregados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Fornecedores</a:t>
            </a:r>
            <a:endParaRPr lang="pt-BR" sz="2000" b="0" strike="noStrike" spc="-1">
              <a:latin typeface="Arial"/>
            </a:endParaRPr>
          </a:p>
        </p:txBody>
      </p:sp>
      <p:grpSp>
        <p:nvGrpSpPr>
          <p:cNvPr id="210" name="Group 4"/>
          <p:cNvGrpSpPr/>
          <p:nvPr/>
        </p:nvGrpSpPr>
        <p:grpSpPr>
          <a:xfrm>
            <a:off x="5107680" y="2352600"/>
            <a:ext cx="1159200" cy="1641600"/>
            <a:chOff x="5107680" y="2352600"/>
            <a:chExt cx="1159200" cy="1641600"/>
          </a:xfrm>
        </p:grpSpPr>
        <p:pic>
          <p:nvPicPr>
            <p:cNvPr id="211" name="Picture 2_2" descr="C:\Users\wallax\AppData\Local\Microsoft\Windows\Temporary Internet Files\Content.IE5\783A24SF\MPj04388820000[1].jpg"/>
            <p:cNvPicPr/>
            <p:nvPr/>
          </p:nvPicPr>
          <p:blipFill>
            <a:blip r:embed="rId2"/>
            <a:stretch/>
          </p:blipFill>
          <p:spPr>
            <a:xfrm>
              <a:off x="5107680" y="2352600"/>
              <a:ext cx="1159200" cy="1605600"/>
            </a:xfrm>
            <a:prstGeom prst="rect">
              <a:avLst/>
            </a:prstGeom>
            <a:ln w="0">
              <a:noFill/>
            </a:ln>
            <a:effectLst>
              <a:softEdge rad="112680"/>
            </a:effectLst>
          </p:spPr>
        </p:pic>
        <p:sp>
          <p:nvSpPr>
            <p:cNvPr id="212" name="CustomShape 5"/>
            <p:cNvSpPr/>
            <p:nvPr/>
          </p:nvSpPr>
          <p:spPr>
            <a:xfrm>
              <a:off x="5107680" y="3710160"/>
              <a:ext cx="1159200" cy="28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4D84"/>
                  </a:solidFill>
                  <a:latin typeface="Verdana"/>
                  <a:ea typeface="Verdana"/>
                </a:rPr>
                <a:t>Gerente</a:t>
              </a:r>
              <a:endParaRPr lang="pt-BR" sz="1000" b="0" strike="noStrike" spc="-1">
                <a:latin typeface="Arial"/>
              </a:endParaRPr>
            </a:p>
          </p:txBody>
        </p:sp>
      </p:grpSp>
      <p:grpSp>
        <p:nvGrpSpPr>
          <p:cNvPr id="213" name="Group 6"/>
          <p:cNvGrpSpPr/>
          <p:nvPr/>
        </p:nvGrpSpPr>
        <p:grpSpPr>
          <a:xfrm>
            <a:off x="6655680" y="2352600"/>
            <a:ext cx="2088000" cy="1284120"/>
            <a:chOff x="6655680" y="2352600"/>
            <a:chExt cx="2088000" cy="1284120"/>
          </a:xfrm>
        </p:grpSpPr>
        <p:pic>
          <p:nvPicPr>
            <p:cNvPr id="214" name="Picture 3_3" descr="C:\Users\wallax\AppData\Local\Microsoft\Windows\Temporary Internet Files\Content.IE5\1Z87VIU3\MPj04331510000[1].jpg"/>
            <p:cNvPicPr/>
            <p:nvPr/>
          </p:nvPicPr>
          <p:blipFill>
            <a:blip r:embed="rId3"/>
            <a:stretch/>
          </p:blipFill>
          <p:spPr>
            <a:xfrm>
              <a:off x="6655680" y="2352600"/>
              <a:ext cx="2088000" cy="1284120"/>
            </a:xfrm>
            <a:prstGeom prst="rect">
              <a:avLst/>
            </a:prstGeom>
            <a:ln w="0">
              <a:noFill/>
            </a:ln>
            <a:effectLst>
              <a:softEdge rad="112680"/>
            </a:effectLst>
          </p:spPr>
        </p:pic>
        <p:sp>
          <p:nvSpPr>
            <p:cNvPr id="215" name="CustomShape 7"/>
            <p:cNvSpPr/>
            <p:nvPr/>
          </p:nvSpPr>
          <p:spPr>
            <a:xfrm>
              <a:off x="6655680" y="3352680"/>
              <a:ext cx="2088000" cy="28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4D84"/>
                  </a:solidFill>
                  <a:latin typeface="Verdana"/>
                  <a:ea typeface="Verdana"/>
                </a:rPr>
                <a:t>Equipe do projeto</a:t>
              </a:r>
              <a:endParaRPr lang="pt-BR" sz="1000" b="0" strike="noStrike" spc="-1">
                <a:latin typeface="Arial"/>
              </a:endParaRPr>
            </a:p>
          </p:txBody>
        </p:sp>
      </p:grpSp>
      <p:grpSp>
        <p:nvGrpSpPr>
          <p:cNvPr id="216" name="Group 8"/>
          <p:cNvGrpSpPr/>
          <p:nvPr/>
        </p:nvGrpSpPr>
        <p:grpSpPr>
          <a:xfrm>
            <a:off x="6655680" y="4203720"/>
            <a:ext cx="2088000" cy="1284120"/>
            <a:chOff x="6655680" y="4203720"/>
            <a:chExt cx="2088000" cy="1284120"/>
          </a:xfrm>
        </p:grpSpPr>
        <p:pic>
          <p:nvPicPr>
            <p:cNvPr id="217" name="Picture 4_0" descr="C:\Users\wallax\AppData\Local\Microsoft\Windows\Temporary Internet Files\Content.IE5\1Z87VIU3\MPj04101800000[1].jpg"/>
            <p:cNvPicPr/>
            <p:nvPr/>
          </p:nvPicPr>
          <p:blipFill>
            <a:blip r:embed="rId4"/>
            <a:stretch/>
          </p:blipFill>
          <p:spPr>
            <a:xfrm>
              <a:off x="6655680" y="4203720"/>
              <a:ext cx="2088000" cy="1234440"/>
            </a:xfrm>
            <a:prstGeom prst="rect">
              <a:avLst/>
            </a:prstGeom>
            <a:ln w="0">
              <a:noFill/>
            </a:ln>
            <a:effectLst>
              <a:softEdge rad="112680"/>
            </a:effectLst>
          </p:spPr>
        </p:pic>
        <p:sp>
          <p:nvSpPr>
            <p:cNvPr id="218" name="CustomShape 9"/>
            <p:cNvSpPr/>
            <p:nvPr/>
          </p:nvSpPr>
          <p:spPr>
            <a:xfrm>
              <a:off x="6655680" y="5203800"/>
              <a:ext cx="2088000" cy="28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4D84"/>
                  </a:solidFill>
                  <a:latin typeface="Verdana"/>
                  <a:ea typeface="Verdana"/>
                </a:rPr>
                <a:t>Clientes</a:t>
              </a:r>
              <a:endParaRPr lang="pt-BR" sz="1000" b="0" strike="noStrike" spc="-1">
                <a:latin typeface="Arial"/>
              </a:endParaRPr>
            </a:p>
          </p:txBody>
        </p:sp>
      </p:grpSp>
      <p:grpSp>
        <p:nvGrpSpPr>
          <p:cNvPr id="219" name="Group 10"/>
          <p:cNvGrpSpPr/>
          <p:nvPr/>
        </p:nvGrpSpPr>
        <p:grpSpPr>
          <a:xfrm>
            <a:off x="4643280" y="4210200"/>
            <a:ext cx="1701000" cy="1284120"/>
            <a:chOff x="4643280" y="4210200"/>
            <a:chExt cx="1701000" cy="1284120"/>
          </a:xfrm>
        </p:grpSpPr>
        <p:pic>
          <p:nvPicPr>
            <p:cNvPr id="220" name="Picture 7_1" descr="C:\Users\wallax\AppData\Local\Microsoft\Windows\Temporary Internet Files\Content.IE5\R39OOJW4\MPj04073990000[1].jpg"/>
            <p:cNvPicPr/>
            <p:nvPr/>
          </p:nvPicPr>
          <p:blipFill>
            <a:blip r:embed="rId5"/>
            <a:stretch/>
          </p:blipFill>
          <p:spPr>
            <a:xfrm>
              <a:off x="4643280" y="4210200"/>
              <a:ext cx="1701000" cy="1255320"/>
            </a:xfrm>
            <a:prstGeom prst="rect">
              <a:avLst/>
            </a:prstGeom>
            <a:ln w="0">
              <a:noFill/>
            </a:ln>
            <a:effectLst>
              <a:softEdge rad="112680"/>
            </a:effectLst>
          </p:spPr>
        </p:pic>
        <p:sp>
          <p:nvSpPr>
            <p:cNvPr id="221" name="CustomShape 11"/>
            <p:cNvSpPr/>
            <p:nvPr/>
          </p:nvSpPr>
          <p:spPr>
            <a:xfrm>
              <a:off x="4643280" y="5210280"/>
              <a:ext cx="1701000" cy="284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4D84"/>
                  </a:solidFill>
                  <a:latin typeface="Verdana"/>
                  <a:ea typeface="Verdana"/>
                </a:rPr>
                <a:t>Patrocinador</a:t>
              </a:r>
              <a:endParaRPr lang="pt-BR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28560" y="798480"/>
            <a:ext cx="59389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HABILIDADES DO GERENTE DE PROJETOS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64400" y="1258560"/>
            <a:ext cx="8951760" cy="161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2520" indent="-1440">
              <a:lnSpc>
                <a:spcPct val="15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 gerente de projetos eficaz adquire um equilíbrio de habilidades técnicas, interpessoais e conceituais para análise das situações e interação adequada nos trabalhos do projeto.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15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 Importantes habilidades interpessoais são: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2292840" y="3288960"/>
            <a:ext cx="5245200" cy="42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Liderança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Desenvolvimento de equipe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Motivação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Comunicação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Influência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Processo decisório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Conhecimento político e cultural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Negociação</a:t>
            </a:r>
            <a:endParaRPr lang="pt-BR" sz="2000" b="0" strike="noStrike" spc="-1">
              <a:latin typeface="Arial"/>
            </a:endParaRPr>
          </a:p>
        </p:txBody>
      </p:sp>
      <p:grpSp>
        <p:nvGrpSpPr>
          <p:cNvPr id="225" name="Group 4"/>
          <p:cNvGrpSpPr/>
          <p:nvPr/>
        </p:nvGrpSpPr>
        <p:grpSpPr>
          <a:xfrm>
            <a:off x="7399440" y="2620440"/>
            <a:ext cx="1883880" cy="3505320"/>
            <a:chOff x="7399440" y="2620440"/>
            <a:chExt cx="1883880" cy="3505320"/>
          </a:xfrm>
        </p:grpSpPr>
        <p:pic>
          <p:nvPicPr>
            <p:cNvPr id="226" name="Picture 2_5" descr="C:\Users\wallax\AppData\Local\Microsoft\Windows\Temporary Internet Files\Content.IE5\783A24SF\MPj04388820000[1].jpg"/>
            <p:cNvPicPr/>
            <p:nvPr/>
          </p:nvPicPr>
          <p:blipFill>
            <a:blip r:embed="rId2"/>
            <a:stretch/>
          </p:blipFill>
          <p:spPr>
            <a:xfrm>
              <a:off x="7399440" y="2620440"/>
              <a:ext cx="1883880" cy="3429360"/>
            </a:xfrm>
            <a:prstGeom prst="rect">
              <a:avLst/>
            </a:prstGeom>
            <a:ln w="0">
              <a:noFill/>
            </a:ln>
            <a:effectLst>
              <a:softEdge rad="112680"/>
            </a:effectLst>
          </p:spPr>
        </p:pic>
        <p:sp>
          <p:nvSpPr>
            <p:cNvPr id="227" name="CustomShape 5"/>
            <p:cNvSpPr/>
            <p:nvPr/>
          </p:nvSpPr>
          <p:spPr>
            <a:xfrm>
              <a:off x="7399440" y="5517720"/>
              <a:ext cx="1883880" cy="6080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4D84"/>
                  </a:solidFill>
                  <a:latin typeface="Verdana"/>
                  <a:ea typeface="Verdana"/>
                </a:rPr>
                <a:t>Gerente</a:t>
              </a:r>
              <a:endParaRPr lang="pt-BR" sz="1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37840" y="894240"/>
            <a:ext cx="41497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CICLO DE VIDA DO PROJETO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229" name="Picture 4_3"/>
          <p:cNvPicPr/>
          <p:nvPr/>
        </p:nvPicPr>
        <p:blipFill>
          <a:blip r:embed="rId2"/>
          <a:stretch/>
        </p:blipFill>
        <p:spPr>
          <a:xfrm>
            <a:off x="114840" y="1401120"/>
            <a:ext cx="9636480" cy="4960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66320" y="71280"/>
            <a:ext cx="9064800" cy="63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Objetivos de Hoje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83600" y="1340640"/>
            <a:ext cx="9704520" cy="1064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786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 UA5 – Fundamentos de Gestão de Projetos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704160" y="812160"/>
            <a:ext cx="8331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GRUPOS DE PROCESSOS DE GERENCIAMENTO DE PROJETO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263160" y="1693440"/>
            <a:ext cx="4156200" cy="46339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241"/>
              </a:spcBef>
            </a:pPr>
            <a:endParaRPr lang="pt-BR" sz="1800" b="0" strike="noStrike" spc="-1">
              <a:latin typeface="Arial"/>
            </a:endParaRPr>
          </a:p>
          <a:p>
            <a:pPr marL="182520" lvl="1" indent="-144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"/>
            </a:pPr>
            <a:r>
              <a:rPr lang="pt-BR" sz="20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Processos de Iniciação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  <a:p>
            <a:pPr marL="182520" lvl="1" indent="-144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pt-BR" sz="20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Processos de  planejamento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  <a:p>
            <a:pPr marL="182520" lvl="1" indent="-144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pt-BR" sz="20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Processos de Execução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  <a:p>
            <a:pPr marL="182520" lvl="1" indent="-144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pt-BR" sz="20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Processos de Monitoramento e Controle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  <a:p>
            <a:pPr marL="182520" lvl="1" indent="-144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pt-BR" sz="20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Processos de Encerramento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90000"/>
              </a:lnSpc>
              <a:spcBef>
                <a:spcPts val="241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674240" y="5504040"/>
            <a:ext cx="48740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  <a:spcBef>
                <a:spcPts val="601"/>
              </a:spcBef>
            </a:pPr>
            <a:r>
              <a:rPr lang="pt-BR" sz="18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Ciclo PDCA  (Plan-Do-Check-Act )   </a:t>
            </a:r>
            <a:r>
              <a:rPr lang="pt-BR" sz="1800" b="1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x</a:t>
            </a:r>
            <a:r>
              <a:rPr lang="pt-BR" sz="18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   grupos de processos de gerenciamento de projetos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33" name="Picture 67_1"/>
          <p:cNvPicPr/>
          <p:nvPr/>
        </p:nvPicPr>
        <p:blipFill>
          <a:blip r:embed="rId2"/>
          <a:stretch/>
        </p:blipFill>
        <p:spPr>
          <a:xfrm>
            <a:off x="4595400" y="1937520"/>
            <a:ext cx="5032080" cy="3460680"/>
          </a:xfrm>
          <a:prstGeom prst="rect">
            <a:avLst/>
          </a:prstGeom>
          <a:ln w="0">
            <a:noFill/>
          </a:ln>
        </p:spPr>
      </p:pic>
      <p:sp>
        <p:nvSpPr>
          <p:cNvPr id="234" name="CustomShape 4"/>
          <p:cNvSpPr/>
          <p:nvPr/>
        </p:nvSpPr>
        <p:spPr>
          <a:xfrm>
            <a:off x="263160" y="1235880"/>
            <a:ext cx="9164880" cy="50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Os processos de gerenciamento de projetos são agrupados em 5 grupos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704160" y="812160"/>
            <a:ext cx="83314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GRUPOS DE PROCESSOS DE GERENCIAMENTO DE PROJETO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63160" y="1693440"/>
            <a:ext cx="9138240" cy="46339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  <a:round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spcBef>
                <a:spcPts val="241"/>
              </a:spcBef>
            </a:pPr>
            <a:endParaRPr lang="pt-BR" sz="1800" b="0" strike="noStrike" spc="-1">
              <a:latin typeface="Arial"/>
            </a:endParaRPr>
          </a:p>
          <a:p>
            <a:pPr marL="182520" lvl="1" indent="-144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"/>
            </a:pPr>
            <a:r>
              <a:rPr lang="pt-BR" sz="20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Processos de Iniciação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		Ações para o início de um projeto ou fase do projeto</a:t>
            </a:r>
            <a:endParaRPr lang="pt-BR" sz="2000" b="0" strike="noStrike" spc="-1">
              <a:latin typeface="Arial"/>
            </a:endParaRPr>
          </a:p>
          <a:p>
            <a:pPr marL="182520" lvl="1" indent="-144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pt-BR" sz="20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Processos de Planejamento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		Ações para planejar e manter um plano de trabalho viável para atingir os objetivos definidos para o projeto</a:t>
            </a:r>
            <a:endParaRPr lang="pt-BR" sz="2000" b="0" strike="noStrike" spc="-1">
              <a:latin typeface="Arial"/>
            </a:endParaRPr>
          </a:p>
          <a:p>
            <a:pPr marL="182520" lvl="1" indent="-144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pt-BR" sz="20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Processos de Execução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		Coordena as ações definidas para realizar o plano de trabalho e produzir os produtos a serem entregues pelo projeto</a:t>
            </a:r>
            <a:endParaRPr lang="pt-BR" sz="2000" b="0" strike="noStrike" spc="-1">
              <a:latin typeface="Arial"/>
            </a:endParaRPr>
          </a:p>
          <a:p>
            <a:pPr marL="182520" lvl="1" indent="-144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pt-BR" sz="20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Processos de Monitoramento e Controle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		Monitora e avalia o desempenho do projeto a fim de assegurar que seus objetivos estão sendo atingidos</a:t>
            </a:r>
            <a:endParaRPr lang="pt-BR" sz="2000" b="0" strike="noStrike" spc="-1">
              <a:latin typeface="Arial"/>
            </a:endParaRPr>
          </a:p>
          <a:p>
            <a:pPr marL="182520" lvl="1" indent="-1440">
              <a:lnSpc>
                <a:spcPct val="90000"/>
              </a:lnSpc>
              <a:spcBef>
                <a:spcPts val="400"/>
              </a:spcBef>
              <a:buClr>
                <a:srgbClr val="FFFFFF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pt-BR" sz="20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Processos de Encerramento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		Formaliza o encerramento do projeto ou fase do projeto</a:t>
            </a:r>
            <a:endParaRPr lang="pt-BR" sz="2000" b="0" strike="noStrike" spc="-1">
              <a:latin typeface="Arial"/>
            </a:endParaRPr>
          </a:p>
          <a:p>
            <a:pPr marL="182520" indent="-1440">
              <a:lnSpc>
                <a:spcPct val="90000"/>
              </a:lnSpc>
              <a:spcBef>
                <a:spcPts val="241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263160" y="1235880"/>
            <a:ext cx="916488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Os processos de gerenciamento de projetos são agrupados em 5 grupos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537120" y="1030680"/>
            <a:ext cx="8759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ÁREAS DE CONHECIMENTO EM GERENCIAMENTO DE PROJETO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5194440" y="1816920"/>
            <a:ext cx="2020680" cy="884160"/>
          </a:xfrm>
          <a:prstGeom prst="rect">
            <a:avLst/>
          </a:prstGeom>
          <a:solidFill>
            <a:srgbClr val="00B050"/>
          </a:solidFill>
          <a:ln w="12700"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0" name="CustomShape 3"/>
          <p:cNvSpPr/>
          <p:nvPr/>
        </p:nvSpPr>
        <p:spPr>
          <a:xfrm>
            <a:off x="5185080" y="2000160"/>
            <a:ext cx="2101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Gerenciamento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de Custos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207720" y="1847880"/>
            <a:ext cx="2020680" cy="88416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2" name="CustomShape 5"/>
          <p:cNvSpPr/>
          <p:nvPr/>
        </p:nvSpPr>
        <p:spPr>
          <a:xfrm>
            <a:off x="231840" y="2000160"/>
            <a:ext cx="2010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Gerenciamento de Escopo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2760120" y="4575240"/>
            <a:ext cx="2020680" cy="934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4" name="CustomShape 7"/>
          <p:cNvSpPr/>
          <p:nvPr/>
        </p:nvSpPr>
        <p:spPr>
          <a:xfrm>
            <a:off x="2574360" y="4762440"/>
            <a:ext cx="23713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Gerenciamento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de Comunicações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5" name="CustomShape 8"/>
          <p:cNvSpPr/>
          <p:nvPr/>
        </p:nvSpPr>
        <p:spPr>
          <a:xfrm>
            <a:off x="7601400" y="1833480"/>
            <a:ext cx="2020680" cy="884160"/>
          </a:xfrm>
          <a:prstGeom prst="rect">
            <a:avLst/>
          </a:prstGeom>
          <a:solidFill>
            <a:srgbClr val="FF6600"/>
          </a:solidFill>
          <a:ln w="12700"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6" name="CustomShape 9"/>
          <p:cNvSpPr/>
          <p:nvPr/>
        </p:nvSpPr>
        <p:spPr>
          <a:xfrm>
            <a:off x="7567200" y="1976400"/>
            <a:ext cx="2024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Gerenciamento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de Qualidade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7" name="CustomShape 10"/>
          <p:cNvSpPr/>
          <p:nvPr/>
        </p:nvSpPr>
        <p:spPr>
          <a:xfrm>
            <a:off x="219960" y="3292560"/>
            <a:ext cx="9384480" cy="79848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8" name="CustomShape 11"/>
          <p:cNvSpPr/>
          <p:nvPr/>
        </p:nvSpPr>
        <p:spPr>
          <a:xfrm>
            <a:off x="453600" y="3495600"/>
            <a:ext cx="8913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Gerenciamento de Integração do Projeto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9" name="CustomShape 12"/>
          <p:cNvSpPr/>
          <p:nvPr/>
        </p:nvSpPr>
        <p:spPr>
          <a:xfrm>
            <a:off x="7525440" y="4561560"/>
            <a:ext cx="2186640" cy="93492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0" name="CustomShape 13"/>
          <p:cNvSpPr/>
          <p:nvPr/>
        </p:nvSpPr>
        <p:spPr>
          <a:xfrm>
            <a:off x="7540200" y="4735080"/>
            <a:ext cx="21610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Gerenciamento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de Aquisições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1" name="CustomShape 14"/>
          <p:cNvSpPr/>
          <p:nvPr/>
        </p:nvSpPr>
        <p:spPr>
          <a:xfrm>
            <a:off x="5226120" y="4575240"/>
            <a:ext cx="2020680" cy="9349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2" name="CustomShape 15"/>
          <p:cNvSpPr/>
          <p:nvPr/>
        </p:nvSpPr>
        <p:spPr>
          <a:xfrm>
            <a:off x="5231160" y="4762440"/>
            <a:ext cx="20224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Gerenciamento de Riscos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3" name="CustomShape 16"/>
          <p:cNvSpPr/>
          <p:nvPr/>
        </p:nvSpPr>
        <p:spPr>
          <a:xfrm>
            <a:off x="2708280" y="1836720"/>
            <a:ext cx="2020680" cy="88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4" name="CustomShape 17"/>
          <p:cNvSpPr/>
          <p:nvPr/>
        </p:nvSpPr>
        <p:spPr>
          <a:xfrm>
            <a:off x="2708280" y="2000160"/>
            <a:ext cx="20257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Gerenciamento de Tempo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5" name="CustomShape 18"/>
          <p:cNvSpPr/>
          <p:nvPr/>
        </p:nvSpPr>
        <p:spPr>
          <a:xfrm>
            <a:off x="207720" y="4595760"/>
            <a:ext cx="2020680" cy="912600"/>
          </a:xfrm>
          <a:prstGeom prst="rect">
            <a:avLst/>
          </a:prstGeom>
          <a:solidFill>
            <a:srgbClr val="C00000"/>
          </a:solidFill>
          <a:ln w="12700"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6" name="CustomShape 19"/>
          <p:cNvSpPr/>
          <p:nvPr/>
        </p:nvSpPr>
        <p:spPr>
          <a:xfrm>
            <a:off x="328680" y="4636440"/>
            <a:ext cx="18194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Gerenciamento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de Recursos</a:t>
            </a:r>
            <a:endParaRPr lang="pt-B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Humanos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7" name="Line 20"/>
          <p:cNvSpPr/>
          <p:nvPr/>
        </p:nvSpPr>
        <p:spPr>
          <a:xfrm>
            <a:off x="1198440" y="2813040"/>
            <a:ext cx="360" cy="483840"/>
          </a:xfrm>
          <a:prstGeom prst="line">
            <a:avLst/>
          </a:prstGeom>
          <a:ln w="9525">
            <a:solidFill>
              <a:srgbClr val="004D8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8" name="Line 21"/>
          <p:cNvSpPr/>
          <p:nvPr/>
        </p:nvSpPr>
        <p:spPr>
          <a:xfrm>
            <a:off x="3738600" y="2811240"/>
            <a:ext cx="360" cy="484200"/>
          </a:xfrm>
          <a:prstGeom prst="line">
            <a:avLst/>
          </a:prstGeom>
          <a:ln w="9525">
            <a:solidFill>
              <a:srgbClr val="004D8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59" name="Line 22"/>
          <p:cNvSpPr/>
          <p:nvPr/>
        </p:nvSpPr>
        <p:spPr>
          <a:xfrm>
            <a:off x="6223680" y="2811240"/>
            <a:ext cx="360" cy="484200"/>
          </a:xfrm>
          <a:prstGeom prst="line">
            <a:avLst/>
          </a:prstGeom>
          <a:ln w="9525">
            <a:solidFill>
              <a:srgbClr val="004D8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0" name="Line 23"/>
          <p:cNvSpPr/>
          <p:nvPr/>
        </p:nvSpPr>
        <p:spPr>
          <a:xfrm>
            <a:off x="8670960" y="2811240"/>
            <a:ext cx="360" cy="484200"/>
          </a:xfrm>
          <a:prstGeom prst="line">
            <a:avLst/>
          </a:prstGeom>
          <a:ln w="9525">
            <a:solidFill>
              <a:srgbClr val="004D8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1" name="Line 24"/>
          <p:cNvSpPr/>
          <p:nvPr/>
        </p:nvSpPr>
        <p:spPr>
          <a:xfrm>
            <a:off x="1213920" y="4063680"/>
            <a:ext cx="360" cy="484200"/>
          </a:xfrm>
          <a:prstGeom prst="line">
            <a:avLst/>
          </a:prstGeom>
          <a:ln w="9525">
            <a:solidFill>
              <a:srgbClr val="004D8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2" name="Line 25"/>
          <p:cNvSpPr/>
          <p:nvPr/>
        </p:nvSpPr>
        <p:spPr>
          <a:xfrm>
            <a:off x="3735000" y="4055760"/>
            <a:ext cx="360" cy="484200"/>
          </a:xfrm>
          <a:prstGeom prst="line">
            <a:avLst/>
          </a:prstGeom>
          <a:ln w="9525">
            <a:solidFill>
              <a:srgbClr val="004D8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3" name="Line 26"/>
          <p:cNvSpPr/>
          <p:nvPr/>
        </p:nvSpPr>
        <p:spPr>
          <a:xfrm>
            <a:off x="6218640" y="4076640"/>
            <a:ext cx="360" cy="484200"/>
          </a:xfrm>
          <a:prstGeom prst="line">
            <a:avLst/>
          </a:prstGeom>
          <a:ln w="9525">
            <a:solidFill>
              <a:srgbClr val="004D8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64" name="Line 27"/>
          <p:cNvSpPr/>
          <p:nvPr/>
        </p:nvSpPr>
        <p:spPr>
          <a:xfrm>
            <a:off x="8669160" y="4073400"/>
            <a:ext cx="360" cy="484200"/>
          </a:xfrm>
          <a:prstGeom prst="line">
            <a:avLst/>
          </a:prstGeom>
          <a:ln w="9525">
            <a:solidFill>
              <a:srgbClr val="004D84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37040" y="825840"/>
            <a:ext cx="8378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ÁREAS DE CONHECIMENTO EM GERENCIAMENTO DE PROJETO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731960" y="1319040"/>
            <a:ext cx="7956000" cy="57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241"/>
              </a:spcBef>
            </a:pPr>
            <a:r>
              <a:rPr lang="pt-BR" sz="18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Garantir que os diversos elementos do projeto estão sendo coordenados forma integrada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1731960" y="1895400"/>
            <a:ext cx="7956000" cy="50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pt-BR" sz="18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Garantir que o projeto inclui todo e somente o trabalho necessário para o sucesso do projeto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1731960" y="2471760"/>
            <a:ext cx="7956000" cy="50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pt-BR" sz="18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Garantir que o projeto será concluído no prazo previsto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1731960" y="2991600"/>
            <a:ext cx="8172360" cy="50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spcBef>
                <a:spcPts val="241"/>
              </a:spcBef>
              <a:tabLst>
                <a:tab pos="0" algn="l"/>
              </a:tabLst>
            </a:pPr>
            <a:r>
              <a:rPr lang="pt-BR" sz="18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Garantir que o projeto será concluído dentro do custo previsto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70" name="CustomShape 6"/>
          <p:cNvSpPr/>
          <p:nvPr/>
        </p:nvSpPr>
        <p:spPr>
          <a:xfrm>
            <a:off x="1695600" y="3526920"/>
            <a:ext cx="7917840" cy="57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Garantir que o projeto atenderá aos requisitos de qualidade esperados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71" name="CustomShape 7"/>
          <p:cNvSpPr/>
          <p:nvPr/>
        </p:nvSpPr>
        <p:spPr>
          <a:xfrm>
            <a:off x="1731960" y="4734360"/>
            <a:ext cx="7956000" cy="57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Garantir as informações apropriadas no tempo e de maneira adequada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72" name="CustomShape 8"/>
          <p:cNvSpPr/>
          <p:nvPr/>
        </p:nvSpPr>
        <p:spPr>
          <a:xfrm>
            <a:off x="1731960" y="5433480"/>
            <a:ext cx="8172360" cy="50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Identificar, analisar, planejar as respostas e controlar dos riscos do projeto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73" name="CustomShape 9"/>
          <p:cNvSpPr/>
          <p:nvPr/>
        </p:nvSpPr>
        <p:spPr>
          <a:xfrm>
            <a:off x="1731960" y="6077880"/>
            <a:ext cx="8244720" cy="50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Adquirir bens e serviços para o projeto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74" name="CustomShape 10"/>
          <p:cNvSpPr/>
          <p:nvPr/>
        </p:nvSpPr>
        <p:spPr>
          <a:xfrm>
            <a:off x="1753920" y="4144320"/>
            <a:ext cx="7898760" cy="57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Garantir a utilização efetiva dos recursos humanos disponibilizado para o projeto</a:t>
            </a:r>
            <a:endParaRPr lang="pt-BR" sz="2000" b="0" strike="noStrike" spc="-1">
              <a:latin typeface="Arial"/>
            </a:endParaRPr>
          </a:p>
        </p:txBody>
      </p:sp>
      <p:grpSp>
        <p:nvGrpSpPr>
          <p:cNvPr id="275" name="Group 11"/>
          <p:cNvGrpSpPr/>
          <p:nvPr/>
        </p:nvGrpSpPr>
        <p:grpSpPr>
          <a:xfrm>
            <a:off x="116280" y="1334160"/>
            <a:ext cx="1558080" cy="487440"/>
            <a:chOff x="116280" y="1334160"/>
            <a:chExt cx="1558080" cy="487440"/>
          </a:xfrm>
        </p:grpSpPr>
        <p:sp>
          <p:nvSpPr>
            <p:cNvPr id="276" name="CustomShape 12"/>
            <p:cNvSpPr/>
            <p:nvPr/>
          </p:nvSpPr>
          <p:spPr>
            <a:xfrm>
              <a:off x="116280" y="1334160"/>
              <a:ext cx="1529640" cy="436680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77" name="CustomShape 13"/>
            <p:cNvSpPr/>
            <p:nvPr/>
          </p:nvSpPr>
          <p:spPr>
            <a:xfrm>
              <a:off x="116280" y="1334160"/>
              <a:ext cx="1558080" cy="487440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Trebuchet MS"/>
                  <a:ea typeface="Verdana"/>
                </a:rPr>
                <a:t>Integração</a:t>
              </a:r>
              <a:endParaRPr lang="pt-BR" sz="2000" b="0" strike="noStrike" spc="-1">
                <a:latin typeface="Arial"/>
              </a:endParaRPr>
            </a:p>
          </p:txBody>
        </p:sp>
      </p:grpSp>
      <p:grpSp>
        <p:nvGrpSpPr>
          <p:cNvPr id="278" name="Group 14"/>
          <p:cNvGrpSpPr/>
          <p:nvPr/>
        </p:nvGrpSpPr>
        <p:grpSpPr>
          <a:xfrm>
            <a:off x="131760" y="2477880"/>
            <a:ext cx="1558080" cy="423720"/>
            <a:chOff x="131760" y="2477880"/>
            <a:chExt cx="1558080" cy="423720"/>
          </a:xfrm>
        </p:grpSpPr>
        <p:sp>
          <p:nvSpPr>
            <p:cNvPr id="279" name="CustomShape 15"/>
            <p:cNvSpPr/>
            <p:nvPr/>
          </p:nvSpPr>
          <p:spPr>
            <a:xfrm>
              <a:off x="131760" y="2477880"/>
              <a:ext cx="1529640" cy="1742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0" name="CustomShape 16"/>
            <p:cNvSpPr/>
            <p:nvPr/>
          </p:nvSpPr>
          <p:spPr>
            <a:xfrm>
              <a:off x="131760" y="2477880"/>
              <a:ext cx="1558080" cy="42372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a:bodyPr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Trebuchet MS"/>
                  <a:ea typeface="Verdana"/>
                </a:rPr>
                <a:t>   Tempo</a:t>
              </a:r>
              <a:endParaRPr lang="pt-BR" sz="2000" b="0" strike="noStrike" spc="-1">
                <a:latin typeface="Arial"/>
              </a:endParaRPr>
            </a:p>
          </p:txBody>
        </p:sp>
      </p:grpSp>
      <p:grpSp>
        <p:nvGrpSpPr>
          <p:cNvPr id="281" name="Group 17"/>
          <p:cNvGrpSpPr/>
          <p:nvPr/>
        </p:nvGrpSpPr>
        <p:grpSpPr>
          <a:xfrm>
            <a:off x="116640" y="3046320"/>
            <a:ext cx="1558080" cy="495000"/>
            <a:chOff x="116640" y="3046320"/>
            <a:chExt cx="1558080" cy="495000"/>
          </a:xfrm>
        </p:grpSpPr>
        <p:sp>
          <p:nvSpPr>
            <p:cNvPr id="282" name="CustomShape 18"/>
            <p:cNvSpPr/>
            <p:nvPr/>
          </p:nvSpPr>
          <p:spPr>
            <a:xfrm>
              <a:off x="116640" y="3046320"/>
              <a:ext cx="1529640" cy="20376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3" name="CustomShape 19"/>
            <p:cNvSpPr/>
            <p:nvPr/>
          </p:nvSpPr>
          <p:spPr>
            <a:xfrm>
              <a:off x="116640" y="3046320"/>
              <a:ext cx="1558080" cy="49500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Trebuchet MS"/>
                  <a:ea typeface="Verdana"/>
                </a:rPr>
                <a:t>Custos</a:t>
              </a:r>
              <a:endParaRPr lang="pt-BR" sz="2000" b="0" strike="noStrike" spc="-1">
                <a:latin typeface="Arial"/>
              </a:endParaRPr>
            </a:p>
          </p:txBody>
        </p:sp>
      </p:grpSp>
      <p:grpSp>
        <p:nvGrpSpPr>
          <p:cNvPr id="284" name="Group 20"/>
          <p:cNvGrpSpPr/>
          <p:nvPr/>
        </p:nvGrpSpPr>
        <p:grpSpPr>
          <a:xfrm>
            <a:off x="116640" y="1901880"/>
            <a:ext cx="1558080" cy="495000"/>
            <a:chOff x="116640" y="1901880"/>
            <a:chExt cx="1558080" cy="495000"/>
          </a:xfrm>
        </p:grpSpPr>
        <p:sp>
          <p:nvSpPr>
            <p:cNvPr id="285" name="CustomShape 21"/>
            <p:cNvSpPr/>
            <p:nvPr/>
          </p:nvSpPr>
          <p:spPr>
            <a:xfrm>
              <a:off x="116640" y="1901880"/>
              <a:ext cx="1529640" cy="2037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6" name="CustomShape 22"/>
            <p:cNvSpPr/>
            <p:nvPr/>
          </p:nvSpPr>
          <p:spPr>
            <a:xfrm>
              <a:off x="116640" y="1901880"/>
              <a:ext cx="1558080" cy="4950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Trebuchet MS"/>
                  <a:ea typeface="Verdana"/>
                </a:rPr>
                <a:t>Escopo</a:t>
              </a:r>
              <a:endParaRPr lang="pt-BR" sz="2000" b="0" strike="noStrike" spc="-1">
                <a:latin typeface="Arial"/>
              </a:endParaRPr>
            </a:p>
          </p:txBody>
        </p:sp>
      </p:grpSp>
      <p:grpSp>
        <p:nvGrpSpPr>
          <p:cNvPr id="287" name="Group 23"/>
          <p:cNvGrpSpPr/>
          <p:nvPr/>
        </p:nvGrpSpPr>
        <p:grpSpPr>
          <a:xfrm>
            <a:off x="116280" y="4199400"/>
            <a:ext cx="1558080" cy="494640"/>
            <a:chOff x="116280" y="4199400"/>
            <a:chExt cx="1558080" cy="494640"/>
          </a:xfrm>
        </p:grpSpPr>
        <p:sp>
          <p:nvSpPr>
            <p:cNvPr id="288" name="CustomShape 24"/>
            <p:cNvSpPr/>
            <p:nvPr/>
          </p:nvSpPr>
          <p:spPr>
            <a:xfrm>
              <a:off x="116280" y="4199400"/>
              <a:ext cx="1529640" cy="203760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89" name="CustomShape 25"/>
            <p:cNvSpPr/>
            <p:nvPr/>
          </p:nvSpPr>
          <p:spPr>
            <a:xfrm>
              <a:off x="116280" y="4199400"/>
              <a:ext cx="1558080" cy="494640"/>
            </a:xfrm>
            <a:prstGeom prst="rect">
              <a:avLst/>
            </a:prstGeom>
            <a:solidFill>
              <a:srgbClr val="C00000"/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Trebuchet MS"/>
                  <a:ea typeface="Verdana"/>
                </a:rPr>
                <a:t>RH</a:t>
              </a:r>
              <a:endParaRPr lang="pt-BR" sz="2000" b="0" strike="noStrike" spc="-1">
                <a:latin typeface="Arial"/>
              </a:endParaRPr>
            </a:p>
          </p:txBody>
        </p:sp>
      </p:grpSp>
      <p:grpSp>
        <p:nvGrpSpPr>
          <p:cNvPr id="290" name="Group 26"/>
          <p:cNvGrpSpPr/>
          <p:nvPr/>
        </p:nvGrpSpPr>
        <p:grpSpPr>
          <a:xfrm>
            <a:off x="116640" y="3630600"/>
            <a:ext cx="1558080" cy="495000"/>
            <a:chOff x="116640" y="3630600"/>
            <a:chExt cx="1558080" cy="495000"/>
          </a:xfrm>
        </p:grpSpPr>
        <p:sp>
          <p:nvSpPr>
            <p:cNvPr id="291" name="CustomShape 27"/>
            <p:cNvSpPr/>
            <p:nvPr/>
          </p:nvSpPr>
          <p:spPr>
            <a:xfrm>
              <a:off x="116640" y="3630600"/>
              <a:ext cx="1529640" cy="203760"/>
            </a:xfrm>
            <a:prstGeom prst="rect">
              <a:avLst/>
            </a:prstGeom>
            <a:solidFill>
              <a:srgbClr val="00B050"/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92" name="CustomShape 28"/>
            <p:cNvSpPr/>
            <p:nvPr/>
          </p:nvSpPr>
          <p:spPr>
            <a:xfrm>
              <a:off x="116640" y="3630600"/>
              <a:ext cx="1558080" cy="495000"/>
            </a:xfrm>
            <a:prstGeom prst="rect">
              <a:avLst/>
            </a:prstGeom>
            <a:solidFill>
              <a:srgbClr val="FF6600"/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Trebuchet MS"/>
                  <a:ea typeface="Verdana"/>
                </a:rPr>
                <a:t>Qualidade</a:t>
              </a:r>
              <a:endParaRPr lang="pt-BR" sz="2000" b="0" strike="noStrike" spc="-1">
                <a:latin typeface="Arial"/>
              </a:endParaRPr>
            </a:p>
          </p:txBody>
        </p:sp>
      </p:grpSp>
      <p:grpSp>
        <p:nvGrpSpPr>
          <p:cNvPr id="293" name="Group 29"/>
          <p:cNvGrpSpPr/>
          <p:nvPr/>
        </p:nvGrpSpPr>
        <p:grpSpPr>
          <a:xfrm>
            <a:off x="116280" y="4782960"/>
            <a:ext cx="1558080" cy="494640"/>
            <a:chOff x="116280" y="4782960"/>
            <a:chExt cx="1558080" cy="494640"/>
          </a:xfrm>
        </p:grpSpPr>
        <p:sp>
          <p:nvSpPr>
            <p:cNvPr id="294" name="CustomShape 30"/>
            <p:cNvSpPr/>
            <p:nvPr/>
          </p:nvSpPr>
          <p:spPr>
            <a:xfrm>
              <a:off x="116280" y="4782960"/>
              <a:ext cx="1529640" cy="2037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95" name="CustomShape 31"/>
            <p:cNvSpPr/>
            <p:nvPr/>
          </p:nvSpPr>
          <p:spPr>
            <a:xfrm>
              <a:off x="116280" y="4782960"/>
              <a:ext cx="1558080" cy="49464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800" b="1" strike="noStrike" spc="-1">
                  <a:solidFill>
                    <a:srgbClr val="FFFFFF"/>
                  </a:solidFill>
                  <a:latin typeface="Trebuchet MS"/>
                  <a:ea typeface="Verdana"/>
                </a:rPr>
                <a:t>C</a:t>
              </a:r>
              <a:r>
                <a:rPr lang="pt-BR" sz="1600" b="1" strike="noStrike" spc="-1">
                  <a:solidFill>
                    <a:srgbClr val="FFFFFF"/>
                  </a:solidFill>
                  <a:latin typeface="Trebuchet MS"/>
                  <a:ea typeface="Verdana"/>
                </a:rPr>
                <a:t>omunicaçõe</a:t>
              </a:r>
              <a:r>
                <a:rPr lang="pt-BR" sz="1800" b="1" strike="noStrike" spc="-1">
                  <a:solidFill>
                    <a:srgbClr val="FFFFFF"/>
                  </a:solidFill>
                  <a:latin typeface="Trebuchet MS"/>
                  <a:ea typeface="Verdana"/>
                </a:rPr>
                <a:t>s</a:t>
              </a:r>
              <a:endParaRPr lang="pt-BR" sz="1800" b="0" strike="noStrike" spc="-1">
                <a:latin typeface="Arial"/>
              </a:endParaRPr>
            </a:p>
          </p:txBody>
        </p:sp>
      </p:grpSp>
      <p:grpSp>
        <p:nvGrpSpPr>
          <p:cNvPr id="296" name="Group 32"/>
          <p:cNvGrpSpPr/>
          <p:nvPr/>
        </p:nvGrpSpPr>
        <p:grpSpPr>
          <a:xfrm>
            <a:off x="116280" y="5351400"/>
            <a:ext cx="1558080" cy="494640"/>
            <a:chOff x="116280" y="5351400"/>
            <a:chExt cx="1558080" cy="494640"/>
          </a:xfrm>
        </p:grpSpPr>
        <p:sp>
          <p:nvSpPr>
            <p:cNvPr id="297" name="CustomShape 33"/>
            <p:cNvSpPr/>
            <p:nvPr/>
          </p:nvSpPr>
          <p:spPr>
            <a:xfrm>
              <a:off x="116280" y="5351400"/>
              <a:ext cx="1529640" cy="203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298" name="CustomShape 34"/>
            <p:cNvSpPr/>
            <p:nvPr/>
          </p:nvSpPr>
          <p:spPr>
            <a:xfrm>
              <a:off x="116280" y="5351400"/>
              <a:ext cx="1558080" cy="4946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Trebuchet MS"/>
                  <a:ea typeface="Verdana"/>
                </a:rPr>
                <a:t>Riscos</a:t>
              </a:r>
              <a:endParaRPr lang="pt-BR" sz="2000" b="0" strike="noStrike" spc="-1">
                <a:latin typeface="Arial"/>
              </a:endParaRPr>
            </a:p>
          </p:txBody>
        </p:sp>
      </p:grpSp>
      <p:grpSp>
        <p:nvGrpSpPr>
          <p:cNvPr id="299" name="Group 35"/>
          <p:cNvGrpSpPr/>
          <p:nvPr/>
        </p:nvGrpSpPr>
        <p:grpSpPr>
          <a:xfrm>
            <a:off x="116280" y="5934960"/>
            <a:ext cx="1558080" cy="494640"/>
            <a:chOff x="116280" y="5934960"/>
            <a:chExt cx="1558080" cy="494640"/>
          </a:xfrm>
        </p:grpSpPr>
        <p:sp>
          <p:nvSpPr>
            <p:cNvPr id="300" name="CustomShape 36"/>
            <p:cNvSpPr/>
            <p:nvPr/>
          </p:nvSpPr>
          <p:spPr>
            <a:xfrm>
              <a:off x="116280" y="5934960"/>
              <a:ext cx="1529640" cy="2037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01" name="CustomShape 37"/>
            <p:cNvSpPr/>
            <p:nvPr/>
          </p:nvSpPr>
          <p:spPr>
            <a:xfrm>
              <a:off x="116280" y="5934960"/>
              <a:ext cx="1558080" cy="4946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noFill/>
            </a:ln>
            <a:effectLst>
              <a:outerShdw blurRad="44450" dist="2808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FFFF"/>
                  </a:solidFill>
                  <a:latin typeface="Trebuchet MS"/>
                  <a:ea typeface="Verdana"/>
                </a:rPr>
                <a:t>Aquisições</a:t>
              </a:r>
              <a:endParaRPr lang="pt-BR" sz="20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690480" y="798480"/>
            <a:ext cx="6664320" cy="37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9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ÁREAS DE CONHECIMENTO EM GERENCIAMENTO DE PROJETO</a:t>
            </a:r>
            <a:endParaRPr lang="pt-BR" sz="19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231840" y="1272960"/>
            <a:ext cx="9321120" cy="37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79280" indent="3240">
              <a:lnSpc>
                <a:spcPct val="15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Os processos das áreas de conhecimento interagem entre si e com os processos de outras de áreas.</a:t>
            </a:r>
            <a:endParaRPr lang="pt-BR" sz="2000" b="0" strike="noStrike" spc="-1">
              <a:latin typeface="Arial"/>
            </a:endParaRPr>
          </a:p>
        </p:txBody>
      </p:sp>
      <p:grpSp>
        <p:nvGrpSpPr>
          <p:cNvPr id="304" name="Group 3"/>
          <p:cNvGrpSpPr/>
          <p:nvPr/>
        </p:nvGrpSpPr>
        <p:grpSpPr>
          <a:xfrm>
            <a:off x="1901880" y="1936440"/>
            <a:ext cx="5880240" cy="4427280"/>
            <a:chOff x="1901880" y="1936440"/>
            <a:chExt cx="5880240" cy="4427280"/>
          </a:xfrm>
        </p:grpSpPr>
        <p:sp>
          <p:nvSpPr>
            <p:cNvPr id="305" name="Line 4"/>
            <p:cNvSpPr/>
            <p:nvPr/>
          </p:nvSpPr>
          <p:spPr>
            <a:xfrm flipH="1">
              <a:off x="3992400" y="4191480"/>
              <a:ext cx="2547360" cy="57744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06" name="Line 5"/>
            <p:cNvSpPr/>
            <p:nvPr/>
          </p:nvSpPr>
          <p:spPr>
            <a:xfrm flipH="1" flipV="1">
              <a:off x="3992400" y="3549960"/>
              <a:ext cx="2547360" cy="64152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07" name="Line 6"/>
            <p:cNvSpPr/>
            <p:nvPr/>
          </p:nvSpPr>
          <p:spPr>
            <a:xfrm>
              <a:off x="3116160" y="4191480"/>
              <a:ext cx="2706840" cy="57744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08" name="Line 7"/>
            <p:cNvSpPr/>
            <p:nvPr/>
          </p:nvSpPr>
          <p:spPr>
            <a:xfrm flipV="1">
              <a:off x="3116160" y="3549960"/>
              <a:ext cx="2627280" cy="64152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09" name="Line 8"/>
            <p:cNvSpPr/>
            <p:nvPr/>
          </p:nvSpPr>
          <p:spPr>
            <a:xfrm flipV="1">
              <a:off x="3992400" y="2844000"/>
              <a:ext cx="876240" cy="192492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10" name="Line 9"/>
            <p:cNvSpPr/>
            <p:nvPr/>
          </p:nvSpPr>
          <p:spPr>
            <a:xfrm flipV="1">
              <a:off x="4948200" y="3549960"/>
              <a:ext cx="795240" cy="186084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11" name="Line 10"/>
            <p:cNvSpPr/>
            <p:nvPr/>
          </p:nvSpPr>
          <p:spPr>
            <a:xfrm flipH="1" flipV="1">
              <a:off x="3992400" y="3549960"/>
              <a:ext cx="876240" cy="186084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12" name="Line 11"/>
            <p:cNvSpPr/>
            <p:nvPr/>
          </p:nvSpPr>
          <p:spPr>
            <a:xfrm flipV="1">
              <a:off x="3981600" y="3493800"/>
              <a:ext cx="1832040" cy="128340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13" name="Line 12"/>
            <p:cNvSpPr/>
            <p:nvPr/>
          </p:nvSpPr>
          <p:spPr>
            <a:xfrm>
              <a:off x="3992400" y="3549960"/>
              <a:ext cx="1830600" cy="121896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14" name="Line 13"/>
            <p:cNvSpPr/>
            <p:nvPr/>
          </p:nvSpPr>
          <p:spPr>
            <a:xfrm>
              <a:off x="3145320" y="4191480"/>
              <a:ext cx="3424680" cy="36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15" name="Line 14"/>
            <p:cNvSpPr/>
            <p:nvPr/>
          </p:nvSpPr>
          <p:spPr>
            <a:xfrm>
              <a:off x="4897800" y="2868120"/>
              <a:ext cx="360" cy="256680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16" name="Line 15"/>
            <p:cNvSpPr/>
            <p:nvPr/>
          </p:nvSpPr>
          <p:spPr>
            <a:xfrm flipV="1">
              <a:off x="3983040" y="2595240"/>
              <a:ext cx="338760" cy="272880"/>
            </a:xfrm>
            <a:prstGeom prst="line">
              <a:avLst/>
            </a:prstGeom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17" name="Line 16"/>
            <p:cNvSpPr/>
            <p:nvPr/>
          </p:nvSpPr>
          <p:spPr>
            <a:xfrm flipV="1">
              <a:off x="5482800" y="5418720"/>
              <a:ext cx="338400" cy="272880"/>
            </a:xfrm>
            <a:prstGeom prst="line">
              <a:avLst/>
            </a:prstGeom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18" name="Line 17"/>
            <p:cNvSpPr/>
            <p:nvPr/>
          </p:nvSpPr>
          <p:spPr>
            <a:xfrm flipH="1" flipV="1">
              <a:off x="5430600" y="2595240"/>
              <a:ext cx="470160" cy="272880"/>
            </a:xfrm>
            <a:prstGeom prst="line">
              <a:avLst/>
            </a:prstGeom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19" name="Line 18"/>
            <p:cNvSpPr/>
            <p:nvPr/>
          </p:nvSpPr>
          <p:spPr>
            <a:xfrm flipH="1" flipV="1">
              <a:off x="3957120" y="5418720"/>
              <a:ext cx="471960" cy="272880"/>
            </a:xfrm>
            <a:prstGeom prst="line">
              <a:avLst/>
            </a:prstGeom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20" name="Line 19"/>
            <p:cNvSpPr/>
            <p:nvPr/>
          </p:nvSpPr>
          <p:spPr>
            <a:xfrm flipV="1">
              <a:off x="2842200" y="3515040"/>
              <a:ext cx="206640" cy="283320"/>
            </a:xfrm>
            <a:prstGeom prst="line">
              <a:avLst/>
            </a:prstGeom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21" name="Line 20"/>
            <p:cNvSpPr/>
            <p:nvPr/>
          </p:nvSpPr>
          <p:spPr>
            <a:xfrm flipH="1" flipV="1">
              <a:off x="6558120" y="3515040"/>
              <a:ext cx="338400" cy="283320"/>
            </a:xfrm>
            <a:prstGeom prst="line">
              <a:avLst/>
            </a:prstGeom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22" name="Line 21"/>
            <p:cNvSpPr/>
            <p:nvPr/>
          </p:nvSpPr>
          <p:spPr>
            <a:xfrm>
              <a:off x="2845080" y="4635360"/>
              <a:ext cx="206640" cy="176400"/>
            </a:xfrm>
            <a:prstGeom prst="line">
              <a:avLst/>
            </a:prstGeom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23" name="Line 22"/>
            <p:cNvSpPr/>
            <p:nvPr/>
          </p:nvSpPr>
          <p:spPr>
            <a:xfrm flipH="1">
              <a:off x="6588720" y="4631400"/>
              <a:ext cx="292680" cy="207360"/>
            </a:xfrm>
            <a:prstGeom prst="line">
              <a:avLst/>
            </a:prstGeom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324" name="CustomShape 23"/>
            <p:cNvSpPr/>
            <p:nvPr/>
          </p:nvSpPr>
          <p:spPr>
            <a:xfrm>
              <a:off x="4293000" y="1936440"/>
              <a:ext cx="1226520" cy="9194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17496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36360" rIns="0" bIns="3636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Gerenciamento do </a:t>
              </a:r>
              <a:endParaRPr lang="pt-BR" sz="9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Escopo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325" name="CustomShape 24"/>
            <p:cNvSpPr/>
            <p:nvPr/>
          </p:nvSpPr>
          <p:spPr>
            <a:xfrm>
              <a:off x="2922120" y="2766600"/>
              <a:ext cx="1227960" cy="9194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17496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36360" rIns="0" bIns="3636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Gerenciamento de</a:t>
              </a:r>
              <a:endParaRPr lang="pt-BR" sz="9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Aquisições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326" name="CustomShape 25"/>
            <p:cNvSpPr/>
            <p:nvPr/>
          </p:nvSpPr>
          <p:spPr>
            <a:xfrm>
              <a:off x="1901880" y="3733200"/>
              <a:ext cx="1229760" cy="9194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17496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36360" rIns="0" bIns="3636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Gerenciamento de </a:t>
              </a:r>
              <a:endParaRPr lang="pt-BR" sz="9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Riscos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327" name="CustomShape 26"/>
            <p:cNvSpPr/>
            <p:nvPr/>
          </p:nvSpPr>
          <p:spPr>
            <a:xfrm>
              <a:off x="6553800" y="3733200"/>
              <a:ext cx="1228320" cy="9194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17496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36360" rIns="0" bIns="3636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Gerenciamento de</a:t>
              </a:r>
              <a:endParaRPr lang="pt-BR" sz="9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Custos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328" name="CustomShape 27"/>
            <p:cNvSpPr/>
            <p:nvPr/>
          </p:nvSpPr>
          <p:spPr>
            <a:xfrm>
              <a:off x="2922120" y="4649040"/>
              <a:ext cx="1227960" cy="9194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17496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36360" rIns="0" bIns="3636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Gerenciamento das Comunicações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329" name="CustomShape 28"/>
            <p:cNvSpPr/>
            <p:nvPr/>
          </p:nvSpPr>
          <p:spPr>
            <a:xfrm>
              <a:off x="5640840" y="4649040"/>
              <a:ext cx="1227960" cy="9194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17496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36360" rIns="0" bIns="3636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Gerenciamento da </a:t>
              </a:r>
              <a:endParaRPr lang="pt-BR" sz="9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Qualidade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330" name="CustomShape 29"/>
            <p:cNvSpPr/>
            <p:nvPr/>
          </p:nvSpPr>
          <p:spPr>
            <a:xfrm>
              <a:off x="4293000" y="5444280"/>
              <a:ext cx="1226520" cy="9194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17496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36360" rIns="0" bIns="3636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Gerenciamento do</a:t>
              </a:r>
              <a:endParaRPr lang="pt-BR" sz="9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Recursos</a:t>
              </a:r>
              <a:endParaRPr lang="pt-BR" sz="9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Humanos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331" name="CustomShape 30"/>
            <p:cNvSpPr/>
            <p:nvPr/>
          </p:nvSpPr>
          <p:spPr>
            <a:xfrm>
              <a:off x="5640840" y="2766600"/>
              <a:ext cx="1215720" cy="9194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17496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36360" rIns="0" bIns="3636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Gerenciamento de</a:t>
              </a:r>
              <a:endParaRPr lang="pt-BR" sz="9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s-ES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Tempo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332" name="CustomShape 31"/>
            <p:cNvSpPr/>
            <p:nvPr/>
          </p:nvSpPr>
          <p:spPr>
            <a:xfrm>
              <a:off x="4294440" y="3686400"/>
              <a:ext cx="1218960" cy="1007640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17496F"/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36360" rIns="0" bIns="3636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Gerenciamento de </a:t>
              </a:r>
              <a:endParaRPr lang="pt-BR" sz="9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GB" sz="900" b="0" strike="noStrike" spc="-1">
                  <a:solidFill>
                    <a:srgbClr val="FFFFFF"/>
                  </a:solidFill>
                  <a:latin typeface="Trebuchet MS"/>
                  <a:ea typeface="ＭＳ Ｐゴシック"/>
                </a:rPr>
                <a:t>Integração</a:t>
              </a:r>
              <a:endParaRPr lang="pt-BR" sz="900" b="0" strike="noStrike" spc="-1">
                <a:latin typeface="Arial"/>
              </a:endParaRPr>
            </a:p>
          </p:txBody>
        </p:sp>
        <p:sp>
          <p:nvSpPr>
            <p:cNvPr id="333" name="Line 32"/>
            <p:cNvSpPr/>
            <p:nvPr/>
          </p:nvSpPr>
          <p:spPr>
            <a:xfrm flipH="1" flipV="1">
              <a:off x="4948200" y="2844000"/>
              <a:ext cx="874800" cy="1924920"/>
            </a:xfrm>
            <a:prstGeom prst="line">
              <a:avLst/>
            </a:prstGeom>
            <a:ln w="9525">
              <a:solidFill>
                <a:srgbClr val="004D8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38760" y="1545840"/>
            <a:ext cx="9565200" cy="137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 PMBOK não é uma metodologia!!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É uma norma básica para gerenciamento de projetos; apresenta as melhores práticas.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Consolida um subconjunto de conhecimentos amplamente reconhecidos como boas práticas em administração.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45840" y="975960"/>
            <a:ext cx="63428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PROCESSOS DE GERENCIAMENTO DE PROJETO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86640" y="5831640"/>
            <a:ext cx="8975520" cy="641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8" name="CustomShape 4"/>
          <p:cNvSpPr/>
          <p:nvPr/>
        </p:nvSpPr>
        <p:spPr>
          <a:xfrm>
            <a:off x="1934640" y="5537880"/>
            <a:ext cx="230400" cy="28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39" name="CustomShape 5"/>
          <p:cNvSpPr/>
          <p:nvPr/>
        </p:nvSpPr>
        <p:spPr>
          <a:xfrm>
            <a:off x="4565880" y="5537880"/>
            <a:ext cx="230400" cy="28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0" name="CustomShape 6"/>
          <p:cNvSpPr/>
          <p:nvPr/>
        </p:nvSpPr>
        <p:spPr>
          <a:xfrm>
            <a:off x="7352280" y="5537880"/>
            <a:ext cx="230400" cy="284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341" name="CustomShape 7"/>
          <p:cNvSpPr/>
          <p:nvPr/>
        </p:nvSpPr>
        <p:spPr>
          <a:xfrm>
            <a:off x="773640" y="4537800"/>
            <a:ext cx="2397600" cy="128412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>
            <a:outerShdw blurRad="107950" dist="126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Trebuchet MS"/>
                <a:ea typeface="Verdana"/>
              </a:rPr>
              <a:t>ENTRADAS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42" name="CustomShape 8"/>
          <p:cNvSpPr/>
          <p:nvPr/>
        </p:nvSpPr>
        <p:spPr>
          <a:xfrm>
            <a:off x="3482640" y="4537800"/>
            <a:ext cx="2397600" cy="128412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>
            <a:outerShdw blurRad="107950" dist="126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FERRAMENTAS </a:t>
            </a:r>
            <a:endParaRPr lang="pt-B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E TÉCNICAS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43" name="CustomShape 9"/>
          <p:cNvSpPr/>
          <p:nvPr/>
        </p:nvSpPr>
        <p:spPr>
          <a:xfrm>
            <a:off x="6190920" y="4537800"/>
            <a:ext cx="2397600" cy="128412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>
            <a:outerShdw blurRad="107950" dist="126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sz="16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SAÍDAS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412560" y="3915720"/>
            <a:ext cx="866592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Cada um dos 42 processos é apresentado em detalhe com suas</a:t>
            </a:r>
            <a:r>
              <a:rPr lang="pt-BR" sz="1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:</a:t>
            </a:r>
            <a:endParaRPr lang="pt-BR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99"/>
                </a:solidFill>
                <a:latin typeface="Arial"/>
                <a:ea typeface="DejaVu Sans"/>
              </a:rPr>
              <a:t>Gerenciamento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1052280" y="1413000"/>
            <a:ext cx="8227800" cy="496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1280" algn="ctr">
              <a:lnSpc>
                <a:spcPct val="130000"/>
              </a:lnSpc>
              <a:spcBef>
                <a:spcPts val="697"/>
              </a:spcBef>
              <a:tabLst>
                <a:tab pos="0" algn="l"/>
              </a:tabLst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de projeto</a:t>
            </a:r>
            <a:endParaRPr lang="pt-BR" sz="3200" b="0" strike="noStrike" spc="-1">
              <a:latin typeface="Arial"/>
            </a:endParaRPr>
          </a:p>
          <a:p>
            <a:pPr marL="342720" indent="-341280">
              <a:lnSpc>
                <a:spcPct val="130000"/>
              </a:lnSpc>
              <a:spcBef>
                <a:spcPts val="649"/>
              </a:spcBef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É a aplicação de conhecimentos, habilidades, ferramentas e técnicas nas atividades do projeto a fim de atender aos requisitos do projeto</a:t>
            </a:r>
            <a:endParaRPr lang="pt-BR" sz="2600" b="0" strike="noStrike" spc="-1">
              <a:latin typeface="Arial"/>
            </a:endParaRPr>
          </a:p>
          <a:p>
            <a:pPr marL="342720" indent="-341280">
              <a:lnSpc>
                <a:spcPct val="130000"/>
              </a:lnSpc>
              <a:spcBef>
                <a:spcPts val="649"/>
              </a:spcBef>
              <a:tabLst>
                <a:tab pos="0" algn="l"/>
              </a:tabLst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427" name="CustomShape 3"/>
          <p:cNvSpPr/>
          <p:nvPr/>
        </p:nvSpPr>
        <p:spPr>
          <a:xfrm>
            <a:off x="1155600" y="5510160"/>
            <a:ext cx="8465040" cy="102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520" rIns="0" bIns="0">
            <a:noAutofit/>
          </a:bodyPr>
          <a:lstStyle/>
          <a:p>
            <a:pPr>
              <a:lnSpc>
                <a:spcPct val="95000"/>
              </a:lnSpc>
              <a:spcBef>
                <a:spcPts val="598"/>
              </a:spcBef>
              <a:tabLst>
                <a:tab pos="0" algn="l"/>
                <a:tab pos="406080" algn="l"/>
                <a:tab pos="814320" algn="l"/>
                <a:tab pos="1222200" algn="l"/>
                <a:tab pos="1628640" algn="l"/>
                <a:tab pos="2036520" algn="l"/>
                <a:tab pos="2444400" algn="l"/>
                <a:tab pos="2850840" algn="l"/>
                <a:tab pos="3259080" algn="l"/>
                <a:tab pos="3666960" algn="l"/>
                <a:tab pos="4074840" algn="l"/>
                <a:tab pos="4481280" algn="l"/>
                <a:tab pos="4889160" algn="l"/>
                <a:tab pos="5297400" algn="l"/>
                <a:tab pos="5703840" algn="l"/>
                <a:tab pos="6111720" algn="l"/>
                <a:tab pos="6519600" algn="l"/>
                <a:tab pos="6927840" algn="l"/>
                <a:tab pos="7333920" algn="l"/>
                <a:tab pos="7742160" algn="l"/>
                <a:tab pos="8150040" algn="l"/>
                <a:tab pos="8229600" algn="l"/>
                <a:tab pos="9144000" algn="l"/>
                <a:tab pos="10058400" algn="l"/>
              </a:tabLst>
            </a:pPr>
            <a:r>
              <a:rPr lang="pt-BR" sz="1900" b="0" strike="noStrike" spc="-1">
                <a:solidFill>
                  <a:srgbClr val="0000FF"/>
                </a:solidFill>
                <a:latin typeface="Tahoma"/>
                <a:ea typeface="DejaVu Sans"/>
              </a:rPr>
              <a:t>Transformação de um projeto em processo -&gt;</a:t>
            </a:r>
            <a:r>
              <a:rPr lang="pt-BR" sz="1900" b="0" i="1" strike="noStrike" spc="-1">
                <a:solidFill>
                  <a:srgbClr val="000099"/>
                </a:solidFill>
                <a:latin typeface="Tahoma"/>
                <a:ea typeface="DejaVu Sans"/>
              </a:rPr>
              <a:t>vantagem em gerenciar</a:t>
            </a:r>
            <a:endParaRPr lang="pt-BR" sz="1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7629120" y="6243480"/>
            <a:ext cx="206208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A1D085E-6E98-40A8-8F5A-AECBC1E2ECE8}" type="slidenum">
              <a:rPr lang="pt-BR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27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99"/>
                </a:solidFill>
                <a:latin typeface="Arial"/>
                <a:ea typeface="DejaVu Sans"/>
              </a:rPr>
              <a:t>Objetivos e metas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1052280" y="1989000"/>
            <a:ext cx="7877160" cy="343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Tahoma"/>
                <a:ea typeface="DejaVu Sans"/>
              </a:rPr>
              <a:t>Objetivos: </a:t>
            </a:r>
            <a:r>
              <a:rPr lang="pt-BR" sz="2400" b="0" strike="noStrike" spc="-1">
                <a:solidFill>
                  <a:srgbClr val="000000"/>
                </a:solidFill>
                <a:latin typeface="Tahoma"/>
                <a:ea typeface="DejaVu Sans"/>
              </a:rPr>
              <a:t>São resultados quantificaveis (atributo, medida e valor) que servem para aferir o sucesso do projeto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i="1" strike="noStrike" spc="-1">
                <a:solidFill>
                  <a:srgbClr val="000099"/>
                </a:solidFill>
                <a:latin typeface="Tahoma"/>
                <a:ea typeface="DejaVu Sans"/>
              </a:rPr>
              <a:t>Você sabe que atingiu o objetivo quando pode mensurá-lo.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Tahoma"/>
                <a:ea typeface="DejaVu Sans"/>
              </a:rPr>
              <a:t>Meta: </a:t>
            </a:r>
            <a:r>
              <a:rPr lang="pt-BR" sz="2400" b="0" strike="noStrike" spc="-1">
                <a:solidFill>
                  <a:srgbClr val="000000"/>
                </a:solidFill>
                <a:latin typeface="Tahoma"/>
                <a:ea typeface="DejaVu Sans"/>
              </a:rPr>
              <a:t>São avanços seguros no horizonte de incertezas do projeto, associadas a quantidades mensuraveis e a prazos definidos, geralmente desafiadores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CustomShape 1"/>
          <p:cNvSpPr/>
          <p:nvPr/>
        </p:nvSpPr>
        <p:spPr>
          <a:xfrm>
            <a:off x="1313280" y="288720"/>
            <a:ext cx="8279640" cy="75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10 áreas do conhecimento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444" name="Picture 2_6" descr="Gerenciamento da Integração do Projeto"/>
          <p:cNvPicPr/>
          <p:nvPr/>
        </p:nvPicPr>
        <p:blipFill>
          <a:blip r:embed="rId2"/>
          <a:stretch/>
        </p:blipFill>
        <p:spPr>
          <a:xfrm>
            <a:off x="1753920" y="1484280"/>
            <a:ext cx="6316920" cy="5332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392040" y="133920"/>
            <a:ext cx="932724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Processos de gerenciamento de projetos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57" name="CustomShape 2"/>
          <p:cNvSpPr/>
          <p:nvPr/>
        </p:nvSpPr>
        <p:spPr>
          <a:xfrm>
            <a:off x="538200" y="1165320"/>
            <a:ext cx="9001800" cy="5438880"/>
          </a:xfrm>
          <a:custGeom>
            <a:avLst/>
            <a:gdLst/>
            <a:ahLst/>
            <a:cxnLst/>
            <a:rect l="l" t="t" r="r" b="b"/>
            <a:pathLst>
              <a:path w="25011" h="15114">
                <a:moveTo>
                  <a:pt x="6479" y="0"/>
                </a:moveTo>
                <a:lnTo>
                  <a:pt x="18530" y="0"/>
                </a:lnTo>
                <a:lnTo>
                  <a:pt x="25010" y="7556"/>
                </a:lnTo>
                <a:lnTo>
                  <a:pt x="18530" y="15113"/>
                </a:lnTo>
                <a:lnTo>
                  <a:pt x="6479" y="15113"/>
                </a:lnTo>
                <a:lnTo>
                  <a:pt x="0" y="7556"/>
                </a:lnTo>
                <a:lnTo>
                  <a:pt x="6479" y="0"/>
                </a:lnTo>
              </a:path>
            </a:pathLst>
          </a:custGeom>
          <a:solidFill>
            <a:srgbClr val="FFFF99">
              <a:alpha val="51000"/>
            </a:srgbClr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58" name="CustomShape 3"/>
          <p:cNvSpPr/>
          <p:nvPr/>
        </p:nvSpPr>
        <p:spPr>
          <a:xfrm>
            <a:off x="6823800" y="3414600"/>
            <a:ext cx="2059920" cy="82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1C1C1C"/>
                </a:solidFill>
                <a:latin typeface="Tahoma"/>
                <a:ea typeface="DejaVu Sans"/>
              </a:rPr>
              <a:t>Processos de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1C1C1C"/>
                </a:solidFill>
                <a:latin typeface="Tahoma"/>
                <a:ea typeface="DejaVu Sans"/>
              </a:rPr>
              <a:t>Encerramento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59" name="CustomShape 4"/>
          <p:cNvSpPr/>
          <p:nvPr/>
        </p:nvSpPr>
        <p:spPr>
          <a:xfrm>
            <a:off x="1125000" y="3414600"/>
            <a:ext cx="1926000" cy="82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1C1C1C"/>
                </a:solidFill>
                <a:latin typeface="Tahoma"/>
                <a:ea typeface="DejaVu Sans"/>
              </a:rPr>
              <a:t>Processos de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strike="noStrike" spc="-1">
                <a:solidFill>
                  <a:srgbClr val="1C1C1C"/>
                </a:solidFill>
                <a:latin typeface="Tahoma"/>
                <a:ea typeface="DejaVu Sans"/>
              </a:rPr>
              <a:t>Iniciação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60" name="CustomShape 5"/>
          <p:cNvSpPr/>
          <p:nvPr/>
        </p:nvSpPr>
        <p:spPr>
          <a:xfrm>
            <a:off x="412560" y="6045120"/>
            <a:ext cx="238572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Tahoma"/>
                <a:ea typeface="DejaVu Sans"/>
              </a:rPr>
              <a:t>Fonte: PMBOK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461" name="CustomShape 6"/>
          <p:cNvSpPr/>
          <p:nvPr/>
        </p:nvSpPr>
        <p:spPr>
          <a:xfrm>
            <a:off x="3377520" y="1989000"/>
            <a:ext cx="3508560" cy="266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rgbClr val="00669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62" name="CustomShape 7"/>
          <p:cNvSpPr/>
          <p:nvPr/>
        </p:nvSpPr>
        <p:spPr>
          <a:xfrm rot="10800000">
            <a:off x="2957040" y="3860280"/>
            <a:ext cx="3508920" cy="2591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close/>
              </a:path>
            </a:pathLst>
          </a:custGeom>
          <a:solidFill>
            <a:srgbClr val="0066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63" name="CustomShape 8"/>
          <p:cNvSpPr/>
          <p:nvPr/>
        </p:nvSpPr>
        <p:spPr>
          <a:xfrm>
            <a:off x="3611160" y="2079720"/>
            <a:ext cx="2573280" cy="70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Tahoma"/>
                <a:ea typeface="DejaVu Sans"/>
              </a:rPr>
              <a:t>Processos de Planejamento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64" name="CustomShape 9"/>
          <p:cNvSpPr/>
          <p:nvPr/>
        </p:nvSpPr>
        <p:spPr>
          <a:xfrm>
            <a:off x="3627000" y="5680080"/>
            <a:ext cx="2572920" cy="70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Tahoma"/>
                <a:ea typeface="DejaVu Sans"/>
              </a:rPr>
              <a:t>Processos de Execução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465" name="CustomShape 10"/>
          <p:cNvSpPr/>
          <p:nvPr/>
        </p:nvSpPr>
        <p:spPr>
          <a:xfrm>
            <a:off x="2720520" y="1125360"/>
            <a:ext cx="4679640" cy="82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1C1C1C"/>
                </a:solidFill>
                <a:latin typeface="Tahoma"/>
                <a:ea typeface="DejaVu Sans"/>
              </a:rPr>
              <a:t>Processos de Monitoramento e </a:t>
            </a:r>
            <a:r>
              <a:rPr lang="en-US" sz="2400" b="0" strike="noStrike" spc="-1">
                <a:solidFill>
                  <a:srgbClr val="1C1C1C"/>
                </a:solidFill>
                <a:latin typeface="Tahoma"/>
                <a:ea typeface="DejaVu Sans"/>
              </a:rPr>
              <a:t>Controle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2271600"/>
            <a:ext cx="9281652" cy="2185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5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4D84"/>
                </a:solidFill>
                <a:latin typeface="Trebuchet MS"/>
                <a:ea typeface="ＭＳ Ｐゴシック"/>
              </a:rPr>
              <a:t>     Um projeto é um empreendimento temporário para criar um produto, serviço ou resultado exclusivo.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70520" y="1084320"/>
            <a:ext cx="33937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 QUE É UM </a:t>
            </a:r>
            <a:r>
              <a:rPr lang="pt-BR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PROJETO</a:t>
            </a:r>
            <a:r>
              <a:rPr lang="en-US" sz="24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?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1650600" y="1397160"/>
            <a:ext cx="6602760" cy="406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67" name="CustomShape 2"/>
          <p:cNvSpPr/>
          <p:nvPr/>
        </p:nvSpPr>
        <p:spPr>
          <a:xfrm>
            <a:off x="1432440" y="1238400"/>
            <a:ext cx="7949160" cy="525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468" name="Picture 13_1"/>
          <p:cNvPicPr/>
          <p:nvPr/>
        </p:nvPicPr>
        <p:blipFill>
          <a:blip r:embed="rId3"/>
          <a:stretch/>
        </p:blipFill>
        <p:spPr>
          <a:xfrm>
            <a:off x="3996720" y="1238400"/>
            <a:ext cx="5504040" cy="5584680"/>
          </a:xfrm>
          <a:prstGeom prst="rect">
            <a:avLst/>
          </a:prstGeom>
          <a:ln w="0">
            <a:noFill/>
          </a:ln>
        </p:spPr>
      </p:pic>
      <p:sp>
        <p:nvSpPr>
          <p:cNvPr id="469" name="CustomShape 3"/>
          <p:cNvSpPr/>
          <p:nvPr/>
        </p:nvSpPr>
        <p:spPr>
          <a:xfrm>
            <a:off x="363960" y="1493640"/>
            <a:ext cx="3527640" cy="76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/>
          </a:bodyPr>
          <a:lstStyle/>
          <a:p>
            <a:pPr marL="342720" indent="-341280">
              <a:lnSpc>
                <a:spcPct val="100000"/>
              </a:lnSpc>
              <a:spcBef>
                <a:spcPts val="697"/>
              </a:spcBef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PMBOK – 7ª edição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470" name="CustomShape 4"/>
          <p:cNvSpPr/>
          <p:nvPr/>
        </p:nvSpPr>
        <p:spPr>
          <a:xfrm>
            <a:off x="392040" y="133920"/>
            <a:ext cx="932724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Processos de gerenciamento de projetos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Picture 2_10"/>
          <p:cNvPicPr/>
          <p:nvPr/>
        </p:nvPicPr>
        <p:blipFill>
          <a:blip r:embed="rId3"/>
          <a:stretch/>
        </p:blipFill>
        <p:spPr>
          <a:xfrm>
            <a:off x="403920" y="1457280"/>
            <a:ext cx="9126000" cy="4702320"/>
          </a:xfrm>
          <a:prstGeom prst="rect">
            <a:avLst/>
          </a:prstGeom>
          <a:ln w="0">
            <a:noFill/>
          </a:ln>
        </p:spPr>
      </p:pic>
      <p:sp>
        <p:nvSpPr>
          <p:cNvPr id="472" name="CustomShape 1"/>
          <p:cNvSpPr/>
          <p:nvPr/>
        </p:nvSpPr>
        <p:spPr>
          <a:xfrm>
            <a:off x="1246320" y="214200"/>
            <a:ext cx="8441280" cy="76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99"/>
                </a:solidFill>
                <a:latin typeface="Tahoma"/>
                <a:ea typeface="DejaVu Sans"/>
              </a:rPr>
              <a:t>Processo de Gerenciamento de Projeto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 additive="repl">
                                        <p:cTn id="7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208880" y="1268280"/>
            <a:ext cx="8418600" cy="454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1280">
              <a:lnSpc>
                <a:spcPct val="100000"/>
              </a:lnSpc>
              <a:spcBef>
                <a:spcPts val="697"/>
              </a:spcBef>
              <a:tabLst>
                <a:tab pos="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Interação dos processos nas fases do projeto:</a:t>
            </a:r>
            <a:endParaRPr lang="pt-BR" sz="2800" b="0" strike="noStrike" spc="-1"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697"/>
              </a:spcBef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  <p:pic>
        <p:nvPicPr>
          <p:cNvPr id="474" name="Imagen 3"/>
          <p:cNvPicPr/>
          <p:nvPr/>
        </p:nvPicPr>
        <p:blipFill>
          <a:blip r:embed="rId2"/>
          <a:stretch/>
        </p:blipFill>
        <p:spPr>
          <a:xfrm>
            <a:off x="562320" y="2004840"/>
            <a:ext cx="8031960" cy="4535640"/>
          </a:xfrm>
          <a:prstGeom prst="rect">
            <a:avLst/>
          </a:prstGeom>
          <a:ln w="0">
            <a:noFill/>
          </a:ln>
        </p:spPr>
      </p:pic>
      <p:sp>
        <p:nvSpPr>
          <p:cNvPr id="475" name="CustomShape 2"/>
          <p:cNvSpPr/>
          <p:nvPr/>
        </p:nvSpPr>
        <p:spPr>
          <a:xfrm>
            <a:off x="392040" y="133920"/>
            <a:ext cx="932724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Processos de gerenciamento de projetos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1"/>
          <p:cNvSpPr/>
          <p:nvPr/>
        </p:nvSpPr>
        <p:spPr>
          <a:xfrm>
            <a:off x="1076040" y="1493640"/>
            <a:ext cx="8544240" cy="511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0520" rIns="0" bIns="0">
            <a:noAutofit/>
          </a:bodyPr>
          <a:lstStyle/>
          <a:p>
            <a:pPr marL="216000" indent="-214920">
              <a:lnSpc>
                <a:spcPct val="95000"/>
              </a:lnSpc>
              <a:spcBef>
                <a:spcPts val="1037"/>
              </a:spcBef>
              <a:spcAft>
                <a:spcPts val="1037"/>
              </a:spcAft>
              <a:buClr>
                <a:srgbClr val="3333CC"/>
              </a:buClr>
              <a:buSzPct val="60000"/>
              <a:buFont typeface="Wingdings" charset="2"/>
              <a:buChar char=""/>
              <a:tabLst>
                <a:tab pos="406080" algn="l"/>
                <a:tab pos="814320" algn="l"/>
                <a:tab pos="1222200" algn="l"/>
                <a:tab pos="1628640" algn="l"/>
                <a:tab pos="2036520" algn="l"/>
                <a:tab pos="2444400" algn="l"/>
                <a:tab pos="2850840" algn="l"/>
                <a:tab pos="3259080" algn="l"/>
                <a:tab pos="3666960" algn="l"/>
                <a:tab pos="4074840" algn="l"/>
                <a:tab pos="4481280" algn="l"/>
                <a:tab pos="4889160" algn="l"/>
                <a:tab pos="5297400" algn="l"/>
                <a:tab pos="5703840" algn="l"/>
                <a:tab pos="6111720" algn="l"/>
                <a:tab pos="6519600" algn="l"/>
                <a:tab pos="6927840" algn="l"/>
                <a:tab pos="7333920" algn="l"/>
                <a:tab pos="7742160" algn="l"/>
                <a:tab pos="8150040" algn="l"/>
                <a:tab pos="8229600" algn="l"/>
                <a:tab pos="9144000" algn="l"/>
                <a:tab pos="10058400" algn="l"/>
              </a:tabLst>
            </a:pPr>
            <a:r>
              <a:rPr lang="pt-BR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Processos na </a:t>
            </a:r>
            <a:r>
              <a:rPr lang="pt-BR" sz="2200" b="1" i="1" strike="noStrike" spc="-1">
                <a:solidFill>
                  <a:srgbClr val="000099"/>
                </a:solidFill>
                <a:latin typeface="Arial"/>
                <a:ea typeface="DejaVu Sans"/>
              </a:rPr>
              <a:t>Iniciação</a:t>
            </a:r>
            <a:r>
              <a:rPr lang="pt-BR" sz="2200" b="0" i="1" strike="noStrike" spc="-1">
                <a:solidFill>
                  <a:srgbClr val="000099"/>
                </a:solidFill>
                <a:latin typeface="Arial"/>
                <a:ea typeface="DejaVu Sans"/>
              </a:rPr>
              <a:t>: autoriza o início de um projeto/fases;</a:t>
            </a:r>
            <a:endParaRPr lang="pt-BR" sz="2200" b="0" strike="noStrike" spc="-1">
              <a:latin typeface="Arial"/>
            </a:endParaRPr>
          </a:p>
          <a:p>
            <a:pPr marL="216000" indent="-214920" algn="just">
              <a:lnSpc>
                <a:spcPct val="95000"/>
              </a:lnSpc>
              <a:spcBef>
                <a:spcPts val="1287"/>
              </a:spcBef>
              <a:spcAft>
                <a:spcPts val="1287"/>
              </a:spcAft>
              <a:buClr>
                <a:srgbClr val="3333CC"/>
              </a:buClr>
              <a:buSzPct val="45000"/>
              <a:buFont typeface="Wingdings" charset="2"/>
              <a:buChar char=""/>
              <a:tabLst>
                <a:tab pos="406080" algn="l"/>
                <a:tab pos="814320" algn="l"/>
                <a:tab pos="1222200" algn="l"/>
                <a:tab pos="1628640" algn="l"/>
                <a:tab pos="2036520" algn="l"/>
                <a:tab pos="2444400" algn="l"/>
                <a:tab pos="2850840" algn="l"/>
                <a:tab pos="3259080" algn="l"/>
                <a:tab pos="3666960" algn="l"/>
                <a:tab pos="4074840" algn="l"/>
                <a:tab pos="4481280" algn="l"/>
                <a:tab pos="4889160" algn="l"/>
                <a:tab pos="5297400" algn="l"/>
                <a:tab pos="5703840" algn="l"/>
                <a:tab pos="6111720" algn="l"/>
                <a:tab pos="6519600" algn="l"/>
                <a:tab pos="6927840" algn="l"/>
                <a:tab pos="7333920" algn="l"/>
                <a:tab pos="7742160" algn="l"/>
                <a:tab pos="8150040" algn="l"/>
                <a:tab pos="8229600" algn="l"/>
                <a:tab pos="9144000" algn="l"/>
                <a:tab pos="10058400" algn="l"/>
              </a:tabLst>
            </a:pPr>
            <a:r>
              <a:rPr lang="pt-BR" sz="2200" b="0" i="1" strike="noStrike" spc="-1">
                <a:solidFill>
                  <a:srgbClr val="000099"/>
                </a:solidFill>
                <a:latin typeface="Arial"/>
                <a:ea typeface="DejaVu Sans"/>
              </a:rPr>
              <a:t> Processos no </a:t>
            </a:r>
            <a:r>
              <a:rPr lang="pt-BR" sz="2200" b="1" i="1" strike="noStrike" spc="-1">
                <a:solidFill>
                  <a:srgbClr val="000099"/>
                </a:solidFill>
                <a:latin typeface="Arial"/>
                <a:ea typeface="DejaVu Sans"/>
              </a:rPr>
              <a:t>Planejamento</a:t>
            </a:r>
            <a:r>
              <a:rPr lang="pt-BR" sz="2200" b="0" i="1" strike="noStrike" spc="-1">
                <a:solidFill>
                  <a:srgbClr val="000099"/>
                </a:solidFill>
                <a:latin typeface="Arial"/>
                <a:ea typeface="DejaVu Sans"/>
              </a:rPr>
              <a:t>: cria e realiza a manutenção do plano; seleciona o melhor caminho para alcançar os objetivos propostos;</a:t>
            </a:r>
            <a:endParaRPr lang="pt-BR" sz="2200" b="0" strike="noStrike" spc="-1">
              <a:latin typeface="Arial"/>
            </a:endParaRPr>
          </a:p>
          <a:p>
            <a:pPr marL="216000" indent="-214920" algn="just">
              <a:lnSpc>
                <a:spcPct val="95000"/>
              </a:lnSpc>
              <a:spcBef>
                <a:spcPts val="1287"/>
              </a:spcBef>
              <a:spcAft>
                <a:spcPts val="1287"/>
              </a:spcAft>
              <a:buClr>
                <a:srgbClr val="3333CC"/>
              </a:buClr>
              <a:buSzPct val="45000"/>
              <a:buFont typeface="Wingdings" charset="2"/>
              <a:buChar char=""/>
              <a:tabLst>
                <a:tab pos="406080" algn="l"/>
                <a:tab pos="814320" algn="l"/>
                <a:tab pos="1222200" algn="l"/>
                <a:tab pos="1628640" algn="l"/>
                <a:tab pos="2036520" algn="l"/>
                <a:tab pos="2444400" algn="l"/>
                <a:tab pos="2850840" algn="l"/>
                <a:tab pos="3259080" algn="l"/>
                <a:tab pos="3666960" algn="l"/>
                <a:tab pos="4074840" algn="l"/>
                <a:tab pos="4481280" algn="l"/>
                <a:tab pos="4889160" algn="l"/>
                <a:tab pos="5297400" algn="l"/>
                <a:tab pos="5703840" algn="l"/>
                <a:tab pos="6111720" algn="l"/>
                <a:tab pos="6519600" algn="l"/>
                <a:tab pos="6927840" algn="l"/>
                <a:tab pos="7333920" algn="l"/>
                <a:tab pos="7742160" algn="l"/>
                <a:tab pos="8150040" algn="l"/>
                <a:tab pos="8229600" algn="l"/>
                <a:tab pos="9144000" algn="l"/>
                <a:tab pos="10058400" algn="l"/>
              </a:tabLst>
            </a:pPr>
            <a:r>
              <a:rPr lang="pt-BR" sz="2200" b="0" i="1" strike="noStrike" spc="-1">
                <a:solidFill>
                  <a:srgbClr val="000099"/>
                </a:solidFill>
                <a:latin typeface="Arial"/>
                <a:ea typeface="DejaVu Sans"/>
              </a:rPr>
              <a:t> Processos na </a:t>
            </a:r>
            <a:r>
              <a:rPr lang="pt-BR" sz="2200" b="1" i="1" strike="noStrike" spc="-1">
                <a:solidFill>
                  <a:srgbClr val="000099"/>
                </a:solidFill>
                <a:latin typeface="Arial"/>
                <a:ea typeface="DejaVu Sans"/>
              </a:rPr>
              <a:t>Execução</a:t>
            </a:r>
            <a:r>
              <a:rPr lang="pt-BR" sz="2200" b="0" i="1" strike="noStrike" spc="-1">
                <a:solidFill>
                  <a:srgbClr val="000099"/>
                </a:solidFill>
                <a:latin typeface="Arial"/>
                <a:ea typeface="DejaVu Sans"/>
              </a:rPr>
              <a:t>: coordenam os recursos físicos (pessoas, materiais, instalações e equipamentos);</a:t>
            </a:r>
            <a:endParaRPr lang="pt-BR" sz="2200" b="0" strike="noStrike" spc="-1">
              <a:latin typeface="Arial"/>
            </a:endParaRPr>
          </a:p>
          <a:p>
            <a:pPr marL="216000" indent="-214920" algn="just">
              <a:lnSpc>
                <a:spcPct val="95000"/>
              </a:lnSpc>
              <a:spcBef>
                <a:spcPts val="1287"/>
              </a:spcBef>
              <a:spcAft>
                <a:spcPts val="1287"/>
              </a:spcAft>
              <a:buClr>
                <a:srgbClr val="3333CC"/>
              </a:buClr>
              <a:buSzPct val="45000"/>
              <a:buFont typeface="Wingdings" charset="2"/>
              <a:buChar char=""/>
              <a:tabLst>
                <a:tab pos="406080" algn="l"/>
                <a:tab pos="814320" algn="l"/>
                <a:tab pos="1222200" algn="l"/>
                <a:tab pos="1628640" algn="l"/>
                <a:tab pos="2036520" algn="l"/>
                <a:tab pos="2444400" algn="l"/>
                <a:tab pos="2850840" algn="l"/>
                <a:tab pos="3259080" algn="l"/>
                <a:tab pos="3666960" algn="l"/>
                <a:tab pos="4074840" algn="l"/>
                <a:tab pos="4481280" algn="l"/>
                <a:tab pos="4889160" algn="l"/>
                <a:tab pos="5297400" algn="l"/>
                <a:tab pos="5703840" algn="l"/>
                <a:tab pos="6111720" algn="l"/>
                <a:tab pos="6519600" algn="l"/>
                <a:tab pos="6927840" algn="l"/>
                <a:tab pos="7333920" algn="l"/>
                <a:tab pos="7742160" algn="l"/>
                <a:tab pos="8150040" algn="l"/>
                <a:tab pos="8229600" algn="l"/>
                <a:tab pos="9144000" algn="l"/>
                <a:tab pos="10058400" algn="l"/>
              </a:tabLst>
            </a:pPr>
            <a:r>
              <a:rPr lang="pt-BR" sz="2200" b="0" i="1" strike="noStrike" spc="-1">
                <a:solidFill>
                  <a:srgbClr val="000099"/>
                </a:solidFill>
                <a:latin typeface="Arial"/>
                <a:ea typeface="DejaVu Sans"/>
              </a:rPr>
              <a:t> Processos no </a:t>
            </a:r>
            <a:r>
              <a:rPr lang="pt-BR" sz="2200" b="1" i="1" strike="noStrike" spc="-1">
                <a:solidFill>
                  <a:srgbClr val="000099"/>
                </a:solidFill>
                <a:latin typeface="Arial"/>
                <a:ea typeface="DejaVu Sans"/>
              </a:rPr>
              <a:t>Monitoramento e Controle</a:t>
            </a:r>
            <a:r>
              <a:rPr lang="pt-BR" sz="2200" b="0" i="1" strike="noStrike" spc="-1">
                <a:solidFill>
                  <a:srgbClr val="000099"/>
                </a:solidFill>
                <a:latin typeface="Arial"/>
                <a:ea typeface="DejaVu Sans"/>
              </a:rPr>
              <a:t>: buscam atingir os objetivos. Identificam desvios. Implementam correções;</a:t>
            </a:r>
            <a:endParaRPr lang="pt-BR" sz="2200" b="0" strike="noStrike" spc="-1">
              <a:latin typeface="Arial"/>
            </a:endParaRPr>
          </a:p>
          <a:p>
            <a:pPr marL="216000" indent="-214920" algn="just">
              <a:lnSpc>
                <a:spcPct val="95000"/>
              </a:lnSpc>
              <a:spcBef>
                <a:spcPts val="1287"/>
              </a:spcBef>
              <a:spcAft>
                <a:spcPts val="1287"/>
              </a:spcAft>
              <a:buClr>
                <a:srgbClr val="3333CC"/>
              </a:buClr>
              <a:buSzPct val="45000"/>
              <a:buFont typeface="Wingdings" charset="2"/>
              <a:buChar char=""/>
              <a:tabLst>
                <a:tab pos="406080" algn="l"/>
                <a:tab pos="814320" algn="l"/>
                <a:tab pos="1222200" algn="l"/>
                <a:tab pos="1628640" algn="l"/>
                <a:tab pos="2036520" algn="l"/>
                <a:tab pos="2444400" algn="l"/>
                <a:tab pos="2850840" algn="l"/>
                <a:tab pos="3259080" algn="l"/>
                <a:tab pos="3666960" algn="l"/>
                <a:tab pos="4074840" algn="l"/>
                <a:tab pos="4481280" algn="l"/>
                <a:tab pos="4889160" algn="l"/>
                <a:tab pos="5297400" algn="l"/>
                <a:tab pos="5703840" algn="l"/>
                <a:tab pos="6111720" algn="l"/>
                <a:tab pos="6519600" algn="l"/>
                <a:tab pos="6927840" algn="l"/>
                <a:tab pos="7333920" algn="l"/>
                <a:tab pos="7742160" algn="l"/>
                <a:tab pos="8150040" algn="l"/>
                <a:tab pos="8229600" algn="l"/>
                <a:tab pos="9144000" algn="l"/>
                <a:tab pos="10058400" algn="l"/>
              </a:tabLst>
            </a:pPr>
            <a:r>
              <a:rPr lang="pt-BR" sz="2200" b="0" i="1" strike="noStrike" spc="-1">
                <a:solidFill>
                  <a:srgbClr val="000099"/>
                </a:solidFill>
                <a:latin typeface="Arial"/>
                <a:ea typeface="DejaVu Sans"/>
              </a:rPr>
              <a:t> Processos no </a:t>
            </a:r>
            <a:r>
              <a:rPr lang="pt-BR" sz="2200" b="1" i="1" strike="noStrike" spc="-1">
                <a:solidFill>
                  <a:srgbClr val="000099"/>
                </a:solidFill>
                <a:latin typeface="Arial"/>
                <a:ea typeface="DejaVu Sans"/>
              </a:rPr>
              <a:t>Encerramento</a:t>
            </a:r>
            <a:r>
              <a:rPr lang="pt-BR" sz="2200" b="0" i="1" strike="noStrike" spc="-1">
                <a:solidFill>
                  <a:srgbClr val="000099"/>
                </a:solidFill>
                <a:latin typeface="Arial"/>
                <a:ea typeface="DejaVu Sans"/>
              </a:rPr>
              <a:t>: formalizam o fim do projeto/fase, comunicação destes eventos às partes interessadas, arquivamento e aceitação final da fase/projeto.</a:t>
            </a:r>
            <a:endParaRPr lang="pt-BR" sz="2200" b="0" strike="noStrike" spc="-1">
              <a:latin typeface="Arial"/>
            </a:endParaRPr>
          </a:p>
        </p:txBody>
      </p:sp>
      <p:sp>
        <p:nvSpPr>
          <p:cNvPr id="477" name="CustomShape 2"/>
          <p:cNvSpPr/>
          <p:nvPr/>
        </p:nvSpPr>
        <p:spPr>
          <a:xfrm>
            <a:off x="1246680" y="214200"/>
            <a:ext cx="8440920" cy="765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>
              <a:lnSpc>
                <a:spcPct val="95000"/>
              </a:lnSpc>
              <a:spcBef>
                <a:spcPts val="1037"/>
              </a:spcBef>
              <a:spcAft>
                <a:spcPts val="1037"/>
              </a:spcAft>
              <a:tabLst>
                <a:tab pos="0" algn="l"/>
                <a:tab pos="406080" algn="l"/>
                <a:tab pos="814320" algn="l"/>
                <a:tab pos="1222200" algn="l"/>
                <a:tab pos="1628640" algn="l"/>
                <a:tab pos="2036520" algn="l"/>
                <a:tab pos="2444400" algn="l"/>
                <a:tab pos="2850840" algn="l"/>
                <a:tab pos="3259080" algn="l"/>
                <a:tab pos="3666960" algn="l"/>
                <a:tab pos="4074840" algn="l"/>
                <a:tab pos="4481280" algn="l"/>
                <a:tab pos="4889160" algn="l"/>
                <a:tab pos="5297400" algn="l"/>
                <a:tab pos="5703840" algn="l"/>
                <a:tab pos="6111720" algn="l"/>
                <a:tab pos="6519600" algn="l"/>
                <a:tab pos="6927840" algn="l"/>
                <a:tab pos="7333920" algn="l"/>
                <a:tab pos="7742160" algn="l"/>
                <a:tab pos="8150040" algn="l"/>
                <a:tab pos="8229600" algn="l"/>
                <a:tab pos="9144000" algn="l"/>
                <a:tab pos="10058400" algn="l"/>
              </a:tabLst>
            </a:pPr>
            <a:r>
              <a:rPr lang="pt-BR" sz="3200" b="0" u="sng" strike="noStrike" spc="-1">
                <a:solidFill>
                  <a:srgbClr val="0000FF"/>
                </a:solidFill>
                <a:uFillTx/>
                <a:latin typeface="Tahoma"/>
                <a:ea typeface="DejaVu Sans"/>
              </a:rPr>
              <a:t>Processos  de gerenciamento em projetos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99"/>
                </a:solidFill>
                <a:latin typeface="Arial"/>
                <a:ea typeface="DejaVu Sans"/>
              </a:rPr>
              <a:t>Processo de Iniciação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1052280" y="1413000"/>
            <a:ext cx="8418600" cy="21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As necessidades do projeto são identificadas e traduzidas em um problema estruturado a ser resolvido pelo projeto. Os objetivos do projeto são definidos, assim como as melhores estratégias são identificadas e selecionadas.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2619360" y="3684600"/>
            <a:ext cx="6313680" cy="93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Tahoma"/>
                <a:ea typeface="DejaVu Sans"/>
              </a:rPr>
              <a:t> Desenvolver o termo de abertura do projeto</a:t>
            </a:r>
            <a:endParaRPr lang="pt-BR" sz="2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Tahoma"/>
                <a:ea typeface="DejaVu Sans"/>
              </a:rPr>
              <a:t> Identificar as partes interessadas 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99"/>
                </a:solidFill>
                <a:latin typeface="Arial"/>
                <a:ea typeface="DejaVu Sans"/>
              </a:rPr>
              <a:t>Processo de Planejamento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1052280" y="1413000"/>
            <a:ext cx="8418600" cy="496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Esses processos refinam os objetivos do projeto e definem o curso de ação para o desenvolvimento.</a:t>
            </a: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Todas as fases e atividades são detalhadas e organizadas, sendo definidos: cronograma, seqüência das atividades, especificação dos recursos, elaboração do orçamento, etc.</a:t>
            </a: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projeto deve ser suficientemente detalhado para ser executado sem dificuldades imprevistas.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Planejamento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1076040" y="1341360"/>
            <a:ext cx="8274600" cy="552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Arial"/>
                <a:ea typeface="DejaVu Sans"/>
              </a:rPr>
              <a:t> Planejamento e definição de escopo</a:t>
            </a:r>
            <a:endParaRPr lang="pt-BR" sz="2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Arial"/>
                <a:ea typeface="DejaVu Sans"/>
              </a:rPr>
              <a:t> Definição das atividades (Estrutura Analítica Projeto - EAP)</a:t>
            </a:r>
            <a:endParaRPr lang="pt-BR" sz="2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Arial"/>
                <a:ea typeface="DejaVu Sans"/>
              </a:rPr>
              <a:t> Planejamento de recursos</a:t>
            </a:r>
            <a:endParaRPr lang="pt-BR" sz="2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Arial"/>
                <a:ea typeface="DejaVu Sans"/>
              </a:rPr>
              <a:t> Sequência de atividades e estimativa de duração</a:t>
            </a:r>
            <a:endParaRPr lang="pt-BR" sz="2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Arial"/>
                <a:ea typeface="DejaVu Sans"/>
              </a:rPr>
              <a:t> Estimativa de custo</a:t>
            </a:r>
            <a:endParaRPr lang="pt-BR" sz="2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Arial"/>
                <a:ea typeface="DejaVu Sans"/>
              </a:rPr>
              <a:t> Planejamento da qualidade</a:t>
            </a:r>
            <a:endParaRPr lang="pt-BR" sz="2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Arial"/>
                <a:ea typeface="DejaVu Sans"/>
              </a:rPr>
              <a:t> Planejamento organizacional</a:t>
            </a:r>
            <a:endParaRPr lang="pt-BR" sz="2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Arial"/>
                <a:ea typeface="DejaVu Sans"/>
              </a:rPr>
              <a:t> Montagem da equipe</a:t>
            </a:r>
            <a:endParaRPr lang="pt-BR" sz="2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Arial"/>
                <a:ea typeface="DejaVu Sans"/>
              </a:rPr>
              <a:t> Planejamento da comunicação</a:t>
            </a:r>
            <a:endParaRPr lang="pt-BR" sz="2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Arial"/>
                <a:ea typeface="DejaVu Sans"/>
              </a:rPr>
              <a:t> Identificação, quantificação e avaliação dos riscos</a:t>
            </a:r>
            <a:endParaRPr lang="pt-BR" sz="22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375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99"/>
                </a:solidFill>
                <a:latin typeface="Arial"/>
                <a:ea typeface="DejaVu Sans"/>
              </a:rPr>
              <a:t> Planejamento dos suprimentos</a:t>
            </a:r>
            <a:endParaRPr lang="pt-BR" sz="2200" b="0" strike="noStrike" spc="-1">
              <a:latin typeface="Arial"/>
            </a:endParaRPr>
          </a:p>
        </p:txBody>
      </p:sp>
      <p:grpSp>
        <p:nvGrpSpPr>
          <p:cNvPr id="485" name="Group 3"/>
          <p:cNvGrpSpPr/>
          <p:nvPr/>
        </p:nvGrpSpPr>
        <p:grpSpPr>
          <a:xfrm>
            <a:off x="5388120" y="3319560"/>
            <a:ext cx="4397760" cy="2641680"/>
            <a:chOff x="5388120" y="3319560"/>
            <a:chExt cx="4397760" cy="2641680"/>
          </a:xfrm>
        </p:grpSpPr>
        <p:pic>
          <p:nvPicPr>
            <p:cNvPr id="486" name="Picture 2_11" descr="C:\Users\Elton\Pictures\Microsoft Media Gallery\j0441523.wmf"/>
            <p:cNvPicPr/>
            <p:nvPr/>
          </p:nvPicPr>
          <p:blipFill>
            <a:blip r:embed="rId2"/>
            <a:stretch/>
          </p:blipFill>
          <p:spPr>
            <a:xfrm>
              <a:off x="7603200" y="4597560"/>
              <a:ext cx="1873080" cy="1363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87" name="CustomShape 4"/>
            <p:cNvSpPr/>
            <p:nvPr/>
          </p:nvSpPr>
          <p:spPr>
            <a:xfrm>
              <a:off x="5388120" y="3319560"/>
              <a:ext cx="4397760" cy="1276560"/>
            </a:xfrm>
            <a:prstGeom prst="wedgeRectCallout">
              <a:avLst>
                <a:gd name="adj1" fmla="val -7009"/>
                <a:gd name="adj2" fmla="val 67824"/>
              </a:avLst>
            </a:prstGeom>
            <a:solidFill>
              <a:srgbClr val="00E4A8"/>
            </a:solidFill>
            <a:ln w="25560">
              <a:solidFill>
                <a:srgbClr val="00A77A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C00000"/>
                  </a:solidFill>
                  <a:latin typeface="Arial"/>
                  <a:ea typeface="DejaVu Sans"/>
                </a:rPr>
                <a:t>Não faço a menor ideia de quanto tempo isso vai levar. Aliás, nem entendi direito o que preciso fazer. O que posso responder?</a:t>
              </a:r>
              <a:endParaRPr lang="pt-BR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sz="1600" b="0" strike="noStrike" spc="-1">
                  <a:solidFill>
                    <a:srgbClr val="C00000"/>
                  </a:solidFill>
                  <a:latin typeface="Arial"/>
                  <a:ea typeface="DejaVu Sans"/>
                </a:rPr>
                <a:t>Vou chutar e multiplicar por dois!</a:t>
              </a:r>
              <a:endParaRPr lang="pt-BR" sz="16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ustomShape 1"/>
          <p:cNvSpPr/>
          <p:nvPr/>
        </p:nvSpPr>
        <p:spPr>
          <a:xfrm>
            <a:off x="1335960" y="214200"/>
            <a:ext cx="844128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Definir as Atividades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1028160" y="3355560"/>
            <a:ext cx="8828280" cy="80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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Exemplo : </a:t>
            </a: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Escrever uma música (profissional)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1076400" y="3794040"/>
            <a:ext cx="8828280" cy="2919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571320" indent="-569880" algn="just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Tahoma"/>
              <a:buAutoNum type="romanU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Arial"/>
                <a:ea typeface="DejaVu Sans"/>
              </a:rPr>
              <a:t>Verso</a:t>
            </a:r>
            <a:endParaRPr lang="pt-BR" sz="2400" b="0" strike="noStrike" spc="-1">
              <a:latin typeface="Arial"/>
            </a:endParaRPr>
          </a:p>
          <a:p>
            <a:pPr marL="571320" indent="-569880" algn="just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Tahoma"/>
              <a:buAutoNum type="romanU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Arial"/>
                <a:ea typeface="DejaVu Sans"/>
              </a:rPr>
              <a:t>Música</a:t>
            </a:r>
            <a:endParaRPr lang="pt-BR" sz="2400" b="0" strike="noStrike" spc="-1">
              <a:latin typeface="Arial"/>
            </a:endParaRPr>
          </a:p>
          <a:p>
            <a:pPr marL="571320" indent="-569880" algn="just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Tahoma"/>
              <a:buAutoNum type="romanU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Arial"/>
                <a:ea typeface="DejaVu Sans"/>
              </a:rPr>
              <a:t>Validação do produtor musical</a:t>
            </a:r>
            <a:endParaRPr lang="pt-BR" sz="2400" b="0" strike="noStrike" spc="-1">
              <a:latin typeface="Arial"/>
            </a:endParaRPr>
          </a:p>
          <a:p>
            <a:pPr marL="571320" indent="-569880" algn="just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Tahoma"/>
              <a:buAutoNum type="romanU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Arial"/>
                <a:ea typeface="DejaVu Sans"/>
              </a:rPr>
              <a:t>Gravar e colocar fonograma</a:t>
            </a:r>
            <a:endParaRPr lang="pt-BR" sz="2400" b="0" strike="noStrike" spc="-1">
              <a:latin typeface="Arial"/>
            </a:endParaRPr>
          </a:p>
          <a:p>
            <a:pPr marL="571320" indent="-569880" algn="just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Tahoma"/>
              <a:buAutoNum type="romanUcPeriod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70C0"/>
                </a:solidFill>
                <a:latin typeface="Arial"/>
                <a:ea typeface="DejaVu Sans"/>
              </a:rPr>
              <a:t>Divulgar o disco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491" name="CustomShape 4"/>
          <p:cNvSpPr/>
          <p:nvPr/>
        </p:nvSpPr>
        <p:spPr>
          <a:xfrm>
            <a:off x="1076400" y="1274760"/>
            <a:ext cx="8828280" cy="222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Medindo o avanço físico do projeto para: </a:t>
            </a:r>
            <a:endParaRPr lang="pt-BR" sz="2400" b="0" strike="noStrike" spc="-1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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ancorar unidade de medida não mensurável a uma unidade mensurável (analogia)</a:t>
            </a:r>
            <a:endParaRPr lang="pt-BR" sz="2400" b="0" strike="noStrike" spc="-1">
              <a:latin typeface="Arial"/>
            </a:endParaRPr>
          </a:p>
          <a:p>
            <a:pPr marL="216000" indent="-214920" algn="just">
              <a:lnSpc>
                <a:spcPct val="100000"/>
              </a:lnSpc>
              <a:spcBef>
                <a:spcPts val="598"/>
              </a:spcBef>
              <a:buClr>
                <a:srgbClr val="3333CC"/>
              </a:buClr>
              <a:buSzPct val="60000"/>
              <a:buFont typeface="Wingdings" charset="2"/>
              <a:buChar char="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aumentar o detalhamento.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ustomShape 1"/>
          <p:cNvSpPr/>
          <p:nvPr/>
        </p:nvSpPr>
        <p:spPr>
          <a:xfrm>
            <a:off x="1335960" y="216000"/>
            <a:ext cx="844128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Sequenciar as Atividades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493" name="Picture 2_12"/>
          <p:cNvPicPr/>
          <p:nvPr/>
        </p:nvPicPr>
        <p:blipFill>
          <a:blip r:embed="rId3"/>
          <a:stretch/>
        </p:blipFill>
        <p:spPr>
          <a:xfrm>
            <a:off x="601560" y="1092240"/>
            <a:ext cx="9230760" cy="4969080"/>
          </a:xfrm>
          <a:prstGeom prst="rect">
            <a:avLst/>
          </a:prstGeom>
          <a:ln w="0">
            <a:noFill/>
          </a:ln>
        </p:spPr>
      </p:pic>
      <p:sp>
        <p:nvSpPr>
          <p:cNvPr id="494" name="CustomShape 2"/>
          <p:cNvSpPr/>
          <p:nvPr/>
        </p:nvSpPr>
        <p:spPr>
          <a:xfrm>
            <a:off x="87480" y="5619600"/>
            <a:ext cx="4903560" cy="138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u="sng" strike="noStrike" spc="-1">
                <a:solidFill>
                  <a:srgbClr val="000099"/>
                </a:solidFill>
                <a:uFillTx/>
                <a:latin typeface="Tahoma"/>
                <a:ea typeface="DejaVu Sans"/>
              </a:rPr>
              <a:t>Diagrama de Precedência</a:t>
            </a:r>
            <a:endParaRPr lang="pt-BR" sz="16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Aceita todos os tipos de relacionamento</a:t>
            </a:r>
            <a:endParaRPr lang="pt-BR" sz="16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Não aceita atividades fantasmas</a:t>
            </a:r>
            <a:endParaRPr lang="pt-BR" sz="16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Atividades no nó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6771960" y="5546880"/>
            <a:ext cx="3084480" cy="138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1" u="sng" strike="noStrike" spc="-1">
                <a:solidFill>
                  <a:srgbClr val="000099"/>
                </a:solidFill>
                <a:uFillTx/>
                <a:latin typeface="Tahoma"/>
                <a:ea typeface="DejaVu Sans"/>
              </a:rPr>
              <a:t>Diagrama de Seta</a:t>
            </a:r>
            <a:endParaRPr lang="pt-BR" sz="16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Aceita somente Término para Início</a:t>
            </a:r>
            <a:endParaRPr lang="pt-BR" sz="16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Atividades na seta</a:t>
            </a:r>
            <a:endParaRPr lang="pt-BR" sz="16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Aceita atividades fantasma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Imagem 13" descr="new doc_1.jpg"/>
          <p:cNvPicPr/>
          <p:nvPr/>
        </p:nvPicPr>
        <p:blipFill>
          <a:blip r:embed="rId3"/>
          <a:stretch/>
        </p:blipFill>
        <p:spPr>
          <a:xfrm>
            <a:off x="4965120" y="1504800"/>
            <a:ext cx="4939560" cy="2360880"/>
          </a:xfrm>
          <a:prstGeom prst="rect">
            <a:avLst/>
          </a:prstGeom>
          <a:ln w="0">
            <a:noFill/>
          </a:ln>
        </p:spPr>
      </p:pic>
      <p:sp>
        <p:nvSpPr>
          <p:cNvPr id="497" name="CustomShape 1"/>
          <p:cNvSpPr/>
          <p:nvPr/>
        </p:nvSpPr>
        <p:spPr>
          <a:xfrm>
            <a:off x="1335960" y="214200"/>
            <a:ext cx="844128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Exercício: Marcenaria para Produção de Cadeiras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1353240" y="1128600"/>
            <a:ext cx="8424000" cy="54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4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Usando a tabela abaixo, desenhe o diagrama de rede: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499" name="Picture 4_5"/>
          <p:cNvPicPr/>
          <p:nvPr/>
        </p:nvPicPr>
        <p:blipFill>
          <a:blip r:embed="rId4"/>
          <a:stretch/>
        </p:blipFill>
        <p:spPr>
          <a:xfrm>
            <a:off x="87480" y="2333520"/>
            <a:ext cx="4746960" cy="4307040"/>
          </a:xfrm>
          <a:prstGeom prst="rect">
            <a:avLst/>
          </a:prstGeom>
          <a:ln w="0">
            <a:noFill/>
          </a:ln>
        </p:spPr>
      </p:pic>
      <p:sp>
        <p:nvSpPr>
          <p:cNvPr id="500" name="CustomShape 3"/>
          <p:cNvSpPr/>
          <p:nvPr/>
        </p:nvSpPr>
        <p:spPr>
          <a:xfrm>
            <a:off x="4913640" y="3790800"/>
            <a:ext cx="4991040" cy="306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4920">
              <a:lnSpc>
                <a:spcPct val="100000"/>
              </a:lnSpc>
              <a:spcBef>
                <a:spcPts val="499"/>
              </a:spcBef>
              <a:buClr>
                <a:srgbClr val="0066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66FF"/>
                </a:solidFill>
                <a:latin typeface="Arial"/>
                <a:ea typeface="DejaVu Sans"/>
              </a:rPr>
              <a:t>Começa esquerda e termina na direita</a:t>
            </a:r>
            <a:endParaRPr lang="pt-BR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99"/>
              </a:spcBef>
              <a:buClr>
                <a:srgbClr val="0066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66FF"/>
                </a:solidFill>
                <a:latin typeface="Arial"/>
                <a:ea typeface="DejaVu Sans"/>
              </a:rPr>
              <a:t>Lim. superior p/ tempo necessário p/ conclusão obtém somando tempo p/ completar cada tarefa sem considerar as tarefas em paralelo</a:t>
            </a:r>
            <a:endParaRPr lang="pt-BR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99"/>
              </a:spcBef>
              <a:buClr>
                <a:srgbClr val="0066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66FF"/>
                </a:solidFill>
                <a:latin typeface="Arial"/>
                <a:ea typeface="DejaVu Sans"/>
              </a:rPr>
              <a:t>Tempo mín: calculando para cada nó o tempo mínimo para se completar trab</a:t>
            </a:r>
            <a:r>
              <a:rPr lang="pt-BR" sz="2000" b="0" strike="noStrike" spc="-1" baseline="30000">
                <a:solidFill>
                  <a:srgbClr val="0066FF"/>
                </a:solidFill>
                <a:latin typeface="Arial"/>
                <a:ea typeface="DejaVu Sans"/>
              </a:rPr>
              <a:t>o</a:t>
            </a:r>
            <a:r>
              <a:rPr lang="pt-BR" sz="2000" b="0" strike="noStrike" spc="-1">
                <a:solidFill>
                  <a:srgbClr val="0066FF"/>
                </a:solidFill>
                <a:latin typeface="Arial"/>
                <a:ea typeface="DejaVu Sans"/>
              </a:rPr>
              <a:t>. do início até aquele nó.</a:t>
            </a:r>
            <a:endParaRPr lang="pt-BR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499"/>
              </a:spcBef>
              <a:buClr>
                <a:srgbClr val="0066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66FF"/>
                </a:solidFill>
                <a:latin typeface="Arial"/>
                <a:ea typeface="DejaVu Sans"/>
              </a:rPr>
              <a:t>Tempo tarefa + tempo mín. pré-requisito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03120" y="1268280"/>
            <a:ext cx="4099680" cy="712440"/>
          </a:xfrm>
          <a:prstGeom prst="rect">
            <a:avLst/>
          </a:prstGeom>
          <a:solidFill>
            <a:srgbClr val="004678"/>
          </a:solidFill>
          <a:ln w="9525"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Calibri"/>
                <a:ea typeface="ＭＳ Ｐゴシック"/>
              </a:rPr>
              <a:t>PROJETO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486040" y="1268280"/>
            <a:ext cx="4099680" cy="71244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  <a:effectLst>
            <a:outerShdw blurRad="44450" dist="2808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a:bodyPr>
          <a:lstStyle/>
          <a:p>
            <a:pPr algn="ctr">
              <a:lnSpc>
                <a:spcPct val="100000"/>
              </a:lnSpc>
            </a:pPr>
            <a:r>
              <a:rPr lang="en-US" sz="1500" b="0" strike="noStrike" spc="-1">
                <a:solidFill>
                  <a:srgbClr val="FFFFFF"/>
                </a:solidFill>
                <a:latin typeface="Calibri"/>
                <a:ea typeface="ＭＳ Ｐゴシック"/>
              </a:rPr>
              <a:t>OPERAÇÃO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04200" y="2205000"/>
            <a:ext cx="4099680" cy="71244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Início e fim definidos antes do começo dos trabalhos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04200" y="5378400"/>
            <a:ext cx="4132440" cy="10015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Trabalho temporário, produz resultado único. </a:t>
            </a: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Elaborado progressivamente, por etapas.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 Resultado probabilístico.</a:t>
            </a:r>
            <a:r>
              <a:rPr lang="pt-BR" sz="1400" b="0" strike="noStrike" spc="-1">
                <a:solidFill>
                  <a:srgbClr val="000000"/>
                </a:solidFill>
                <a:latin typeface="Verdana"/>
                <a:ea typeface="ＭＳ Ｐゴシック"/>
              </a:rPr>
              <a:t> 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0000"/>
                </a:solidFill>
                <a:latin typeface="Verdana"/>
                <a:ea typeface="ＭＳ Ｐゴシック"/>
              </a:rPr>
              <a:t> 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04200" y="3068640"/>
            <a:ext cx="4099680" cy="12841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85760" indent="-183960">
              <a:lnSpc>
                <a:spcPct val="100000"/>
              </a:lnSpc>
              <a:tabLst>
                <a:tab pos="0" algn="l"/>
              </a:tabLst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Termina quando:</a:t>
            </a:r>
            <a:endParaRPr lang="pt-BR" sz="14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4D84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objetivos são alcançados.</a:t>
            </a:r>
            <a:endParaRPr lang="pt-BR" sz="14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4D84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objetivos não podem ou não serão atingidos.</a:t>
            </a:r>
            <a:endParaRPr lang="pt-BR" sz="1400" b="0" strike="noStrike" spc="-1">
              <a:latin typeface="Arial"/>
            </a:endParaRPr>
          </a:p>
          <a:p>
            <a:pPr marL="185760" indent="-183960">
              <a:lnSpc>
                <a:spcPct val="100000"/>
              </a:lnSpc>
              <a:buClr>
                <a:srgbClr val="004D84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a necessidade não existe mais.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6" name="CustomShape 6"/>
          <p:cNvSpPr/>
          <p:nvPr/>
        </p:nvSpPr>
        <p:spPr>
          <a:xfrm>
            <a:off x="304200" y="4508640"/>
            <a:ext cx="4099680" cy="71244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Atender demanda específica do negócio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Fluxo de caixa negativo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5485320" y="2205000"/>
            <a:ext cx="4099680" cy="712440"/>
          </a:xfrm>
          <a:prstGeom prst="rect">
            <a:avLst/>
          </a:prstGeom>
          <a:noFill/>
          <a:ln>
            <a:solidFill>
              <a:schemeClr val="accent1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Verdana"/>
              </a:rPr>
              <a:t>Prazo indefinido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5485320" y="5373720"/>
            <a:ext cx="4099680" cy="1006200"/>
          </a:xfrm>
          <a:prstGeom prst="rect">
            <a:avLst/>
          </a:prstGeom>
          <a:noFill/>
          <a:ln>
            <a:solidFill>
              <a:schemeClr val="accent1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Trabalho contínuo, produz o mesmo produto ou serviço.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Resultado determinístico.               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5485320" y="3068640"/>
            <a:ext cx="4099680" cy="1295280"/>
          </a:xfrm>
          <a:prstGeom prst="rect">
            <a:avLst/>
          </a:prstGeom>
          <a:noFill/>
          <a:ln>
            <a:solidFill>
              <a:schemeClr val="accent1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D84"/>
                </a:solidFill>
                <a:latin typeface="Verdana"/>
                <a:ea typeface="Verdana"/>
              </a:rPr>
              <a:t>Não termina</a:t>
            </a:r>
            <a:endParaRPr lang="pt-BR" sz="1400" b="0" strike="noStrike" spc="-1"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5485320" y="4508640"/>
            <a:ext cx="4099680" cy="712440"/>
          </a:xfrm>
          <a:prstGeom prst="rect">
            <a:avLst/>
          </a:prstGeom>
          <a:noFill/>
          <a:ln>
            <a:solidFill>
              <a:schemeClr val="accent1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Finalidade é manter o negócio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Fluxo de caixa positivo</a:t>
            </a: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400" b="0" strike="noStrike" spc="-1"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4524120" y="1241280"/>
            <a:ext cx="767160" cy="820800"/>
          </a:xfrm>
          <a:prstGeom prst="rect">
            <a:avLst/>
          </a:prstGeom>
          <a:noFill/>
          <a:ln w="0">
            <a:noFill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4800" b="1" strike="noStrike" spc="-1">
                <a:solidFill>
                  <a:srgbClr val="FFFFFF"/>
                </a:solidFill>
                <a:latin typeface="Trebuchet MS"/>
                <a:ea typeface="ＭＳ Ｐゴシック"/>
              </a:rPr>
              <a:t>X</a:t>
            </a:r>
            <a:endParaRPr lang="pt-BR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CustomShape 1"/>
          <p:cNvSpPr/>
          <p:nvPr/>
        </p:nvSpPr>
        <p:spPr>
          <a:xfrm>
            <a:off x="997560" y="1932120"/>
            <a:ext cx="8907120" cy="4924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T1 = 3,0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T2 = 3,0 + 4,0 =   7,0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T3 = 3,0 + 6,0 =   9,0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T4 = 3,0 + 7,0 = 10,0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T5 = 3,0 + 3,0 =   6,0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T6 = 1,0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T7 = 1,0 + 2,0 = 3,0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T8 = Máx (T3 tempo para completar a tarefa 3, T4 tempo para compl tarefa 4) + T8 tempo compl tarefa 8 = Máx (9,0; 10,0) + 2,0 = 10,0 + 2,0 = 12,0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T9 = Máx (T5, T8) + T9 = Máx (6,0; 12,0) + 2,0 = 12,0 + 2,0 = 14,0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T10 = Máx (T2, T8) + T10 = Máx (7,0; 12,0) + 3,0 = 12,0 + 3,0 = 15,0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T11 = Máx (T9; T10) + T11 = Máx (14,0; 15,0) + 5,0 = 15 + 5 = 20,0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r>
              <a:rPr lang="pt-BR" sz="1900" b="0" strike="noStrike" spc="-1">
                <a:solidFill>
                  <a:srgbClr val="000099"/>
                </a:solidFill>
                <a:latin typeface="Arial"/>
                <a:ea typeface="DejaVu Sans"/>
              </a:rPr>
              <a:t>T12 = Máx (T7; T11) + T12 = Máx (3,0; 20,0) + 0,5 = 20 + 0,5 = 20,5</a:t>
            </a:r>
            <a:endParaRPr lang="pt-BR" sz="1900" b="0" strike="noStrike" spc="-1">
              <a:latin typeface="Arial"/>
            </a:endParaRPr>
          </a:p>
          <a:p>
            <a:pPr marL="457200" indent="-455760">
              <a:lnSpc>
                <a:spcPct val="100000"/>
              </a:lnSpc>
              <a:spcBef>
                <a:spcPts val="473"/>
              </a:spcBef>
              <a:tabLst>
                <a:tab pos="0" algn="l"/>
              </a:tabLst>
            </a:pPr>
            <a:endParaRPr lang="pt-BR" sz="1900" b="0" strike="noStrike" spc="-1">
              <a:latin typeface="Arial"/>
            </a:endParaRPr>
          </a:p>
        </p:txBody>
      </p:sp>
      <p:sp>
        <p:nvSpPr>
          <p:cNvPr id="502" name="CustomShape 2"/>
          <p:cNvSpPr/>
          <p:nvPr/>
        </p:nvSpPr>
        <p:spPr>
          <a:xfrm>
            <a:off x="1335960" y="214200"/>
            <a:ext cx="844128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Exercício: Marcenaria para Produção de Cadeiras</a:t>
            </a:r>
            <a:endParaRPr lang="pt-BR" sz="2800" b="0" strike="noStrike" spc="-1">
              <a:latin typeface="Arial"/>
            </a:endParaRPr>
          </a:p>
        </p:txBody>
      </p:sp>
      <p:pic>
        <p:nvPicPr>
          <p:cNvPr id="503" name="Imagem 11_1" descr="new doc_1.jpg"/>
          <p:cNvPicPr/>
          <p:nvPr/>
        </p:nvPicPr>
        <p:blipFill>
          <a:blip r:embed="rId3"/>
          <a:stretch/>
        </p:blipFill>
        <p:spPr>
          <a:xfrm>
            <a:off x="4965120" y="1274760"/>
            <a:ext cx="4939560" cy="2360880"/>
          </a:xfrm>
          <a:prstGeom prst="rect">
            <a:avLst/>
          </a:prstGeom>
          <a:ln w="0">
            <a:noFill/>
          </a:ln>
        </p:spPr>
      </p:pic>
      <p:sp>
        <p:nvSpPr>
          <p:cNvPr id="504" name="CustomShape 3"/>
          <p:cNvSpPr/>
          <p:nvPr/>
        </p:nvSpPr>
        <p:spPr>
          <a:xfrm>
            <a:off x="5467320" y="3611520"/>
            <a:ext cx="4437000" cy="50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499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1" strike="noStrike" spc="-1">
                <a:solidFill>
                  <a:srgbClr val="FF0000"/>
                </a:solidFill>
                <a:latin typeface="Arial"/>
                <a:ea typeface="DejaVu Sans"/>
              </a:rPr>
              <a:t>Tempo mínimo = 20,5 horas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5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5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5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5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5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5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5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1080000" y="362880"/>
            <a:ext cx="844128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Desenvolver o Cronograma - Ferramentas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1208880" y="1128600"/>
            <a:ext cx="8418600" cy="522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720" indent="-341280">
              <a:lnSpc>
                <a:spcPct val="100000"/>
              </a:lnSpc>
              <a:spcBef>
                <a:spcPts val="598"/>
              </a:spcBef>
              <a:buClr>
                <a:srgbClr val="FF0000"/>
              </a:buClr>
              <a:buSzPct val="60000"/>
              <a:buFont typeface="Wingdings" charset="2"/>
              <a:buChar char="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Análise de rede do cronograma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507" name="Picture 4_6"/>
          <p:cNvPicPr/>
          <p:nvPr/>
        </p:nvPicPr>
        <p:blipFill>
          <a:blip r:embed="rId3"/>
          <a:stretch/>
        </p:blipFill>
        <p:spPr>
          <a:xfrm>
            <a:off x="245880" y="1859040"/>
            <a:ext cx="10044000" cy="4233960"/>
          </a:xfrm>
          <a:prstGeom prst="rect">
            <a:avLst/>
          </a:prstGeom>
          <a:ln w="0">
            <a:noFill/>
          </a:ln>
        </p:spPr>
      </p:pic>
      <p:sp>
        <p:nvSpPr>
          <p:cNvPr id="508" name="CustomShape 3"/>
          <p:cNvSpPr/>
          <p:nvPr/>
        </p:nvSpPr>
        <p:spPr>
          <a:xfrm>
            <a:off x="403920" y="6058080"/>
            <a:ext cx="9500760" cy="79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4920">
              <a:lnSpc>
                <a:spcPct val="100000"/>
              </a:lnSpc>
              <a:spcBef>
                <a:spcPts val="499"/>
              </a:spcBef>
              <a:buClr>
                <a:srgbClr val="0066FF"/>
              </a:buClr>
              <a:buFont typeface="Arial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66FF"/>
                </a:solidFill>
                <a:latin typeface="Arial"/>
                <a:ea typeface="DejaVu Sans"/>
              </a:rPr>
              <a:t>Vídeo Ricardo Vargas – analise pert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805680" y="288720"/>
            <a:ext cx="8913960" cy="70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Estimar Duração da Atividade</a:t>
            </a:r>
            <a:endParaRPr lang="pt-BR" sz="4400" b="0" strike="noStrike" spc="-1">
              <a:latin typeface="Arial"/>
            </a:endParaRPr>
          </a:p>
        </p:txBody>
      </p:sp>
      <p:graphicFrame>
        <p:nvGraphicFramePr>
          <p:cNvPr id="510" name="Table 2"/>
          <p:cNvGraphicFramePr/>
          <p:nvPr/>
        </p:nvGraphicFramePr>
        <p:xfrm>
          <a:off x="147960" y="1479600"/>
          <a:ext cx="9596160" cy="5669280"/>
        </p:xfrm>
        <a:graphic>
          <a:graphicData uri="http://schemas.openxmlformats.org/drawingml/2006/table">
            <a:tbl>
              <a:tblPr/>
              <a:tblGrid>
                <a:gridCol w="128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2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9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4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Atividade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O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M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P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(PERT ou) Duração Esperada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Desvio Padrão da Atividade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Variância da Atividade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7BB0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Intervalo da Estimativa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E7BB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27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47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28,167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5,500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30,250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22,667 até 33,667 ou 28,167 +/- 5,500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41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89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61,667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8,000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64,000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53,667 até 69,667 ou 61,667 +/- 8,000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C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39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44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48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43,833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1,500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2.250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42,333 até 45,333 ou 43,833 +/- 1,500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6E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7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D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29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37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42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36,500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2,167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4,694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34,333 até 38,667 ou 35,500 +/- 2,167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FAF3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1335960" y="214200"/>
            <a:ext cx="844128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Método do caminho crítico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12" name="Picture 75"/>
          <p:cNvPicPr/>
          <p:nvPr/>
        </p:nvPicPr>
        <p:blipFill>
          <a:blip r:embed="rId3"/>
          <a:stretch/>
        </p:blipFill>
        <p:spPr>
          <a:xfrm>
            <a:off x="1036800" y="1373040"/>
            <a:ext cx="8527320" cy="5085000"/>
          </a:xfrm>
          <a:prstGeom prst="rect">
            <a:avLst/>
          </a:prstGeom>
          <a:ln w="0">
            <a:noFill/>
          </a:ln>
        </p:spPr>
      </p:pic>
      <p:sp>
        <p:nvSpPr>
          <p:cNvPr id="513" name="CustomShape 2"/>
          <p:cNvSpPr/>
          <p:nvPr/>
        </p:nvSpPr>
        <p:spPr>
          <a:xfrm>
            <a:off x="1116000" y="5035680"/>
            <a:ext cx="5457240" cy="1239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432000" lvl="1" indent="-214920">
              <a:lnSpc>
                <a:spcPct val="150000"/>
              </a:lnSpc>
              <a:spcBef>
                <a:spcPts val="1199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u="sng" strike="noStrike" spc="-1">
                <a:solidFill>
                  <a:srgbClr val="000099"/>
                </a:solidFill>
                <a:uFillTx/>
                <a:latin typeface="Tahoma"/>
                <a:ea typeface="DejaVu Sans"/>
              </a:rPr>
              <a:t>Caminho crítico </a:t>
            </a:r>
            <a:r>
              <a:rPr lang="pt-BR" sz="1800" b="0" strike="noStrike" spc="-1">
                <a:solidFill>
                  <a:srgbClr val="000099"/>
                </a:solidFill>
                <a:latin typeface="Tahoma"/>
                <a:ea typeface="DejaVu Sans"/>
              </a:rPr>
              <a:t>– é aquele que não admite folgas ou o que tem a menor folga dentre todas as atividades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1335960" y="193680"/>
            <a:ext cx="844128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Exercícios – Construção de uma Casa</a:t>
            </a:r>
            <a:endParaRPr lang="pt-BR" sz="3600" b="0" strike="noStrike" spc="-1">
              <a:latin typeface="Arial"/>
            </a:endParaRPr>
          </a:p>
        </p:txBody>
      </p:sp>
      <p:pic>
        <p:nvPicPr>
          <p:cNvPr id="515" name="Picture 2_13"/>
          <p:cNvPicPr/>
          <p:nvPr/>
        </p:nvPicPr>
        <p:blipFill>
          <a:blip r:embed="rId3"/>
          <a:stretch/>
        </p:blipFill>
        <p:spPr>
          <a:xfrm>
            <a:off x="242280" y="1733400"/>
            <a:ext cx="5816520" cy="3759480"/>
          </a:xfrm>
          <a:prstGeom prst="rect">
            <a:avLst/>
          </a:prstGeom>
          <a:ln w="0">
            <a:noFill/>
          </a:ln>
        </p:spPr>
      </p:pic>
      <p:pic>
        <p:nvPicPr>
          <p:cNvPr id="516" name="Picture 4_7"/>
          <p:cNvPicPr/>
          <p:nvPr/>
        </p:nvPicPr>
        <p:blipFill>
          <a:blip r:embed="rId4"/>
          <a:stretch/>
        </p:blipFill>
        <p:spPr>
          <a:xfrm>
            <a:off x="6060600" y="1712880"/>
            <a:ext cx="3519000" cy="3795840"/>
          </a:xfrm>
          <a:prstGeom prst="rect">
            <a:avLst/>
          </a:prstGeom>
          <a:ln w="0">
            <a:noFill/>
          </a:ln>
        </p:spPr>
      </p:pic>
      <p:sp>
        <p:nvSpPr>
          <p:cNvPr id="517" name="CustomShape 2"/>
          <p:cNvSpPr/>
          <p:nvPr/>
        </p:nvSpPr>
        <p:spPr>
          <a:xfrm>
            <a:off x="1076040" y="1311120"/>
            <a:ext cx="8424360" cy="89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216000" indent="-214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Programação de Atividades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87480" y="5619600"/>
            <a:ext cx="4191480" cy="123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PDI – Primeira Data de Início</a:t>
            </a:r>
            <a:endParaRPr lang="pt-BR" sz="16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PDT – Primeira Data de Término</a:t>
            </a:r>
            <a:endParaRPr lang="pt-BR" sz="16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UDI – Ultima Data de Início</a:t>
            </a:r>
            <a:endParaRPr lang="pt-BR" sz="16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UDT – Ultima Data de Término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519" name="CustomShape 4"/>
          <p:cNvSpPr/>
          <p:nvPr/>
        </p:nvSpPr>
        <p:spPr>
          <a:xfrm>
            <a:off x="4834080" y="5583240"/>
            <a:ext cx="4191480" cy="123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FT – Folga Total</a:t>
            </a:r>
            <a:endParaRPr lang="pt-BR" sz="1600" b="0" strike="noStrike" spc="-1">
              <a:latin typeface="Arial"/>
            </a:endParaRPr>
          </a:p>
          <a:p>
            <a:pPr marL="432000" lvl="1" indent="-214920">
              <a:lnSpc>
                <a:spcPct val="9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Wingdings" charset="2"/>
              <a:buChar char="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99"/>
                </a:solidFill>
                <a:latin typeface="Tahoma"/>
                <a:ea typeface="DejaVu Sans"/>
              </a:rPr>
              <a:t>FL – Folga Livre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1335960" y="193680"/>
            <a:ext cx="844128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Exercícios – Construção de uma Casa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1116000" y="1201680"/>
            <a:ext cx="8424000" cy="89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Diagrama de Barras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522" name="Picture 2_14"/>
          <p:cNvPicPr/>
          <p:nvPr/>
        </p:nvPicPr>
        <p:blipFill>
          <a:blip r:embed="rId3"/>
          <a:stretch/>
        </p:blipFill>
        <p:spPr>
          <a:xfrm>
            <a:off x="127080" y="1859040"/>
            <a:ext cx="9732600" cy="259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1335960" y="193680"/>
            <a:ext cx="844128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Exercícios – Construção de uma Casa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759960" y="1712880"/>
            <a:ext cx="1778760" cy="874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Diagrama de Setas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525" name="Picture 2_15"/>
          <p:cNvPicPr/>
          <p:nvPr/>
        </p:nvPicPr>
        <p:blipFill>
          <a:blip r:embed="rId3"/>
          <a:stretch/>
        </p:blipFill>
        <p:spPr>
          <a:xfrm>
            <a:off x="2908080" y="1165320"/>
            <a:ext cx="6996240" cy="1670040"/>
          </a:xfrm>
          <a:prstGeom prst="rect">
            <a:avLst/>
          </a:prstGeom>
          <a:ln w="0">
            <a:noFill/>
          </a:ln>
        </p:spPr>
      </p:pic>
      <p:pic>
        <p:nvPicPr>
          <p:cNvPr id="526" name="Picture 3_2"/>
          <p:cNvPicPr/>
          <p:nvPr/>
        </p:nvPicPr>
        <p:blipFill>
          <a:blip r:embed="rId4"/>
          <a:stretch/>
        </p:blipFill>
        <p:spPr>
          <a:xfrm>
            <a:off x="128880" y="2844720"/>
            <a:ext cx="6009480" cy="4011840"/>
          </a:xfrm>
          <a:prstGeom prst="rect">
            <a:avLst/>
          </a:prstGeom>
          <a:ln w="0">
            <a:noFill/>
          </a:ln>
        </p:spPr>
      </p:pic>
      <p:sp>
        <p:nvSpPr>
          <p:cNvPr id="527" name="CustomShape 3"/>
          <p:cNvSpPr/>
          <p:nvPr/>
        </p:nvSpPr>
        <p:spPr>
          <a:xfrm>
            <a:off x="6455880" y="4414680"/>
            <a:ext cx="3448800" cy="54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ctr">
              <a:lnSpc>
                <a:spcPct val="100000"/>
              </a:lnSpc>
              <a:spcBef>
                <a:spcPts val="59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Diagrama de Precedência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1335960" y="214200"/>
            <a:ext cx="844128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Cronograma de um Projeto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29" name="Picture 2_16"/>
          <p:cNvPicPr/>
          <p:nvPr/>
        </p:nvPicPr>
        <p:blipFill>
          <a:blip r:embed="rId3"/>
          <a:stretch/>
        </p:blipFill>
        <p:spPr>
          <a:xfrm>
            <a:off x="5272560" y="1092240"/>
            <a:ext cx="4425480" cy="5764320"/>
          </a:xfrm>
          <a:prstGeom prst="rect">
            <a:avLst/>
          </a:prstGeom>
          <a:ln w="0">
            <a:noFill/>
          </a:ln>
        </p:spPr>
      </p:pic>
      <p:sp>
        <p:nvSpPr>
          <p:cNvPr id="530" name="CustomShape 2"/>
          <p:cNvSpPr/>
          <p:nvPr/>
        </p:nvSpPr>
        <p:spPr>
          <a:xfrm>
            <a:off x="1274400" y="1655640"/>
            <a:ext cx="3677040" cy="301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Cronograma dos Marcos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Cronograma Sintético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Cronograma Detalhado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4834440" y="1822320"/>
            <a:ext cx="354600" cy="363960"/>
          </a:xfrm>
          <a:custGeom>
            <a:avLst/>
            <a:gdLst/>
            <a:ahLst/>
            <a:cxnLst/>
            <a:rect l="l" t="t" r="r" b="b"/>
            <a:pathLst>
              <a:path w="990" h="1017">
                <a:moveTo>
                  <a:pt x="0" y="254"/>
                </a:moveTo>
                <a:lnTo>
                  <a:pt x="494" y="254"/>
                </a:lnTo>
                <a:lnTo>
                  <a:pt x="494" y="0"/>
                </a:lnTo>
                <a:lnTo>
                  <a:pt x="989" y="508"/>
                </a:lnTo>
                <a:lnTo>
                  <a:pt x="494" y="1016"/>
                </a:lnTo>
                <a:lnTo>
                  <a:pt x="494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00E4A8"/>
          </a:solidFill>
          <a:ln w="25560">
            <a:solidFill>
              <a:srgbClr val="00A77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32" name="CustomShape 4"/>
          <p:cNvSpPr/>
          <p:nvPr/>
        </p:nvSpPr>
        <p:spPr>
          <a:xfrm>
            <a:off x="4834440" y="2808360"/>
            <a:ext cx="354600" cy="363600"/>
          </a:xfrm>
          <a:custGeom>
            <a:avLst/>
            <a:gdLst/>
            <a:ahLst/>
            <a:cxnLst/>
            <a:rect l="l" t="t" r="r" b="b"/>
            <a:pathLst>
              <a:path w="990" h="1016">
                <a:moveTo>
                  <a:pt x="0" y="253"/>
                </a:moveTo>
                <a:lnTo>
                  <a:pt x="494" y="253"/>
                </a:lnTo>
                <a:lnTo>
                  <a:pt x="494" y="0"/>
                </a:lnTo>
                <a:lnTo>
                  <a:pt x="989" y="507"/>
                </a:lnTo>
                <a:lnTo>
                  <a:pt x="494" y="1015"/>
                </a:lnTo>
                <a:lnTo>
                  <a:pt x="494" y="761"/>
                </a:lnTo>
                <a:lnTo>
                  <a:pt x="0" y="761"/>
                </a:lnTo>
                <a:lnTo>
                  <a:pt x="0" y="253"/>
                </a:lnTo>
              </a:path>
            </a:pathLst>
          </a:custGeom>
          <a:solidFill>
            <a:srgbClr val="00E4A8"/>
          </a:solidFill>
          <a:ln w="25560">
            <a:solidFill>
              <a:srgbClr val="00A77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33" name="CustomShape 5"/>
          <p:cNvSpPr/>
          <p:nvPr/>
        </p:nvSpPr>
        <p:spPr>
          <a:xfrm>
            <a:off x="4834440" y="4633920"/>
            <a:ext cx="354600" cy="363600"/>
          </a:xfrm>
          <a:custGeom>
            <a:avLst/>
            <a:gdLst/>
            <a:ahLst/>
            <a:cxnLst/>
            <a:rect l="l" t="t" r="r" b="b"/>
            <a:pathLst>
              <a:path w="990" h="1016">
                <a:moveTo>
                  <a:pt x="0" y="253"/>
                </a:moveTo>
                <a:lnTo>
                  <a:pt x="494" y="253"/>
                </a:lnTo>
                <a:lnTo>
                  <a:pt x="494" y="0"/>
                </a:lnTo>
                <a:lnTo>
                  <a:pt x="989" y="507"/>
                </a:lnTo>
                <a:lnTo>
                  <a:pt x="494" y="1015"/>
                </a:lnTo>
                <a:lnTo>
                  <a:pt x="494" y="761"/>
                </a:lnTo>
                <a:lnTo>
                  <a:pt x="0" y="761"/>
                </a:lnTo>
                <a:lnTo>
                  <a:pt x="0" y="253"/>
                </a:lnTo>
              </a:path>
            </a:pathLst>
          </a:custGeom>
          <a:solidFill>
            <a:srgbClr val="00E4A8"/>
          </a:solidFill>
          <a:ln w="25560">
            <a:solidFill>
              <a:srgbClr val="00A77A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Execução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1052280" y="1201320"/>
            <a:ext cx="8418600" cy="160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Esses processos coordenam as pessoas e os recursos necessários para implantar o projeto, de acordo com o plano elaborado nos processos de planejamento.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1709280" y="3027240"/>
            <a:ext cx="7873560" cy="266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Execução do plano de projeto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Distribuição da informação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Verificação do escopo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Garantia da qualidade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Administração e desenvolvimento da equipe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Gerenciar o engajamento das partes interessadas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CustomShape 1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Monitoramento e Controle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38" name="CustomShape 2"/>
          <p:cNvSpPr/>
          <p:nvPr/>
        </p:nvSpPr>
        <p:spPr>
          <a:xfrm>
            <a:off x="997560" y="1125360"/>
            <a:ext cx="8907120" cy="288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2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Esses processos têm o objetivo de monitorar e controlar todas as atividades que são realizadas nas fases de Planejamento e de Execução.</a:t>
            </a: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2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 monitoramento mede a situação real do projeto</a:t>
            </a: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2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 controle compara a situação real com a situação prevista no planejamento e atua para corrigir eventuais desvios.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539" name="CustomShape 3"/>
          <p:cNvSpPr/>
          <p:nvPr/>
        </p:nvSpPr>
        <p:spPr>
          <a:xfrm>
            <a:off x="2460600" y="3718080"/>
            <a:ext cx="7103520" cy="310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Monitorar e controlar o trabalho do projeto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Controle das mudanças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Controle das modificações do escopo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Controle da qualidade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Controle do cronograma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Controle do risco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Controle dos custos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07000" y="1091160"/>
            <a:ext cx="9446040" cy="1919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Todo projeto têm início e fim definidos.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 trabalho do projeto deve ser planejado. Porém há riscos e incertezas.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O  resultado do trabalho é probabilístico e não determinístico.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701120" y="3797280"/>
            <a:ext cx="146160" cy="13464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4" name="CustomShape 3"/>
          <p:cNvSpPr/>
          <p:nvPr/>
        </p:nvSpPr>
        <p:spPr>
          <a:xfrm>
            <a:off x="1621440" y="3616200"/>
            <a:ext cx="538560" cy="496800"/>
          </a:xfrm>
          <a:prstGeom prst="ellipse">
            <a:avLst/>
          </a:prstGeom>
          <a:solidFill>
            <a:schemeClr val="bg2"/>
          </a:solidFill>
          <a:ln w="28575">
            <a:solidFill>
              <a:srgbClr val="004D8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5" name="Line 4"/>
          <p:cNvSpPr/>
          <p:nvPr/>
        </p:nvSpPr>
        <p:spPr>
          <a:xfrm>
            <a:off x="1909080" y="3906360"/>
            <a:ext cx="5931720" cy="360"/>
          </a:xfrm>
          <a:prstGeom prst="line">
            <a:avLst/>
          </a:prstGeom>
          <a:ln w="28575">
            <a:solidFill>
              <a:srgbClr val="004D84"/>
            </a:solidFill>
            <a:prstDash val="dash"/>
            <a:round/>
            <a:headEnd type="oval" w="lg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6" name="CustomShape 5"/>
          <p:cNvSpPr/>
          <p:nvPr/>
        </p:nvSpPr>
        <p:spPr>
          <a:xfrm>
            <a:off x="1464480" y="3205440"/>
            <a:ext cx="879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4D84"/>
                </a:solidFill>
                <a:latin typeface="Arial"/>
                <a:ea typeface="ＭＳ Ｐゴシック"/>
              </a:rPr>
              <a:t>INÍCIO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7515000" y="3616200"/>
            <a:ext cx="538560" cy="496800"/>
          </a:xfrm>
          <a:prstGeom prst="ellipse">
            <a:avLst/>
          </a:prstGeom>
          <a:noFill/>
          <a:ln w="28575">
            <a:solidFill>
              <a:srgbClr val="004D8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8" name="Line 7"/>
          <p:cNvSpPr/>
          <p:nvPr/>
        </p:nvSpPr>
        <p:spPr>
          <a:xfrm>
            <a:off x="1891440" y="4876560"/>
            <a:ext cx="5881680" cy="360"/>
          </a:xfrm>
          <a:prstGeom prst="line">
            <a:avLst/>
          </a:prstGeom>
          <a:ln w="9525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49" name="Line 8"/>
          <p:cNvSpPr/>
          <p:nvPr/>
        </p:nvSpPr>
        <p:spPr>
          <a:xfrm flipH="1">
            <a:off x="1892160" y="3848400"/>
            <a:ext cx="14760" cy="1351080"/>
          </a:xfrm>
          <a:prstGeom prst="line">
            <a:avLst/>
          </a:prstGeom>
          <a:ln w="9525">
            <a:solidFill>
              <a:srgbClr val="004D8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50" name="CustomShape 9"/>
          <p:cNvSpPr/>
          <p:nvPr/>
        </p:nvSpPr>
        <p:spPr>
          <a:xfrm>
            <a:off x="4228200" y="4803840"/>
            <a:ext cx="1521000" cy="64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4D84"/>
                </a:solidFill>
                <a:latin typeface="Arial"/>
                <a:ea typeface="ＭＳ Ｐゴシック"/>
              </a:rPr>
              <a:t>TEMPO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151" name="CustomShape 10"/>
          <p:cNvSpPr/>
          <p:nvPr/>
        </p:nvSpPr>
        <p:spPr>
          <a:xfrm>
            <a:off x="7522560" y="3164760"/>
            <a:ext cx="574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4D84"/>
                </a:solidFill>
                <a:latin typeface="Arial"/>
                <a:ea typeface="ＭＳ Ｐゴシック"/>
              </a:rPr>
              <a:t>FIM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2" name="Line 11"/>
          <p:cNvSpPr/>
          <p:nvPr/>
        </p:nvSpPr>
        <p:spPr>
          <a:xfrm>
            <a:off x="7761600" y="3875760"/>
            <a:ext cx="360" cy="1364760"/>
          </a:xfrm>
          <a:prstGeom prst="line">
            <a:avLst/>
          </a:prstGeom>
          <a:ln w="9525">
            <a:solidFill>
              <a:srgbClr val="004D8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53" name="CustomShape 12"/>
          <p:cNvSpPr/>
          <p:nvPr/>
        </p:nvSpPr>
        <p:spPr>
          <a:xfrm>
            <a:off x="1807560" y="2873520"/>
            <a:ext cx="2565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4D84"/>
                </a:solidFill>
                <a:latin typeface="Arial"/>
                <a:ea typeface="ＭＳ Ｐゴシック"/>
              </a:rPr>
              <a:t>		Planejamento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>
            <a:off x="4967640" y="3057120"/>
            <a:ext cx="548640" cy="930960"/>
          </a:xfrm>
          <a:custGeom>
            <a:avLst/>
            <a:gdLst/>
            <a:ahLst/>
            <a:cxnLst/>
            <a:rect l="l" t="t" r="r" b="b"/>
            <a:pathLst>
              <a:path w="301" h="697">
                <a:moveTo>
                  <a:pt x="0" y="0"/>
                </a:moveTo>
                <a:cubicBezTo>
                  <a:pt x="112" y="45"/>
                  <a:pt x="225" y="91"/>
                  <a:pt x="263" y="207"/>
                </a:cubicBezTo>
                <a:cubicBezTo>
                  <a:pt x="301" y="323"/>
                  <a:pt x="234" y="615"/>
                  <a:pt x="228" y="697"/>
                </a:cubicBezTo>
              </a:path>
            </a:pathLst>
          </a:custGeom>
          <a:noFill/>
          <a:ln w="9525">
            <a:solidFill>
              <a:srgbClr val="004D84"/>
            </a:solidFill>
            <a:round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55" name="Line 14"/>
          <p:cNvSpPr/>
          <p:nvPr/>
        </p:nvSpPr>
        <p:spPr>
          <a:xfrm>
            <a:off x="1935720" y="5217840"/>
            <a:ext cx="5881680" cy="360"/>
          </a:xfrm>
          <a:prstGeom prst="line">
            <a:avLst/>
          </a:prstGeom>
          <a:ln w="9525">
            <a:solidFill>
              <a:srgbClr val="004D8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56" name="CustomShape 15"/>
          <p:cNvSpPr/>
          <p:nvPr/>
        </p:nvSpPr>
        <p:spPr>
          <a:xfrm>
            <a:off x="384480" y="5609160"/>
            <a:ext cx="917964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Por melhor que tenha sido o planejamento, há desvios que precisam ser monitorados e controlados. 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Encerramento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957240" y="1091880"/>
            <a:ext cx="8622000" cy="336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2560">
              <a:lnSpc>
                <a:spcPct val="13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Os resultados do projeto são avaliados pela equipe de projetos ou por auditores externos, a fim de obter a aceitação formal do projeto pelo patrocinador e pelos demais interessados </a:t>
            </a:r>
            <a:endParaRPr lang="pt-BR" sz="2400" b="0" strike="noStrike" spc="-1">
              <a:latin typeface="Arial"/>
            </a:endParaRPr>
          </a:p>
          <a:p>
            <a:pPr marL="432000" indent="-322560">
              <a:lnSpc>
                <a:spcPct val="13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Os documentos do projeto são encerrados e as falhas ocorridas são analisadas para que erros semelhantes sejam evitados em projetos futuros. (Aprendizado)	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542" name="CustomShape 3"/>
          <p:cNvSpPr/>
          <p:nvPr/>
        </p:nvSpPr>
        <p:spPr>
          <a:xfrm>
            <a:off x="2539800" y="4816440"/>
            <a:ext cx="7103520" cy="900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Encerrar o projeto</a:t>
            </a:r>
            <a:endParaRPr lang="pt-BR" sz="24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598"/>
              </a:spcBef>
              <a:buClr>
                <a:srgbClr val="000099"/>
              </a:buClr>
              <a:buFont typeface="Tahoma"/>
              <a:buChar char="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99"/>
                </a:solidFill>
                <a:latin typeface="Arial"/>
                <a:ea typeface="DejaVu Sans"/>
              </a:rPr>
              <a:t> Encerrar as aquisições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CustomShape 1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16000" indent="-21456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Processo de Encerramento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44" name="CustomShape 2"/>
          <p:cNvSpPr/>
          <p:nvPr/>
        </p:nvSpPr>
        <p:spPr>
          <a:xfrm>
            <a:off x="1208880" y="1268280"/>
            <a:ext cx="8418600" cy="454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Podem ser projetos abortados, cancelados, em situação crítica ou concluídos;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Obter a aceitação do cliente ou patrocinador;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Realizar pós-projeto ou revisão final;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Registrar os impactos para qualquer processo;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Documentar as lições aprendidas;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Arquivar todos os documentos;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Fechar todas as atividades de aquisição garantindo rescisão de todos os contratos relevantes;</a:t>
            </a:r>
            <a:endParaRPr lang="pt-BR" sz="2400" b="0" strike="noStrike" spc="-1">
              <a:latin typeface="Arial"/>
            </a:endParaRPr>
          </a:p>
          <a:p>
            <a:pPr marL="864000" lvl="1" indent="-3225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Realizar avaliações dos membros da equipe e recursos do projeto de lançamento.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1471680" y="-76320"/>
            <a:ext cx="7937280" cy="11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99"/>
                </a:solidFill>
                <a:latin typeface="Arial"/>
                <a:ea typeface="DejaVu Sans"/>
              </a:rPr>
              <a:t>Gestão de Escopo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46" name="Picture 3"/>
          <p:cNvPicPr/>
          <p:nvPr/>
        </p:nvPicPr>
        <p:blipFill>
          <a:blip r:embed="rId3"/>
          <a:stretch/>
        </p:blipFill>
        <p:spPr>
          <a:xfrm>
            <a:off x="957600" y="1154160"/>
            <a:ext cx="8749080" cy="511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7629120" y="6243480"/>
            <a:ext cx="206208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456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AE952B59-FCFF-4940-9FAF-BA36ABBC4D0A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53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72000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600" b="1" strike="noStrike" spc="-1">
                <a:solidFill>
                  <a:srgbClr val="000099"/>
                </a:solidFill>
                <a:latin typeface="Arial"/>
                <a:ea typeface="DejaVu Sans"/>
              </a:rPr>
              <a:t>Tipos de Projetos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918000" y="1383840"/>
            <a:ext cx="8986320" cy="547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1280" indent="-339840">
              <a:lnSpc>
                <a:spcPct val="150000"/>
              </a:lnSpc>
              <a:tabLst>
                <a:tab pos="0" algn="l"/>
              </a:tabLst>
            </a:pP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Tipo de porte: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grandes projetos e projetos de pouca monta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tabLst>
                <a:tab pos="0" algn="l"/>
              </a:tabLst>
            </a:pP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Tipo de funcionalidade: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introdução de produto, melhoria de qualidade, substituição de equipamento, desenvolvimento de tecnologia, expansão de capacidade instalada, etc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tabLst>
                <a:tab pos="0" algn="l"/>
              </a:tabLst>
            </a:pP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Tipo de recursos: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tangíveis (novos produtos) e intengíveis (software, projeto de treinamento a LP)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tabLst>
                <a:tab pos="0" algn="l"/>
              </a:tabLst>
            </a:pP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Tipo de impacto: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implementação ou “como”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tabLst>
                <a:tab pos="0" algn="l"/>
              </a:tabLst>
            </a:pPr>
            <a:r>
              <a:rPr lang="pt-BR" sz="24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Tipo de relacionamento:</a:t>
            </a: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interdependentes ou independentes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7629120" y="6243480"/>
            <a:ext cx="206208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456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EEAC535-379C-4AA0-B7E0-CB19FE27E06B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54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99"/>
                </a:solidFill>
                <a:latin typeface="Arial"/>
                <a:ea typeface="DejaVu Sans"/>
              </a:rPr>
              <a:t>Composição dos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700920" y="979920"/>
            <a:ext cx="8986320" cy="56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1280" indent="-339840">
              <a:lnSpc>
                <a:spcPct val="130000"/>
              </a:lnSpc>
              <a:buClr>
                <a:srgbClr val="3333CC"/>
              </a:buClr>
              <a:buSzPct val="58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Programa</a:t>
            </a:r>
            <a:endParaRPr lang="pt-BR" sz="2400" b="0" strike="noStrike" spc="-1">
              <a:latin typeface="Arial"/>
            </a:endParaRPr>
          </a:p>
          <a:p>
            <a:pPr marL="507960" lvl="1" indent="-284400">
              <a:lnSpc>
                <a:spcPct val="130000"/>
              </a:lnSpc>
              <a:buClr>
                <a:srgbClr val="FF0000"/>
              </a:buClr>
              <a:buSzPct val="58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	</a:t>
            </a:r>
            <a:endParaRPr lang="pt-BR" sz="2400" b="0" strike="noStrike" spc="-1">
              <a:latin typeface="Arial"/>
            </a:endParaRPr>
          </a:p>
          <a:p>
            <a:pPr marL="907920" lvl="2" indent="-227160">
              <a:lnSpc>
                <a:spcPct val="130000"/>
              </a:lnSpc>
              <a:buClr>
                <a:srgbClr val="3333CC"/>
              </a:buClr>
              <a:buSzPct val="58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Atividade	</a:t>
            </a:r>
            <a:endParaRPr lang="pt-BR" sz="2400" b="0" strike="noStrike" spc="-1">
              <a:latin typeface="Arial"/>
            </a:endParaRPr>
          </a:p>
          <a:p>
            <a:pPr marL="1365120" lvl="3" indent="-227160">
              <a:lnSpc>
                <a:spcPct val="130000"/>
              </a:lnSpc>
              <a:buClr>
                <a:srgbClr val="FFCF01"/>
              </a:buClr>
              <a:buSzPct val="58000"/>
              <a:buFont typeface="Wingdings" charset="2"/>
              <a:buChar char="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Tarefa (unidade mín do projeto)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spcBef>
                <a:spcPts val="499"/>
              </a:spcBef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Ex: </a:t>
            </a:r>
            <a:r>
              <a:rPr lang="pt-B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Programa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modernização de plantas de vários sites</a:t>
            </a:r>
            <a:endParaRPr lang="pt-BR" sz="20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    </a:t>
            </a:r>
            <a:r>
              <a:rPr lang="pt-B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Projeto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aumento de capacidade instalada</a:t>
            </a:r>
            <a:endParaRPr lang="pt-BR" sz="20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</a:t>
            </a:r>
            <a:r>
              <a:rPr lang="pt-B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Atividade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disponibilizar equipamento para aumento de capacidade instalada, etc</a:t>
            </a:r>
            <a:endParaRPr lang="pt-BR" sz="20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      </a:t>
            </a:r>
            <a:r>
              <a:rPr lang="pt-B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Tarefa 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1 – identificação do equipamento</a:t>
            </a:r>
            <a:endParaRPr lang="pt-BR" sz="20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      Tarefa 2 – escolha do equipamento</a:t>
            </a:r>
            <a:endParaRPr lang="pt-BR" sz="20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	      Tarefa 3 -  recebimento e instalação do equipamento</a:t>
            </a:r>
            <a:endParaRPr lang="pt-BR" sz="20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spcBef>
                <a:spcPts val="499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CustomShape 1"/>
          <p:cNvSpPr/>
          <p:nvPr/>
        </p:nvSpPr>
        <p:spPr>
          <a:xfrm>
            <a:off x="7629120" y="6243480"/>
            <a:ext cx="206208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456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278EB2CD-6D67-4B45-8D4D-0EDCF950EF7F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55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554" name="CustomShape 2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99"/>
                </a:solidFill>
                <a:latin typeface="Arial"/>
                <a:ea typeface="DejaVu Sans"/>
              </a:rPr>
              <a:t>Etapas de um projeto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55" name="CustomShape 3"/>
          <p:cNvSpPr/>
          <p:nvPr/>
        </p:nvSpPr>
        <p:spPr>
          <a:xfrm>
            <a:off x="918000" y="1238400"/>
            <a:ext cx="8986320" cy="56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1280" indent="-339840">
              <a:lnSpc>
                <a:spcPct val="130000"/>
              </a:lnSpc>
              <a:buClr>
                <a:srgbClr val="3333CC"/>
              </a:buClr>
              <a:buSzPct val="58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identificação da idéia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buClr>
                <a:srgbClr val="3333CC"/>
              </a:buClr>
              <a:buSzPct val="58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estudo de previabilidade (proj. preliminar – se justifica)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buClr>
                <a:srgbClr val="3333CC"/>
              </a:buClr>
              <a:buSzPct val="58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estudo de viabilidade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buClr>
                <a:srgbClr val="3333CC"/>
              </a:buClr>
              <a:buSzPct val="58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detalhamento *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buClr>
                <a:srgbClr val="3333CC"/>
              </a:buClr>
              <a:buSzPct val="58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Execução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tabLst>
                <a:tab pos="0" algn="l"/>
              </a:tabLst>
            </a:pP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* Etapas básicas : 	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	- estudo de mercado : 	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	- estudo de tamanho e localização 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	- engenharia : objetivo básico 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	- análise de custos e receitas</a:t>
            </a:r>
            <a:endParaRPr lang="pt-BR" sz="2400" b="0" strike="noStrike" spc="-1">
              <a:latin typeface="Arial"/>
            </a:endParaRPr>
          </a:p>
          <a:p>
            <a:pPr marL="341280" indent="-339840">
              <a:lnSpc>
                <a:spcPct val="130000"/>
              </a:lnSpc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	- avaliação do mérito do projeto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7629120" y="6243480"/>
            <a:ext cx="206208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456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C2CE7CE0-5F2E-4120-9437-D6EB158ECB1F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56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99"/>
                </a:solidFill>
                <a:latin typeface="Arial"/>
                <a:ea typeface="DejaVu Sans"/>
              </a:rPr>
              <a:t>Etapas básicas de um projeto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878400" y="1092240"/>
            <a:ext cx="8986680" cy="56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1280" indent="-339840">
              <a:lnSpc>
                <a:spcPct val="150000"/>
              </a:lnSpc>
              <a:buClr>
                <a:srgbClr val="3333CC"/>
              </a:buClr>
              <a:buSzPct val="58000"/>
              <a:buFont typeface="Wingdings" charset="2"/>
              <a:buChar char="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estudo de mercado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quem comprará o produto ? (área geográfica, situação econômica, faixa etária, sexo),  qual preço ?  (concorrência e qual quantidade passível de ser produzida),  quanto comprará ? </a:t>
            </a:r>
            <a:endParaRPr lang="pt-BR" sz="20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buClr>
                <a:srgbClr val="3333CC"/>
              </a:buClr>
              <a:buSzPct val="58000"/>
              <a:buFont typeface="Wingdings" charset="2"/>
              <a:buChar char="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estudo de tamanho e localização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(capacidade mínima, equipamentos =&gt; TAMANHO  &lt;= potencialidade do mercado)</a:t>
            </a:r>
            <a:endParaRPr lang="pt-BR" sz="20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buClr>
                <a:srgbClr val="3333CC"/>
              </a:buClr>
              <a:buSzPct val="58000"/>
              <a:buFont typeface="Wingdings" charset="2"/>
              <a:buChar char="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engenharia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: objetivo básico  -&gt; determinar o processo de produção, equipamentos e instalações ; 	-&gt; tornar possível o cálculo dos custos de investimento e de operação</a:t>
            </a:r>
            <a:endParaRPr lang="pt-BR" sz="20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buClr>
                <a:srgbClr val="3333CC"/>
              </a:buClr>
              <a:buSzPct val="58000"/>
              <a:buFont typeface="Wingdings" charset="2"/>
              <a:buChar char="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análise de custos e receitas: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é importante conhecer os custos operacionais (fixos e variáveis) que influenciam no custo unitário e marginal (custo para produção de uma unidade adicional do produto)</a:t>
            </a:r>
            <a:endParaRPr lang="pt-BR" sz="20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buClr>
                <a:srgbClr val="3333CC"/>
              </a:buClr>
              <a:buSzPct val="58000"/>
              <a:buFont typeface="Wingdings" charset="2"/>
              <a:buChar char="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avaliação do mérito do projeto 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(= rentabilidade)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7629120" y="6243480"/>
            <a:ext cx="2062080" cy="455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marL="216000" indent="-214560" algn="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2D4C6C3-4045-4505-873B-AF29D0501A52}" type="slidenum"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57</a:t>
            </a:fld>
            <a:endParaRPr lang="pt-BR" sz="1400" b="0" strike="noStrike" spc="-1"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1246320" y="214200"/>
            <a:ext cx="8440920" cy="76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99"/>
                </a:solidFill>
                <a:latin typeface="Arial"/>
                <a:ea typeface="DejaVu Sans"/>
              </a:rPr>
              <a:t>Risco x Incerteza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918000" y="1383840"/>
            <a:ext cx="8986320" cy="547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1280" indent="-339840">
              <a:lnSpc>
                <a:spcPct val="150000"/>
              </a:lnSpc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Num estudo de projetos, a certeza nunca é alcançada. (Risco – probabilidade x Incerteza). Tenta-se então reduzir as incertezas no aprofundamento do estudo, ou adotar valores conservadores.  </a:t>
            </a:r>
            <a:endParaRPr lang="pt-BR" sz="22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tabLst>
                <a:tab pos="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Recursos para minimização das incertezas de um projeto: </a:t>
            </a:r>
            <a:endParaRPr lang="pt-BR" sz="22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buClr>
                <a:srgbClr val="3333CC"/>
              </a:buClr>
              <a:buSzPct val="58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construção de diferentes cenários  (otimista, pessimista, central), </a:t>
            </a:r>
            <a:endParaRPr lang="pt-BR" sz="22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buClr>
                <a:srgbClr val="3333CC"/>
              </a:buClr>
              <a:buSzPct val="58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de sensibilidade do resultado pelas diversas variáveis e </a:t>
            </a:r>
            <a:endParaRPr lang="pt-BR" sz="2200" b="0" strike="noStrike" spc="-1">
              <a:latin typeface="Arial"/>
            </a:endParaRPr>
          </a:p>
          <a:p>
            <a:pPr marL="341280" indent="-339840">
              <a:lnSpc>
                <a:spcPct val="150000"/>
              </a:lnSpc>
              <a:buClr>
                <a:srgbClr val="3333CC"/>
              </a:buClr>
              <a:buSzPct val="58000"/>
              <a:buFont typeface="Wingdings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conservadorismo nas premissas assumidas.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166320" y="71280"/>
            <a:ext cx="9064800" cy="63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Próxima aula 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183600" y="1340640"/>
            <a:ext cx="9704520" cy="638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UA5 – Fundamentos de Gestão de Projetos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CustomShape 1"/>
          <p:cNvSpPr/>
          <p:nvPr/>
        </p:nvSpPr>
        <p:spPr>
          <a:xfrm>
            <a:off x="360" y="46080"/>
            <a:ext cx="7765200" cy="76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Referências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128160" y="1340640"/>
            <a:ext cx="9028440" cy="51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lvl="1" indent="-2091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VALERIANO, D. L. Gerência em Projetos de Pesquisa desenvolvimento e Engenharia. São Paulo. Pearson Education, 2014.</a:t>
            </a:r>
            <a:endParaRPr lang="pt-BR" sz="3200" b="0" strike="noStrike" spc="-1">
              <a:latin typeface="Arial"/>
            </a:endParaRPr>
          </a:p>
          <a:p>
            <a:pPr marL="457200" lvl="1" indent="-2091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PHAM, A.; PHAM, P.V.; Scrum em Ação – Gerenciamento e Desenvolvimento. Editora: Novatec, 1o Edição, 2011.</a:t>
            </a:r>
            <a:endParaRPr lang="pt-BR" sz="3200" b="0" strike="noStrike" spc="-1">
              <a:latin typeface="Arial"/>
            </a:endParaRPr>
          </a:p>
          <a:p>
            <a:pPr marL="457200" lvl="1" indent="-20916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Guia PMBOK®; Um Guia do Conjunto de Conhecimentos em Gerenciamento de Projetos, 3o edição, Project Management Institute, Inc., 2014.</a:t>
            </a:r>
            <a:endParaRPr lang="pt-BR" sz="3200" b="0" strike="noStrike" spc="-1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20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73320" y="1311840"/>
            <a:ext cx="6425640" cy="2174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No ambiente empresarial competitivo atual é importante que a escolha do projeto esteja alinhada com o planejamento estratégico da organização. 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pt-BR" sz="24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 </a:t>
            </a:r>
            <a:endParaRPr lang="pt-BR" sz="24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281"/>
              </a:spcBef>
            </a:pPr>
            <a:endParaRPr lang="pt-BR" sz="24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281"/>
              </a:spcBef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756360" y="4275000"/>
            <a:ext cx="3094200" cy="9126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PLANEJAMENTO ESTRATÉGICO DA EMPRESA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5760720" y="4632120"/>
            <a:ext cx="264384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SELEÇÃO DE PROJETOS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4239000" y="4632120"/>
            <a:ext cx="1159200" cy="426960"/>
          </a:xfrm>
          <a:prstGeom prst="stripedRightArrow">
            <a:avLst>
              <a:gd name="adj1" fmla="val 43536"/>
              <a:gd name="adj2" fmla="val 50000"/>
            </a:avLst>
          </a:prstGeom>
          <a:solidFill>
            <a:srgbClr val="004D84"/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161" name="Imagem 1_1"/>
          <p:cNvPicPr/>
          <p:nvPr/>
        </p:nvPicPr>
        <p:blipFill>
          <a:blip r:embed="rId2"/>
          <a:stretch/>
        </p:blipFill>
        <p:spPr>
          <a:xfrm>
            <a:off x="6650280" y="1356840"/>
            <a:ext cx="2835720" cy="174132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1"/>
          <p:cNvSpPr/>
          <p:nvPr/>
        </p:nvSpPr>
        <p:spPr>
          <a:xfrm>
            <a:off x="523440" y="5373360"/>
            <a:ext cx="3707640" cy="45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paulo.silva@unisal.br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0" y="6400800"/>
            <a:ext cx="6993720" cy="450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568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3680" cy="1391400"/>
          </a:xfrm>
          <a:prstGeom prst="rect">
            <a:avLst/>
          </a:prstGeom>
          <a:ln w="0">
            <a:noFill/>
          </a:ln>
        </p:spPr>
      </p:pic>
      <p:sp>
        <p:nvSpPr>
          <p:cNvPr id="569" name="CustomShape 3"/>
          <p:cNvSpPr/>
          <p:nvPr/>
        </p:nvSpPr>
        <p:spPr>
          <a:xfrm>
            <a:off x="525313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08/10/2024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570" name="CustomShape 4"/>
          <p:cNvSpPr/>
          <p:nvPr/>
        </p:nvSpPr>
        <p:spPr>
          <a:xfrm>
            <a:off x="295920" y="3365640"/>
            <a:ext cx="6993720" cy="1269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Fundamentos de Gestão de Projetos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571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60600" cy="1850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791880" y="2308320"/>
            <a:ext cx="5781960" cy="14292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 algn="just">
              <a:lnSpc>
                <a:spcPct val="15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1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- </a:t>
            </a: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Atender as necessidades do negócio (demanda de mercado, avanço tecnológico, requisitos legais).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866040" y="3851280"/>
            <a:ext cx="4254840" cy="355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1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- </a:t>
            </a: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Aumentar a eficiência operacional.</a:t>
            </a:r>
            <a:endParaRPr lang="pt-BR" sz="2000" b="0" strike="noStrike" spc="-1">
              <a:latin typeface="Arial"/>
            </a:endParaRPr>
          </a:p>
          <a:p>
            <a:pPr marL="743040" indent="-284040">
              <a:lnSpc>
                <a:spcPct val="90000"/>
              </a:lnSpc>
              <a:spcBef>
                <a:spcPts val="281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836160" y="4600080"/>
            <a:ext cx="5781960" cy="284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pt-BR" sz="1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- </a:t>
            </a: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Melhorar a satisfação do cliente.</a:t>
            </a:r>
            <a:endParaRPr lang="pt-BR" sz="2000" b="0" strike="noStrike" spc="-1">
              <a:latin typeface="Arial"/>
            </a:endParaRPr>
          </a:p>
          <a:p>
            <a:pPr marL="743040" indent="-284040">
              <a:lnSpc>
                <a:spcPct val="90000"/>
              </a:lnSpc>
              <a:spcBef>
                <a:spcPts val="281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  <a:p>
            <a:pPr marL="743040" indent="-284040">
              <a:lnSpc>
                <a:spcPct val="90000"/>
              </a:lnSpc>
              <a:spcBef>
                <a:spcPts val="281"/>
              </a:spcBef>
              <a:tabLst>
                <a:tab pos="0" algn="l"/>
              </a:tabLst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5442480" y="5082480"/>
            <a:ext cx="856080" cy="71892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4D84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6" name="CustomShape 5"/>
          <p:cNvSpPr/>
          <p:nvPr/>
        </p:nvSpPr>
        <p:spPr>
          <a:xfrm>
            <a:off x="5220720" y="5997600"/>
            <a:ext cx="1870920" cy="358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pt-BR" sz="16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PROJETOS</a:t>
            </a:r>
            <a:endParaRPr lang="pt-BR" sz="16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320"/>
              </a:spcBef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320"/>
              </a:spcBef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865080" y="3419640"/>
            <a:ext cx="1661040" cy="358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9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pt-BR" sz="16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COMPETIÇÃO</a:t>
            </a:r>
            <a:r>
              <a:rPr lang="pt-BR" sz="1600" b="1" strike="noStrike" spc="-1">
                <a:solidFill>
                  <a:srgbClr val="004D84"/>
                </a:solidFill>
                <a:latin typeface="Verdana"/>
                <a:ea typeface="ＭＳ Ｐゴシック"/>
              </a:rPr>
              <a:t> </a:t>
            </a:r>
            <a:endParaRPr lang="pt-BR" sz="16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320"/>
              </a:spcBef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320"/>
              </a:spcBef>
              <a:tabLst>
                <a:tab pos="0" algn="l"/>
              </a:tabLst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168" name="CustomShape 7"/>
          <p:cNvSpPr/>
          <p:nvPr/>
        </p:nvSpPr>
        <p:spPr>
          <a:xfrm>
            <a:off x="2653560" y="3233880"/>
            <a:ext cx="778680" cy="706320"/>
          </a:xfrm>
          <a:prstGeom prst="rightArrow">
            <a:avLst>
              <a:gd name="adj1" fmla="val 50000"/>
              <a:gd name="adj2" fmla="val 31269"/>
            </a:avLst>
          </a:prstGeom>
          <a:solidFill>
            <a:srgbClr val="004D84"/>
          </a:solidFill>
          <a:ln w="1270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69" name="CustomShape 8"/>
          <p:cNvSpPr/>
          <p:nvPr/>
        </p:nvSpPr>
        <p:spPr>
          <a:xfrm>
            <a:off x="3250080" y="1458360"/>
            <a:ext cx="4884840" cy="8211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Que projetos selecionar e priorizar?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170" name="Imagem 1_0"/>
          <p:cNvPicPr/>
          <p:nvPr/>
        </p:nvPicPr>
        <p:blipFill>
          <a:blip r:embed="rId2"/>
          <a:stretch/>
        </p:blipFill>
        <p:spPr>
          <a:xfrm>
            <a:off x="356040" y="1171440"/>
            <a:ext cx="2598840" cy="1903320"/>
          </a:xfrm>
          <a:prstGeom prst="rect">
            <a:avLst/>
          </a:prstGeom>
          <a:ln w="0">
            <a:noFill/>
          </a:ln>
          <a:effectLst>
            <a:softEdge rad="11268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298080" y="5077440"/>
            <a:ext cx="9052920" cy="9802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Em algumas organizações, a iniciação do projeto não ocorre formalmente até que o “business case” seja elaborado.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281"/>
              </a:spcBef>
            </a:pPr>
            <a:endParaRPr lang="pt-BR" sz="20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281"/>
              </a:spcBef>
            </a:pPr>
            <a:endParaRPr lang="pt-BR" sz="20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281"/>
              </a:spcBef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7240" y="4282920"/>
            <a:ext cx="8513280" cy="3585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73" name="CustomShape 3"/>
          <p:cNvSpPr/>
          <p:nvPr/>
        </p:nvSpPr>
        <p:spPr>
          <a:xfrm>
            <a:off x="309600" y="915120"/>
            <a:ext cx="9123120" cy="7840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pt-BR" sz="2400" b="1" strike="noStrike" spc="-1">
                <a:solidFill>
                  <a:srgbClr val="004D84"/>
                </a:solidFill>
                <a:latin typeface="Trebuchet MS"/>
                <a:ea typeface="Verdana"/>
              </a:rPr>
              <a:t>Os critérios usualmente adotados  para abordar a avaliação  e seleção de projetos são: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569880" y="2210760"/>
            <a:ext cx="9334080" cy="25610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Análise custo/benefício (custos do projeto &lt; vantagem financeira esperada)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Período de payback ( menor tempo de retorno do investimento)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Valor Presente Líquido –VPL  (maior valor positivo)</a:t>
            </a:r>
            <a:endParaRPr lang="pt-BR" sz="2000" b="0" strike="noStrike" spc="-1">
              <a:latin typeface="Arial"/>
            </a:endParaRPr>
          </a:p>
          <a:p>
            <a:pPr marL="343080" indent="-341280">
              <a:lnSpc>
                <a:spcPct val="150000"/>
              </a:lnSpc>
              <a:spcBef>
                <a:spcPts val="400"/>
              </a:spcBef>
              <a:buClr>
                <a:srgbClr val="004D84"/>
              </a:buClr>
              <a:buFont typeface="Wingdings" charset="2"/>
              <a:buChar char=""/>
            </a:pPr>
            <a:r>
              <a:rPr lang="pt-BR" sz="2000" b="0" strike="noStrike" spc="-1">
                <a:solidFill>
                  <a:srgbClr val="004D84"/>
                </a:solidFill>
                <a:latin typeface="Trebuchet MS"/>
                <a:ea typeface="ＭＳ Ｐゴシック"/>
              </a:rPr>
              <a:t>Taxa Interna de Retorno –TIR ( maior taxa juro da rentabilidade)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320"/>
              </a:spcBef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320"/>
              </a:spcBef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53280" y="6287040"/>
            <a:ext cx="213948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900" b="0" i="1" strike="noStrike" spc="-1">
                <a:solidFill>
                  <a:srgbClr val="000000"/>
                </a:solidFill>
                <a:latin typeface="Trebuchet MS"/>
                <a:ea typeface="ＭＳ Ｐゴシック"/>
              </a:rPr>
              <a:t>% de Organizações que citaram o item</a:t>
            </a:r>
            <a:endParaRPr lang="pt-BR" sz="9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72520" y="6302520"/>
            <a:ext cx="1223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800" b="1" i="1" strike="noStrike" spc="-1">
                <a:solidFill>
                  <a:srgbClr val="000000"/>
                </a:solidFill>
                <a:latin typeface="Trebuchet MS"/>
                <a:ea typeface="ＭＳ Ｐゴシック"/>
              </a:rPr>
              <a:t>Fonte:Project Builder</a:t>
            </a:r>
            <a:endParaRPr lang="pt-BR" sz="800" b="0" strike="noStrike" spc="-1">
              <a:latin typeface="Arial"/>
            </a:endParaRPr>
          </a:p>
        </p:txBody>
      </p:sp>
      <p:pic>
        <p:nvPicPr>
          <p:cNvPr id="177" name="Picture 5_1"/>
          <p:cNvPicPr/>
          <p:nvPr/>
        </p:nvPicPr>
        <p:blipFill>
          <a:blip r:embed="rId2"/>
          <a:stretch/>
        </p:blipFill>
        <p:spPr>
          <a:xfrm>
            <a:off x="457920" y="750600"/>
            <a:ext cx="8971560" cy="564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6623</TotalTime>
  <Words>3531</Words>
  <Application>Microsoft Office PowerPoint</Application>
  <PresentationFormat>Papel A4 (210 x 297 mm)</PresentationFormat>
  <Paragraphs>525</Paragraphs>
  <Slides>60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60</vt:i4>
      </vt:variant>
    </vt:vector>
  </HeadingPairs>
  <TitlesOfParts>
    <vt:vector size="72" baseType="lpstr">
      <vt:lpstr>Arial</vt:lpstr>
      <vt:lpstr>Calibri</vt:lpstr>
      <vt:lpstr>Franklin Gothic Medium</vt:lpstr>
      <vt:lpstr>Symbol</vt:lpstr>
      <vt:lpstr>Tahoma</vt:lpstr>
      <vt:lpstr>Times New Roman</vt:lpstr>
      <vt:lpstr>Trebuchet MS</vt:lpstr>
      <vt:lpstr>Verdana</vt:lpstr>
      <vt:lpstr>Wingdings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PAULO CESAR B. DA SILVA</cp:lastModifiedBy>
  <cp:revision>102</cp:revision>
  <dcterms:created xsi:type="dcterms:W3CDTF">2013-09-14T14:46:35Z</dcterms:created>
  <dcterms:modified xsi:type="dcterms:W3CDTF">2024-10-09T09:25:35Z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2</vt:i4>
  </property>
  <property fmtid="{D5CDD505-2E9C-101B-9397-08002B2CF9AE}" pid="7" name="PresentationFormat">
    <vt:lpwstr>Papel A4 (210 x 297 mm)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75</vt:i4>
  </property>
  <property fmtid="{D5CDD505-2E9C-101B-9397-08002B2CF9AE}" pid="11" name="_TemplateID">
    <vt:lpwstr>TC028952669991</vt:lpwstr>
  </property>
</Properties>
</file>