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10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  <p:sldId id="352" r:id="rId101"/>
    <p:sldId id="353" r:id="rId102"/>
    <p:sldId id="354" r:id="rId103"/>
    <p:sldId id="355" r:id="rId104"/>
    <p:sldId id="356" r:id="rId105"/>
    <p:sldId id="357" r:id="rId106"/>
  </p:sldIdLst>
  <p:sldSz cx="9906000" cy="6858000" type="A4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4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presProps" Target="presProps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viewProps" Target="viewProps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theme" Target="theme/them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mover o slide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15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15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15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15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5D6D9A64-E993-448D-B051-406503D14A71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85825" y="812800"/>
            <a:ext cx="5780088" cy="4000500"/>
          </a:xfrm>
          <a:prstGeom prst="rect">
            <a:avLst/>
          </a:prstGeom>
        </p:spPr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85" name="CustomShape 3"/>
          <p:cNvSpPr/>
          <p:nvPr/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412F7B4-8C39-400C-8130-2BE7424140E5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88" name="CustomShape 3"/>
          <p:cNvSpPr/>
          <p:nvPr/>
        </p:nvSpPr>
        <p:spPr>
          <a:xfrm>
            <a:off x="3884760" y="8685360"/>
            <a:ext cx="2971080" cy="456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FA6F37BC-75ED-4BBE-8F78-E4B16EAEE238}" type="slidenum">
              <a:rPr lang="pt-BR" sz="1200" b="0" strike="noStrike" spc="-1">
                <a:solidFill>
                  <a:srgbClr val="000000"/>
                </a:solidFill>
                <a:latin typeface="Arial"/>
              </a:rPr>
              <a:t>44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91" name="CustomShape 3"/>
          <p:cNvSpPr/>
          <p:nvPr/>
        </p:nvSpPr>
        <p:spPr>
          <a:xfrm>
            <a:off x="3884760" y="8685360"/>
            <a:ext cx="2971080" cy="456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D7DAB3C6-9BB2-4A1D-BA79-7D10EFAA8D03}" type="slidenum">
              <a:rPr lang="pt-BR" sz="1200" b="0" strike="noStrike" spc="-1">
                <a:solidFill>
                  <a:srgbClr val="000000"/>
                </a:solidFill>
                <a:latin typeface="Arial"/>
              </a:rPr>
              <a:t>63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94" name="CustomShape 3"/>
          <p:cNvSpPr/>
          <p:nvPr/>
        </p:nvSpPr>
        <p:spPr>
          <a:xfrm>
            <a:off x="3884760" y="8685360"/>
            <a:ext cx="2971080" cy="456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49CF7376-515F-42B6-8012-563868487382}" type="slidenum">
              <a:rPr lang="pt-BR" sz="1200" b="0" strike="noStrike" spc="-1">
                <a:solidFill>
                  <a:srgbClr val="000000"/>
                </a:solidFill>
                <a:latin typeface="Arial"/>
              </a:rPr>
              <a:t>64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97" name="CustomShape 3"/>
          <p:cNvSpPr/>
          <p:nvPr/>
        </p:nvSpPr>
        <p:spPr>
          <a:xfrm>
            <a:off x="3884760" y="8685360"/>
            <a:ext cx="2971080" cy="456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80ECB458-C808-4508-95AB-5D9B2E13FC2B}" type="slidenum">
              <a:rPr lang="pt-BR" sz="1200" b="0" strike="noStrike" spc="-1">
                <a:solidFill>
                  <a:srgbClr val="000000"/>
                </a:solidFill>
                <a:latin typeface="Arial"/>
              </a:rPr>
              <a:t>88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85825" y="812800"/>
            <a:ext cx="5780088" cy="4000500"/>
          </a:xfrm>
          <a:prstGeom prst="rect">
            <a:avLst/>
          </a:prstGeom>
        </p:spPr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400" name="CustomShape 3"/>
          <p:cNvSpPr/>
          <p:nvPr/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0F82BE7-6ACD-430E-B671-3D64E8B7446F}" type="slidenum">
              <a:rPr lang="pt-BR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102</a:t>
            </a:fld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525673" y="4757760"/>
            <a:ext cx="2945015" cy="46021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latin typeface="Verdana"/>
                <a:ea typeface="DejaVu Sans"/>
              </a:rPr>
              <a:t>Aula: 15/10/2024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523440" y="5254560"/>
            <a:ext cx="3706920" cy="449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latin typeface="Verdana"/>
                <a:ea typeface="DejaVu Sans"/>
              </a:rPr>
              <a:t>Prof.: Ms. Paulo Barreto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295920" y="3365640"/>
            <a:ext cx="6993000" cy="1268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400" b="1" strike="noStrike" spc="-1">
                <a:solidFill>
                  <a:srgbClr val="4E2968"/>
                </a:solidFill>
                <a:latin typeface="Calibri"/>
                <a:ea typeface="DejaVu Sans"/>
              </a:rPr>
              <a:t>Fundamentos de Gestão de Projetos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0" y="6400800"/>
            <a:ext cx="6993000" cy="449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D0D0D"/>
                </a:solidFill>
                <a:latin typeface="Verdana"/>
                <a:ea typeface="DejaVu Sans"/>
              </a:rPr>
              <a:t>Curso: Engenharia da Computação</a:t>
            </a:r>
            <a:endParaRPr lang="pt-BR" sz="2000" b="0" strike="noStrike" spc="-1">
              <a:latin typeface="Arial"/>
            </a:endParaRPr>
          </a:p>
        </p:txBody>
      </p:sp>
      <p:pic>
        <p:nvPicPr>
          <p:cNvPr id="162" name="Picture 2" descr="Resultado de imagem para unisal edital"/>
          <p:cNvPicPr/>
          <p:nvPr/>
        </p:nvPicPr>
        <p:blipFill>
          <a:blip r:embed="rId3"/>
          <a:stretch/>
        </p:blipFill>
        <p:spPr>
          <a:xfrm>
            <a:off x="0" y="-33840"/>
            <a:ext cx="3072960" cy="1390680"/>
          </a:xfrm>
          <a:prstGeom prst="rect">
            <a:avLst/>
          </a:prstGeom>
          <a:ln w="0">
            <a:noFill/>
          </a:ln>
        </p:spPr>
      </p:pic>
      <p:sp>
        <p:nvSpPr>
          <p:cNvPr id="163" name="CustomShape 5"/>
          <p:cNvSpPr/>
          <p:nvPr/>
        </p:nvSpPr>
        <p:spPr>
          <a:xfrm>
            <a:off x="4800240" y="3276720"/>
            <a:ext cx="297000" cy="29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pic>
        <p:nvPicPr>
          <p:cNvPr id="164" name="Picture 2" descr="O que é uma software house? - Blog"/>
          <p:cNvPicPr/>
          <p:nvPr/>
        </p:nvPicPr>
        <p:blipFill>
          <a:blip r:embed="rId4"/>
          <a:stretch/>
        </p:blipFill>
        <p:spPr>
          <a:xfrm>
            <a:off x="1540080" y="1480320"/>
            <a:ext cx="2459880" cy="1849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495000" y="457200"/>
            <a:ext cx="8914680" cy="1370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Organização de Projetos</a:t>
            </a:r>
            <a:endParaRPr lang="pt-BR" sz="4400" b="0" strike="noStrike" spc="-1">
              <a:latin typeface="Arial"/>
            </a:endParaRPr>
          </a:p>
        </p:txBody>
      </p:sp>
      <p:graphicFrame>
        <p:nvGraphicFramePr>
          <p:cNvPr id="182" name="Object 2"/>
          <p:cNvGraphicFramePr/>
          <p:nvPr/>
        </p:nvGraphicFramePr>
        <p:xfrm>
          <a:off x="507240" y="1700280"/>
          <a:ext cx="8871840" cy="3285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">
                  <p:embed/>
                </p:oleObj>
              </mc:Choice>
              <mc:Fallback>
                <p:oleObj r:id="rId2" imgW="0" imgH="0" progId="">
                  <p:embed/>
                  <p:pic>
                    <p:nvPicPr>
                      <p:cNvPr id="183" name="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507240" y="1700280"/>
                        <a:ext cx="8871840" cy="328536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" name="CustomShape 3"/>
          <p:cNvSpPr/>
          <p:nvPr/>
        </p:nvSpPr>
        <p:spPr>
          <a:xfrm>
            <a:off x="662040" y="5013360"/>
            <a:ext cx="8914680" cy="35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Relação entre o produto e os ciclos de vida do projeto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166320" y="71280"/>
            <a:ext cx="9064080" cy="635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pt-BR" sz="4000" b="1" strike="noStrike" spc="-1">
                <a:solidFill>
                  <a:srgbClr val="00AEEF"/>
                </a:solidFill>
                <a:latin typeface="Calibri"/>
                <a:ea typeface="DejaVu Sans"/>
              </a:rPr>
              <a:t>Próxima aula 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374" name="CustomShape 2"/>
          <p:cNvSpPr/>
          <p:nvPr/>
        </p:nvSpPr>
        <p:spPr>
          <a:xfrm>
            <a:off x="183600" y="1340640"/>
            <a:ext cx="9703800" cy="516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800" b="0" strike="noStrike" spc="-1">
                <a:solidFill>
                  <a:srgbClr val="000000"/>
                </a:solidFill>
                <a:latin typeface="Franklin Gothic Medium"/>
                <a:ea typeface="DejaVu Sans"/>
              </a:rPr>
              <a:t>UA6 – Gestão Clássica de Projetos de Software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  <p:transition spd="med">
    <p:fade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360" y="46080"/>
            <a:ext cx="7764480" cy="768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AEEF"/>
                </a:solidFill>
                <a:latin typeface="Calibri"/>
                <a:ea typeface="DejaVu Sans"/>
              </a:rPr>
              <a:t>Referências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376" name="CustomShape 2"/>
          <p:cNvSpPr/>
          <p:nvPr/>
        </p:nvSpPr>
        <p:spPr>
          <a:xfrm>
            <a:off x="128160" y="1340640"/>
            <a:ext cx="9027720" cy="5140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457200" lvl="1" indent="-208440" algn="just">
              <a:lnSpc>
                <a:spcPct val="80000"/>
              </a:lnSpc>
              <a:spcBef>
                <a:spcPts val="2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 VALERIANO, D. L. Gerência em Projetos de Pesquisa desenvolvimento e Engenharia. São Paulo. Pearson Education, 2014.</a:t>
            </a:r>
            <a:endParaRPr lang="pt-BR" sz="3200" b="0" strike="noStrike" spc="-1">
              <a:latin typeface="Arial"/>
            </a:endParaRPr>
          </a:p>
          <a:p>
            <a:pPr marL="457200" lvl="1" indent="-208440" algn="just">
              <a:lnSpc>
                <a:spcPct val="80000"/>
              </a:lnSpc>
              <a:spcBef>
                <a:spcPts val="2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 PHAM, A.; PHAM, P.V.; Scrum em Ação – Gerenciamento e Desenvolvimento. Editora: Novatec, 1o Edição, 2011.</a:t>
            </a:r>
            <a:endParaRPr lang="pt-BR" sz="3200" b="0" strike="noStrike" spc="-1">
              <a:latin typeface="Arial"/>
            </a:endParaRPr>
          </a:p>
          <a:p>
            <a:pPr marL="457200" lvl="1" indent="-208440" algn="just">
              <a:lnSpc>
                <a:spcPct val="80000"/>
              </a:lnSpc>
              <a:spcBef>
                <a:spcPts val="2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 Guia PMBOK®; Um Guia do Conjunto de Conhecimentos em Gerenciamento de Projetos, 3o edição, Project Management Institute, Inc., 2014.</a:t>
            </a:r>
            <a:endParaRPr lang="pt-BR" sz="3200" b="0" strike="noStrike" spc="-1">
              <a:latin typeface="Arial"/>
            </a:endParaRPr>
          </a:p>
          <a:p>
            <a:pPr algn="just">
              <a:lnSpc>
                <a:spcPct val="80000"/>
              </a:lnSpc>
              <a:spcBef>
                <a:spcPts val="2001"/>
              </a:spcBef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1"/>
          <p:cNvSpPr/>
          <p:nvPr/>
        </p:nvSpPr>
        <p:spPr>
          <a:xfrm>
            <a:off x="523440" y="5373360"/>
            <a:ext cx="3706920" cy="449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latin typeface="Verdana"/>
                <a:ea typeface="DejaVu Sans"/>
              </a:rPr>
              <a:t>Prof.: Ms. Paulo Barreto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00000"/>
                </a:solidFill>
                <a:latin typeface="Verdana"/>
                <a:ea typeface="DejaVu Sans"/>
              </a:rPr>
              <a:t>paulo.silva@unisal.br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378" name="CustomShape 2"/>
          <p:cNvSpPr/>
          <p:nvPr/>
        </p:nvSpPr>
        <p:spPr>
          <a:xfrm>
            <a:off x="0" y="6400800"/>
            <a:ext cx="6993000" cy="449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0D0D0D"/>
                </a:solidFill>
                <a:latin typeface="Verdana"/>
                <a:ea typeface="DejaVu Sans"/>
              </a:rPr>
              <a:t>Curso: Engenharia da Computação</a:t>
            </a:r>
            <a:endParaRPr lang="pt-BR" sz="2000" b="0" strike="noStrike" spc="-1">
              <a:latin typeface="Arial"/>
            </a:endParaRPr>
          </a:p>
        </p:txBody>
      </p:sp>
      <p:pic>
        <p:nvPicPr>
          <p:cNvPr id="379" name="Picture 2" descr="Resultado de imagem para unisal edital"/>
          <p:cNvPicPr/>
          <p:nvPr/>
        </p:nvPicPr>
        <p:blipFill>
          <a:blip r:embed="rId3"/>
          <a:stretch/>
        </p:blipFill>
        <p:spPr>
          <a:xfrm>
            <a:off x="0" y="-33840"/>
            <a:ext cx="3072960" cy="1390680"/>
          </a:xfrm>
          <a:prstGeom prst="rect">
            <a:avLst/>
          </a:prstGeom>
          <a:ln w="0">
            <a:noFill/>
          </a:ln>
        </p:spPr>
      </p:pic>
      <p:sp>
        <p:nvSpPr>
          <p:cNvPr id="380" name="CustomShape 3"/>
          <p:cNvSpPr/>
          <p:nvPr/>
        </p:nvSpPr>
        <p:spPr>
          <a:xfrm>
            <a:off x="525313" y="4757760"/>
            <a:ext cx="2945015" cy="46021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000000"/>
                </a:solidFill>
                <a:latin typeface="Verdana"/>
                <a:ea typeface="DejaVu Sans"/>
              </a:rPr>
              <a:t>Aula: 15/10/2024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381" name="CustomShape 4"/>
          <p:cNvSpPr/>
          <p:nvPr/>
        </p:nvSpPr>
        <p:spPr>
          <a:xfrm>
            <a:off x="295920" y="3365640"/>
            <a:ext cx="6993000" cy="1268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400" b="1" strike="noStrike" spc="-1">
                <a:solidFill>
                  <a:srgbClr val="4E2968"/>
                </a:solidFill>
                <a:latin typeface="Calibri"/>
                <a:ea typeface="DejaVu Sans"/>
              </a:rPr>
              <a:t>Fundamentos de Gestão de Projetos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382" name="Picture 2" descr="O que é uma software house? - Blog"/>
          <p:cNvPicPr/>
          <p:nvPr/>
        </p:nvPicPr>
        <p:blipFill>
          <a:blip r:embed="rId4"/>
          <a:stretch/>
        </p:blipFill>
        <p:spPr>
          <a:xfrm>
            <a:off x="1540080" y="1480320"/>
            <a:ext cx="2459880" cy="1849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495000" y="457200"/>
            <a:ext cx="8914680" cy="1370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Porque gerenciar projetos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495000" y="1980720"/>
            <a:ext cx="8914680" cy="3885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3280">
              <a:lnSpc>
                <a:spcPct val="8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Evitar surpresas durante a execução dos trabalhos, antecipando riscos e situações desfavoráveis que poderão ser encontradas;</a:t>
            </a:r>
            <a:endParaRPr lang="pt-BR" sz="2800" b="0" strike="noStrike" spc="-1">
              <a:latin typeface="Arial"/>
            </a:endParaRPr>
          </a:p>
          <a:p>
            <a:pPr marL="432000" indent="-323280">
              <a:lnSpc>
                <a:spcPct val="8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Agilizar as decisões, já que as informações estão estruturadas e disponibilizadas;</a:t>
            </a:r>
            <a:endParaRPr lang="pt-BR" sz="2800" b="0" strike="noStrike" spc="-1">
              <a:latin typeface="Arial"/>
            </a:endParaRPr>
          </a:p>
          <a:p>
            <a:pPr marL="432000" indent="-323280">
              <a:lnSpc>
                <a:spcPct val="8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Facilitar e orientar as revisões do projeto;</a:t>
            </a:r>
            <a:endParaRPr lang="pt-BR" sz="2800" b="0" strike="noStrike" spc="-1">
              <a:latin typeface="Arial"/>
            </a:endParaRPr>
          </a:p>
          <a:p>
            <a:pPr marL="432000" indent="-323280">
              <a:lnSpc>
                <a:spcPct val="8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Otimizar a alocação de pessoas;</a:t>
            </a:r>
            <a:endParaRPr lang="pt-BR" sz="2800" b="0" strike="noStrike" spc="-1">
              <a:latin typeface="Arial"/>
            </a:endParaRPr>
          </a:p>
          <a:p>
            <a:pPr marL="432000" indent="-323280">
              <a:lnSpc>
                <a:spcPct val="8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Documentar e facilitar estimativas para futuros projetos;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495000" y="457200"/>
            <a:ext cx="8914680" cy="1370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Porque gerenciar projetos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495000" y="1980720"/>
            <a:ext cx="8914680" cy="3885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“Conseguir a conclusão do trabalho dentro de um </a:t>
            </a:r>
            <a:r>
              <a:rPr lang="pt-BR" sz="3200" b="1" strike="noStrike" spc="-1">
                <a:solidFill>
                  <a:srgbClr val="000000"/>
                </a:solidFill>
                <a:latin typeface="Arial"/>
                <a:ea typeface="DejaVu Sans"/>
              </a:rPr>
              <a:t>cronograma </a:t>
            </a: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e </a:t>
            </a:r>
            <a:r>
              <a:rPr lang="pt-BR" sz="3200" b="1" strike="noStrike" spc="-1">
                <a:solidFill>
                  <a:srgbClr val="000000"/>
                </a:solidFill>
                <a:latin typeface="Arial"/>
                <a:ea typeface="DejaVu Sans"/>
              </a:rPr>
              <a:t>orçamento </a:t>
            </a: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definidos e de acordo com as </a:t>
            </a:r>
            <a:r>
              <a:rPr lang="pt-BR" sz="3200" b="1" strike="noStrike" spc="-1">
                <a:solidFill>
                  <a:srgbClr val="000000"/>
                </a:solidFill>
                <a:latin typeface="Arial"/>
                <a:ea typeface="DejaVu Sans"/>
              </a:rPr>
              <a:t>especificações determinadas</a:t>
            </a: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”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495000" y="457200"/>
            <a:ext cx="8914680" cy="1370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Porque gerenciar projetos</a:t>
            </a:r>
            <a:endParaRPr lang="pt-BR" sz="4400" b="0" strike="noStrike" spc="-1">
              <a:latin typeface="Arial"/>
            </a:endParaRPr>
          </a:p>
        </p:txBody>
      </p:sp>
      <p:graphicFrame>
        <p:nvGraphicFramePr>
          <p:cNvPr id="190" name="Object 2"/>
          <p:cNvGraphicFramePr/>
          <p:nvPr/>
        </p:nvGraphicFramePr>
        <p:xfrm>
          <a:off x="1208880" y="1557360"/>
          <a:ext cx="7294680" cy="3885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">
                  <p:embed/>
                </p:oleObj>
              </mc:Choice>
              <mc:Fallback>
                <p:oleObj r:id="rId2" imgW="0" imgH="0" progId="">
                  <p:embed/>
                  <p:pic>
                    <p:nvPicPr>
                      <p:cNvPr id="191" name="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1208880" y="1557360"/>
                        <a:ext cx="7294680" cy="388548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" name="CustomShape 3"/>
          <p:cNvSpPr/>
          <p:nvPr/>
        </p:nvSpPr>
        <p:spPr>
          <a:xfrm>
            <a:off x="662040" y="5589720"/>
            <a:ext cx="8914680" cy="35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Restrição tripla de projetos (Triangulo de ferro)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3" name="Object 1"/>
          <p:cNvGraphicFramePr/>
          <p:nvPr/>
        </p:nvGraphicFramePr>
        <p:xfrm>
          <a:off x="741240" y="1268280"/>
          <a:ext cx="8268120" cy="5015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">
                  <p:embed/>
                </p:oleObj>
              </mc:Choice>
              <mc:Fallback>
                <p:oleObj r:id="rId2" imgW="0" imgH="0" progId="">
                  <p:embed/>
                  <p:pic>
                    <p:nvPicPr>
                      <p:cNvPr id="194" name="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741240" y="1268280"/>
                        <a:ext cx="8268120" cy="501588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" name="CustomShape 2"/>
          <p:cNvSpPr/>
          <p:nvPr/>
        </p:nvSpPr>
        <p:spPr>
          <a:xfrm>
            <a:off x="495000" y="0"/>
            <a:ext cx="8914680" cy="1370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000" b="0" strike="noStrike" spc="-1">
                <a:solidFill>
                  <a:srgbClr val="000000"/>
                </a:solidFill>
                <a:latin typeface="Arial"/>
                <a:ea typeface="DejaVu Sans"/>
              </a:rPr>
              <a:t>As áreas de conhecimento do PMBOK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741240" y="6237360"/>
            <a:ext cx="8914680" cy="35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As nove áreas de conhecimento do PMBOK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495000" y="457200"/>
            <a:ext cx="8914680" cy="1370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000" b="0" strike="noStrike" spc="-1">
                <a:solidFill>
                  <a:srgbClr val="000000"/>
                </a:solidFill>
                <a:latin typeface="Arial"/>
                <a:ea typeface="DejaVu Sans"/>
              </a:rPr>
              <a:t>As áreas de conhecimento do PMBOK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495000" y="1980720"/>
            <a:ext cx="8914680" cy="3885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Escopo: Trabalho do projeto</a:t>
            </a: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ou os aspectos do produto que será desenvolvido, cada produto exige um tratamento especial, dependendo de sua natureza: um prédio, um software, ou um programa de treinamento</a:t>
            </a:r>
            <a:r>
              <a:rPr lang="pt-BR" sz="2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A preocupação aqui é com o QUÊ, e cuidar para que não hajam desvios durante o projeto, executando aquilo, e somente aquilo, que o projeto se propõe. 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495000" y="457200"/>
            <a:ext cx="8914680" cy="1370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000" b="0" strike="noStrike" spc="-1">
                <a:solidFill>
                  <a:srgbClr val="000000"/>
                </a:solidFill>
                <a:latin typeface="Arial"/>
                <a:ea typeface="DejaVu Sans"/>
              </a:rPr>
              <a:t>As áreas de conhecimento do PMBOK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495000" y="1980720"/>
            <a:ext cx="8914680" cy="3885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Tempo: Tempo necessário</a:t>
            </a:r>
            <a:r>
              <a:rPr lang="pt-BR" sz="3200" b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para que o produto seja implementado; trata do QUANDO? 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495000" y="457200"/>
            <a:ext cx="8914680" cy="1370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000" b="0" strike="noStrike" spc="-1">
                <a:solidFill>
                  <a:srgbClr val="000000"/>
                </a:solidFill>
                <a:latin typeface="Arial"/>
                <a:ea typeface="DejaVu Sans"/>
              </a:rPr>
              <a:t>As áreas de conhecimento do PMBOK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495000" y="1980720"/>
            <a:ext cx="8914680" cy="3885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Custo: Recursos</a:t>
            </a:r>
            <a:r>
              <a:rPr lang="pt-BR" sz="3200" b="1" strike="noStrike" spc="-1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que podem ser traduzidos em custos, já que tudo na vida para ser feito precisa de dinheiro para sua execução. </a:t>
            </a:r>
            <a:endParaRPr lang="pt-BR" sz="32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99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495000" y="457200"/>
            <a:ext cx="8914680" cy="1370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000" b="0" strike="noStrike" spc="-1">
                <a:solidFill>
                  <a:srgbClr val="000000"/>
                </a:solidFill>
                <a:latin typeface="Arial"/>
                <a:ea typeface="DejaVu Sans"/>
              </a:rPr>
              <a:t>As áreas de conhecimento do PMBOK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495000" y="1980720"/>
            <a:ext cx="8914680" cy="3885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Qualidade: Necessidades e expectativas, o cliente ou o interessado que “comprou” o projeto para a construção de um determinado produto ou serviço (</a:t>
            </a:r>
            <a:r>
              <a:rPr lang="pt-BR" sz="32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deliverable</a:t>
            </a: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), tem uma determinada necessidade que precisa ser atendida para que este </a:t>
            </a:r>
            <a:r>
              <a:rPr lang="pt-BR" sz="32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deliverable </a:t>
            </a: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seja aceito.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495000" y="457200"/>
            <a:ext cx="8914680" cy="1370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000" b="0" strike="noStrike" spc="-1">
                <a:solidFill>
                  <a:srgbClr val="000000"/>
                </a:solidFill>
                <a:latin typeface="Arial"/>
                <a:ea typeface="DejaVu Sans"/>
              </a:rPr>
              <a:t>As áreas de conhecimento do PMBOK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495000" y="1980720"/>
            <a:ext cx="8914680" cy="3885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Recursos Humanos: Pessoas</a:t>
            </a:r>
            <a:r>
              <a:rPr lang="pt-BR" sz="3200" b="1" strike="noStrike" spc="-1">
                <a:solidFill>
                  <a:srgbClr val="000000"/>
                </a:solidFill>
                <a:latin typeface="Arial"/>
                <a:ea typeface="DejaVu Sans"/>
              </a:rPr>
              <a:t>, </a:t>
            </a: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projetos são realizados por seres humanos, pessoas que tem suas motivações, anseios e conflitos, e precisam ser estimuladas a trabalhar seja individualmente ou em equipes para atingir os objetivos do projeto. 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166320" y="71280"/>
            <a:ext cx="9064080" cy="635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pt-BR" sz="4000" b="1" strike="noStrike" spc="-1">
                <a:solidFill>
                  <a:srgbClr val="00AEEF"/>
                </a:solidFill>
                <a:latin typeface="Calibri"/>
                <a:ea typeface="DejaVu Sans"/>
              </a:rPr>
              <a:t>Objetivos de Hoje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183600" y="1340640"/>
            <a:ext cx="9703800" cy="1064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77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pt-BR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800" b="0" strike="noStrike" spc="-1">
                <a:solidFill>
                  <a:srgbClr val="000000"/>
                </a:solidFill>
                <a:latin typeface="Franklin Gothic Medium"/>
                <a:ea typeface="DejaVu Sans"/>
              </a:rPr>
              <a:t> UA5 – Fundamentos de Gestão de Projetos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495000" y="457200"/>
            <a:ext cx="8914680" cy="1370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000" b="0" strike="noStrike" spc="-1">
                <a:solidFill>
                  <a:srgbClr val="000000"/>
                </a:solidFill>
                <a:latin typeface="Arial"/>
                <a:ea typeface="DejaVu Sans"/>
              </a:rPr>
              <a:t>As áreas de conhecimento do PMBOK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495000" y="1980720"/>
            <a:ext cx="8914680" cy="3885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Comunicações: Para que todos os elementos do projeto saibam o que se espera deles, o que deve e como deve ser feito o trabalho, o que se passa no projeto, quem deve ser informado do que, e quando, todo o capital intelectual somado através das lições que aprendemos, requer uma comunicação forte e saudável, bem articulada, sem ruídos ou mensagens dissonantes. 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495000" y="457200"/>
            <a:ext cx="8914680" cy="1370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000" b="0" strike="noStrike" spc="-1">
                <a:solidFill>
                  <a:srgbClr val="000000"/>
                </a:solidFill>
                <a:latin typeface="Arial"/>
                <a:ea typeface="DejaVu Sans"/>
              </a:rPr>
              <a:t>As áreas de conhecimento do PMBOK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495000" y="1980720"/>
            <a:ext cx="8914680" cy="3885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328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Riscos: incerteza, projetos tem por definição fazer algo único, que nunca foi feito antes. Existe aí uma dose de incerteza no que irá acontecer, do que realmente será necessário. É uma aposta, teremos que imaginar o que poderá dar errado,e a isso chamamos de risco. Então passa a ser importante identificá-los, quantificá-los e estarmos preparados para enfrentá-los. 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495000" y="457200"/>
            <a:ext cx="8914680" cy="1370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000" b="0" strike="noStrike" spc="-1">
                <a:solidFill>
                  <a:srgbClr val="000000"/>
                </a:solidFill>
                <a:latin typeface="Arial"/>
                <a:ea typeface="DejaVu Sans"/>
              </a:rPr>
              <a:t>As áreas de conhecimento do PMBOK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495000" y="1980720"/>
            <a:ext cx="8914680" cy="3885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Aquisições: terceirização, muitas vezes não temos a competência necessária “em casa” para execução das tarefas, torna-se necessário buscar recursos de fontes externas, onde o controle e o comprometimento são tratados de forma diferente. 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495000" y="457200"/>
            <a:ext cx="8914680" cy="1370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000" b="0" strike="noStrike" spc="-1">
                <a:solidFill>
                  <a:srgbClr val="000000"/>
                </a:solidFill>
                <a:latin typeface="Arial"/>
                <a:ea typeface="DejaVu Sans"/>
              </a:rPr>
              <a:t>As áreas de conhecimento do PMBOK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495000" y="1980720"/>
            <a:ext cx="8914680" cy="3885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Integração: coordenação dos elementos do projeto</a:t>
            </a:r>
            <a:r>
              <a:rPr lang="pt-BR" sz="3200" b="1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através de um plano desenvolvido durante a fase de planejamento do projeto, utilizado para guiar a execução do projeto e servir de referência (base) para seu controle e identificar sua conclusão. 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495000" y="457200"/>
            <a:ext cx="8914680" cy="1370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000" b="0" strike="noStrike" spc="-1">
                <a:solidFill>
                  <a:srgbClr val="000000"/>
                </a:solidFill>
                <a:latin typeface="Arial"/>
                <a:ea typeface="DejaVu Sans"/>
              </a:rPr>
              <a:t>As áreas de conhecimento do PMBOK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495000" y="1980720"/>
            <a:ext cx="8914680" cy="3885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Demandas concorrentes</a:t>
            </a:r>
            <a:endParaRPr lang="pt-BR" sz="32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Cada uma destas disciplinas provoca no projeto o que chamamos de demandas concorrentes, que devem ser mantidas em equilíbrio ou balanceadas (no inglês </a:t>
            </a:r>
            <a:r>
              <a:rPr lang="pt-BR" sz="2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tradeoff</a:t>
            </a: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).</a:t>
            </a: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495000" y="457200"/>
            <a:ext cx="8914680" cy="1370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000" b="0" strike="noStrike" spc="-1">
                <a:solidFill>
                  <a:srgbClr val="000000"/>
                </a:solidFill>
                <a:latin typeface="Arial"/>
                <a:ea typeface="DejaVu Sans"/>
              </a:rPr>
              <a:t>As áreas de conhecimento do PMBOK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495000" y="1980720"/>
            <a:ext cx="8914680" cy="3885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Stakeholders</a:t>
            </a:r>
            <a:endParaRPr lang="pt-BR" sz="32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São indivíduos e organizações diretamente envolvidos no projeto, ou aqueles cujos interesses podem ser afetados, de forma positiva ou negativa, no decorrer do projeto ou mesmo após sua conclusão; podem, também, exercer influências no projeto e seus resultados.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495000" y="0"/>
            <a:ext cx="8914680" cy="1370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Sucesso e fracasso em projetos</a:t>
            </a:r>
            <a:endParaRPr lang="pt-BR" sz="4400" b="0" strike="noStrike" spc="-1">
              <a:latin typeface="Arial"/>
            </a:endParaRPr>
          </a:p>
        </p:txBody>
      </p:sp>
      <p:graphicFrame>
        <p:nvGraphicFramePr>
          <p:cNvPr id="220" name="Object 2"/>
          <p:cNvGraphicFramePr/>
          <p:nvPr/>
        </p:nvGraphicFramePr>
        <p:xfrm>
          <a:off x="360000" y="1260000"/>
          <a:ext cx="9282960" cy="5136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">
                  <p:embed/>
                </p:oleObj>
              </mc:Choice>
              <mc:Fallback>
                <p:oleObj r:id="rId2" imgW="0" imgH="0" progId="">
                  <p:embed/>
                  <p:pic>
                    <p:nvPicPr>
                      <p:cNvPr id="221" name="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360000" y="1260000"/>
                        <a:ext cx="9282960" cy="513648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2" name="CustomShape 3"/>
          <p:cNvSpPr/>
          <p:nvPr/>
        </p:nvSpPr>
        <p:spPr>
          <a:xfrm>
            <a:off x="584280" y="6497640"/>
            <a:ext cx="8914680" cy="35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Estudo de Benchmarking em Gerenciamento de Projetos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495000" y="457200"/>
            <a:ext cx="8914680" cy="1370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Sucesso e fracasso em projetos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495000" y="1980720"/>
            <a:ext cx="8914680" cy="3885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Gerenciar não garante sucesso</a:t>
            </a:r>
            <a:endParaRPr lang="pt-BR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Gerenciar percepção dos stakeholders têm em relação ao projeto</a:t>
            </a:r>
            <a:endParaRPr lang="pt-BR" sz="3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Depende do momento e de quem analisa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495000" y="457200"/>
            <a:ext cx="8914680" cy="1370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Sucesso e fracasso em projetos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495000" y="1980720"/>
            <a:ext cx="8914680" cy="3885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Alguns fatores críticos de sucesso:</a:t>
            </a:r>
            <a:endParaRPr lang="pt-BR" sz="32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Envolvimento do cliente;</a:t>
            </a:r>
            <a:endParaRPr lang="pt-BR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Clareza na definição e anúncio dos requerimentos;</a:t>
            </a:r>
            <a:endParaRPr lang="pt-BR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Envolvimento da equipe de projeto;</a:t>
            </a:r>
            <a:endParaRPr lang="pt-BR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Estabelecimento de expectativas realistas;</a:t>
            </a:r>
            <a:endParaRPr lang="pt-BR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Apoio da gerência superior.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495000" y="457200"/>
            <a:ext cx="8914680" cy="1370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000" b="0" strike="noStrike" spc="-1">
                <a:solidFill>
                  <a:srgbClr val="000000"/>
                </a:solidFill>
                <a:latin typeface="Arial"/>
                <a:ea typeface="DejaVu Sans"/>
              </a:rPr>
              <a:t>Fases do gerenciamento de projetos</a:t>
            </a:r>
            <a:endParaRPr lang="pt-BR" sz="4000" b="0" strike="noStrike" spc="-1">
              <a:latin typeface="Arial"/>
            </a:endParaRPr>
          </a:p>
        </p:txBody>
      </p:sp>
      <p:graphicFrame>
        <p:nvGraphicFramePr>
          <p:cNvPr id="228" name="Object 2"/>
          <p:cNvGraphicFramePr/>
          <p:nvPr/>
        </p:nvGraphicFramePr>
        <p:xfrm>
          <a:off x="895680" y="1989000"/>
          <a:ext cx="7817760" cy="440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">
                  <p:embed/>
                </p:oleObj>
              </mc:Choice>
              <mc:Fallback>
                <p:oleObj r:id="rId2" imgW="0" imgH="0" progId="">
                  <p:embed/>
                  <p:pic>
                    <p:nvPicPr>
                      <p:cNvPr id="229" name=""/>
                      <p:cNvPicPr/>
                      <p:nvPr/>
                    </p:nvPicPr>
                    <p:blipFill>
                      <a:blip r:embed="rId3"/>
                      <a:stretch/>
                    </p:blipFill>
                    <p:spPr>
                      <a:xfrm>
                        <a:off x="895680" y="1989000"/>
                        <a:ext cx="7817760" cy="4404600"/>
                      </a:xfrm>
                      <a:prstGeom prst="rect">
                        <a:avLst/>
                      </a:prstGeom>
                      <a:ln w="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" name="CustomShape 3"/>
          <p:cNvSpPr/>
          <p:nvPr/>
        </p:nvSpPr>
        <p:spPr>
          <a:xfrm>
            <a:off x="584280" y="6497640"/>
            <a:ext cx="8914680" cy="35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Fases do Gerenciamento de Projetos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495000" y="457200"/>
            <a:ext cx="8914680" cy="1370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Sumário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495000" y="1980720"/>
            <a:ext cx="8914680" cy="3885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3280">
              <a:lnSpc>
                <a:spcPct val="8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Introdução</a:t>
            </a:r>
            <a:endParaRPr lang="pt-BR" sz="2800" b="0" strike="noStrike" spc="-1">
              <a:latin typeface="Arial"/>
            </a:endParaRPr>
          </a:p>
          <a:p>
            <a:pPr marL="432000" indent="-323280">
              <a:lnSpc>
                <a:spcPct val="8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Organização de projetos</a:t>
            </a:r>
            <a:endParaRPr lang="pt-BR" sz="2800" b="0" strike="noStrike" spc="-1">
              <a:latin typeface="Arial"/>
            </a:endParaRPr>
          </a:p>
          <a:p>
            <a:pPr marL="432000" indent="-323280">
              <a:lnSpc>
                <a:spcPct val="8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Porque gerenciar projetos</a:t>
            </a:r>
            <a:endParaRPr lang="pt-BR" sz="2800" b="0" strike="noStrike" spc="-1">
              <a:latin typeface="Arial"/>
            </a:endParaRPr>
          </a:p>
          <a:p>
            <a:pPr marL="432000" indent="-323280">
              <a:lnSpc>
                <a:spcPct val="8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As áreas de conhecimento do PMBOK</a:t>
            </a:r>
            <a:endParaRPr lang="pt-BR" sz="2800" b="0" strike="noStrike" spc="-1">
              <a:latin typeface="Arial"/>
            </a:endParaRPr>
          </a:p>
          <a:p>
            <a:pPr marL="432000" indent="-323280">
              <a:lnSpc>
                <a:spcPct val="8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Sucesso e fracasso em projetos</a:t>
            </a:r>
            <a:endParaRPr lang="pt-BR" sz="2800" b="0" strike="noStrike" spc="-1">
              <a:latin typeface="Arial"/>
            </a:endParaRPr>
          </a:p>
          <a:p>
            <a:pPr marL="432000" indent="-323280">
              <a:lnSpc>
                <a:spcPct val="8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Fases do gerenciamento de projetos</a:t>
            </a:r>
            <a:endParaRPr lang="pt-BR" sz="2800" b="0" strike="noStrike" spc="-1">
              <a:latin typeface="Arial"/>
            </a:endParaRPr>
          </a:p>
          <a:p>
            <a:pPr marL="432000" indent="-323280">
              <a:lnSpc>
                <a:spcPct val="8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Gerência de Projetos de Software</a:t>
            </a:r>
            <a:endParaRPr lang="pt-BR" sz="2800" b="0" strike="noStrike" spc="-1">
              <a:latin typeface="Arial"/>
            </a:endParaRPr>
          </a:p>
          <a:p>
            <a:pPr marL="432000" indent="-323280">
              <a:lnSpc>
                <a:spcPct val="8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Qualidade de Software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495000" y="457200"/>
            <a:ext cx="8914680" cy="1370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000" b="0" strike="noStrike" spc="-1">
                <a:solidFill>
                  <a:srgbClr val="000000"/>
                </a:solidFill>
                <a:latin typeface="Arial"/>
                <a:ea typeface="DejaVu Sans"/>
              </a:rPr>
              <a:t>Fases do gerenciamento de projetos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495000" y="1980720"/>
            <a:ext cx="8914680" cy="3885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328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Inicialização - consiste no levantamento inicial dos requisitos dos projetos e análise da viabilidade.</a:t>
            </a:r>
            <a:endParaRPr lang="pt-BR" sz="2000" b="0" strike="noStrike" spc="-1">
              <a:latin typeface="Arial"/>
            </a:endParaRPr>
          </a:p>
          <a:p>
            <a:pPr marL="864000" lvl="1" indent="-323280">
              <a:lnSpc>
                <a:spcPct val="80000"/>
              </a:lnSpc>
              <a:spcBef>
                <a:spcPts val="448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Definição do gerente de projeto;</a:t>
            </a:r>
            <a:endParaRPr lang="pt-BR" sz="1800" b="0" strike="noStrike" spc="-1">
              <a:latin typeface="Arial"/>
            </a:endParaRPr>
          </a:p>
          <a:p>
            <a:pPr marL="864000" lvl="1" indent="-323280">
              <a:lnSpc>
                <a:spcPct val="80000"/>
              </a:lnSpc>
              <a:spcBef>
                <a:spcPts val="448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Identificação das necessidades iniciais do projeto: principais “stakeholders”, objetivos, projetos relacionados, premissas e restrições, escopo, produtos e equipe sugerida;</a:t>
            </a:r>
            <a:endParaRPr lang="pt-BR" sz="1800" b="0" strike="noStrike" spc="-1">
              <a:latin typeface="Arial"/>
            </a:endParaRPr>
          </a:p>
          <a:p>
            <a:pPr marL="864000" lvl="1" indent="-323280">
              <a:lnSpc>
                <a:spcPct val="80000"/>
              </a:lnSpc>
              <a:spcBef>
                <a:spcPts val="448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Desenho da visão geral do projeto;</a:t>
            </a:r>
            <a:endParaRPr lang="pt-BR" sz="1800" b="0" strike="noStrike" spc="-1">
              <a:latin typeface="Arial"/>
            </a:endParaRPr>
          </a:p>
          <a:p>
            <a:pPr marL="864000" lvl="1" indent="-323280">
              <a:lnSpc>
                <a:spcPct val="80000"/>
              </a:lnSpc>
              <a:spcBef>
                <a:spcPts val="448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Investimentos necessários e orçamento;</a:t>
            </a:r>
            <a:endParaRPr lang="pt-BR" sz="1800" b="0" strike="noStrike" spc="-1">
              <a:latin typeface="Arial"/>
            </a:endParaRPr>
          </a:p>
          <a:p>
            <a:pPr marL="864000" lvl="1" indent="-323280">
              <a:lnSpc>
                <a:spcPct val="80000"/>
              </a:lnSpc>
              <a:spcBef>
                <a:spcPts val="448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Identificação inicial dos riscos do projeto;</a:t>
            </a:r>
            <a:endParaRPr lang="pt-BR" sz="1800" b="0" strike="noStrike" spc="-1">
              <a:latin typeface="Arial"/>
            </a:endParaRPr>
          </a:p>
          <a:p>
            <a:pPr marL="864000" lvl="1" indent="-323280">
              <a:lnSpc>
                <a:spcPct val="80000"/>
              </a:lnSpc>
              <a:spcBef>
                <a:spcPts val="448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Definição do prazo estimado, informações históricas de projetos anteriores e critérios de aceitação;</a:t>
            </a:r>
            <a:endParaRPr lang="pt-BR" sz="1800" b="0" strike="noStrike" spc="-1">
              <a:latin typeface="Arial"/>
            </a:endParaRPr>
          </a:p>
          <a:p>
            <a:pPr marL="864000" lvl="1" indent="-323280">
              <a:lnSpc>
                <a:spcPct val="80000"/>
              </a:lnSpc>
              <a:spcBef>
                <a:spcPts val="448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Avaliação e seleção com base na proposta do projeto apresentada;</a:t>
            </a:r>
            <a:endParaRPr lang="pt-BR" sz="1800" b="0" strike="noStrike" spc="-1">
              <a:latin typeface="Arial"/>
            </a:endParaRPr>
          </a:p>
          <a:p>
            <a:pPr marL="864000" lvl="1" indent="-323280">
              <a:lnSpc>
                <a:spcPct val="80000"/>
              </a:lnSpc>
              <a:spcBef>
                <a:spcPts val="448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Aprovação da proposta do projeto – decisão quanto a execução do projeto.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495000" y="457200"/>
            <a:ext cx="8914680" cy="1370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000" b="0" strike="noStrike" spc="-1">
                <a:solidFill>
                  <a:srgbClr val="000000"/>
                </a:solidFill>
                <a:latin typeface="Arial"/>
                <a:ea typeface="DejaVu Sans"/>
              </a:rPr>
              <a:t>Fases do gerenciamento de projetos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495000" y="1980720"/>
            <a:ext cx="8914680" cy="3885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328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Planejamento - consiste no refinamento das informações levantadas na fase de concepção, objetivando a execução do projeto.</a:t>
            </a:r>
            <a:endParaRPr lang="pt-BR" sz="2000" b="0" strike="noStrike" spc="-1">
              <a:latin typeface="Arial"/>
            </a:endParaRPr>
          </a:p>
          <a:p>
            <a:pPr marL="864000" lvl="1" indent="-323280">
              <a:lnSpc>
                <a:spcPct val="80000"/>
              </a:lnSpc>
              <a:spcBef>
                <a:spcPts val="448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Detalhamento das metas e objetivos a serem alcançados, com base na proposta de projeto aprovada,</a:t>
            </a:r>
            <a:endParaRPr lang="pt-BR" sz="1800" b="0" strike="noStrike" spc="-1">
              <a:latin typeface="Arial"/>
            </a:endParaRPr>
          </a:p>
          <a:p>
            <a:pPr marL="864000" lvl="1" indent="-323280">
              <a:lnSpc>
                <a:spcPct val="80000"/>
              </a:lnSpc>
              <a:spcBef>
                <a:spcPts val="448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Elaboração da Estrutura Analítica do Projeto (WBS – Work Breadown Structure);</a:t>
            </a:r>
            <a:endParaRPr lang="pt-BR" sz="1800" b="0" strike="noStrike" spc="-1">
              <a:latin typeface="Arial"/>
            </a:endParaRPr>
          </a:p>
          <a:p>
            <a:pPr marL="864000" lvl="1" indent="-323280">
              <a:lnSpc>
                <a:spcPct val="80000"/>
              </a:lnSpc>
              <a:spcBef>
                <a:spcPts val="448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Análise e Detalhamento dos riscos identificados;</a:t>
            </a:r>
            <a:endParaRPr lang="pt-BR" sz="1800" b="0" strike="noStrike" spc="-1">
              <a:latin typeface="Arial"/>
            </a:endParaRPr>
          </a:p>
          <a:p>
            <a:pPr marL="864000" lvl="1" indent="-323280">
              <a:lnSpc>
                <a:spcPct val="80000"/>
              </a:lnSpc>
              <a:spcBef>
                <a:spcPts val="448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Ajuste do planejamento dos recursos e alocação formal da equipe;</a:t>
            </a:r>
            <a:endParaRPr lang="pt-BR" sz="1800" b="0" strike="noStrike" spc="-1">
              <a:latin typeface="Arial"/>
            </a:endParaRPr>
          </a:p>
          <a:p>
            <a:pPr marL="864000" lvl="1" indent="-323280">
              <a:lnSpc>
                <a:spcPct val="80000"/>
              </a:lnSpc>
              <a:spcBef>
                <a:spcPts val="448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Elaboração do cronograma.;</a:t>
            </a:r>
            <a:endParaRPr lang="pt-BR" sz="1800" b="0" strike="noStrike" spc="-1">
              <a:latin typeface="Arial"/>
            </a:endParaRPr>
          </a:p>
          <a:p>
            <a:pPr marL="864000" lvl="1" indent="-323280">
              <a:lnSpc>
                <a:spcPct val="80000"/>
              </a:lnSpc>
              <a:spcBef>
                <a:spcPts val="448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Delineamento dos procedimentos de acompanhamento e controle a serem utilizados na implantação do projeto;</a:t>
            </a:r>
            <a:endParaRPr lang="pt-BR" sz="1800" b="0" strike="noStrike" spc="-1">
              <a:latin typeface="Arial"/>
            </a:endParaRPr>
          </a:p>
          <a:p>
            <a:pPr marL="864000" lvl="1" indent="-323280">
              <a:lnSpc>
                <a:spcPct val="80000"/>
              </a:lnSpc>
              <a:spcBef>
                <a:spcPts val="448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Estruturação do sistema de comunicação;</a:t>
            </a:r>
            <a:endParaRPr lang="pt-BR" sz="1800" b="0" strike="noStrike" spc="-1">
              <a:latin typeface="Arial"/>
            </a:endParaRPr>
          </a:p>
          <a:p>
            <a:pPr marL="864000" lvl="1" indent="-323280">
              <a:lnSpc>
                <a:spcPct val="80000"/>
              </a:lnSpc>
              <a:spcBef>
                <a:spcPts val="448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Treinamento dos envolvidos no projeto.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495000" y="457200"/>
            <a:ext cx="8914680" cy="1370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000" b="0" strike="noStrike" spc="-1">
                <a:solidFill>
                  <a:srgbClr val="000000"/>
                </a:solidFill>
                <a:latin typeface="Arial"/>
                <a:ea typeface="DejaVu Sans"/>
              </a:rPr>
              <a:t>Fases do gerenciamento de projetos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495000" y="1980720"/>
            <a:ext cx="8914680" cy="3885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3280">
              <a:lnSpc>
                <a:spcPct val="80000"/>
              </a:lnSpc>
              <a:spcBef>
                <a:spcPts val="44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Execução e Controle - consiste na realização das ações planejadas, objetivando o atingimento dos resultados esperados.</a:t>
            </a:r>
            <a:endParaRPr lang="pt-BR" sz="1800" b="0" strike="noStrike" spc="-1">
              <a:latin typeface="Arial"/>
            </a:endParaRPr>
          </a:p>
          <a:p>
            <a:pPr marL="864000" lvl="1" indent="-3232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Realização da reunião de Kick-off com a equipe de projeto (cronograma, milestones, produtos, restrições identificadas e comunicação);</a:t>
            </a:r>
            <a:endParaRPr lang="pt-BR" sz="1600" b="0" strike="noStrike" spc="-1">
              <a:latin typeface="Arial"/>
            </a:endParaRPr>
          </a:p>
          <a:p>
            <a:pPr marL="864000" lvl="1" indent="-3232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Execução e acompanhamento do cronograma;</a:t>
            </a:r>
            <a:endParaRPr lang="pt-BR" sz="1600" b="0" strike="noStrike" spc="-1">
              <a:latin typeface="Arial"/>
            </a:endParaRPr>
          </a:p>
          <a:p>
            <a:pPr marL="864000" lvl="1" indent="-3232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Execução das atividades de comunicação;</a:t>
            </a:r>
            <a:endParaRPr lang="pt-BR" sz="1600" b="0" strike="noStrike" spc="-1">
              <a:latin typeface="Arial"/>
            </a:endParaRPr>
          </a:p>
          <a:p>
            <a:pPr marL="864000" lvl="1" indent="-3232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Controle do orçamento;</a:t>
            </a:r>
            <a:endParaRPr lang="pt-BR" sz="1600" b="0" strike="noStrike" spc="-1">
              <a:latin typeface="Arial"/>
            </a:endParaRPr>
          </a:p>
          <a:p>
            <a:pPr marL="864000" lvl="1" indent="-3232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Elaboração do relatório de status do projeto;</a:t>
            </a:r>
            <a:endParaRPr lang="pt-BR" sz="1600" b="0" strike="noStrike" spc="-1">
              <a:latin typeface="Arial"/>
            </a:endParaRPr>
          </a:p>
          <a:p>
            <a:pPr marL="864000" lvl="1" indent="-3232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Identificação e implementação de ações corretivas em termos de cronograma e custos;</a:t>
            </a:r>
            <a:endParaRPr lang="pt-BR" sz="1600" b="0" strike="noStrike" spc="-1">
              <a:latin typeface="Arial"/>
            </a:endParaRPr>
          </a:p>
          <a:p>
            <a:pPr marL="864000" lvl="1" indent="-3232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Identificação e controle dos pontos de atenção;</a:t>
            </a:r>
            <a:endParaRPr lang="pt-BR" sz="1600" b="0" strike="noStrike" spc="-1">
              <a:latin typeface="Arial"/>
            </a:endParaRPr>
          </a:p>
          <a:p>
            <a:pPr marL="864000" lvl="1" indent="-3232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Controle dos riscos;</a:t>
            </a:r>
            <a:endParaRPr lang="pt-BR" sz="1600" b="0" strike="noStrike" spc="-1">
              <a:latin typeface="Arial"/>
            </a:endParaRPr>
          </a:p>
          <a:p>
            <a:pPr marL="864000" lvl="1" indent="-3232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Preparação e iniciação a utilização do arquivo de lições aprendidas;</a:t>
            </a:r>
            <a:endParaRPr lang="pt-BR" sz="1600" b="0" strike="noStrike" spc="-1">
              <a:latin typeface="Arial"/>
            </a:endParaRPr>
          </a:p>
          <a:p>
            <a:pPr marL="864000" lvl="1" indent="-32328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600" b="0" strike="noStrike" spc="-1">
                <a:solidFill>
                  <a:srgbClr val="000000"/>
                </a:solidFill>
                <a:latin typeface="Arial"/>
                <a:ea typeface="DejaVu Sans"/>
              </a:rPr>
              <a:t>Gerenciamento das expectativas dos clientes/usuários.</a:t>
            </a:r>
            <a:endParaRPr lang="pt-BR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495000" y="457200"/>
            <a:ext cx="8914680" cy="1370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000" b="0" strike="noStrike" spc="-1">
                <a:solidFill>
                  <a:srgbClr val="000000"/>
                </a:solidFill>
                <a:latin typeface="Arial"/>
                <a:ea typeface="DejaVu Sans"/>
              </a:rPr>
              <a:t>Fases do gerenciamento de projetos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495000" y="1980720"/>
            <a:ext cx="8914680" cy="3885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3280">
              <a:lnSpc>
                <a:spcPct val="8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Finalização - consiste na entrega final dos produtos gerados do projeto e análise dos resultados obtidos.</a:t>
            </a:r>
            <a:endParaRPr lang="pt-BR" sz="2800" b="0" strike="noStrike" spc="-1">
              <a:latin typeface="Arial"/>
            </a:endParaRPr>
          </a:p>
          <a:p>
            <a:pPr marL="864000" lvl="1" indent="-323280">
              <a:lnSpc>
                <a:spcPct val="80000"/>
              </a:lnSpc>
              <a:spcBef>
                <a:spcPts val="598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Aceite final ao produto do projeto;</a:t>
            </a:r>
            <a:endParaRPr lang="pt-BR" sz="2400" b="0" strike="noStrike" spc="-1">
              <a:latin typeface="Arial"/>
            </a:endParaRPr>
          </a:p>
          <a:p>
            <a:pPr marL="864000" lvl="1" indent="-323280">
              <a:lnSpc>
                <a:spcPct val="80000"/>
              </a:lnSpc>
              <a:spcBef>
                <a:spcPts val="598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Consolidação da análise de performance do projeto em termos de custo, escopo e cronograma;</a:t>
            </a:r>
            <a:endParaRPr lang="pt-BR" sz="2400" b="0" strike="noStrike" spc="-1">
              <a:latin typeface="Arial"/>
            </a:endParaRPr>
          </a:p>
          <a:p>
            <a:pPr marL="864000" lvl="1" indent="-323280">
              <a:lnSpc>
                <a:spcPct val="80000"/>
              </a:lnSpc>
              <a:spcBef>
                <a:spcPts val="598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Realização de reunião de encerramento com a equipe, abordando a performance do projeto e lições aprendidas;</a:t>
            </a:r>
            <a:endParaRPr lang="pt-BR" sz="2400" b="0" strike="noStrike" spc="-1">
              <a:latin typeface="Arial"/>
            </a:endParaRPr>
          </a:p>
          <a:p>
            <a:pPr marL="864000" lvl="1" indent="-323280">
              <a:lnSpc>
                <a:spcPct val="80000"/>
              </a:lnSpc>
              <a:spcBef>
                <a:spcPts val="598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Fechamento dos arquivos do projeto;</a:t>
            </a:r>
            <a:endParaRPr lang="pt-BR" sz="2400" b="0" strike="noStrike" spc="-1">
              <a:latin typeface="Arial"/>
            </a:endParaRPr>
          </a:p>
          <a:p>
            <a:pPr marL="864000" lvl="1" indent="-323280">
              <a:lnSpc>
                <a:spcPct val="80000"/>
              </a:lnSpc>
              <a:spcBef>
                <a:spcPts val="598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Divulgação do êxito do projeto.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495000" y="457200"/>
            <a:ext cx="8914680" cy="1370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000" b="0" strike="noStrike" spc="-1">
                <a:solidFill>
                  <a:srgbClr val="000000"/>
                </a:solidFill>
                <a:latin typeface="Arial"/>
                <a:ea typeface="DejaVu Sans"/>
              </a:rPr>
              <a:t>Gerência de Projetos de Software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495000" y="1980720"/>
            <a:ext cx="8914680" cy="3885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Procedimentos de gestão de requisitos</a:t>
            </a:r>
            <a:endParaRPr lang="pt-BR" sz="32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Cadastramento de requisitos</a:t>
            </a:r>
            <a:endParaRPr lang="pt-BR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Alteração de requisitos</a:t>
            </a:r>
            <a:endParaRPr lang="pt-BR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Monitoração de requisitos</a:t>
            </a:r>
            <a:endParaRPr lang="pt-BR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Rastreamento de requisitos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495000" y="457200"/>
            <a:ext cx="8914680" cy="1370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000" b="0" strike="noStrike" spc="-1">
                <a:solidFill>
                  <a:srgbClr val="000000"/>
                </a:solidFill>
                <a:latin typeface="Arial"/>
                <a:ea typeface="DejaVu Sans"/>
              </a:rPr>
              <a:t>Gerência de Projetos de Software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495000" y="1980720"/>
            <a:ext cx="8914680" cy="3885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Procedimentos de planejamento de projetos</a:t>
            </a:r>
            <a:endParaRPr lang="pt-BR" sz="32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Estimativa de tamanho</a:t>
            </a:r>
            <a:endParaRPr lang="pt-BR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Estimativa de esforço</a:t>
            </a:r>
            <a:endParaRPr lang="pt-BR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Estimativa de recursos</a:t>
            </a:r>
            <a:endParaRPr lang="pt-BR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Estimativa de cronograma</a:t>
            </a:r>
            <a:endParaRPr lang="pt-BR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Estimativa de riscos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495000" y="457200"/>
            <a:ext cx="8914680" cy="1370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000" b="0" strike="noStrike" spc="-1">
                <a:solidFill>
                  <a:srgbClr val="000000"/>
                </a:solidFill>
                <a:latin typeface="Arial"/>
                <a:ea typeface="DejaVu Sans"/>
              </a:rPr>
              <a:t>Gerência de Projetos de Software</a:t>
            </a:r>
            <a:endParaRPr lang="pt-BR" sz="4000" b="0" strike="noStrike" spc="-1"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495000" y="1980720"/>
            <a:ext cx="8914680" cy="3885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Procedimentos de controle de projetos</a:t>
            </a:r>
            <a:endParaRPr lang="pt-BR" sz="32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Relatórios de acompanhamento</a:t>
            </a:r>
            <a:endParaRPr lang="pt-BR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Revisão gerencial</a:t>
            </a:r>
            <a:endParaRPr lang="pt-BR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Medição de progresso</a:t>
            </a:r>
            <a:endParaRPr lang="pt-BR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Monitoração de riscos</a:t>
            </a:r>
            <a:endParaRPr lang="pt-BR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Replanejamento</a:t>
            </a:r>
            <a:endParaRPr lang="pt-BR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Relatórios finais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495000" y="457200"/>
            <a:ext cx="8914680" cy="1370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Qualidade de Software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495000" y="1980720"/>
            <a:ext cx="8914680" cy="3885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Garantia da Qualidade</a:t>
            </a:r>
            <a:endParaRPr lang="pt-BR" sz="32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Objetivos</a:t>
            </a:r>
            <a:endParaRPr lang="pt-BR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Papéis</a:t>
            </a:r>
            <a:endParaRPr lang="pt-BR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Auditorias da qualidade</a:t>
            </a:r>
            <a:endParaRPr lang="pt-BR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Verificação da qualidade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495000" y="457200"/>
            <a:ext cx="8914680" cy="1370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Qualidade de Software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495000" y="1980720"/>
            <a:ext cx="8914680" cy="3885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Gestão de Configurações</a:t>
            </a:r>
            <a:endParaRPr lang="pt-BR" sz="32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Objetivos</a:t>
            </a:r>
            <a:endParaRPr lang="pt-BR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Papéis</a:t>
            </a:r>
            <a:endParaRPr lang="pt-BR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Técnicas</a:t>
            </a:r>
            <a:endParaRPr lang="pt-BR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Procedimentos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663480" y="228600"/>
            <a:ext cx="8832240" cy="99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Comunicações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663480" y="1600200"/>
            <a:ext cx="8832240" cy="449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Área de Conhecimento que emprega os processos necessários para garantir a geração, a coleta, distribuição, armazenamento, recuperação e destinação final das informações sobre o projeto de forma oportuna e adequada.</a:t>
            </a:r>
            <a:endParaRPr lang="pt-BR" sz="29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495000" y="457200"/>
            <a:ext cx="8914680" cy="1370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Introdução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495000" y="1980720"/>
            <a:ext cx="8914680" cy="3885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328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PMBOK – Project Management Body Of Knowledge</a:t>
            </a:r>
            <a:endParaRPr lang="pt-BR" sz="3200" b="0" strike="noStrike" spc="-1">
              <a:latin typeface="Arial"/>
            </a:endParaRPr>
          </a:p>
          <a:p>
            <a:pPr marL="432000" indent="-323280">
              <a:lnSpc>
                <a:spcPct val="9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Objetivos do Guia PMBOK</a:t>
            </a:r>
            <a:endParaRPr lang="pt-BR" sz="3200" b="0" strike="noStrike" spc="-1">
              <a:latin typeface="Arial"/>
            </a:endParaRPr>
          </a:p>
          <a:p>
            <a:pPr marL="864000" lvl="1" indent="-32328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Identificar</a:t>
            </a: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o subconjunto do Conjunto de conhecimentos em gerenciamento de projetos que é </a:t>
            </a:r>
            <a:r>
              <a:rPr lang="pt-BR" sz="28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amplamente reconhecido</a:t>
            </a: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como </a:t>
            </a:r>
            <a:r>
              <a:rPr lang="pt-BR" sz="28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boa prática</a:t>
            </a:r>
            <a:endParaRPr lang="pt-BR" sz="2800" b="0" strike="noStrike" spc="-1">
              <a:latin typeface="Arial"/>
            </a:endParaRPr>
          </a:p>
          <a:p>
            <a:pPr marL="864000" lvl="1" indent="-32328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Oferecer vocabulário comum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659880" y="228600"/>
            <a:ext cx="8832600" cy="99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Visão Geral dos Processos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252" name="Espaço Reservado para Conteúdo 3" descr="figura_10_1.jpg"/>
          <p:cNvPicPr/>
          <p:nvPr/>
        </p:nvPicPr>
        <p:blipFill>
          <a:blip r:embed="rId2"/>
          <a:stretch/>
        </p:blipFill>
        <p:spPr>
          <a:xfrm>
            <a:off x="231840" y="1531800"/>
            <a:ext cx="3404880" cy="5325480"/>
          </a:xfrm>
          <a:prstGeom prst="rect">
            <a:avLst/>
          </a:prstGeom>
          <a:ln w="0">
            <a:noFill/>
          </a:ln>
          <a:effectLst>
            <a:outerShdw>
              <a:srgbClr val="000000">
                <a:alpha val="70000"/>
              </a:srgbClr>
            </a:outerShdw>
          </a:effectLst>
        </p:spPr>
      </p:pic>
      <p:sp>
        <p:nvSpPr>
          <p:cNvPr id="253" name="CustomShape 2"/>
          <p:cNvSpPr/>
          <p:nvPr/>
        </p:nvSpPr>
        <p:spPr>
          <a:xfrm>
            <a:off x="3791880" y="1500120"/>
            <a:ext cx="5881320" cy="521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7000"/>
          </a:bodyPr>
          <a:lstStyle/>
          <a:p>
            <a:pPr marL="432000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300" b="0" strike="noStrike" spc="-1">
                <a:solidFill>
                  <a:srgbClr val="000000"/>
                </a:solidFill>
                <a:latin typeface="Arial"/>
                <a:ea typeface="DejaVu Sans"/>
              </a:rPr>
              <a:t>10.1 – Determinação das necessidades de informação e comunicação das partes interessadas;</a:t>
            </a:r>
            <a:endParaRPr lang="pt-BR" sz="23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300" b="0" strike="noStrike" spc="-1">
                <a:solidFill>
                  <a:srgbClr val="000000"/>
                </a:solidFill>
                <a:latin typeface="Arial"/>
                <a:ea typeface="DejaVu Sans"/>
              </a:rPr>
              <a:t>10.2 – Colocação das Informações necessárias à disposição das partes interessadas no momento adequado;</a:t>
            </a:r>
            <a:endParaRPr lang="pt-BR" sz="23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300" b="0" strike="noStrike" spc="-1">
                <a:solidFill>
                  <a:srgbClr val="000000"/>
                </a:solidFill>
                <a:latin typeface="Arial"/>
                <a:ea typeface="DejaVu Sans"/>
              </a:rPr>
              <a:t>10.3 – Coleta e distribuição das informações sobre o desempenho (relatório de andamento, medição de progresso e previsão);</a:t>
            </a:r>
            <a:endParaRPr lang="pt-BR" sz="23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300" b="0" strike="noStrike" spc="-1">
                <a:solidFill>
                  <a:srgbClr val="000000"/>
                </a:solidFill>
                <a:latin typeface="Arial"/>
                <a:ea typeface="DejaVu Sans"/>
              </a:rPr>
              <a:t>10.4 – Gerenciamento das comunicações para satisfazer os requisitos das partes interessadas no projeto e resolver os problemas com elas.</a:t>
            </a:r>
            <a:endParaRPr lang="pt-BR" sz="23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663480" y="228600"/>
            <a:ext cx="8832240" cy="99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Fluxograma de Processos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255" name="Espaço Reservado para Conteúdo 3_0" descr="figura_10_2.jpg"/>
          <p:cNvPicPr/>
          <p:nvPr/>
        </p:nvPicPr>
        <p:blipFill>
          <a:blip r:embed="rId2"/>
          <a:stretch/>
        </p:blipFill>
        <p:spPr>
          <a:xfrm>
            <a:off x="1980000" y="1218960"/>
            <a:ext cx="5219640" cy="5285880"/>
          </a:xfrm>
          <a:prstGeom prst="rect">
            <a:avLst/>
          </a:prstGeom>
          <a:ln w="0">
            <a:noFill/>
          </a:ln>
          <a:effectLst>
            <a:outerShdw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663480" y="228600"/>
            <a:ext cx="8832240" cy="99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A arte da comunicação (1/2)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663480" y="1600200"/>
            <a:ext cx="8832240" cy="449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Modelos emissor-receptor: Loops de feedback e barreiras à comunicação;</a:t>
            </a:r>
            <a:endParaRPr lang="pt-BR" sz="29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Escolha dos meios de comunicação: Depende da situação;</a:t>
            </a:r>
            <a:endParaRPr lang="pt-BR" sz="29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Estilo de Redação: Voz ativa ou passiva, estrutura da frase, escolha das palavras;</a:t>
            </a:r>
            <a:endParaRPr lang="pt-BR" sz="29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Técnicas de Gerenciamento de Reuniões</a:t>
            </a:r>
            <a:endParaRPr lang="pt-BR" sz="2900" b="0" strike="noStrike" spc="-1">
              <a:latin typeface="Arial"/>
            </a:endParaRPr>
          </a:p>
          <a:p>
            <a:pPr marL="318960" indent="-318240">
              <a:lnSpc>
                <a:spcPct val="100000"/>
              </a:lnSpc>
              <a:spcBef>
                <a:spcPts val="697"/>
              </a:spcBef>
              <a:tabLst>
                <a:tab pos="0" algn="l"/>
              </a:tabLst>
            </a:pPr>
            <a:endParaRPr lang="pt-BR" sz="2900" b="0" strike="noStrike" spc="-1">
              <a:latin typeface="Arial"/>
            </a:endParaRPr>
          </a:p>
          <a:p>
            <a:pPr marL="318960" indent="-318240">
              <a:lnSpc>
                <a:spcPct val="100000"/>
              </a:lnSpc>
              <a:spcBef>
                <a:spcPts val="697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29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663480" y="228600"/>
            <a:ext cx="8832240" cy="99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A arte da comunicação (2/2)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663480" y="1600200"/>
            <a:ext cx="8832240" cy="449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Modelo básico de comunicação:</a:t>
            </a:r>
            <a:endParaRPr lang="pt-BR" sz="29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Codificar (idéias, pensamentos);</a:t>
            </a:r>
            <a:endParaRPr lang="pt-BR" sz="26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Mensagem (saída da codificação);</a:t>
            </a:r>
            <a:endParaRPr lang="pt-BR" sz="26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Meio físico (método);</a:t>
            </a:r>
            <a:endParaRPr lang="pt-BR" sz="26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Ruído (interferência);</a:t>
            </a:r>
            <a:endParaRPr lang="pt-BR" sz="26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Decodificar (tradução para pensamentos, idéias).</a:t>
            </a:r>
            <a:endParaRPr lang="pt-BR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97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2600" b="0" strike="noStrike" spc="-1">
              <a:latin typeface="Arial"/>
            </a:endParaRPr>
          </a:p>
        </p:txBody>
      </p:sp>
      <p:pic>
        <p:nvPicPr>
          <p:cNvPr id="260" name="Imagem 3" descr="figura_10_3.jpg"/>
          <p:cNvPicPr/>
          <p:nvPr/>
        </p:nvPicPr>
        <p:blipFill>
          <a:blip r:embed="rId2"/>
          <a:stretch/>
        </p:blipFill>
        <p:spPr>
          <a:xfrm>
            <a:off x="1083240" y="4643280"/>
            <a:ext cx="7738560" cy="2493360"/>
          </a:xfrm>
          <a:prstGeom prst="rect">
            <a:avLst/>
          </a:prstGeom>
          <a:ln w="0">
            <a:noFill/>
          </a:ln>
          <a:effectLst>
            <a:outerShdw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360000" y="1529640"/>
            <a:ext cx="9359640" cy="99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000" b="0" strike="noStrike" spc="-1">
                <a:solidFill>
                  <a:srgbClr val="000000"/>
                </a:solidFill>
                <a:latin typeface="Tw Cen MT"/>
                <a:ea typeface="DejaVu Sans"/>
              </a:rPr>
              <a:t>10.1 – Planejamento das Comunicações</a:t>
            </a:r>
            <a:endParaRPr lang="pt-BR" sz="4000" b="0" strike="noStrike" spc="-1">
              <a:latin typeface="Arial"/>
            </a:endParaRPr>
          </a:p>
        </p:txBody>
      </p:sp>
      <p:pic>
        <p:nvPicPr>
          <p:cNvPr id="262" name="Imagem 261"/>
          <p:cNvPicPr/>
          <p:nvPr/>
        </p:nvPicPr>
        <p:blipFill>
          <a:blip r:embed="rId3"/>
          <a:stretch/>
        </p:blipFill>
        <p:spPr>
          <a:xfrm>
            <a:off x="3522240" y="3420000"/>
            <a:ext cx="2875680" cy="1590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663480" y="228600"/>
            <a:ext cx="8832240" cy="99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700" b="0" strike="noStrike" spc="-1">
                <a:solidFill>
                  <a:srgbClr val="000000"/>
                </a:solidFill>
                <a:latin typeface="Arial"/>
                <a:ea typeface="DejaVu Sans"/>
              </a:rPr>
              <a:t>Planejamento das Comunicações</a:t>
            </a:r>
            <a:endParaRPr lang="pt-BR" sz="3700" b="0" strike="noStrike" spc="-1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663480" y="1600200"/>
            <a:ext cx="8832240" cy="449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Determina as necessidades de informações e comunicações das partes interessadas;</a:t>
            </a:r>
            <a:endParaRPr lang="pt-BR" sz="29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Fator importante para o sucesso do projeto;</a:t>
            </a:r>
            <a:endParaRPr lang="pt-BR" sz="29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Geralmente é feita na fase inicial do projeto.</a:t>
            </a:r>
            <a:endParaRPr lang="pt-BR" sz="29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97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2900" b="0" strike="noStrike" spc="-1">
              <a:latin typeface="Arial"/>
            </a:endParaRPr>
          </a:p>
        </p:txBody>
      </p:sp>
      <p:pic>
        <p:nvPicPr>
          <p:cNvPr id="265" name="Picture 2_0"/>
          <p:cNvPicPr/>
          <p:nvPr/>
        </p:nvPicPr>
        <p:blipFill>
          <a:blip r:embed="rId2"/>
          <a:stretch/>
        </p:blipFill>
        <p:spPr>
          <a:xfrm>
            <a:off x="1083240" y="3789360"/>
            <a:ext cx="7970760" cy="3067920"/>
          </a:xfrm>
          <a:prstGeom prst="rect">
            <a:avLst/>
          </a:prstGeom>
          <a:ln w="0">
            <a:noFill/>
          </a:ln>
          <a:effectLst>
            <a:outerShdw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663480" y="228600"/>
            <a:ext cx="8832240" cy="99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Entradas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663480" y="1599840"/>
            <a:ext cx="8832240" cy="489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7000"/>
          </a:bodyPr>
          <a:lstStyle/>
          <a:p>
            <a:pPr marL="432000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Fatores Ambientais da Empresa</a:t>
            </a:r>
            <a:endParaRPr lang="pt-BR" sz="29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Todos os fatores são usados.</a:t>
            </a:r>
            <a:endParaRPr lang="pt-BR" sz="26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Ativos de Processos Organizacionais</a:t>
            </a:r>
            <a:endParaRPr lang="pt-BR" sz="29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Todos os ativos são usados, em especial as lições aprendidas e as informações históricas.</a:t>
            </a:r>
            <a:endParaRPr lang="pt-BR" sz="26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Declaração do Escopo do Projeto</a:t>
            </a:r>
            <a:endParaRPr lang="pt-BR" sz="29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Base de conhecimento para futuras decisões do projeto.</a:t>
            </a:r>
            <a:endParaRPr lang="pt-BR" sz="26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Plano de Gerenciamento do Projeto</a:t>
            </a:r>
            <a:endParaRPr lang="pt-BR" sz="29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Restrições</a:t>
            </a:r>
            <a:endParaRPr lang="pt-BR" sz="26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Premissas</a:t>
            </a:r>
            <a:endParaRPr lang="pt-BR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663480" y="228600"/>
            <a:ext cx="8832240" cy="99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Ferramentas e Técnicas (1/3) </a:t>
            </a:r>
            <a:br/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(Análise dos Requisitos das Comunicações) 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696240" y="1643040"/>
            <a:ext cx="8832240" cy="504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32000" indent="-32328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700" b="0" strike="noStrike" spc="-1">
                <a:solidFill>
                  <a:srgbClr val="000000"/>
                </a:solidFill>
                <a:latin typeface="Arial"/>
                <a:ea typeface="DejaVu Sans"/>
              </a:rPr>
              <a:t>Resulta da soma das necessidades de informações das partes interessadas no projeto.</a:t>
            </a:r>
            <a:endParaRPr lang="pt-BR" sz="2700" b="0" strike="noStrike" spc="-1">
              <a:latin typeface="Arial"/>
            </a:endParaRPr>
          </a:p>
          <a:p>
            <a:pPr marL="432000" indent="-32328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700" b="0" strike="noStrike" spc="-1">
                <a:solidFill>
                  <a:srgbClr val="000000"/>
                </a:solidFill>
                <a:latin typeface="Arial"/>
                <a:ea typeface="DejaVu Sans"/>
              </a:rPr>
              <a:t>Requisitos definidos combinando o tipo e o formato das informações necessárias com uma análise do valor dessas informações.</a:t>
            </a:r>
            <a:endParaRPr lang="pt-BR" sz="2700" b="0" strike="noStrike" spc="-1">
              <a:latin typeface="Arial"/>
            </a:endParaRPr>
          </a:p>
          <a:p>
            <a:pPr marL="318960" lvl="1" indent="-318240">
              <a:lnSpc>
                <a:spcPct val="90000"/>
              </a:lnSpc>
              <a:spcBef>
                <a:spcPts val="697"/>
              </a:spcBef>
              <a:buClr>
                <a:srgbClr val="DD8047"/>
              </a:buClr>
              <a:buSzPct val="60000"/>
              <a:buFont typeface="Wingdings" charset="2"/>
              <a:buChar char="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700" b="0" strike="noStrike" spc="-1">
                <a:solidFill>
                  <a:srgbClr val="000000"/>
                </a:solidFill>
                <a:latin typeface="Arial"/>
                <a:ea typeface="DejaVu Sans"/>
              </a:rPr>
              <a:t>O número dos canais ou caminhos de comunicação possíveis, devem ser considerados como indicador de complexidade das comunicações do projeto.</a:t>
            </a:r>
            <a:endParaRPr lang="pt-BR" sz="2700" b="0" strike="noStrike" spc="-1">
              <a:latin typeface="Arial"/>
            </a:endParaRPr>
          </a:p>
          <a:p>
            <a:pPr marL="318960" indent="-318240" algn="ctr">
              <a:lnSpc>
                <a:spcPct val="90000"/>
              </a:lnSpc>
              <a:spcBef>
                <a:spcPts val="697"/>
              </a:spcBef>
              <a:tabLst>
                <a:tab pos="0" algn="l"/>
              </a:tabLst>
            </a:pPr>
            <a:r>
              <a:rPr lang="pt-BR" sz="2700" b="0" strike="noStrike" spc="-1">
                <a:solidFill>
                  <a:srgbClr val="000000"/>
                </a:solidFill>
                <a:latin typeface="Arial"/>
                <a:ea typeface="DejaVu Sans"/>
              </a:rPr>
              <a:t> Cc = n(n-1)/2</a:t>
            </a:r>
            <a:endParaRPr lang="pt-BR" sz="2700" b="0" strike="noStrike" spc="-1">
              <a:latin typeface="Arial"/>
            </a:endParaRPr>
          </a:p>
          <a:p>
            <a:pPr marL="432000" indent="-32328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700" b="0" strike="noStrike" spc="-1">
                <a:solidFill>
                  <a:srgbClr val="000000"/>
                </a:solidFill>
                <a:latin typeface="Arial"/>
                <a:ea typeface="DejaVu Sans"/>
              </a:rPr>
              <a:t>Onde “</a:t>
            </a:r>
            <a:r>
              <a:rPr lang="pt-BR" sz="27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Cc</a:t>
            </a:r>
            <a:r>
              <a:rPr lang="pt-BR" sz="2700" b="0" strike="noStrike" spc="-1">
                <a:solidFill>
                  <a:srgbClr val="000000"/>
                </a:solidFill>
                <a:latin typeface="Arial"/>
                <a:ea typeface="DejaVu Sans"/>
              </a:rPr>
              <a:t>” é o número total de canais de comunicação e “</a:t>
            </a:r>
            <a:r>
              <a:rPr lang="pt-BR" sz="27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lang="pt-BR" sz="2700" b="0" strike="noStrike" spc="-1">
                <a:solidFill>
                  <a:srgbClr val="000000"/>
                </a:solidFill>
                <a:latin typeface="Arial"/>
                <a:ea typeface="DejaVu Sans"/>
              </a:rPr>
              <a:t>” é o número das partes interessadas</a:t>
            </a:r>
            <a:endParaRPr lang="pt-BR" sz="2700" b="0" strike="noStrike" spc="-1">
              <a:latin typeface="Arial"/>
            </a:endParaRPr>
          </a:p>
          <a:p>
            <a:pPr marL="318960" indent="-318240">
              <a:lnSpc>
                <a:spcPct val="90000"/>
              </a:lnSpc>
              <a:spcBef>
                <a:spcPts val="550"/>
              </a:spcBef>
              <a:tabLst>
                <a:tab pos="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663480" y="228600"/>
            <a:ext cx="8832240" cy="99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Ferramentas e Técnicas (2/3) </a:t>
            </a:r>
            <a:br/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(Análise dos Requisitos das Comunicações)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663480" y="1600200"/>
            <a:ext cx="8832240" cy="504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Informações necessárias para determinar os requisitos das comunicações:</a:t>
            </a:r>
            <a:endParaRPr lang="pt-BR" sz="29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Organogramas;</a:t>
            </a:r>
            <a:endParaRPr lang="pt-BR" sz="26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Organização do projeto e as relações das responsabilidades entre as partes interessadas;</a:t>
            </a:r>
            <a:endParaRPr lang="pt-BR" sz="26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Disciplinas, departamentos envolvidos no projeto;</a:t>
            </a:r>
            <a:endParaRPr lang="pt-BR" sz="26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Quantas pessoas envolvidas no projeto e onde;</a:t>
            </a:r>
            <a:endParaRPr lang="pt-BR" sz="26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Comunicação interna;</a:t>
            </a:r>
            <a:endParaRPr lang="pt-BR" sz="26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Comunicação externa;</a:t>
            </a:r>
            <a:endParaRPr lang="pt-BR" sz="26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Informações sobre as partes interessadas.</a:t>
            </a:r>
            <a:endParaRPr lang="pt-BR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663480" y="228600"/>
            <a:ext cx="8832240" cy="99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Ferramentas e Técnicas (3/3) </a:t>
            </a:r>
            <a:br/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(Tecnologia das Comunicações)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663480" y="1599840"/>
            <a:ext cx="8832240" cy="52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32000" indent="-323280">
              <a:lnSpc>
                <a:spcPct val="8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500" b="0" strike="noStrike" spc="-1">
                <a:solidFill>
                  <a:srgbClr val="000000"/>
                </a:solidFill>
                <a:latin typeface="Arial"/>
                <a:ea typeface="DejaVu Sans"/>
              </a:rPr>
              <a:t>Podem variar significativamente.</a:t>
            </a:r>
            <a:endParaRPr lang="pt-BR" sz="2500" b="0" strike="noStrike" spc="-1">
              <a:latin typeface="Arial"/>
            </a:endParaRPr>
          </a:p>
          <a:p>
            <a:pPr marL="432000" indent="-323280">
              <a:lnSpc>
                <a:spcPct val="8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500" b="0" strike="noStrike" spc="-1">
                <a:solidFill>
                  <a:srgbClr val="000000"/>
                </a:solidFill>
                <a:latin typeface="Arial"/>
                <a:ea typeface="DejaVu Sans"/>
              </a:rPr>
              <a:t>Os fatores da tecnologia das comunicações que podem afetar o projeto incluem:</a:t>
            </a:r>
            <a:endParaRPr lang="pt-BR" sz="2500" b="0" strike="noStrike" spc="-1">
              <a:latin typeface="Arial"/>
            </a:endParaRPr>
          </a:p>
          <a:p>
            <a:pPr marL="864000" lvl="1" indent="-323280">
              <a:lnSpc>
                <a:spcPct val="8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A urgência da necessidade de informações.</a:t>
            </a:r>
            <a:endParaRPr lang="pt-BR" sz="2200" b="0" strike="noStrike" spc="-1">
              <a:latin typeface="Arial"/>
            </a:endParaRPr>
          </a:p>
          <a:p>
            <a:pPr marL="1296000" lvl="2" indent="-28728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Informações atualizadas freqüentemente ou relatórios emitidos freqüentemente?</a:t>
            </a:r>
            <a:endParaRPr lang="pt-BR" sz="2000" b="0" strike="noStrike" spc="-1">
              <a:latin typeface="Arial"/>
            </a:endParaRPr>
          </a:p>
          <a:p>
            <a:pPr marL="864000" lvl="1" indent="-323280">
              <a:lnSpc>
                <a:spcPct val="8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A disponibilidade de tecnologia.</a:t>
            </a:r>
            <a:endParaRPr lang="pt-BR" sz="2200" b="0" strike="noStrike" spc="-1">
              <a:latin typeface="Arial"/>
            </a:endParaRPr>
          </a:p>
          <a:p>
            <a:pPr marL="1296000" lvl="2" indent="-28728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900" b="0" strike="noStrike" spc="-1">
                <a:solidFill>
                  <a:srgbClr val="000000"/>
                </a:solidFill>
                <a:latin typeface="Arial"/>
                <a:ea typeface="DejaVu Sans"/>
              </a:rPr>
              <a:t>Sistemas já usados são adequados ou precisa de mudanças?</a:t>
            </a:r>
            <a:endParaRPr lang="pt-BR" sz="1900" b="0" strike="noStrike" spc="-1">
              <a:latin typeface="Arial"/>
            </a:endParaRPr>
          </a:p>
          <a:p>
            <a:pPr marL="864000" lvl="1" indent="-323280">
              <a:lnSpc>
                <a:spcPct val="8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Formação esperada no projeto.</a:t>
            </a:r>
            <a:endParaRPr lang="pt-BR" sz="2200" b="0" strike="noStrike" spc="-1">
              <a:latin typeface="Arial"/>
            </a:endParaRPr>
          </a:p>
          <a:p>
            <a:pPr marL="1296000" lvl="2" indent="-28728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Precisa de treinamento para adotar uma tecnologia ou não?</a:t>
            </a:r>
            <a:endParaRPr lang="pt-BR" sz="2000" b="0" strike="noStrike" spc="-1">
              <a:latin typeface="Arial"/>
            </a:endParaRPr>
          </a:p>
          <a:p>
            <a:pPr marL="864000" lvl="1" indent="-323280">
              <a:lnSpc>
                <a:spcPct val="8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Duração do Projeto.</a:t>
            </a:r>
            <a:endParaRPr lang="pt-BR" sz="2200" b="0" strike="noStrike" spc="-1">
              <a:latin typeface="Arial"/>
            </a:endParaRPr>
          </a:p>
          <a:p>
            <a:pPr marL="1296000" lvl="2" indent="-28728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1900" b="0" strike="noStrike" spc="-1">
                <a:solidFill>
                  <a:srgbClr val="000000"/>
                </a:solidFill>
                <a:latin typeface="Arial"/>
                <a:ea typeface="DejaVu Sans"/>
              </a:rPr>
              <a:t>É provável que a tecnologia adotada mude antes do termino do projeto?</a:t>
            </a:r>
            <a:endParaRPr lang="pt-BR" sz="1900" b="0" strike="noStrike" spc="-1">
              <a:latin typeface="Arial"/>
            </a:endParaRPr>
          </a:p>
          <a:p>
            <a:pPr marL="864000" lvl="1" indent="-323280">
              <a:lnSpc>
                <a:spcPct val="8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O ambiente do projeto.</a:t>
            </a:r>
            <a:endParaRPr lang="pt-BR" sz="2200" b="0" strike="noStrike" spc="-1">
              <a:latin typeface="Arial"/>
            </a:endParaRPr>
          </a:p>
          <a:p>
            <a:pPr marL="1296000" lvl="2" indent="-287280">
              <a:lnSpc>
                <a:spcPct val="8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Presença física ou ambiente virtual?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55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495000" y="457200"/>
            <a:ext cx="8914680" cy="1370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Introdução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495000" y="1980720"/>
            <a:ext cx="8914680" cy="3885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328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O que é um projeto?</a:t>
            </a:r>
            <a:endParaRPr lang="pt-BR" sz="2800" b="0" strike="noStrike" spc="-1">
              <a:latin typeface="Arial"/>
            </a:endParaRPr>
          </a:p>
          <a:p>
            <a:pPr marL="864000" lvl="1" indent="-32328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“Um projeto é um esforço temporário empreendido para criar um produto, serviço ou resultado exclusivo.”</a:t>
            </a:r>
            <a:endParaRPr lang="pt-BR" sz="2400" b="0" strike="noStrike" spc="-1">
              <a:latin typeface="Arial"/>
            </a:endParaRPr>
          </a:p>
          <a:p>
            <a:pPr marL="864000" lvl="1" indent="-32328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Temporário</a:t>
            </a:r>
            <a:endParaRPr lang="pt-BR" sz="2400" b="0" strike="noStrike" spc="-1">
              <a:latin typeface="Arial"/>
            </a:endParaRPr>
          </a:p>
          <a:p>
            <a:pPr marL="864000" lvl="1" indent="-32328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Produtos, serviços ou resultados exclusivos</a:t>
            </a:r>
            <a:endParaRPr lang="pt-BR" sz="2400" b="0" strike="noStrike" spc="-1">
              <a:latin typeface="Arial"/>
            </a:endParaRPr>
          </a:p>
          <a:p>
            <a:pPr marL="864000" lvl="1" indent="-32328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Elaboração progressiva</a:t>
            </a:r>
            <a:endParaRPr lang="pt-BR" sz="2400" b="0" strike="noStrike" spc="-1">
              <a:latin typeface="Arial"/>
            </a:endParaRPr>
          </a:p>
          <a:p>
            <a:pPr marL="432000" indent="-32328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Projetos x Trabalho operacional</a:t>
            </a:r>
            <a:endParaRPr lang="pt-BR" sz="2800" b="0" strike="noStrike" spc="-1">
              <a:latin typeface="Arial"/>
            </a:endParaRPr>
          </a:p>
          <a:p>
            <a:pPr marL="432000" indent="-32328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Projetos e planejamento estratégico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663480" y="228600"/>
            <a:ext cx="8832240" cy="99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Saídas (1/2) </a:t>
            </a:r>
            <a:br/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(Plano de Gerenciamento das Comunicações)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663480" y="1599840"/>
            <a:ext cx="8832240" cy="525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32000" indent="-32328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700" b="0" strike="noStrike" spc="-1">
                <a:solidFill>
                  <a:srgbClr val="000000"/>
                </a:solidFill>
                <a:latin typeface="Arial"/>
                <a:ea typeface="DejaVu Sans"/>
              </a:rPr>
              <a:t>Faz parte ou é um plano auxiliar ao plano de projeto.</a:t>
            </a:r>
            <a:endParaRPr lang="pt-BR" sz="2700" b="0" strike="noStrike" spc="-1">
              <a:latin typeface="Arial"/>
            </a:endParaRPr>
          </a:p>
          <a:p>
            <a:pPr marL="432000" indent="-32328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700" b="0" strike="noStrike" spc="-1">
                <a:solidFill>
                  <a:srgbClr val="000000"/>
                </a:solidFill>
                <a:latin typeface="Arial"/>
                <a:ea typeface="DejaVu Sans"/>
              </a:rPr>
              <a:t>Ele fornece:</a:t>
            </a:r>
            <a:endParaRPr lang="pt-BR" sz="2700" b="0" strike="noStrike" spc="-1">
              <a:latin typeface="Arial"/>
            </a:endParaRPr>
          </a:p>
          <a:p>
            <a:pPr marL="864000" lvl="1" indent="-32328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Requisitos de comunicação das partes interessadas;</a:t>
            </a:r>
            <a:endParaRPr lang="pt-BR" sz="2400" b="0" strike="noStrike" spc="-1">
              <a:latin typeface="Arial"/>
            </a:endParaRPr>
          </a:p>
          <a:p>
            <a:pPr marL="864000" lvl="1" indent="-32328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Informações que serão comunicadas (formato, conteúdo e nível de detalhes);</a:t>
            </a:r>
            <a:endParaRPr lang="pt-BR" sz="2400" b="0" strike="noStrike" spc="-1">
              <a:latin typeface="Arial"/>
            </a:endParaRPr>
          </a:p>
          <a:p>
            <a:pPr marL="864000" lvl="1" indent="-32328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Pessoa responsável pela comunicação das informações;</a:t>
            </a:r>
            <a:endParaRPr lang="pt-BR" sz="2400" b="0" strike="noStrike" spc="-1">
              <a:latin typeface="Arial"/>
            </a:endParaRPr>
          </a:p>
          <a:p>
            <a:pPr marL="864000" lvl="1" indent="-32328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Pessoa ou grupo que receberão as informações;</a:t>
            </a:r>
            <a:endParaRPr lang="pt-BR" sz="2400" b="0" strike="noStrike" spc="-1">
              <a:latin typeface="Arial"/>
            </a:endParaRPr>
          </a:p>
          <a:p>
            <a:pPr marL="864000" lvl="1" indent="-32328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Métodos ou tecnologias usados;</a:t>
            </a:r>
            <a:endParaRPr lang="pt-BR" sz="2400" b="0" strike="noStrike" spc="-1">
              <a:latin typeface="Arial"/>
            </a:endParaRPr>
          </a:p>
          <a:p>
            <a:pPr marL="864000" lvl="1" indent="-32328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Freqüência da comunicação;</a:t>
            </a:r>
            <a:endParaRPr lang="pt-BR" sz="2400" b="0" strike="noStrike" spc="-1">
              <a:latin typeface="Arial"/>
            </a:endParaRPr>
          </a:p>
          <a:p>
            <a:pPr marL="864000" lvl="1" indent="-32328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Prazos (informações a serem levadas a níveis mais altos);</a:t>
            </a:r>
            <a:endParaRPr lang="pt-BR" sz="2400" b="0" strike="noStrike" spc="-1">
              <a:latin typeface="Arial"/>
            </a:endParaRPr>
          </a:p>
          <a:p>
            <a:pPr marL="864000" lvl="1" indent="-32328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Método para atualizar e refinar este plano;</a:t>
            </a:r>
            <a:endParaRPr lang="pt-BR" sz="2400" b="0" strike="noStrike" spc="-1">
              <a:latin typeface="Arial"/>
            </a:endParaRPr>
          </a:p>
          <a:p>
            <a:pPr marL="864000" lvl="1" indent="-32328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Glossário de terminologia comum;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55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663480" y="228600"/>
            <a:ext cx="8832240" cy="99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Saídas (2/2) </a:t>
            </a:r>
            <a:br/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(Plano de Gerenciamento das Comunicações)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663480" y="1600200"/>
            <a:ext cx="8832240" cy="5114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32000" indent="-32328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700" b="0" strike="noStrike" spc="-1">
                <a:solidFill>
                  <a:srgbClr val="000000"/>
                </a:solidFill>
                <a:latin typeface="Arial"/>
                <a:ea typeface="DejaVu Sans"/>
              </a:rPr>
              <a:t>Pode também incluir diretrizes para reuniões de andamento do projeto, de equipe, reuniões eletrônicas e emails.</a:t>
            </a:r>
            <a:endParaRPr lang="pt-BR" sz="2700" b="0" strike="noStrike" spc="-1">
              <a:latin typeface="Arial"/>
            </a:endParaRPr>
          </a:p>
          <a:p>
            <a:pPr marL="432000" indent="-32328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700" b="0" strike="noStrike" spc="-1">
                <a:solidFill>
                  <a:srgbClr val="000000"/>
                </a:solidFill>
                <a:latin typeface="Arial"/>
                <a:ea typeface="DejaVu Sans"/>
              </a:rPr>
              <a:t>O plano pode ser formal ou informal, bem detalhado ou genérico. </a:t>
            </a:r>
            <a:endParaRPr lang="pt-BR" sz="2700" b="0" strike="noStrike" spc="-1">
              <a:latin typeface="Arial"/>
            </a:endParaRPr>
          </a:p>
          <a:p>
            <a:pPr marL="432000" indent="-32328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700" b="0" strike="noStrike" spc="-1">
                <a:solidFill>
                  <a:srgbClr val="000000"/>
                </a:solidFill>
                <a:latin typeface="Arial"/>
                <a:ea typeface="DejaVu Sans"/>
              </a:rPr>
              <a:t>Exemplos de atributos de um plano:</a:t>
            </a:r>
            <a:endParaRPr lang="pt-BR" sz="2700" b="0" strike="noStrike" spc="-1">
              <a:latin typeface="Arial"/>
            </a:endParaRPr>
          </a:p>
          <a:p>
            <a:pPr marL="864000" lvl="1" indent="-32328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Item de comunicação;</a:t>
            </a:r>
            <a:endParaRPr lang="pt-BR" sz="2400" b="0" strike="noStrike" spc="-1">
              <a:latin typeface="Arial"/>
            </a:endParaRPr>
          </a:p>
          <a:p>
            <a:pPr marL="864000" lvl="1" indent="-32328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Objetivo;</a:t>
            </a:r>
            <a:endParaRPr lang="pt-BR" sz="2400" b="0" strike="noStrike" spc="-1">
              <a:latin typeface="Arial"/>
            </a:endParaRPr>
          </a:p>
          <a:p>
            <a:pPr marL="864000" lvl="1" indent="-32328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Freqüência;</a:t>
            </a:r>
            <a:endParaRPr lang="pt-BR" sz="2400" b="0" strike="noStrike" spc="-1">
              <a:latin typeface="Arial"/>
            </a:endParaRPr>
          </a:p>
          <a:p>
            <a:pPr marL="864000" lvl="1" indent="-32328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Datas de início/conclusão;</a:t>
            </a:r>
            <a:endParaRPr lang="pt-BR" sz="2400" b="0" strike="noStrike" spc="-1">
              <a:latin typeface="Arial"/>
            </a:endParaRPr>
          </a:p>
          <a:p>
            <a:pPr marL="864000" lvl="1" indent="-32328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Formato/meio físico;</a:t>
            </a:r>
            <a:endParaRPr lang="pt-BR" sz="2400" b="0" strike="noStrike" spc="-1">
              <a:latin typeface="Arial"/>
            </a:endParaRPr>
          </a:p>
          <a:p>
            <a:pPr marL="864000" lvl="1" indent="-32328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Responsabilidade;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663480" y="228600"/>
            <a:ext cx="8832240" cy="99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700" b="0" strike="noStrike" spc="-1">
                <a:solidFill>
                  <a:srgbClr val="000000"/>
                </a:solidFill>
                <a:latin typeface="Arial"/>
                <a:ea typeface="DejaVu Sans"/>
              </a:rPr>
              <a:t>Distribuição das Informações</a:t>
            </a:r>
            <a:endParaRPr lang="pt-BR" sz="3700" b="0" strike="noStrike" spc="-1"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663480" y="1600200"/>
            <a:ext cx="8832240" cy="5114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Colocar as informações à disposição das partes interessadas no momento oportuno;</a:t>
            </a:r>
            <a:endParaRPr lang="pt-BR" sz="29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Implementar o plano de gerenciamento das comunicações;</a:t>
            </a:r>
            <a:endParaRPr lang="pt-BR" sz="29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Responder às solicitações de informações não previstas.</a:t>
            </a:r>
            <a:endParaRPr lang="pt-BR" sz="29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663480" y="228600"/>
            <a:ext cx="8832240" cy="99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O Processo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281" name="Picture 2_1"/>
          <p:cNvPicPr/>
          <p:nvPr/>
        </p:nvPicPr>
        <p:blipFill>
          <a:blip r:embed="rId2"/>
          <a:stretch/>
        </p:blipFill>
        <p:spPr>
          <a:xfrm>
            <a:off x="180000" y="1440000"/>
            <a:ext cx="9608040" cy="4200840"/>
          </a:xfrm>
          <a:prstGeom prst="rect">
            <a:avLst/>
          </a:prstGeom>
          <a:ln w="0">
            <a:noFill/>
          </a:ln>
          <a:effectLst>
            <a:outerShdw dist="37674" dir="13500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663480" y="228600"/>
            <a:ext cx="8832240" cy="99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Entrada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663480" y="1600200"/>
            <a:ext cx="8832240" cy="449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Plano de gerenciamento das comunicações.</a:t>
            </a:r>
            <a:endParaRPr lang="pt-BR" sz="29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663480" y="228600"/>
            <a:ext cx="8832240" cy="99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Ferramentas e Técnicas (1/6)</a:t>
            </a:r>
            <a:br/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(Habilidades de comunicação)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663480" y="1600200"/>
            <a:ext cx="8832240" cy="449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Fazem parte das habilidades de gerenciamento geral;</a:t>
            </a:r>
            <a:endParaRPr lang="pt-BR" sz="29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Garantem que as pessoas certas obtenham as informações certas na hora certa;</a:t>
            </a:r>
            <a:endParaRPr lang="pt-BR" sz="29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O emissor é responsável por garantir a clareza e completude das informações;</a:t>
            </a:r>
            <a:endParaRPr lang="pt-BR" sz="29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O receptor é responsável  por entender corretamente as informações e garantir que elas estejam completas.</a:t>
            </a:r>
            <a:endParaRPr lang="pt-BR" sz="29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5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29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663480" y="228600"/>
            <a:ext cx="8832240" cy="99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Ferramentas e Técnicas (2/6)</a:t>
            </a:r>
            <a:br/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(Habilidades de comunicação)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663480" y="1600200"/>
            <a:ext cx="8832240" cy="449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Dimensões da comunicação:</a:t>
            </a:r>
            <a:endParaRPr lang="pt-BR" sz="29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Escrita e oral (saber ouvir e falar);</a:t>
            </a:r>
            <a:endParaRPr lang="pt-BR" sz="26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Interna (dentro do projeto) e externa (clientes, público, meios de comunicação);</a:t>
            </a:r>
            <a:endParaRPr lang="pt-BR" sz="26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Vertical (obedecendo a hierarquia) e horizontal (entre os pares);</a:t>
            </a:r>
            <a:endParaRPr lang="pt-BR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5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5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663480" y="228600"/>
            <a:ext cx="8832240" cy="99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Ferramentas e Técnicas (3/6)</a:t>
            </a:r>
            <a:br/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(Sistemas de coleta e recuperação de informações)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663480" y="1600200"/>
            <a:ext cx="8832240" cy="449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32000" indent="-32328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100" b="0" strike="noStrike" spc="-1">
                <a:solidFill>
                  <a:srgbClr val="000000"/>
                </a:solidFill>
                <a:latin typeface="Arial"/>
                <a:ea typeface="DejaVu Sans"/>
              </a:rPr>
              <a:t>Maneira de coletar e recuperar informações e documentações (documentação técnica, figuras, especificações);</a:t>
            </a:r>
            <a:endParaRPr lang="pt-BR" sz="3100" b="0" strike="noStrike" spc="-1">
              <a:latin typeface="Arial"/>
            </a:endParaRPr>
          </a:p>
          <a:p>
            <a:pPr marL="432000" indent="-32328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100" b="0" strike="noStrike" spc="-1">
                <a:solidFill>
                  <a:srgbClr val="000000"/>
                </a:solidFill>
                <a:latin typeface="Arial"/>
                <a:ea typeface="DejaVu Sans"/>
              </a:rPr>
              <a:t>Manualmente:</a:t>
            </a:r>
            <a:endParaRPr lang="pt-BR" sz="3100" b="0" strike="noStrike" spc="-1">
              <a:latin typeface="Arial"/>
            </a:endParaRPr>
          </a:p>
          <a:p>
            <a:pPr marL="864000" lvl="1" indent="-32328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700" b="0" strike="noStrike" spc="-1">
                <a:solidFill>
                  <a:srgbClr val="000000"/>
                </a:solidFill>
                <a:latin typeface="Arial"/>
                <a:ea typeface="DejaVu Sans"/>
              </a:rPr>
              <a:t>Arquivos.</a:t>
            </a:r>
            <a:endParaRPr lang="pt-BR" sz="2700" b="0" strike="noStrike" spc="-1">
              <a:latin typeface="Arial"/>
            </a:endParaRPr>
          </a:p>
          <a:p>
            <a:pPr marL="432000" indent="-32328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100" b="0" strike="noStrike" spc="-1">
                <a:solidFill>
                  <a:srgbClr val="000000"/>
                </a:solidFill>
                <a:latin typeface="Arial"/>
                <a:ea typeface="DejaVu Sans"/>
              </a:rPr>
              <a:t>Eletronicamente:</a:t>
            </a:r>
            <a:endParaRPr lang="pt-BR" sz="3100" b="0" strike="noStrike" spc="-1">
              <a:latin typeface="Arial"/>
            </a:endParaRPr>
          </a:p>
          <a:p>
            <a:pPr marL="864000" lvl="1" indent="-32328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700" b="0" strike="noStrike" spc="-1">
                <a:solidFill>
                  <a:srgbClr val="000000"/>
                </a:solidFill>
                <a:latin typeface="Arial"/>
                <a:ea typeface="DejaVu Sans"/>
              </a:rPr>
              <a:t>Bancos de dados;</a:t>
            </a:r>
            <a:endParaRPr lang="pt-BR" sz="2700" b="0" strike="noStrike" spc="-1">
              <a:latin typeface="Arial"/>
            </a:endParaRPr>
          </a:p>
          <a:p>
            <a:pPr marL="864000" lvl="1" indent="-32328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700" b="0" strike="noStrike" spc="-1">
                <a:solidFill>
                  <a:srgbClr val="000000"/>
                </a:solidFill>
                <a:latin typeface="Arial"/>
                <a:ea typeface="DejaVu Sans"/>
              </a:rPr>
              <a:t>Softwares de gerenciamento de projetos;</a:t>
            </a:r>
            <a:endParaRPr lang="pt-BR" sz="2700" b="0" strike="noStrike" spc="-1">
              <a:latin typeface="Arial"/>
            </a:endParaRPr>
          </a:p>
          <a:p>
            <a:pPr marL="864000" lvl="1" indent="-32328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700" b="0" strike="noStrike" spc="-1">
                <a:solidFill>
                  <a:srgbClr val="000000"/>
                </a:solidFill>
                <a:latin typeface="Arial"/>
                <a:ea typeface="DejaVu Sans"/>
              </a:rPr>
              <a:t>Sistemas de acesso à documentação técnica.</a:t>
            </a:r>
            <a:endParaRPr lang="pt-BR" sz="27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27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99"/>
              </a:spcBef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27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55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27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663480" y="228600"/>
            <a:ext cx="8832240" cy="99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Ferramentas e Técnicas (4/6)</a:t>
            </a:r>
            <a:br/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(Métodos de distribuição das informações)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663480" y="1600200"/>
            <a:ext cx="8832240" cy="449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Reuniões de projeto;</a:t>
            </a:r>
            <a:endParaRPr lang="pt-BR" sz="29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Cópias impressas de documentos;</a:t>
            </a:r>
            <a:endParaRPr lang="pt-BR" sz="29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Arquivamento/Bancos de dados;</a:t>
            </a:r>
            <a:endParaRPr lang="pt-BR" sz="29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Comunicação eletrônica:</a:t>
            </a:r>
            <a:endParaRPr lang="pt-BR" sz="29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Email, fax, correio de voz, telefone, videoconferência,  publicações na internet.</a:t>
            </a:r>
            <a:endParaRPr lang="pt-BR" sz="22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500" b="0" strike="noStrike" spc="-1">
                <a:solidFill>
                  <a:srgbClr val="000000"/>
                </a:solidFill>
                <a:latin typeface="Arial"/>
                <a:ea typeface="DejaVu Sans"/>
              </a:rPr>
              <a:t>Ferramentas eletrônicas de gerenciamento de projeto:</a:t>
            </a:r>
            <a:endParaRPr lang="pt-BR" sz="25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Interfaces Web, elaboração e disponibilização de cronogramas, software de suporte a reuniões, escritórios virtuais, portais, ferramentas de gerenciamento de trabalho colaborativo.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5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663480" y="228600"/>
            <a:ext cx="8832240" cy="99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Ferramentas e Técnicas (5/6)</a:t>
            </a:r>
            <a:br/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(Processo de lições aprendidas)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663480" y="1599840"/>
            <a:ext cx="9241560" cy="489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32000" indent="-32328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700" b="0" strike="noStrike" spc="-1">
                <a:solidFill>
                  <a:srgbClr val="000000"/>
                </a:solidFill>
                <a:latin typeface="Arial"/>
                <a:ea typeface="DejaVu Sans"/>
              </a:rPr>
              <a:t>Identificações dos sucessos e fracassos:</a:t>
            </a:r>
            <a:endParaRPr lang="pt-BR" sz="2700" b="0" strike="noStrike" spc="-1">
              <a:latin typeface="Arial"/>
            </a:endParaRPr>
          </a:p>
          <a:p>
            <a:pPr marL="864000" lvl="1" indent="-32328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Aspectos técnicos, gerenciais e de processos do projeto.</a:t>
            </a:r>
            <a:endParaRPr lang="pt-BR" sz="2400" b="0" strike="noStrike" spc="-1">
              <a:latin typeface="Arial"/>
            </a:endParaRPr>
          </a:p>
          <a:p>
            <a:pPr marL="864000" lvl="1" indent="-32328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Recomendações para futuros projetos;</a:t>
            </a:r>
            <a:endParaRPr lang="pt-BR" sz="2400" b="0" strike="noStrike" spc="-1">
              <a:latin typeface="Arial"/>
            </a:endParaRPr>
          </a:p>
          <a:p>
            <a:pPr marL="864000" lvl="1" indent="-32328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As lições são compiladas, formalizadas e armazenadas durante o projeto;</a:t>
            </a:r>
            <a:endParaRPr lang="pt-BR" sz="2400" b="0" strike="noStrike" spc="-1">
              <a:latin typeface="Arial"/>
            </a:endParaRPr>
          </a:p>
          <a:p>
            <a:pPr marL="432000" indent="-32328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700" b="0" strike="noStrike" spc="-1">
                <a:solidFill>
                  <a:srgbClr val="000000"/>
                </a:solidFill>
                <a:latin typeface="Arial"/>
                <a:ea typeface="DejaVu Sans"/>
              </a:rPr>
              <a:t>Reuniões de lições aprendidas:</a:t>
            </a:r>
            <a:endParaRPr lang="pt-BR" sz="2700" b="0" strike="noStrike" spc="-1">
              <a:latin typeface="Arial"/>
            </a:endParaRPr>
          </a:p>
          <a:p>
            <a:pPr marL="864000" lvl="1" indent="-32328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Muito importantes se os resultados foram abaixo do esperado;</a:t>
            </a:r>
            <a:endParaRPr lang="pt-BR" sz="2400" b="0" strike="noStrike" spc="-1">
              <a:latin typeface="Arial"/>
            </a:endParaRPr>
          </a:p>
          <a:p>
            <a:pPr marL="864000" lvl="1" indent="-32328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Gerentes, partes internas e externas;</a:t>
            </a:r>
            <a:endParaRPr lang="pt-BR" sz="2400" b="0" strike="noStrike" spc="-1">
              <a:latin typeface="Arial"/>
            </a:endParaRPr>
          </a:p>
          <a:p>
            <a:pPr marL="864000" lvl="1" indent="-32328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Foco variável: processos técnicos ou de produto, processos que auxiliaram ou prejudicaram o desempenho do trabalho;</a:t>
            </a:r>
            <a:endParaRPr lang="pt-BR" sz="2400" b="0" strike="noStrike" spc="-1">
              <a:latin typeface="Arial"/>
            </a:endParaRPr>
          </a:p>
          <a:p>
            <a:pPr marL="864000" lvl="1" indent="-32328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Equipes podem coletar informações com mais freqüência;</a:t>
            </a:r>
            <a:endParaRPr lang="pt-BR" sz="2400" b="0" strike="noStrike" spc="-1">
              <a:latin typeface="Arial"/>
            </a:endParaRPr>
          </a:p>
          <a:p>
            <a:pPr marL="864000" lvl="1" indent="-32328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Ajudam na formação de equipes.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495000" y="457200"/>
            <a:ext cx="8914680" cy="1370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Introdução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495000" y="1980720"/>
            <a:ext cx="8914680" cy="3885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328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O que é gerenciamento de projetos?</a:t>
            </a:r>
            <a:endParaRPr lang="pt-BR" sz="2400" b="0" strike="noStrike" spc="-1">
              <a:latin typeface="Arial"/>
            </a:endParaRPr>
          </a:p>
          <a:p>
            <a:pPr marL="864000" lvl="1" indent="-3232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“O gerenciamento de projetos é a aplicação de conhecimento, habilidades, ferramentas e técnicas às atividades do projeto a fim de atender aos seus requisitos.”</a:t>
            </a:r>
            <a:endParaRPr lang="pt-BR" sz="2000" b="0" strike="noStrike" spc="-1">
              <a:latin typeface="Arial"/>
            </a:endParaRPr>
          </a:p>
          <a:p>
            <a:pPr marL="864000" lvl="1" indent="-3232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Identificação das necessidades</a:t>
            </a:r>
            <a:endParaRPr lang="pt-BR" sz="2000" b="0" strike="noStrike" spc="-1">
              <a:latin typeface="Arial"/>
            </a:endParaRPr>
          </a:p>
          <a:p>
            <a:pPr marL="864000" lvl="1" indent="-3232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Estabelecimento de objetivos claros e alcançáveis</a:t>
            </a:r>
            <a:endParaRPr lang="pt-BR" sz="2000" b="0" strike="noStrike" spc="-1">
              <a:latin typeface="Arial"/>
            </a:endParaRPr>
          </a:p>
          <a:p>
            <a:pPr marL="864000" lvl="1" indent="-3232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Balanceamento das demandas conflitantes de qualidade, escopo, tempo e custo</a:t>
            </a:r>
            <a:endParaRPr lang="pt-BR" sz="2000" b="0" strike="noStrike" spc="-1">
              <a:latin typeface="Arial"/>
            </a:endParaRPr>
          </a:p>
          <a:p>
            <a:pPr marL="864000" lvl="1" indent="-3232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Adaptação das especificações, dos planos e da abordagem às diferentes preocupações e expectativas das diversas partes interessadas.</a:t>
            </a:r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663480" y="228600"/>
            <a:ext cx="8832240" cy="99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Ferramentas e Técnicas (6/6)</a:t>
            </a:r>
            <a:br/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(Processo de lições aprendidas)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663480" y="1599840"/>
            <a:ext cx="8544960" cy="489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Resultados específicos de lições aprendidas:</a:t>
            </a:r>
            <a:endParaRPr lang="pt-BR" sz="29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Atualização da base de conhecimento de lições aprendidas;</a:t>
            </a:r>
            <a:endParaRPr lang="pt-BR" sz="26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Entradas do sistema de gerenciamento do conhecimento;</a:t>
            </a:r>
            <a:endParaRPr lang="pt-BR" sz="26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Políticas, procedimentos e processos corporativos;</a:t>
            </a:r>
            <a:endParaRPr lang="pt-BR" sz="26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Habilidades de negócios aperfeiçoadas;</a:t>
            </a:r>
            <a:endParaRPr lang="pt-BR" sz="26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Melhorias gerais nos serviços e produtos;</a:t>
            </a:r>
            <a:endParaRPr lang="pt-BR" sz="26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Atualizações no plano de gerência de riscos.</a:t>
            </a:r>
            <a:endParaRPr lang="pt-BR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5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663480" y="228600"/>
            <a:ext cx="9241560" cy="99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Saídas (1/3)</a:t>
            </a:r>
            <a:br/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Ativos de processos organizacionais (atualizações)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297" name="CustomShape 2"/>
          <p:cNvSpPr/>
          <p:nvPr/>
        </p:nvSpPr>
        <p:spPr>
          <a:xfrm>
            <a:off x="663480" y="1599840"/>
            <a:ext cx="8832240" cy="461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700" b="0" strike="noStrike" spc="-1">
                <a:solidFill>
                  <a:srgbClr val="000000"/>
                </a:solidFill>
                <a:latin typeface="Arial"/>
                <a:ea typeface="DejaVu Sans"/>
              </a:rPr>
              <a:t>Documentação das lições aprendidas:</a:t>
            </a:r>
            <a:endParaRPr lang="pt-BR" sz="27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Causas dos problemas, razões que motivaram as ações corretivas escolhidas e outros tipos de lições aprendidas sobre a distribuição das informações;</a:t>
            </a:r>
            <a:endParaRPr lang="pt-BR" sz="24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Integrarão o banco de dados histórico para o projeto e a organização executora;</a:t>
            </a:r>
            <a:endParaRPr lang="pt-BR" sz="24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700" b="0" strike="noStrike" spc="-1">
                <a:solidFill>
                  <a:srgbClr val="000000"/>
                </a:solidFill>
                <a:latin typeface="Arial"/>
                <a:ea typeface="DejaVu Sans"/>
              </a:rPr>
              <a:t>Registros do projeto:</a:t>
            </a:r>
            <a:endParaRPr lang="pt-BR" sz="27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Formais e informais;</a:t>
            </a:r>
            <a:endParaRPr lang="pt-BR" sz="24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Detalham o andamento do projeto e incluem registro de lições aprendidas, problemas, relatório de encerramento do projeto e as saídas de outras áreas de conhecimento.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663480" y="228600"/>
            <a:ext cx="9241560" cy="99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Saídas (2/3)</a:t>
            </a:r>
            <a:br/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Ativos de processos organizacionais (atualizações)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663480" y="1600200"/>
            <a:ext cx="8832240" cy="504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Apresentação do projeto:</a:t>
            </a:r>
            <a:endParaRPr lang="pt-BR" sz="29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Informações apresentadas a algumas ou todas as partes interessadas no projeto de maneira formal ou informal;</a:t>
            </a:r>
            <a:endParaRPr lang="pt-BR" sz="26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Método de apresentação e informações necessárias baseados na audiência;</a:t>
            </a:r>
            <a:endParaRPr lang="pt-BR" sz="26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Feedback das partes interessadas;</a:t>
            </a:r>
            <a:endParaRPr lang="pt-BR" sz="29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Notificações das partes interessadas:</a:t>
            </a:r>
            <a:endParaRPr lang="pt-BR" sz="29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Fornecimento de informações sobre problemas resolvidos, mudanças aprovadas e andamento geral do projeto.</a:t>
            </a:r>
            <a:endParaRPr lang="pt-BR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663480" y="228600"/>
            <a:ext cx="8832240" cy="99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Saídas (3/3)</a:t>
            </a:r>
            <a:br/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(Mudanças solicitadas)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663480" y="1643040"/>
            <a:ext cx="8832240" cy="449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Causam mudanças no plano de gerenciamento do projeto e no plano de gerenciamento das comunicações.</a:t>
            </a:r>
            <a:endParaRPr lang="pt-BR" sz="29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Passam pelo processo de controle integrado de mudanças (4.6)</a:t>
            </a:r>
            <a:endParaRPr lang="pt-BR" sz="29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707400" y="1529640"/>
            <a:ext cx="8832240" cy="99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000" b="0" strike="noStrike" spc="-1">
                <a:solidFill>
                  <a:srgbClr val="000000"/>
                </a:solidFill>
                <a:latin typeface="Tw Cen MT"/>
                <a:ea typeface="DejaVu Sans"/>
              </a:rPr>
              <a:t>10.3 – Relatório de Desempenho</a:t>
            </a:r>
            <a:endParaRPr lang="pt-BR" sz="4000" b="0" strike="noStrike" spc="-1">
              <a:latin typeface="Arial"/>
            </a:endParaRPr>
          </a:p>
        </p:txBody>
      </p:sp>
      <p:pic>
        <p:nvPicPr>
          <p:cNvPr id="303" name="Imagem 302"/>
          <p:cNvPicPr/>
          <p:nvPr/>
        </p:nvPicPr>
        <p:blipFill>
          <a:blip r:embed="rId3"/>
          <a:stretch/>
        </p:blipFill>
        <p:spPr>
          <a:xfrm>
            <a:off x="3750840" y="2483640"/>
            <a:ext cx="2418480" cy="1885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663480" y="228600"/>
            <a:ext cx="8832240" cy="99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O Processo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663480" y="1600200"/>
            <a:ext cx="8832240" cy="449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Coletar e distribuir as informações sobre o desempenho do projeto entre os </a:t>
            </a:r>
            <a:r>
              <a:rPr lang="pt-BR" sz="29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stakeholders</a:t>
            </a:r>
            <a:endParaRPr lang="pt-BR" sz="29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Pode apresentar dados relativos a</a:t>
            </a:r>
            <a:endParaRPr lang="pt-BR" sz="29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Escopo</a:t>
            </a:r>
            <a:endParaRPr lang="pt-BR" sz="26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Cronograma</a:t>
            </a:r>
            <a:endParaRPr lang="pt-BR" sz="26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Custo</a:t>
            </a:r>
            <a:endParaRPr lang="pt-BR" sz="26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Risco</a:t>
            </a:r>
            <a:endParaRPr lang="pt-BR" sz="26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Qualidade</a:t>
            </a:r>
            <a:endParaRPr lang="pt-BR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Picture 2_2"/>
          <p:cNvPicPr/>
          <p:nvPr/>
        </p:nvPicPr>
        <p:blipFill>
          <a:blip r:embed="rId2"/>
          <a:stretch/>
        </p:blipFill>
        <p:spPr>
          <a:xfrm>
            <a:off x="663480" y="2109960"/>
            <a:ext cx="8832240" cy="3475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663480" y="228600"/>
            <a:ext cx="8832240" cy="99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Entradas (1/8)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308" name="CustomShape 2"/>
          <p:cNvSpPr/>
          <p:nvPr/>
        </p:nvSpPr>
        <p:spPr>
          <a:xfrm>
            <a:off x="663480" y="1600200"/>
            <a:ext cx="8832240" cy="449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Informações sobre desempenho do trabalho</a:t>
            </a:r>
            <a:endParaRPr lang="pt-BR" sz="29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Medidas de desempenho</a:t>
            </a:r>
            <a:endParaRPr lang="pt-BR" sz="29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Previsão de término</a:t>
            </a:r>
            <a:endParaRPr lang="pt-BR" sz="29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Medições de controle de qualidade</a:t>
            </a:r>
            <a:endParaRPr lang="pt-BR" sz="29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Plano de Gerenciamento de Projeto</a:t>
            </a:r>
            <a:endParaRPr lang="pt-BR" sz="29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Solicitações de mudanças aprovadas</a:t>
            </a:r>
            <a:endParaRPr lang="pt-BR" sz="29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Entregas</a:t>
            </a:r>
            <a:endParaRPr lang="pt-BR" sz="29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663480" y="228600"/>
            <a:ext cx="8832240" cy="99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Entradas (2/8)</a:t>
            </a:r>
            <a:br/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Informações sobre desempenho do trabalho)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310" name="CustomShape 2"/>
          <p:cNvSpPr/>
          <p:nvPr/>
        </p:nvSpPr>
        <p:spPr>
          <a:xfrm>
            <a:off x="663480" y="1600200"/>
            <a:ext cx="8832240" cy="449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Trabalhos que estão sendo executados</a:t>
            </a:r>
            <a:endParaRPr lang="pt-BR" sz="29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O que está sendo feito atualmente</a:t>
            </a:r>
            <a:endParaRPr lang="pt-BR" sz="26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Trabalhos completados recentemente</a:t>
            </a:r>
            <a:endParaRPr lang="pt-BR" sz="29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O que a equipe fez desde o último relatório de desempenho</a:t>
            </a:r>
            <a:endParaRPr lang="pt-BR" sz="26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Próximos trabalhos a serem executados</a:t>
            </a:r>
            <a:endParaRPr lang="pt-BR" sz="29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Quais os próximos passos segundo o planejamento</a:t>
            </a:r>
            <a:endParaRPr lang="pt-BR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663480" y="228600"/>
            <a:ext cx="8832240" cy="99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Entradas (3/8)</a:t>
            </a:r>
            <a:br/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Medidas de desempenho)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312" name="CustomShape 2"/>
          <p:cNvSpPr/>
          <p:nvPr/>
        </p:nvSpPr>
        <p:spPr>
          <a:xfrm>
            <a:off x="663480" y="1600200"/>
            <a:ext cx="8832240" cy="449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Valores calculados dos componentes da EAP</a:t>
            </a:r>
            <a:endParaRPr lang="pt-BR" sz="29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[Gerenciamento de Tempo]</a:t>
            </a:r>
            <a:endParaRPr lang="pt-BR" sz="2600" b="0" strike="noStrike" spc="-1">
              <a:latin typeface="Arial"/>
            </a:endParaRPr>
          </a:p>
          <a:p>
            <a:pPr marL="1296000" lvl="2" indent="-287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300" b="0" strike="noStrike" spc="-1">
                <a:solidFill>
                  <a:srgbClr val="000000"/>
                </a:solidFill>
                <a:latin typeface="Arial"/>
                <a:ea typeface="DejaVu Sans"/>
              </a:rPr>
              <a:t>Variação de prazos (VP)</a:t>
            </a:r>
            <a:endParaRPr lang="pt-BR" sz="2300" b="0" strike="noStrike" spc="-1">
              <a:latin typeface="Arial"/>
            </a:endParaRPr>
          </a:p>
          <a:p>
            <a:pPr marL="1296000" lvl="2" indent="-287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300" b="0" strike="noStrike" spc="-1">
                <a:solidFill>
                  <a:srgbClr val="000000"/>
                </a:solidFill>
                <a:latin typeface="Arial"/>
                <a:ea typeface="DejaVu Sans"/>
              </a:rPr>
              <a:t>Índice de desempenho de prazos (IDP)</a:t>
            </a:r>
            <a:endParaRPr lang="pt-BR" sz="23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[Gerenciamento de Custos] </a:t>
            </a:r>
            <a:endParaRPr lang="pt-BR" sz="2600" b="0" strike="noStrike" spc="-1">
              <a:latin typeface="Arial"/>
            </a:endParaRPr>
          </a:p>
          <a:p>
            <a:pPr marL="1296000" lvl="2" indent="-287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300" b="0" strike="noStrike" spc="-1">
                <a:solidFill>
                  <a:srgbClr val="000000"/>
                </a:solidFill>
                <a:latin typeface="Arial"/>
                <a:ea typeface="DejaVu Sans"/>
              </a:rPr>
              <a:t>Variação de custos (VC)</a:t>
            </a:r>
            <a:endParaRPr lang="pt-BR" sz="2300" b="0" strike="noStrike" spc="-1">
              <a:latin typeface="Arial"/>
            </a:endParaRPr>
          </a:p>
          <a:p>
            <a:pPr marL="1296000" lvl="2" indent="-287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300" b="0" strike="noStrike" spc="-1">
                <a:solidFill>
                  <a:srgbClr val="000000"/>
                </a:solidFill>
                <a:latin typeface="Arial"/>
                <a:ea typeface="DejaVu Sans"/>
              </a:rPr>
              <a:t>Índice de desempenho de custos (IDC)</a:t>
            </a:r>
            <a:endParaRPr lang="pt-BR" sz="23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495000" y="457200"/>
            <a:ext cx="8914680" cy="1370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Introdução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495000" y="1980720"/>
            <a:ext cx="8914680" cy="3885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Habilidades do gerente de projetos:</a:t>
            </a:r>
            <a:endParaRPr lang="pt-BR" sz="32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Comunicação eficaz</a:t>
            </a:r>
            <a:endParaRPr lang="pt-BR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Influência sobre a organização</a:t>
            </a:r>
            <a:endParaRPr lang="pt-BR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Liderança</a:t>
            </a:r>
            <a:endParaRPr lang="pt-BR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Motivação</a:t>
            </a:r>
            <a:endParaRPr lang="pt-BR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Negociação e gerenciamento de conflitos</a:t>
            </a:r>
            <a:endParaRPr lang="pt-BR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Resolução de problemas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663480" y="228600"/>
            <a:ext cx="8832240" cy="99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Entradas (4/8)</a:t>
            </a:r>
            <a:br/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Previsão de término)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314" name="CustomShape 2"/>
          <p:cNvSpPr/>
          <p:nvPr/>
        </p:nvSpPr>
        <p:spPr>
          <a:xfrm>
            <a:off x="663480" y="1600200"/>
            <a:ext cx="8832240" cy="449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Identifica potenciais barreiras para o término do projeto</a:t>
            </a:r>
            <a:endParaRPr lang="pt-BR" sz="29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[Gerenciamento de custos]</a:t>
            </a:r>
            <a:endParaRPr lang="pt-BR" sz="29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Estimativas para terminar (EPT)</a:t>
            </a:r>
            <a:endParaRPr lang="pt-BR" sz="26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Estimativas no término (ENT)</a:t>
            </a:r>
            <a:endParaRPr lang="pt-BR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663480" y="228600"/>
            <a:ext cx="8832240" cy="99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Entradas (5/8)</a:t>
            </a:r>
            <a:br/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Medidas de controle de qualidade)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316" name="CustomShape 2"/>
          <p:cNvSpPr/>
          <p:nvPr/>
        </p:nvSpPr>
        <p:spPr>
          <a:xfrm>
            <a:off x="663480" y="1600200"/>
            <a:ext cx="8832240" cy="449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Resultados da comparação entre os resultados obtidos até o estado atual e os padrões de qualidade adotados</a:t>
            </a:r>
            <a:endParaRPr lang="pt-BR" sz="29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663480" y="228600"/>
            <a:ext cx="8832240" cy="99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Entradas (6/8)</a:t>
            </a:r>
            <a:br/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Plano de Gerenciamento de Projeto)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318" name="CustomShape 2"/>
          <p:cNvSpPr/>
          <p:nvPr/>
        </p:nvSpPr>
        <p:spPr>
          <a:xfrm>
            <a:off x="663480" y="1600200"/>
            <a:ext cx="8832240" cy="449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Contém a linha de base das medidas de desempenho</a:t>
            </a:r>
            <a:endParaRPr lang="pt-BR" sz="29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Um plano para o trabalho do projeto, ao qual os dados da execução são comparados a fim de se medir os desvios para o controle gerencial</a:t>
            </a:r>
            <a:endParaRPr lang="pt-BR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663480" y="228600"/>
            <a:ext cx="8832240" cy="99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Entradas (7/8)</a:t>
            </a:r>
            <a:br/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Solicitações de mudanças aprovadas)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320" name="CustomShape 2"/>
          <p:cNvSpPr/>
          <p:nvPr/>
        </p:nvSpPr>
        <p:spPr>
          <a:xfrm>
            <a:off x="663480" y="1600200"/>
            <a:ext cx="8832240" cy="449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Ampliam ou reduzem o escopo do projeto</a:t>
            </a:r>
            <a:endParaRPr lang="pt-BR" sz="29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Podem modificar custos e estimativas de duração</a:t>
            </a:r>
            <a:endParaRPr lang="pt-BR" sz="29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Precisam ser informadas aos </a:t>
            </a:r>
            <a:r>
              <a:rPr lang="pt-BR" sz="29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stakeholders</a:t>
            </a:r>
            <a:endParaRPr lang="pt-BR" sz="29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97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29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663480" y="228600"/>
            <a:ext cx="8832240" cy="99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Entradas (8/8)</a:t>
            </a:r>
            <a:br/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Entregas)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322" name="CustomShape 2"/>
          <p:cNvSpPr/>
          <p:nvPr/>
        </p:nvSpPr>
        <p:spPr>
          <a:xfrm>
            <a:off x="663480" y="1600200"/>
            <a:ext cx="8832240" cy="449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Qualquer produto, resultado ou capacidade para realizar um serviço que deve ser produzido para terminar um processo, uma fase ou um projeto</a:t>
            </a:r>
            <a:endParaRPr lang="pt-BR" sz="29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Normalmente entregas externas, sujeitas ao cliente</a:t>
            </a:r>
            <a:endParaRPr lang="pt-BR" sz="29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97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29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663480" y="228600"/>
            <a:ext cx="8832240" cy="99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Ferramentas e técnicas (1/5)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324" name="CustomShape 2"/>
          <p:cNvSpPr/>
          <p:nvPr/>
        </p:nvSpPr>
        <p:spPr>
          <a:xfrm>
            <a:off x="663480" y="1600200"/>
            <a:ext cx="8832240" cy="449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Ferramentas de apresentações de Informações</a:t>
            </a:r>
            <a:endParaRPr lang="pt-BR" sz="29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Coleta e compilação de informações de desempenho</a:t>
            </a:r>
            <a:endParaRPr lang="pt-BR" sz="29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Reuniões de avaliação</a:t>
            </a:r>
            <a:endParaRPr lang="pt-BR" sz="29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Sistemas de relatórios de horas</a:t>
            </a:r>
            <a:endParaRPr lang="pt-BR" sz="29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Sistemas de relatórios de custos</a:t>
            </a:r>
            <a:endParaRPr lang="pt-BR" sz="29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97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29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663480" y="228600"/>
            <a:ext cx="8832240" cy="99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Ferramentas e Técnicas (2/5)</a:t>
            </a:r>
            <a:br/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Ferramentas de apresentações de Informações)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326" name="CustomShape 2"/>
          <p:cNvSpPr/>
          <p:nvPr/>
        </p:nvSpPr>
        <p:spPr>
          <a:xfrm>
            <a:off x="663480" y="1600200"/>
            <a:ext cx="8832240" cy="449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Os membros da equipe podem apresentar e/ou ter acesso à dados de desempenho do projeto (atividades, …)</a:t>
            </a:r>
            <a:endParaRPr lang="pt-BR" sz="29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Normalmente utilizam-se pacotes de software que fornecem relatórios de tabelas ou planilhas.</a:t>
            </a:r>
            <a:endParaRPr lang="pt-BR" sz="29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663480" y="228600"/>
            <a:ext cx="8931960" cy="99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Ferramentas e Técnicas (3/5)</a:t>
            </a:r>
            <a:br/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Coleta e compilação de informações de desempenho)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328" name="CustomShape 2"/>
          <p:cNvSpPr/>
          <p:nvPr/>
        </p:nvSpPr>
        <p:spPr>
          <a:xfrm>
            <a:off x="663480" y="1600200"/>
            <a:ext cx="8832240" cy="449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864000" lvl="1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Organização de todas as informações relativas ao projeto</a:t>
            </a:r>
            <a:endParaRPr lang="pt-BR" sz="26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São obtidas através de:</a:t>
            </a:r>
            <a:endParaRPr lang="pt-BR" sz="2600" b="0" strike="noStrike" spc="-1">
              <a:latin typeface="Arial"/>
            </a:endParaRPr>
          </a:p>
          <a:p>
            <a:pPr marL="1296000" lvl="2" indent="-287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300" b="0" strike="noStrike" spc="-1">
                <a:solidFill>
                  <a:srgbClr val="000000"/>
                </a:solidFill>
                <a:latin typeface="Arial"/>
                <a:ea typeface="DejaVu Sans"/>
              </a:rPr>
              <a:t>Arquivamento manual</a:t>
            </a:r>
            <a:endParaRPr lang="pt-BR" sz="2300" b="0" strike="noStrike" spc="-1">
              <a:latin typeface="Arial"/>
            </a:endParaRPr>
          </a:p>
          <a:p>
            <a:pPr marL="1296000" lvl="2" indent="-287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300" b="0" strike="noStrike" spc="-1">
                <a:solidFill>
                  <a:srgbClr val="000000"/>
                </a:solidFill>
                <a:latin typeface="Arial"/>
                <a:ea typeface="DejaVu Sans"/>
              </a:rPr>
              <a:t>Bancos de dados eletrônicos</a:t>
            </a:r>
            <a:endParaRPr lang="pt-BR" sz="2300" b="0" strike="noStrike" spc="-1">
              <a:latin typeface="Arial"/>
            </a:endParaRPr>
          </a:p>
          <a:p>
            <a:pPr marL="1296000" lvl="2" indent="-287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300" b="0" strike="noStrike" spc="-1">
                <a:solidFill>
                  <a:srgbClr val="000000"/>
                </a:solidFill>
                <a:latin typeface="Arial"/>
                <a:ea typeface="DejaVu Sans"/>
              </a:rPr>
              <a:t>Softwares de gerenciamento</a:t>
            </a:r>
            <a:endParaRPr lang="pt-BR" sz="2300" b="0" strike="noStrike" spc="-1">
              <a:latin typeface="Arial"/>
            </a:endParaRPr>
          </a:p>
          <a:p>
            <a:pPr marL="1296000" lvl="2" indent="-287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300" b="0" strike="noStrike" spc="-1">
                <a:solidFill>
                  <a:srgbClr val="000000"/>
                </a:solidFill>
                <a:latin typeface="Arial"/>
                <a:ea typeface="DejaVu Sans"/>
              </a:rPr>
              <a:t>Documentação técnica</a:t>
            </a:r>
            <a:endParaRPr lang="pt-BR" sz="2300" b="0" strike="noStrike" spc="-1">
              <a:latin typeface="Arial"/>
            </a:endParaRPr>
          </a:p>
          <a:p>
            <a:pPr marL="1728000" lvl="3" indent="-2152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Desenhos de engenharia</a:t>
            </a:r>
            <a:endParaRPr lang="pt-BR" sz="2000" b="0" strike="noStrike" spc="-1">
              <a:latin typeface="Arial"/>
            </a:endParaRPr>
          </a:p>
          <a:p>
            <a:pPr marL="1728000" lvl="3" indent="-2152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Especificações de design</a:t>
            </a:r>
            <a:endParaRPr lang="pt-BR" sz="2000" b="0" strike="noStrike" spc="-1">
              <a:latin typeface="Arial"/>
            </a:endParaRPr>
          </a:p>
          <a:p>
            <a:pPr marL="1728000" lvl="3" indent="-2152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Plano de testes</a:t>
            </a:r>
            <a:endParaRPr lang="pt-BR" sz="2000" b="0" strike="noStrike" spc="-1">
              <a:latin typeface="Arial"/>
            </a:endParaRPr>
          </a:p>
          <a:p>
            <a:pPr marL="1728000" lvl="3" indent="-2152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…</a:t>
            </a:r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663480" y="228600"/>
            <a:ext cx="8832240" cy="99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Ferramentas e Técnicas (4/5)</a:t>
            </a:r>
            <a:br/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Reuniões de Avaliação)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330" name="CustomShape 2"/>
          <p:cNvSpPr/>
          <p:nvPr/>
        </p:nvSpPr>
        <p:spPr>
          <a:xfrm>
            <a:off x="663480" y="1600200"/>
            <a:ext cx="8832240" cy="449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Reuniões regulares para troca de informações sobre o andamento do projeto</a:t>
            </a:r>
            <a:endParaRPr lang="pt-BR" sz="29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Diferentes níveis</a:t>
            </a:r>
            <a:endParaRPr lang="pt-BR" sz="29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Equipe</a:t>
            </a:r>
            <a:endParaRPr lang="pt-BR" sz="26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Gerentes</a:t>
            </a:r>
            <a:endParaRPr lang="pt-BR" sz="26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Executivos</a:t>
            </a:r>
            <a:endParaRPr lang="pt-BR" sz="26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b="1" strike="noStrike" spc="-1">
                <a:solidFill>
                  <a:srgbClr val="000000"/>
                </a:solidFill>
                <a:latin typeface="Arial"/>
                <a:ea typeface="DejaVu Sans"/>
              </a:rPr>
              <a:t>Clientes</a:t>
            </a:r>
            <a:endParaRPr lang="pt-BR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663480" y="228600"/>
            <a:ext cx="8832240" cy="99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Ferramentas e Técnicas (5/5)</a:t>
            </a:r>
            <a:br/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Sistemas de relatórios de horas / custos)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332" name="CustomShape 2"/>
          <p:cNvSpPr/>
          <p:nvPr/>
        </p:nvSpPr>
        <p:spPr>
          <a:xfrm>
            <a:off x="663480" y="1600200"/>
            <a:ext cx="8832240" cy="449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Sistemas de relatórios que fornecem informações sobre:</a:t>
            </a:r>
            <a:endParaRPr lang="pt-BR" sz="29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Quantas horas já foram gastas com o projeto</a:t>
            </a:r>
            <a:endParaRPr lang="pt-BR" sz="26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Quanto em recursos já foi gasto com o projeto</a:t>
            </a:r>
            <a:endParaRPr lang="pt-BR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495000" y="457200"/>
            <a:ext cx="8914680" cy="1370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Introdução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495000" y="1980720"/>
            <a:ext cx="8914680" cy="3885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PMO – Project Management Office - Escritório de projetos</a:t>
            </a:r>
            <a:endParaRPr lang="pt-BR" sz="32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Treinamento;</a:t>
            </a:r>
            <a:endParaRPr lang="pt-BR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Software;</a:t>
            </a:r>
            <a:endParaRPr lang="pt-BR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Políticas padronizadas;</a:t>
            </a:r>
            <a:endParaRPr lang="pt-BR" sz="28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Procedimentos.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663480" y="228600"/>
            <a:ext cx="8832240" cy="99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Saídas (1/6)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334" name="CustomShape 2"/>
          <p:cNvSpPr/>
          <p:nvPr/>
        </p:nvSpPr>
        <p:spPr>
          <a:xfrm>
            <a:off x="663480" y="1600200"/>
            <a:ext cx="8832240" cy="449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Relatório de desempenho</a:t>
            </a:r>
            <a:endParaRPr lang="pt-BR" sz="29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Previsões</a:t>
            </a:r>
            <a:endParaRPr lang="pt-BR" sz="29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Mudanças solicitadas</a:t>
            </a:r>
            <a:endParaRPr lang="pt-BR" sz="29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Ações corretivas recomendadas</a:t>
            </a:r>
            <a:endParaRPr lang="pt-BR" sz="29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Atualização de ativos de processos organizacionais</a:t>
            </a:r>
            <a:endParaRPr lang="pt-BR" sz="29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663480" y="228600"/>
            <a:ext cx="8832240" cy="99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Saídas (2/6)</a:t>
            </a:r>
            <a:br/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Relatório de desempenho)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336" name="CustomShape 2"/>
          <p:cNvSpPr/>
          <p:nvPr/>
        </p:nvSpPr>
        <p:spPr>
          <a:xfrm>
            <a:off x="663480" y="1600200"/>
            <a:ext cx="8832240" cy="449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32000" indent="-32328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Organizam e sintetizam informações apresentando uma análise comparativa com a linha de base da medição de desempenho</a:t>
            </a:r>
            <a:endParaRPr lang="pt-BR" sz="2900" b="0" strike="noStrike" spc="-1">
              <a:latin typeface="Arial"/>
            </a:endParaRPr>
          </a:p>
          <a:p>
            <a:pPr marL="432000" indent="-32328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Nível de detalhes descrito no Plano de Gerenciamento do Projeto</a:t>
            </a:r>
            <a:endParaRPr lang="pt-BR" sz="2900" b="0" strike="noStrike" spc="-1">
              <a:latin typeface="Arial"/>
            </a:endParaRPr>
          </a:p>
          <a:p>
            <a:pPr marL="432000" indent="-32328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Vários formatos possíveis</a:t>
            </a:r>
            <a:endParaRPr lang="pt-BR" sz="2900" b="0" strike="noStrike" spc="-1">
              <a:latin typeface="Arial"/>
            </a:endParaRPr>
          </a:p>
          <a:p>
            <a:pPr marL="864000" lvl="1" indent="-32328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Gráficos de barras</a:t>
            </a:r>
            <a:endParaRPr lang="pt-BR" sz="2600" b="0" strike="noStrike" spc="-1">
              <a:latin typeface="Arial"/>
            </a:endParaRPr>
          </a:p>
          <a:p>
            <a:pPr marL="864000" lvl="1" indent="-32328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Curvas S</a:t>
            </a:r>
            <a:endParaRPr lang="pt-BR" sz="2600" b="0" strike="noStrike" spc="-1">
              <a:latin typeface="Arial"/>
            </a:endParaRPr>
          </a:p>
          <a:p>
            <a:pPr marL="864000" lvl="1" indent="-32328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Histogramas</a:t>
            </a:r>
            <a:endParaRPr lang="pt-BR" sz="2600" b="0" strike="noStrike" spc="-1">
              <a:latin typeface="Arial"/>
            </a:endParaRPr>
          </a:p>
          <a:p>
            <a:pPr marL="864000" lvl="1" indent="-323280"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Tabelas</a:t>
            </a:r>
            <a:endParaRPr lang="pt-BR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663480" y="228600"/>
            <a:ext cx="8832240" cy="99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Relatório de desempenho tabular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338" name="Picture 11"/>
          <p:cNvPicPr/>
          <p:nvPr/>
        </p:nvPicPr>
        <p:blipFill>
          <a:blip r:embed="rId2"/>
          <a:stretch/>
        </p:blipFill>
        <p:spPr>
          <a:xfrm>
            <a:off x="306000" y="1860480"/>
            <a:ext cx="9293040" cy="3857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663480" y="228600"/>
            <a:ext cx="8832240" cy="99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Relatório de desempenho gráfico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340" name="Picture 2_3"/>
          <p:cNvPicPr/>
          <p:nvPr/>
        </p:nvPicPr>
        <p:blipFill>
          <a:blip r:embed="rId2"/>
          <a:stretch/>
        </p:blipFill>
        <p:spPr>
          <a:xfrm>
            <a:off x="255960" y="1681200"/>
            <a:ext cx="9392760" cy="4215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663480" y="228600"/>
            <a:ext cx="8832240" cy="99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Saídas (3/6)</a:t>
            </a:r>
            <a:br/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Previsões)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342" name="CustomShape 2"/>
          <p:cNvSpPr/>
          <p:nvPr/>
        </p:nvSpPr>
        <p:spPr>
          <a:xfrm>
            <a:off x="663480" y="1600200"/>
            <a:ext cx="8832240" cy="449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18960" lvl="1" indent="-318240">
              <a:lnSpc>
                <a:spcPct val="100000"/>
              </a:lnSpc>
              <a:spcBef>
                <a:spcPts val="697"/>
              </a:spcBef>
              <a:buClr>
                <a:srgbClr val="DD8047"/>
              </a:buClr>
              <a:buSzPct val="60000"/>
              <a:buFont typeface="Wingdings" charset="2"/>
              <a:buChar char="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Predição do que ocorrerá com o projeto baseado no desempenho medido</a:t>
            </a:r>
            <a:endParaRPr lang="pt-BR" sz="2600" b="0" strike="noStrike" spc="-1">
              <a:latin typeface="Arial"/>
            </a:endParaRPr>
          </a:p>
          <a:p>
            <a:pPr marL="318960" lvl="1" indent="-318240">
              <a:lnSpc>
                <a:spcPct val="100000"/>
              </a:lnSpc>
              <a:spcBef>
                <a:spcPts val="697"/>
              </a:spcBef>
              <a:buClr>
                <a:srgbClr val="DD8047"/>
              </a:buClr>
              <a:buSzPct val="60000"/>
              <a:buFont typeface="Wingdings" charset="2"/>
              <a:buChar char="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As previsões são atualizadas e servem como novas informações de desempenho</a:t>
            </a:r>
            <a:endParaRPr lang="pt-BR" sz="2600" b="0" strike="noStrike" spc="-1">
              <a:latin typeface="Arial"/>
            </a:endParaRPr>
          </a:p>
          <a:p>
            <a:pPr marL="318960" lvl="1" indent="-318240">
              <a:lnSpc>
                <a:spcPct val="100000"/>
              </a:lnSpc>
              <a:spcBef>
                <a:spcPts val="697"/>
              </a:spcBef>
              <a:buClr>
                <a:srgbClr val="DD8047"/>
              </a:buClr>
              <a:buSzPct val="60000"/>
              <a:buFont typeface="Wingdings" charset="2"/>
              <a:buChar char="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São usadas para atualizar EPT e ENT</a:t>
            </a:r>
            <a:endParaRPr lang="pt-BR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663480" y="228600"/>
            <a:ext cx="8832240" cy="99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Saídas (4/6)</a:t>
            </a:r>
            <a:br/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Mudanças solicitadas)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663480" y="1600200"/>
            <a:ext cx="8832240" cy="449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18960" lvl="1" indent="-318240">
              <a:lnSpc>
                <a:spcPct val="100000"/>
              </a:lnSpc>
              <a:spcBef>
                <a:spcPts val="697"/>
              </a:spcBef>
              <a:buClr>
                <a:srgbClr val="DD8047"/>
              </a:buClr>
              <a:buSzPct val="60000"/>
              <a:buFont typeface="Wingdings" charset="2"/>
              <a:buChar char="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A análise de desempenho pode acarretar a necessidade de mudanças em algum aspecto do projeto (custo, cronograma, escopo, …)</a:t>
            </a:r>
            <a:endParaRPr lang="pt-BR" sz="2600" b="0" strike="noStrike" spc="-1">
              <a:latin typeface="Arial"/>
            </a:endParaRPr>
          </a:p>
          <a:p>
            <a:pPr marL="318960" lvl="1" indent="-318240">
              <a:lnSpc>
                <a:spcPct val="100000"/>
              </a:lnSpc>
              <a:spcBef>
                <a:spcPts val="697"/>
              </a:spcBef>
              <a:buClr>
                <a:srgbClr val="DD8047"/>
              </a:buClr>
              <a:buSzPct val="60000"/>
              <a:buFont typeface="Wingdings" charset="2"/>
              <a:buChar char="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Essas mudanças são submetidas ao controle integrado de mudanças para análise</a:t>
            </a:r>
            <a:endParaRPr lang="pt-BR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ustomShape 1"/>
          <p:cNvSpPr/>
          <p:nvPr/>
        </p:nvSpPr>
        <p:spPr>
          <a:xfrm>
            <a:off x="663480" y="228600"/>
            <a:ext cx="8832240" cy="99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Saídas (5/6)</a:t>
            </a:r>
            <a:br/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Ações corretivas recomendadas)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346" name="CustomShape 2"/>
          <p:cNvSpPr/>
          <p:nvPr/>
        </p:nvSpPr>
        <p:spPr>
          <a:xfrm>
            <a:off x="663480" y="1600200"/>
            <a:ext cx="8832240" cy="449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18960" lvl="1" indent="-318240">
              <a:lnSpc>
                <a:spcPct val="100000"/>
              </a:lnSpc>
              <a:spcBef>
                <a:spcPts val="697"/>
              </a:spcBef>
              <a:buClr>
                <a:srgbClr val="DD8047"/>
              </a:buClr>
              <a:buSzPct val="60000"/>
              <a:buFont typeface="Wingdings" charset="2"/>
              <a:buChar char="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Sugestões que podem ser tomadas para que o desempenho futuro do projeto esteja mais próximo do especificado no Plano de Gerenciamento do Projeto</a:t>
            </a:r>
            <a:endParaRPr lang="pt-BR" sz="2600" b="0" strike="noStrike" spc="-1">
              <a:latin typeface="Arial"/>
            </a:endParaRPr>
          </a:p>
          <a:p>
            <a:pPr marL="318960" lvl="1" indent="-318240">
              <a:lnSpc>
                <a:spcPct val="100000"/>
              </a:lnSpc>
              <a:spcBef>
                <a:spcPts val="697"/>
              </a:spcBef>
              <a:buClr>
                <a:srgbClr val="DD8047"/>
              </a:buClr>
              <a:buSzPct val="60000"/>
              <a:buFont typeface="Wingdings" charset="2"/>
              <a:buChar char="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Se o gerente estiver ciente de variações de cronograma ou custo, precisa agir para retornar o projeto à linha de base</a:t>
            </a:r>
            <a:endParaRPr lang="pt-BR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1"/>
          <p:cNvSpPr/>
          <p:nvPr/>
        </p:nvSpPr>
        <p:spPr>
          <a:xfrm>
            <a:off x="663480" y="228600"/>
            <a:ext cx="8832240" cy="99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Saídas (6/6)</a:t>
            </a:r>
            <a:br/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Atualização de ativos de processos organizacionais)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348" name="CustomShape 2"/>
          <p:cNvSpPr/>
          <p:nvPr/>
        </p:nvSpPr>
        <p:spPr>
          <a:xfrm>
            <a:off x="663480" y="1600200"/>
            <a:ext cx="8832240" cy="449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Documentação das lições aprendidas</a:t>
            </a:r>
            <a:endParaRPr lang="pt-BR" sz="29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Causas de problemas</a:t>
            </a:r>
            <a:endParaRPr lang="pt-BR" sz="26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Razões que motivaram ações corretivas escolhidas</a:t>
            </a:r>
            <a:endParaRPr lang="pt-BR" sz="26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Outras lições aprendidas com o relatório de desempenho</a:t>
            </a:r>
            <a:endParaRPr lang="pt-BR" sz="26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São agregadas ao banco de dados das lições do projeto e da organização</a:t>
            </a:r>
            <a:endParaRPr lang="pt-BR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stomShape 1"/>
          <p:cNvSpPr/>
          <p:nvPr/>
        </p:nvSpPr>
        <p:spPr>
          <a:xfrm>
            <a:off x="707400" y="1529640"/>
            <a:ext cx="8832240" cy="99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000" b="0" strike="noStrike" spc="-1">
                <a:solidFill>
                  <a:srgbClr val="000000"/>
                </a:solidFill>
                <a:latin typeface="Tw Cen MT"/>
                <a:ea typeface="DejaVu Sans"/>
              </a:rPr>
              <a:t>10.4 – Gerenciar as Partes Interessadas</a:t>
            </a:r>
            <a:endParaRPr lang="pt-BR" sz="4000" b="0" strike="noStrike" spc="-1">
              <a:latin typeface="Arial"/>
            </a:endParaRPr>
          </a:p>
        </p:txBody>
      </p:sp>
      <p:pic>
        <p:nvPicPr>
          <p:cNvPr id="350" name="Imagem 349"/>
          <p:cNvPicPr/>
          <p:nvPr/>
        </p:nvPicPr>
        <p:blipFill>
          <a:blip r:embed="rId3"/>
          <a:stretch/>
        </p:blipFill>
        <p:spPr>
          <a:xfrm>
            <a:off x="2734200" y="3060000"/>
            <a:ext cx="5185440" cy="2159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1"/>
          <p:cNvSpPr/>
          <p:nvPr/>
        </p:nvSpPr>
        <p:spPr>
          <a:xfrm>
            <a:off x="663480" y="228600"/>
            <a:ext cx="8832240" cy="99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Gerenciar as partes interessadas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352" name="CustomShape 2"/>
          <p:cNvSpPr/>
          <p:nvPr/>
        </p:nvSpPr>
        <p:spPr>
          <a:xfrm>
            <a:off x="663480" y="1600200"/>
            <a:ext cx="8832240" cy="449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Objetivo</a:t>
            </a:r>
            <a:endParaRPr lang="pt-BR" sz="29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97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29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Satisfazer as necessidades das partes interessadas.</a:t>
            </a:r>
            <a:endParaRPr lang="pt-BR" sz="26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Resolver problemas entres elas:</a:t>
            </a:r>
            <a:endParaRPr lang="pt-BR" sz="2600" b="0" strike="noStrike" spc="-1">
              <a:latin typeface="Arial"/>
            </a:endParaRPr>
          </a:p>
          <a:p>
            <a:pPr marL="1296000" lvl="2" indent="-287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300" b="0" strike="noStrike" spc="-1">
                <a:solidFill>
                  <a:srgbClr val="000000"/>
                </a:solidFill>
                <a:latin typeface="Arial"/>
                <a:ea typeface="DejaVu Sans"/>
              </a:rPr>
              <a:t>Problemas externos: </a:t>
            </a:r>
            <a:endParaRPr lang="pt-BR" sz="2300" b="0" strike="noStrike" spc="-1">
              <a:latin typeface="Arial"/>
            </a:endParaRPr>
          </a:p>
          <a:p>
            <a:pPr marL="1728000" lvl="3" indent="-2152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ex: cliente – empresa ou fornecedor – empresa.</a:t>
            </a:r>
            <a:endParaRPr lang="pt-BR" sz="2000" b="0" strike="noStrike" spc="-1">
              <a:latin typeface="Arial"/>
            </a:endParaRPr>
          </a:p>
          <a:p>
            <a:pPr marL="1296000" lvl="2" indent="-2872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300" b="0" strike="noStrike" spc="-1">
                <a:solidFill>
                  <a:srgbClr val="000000"/>
                </a:solidFill>
                <a:latin typeface="Arial"/>
                <a:ea typeface="DejaVu Sans"/>
              </a:rPr>
              <a:t>Problemas internos: </a:t>
            </a:r>
            <a:endParaRPr lang="pt-BR" sz="2300" b="0" strike="noStrike" spc="-1">
              <a:latin typeface="Arial"/>
            </a:endParaRPr>
          </a:p>
          <a:p>
            <a:pPr marL="1728000" lvl="3" indent="-2152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ex: entre gerentes de projetos diferentes ou entre desenvolvedores.</a:t>
            </a:r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495000" y="457200"/>
            <a:ext cx="8914680" cy="1370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Organização de Projetos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495000" y="1980720"/>
            <a:ext cx="8914680" cy="3885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rmAutofit/>
          </a:bodyPr>
          <a:lstStyle/>
          <a:p>
            <a:pPr marL="432000" indent="-323280">
              <a:lnSpc>
                <a:spcPct val="9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O ciclo de vida do projeto</a:t>
            </a:r>
            <a:endParaRPr lang="pt-BR" sz="2800" b="0" strike="noStrike" spc="-1">
              <a:latin typeface="Arial"/>
            </a:endParaRPr>
          </a:p>
          <a:p>
            <a:pPr marL="864000" lvl="1" indent="-32328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Define as fases que conectam o início de um projeto ao seu final</a:t>
            </a:r>
            <a:endParaRPr lang="pt-BR" sz="2400" b="0" strike="noStrike" spc="-1">
              <a:latin typeface="Arial"/>
            </a:endParaRPr>
          </a:p>
          <a:p>
            <a:pPr marL="864000" lvl="1" indent="-32328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Que trabalho técnico deve ser realizado em cada fase</a:t>
            </a:r>
            <a:endParaRPr lang="pt-BR" sz="2400" b="0" strike="noStrike" spc="-1">
              <a:latin typeface="Arial"/>
            </a:endParaRPr>
          </a:p>
          <a:p>
            <a:pPr marL="864000" lvl="1" indent="-32328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Quando as entregas devem ser geradas em cada fase e como cada entrega é revisada, verificada e validada</a:t>
            </a:r>
            <a:endParaRPr lang="pt-BR" sz="2400" b="0" strike="noStrike" spc="-1">
              <a:latin typeface="Arial"/>
            </a:endParaRPr>
          </a:p>
          <a:p>
            <a:pPr marL="864000" lvl="1" indent="-32328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Quem está envolvido em cada fase</a:t>
            </a:r>
            <a:endParaRPr lang="pt-BR" sz="2400" b="0" strike="noStrike" spc="-1">
              <a:latin typeface="Arial"/>
            </a:endParaRPr>
          </a:p>
          <a:p>
            <a:pPr marL="864000" lvl="1" indent="-323280">
              <a:lnSpc>
                <a:spcPct val="90000"/>
              </a:lnSpc>
              <a:spcBef>
                <a:spcPts val="598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Como controlar e aprovar cada fase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1"/>
          <p:cNvSpPr/>
          <p:nvPr/>
        </p:nvSpPr>
        <p:spPr>
          <a:xfrm>
            <a:off x="663480" y="228600"/>
            <a:ext cx="8832240" cy="99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Ganhos para o projeto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354" name="CustomShape 2"/>
          <p:cNvSpPr/>
          <p:nvPr/>
        </p:nvSpPr>
        <p:spPr>
          <a:xfrm>
            <a:off x="663480" y="1600200"/>
            <a:ext cx="8832240" cy="449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Um bom gerenciamento das partes interessadas traz:</a:t>
            </a:r>
            <a:endParaRPr lang="pt-BR" sz="29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aumento de probabilidade do projeto não se desviar do curso.</a:t>
            </a:r>
            <a:endParaRPr lang="pt-BR" sz="26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pessoas trabalham em harmonia e sincronismo.</a:t>
            </a:r>
            <a:endParaRPr lang="pt-BR" sz="26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limita as interrupções durante o projeto. </a:t>
            </a:r>
            <a:endParaRPr lang="pt-BR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5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2600" b="0" strike="noStrike" spc="-1">
              <a:latin typeface="Arial"/>
            </a:endParaRPr>
          </a:p>
          <a:p>
            <a:pPr marL="639720" indent="-272520">
              <a:lnSpc>
                <a:spcPct val="100000"/>
              </a:lnSpc>
              <a:spcBef>
                <a:spcPts val="550"/>
              </a:spcBef>
              <a:tabLst>
                <a:tab pos="0" algn="l"/>
              </a:tabLst>
            </a:pPr>
            <a:endParaRPr lang="pt-BR" sz="2600" b="0" strike="noStrike" spc="-1">
              <a:latin typeface="Arial"/>
            </a:endParaRPr>
          </a:p>
          <a:p>
            <a:pPr marL="639720" indent="-272520">
              <a:lnSpc>
                <a:spcPct val="100000"/>
              </a:lnSpc>
              <a:spcBef>
                <a:spcPts val="55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663480" y="228600"/>
            <a:ext cx="8832240" cy="99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O Processo</a:t>
            </a:r>
            <a:endParaRPr lang="pt-BR" sz="4400" b="0" strike="noStrike" spc="-1">
              <a:latin typeface="Arial"/>
            </a:endParaRPr>
          </a:p>
        </p:txBody>
      </p:sp>
      <p:pic>
        <p:nvPicPr>
          <p:cNvPr id="356" name="Picture 2_4"/>
          <p:cNvPicPr/>
          <p:nvPr/>
        </p:nvPicPr>
        <p:blipFill>
          <a:blip r:embed="rId2"/>
          <a:stretch/>
        </p:blipFill>
        <p:spPr>
          <a:xfrm>
            <a:off x="1315440" y="2428920"/>
            <a:ext cx="7274520" cy="3180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663480" y="228600"/>
            <a:ext cx="8832240" cy="99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Entrada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358" name="CustomShape 2"/>
          <p:cNvSpPr/>
          <p:nvPr/>
        </p:nvSpPr>
        <p:spPr>
          <a:xfrm>
            <a:off x="663480" y="1600200"/>
            <a:ext cx="8832240" cy="4494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Plano de gerenciamento das comunicações. </a:t>
            </a:r>
            <a:endParaRPr lang="pt-BR" sz="29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Já detalhado na seção 10.1.3.1 e apresentado pelo Gerente.</a:t>
            </a:r>
            <a:endParaRPr lang="pt-BR" sz="26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Ativos de processos organizacionais:</a:t>
            </a:r>
            <a:endParaRPr lang="pt-BR" sz="29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problemas solucionados em conjunto com as partes interessadas.</a:t>
            </a:r>
            <a:endParaRPr lang="pt-BR" sz="2600" b="0" strike="noStrike" spc="-1">
              <a:latin typeface="Arial"/>
            </a:endParaRPr>
          </a:p>
          <a:p>
            <a:pPr marL="318960" indent="-318240">
              <a:lnSpc>
                <a:spcPct val="100000"/>
              </a:lnSpc>
              <a:spcBef>
                <a:spcPts val="697"/>
              </a:spcBef>
              <a:tabLst>
                <a:tab pos="0" algn="l"/>
              </a:tabLst>
            </a:pPr>
            <a:r>
              <a:rPr lang="pt-BR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		 </a:t>
            </a:r>
            <a:endParaRPr lang="pt-BR" sz="29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ustomShape 1"/>
          <p:cNvSpPr/>
          <p:nvPr/>
        </p:nvSpPr>
        <p:spPr>
          <a:xfrm>
            <a:off x="663480" y="228600"/>
            <a:ext cx="8832240" cy="99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Ferramentas e Técnicas (1/2) </a:t>
            </a:r>
            <a:br/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(Métodos de Comunicação) 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360" name="CustomShape 2"/>
          <p:cNvSpPr/>
          <p:nvPr/>
        </p:nvSpPr>
        <p:spPr>
          <a:xfrm>
            <a:off x="696240" y="1643040"/>
            <a:ext cx="8832240" cy="504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Para cada parte interessada há uma ou mais formas </a:t>
            </a:r>
            <a:r>
              <a:rPr lang="pt-BR" sz="2900" b="1" strike="noStrike" spc="-1">
                <a:solidFill>
                  <a:srgbClr val="000000"/>
                </a:solidFill>
                <a:latin typeface="Arial"/>
                <a:ea typeface="DejaVu Sans"/>
              </a:rPr>
              <a:t>eficientes </a:t>
            </a:r>
            <a:r>
              <a:rPr lang="pt-BR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de comunicação. </a:t>
            </a:r>
            <a:endParaRPr lang="pt-BR" sz="2900" b="0" strike="noStrike" spc="-1">
              <a:latin typeface="Arial"/>
            </a:endParaRPr>
          </a:p>
          <a:p>
            <a:pPr marL="639720" lvl="1" indent="-31860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" charset="2"/>
              <a:buChar char="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São definidas no plano de Gerenciamento de Comunicação.</a:t>
            </a:r>
            <a:endParaRPr lang="pt-BR" sz="2600" b="0" strike="noStrike" spc="-1">
              <a:latin typeface="Arial"/>
            </a:endParaRPr>
          </a:p>
          <a:p>
            <a:pPr marL="639720" lvl="1" indent="-31860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" charset="2"/>
              <a:buChar char="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Reuniões presenciais ou à distância (vídeo conferência, conferência de voz, chat, emails, etc). </a:t>
            </a:r>
            <a:endParaRPr lang="pt-BR" sz="2600" b="0" strike="noStrike" spc="-1">
              <a:latin typeface="Arial"/>
            </a:endParaRPr>
          </a:p>
          <a:p>
            <a:pPr marL="914400" lvl="2" indent="-318600">
              <a:lnSpc>
                <a:spcPct val="100000"/>
              </a:lnSpc>
              <a:spcBef>
                <a:spcPts val="499"/>
              </a:spcBef>
              <a:buClr>
                <a:srgbClr val="DD8047"/>
              </a:buClr>
              <a:buSzPct val="75000"/>
              <a:buFont typeface="Wingdings" charset="2"/>
              <a:buChar char="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300" b="0" strike="noStrike" spc="-1">
                <a:solidFill>
                  <a:srgbClr val="000000"/>
                </a:solidFill>
                <a:latin typeface="Arial"/>
                <a:ea typeface="DejaVu Sans"/>
              </a:rPr>
              <a:t>Dica: Reuniões presenciais, se forem bem conduzidas, trazem mais resultados e maior impacto ao cliente. </a:t>
            </a:r>
            <a:endParaRPr lang="pt-BR" sz="23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663480" y="228600"/>
            <a:ext cx="8832240" cy="99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Ferramentas e Técnicas (2/2)</a:t>
            </a:r>
            <a:br/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(Registro de problemas) 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362" name="CustomShape 2"/>
          <p:cNvSpPr/>
          <p:nvPr/>
        </p:nvSpPr>
        <p:spPr>
          <a:xfrm>
            <a:off x="696240" y="1643040"/>
            <a:ext cx="8832240" cy="504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Usados para documentar problemas e monitorar soluções. </a:t>
            </a:r>
            <a:endParaRPr lang="pt-BR" sz="2900" b="0" strike="noStrike" spc="-1">
              <a:latin typeface="Arial"/>
            </a:endParaRPr>
          </a:p>
          <a:p>
            <a:pPr marL="639720" lvl="1" indent="-31860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" charset="2"/>
              <a:buChar char="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Pode-se designar um proprietário de um problema e uma data limite para resolução. </a:t>
            </a:r>
            <a:endParaRPr lang="pt-BR" sz="2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5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sz="2600" b="0" strike="noStrike" spc="-1">
              <a:latin typeface="Arial"/>
            </a:endParaRPr>
          </a:p>
          <a:p>
            <a:pPr marL="914400" lvl="2" indent="-318600">
              <a:lnSpc>
                <a:spcPct val="100000"/>
              </a:lnSpc>
              <a:spcBef>
                <a:spcPts val="499"/>
              </a:spcBef>
              <a:buClr>
                <a:srgbClr val="DD8047"/>
              </a:buClr>
              <a:buSzPct val="75000"/>
              <a:buFont typeface="Wingdings" charset="2"/>
              <a:buChar char=""/>
              <a:tabLst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300" b="0" strike="noStrike" spc="-1">
                <a:solidFill>
                  <a:srgbClr val="000000"/>
                </a:solidFill>
                <a:latin typeface="Arial"/>
                <a:ea typeface="DejaVu Sans"/>
              </a:rPr>
              <a:t>Cuidado! Problemas não resolvidos são fontes de conflitos e atrasos no projeto. Logo, não empurre o problema com a barriga.</a:t>
            </a:r>
            <a:endParaRPr lang="pt-BR" sz="23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stomShape 1"/>
          <p:cNvSpPr/>
          <p:nvPr/>
        </p:nvSpPr>
        <p:spPr>
          <a:xfrm>
            <a:off x="663480" y="228600"/>
            <a:ext cx="9241560" cy="99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Saídas (1/5)</a:t>
            </a:r>
            <a:br/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Problemas resolvidos)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364" name="CustomShape 2"/>
          <p:cNvSpPr/>
          <p:nvPr/>
        </p:nvSpPr>
        <p:spPr>
          <a:xfrm>
            <a:off x="663480" y="1599840"/>
            <a:ext cx="8832240" cy="461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São documentados e passam a integrar a base de conhecimento da empresa:</a:t>
            </a:r>
            <a:endParaRPr lang="pt-BR" sz="2900" b="0" strike="noStrike" spc="-1">
              <a:latin typeface="Arial"/>
            </a:endParaRPr>
          </a:p>
          <a:p>
            <a:pPr marL="639720" lvl="1" indent="-318600" algn="just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" charset="2"/>
              <a:buChar char="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Exemplo: disputa entre 2 gerentes sobre um desenvolvedor especialista e único na empresa é resolvida sem perdas nem atrasos para os projetos.</a:t>
            </a:r>
            <a:endParaRPr lang="pt-BR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663480" y="228600"/>
            <a:ext cx="9241560" cy="99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Saídas (2/5)</a:t>
            </a:r>
            <a:br/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(Solicitação de mudanças aprovadas)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663480" y="1599840"/>
            <a:ext cx="8832240" cy="461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São encaminhadas aos processos de controle e planejamento e execução para atualizações:</a:t>
            </a:r>
            <a:endParaRPr lang="pt-BR" sz="2900" b="0" strike="noStrike" spc="-1">
              <a:latin typeface="Arial"/>
            </a:endParaRPr>
          </a:p>
          <a:p>
            <a:pPr marL="639720" lvl="1" indent="-318600">
              <a:lnSpc>
                <a:spcPct val="100000"/>
              </a:lnSpc>
              <a:spcBef>
                <a:spcPts val="550"/>
              </a:spcBef>
              <a:buClr>
                <a:srgbClr val="94B6D2"/>
              </a:buClr>
              <a:buSzPct val="70000"/>
              <a:buFont typeface="Wingdings" charset="2"/>
              <a:buChar char="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Exemplo: acordo entre o arquiteto e o cliente sobre o piso de uma sala.</a:t>
            </a:r>
            <a:endParaRPr lang="pt-BR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663480" y="228600"/>
            <a:ext cx="9241560" cy="99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Saídas (3/5)</a:t>
            </a:r>
            <a:br/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Ações corretivas aprovadas)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663480" y="1599840"/>
            <a:ext cx="8832240" cy="461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Mudanças para que o desempenho futuro esperado do projeto fique de acordo com o plano de gerenciamento de projeto.</a:t>
            </a:r>
            <a:endParaRPr lang="pt-BR" sz="29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Um acompanhamento eficaz produz resultados semelhantes ao planejado.</a:t>
            </a:r>
            <a:endParaRPr lang="pt-BR" sz="29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CustomShape 1"/>
          <p:cNvSpPr/>
          <p:nvPr/>
        </p:nvSpPr>
        <p:spPr>
          <a:xfrm>
            <a:off x="663480" y="228600"/>
            <a:ext cx="9241560" cy="99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Saídas (4/5)</a:t>
            </a:r>
            <a:br/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Ativos de processos organizacionais (atualizações)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370" name="CustomShape 2"/>
          <p:cNvSpPr/>
          <p:nvPr/>
        </p:nvSpPr>
        <p:spPr>
          <a:xfrm>
            <a:off x="663480" y="1600200"/>
            <a:ext cx="8832240" cy="504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Documentação das lições aprendidas:</a:t>
            </a:r>
            <a:endParaRPr lang="pt-BR" sz="29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Causas do problemas.</a:t>
            </a:r>
            <a:endParaRPr lang="pt-BR" sz="26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Razões das ações corretivas .</a:t>
            </a:r>
            <a:endParaRPr lang="pt-BR" sz="26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Outros tipos de lições aprendida.</a:t>
            </a:r>
            <a:endParaRPr lang="pt-BR" sz="2600" b="0" strike="noStrike" spc="-1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550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Todas essas informações integrarão o Banco de Dados histórico do projeto e da organização executora.</a:t>
            </a:r>
            <a:endParaRPr lang="pt-BR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1"/>
          <p:cNvSpPr/>
          <p:nvPr/>
        </p:nvSpPr>
        <p:spPr>
          <a:xfrm>
            <a:off x="663480" y="228600"/>
            <a:ext cx="9241560" cy="99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16000" indent="-21528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Saídas (5/5)</a:t>
            </a:r>
            <a:br/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Plano de gerenciamento de projeto(atualizações)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372" name="CustomShape 2"/>
          <p:cNvSpPr/>
          <p:nvPr/>
        </p:nvSpPr>
        <p:spPr>
          <a:xfrm>
            <a:off x="663480" y="1599840"/>
            <a:ext cx="8832240" cy="461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432000" indent="-323280">
              <a:lnSpc>
                <a:spcPct val="100000"/>
              </a:lnSpc>
              <a:spcBef>
                <a:spcPts val="69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2900" b="0" strike="noStrike" spc="-1">
                <a:solidFill>
                  <a:srgbClr val="000000"/>
                </a:solidFill>
                <a:latin typeface="Arial"/>
                <a:ea typeface="DejaVu Sans"/>
              </a:rPr>
              <a:t>As atualizações no plano de gerenciamento de projeto refletem as mudanças feitas no plano das comunicações.</a:t>
            </a:r>
            <a:endParaRPr lang="pt-BR" sz="29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6649</TotalTime>
  <Words>4330</Words>
  <Application>Microsoft Office PowerPoint</Application>
  <PresentationFormat>Papel A4 (210 x 297 mm)</PresentationFormat>
  <Paragraphs>517</Paragraphs>
  <Slides>102</Slides>
  <Notes>6</Notes>
  <HiddenSlides>0</HiddenSlides>
  <MMClips>0</MMClips>
  <ScaleCrop>false</ScaleCrop>
  <HeadingPairs>
    <vt:vector size="8" baseType="variant">
      <vt:variant>
        <vt:lpstr>Fontes usadas</vt:lpstr>
      </vt:variant>
      <vt:variant>
        <vt:i4>8</vt:i4>
      </vt:variant>
      <vt:variant>
        <vt:lpstr>Tema</vt:lpstr>
      </vt:variant>
      <vt:variant>
        <vt:i4>4</vt:i4>
      </vt:variant>
      <vt:variant>
        <vt:lpstr>Servidores OLE inseridos</vt:lpstr>
      </vt:variant>
      <vt:variant>
        <vt:i4>0</vt:i4>
      </vt:variant>
      <vt:variant>
        <vt:lpstr>Títulos de slides</vt:lpstr>
      </vt:variant>
      <vt:variant>
        <vt:i4>102</vt:i4>
      </vt:variant>
    </vt:vector>
  </HeadingPairs>
  <TitlesOfParts>
    <vt:vector size="114" baseType="lpstr">
      <vt:lpstr>Arial</vt:lpstr>
      <vt:lpstr>Calibri</vt:lpstr>
      <vt:lpstr>Franklin Gothic Medium</vt:lpstr>
      <vt:lpstr>Symbol</vt:lpstr>
      <vt:lpstr>Times New Roman</vt:lpstr>
      <vt:lpstr>Tw Cen MT</vt:lpstr>
      <vt:lpstr>Verdana</vt:lpstr>
      <vt:lpstr>Wingdings</vt:lpstr>
      <vt:lpstr>Office Theme</vt:lpstr>
      <vt:lpstr>Office Theme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/>
  <dc:description/>
  <cp:lastModifiedBy>PAULO CESAR B. DA SILVA</cp:lastModifiedBy>
  <cp:revision>111</cp:revision>
  <dcterms:created xsi:type="dcterms:W3CDTF">2013-09-14T14:46:35Z</dcterms:created>
  <dcterms:modified xsi:type="dcterms:W3CDTF">2024-10-15T19:02:09Z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false</vt:bool>
  </property>
  <property fmtid="{D5CDD505-2E9C-101B-9397-08002B2CF9AE}" pid="4" name="LinksUpToDate">
    <vt:bool>false</vt:bool>
  </property>
  <property fmtid="{D5CDD505-2E9C-101B-9397-08002B2CF9AE}" pid="5" name="MMClips">
    <vt:i4>0</vt:i4>
  </property>
  <property fmtid="{D5CDD505-2E9C-101B-9397-08002B2CF9AE}" pid="6" name="Notes">
    <vt:i4>2</vt:i4>
  </property>
  <property fmtid="{D5CDD505-2E9C-101B-9397-08002B2CF9AE}" pid="7" name="PresentationFormat">
    <vt:lpwstr>Papel A4 (210 x 297 mm)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i4>75</vt:i4>
  </property>
  <property fmtid="{D5CDD505-2E9C-101B-9397-08002B2CF9AE}" pid="11" name="_TemplateID">
    <vt:lpwstr>TC028952669991</vt:lpwstr>
  </property>
</Properties>
</file>