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26" r:id="rId4"/>
  </p:sldMasterIdLst>
  <p:notesMasterIdLst>
    <p:notesMasterId r:id="rId46"/>
  </p:notesMasterIdLst>
  <p:sldIdLst>
    <p:sldId id="256" r:id="rId5"/>
    <p:sldId id="257" r:id="rId6"/>
    <p:sldId id="37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BCDDEC6-651A-492B-8943-174043194FE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812800"/>
            <a:ext cx="5775325" cy="3998913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55C60F-802F-4693-B306-B136A793093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812800"/>
            <a:ext cx="5775325" cy="3998913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DB615-0471-424C-9AAF-917188273BA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2567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2</a:t>
            </a:r>
            <a:r>
              <a:rPr lang="pt-BR" sz="2400" spc="-1" dirty="0">
                <a:solidFill>
                  <a:srgbClr val="000000"/>
                </a:solidFill>
                <a:latin typeface="Verdana"/>
                <a:ea typeface="DejaVu Sans"/>
              </a:rPr>
              <a:t>9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23440" y="5254560"/>
            <a:ext cx="3705480" cy="447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95920" y="3365640"/>
            <a:ext cx="6991560" cy="126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Gestão Clássica de Projetos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0" y="6400800"/>
            <a:ext cx="6991560" cy="447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77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1520" cy="138924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5"/>
          <p:cNvSpPr/>
          <p:nvPr/>
        </p:nvSpPr>
        <p:spPr>
          <a:xfrm>
            <a:off x="4800240" y="3276720"/>
            <a:ext cx="295560" cy="29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79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8440" cy="184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de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2000" lnSpcReduction="20000"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É, provavelmente, a atividade de gerenciamento de projeto que toma mais tempo.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É uma atividade contínua que vai do conceito inicial até a entrega do sistema. Os planos devem ser regularmente revisados, à medida que informações novas se tornem disponíveis.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Vários tipos diferentes de plano podem ser desenvolvidos para apoiar o plano principal de projeto de software que está relacionado ao cronograma e ao orçamento.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Tipos de plano de projeto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35" name="Imagem 534"/>
          <p:cNvPicPr/>
          <p:nvPr/>
        </p:nvPicPr>
        <p:blipFill>
          <a:blip r:embed="rId2"/>
          <a:stretch/>
        </p:blipFill>
        <p:spPr>
          <a:xfrm>
            <a:off x="96840" y="1980000"/>
            <a:ext cx="9622800" cy="312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planejamento de projeto</a:t>
            </a:r>
            <a:endParaRPr lang="pt-BR" sz="3400" b="0" strike="noStrike" spc="-1">
              <a:latin typeface="Arial"/>
            </a:endParaRPr>
          </a:p>
        </p:txBody>
      </p:sp>
      <p:pic>
        <p:nvPicPr>
          <p:cNvPr id="537" name="Imagem 536"/>
          <p:cNvPicPr/>
          <p:nvPr/>
        </p:nvPicPr>
        <p:blipFill>
          <a:blip r:embed="rId2"/>
          <a:stretch/>
        </p:blipFill>
        <p:spPr>
          <a:xfrm>
            <a:off x="1103760" y="2163600"/>
            <a:ext cx="8393760" cy="315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plano de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plano de projeto estabelece: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recursos disponíveis para o projeto;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estrutura analítica de trabalho;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Um cronograma para o trabalho.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Estrutura de plano de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05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de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riscos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de recursos de hardware e de software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Estrutura analítica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Cronograma de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Mecanismos de monitoração elaboração de relatórios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de atividades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885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Em um projeto, as atividades devem ser organizadas para produzirem saídas tangíveis para que o gerenciamento julgue o progresso.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Marcos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o ponto final de uma atividade de processo.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Produtos a serem entregues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resultados do projeto disponibilizados para os clientes.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cascata permite a definição direta dos marcos de progresso.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Marcos no processo RE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45" name="Imagem 544"/>
          <p:cNvPicPr/>
          <p:nvPr/>
        </p:nvPicPr>
        <p:blipFill>
          <a:blip r:embed="rId2"/>
          <a:stretch/>
        </p:blipFill>
        <p:spPr>
          <a:xfrm>
            <a:off x="180000" y="2340000"/>
            <a:ext cx="9475200" cy="249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1193400" y="30564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Desenvolvimento do cronograma de projeto</a:t>
            </a:r>
            <a:endParaRPr lang="pt-BR" sz="3400" b="0" strike="noStrike" spc="-1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3000" lnSpcReduction="10000"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Dividir o projeto em tarefas e estimar tempo e recursos necessários para completar cada tarefa.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Organizar tarefas simultâneas para fazer uso otimizado da força de trabalho.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Minimizar as dependências de tarefas para evitar atrasos causados pelo fato de uma tarefa ter de aguardar a finalização de outra.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É dependente da intuição e experiência dos gerentes de projeto.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1193400" y="30564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desenvolvimento de cronograma de projeto</a:t>
            </a:r>
            <a:endParaRPr lang="pt-BR" sz="3400" b="0" strike="noStrike" spc="-1">
              <a:latin typeface="Arial"/>
            </a:endParaRPr>
          </a:p>
        </p:txBody>
      </p:sp>
      <p:pic>
        <p:nvPicPr>
          <p:cNvPr id="549" name="Imagem 548"/>
          <p:cNvPicPr/>
          <p:nvPr/>
        </p:nvPicPr>
        <p:blipFill>
          <a:blip r:embed="rId2"/>
          <a:stretch/>
        </p:blipFill>
        <p:spPr>
          <a:xfrm>
            <a:off x="841680" y="2700000"/>
            <a:ext cx="8655840" cy="202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1193400" y="30564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de desenvolvimento de cronograma</a:t>
            </a:r>
            <a:endParaRPr lang="pt-BR" sz="3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1500" lnSpcReduction="10000"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Fazer uma estimativa das dificuldades e dos problemas; por essa razão, é difícil estabelecer o custo de uma solução.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produtividade não é proporcional ao número de pessoas que trabalham em uma tarefa.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inclusão de pessoas em um projeto atrasado, o atrasa ainda mais devido aos </a:t>
            </a:r>
            <a:r>
              <a:rPr lang="en-GB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overheads</a:t>
            </a: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comunicação.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inesperado sempre ocorre. Deve-se sempre considerar a contingência no planejamento.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66320" y="71280"/>
            <a:ext cx="9062640" cy="6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83600" y="1340640"/>
            <a:ext cx="9702360" cy="1064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 UA6 – Gestão Clássica de Projetos de Software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193400" y="30564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Diagramas de barras e redes de atividades</a:t>
            </a:r>
            <a:endParaRPr lang="pt-BR" sz="3400" b="0" strike="noStrike" spc="-1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89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notações gráficas usadas para ilustrar o cronograma de projeto.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Mostram a quebra do projeto em tarefas que não devem ser muito pequenas. Elas devem levar aproximadamente uma ou duas semanas.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Redes de atividades mostram as dependências entre as tarefas e o caminho crítico.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Os diagramas de barras mostram o cronograma em contraste com tempo do calendário.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Durações e dependências de tarefas</a:t>
            </a:r>
            <a:endParaRPr lang="pt-BR" sz="3400" b="0" strike="noStrike" spc="-1">
              <a:latin typeface="Arial"/>
            </a:endParaRPr>
          </a:p>
        </p:txBody>
      </p:sp>
      <p:pic>
        <p:nvPicPr>
          <p:cNvPr id="555" name="Imagem 554"/>
          <p:cNvPicPr/>
          <p:nvPr/>
        </p:nvPicPr>
        <p:blipFill>
          <a:blip r:embed="rId2"/>
          <a:stretch/>
        </p:blipFill>
        <p:spPr>
          <a:xfrm>
            <a:off x="2455920" y="1546560"/>
            <a:ext cx="5283720" cy="47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de atividades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57" name="Imagem 556"/>
          <p:cNvPicPr/>
          <p:nvPr/>
        </p:nvPicPr>
        <p:blipFill>
          <a:blip r:embed="rId2"/>
          <a:stretch/>
        </p:blipFill>
        <p:spPr>
          <a:xfrm>
            <a:off x="1103760" y="1733400"/>
            <a:ext cx="8393760" cy="401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1193400" y="30600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 de barras de atividades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59" name="Imagem 558"/>
          <p:cNvPicPr/>
          <p:nvPr/>
        </p:nvPicPr>
        <p:blipFill>
          <a:blip r:embed="rId2"/>
          <a:stretch/>
        </p:blipFill>
        <p:spPr>
          <a:xfrm>
            <a:off x="422640" y="1440000"/>
            <a:ext cx="8937000" cy="5445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Alocação de pessoal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61" name="Imagem 560"/>
          <p:cNvPicPr/>
          <p:nvPr/>
        </p:nvPicPr>
        <p:blipFill>
          <a:blip r:embed="rId2"/>
          <a:stretch/>
        </p:blipFill>
        <p:spPr>
          <a:xfrm>
            <a:off x="293040" y="1789200"/>
            <a:ext cx="9246600" cy="379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riscos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1198440" y="1550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860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gerenciamento de riscos está relacionado à identificação de riscos e à elaboração de planos para minimizar esses efeitos em um projeto.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 é a probabilidade de que alguma circunstância adversa ocorrerá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riscos de projeto afetam o cronograma ou os recursos;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riscos de produto afetam a qualidade ou o desempenho do software que está sendo desenvolvido;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negócio afetam a organização que desenvolve ou adquire o software.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software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65" name="Imagem 564"/>
          <p:cNvPicPr/>
          <p:nvPr/>
        </p:nvPicPr>
        <p:blipFill>
          <a:blip r:embed="rId2"/>
          <a:stretch/>
        </p:blipFill>
        <p:spPr>
          <a:xfrm>
            <a:off x="1400400" y="1676160"/>
            <a:ext cx="7797960" cy="412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1193400" y="30564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gerenciamento de riscos</a:t>
            </a:r>
            <a:endParaRPr lang="pt-BR" sz="3400" b="0" strike="noStrike" spc="-1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85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de riscos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 os riscos de projeto, de produto e de negócio;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riscos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Avalia a probabilidade e as conseqüências desses riscos;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de riscos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 planos para evitar ou minimizar os efeitos do riscos;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Monitoraçao de riscos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 os riscos ao longo do projeto.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193400" y="305640"/>
            <a:ext cx="8456040" cy="91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gerenciamento de riscos</a:t>
            </a:r>
            <a:endParaRPr lang="pt-BR" sz="3400" b="0" strike="noStrike" spc="-1">
              <a:latin typeface="Arial"/>
            </a:endParaRPr>
          </a:p>
        </p:txBody>
      </p:sp>
      <p:pic>
        <p:nvPicPr>
          <p:cNvPr id="569" name="Imagem 568"/>
          <p:cNvPicPr/>
          <p:nvPr/>
        </p:nvPicPr>
        <p:blipFill>
          <a:blip r:embed="rId2"/>
          <a:stretch/>
        </p:blipFill>
        <p:spPr>
          <a:xfrm>
            <a:off x="1103760" y="2737080"/>
            <a:ext cx="8393760" cy="200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de riscos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tecnologia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pessoal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organizacionais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ferramentas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requisitos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de estimativas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12326" y="977073"/>
            <a:ext cx="8823436" cy="13831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86" tIns="44993" rIns="89986" bIns="44993">
            <a:spAutoFit/>
          </a:bodyPr>
          <a:lstStyle/>
          <a:p>
            <a:pPr marL="285783" indent="-281464">
              <a:buClr>
                <a:srgbClr val="000000"/>
              </a:buClr>
              <a:buFont typeface="Arial"/>
              <a:buChar char="•"/>
            </a:pPr>
            <a:r>
              <a:rPr lang="pt-BR" sz="2799" spc="-1" dirty="0">
                <a:solidFill>
                  <a:srgbClr val="000000"/>
                </a:solidFill>
                <a:latin typeface="Franklin Gothic Medium"/>
                <a:ea typeface="DejaVu Sans"/>
              </a:rPr>
              <a:t>12/11 – Avaliação Integrada</a:t>
            </a:r>
          </a:p>
          <a:p>
            <a:pPr marL="285783" indent="-281464">
              <a:buClr>
                <a:srgbClr val="000000"/>
              </a:buClr>
              <a:buFont typeface="Arial"/>
              <a:buChar char="•"/>
            </a:pPr>
            <a:r>
              <a:rPr lang="pt-BR" sz="2799" spc="-1">
                <a:solidFill>
                  <a:srgbClr val="000000"/>
                </a:solidFill>
                <a:latin typeface="Franklin Gothic Medium"/>
                <a:ea typeface="DejaVu Sans"/>
              </a:rPr>
              <a:t>1</a:t>
            </a:r>
            <a:r>
              <a:rPr lang="pt-BR" sz="2799" spc="-1" dirty="0">
                <a:solidFill>
                  <a:srgbClr val="000000"/>
                </a:solidFill>
                <a:latin typeface="Franklin Gothic Medium"/>
                <a:ea typeface="DejaVu Sans"/>
              </a:rPr>
              <a:t>9</a:t>
            </a:r>
            <a:r>
              <a:rPr lang="pt-BR" sz="2799" spc="-1">
                <a:solidFill>
                  <a:srgbClr val="000000"/>
                </a:solidFill>
                <a:latin typeface="Franklin Gothic Medium"/>
                <a:ea typeface="DejaVu Sans"/>
              </a:rPr>
              <a:t>/11 </a:t>
            </a:r>
            <a:r>
              <a:rPr lang="pt-BR" sz="2799" spc="-1" dirty="0">
                <a:solidFill>
                  <a:srgbClr val="000000"/>
                </a:solidFill>
                <a:latin typeface="Franklin Gothic Medium"/>
                <a:ea typeface="DejaVu Sans"/>
              </a:rPr>
              <a:t>– Atividade Avaliativa de 2 Bimestre</a:t>
            </a:r>
          </a:p>
          <a:p>
            <a:pPr marL="285783" indent="-281464">
              <a:buClr>
                <a:srgbClr val="000000"/>
              </a:buClr>
              <a:buFont typeface="Arial"/>
              <a:buChar char="•"/>
            </a:pPr>
            <a:endParaRPr lang="pt-BR" sz="2799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66653" y="71818"/>
            <a:ext cx="9067667" cy="638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6" tIns="44993" rIns="89986" bIns="44993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3999" b="1" spc="-1" dirty="0">
                <a:solidFill>
                  <a:srgbClr val="00AEEF"/>
                </a:solidFill>
                <a:latin typeface="Calibri"/>
                <a:ea typeface="DejaVu Sans"/>
              </a:rPr>
              <a:t>Agenda de Atividades Avaliativas</a:t>
            </a:r>
            <a:endParaRPr lang="pt-BR" sz="3999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07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 e tipos de risco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73" name="Imagem 572"/>
          <p:cNvPicPr/>
          <p:nvPr/>
        </p:nvPicPr>
        <p:blipFill>
          <a:blip r:embed="rId2"/>
          <a:stretch/>
        </p:blipFill>
        <p:spPr>
          <a:xfrm>
            <a:off x="1103760" y="1948320"/>
            <a:ext cx="8393760" cy="358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riscos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Avaliar a probabilidade e a seriedade de cada risco.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probabilidade pode ser muito baixa, baixa, média, alta e muito alta.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Os efeitos de risco poderiam ser catastróficos, sérios, toleráveis ou insignificantes.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riscos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77" name="Imagem 576"/>
          <p:cNvPicPr/>
          <p:nvPr/>
        </p:nvPicPr>
        <p:blipFill>
          <a:blip r:embed="rId2"/>
          <a:stretch/>
        </p:blipFill>
        <p:spPr>
          <a:xfrm>
            <a:off x="1744560" y="1676160"/>
            <a:ext cx="7110720" cy="412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de riscos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1000" lnSpcReduction="10000"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Considerar cada risco e desenvolver uma estratégia para gerenciar esse risco.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Estratégias de prevenção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probabilidade de o risco ocorrer é reduzida;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Estratégias de minimização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impacto do risco sobre o projeto ou produto será reduzido;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Planos de contingência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planos para lidar com os riscos, caso eles ocorram.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1193400" y="610200"/>
            <a:ext cx="8456040" cy="61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Estratégias de gerenciamento de riscos</a:t>
            </a:r>
            <a:endParaRPr lang="pt-BR" sz="3400" b="0" strike="noStrike" spc="-1">
              <a:latin typeface="Arial"/>
            </a:endParaRPr>
          </a:p>
        </p:txBody>
      </p:sp>
      <p:pic>
        <p:nvPicPr>
          <p:cNvPr id="581" name="Imagem 580"/>
          <p:cNvPicPr/>
          <p:nvPr/>
        </p:nvPicPr>
        <p:blipFill>
          <a:blip r:embed="rId2"/>
          <a:stretch/>
        </p:blipFill>
        <p:spPr>
          <a:xfrm>
            <a:off x="1103760" y="1733400"/>
            <a:ext cx="8393760" cy="401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Monitoração de riscos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83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Avaliar, regularmente, cada um dos riscos identificados para decidir se está ou não se tornando menos ou mais provável.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Avaliar também se os efeitos do risco mudaram.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risco-chave deve ser discutido nas reuniões de gerenciamento de progresso.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Indicadores de risco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85" name="Imagem 584"/>
          <p:cNvPicPr/>
          <p:nvPr/>
        </p:nvPicPr>
        <p:blipFill>
          <a:blip r:embed="rId2"/>
          <a:stretch/>
        </p:blipFill>
        <p:spPr>
          <a:xfrm>
            <a:off x="1103760" y="2402640"/>
            <a:ext cx="8393760" cy="267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Pontos-chave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85500" lnSpcReduction="10000"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Um bom gerenciamento é essencial para  sucesso do projeto.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natureza intangível do software causa problemas para o gerenciamento.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Gerentes têm papéis diversos, mas suas atividades mais significantes são planejamento, elaboração de estimativas e desenvolvimento de cronograma.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e elaboração de estimativas são processos iterativos que continuam ao longo do curso de um projeto.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83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Um marco de projeto é um estado previsível onde um relatório de progresso formal é apresentado à gerência.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Desenvolvimento de cronograma de projeto envolve a preparação de várias representações gráficas mostrando atividades de projeto, suas durações e também o pessoal.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gerenciamento de riscos está relacionado à identificação de riscos que podem afetar o projeto e ao planejamento para assegurar que esses riscos não resultarão em maiores ameaças.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Pontos-chave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166320" y="71280"/>
            <a:ext cx="9062640" cy="63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183600" y="1311144"/>
            <a:ext cx="9702360" cy="52176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Franklin Gothic Medium"/>
                <a:ea typeface="DejaVu Sans"/>
              </a:rPr>
              <a:t>UA7 - Gestão Ágil de Projetos de Software</a:t>
            </a: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Tópicos</a:t>
            </a:r>
            <a:r>
              <a:rPr lang="en-GB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en-GB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hoje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 de gerenciamento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de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Cronograma de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riscos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360" y="46080"/>
            <a:ext cx="7763040" cy="76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28160" y="1340640"/>
            <a:ext cx="902628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0700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0700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0700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523440" y="5373360"/>
            <a:ext cx="3705480" cy="447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0" y="6400800"/>
            <a:ext cx="6991560" cy="447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596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1520" cy="1389240"/>
          </a:xfrm>
          <a:prstGeom prst="rect">
            <a:avLst/>
          </a:prstGeom>
          <a:ln w="0">
            <a:noFill/>
          </a:ln>
        </p:spPr>
      </p:pic>
      <p:sp>
        <p:nvSpPr>
          <p:cNvPr id="597" name="CustomShape 3"/>
          <p:cNvSpPr/>
          <p:nvPr/>
        </p:nvSpPr>
        <p:spPr>
          <a:xfrm>
            <a:off x="52531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29/10/2024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598" name="CustomShape 4"/>
          <p:cNvSpPr/>
          <p:nvPr/>
        </p:nvSpPr>
        <p:spPr>
          <a:xfrm>
            <a:off x="295920" y="3365640"/>
            <a:ext cx="6991560" cy="126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Gestão Clássica de Projetos de Software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99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8440" cy="184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3500" lnSpcReduction="10000"/>
          </a:bodyPr>
          <a:lstStyle/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Está relacionado às atividades envolvidas em assegurar que o software será entregue dentro do prazo definido no cronograma e de acordo com os requisitos das organizações que desenvolvem e adquirem o software.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 é necessário porque o desenvolvimento de software está sempre sujeito às restrições de orçamento e de cronograma que são estabelecidas pela organização que desenvolvem o software.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 de software</a:t>
            </a:r>
            <a:endParaRPr lang="pt-BR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00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produto é intangível.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produto é unicamente flexível.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engenharia de software não é reconhecida como uma disciplina da engenharia, nem possui o mesmo status da engenharia mecânica, elétrica, etc.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 de desenvolvimento de software não é padronizado.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projetos de software são projetos ‘únicos’.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861120" y="150840"/>
            <a:ext cx="9183600" cy="110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Distinções de gerenciamento</a:t>
            </a:r>
            <a:br/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de software</a:t>
            </a:r>
            <a:endParaRPr lang="pt-BR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Elaboração de proposta.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e desenvolvimento de cronograma do projeto.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Custo do projeto.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Monitoração e revisões de projeto.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Seleção e avaliação de pessoal.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Elaboração de relatórios e apresentações.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1193400" y="2484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Atividades de gerenciamento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91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Essas atividades não são peculiares para o gerenciamento de software.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Muitas técnicas de gerenciamento de projeto de engenharia são igualmente aplicáveis ao gerenciamento de projeto de software.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Tecnicamente, sistemas de engenharia complexos tendem a sofrer dos mesmos problemas que os sistemas de software.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b="0" strike="noStrike" spc="-1">
                <a:solidFill>
                  <a:srgbClr val="000000"/>
                </a:solidFill>
                <a:latin typeface="Arial"/>
                <a:ea typeface="DejaVu Sans"/>
              </a:rPr>
              <a:t>Características comuns do gerenciamento</a:t>
            </a:r>
            <a:endParaRPr lang="pt-BR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193400" y="306000"/>
            <a:ext cx="845604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b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Seleção de equipe de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072440" y="1676160"/>
            <a:ext cx="8456040" cy="41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rmAutofit fontScale="785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 não ser possível indicar as pessoas ideais para trabalhar em um projeto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orçamento do projeto pode não ser suficiente para contratar uma equipe muito bem remunerada;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Uma equipe com experiência adequada pode não estar disponível;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Uma organização pode querer desenvolver as habilidades de seus funcionários por meio de um projeto de software.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Gerentes têm de trabalhar dentro dessas restrições, especialmente quando existe carência de pessoal treinado.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11122</TotalTime>
  <Words>1377</Words>
  <Application>Microsoft Office PowerPoint</Application>
  <PresentationFormat>Papel A4 (210 x 297 mm)</PresentationFormat>
  <Paragraphs>151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41</vt:i4>
      </vt:variant>
    </vt:vector>
  </HeadingPairs>
  <TitlesOfParts>
    <vt:vector size="52" baseType="lpstr">
      <vt:lpstr>Arial</vt:lpstr>
      <vt:lpstr>Calibri</vt:lpstr>
      <vt:lpstr>Franklin Gothic Medium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Barreto Barreto</dc:creator>
  <dc:description/>
  <cp:lastModifiedBy>PAULO CESAR B. DA SILVA</cp:lastModifiedBy>
  <cp:revision>129</cp:revision>
  <dcterms:created xsi:type="dcterms:W3CDTF">2013-09-14T14:46:35Z</dcterms:created>
  <dcterms:modified xsi:type="dcterms:W3CDTF">2024-10-29T10:25:42Z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