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33"/>
  </p:notesMasterIdLst>
  <p:sldIdLst>
    <p:sldId id="256" r:id="rId5"/>
    <p:sldId id="257" r:id="rId6"/>
    <p:sldId id="38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viewProps" Target="view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530CA-3370-4AC3-8A1D-C8385D2E56F7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1D36C4E-9447-44F0-B6B9-8AD732D712D3}">
      <dgm:prSet phldrT="[Texto]"/>
      <dgm:spPr>
        <a:solidFill>
          <a:srgbClr val="92D050"/>
        </a:solidFill>
      </dgm:spPr>
      <dgm:t>
        <a:bodyPr/>
        <a:lstStyle/>
        <a:p>
          <a:endParaRPr lang="pt-BR" b="1" dirty="0">
            <a:solidFill>
              <a:schemeClr val="tx1"/>
            </a:solidFill>
          </a:endParaRPr>
        </a:p>
      </dgm:t>
    </dgm:pt>
    <dgm:pt modelId="{FE35B8DD-F3E0-40DA-8771-767BA0383329}" type="parTrans" cxnId="{23D0C5A9-ACAA-4246-B09D-1DAA05169D75}">
      <dgm:prSet/>
      <dgm:spPr/>
      <dgm:t>
        <a:bodyPr/>
        <a:lstStyle/>
        <a:p>
          <a:endParaRPr lang="pt-BR"/>
        </a:p>
      </dgm:t>
    </dgm:pt>
    <dgm:pt modelId="{54BC060D-BC89-4924-9F2A-266AA0704394}" type="sibTrans" cxnId="{23D0C5A9-ACAA-4246-B09D-1DAA05169D75}">
      <dgm:prSet/>
      <dgm:spPr/>
      <dgm:t>
        <a:bodyPr/>
        <a:lstStyle/>
        <a:p>
          <a:endParaRPr lang="pt-BR"/>
        </a:p>
      </dgm:t>
    </dgm:pt>
    <dgm:pt modelId="{07A7B7D6-EA46-4FDD-A658-1E0B8E25EC06}">
      <dgm:prSet phldrT="[Texto]" custT="1"/>
      <dgm:spPr>
        <a:solidFill>
          <a:srgbClr val="9966FF"/>
        </a:solidFill>
      </dgm:spPr>
      <dgm:t>
        <a:bodyPr/>
        <a:lstStyle/>
        <a:p>
          <a:endParaRPr lang="pt-BR" sz="14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6D26395-BB3A-498B-B799-5B74C490CB11}" type="parTrans" cxnId="{EE9FAD77-263E-4578-9090-88D16DC6B6DD}">
      <dgm:prSet/>
      <dgm:spPr/>
      <dgm:t>
        <a:bodyPr/>
        <a:lstStyle/>
        <a:p>
          <a:endParaRPr lang="pt-BR"/>
        </a:p>
      </dgm:t>
    </dgm:pt>
    <dgm:pt modelId="{5E56C5B3-EB58-40AE-9D12-67FF84C56DF5}" type="sibTrans" cxnId="{EE9FAD77-263E-4578-9090-88D16DC6B6DD}">
      <dgm:prSet/>
      <dgm:spPr/>
      <dgm:t>
        <a:bodyPr/>
        <a:lstStyle/>
        <a:p>
          <a:endParaRPr lang="pt-BR"/>
        </a:p>
      </dgm:t>
    </dgm:pt>
    <dgm:pt modelId="{33613F5D-C92C-408F-A172-02B1A9DCAE8F}">
      <dgm:prSet phldrT="[Texto]" custT="1"/>
      <dgm:spPr>
        <a:solidFill>
          <a:srgbClr val="FFC000"/>
        </a:solidFill>
      </dgm:spPr>
      <dgm:t>
        <a:bodyPr/>
        <a:lstStyle/>
        <a:p>
          <a:endParaRPr lang="pt-BR" sz="14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99A69277-2C53-4390-9222-CB4CF57B68EC}" type="parTrans" cxnId="{AD3EC70A-4676-4DD7-A284-5D015C22511C}">
      <dgm:prSet/>
      <dgm:spPr/>
      <dgm:t>
        <a:bodyPr/>
        <a:lstStyle/>
        <a:p>
          <a:endParaRPr lang="pt-BR"/>
        </a:p>
      </dgm:t>
    </dgm:pt>
    <dgm:pt modelId="{62D478D8-F33F-4B7E-817D-E9E4340E4AEA}" type="sibTrans" cxnId="{AD3EC70A-4676-4DD7-A284-5D015C22511C}">
      <dgm:prSet/>
      <dgm:spPr/>
      <dgm:t>
        <a:bodyPr/>
        <a:lstStyle/>
        <a:p>
          <a:endParaRPr lang="pt-BR"/>
        </a:p>
      </dgm:t>
    </dgm:pt>
    <dgm:pt modelId="{20B72F54-E968-4013-8654-89E761EA8CEF}">
      <dgm:prSet phldrT="[Texto]" custT="1"/>
      <dgm:spPr>
        <a:solidFill>
          <a:srgbClr val="FF0000"/>
        </a:solidFill>
      </dgm:spPr>
      <dgm:t>
        <a:bodyPr/>
        <a:lstStyle/>
        <a:p>
          <a:endParaRPr lang="pt-BR" sz="14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C544FB0B-6334-4856-9010-8DAB296D44DE}" type="parTrans" cxnId="{109E45AC-8C5F-48A6-B868-24C660BFF4DA}">
      <dgm:prSet/>
      <dgm:spPr/>
      <dgm:t>
        <a:bodyPr/>
        <a:lstStyle/>
        <a:p>
          <a:endParaRPr lang="pt-BR"/>
        </a:p>
      </dgm:t>
    </dgm:pt>
    <dgm:pt modelId="{62D793A7-EB2E-4D07-AF76-6FC8CB031706}" type="sibTrans" cxnId="{109E45AC-8C5F-48A6-B868-24C660BFF4DA}">
      <dgm:prSet/>
      <dgm:spPr/>
      <dgm:t>
        <a:bodyPr/>
        <a:lstStyle/>
        <a:p>
          <a:endParaRPr lang="pt-BR"/>
        </a:p>
      </dgm:t>
    </dgm:pt>
    <dgm:pt modelId="{2EF082E9-81F8-4762-8A72-7F9930D801FC}">
      <dgm:prSet phldrT="[Texto]" custT="1"/>
      <dgm:spPr/>
      <dgm:t>
        <a:bodyPr/>
        <a:lstStyle/>
        <a:p>
          <a:endParaRPr lang="pt-BR" sz="14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06F94BB7-9AF0-4E11-80C0-5C852CF35B1C}" type="parTrans" cxnId="{A1699E90-51ED-4D08-B175-97B38C34A1F1}">
      <dgm:prSet/>
      <dgm:spPr/>
      <dgm:t>
        <a:bodyPr/>
        <a:lstStyle/>
        <a:p>
          <a:endParaRPr lang="pt-BR"/>
        </a:p>
      </dgm:t>
    </dgm:pt>
    <dgm:pt modelId="{15D1C23E-7425-4C67-ACD7-323E1C718C18}" type="sibTrans" cxnId="{A1699E90-51ED-4D08-B175-97B38C34A1F1}">
      <dgm:prSet/>
      <dgm:spPr/>
      <dgm:t>
        <a:bodyPr/>
        <a:lstStyle/>
        <a:p>
          <a:endParaRPr lang="pt-BR"/>
        </a:p>
      </dgm:t>
    </dgm:pt>
    <dgm:pt modelId="{1D383F2E-999E-4C8D-BBFB-C5A4A073C3FB}">
      <dgm:prSet phldrT="[Texto]" custT="1"/>
      <dgm:spPr>
        <a:solidFill>
          <a:srgbClr val="FFFF00"/>
        </a:solidFill>
      </dgm:spPr>
      <dgm:t>
        <a:bodyPr/>
        <a:lstStyle/>
        <a:p>
          <a:endParaRPr lang="pt-BR" sz="14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5E829087-5B2F-4CE9-913D-63D10A4AD3AD}" type="parTrans" cxnId="{61264CDF-E87B-4A40-B146-69A2636D547E}">
      <dgm:prSet/>
      <dgm:spPr/>
      <dgm:t>
        <a:bodyPr/>
        <a:lstStyle/>
        <a:p>
          <a:endParaRPr lang="pt-BR"/>
        </a:p>
      </dgm:t>
    </dgm:pt>
    <dgm:pt modelId="{CB7C32E9-B5AE-480B-889A-F2A67FCDCF50}" type="sibTrans" cxnId="{61264CDF-E87B-4A40-B146-69A2636D547E}">
      <dgm:prSet/>
      <dgm:spPr/>
      <dgm:t>
        <a:bodyPr/>
        <a:lstStyle/>
        <a:p>
          <a:endParaRPr lang="pt-BR"/>
        </a:p>
      </dgm:t>
    </dgm:pt>
    <dgm:pt modelId="{7B0FDC75-B897-4EF7-9BDD-033202120306}">
      <dgm:prSet phldrT="[Texto]" custT="1"/>
      <dgm:spPr>
        <a:solidFill>
          <a:srgbClr val="00FFFF"/>
        </a:solidFill>
      </dgm:spPr>
      <dgm:t>
        <a:bodyPr/>
        <a:lstStyle/>
        <a:p>
          <a:endParaRPr lang="pt-BR" sz="1400" b="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178FFAE5-71F1-4F25-9F9C-00D2F8FF0225}" type="parTrans" cxnId="{BBE92BBB-225B-4E4B-9454-6F010E4219FF}">
      <dgm:prSet/>
      <dgm:spPr/>
      <dgm:t>
        <a:bodyPr/>
        <a:lstStyle/>
        <a:p>
          <a:endParaRPr lang="pt-BR"/>
        </a:p>
      </dgm:t>
    </dgm:pt>
    <dgm:pt modelId="{DEE5B9D3-BF77-4485-B1B1-0FA39F6B6EF9}" type="sibTrans" cxnId="{BBE92BBB-225B-4E4B-9454-6F010E4219FF}">
      <dgm:prSet/>
      <dgm:spPr/>
      <dgm:t>
        <a:bodyPr/>
        <a:lstStyle/>
        <a:p>
          <a:endParaRPr lang="pt-BR"/>
        </a:p>
      </dgm:t>
    </dgm:pt>
    <dgm:pt modelId="{DDBFE999-A76A-458E-BD77-0779D0E2985D}" type="pres">
      <dgm:prSet presAssocID="{A74530CA-3370-4AC3-8A1D-C8385D2E56F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12F8306-3562-4A36-90F1-3E06BC6875C8}" type="pres">
      <dgm:prSet presAssocID="{31D36C4E-9447-44F0-B6B9-8AD732D712D3}" presName="centerShape" presStyleLbl="node0" presStyleIdx="0" presStyleCnt="1" custScaleX="132371" custScaleY="132371"/>
      <dgm:spPr/>
    </dgm:pt>
    <dgm:pt modelId="{1AE31718-838A-4543-96EB-8175CCB98F2F}" type="pres">
      <dgm:prSet presAssocID="{16D26395-BB3A-498B-B799-5B74C490CB11}" presName="Name9" presStyleLbl="parChTrans1D2" presStyleIdx="0" presStyleCnt="6"/>
      <dgm:spPr/>
    </dgm:pt>
    <dgm:pt modelId="{A28CD10E-1592-4232-BD38-88C5BB0980CF}" type="pres">
      <dgm:prSet presAssocID="{16D26395-BB3A-498B-B799-5B74C490CB11}" presName="connTx" presStyleLbl="parChTrans1D2" presStyleIdx="0" presStyleCnt="6"/>
      <dgm:spPr/>
    </dgm:pt>
    <dgm:pt modelId="{8FE25F36-E321-4AA4-AB63-27518FA654BE}" type="pres">
      <dgm:prSet presAssocID="{07A7B7D6-EA46-4FDD-A658-1E0B8E25EC06}" presName="node" presStyleLbl="node1" presStyleIdx="0" presStyleCnt="6">
        <dgm:presLayoutVars>
          <dgm:bulletEnabled val="1"/>
        </dgm:presLayoutVars>
      </dgm:prSet>
      <dgm:spPr/>
    </dgm:pt>
    <dgm:pt modelId="{18D48C6F-FD75-4848-86E5-8E4528222A5A}" type="pres">
      <dgm:prSet presAssocID="{99A69277-2C53-4390-9222-CB4CF57B68EC}" presName="Name9" presStyleLbl="parChTrans1D2" presStyleIdx="1" presStyleCnt="6"/>
      <dgm:spPr/>
    </dgm:pt>
    <dgm:pt modelId="{B0636D64-F1ED-4936-B64C-6A3B68173F64}" type="pres">
      <dgm:prSet presAssocID="{99A69277-2C53-4390-9222-CB4CF57B68EC}" presName="connTx" presStyleLbl="parChTrans1D2" presStyleIdx="1" presStyleCnt="6"/>
      <dgm:spPr/>
    </dgm:pt>
    <dgm:pt modelId="{B4D2058A-4D11-4C69-B332-7ABA3D64DC2E}" type="pres">
      <dgm:prSet presAssocID="{33613F5D-C92C-408F-A172-02B1A9DCAE8F}" presName="node" presStyleLbl="node1" presStyleIdx="1" presStyleCnt="6">
        <dgm:presLayoutVars>
          <dgm:bulletEnabled val="1"/>
        </dgm:presLayoutVars>
      </dgm:prSet>
      <dgm:spPr/>
    </dgm:pt>
    <dgm:pt modelId="{23EB197C-32C5-4AF9-B548-6348739B8E71}" type="pres">
      <dgm:prSet presAssocID="{C544FB0B-6334-4856-9010-8DAB296D44DE}" presName="Name9" presStyleLbl="parChTrans1D2" presStyleIdx="2" presStyleCnt="6"/>
      <dgm:spPr/>
    </dgm:pt>
    <dgm:pt modelId="{66941462-F13A-45EC-B450-1AF12E1622D1}" type="pres">
      <dgm:prSet presAssocID="{C544FB0B-6334-4856-9010-8DAB296D44DE}" presName="connTx" presStyleLbl="parChTrans1D2" presStyleIdx="2" presStyleCnt="6"/>
      <dgm:spPr/>
    </dgm:pt>
    <dgm:pt modelId="{EEF38537-BB87-483D-959B-A9F09E8ABABD}" type="pres">
      <dgm:prSet presAssocID="{20B72F54-E968-4013-8654-89E761EA8CEF}" presName="node" presStyleLbl="node1" presStyleIdx="2" presStyleCnt="6">
        <dgm:presLayoutVars>
          <dgm:bulletEnabled val="1"/>
        </dgm:presLayoutVars>
      </dgm:prSet>
      <dgm:spPr/>
    </dgm:pt>
    <dgm:pt modelId="{CF4F5330-AFB3-4864-9536-EFF2F0976B00}" type="pres">
      <dgm:prSet presAssocID="{06F94BB7-9AF0-4E11-80C0-5C852CF35B1C}" presName="Name9" presStyleLbl="parChTrans1D2" presStyleIdx="3" presStyleCnt="6"/>
      <dgm:spPr/>
    </dgm:pt>
    <dgm:pt modelId="{44530972-99FB-40E7-A4C7-D823A7A37F47}" type="pres">
      <dgm:prSet presAssocID="{06F94BB7-9AF0-4E11-80C0-5C852CF35B1C}" presName="connTx" presStyleLbl="parChTrans1D2" presStyleIdx="3" presStyleCnt="6"/>
      <dgm:spPr/>
    </dgm:pt>
    <dgm:pt modelId="{09BA5B69-89CC-4D5D-A05A-3419CEE1489B}" type="pres">
      <dgm:prSet presAssocID="{2EF082E9-81F8-4762-8A72-7F9930D801FC}" presName="node" presStyleLbl="node1" presStyleIdx="3" presStyleCnt="6">
        <dgm:presLayoutVars>
          <dgm:bulletEnabled val="1"/>
        </dgm:presLayoutVars>
      </dgm:prSet>
      <dgm:spPr/>
    </dgm:pt>
    <dgm:pt modelId="{7DD3F7F2-8ECA-4DE2-9D6E-E8F7060B1F0B}" type="pres">
      <dgm:prSet presAssocID="{5E829087-5B2F-4CE9-913D-63D10A4AD3AD}" presName="Name9" presStyleLbl="parChTrans1D2" presStyleIdx="4" presStyleCnt="6"/>
      <dgm:spPr/>
    </dgm:pt>
    <dgm:pt modelId="{2DE74358-8B29-4574-9940-88ABBB24B872}" type="pres">
      <dgm:prSet presAssocID="{5E829087-5B2F-4CE9-913D-63D10A4AD3AD}" presName="connTx" presStyleLbl="parChTrans1D2" presStyleIdx="4" presStyleCnt="6"/>
      <dgm:spPr/>
    </dgm:pt>
    <dgm:pt modelId="{24CF24A1-1E4D-4129-B10E-145D2BFA5658}" type="pres">
      <dgm:prSet presAssocID="{1D383F2E-999E-4C8D-BBFB-C5A4A073C3FB}" presName="node" presStyleLbl="node1" presStyleIdx="4" presStyleCnt="6">
        <dgm:presLayoutVars>
          <dgm:bulletEnabled val="1"/>
        </dgm:presLayoutVars>
      </dgm:prSet>
      <dgm:spPr/>
    </dgm:pt>
    <dgm:pt modelId="{BC0EB5D3-98D3-4B64-AEAF-B607A024729C}" type="pres">
      <dgm:prSet presAssocID="{178FFAE5-71F1-4F25-9F9C-00D2F8FF0225}" presName="Name9" presStyleLbl="parChTrans1D2" presStyleIdx="5" presStyleCnt="6"/>
      <dgm:spPr/>
    </dgm:pt>
    <dgm:pt modelId="{E2BFC2B1-323A-4BE0-AB2C-277732E9A612}" type="pres">
      <dgm:prSet presAssocID="{178FFAE5-71F1-4F25-9F9C-00D2F8FF0225}" presName="connTx" presStyleLbl="parChTrans1D2" presStyleIdx="5" presStyleCnt="6"/>
      <dgm:spPr/>
    </dgm:pt>
    <dgm:pt modelId="{992CF731-DD42-4433-BE0A-82523FC2DAE2}" type="pres">
      <dgm:prSet presAssocID="{7B0FDC75-B897-4EF7-9BDD-033202120306}" presName="node" presStyleLbl="node1" presStyleIdx="5" presStyleCnt="6">
        <dgm:presLayoutVars>
          <dgm:bulletEnabled val="1"/>
        </dgm:presLayoutVars>
      </dgm:prSet>
      <dgm:spPr/>
    </dgm:pt>
  </dgm:ptLst>
  <dgm:cxnLst>
    <dgm:cxn modelId="{3B1ACE03-283C-427C-A87B-E96995B84460}" type="presOf" srcId="{06F94BB7-9AF0-4E11-80C0-5C852CF35B1C}" destId="{44530972-99FB-40E7-A4C7-D823A7A37F47}" srcOrd="1" destOrd="0" presId="urn:microsoft.com/office/officeart/2005/8/layout/radial1"/>
    <dgm:cxn modelId="{8BB59408-E366-4D6D-BC6F-C7576B4BA7E0}" type="presOf" srcId="{5E829087-5B2F-4CE9-913D-63D10A4AD3AD}" destId="{7DD3F7F2-8ECA-4DE2-9D6E-E8F7060B1F0B}" srcOrd="0" destOrd="0" presId="urn:microsoft.com/office/officeart/2005/8/layout/radial1"/>
    <dgm:cxn modelId="{AD3EC70A-4676-4DD7-A284-5D015C22511C}" srcId="{31D36C4E-9447-44F0-B6B9-8AD732D712D3}" destId="{33613F5D-C92C-408F-A172-02B1A9DCAE8F}" srcOrd="1" destOrd="0" parTransId="{99A69277-2C53-4390-9222-CB4CF57B68EC}" sibTransId="{62D478D8-F33F-4B7E-817D-E9E4340E4AEA}"/>
    <dgm:cxn modelId="{7D550F2A-8A6A-427C-9962-EC9D00576803}" type="presOf" srcId="{99A69277-2C53-4390-9222-CB4CF57B68EC}" destId="{18D48C6F-FD75-4848-86E5-8E4528222A5A}" srcOrd="0" destOrd="0" presId="urn:microsoft.com/office/officeart/2005/8/layout/radial1"/>
    <dgm:cxn modelId="{C1B9162E-F8F9-47C3-9C1B-C6483E4BF972}" type="presOf" srcId="{31D36C4E-9447-44F0-B6B9-8AD732D712D3}" destId="{D12F8306-3562-4A36-90F1-3E06BC6875C8}" srcOrd="0" destOrd="0" presId="urn:microsoft.com/office/officeart/2005/8/layout/radial1"/>
    <dgm:cxn modelId="{40E17F3D-B279-4DC8-A18F-6BF4F289F2C5}" type="presOf" srcId="{20B72F54-E968-4013-8654-89E761EA8CEF}" destId="{EEF38537-BB87-483D-959B-A9F09E8ABABD}" srcOrd="0" destOrd="0" presId="urn:microsoft.com/office/officeart/2005/8/layout/radial1"/>
    <dgm:cxn modelId="{77940860-3F89-4229-9A13-31A2B880AD1B}" type="presOf" srcId="{06F94BB7-9AF0-4E11-80C0-5C852CF35B1C}" destId="{CF4F5330-AFB3-4864-9536-EFF2F0976B00}" srcOrd="0" destOrd="0" presId="urn:microsoft.com/office/officeart/2005/8/layout/radial1"/>
    <dgm:cxn modelId="{E9365B41-2407-44A1-BDFD-6276AB56B30B}" type="presOf" srcId="{C544FB0B-6334-4856-9010-8DAB296D44DE}" destId="{66941462-F13A-45EC-B450-1AF12E1622D1}" srcOrd="1" destOrd="0" presId="urn:microsoft.com/office/officeart/2005/8/layout/radial1"/>
    <dgm:cxn modelId="{EB506342-980A-41BC-ADE6-54AEC11659E8}" type="presOf" srcId="{C544FB0B-6334-4856-9010-8DAB296D44DE}" destId="{23EB197C-32C5-4AF9-B548-6348739B8E71}" srcOrd="0" destOrd="0" presId="urn:microsoft.com/office/officeart/2005/8/layout/radial1"/>
    <dgm:cxn modelId="{A77DB046-C631-474C-9A6A-8E72E285E7E7}" type="presOf" srcId="{1D383F2E-999E-4C8D-BBFB-C5A4A073C3FB}" destId="{24CF24A1-1E4D-4129-B10E-145D2BFA5658}" srcOrd="0" destOrd="0" presId="urn:microsoft.com/office/officeart/2005/8/layout/radial1"/>
    <dgm:cxn modelId="{7689C54B-3CC7-4F28-81CD-64B15D7F802A}" type="presOf" srcId="{2EF082E9-81F8-4762-8A72-7F9930D801FC}" destId="{09BA5B69-89CC-4D5D-A05A-3419CEE1489B}" srcOrd="0" destOrd="0" presId="urn:microsoft.com/office/officeart/2005/8/layout/radial1"/>
    <dgm:cxn modelId="{A9ED7852-78DA-475A-BF02-760D333BAF3D}" type="presOf" srcId="{5E829087-5B2F-4CE9-913D-63D10A4AD3AD}" destId="{2DE74358-8B29-4574-9940-88ABBB24B872}" srcOrd="1" destOrd="0" presId="urn:microsoft.com/office/officeart/2005/8/layout/radial1"/>
    <dgm:cxn modelId="{EE9FAD77-263E-4578-9090-88D16DC6B6DD}" srcId="{31D36C4E-9447-44F0-B6B9-8AD732D712D3}" destId="{07A7B7D6-EA46-4FDD-A658-1E0B8E25EC06}" srcOrd="0" destOrd="0" parTransId="{16D26395-BB3A-498B-B799-5B74C490CB11}" sibTransId="{5E56C5B3-EB58-40AE-9D12-67FF84C56DF5}"/>
    <dgm:cxn modelId="{B3960E85-8167-4760-BBAC-C73816228A64}" type="presOf" srcId="{A74530CA-3370-4AC3-8A1D-C8385D2E56F7}" destId="{DDBFE999-A76A-458E-BD77-0779D0E2985D}" srcOrd="0" destOrd="0" presId="urn:microsoft.com/office/officeart/2005/8/layout/radial1"/>
    <dgm:cxn modelId="{A1699E90-51ED-4D08-B175-97B38C34A1F1}" srcId="{31D36C4E-9447-44F0-B6B9-8AD732D712D3}" destId="{2EF082E9-81F8-4762-8A72-7F9930D801FC}" srcOrd="3" destOrd="0" parTransId="{06F94BB7-9AF0-4E11-80C0-5C852CF35B1C}" sibTransId="{15D1C23E-7425-4C67-ACD7-323E1C718C18}"/>
    <dgm:cxn modelId="{6AEC5692-07B5-4677-8F13-888454AED502}" type="presOf" srcId="{178FFAE5-71F1-4F25-9F9C-00D2F8FF0225}" destId="{E2BFC2B1-323A-4BE0-AB2C-277732E9A612}" srcOrd="1" destOrd="0" presId="urn:microsoft.com/office/officeart/2005/8/layout/radial1"/>
    <dgm:cxn modelId="{23D0C5A9-ACAA-4246-B09D-1DAA05169D75}" srcId="{A74530CA-3370-4AC3-8A1D-C8385D2E56F7}" destId="{31D36C4E-9447-44F0-B6B9-8AD732D712D3}" srcOrd="0" destOrd="0" parTransId="{FE35B8DD-F3E0-40DA-8771-767BA0383329}" sibTransId="{54BC060D-BC89-4924-9F2A-266AA0704394}"/>
    <dgm:cxn modelId="{A291A8AA-47B2-416D-8CE5-BBFA36FFE26C}" type="presOf" srcId="{178FFAE5-71F1-4F25-9F9C-00D2F8FF0225}" destId="{BC0EB5D3-98D3-4B64-AEAF-B607A024729C}" srcOrd="0" destOrd="0" presId="urn:microsoft.com/office/officeart/2005/8/layout/radial1"/>
    <dgm:cxn modelId="{109E45AC-8C5F-48A6-B868-24C660BFF4DA}" srcId="{31D36C4E-9447-44F0-B6B9-8AD732D712D3}" destId="{20B72F54-E968-4013-8654-89E761EA8CEF}" srcOrd="2" destOrd="0" parTransId="{C544FB0B-6334-4856-9010-8DAB296D44DE}" sibTransId="{62D793A7-EB2E-4D07-AF76-6FC8CB031706}"/>
    <dgm:cxn modelId="{BBE92BBB-225B-4E4B-9454-6F010E4219FF}" srcId="{31D36C4E-9447-44F0-B6B9-8AD732D712D3}" destId="{7B0FDC75-B897-4EF7-9BDD-033202120306}" srcOrd="5" destOrd="0" parTransId="{178FFAE5-71F1-4F25-9F9C-00D2F8FF0225}" sibTransId="{DEE5B9D3-BF77-4485-B1B1-0FA39F6B6EF9}"/>
    <dgm:cxn modelId="{31C584BF-3786-4F13-98F1-0CE8E5089580}" type="presOf" srcId="{07A7B7D6-EA46-4FDD-A658-1E0B8E25EC06}" destId="{8FE25F36-E321-4AA4-AB63-27518FA654BE}" srcOrd="0" destOrd="0" presId="urn:microsoft.com/office/officeart/2005/8/layout/radial1"/>
    <dgm:cxn modelId="{4C71EFC9-2672-424C-A3F7-7139A7F0D656}" type="presOf" srcId="{99A69277-2C53-4390-9222-CB4CF57B68EC}" destId="{B0636D64-F1ED-4936-B64C-6A3B68173F64}" srcOrd="1" destOrd="0" presId="urn:microsoft.com/office/officeart/2005/8/layout/radial1"/>
    <dgm:cxn modelId="{136B1AD2-EFA4-4298-89D4-4EBEED5DB432}" type="presOf" srcId="{7B0FDC75-B897-4EF7-9BDD-033202120306}" destId="{992CF731-DD42-4433-BE0A-82523FC2DAE2}" srcOrd="0" destOrd="0" presId="urn:microsoft.com/office/officeart/2005/8/layout/radial1"/>
    <dgm:cxn modelId="{9E7434DE-BE1A-4AE6-8199-64D4872A8981}" type="presOf" srcId="{16D26395-BB3A-498B-B799-5B74C490CB11}" destId="{1AE31718-838A-4543-96EB-8175CCB98F2F}" srcOrd="0" destOrd="0" presId="urn:microsoft.com/office/officeart/2005/8/layout/radial1"/>
    <dgm:cxn modelId="{61264CDF-E87B-4A40-B146-69A2636D547E}" srcId="{31D36C4E-9447-44F0-B6B9-8AD732D712D3}" destId="{1D383F2E-999E-4C8D-BBFB-C5A4A073C3FB}" srcOrd="4" destOrd="0" parTransId="{5E829087-5B2F-4CE9-913D-63D10A4AD3AD}" sibTransId="{CB7C32E9-B5AE-480B-889A-F2A67FCDCF50}"/>
    <dgm:cxn modelId="{2A7D97F3-1BBE-4DD9-B075-399A423568D0}" type="presOf" srcId="{33613F5D-C92C-408F-A172-02B1A9DCAE8F}" destId="{B4D2058A-4D11-4C69-B332-7ABA3D64DC2E}" srcOrd="0" destOrd="0" presId="urn:microsoft.com/office/officeart/2005/8/layout/radial1"/>
    <dgm:cxn modelId="{DD25F0F5-A6C5-4195-BCD4-C6CA344DAD87}" type="presOf" srcId="{16D26395-BB3A-498B-B799-5B74C490CB11}" destId="{A28CD10E-1592-4232-BD38-88C5BB0980CF}" srcOrd="1" destOrd="0" presId="urn:microsoft.com/office/officeart/2005/8/layout/radial1"/>
    <dgm:cxn modelId="{95056A49-A0C3-45D5-AB6E-3729B0E5984D}" type="presParOf" srcId="{DDBFE999-A76A-458E-BD77-0779D0E2985D}" destId="{D12F8306-3562-4A36-90F1-3E06BC6875C8}" srcOrd="0" destOrd="0" presId="urn:microsoft.com/office/officeart/2005/8/layout/radial1"/>
    <dgm:cxn modelId="{859501FF-4570-426A-8204-387DC15716CB}" type="presParOf" srcId="{DDBFE999-A76A-458E-BD77-0779D0E2985D}" destId="{1AE31718-838A-4543-96EB-8175CCB98F2F}" srcOrd="1" destOrd="0" presId="urn:microsoft.com/office/officeart/2005/8/layout/radial1"/>
    <dgm:cxn modelId="{4BF10CB7-9F47-45B7-A9E4-ED2C5A1AE046}" type="presParOf" srcId="{1AE31718-838A-4543-96EB-8175CCB98F2F}" destId="{A28CD10E-1592-4232-BD38-88C5BB0980CF}" srcOrd="0" destOrd="0" presId="urn:microsoft.com/office/officeart/2005/8/layout/radial1"/>
    <dgm:cxn modelId="{EF6EE59B-C2C5-48C4-86E0-56348282FB59}" type="presParOf" srcId="{DDBFE999-A76A-458E-BD77-0779D0E2985D}" destId="{8FE25F36-E321-4AA4-AB63-27518FA654BE}" srcOrd="2" destOrd="0" presId="urn:microsoft.com/office/officeart/2005/8/layout/radial1"/>
    <dgm:cxn modelId="{A7D84167-61A3-481A-936E-DB47138271E9}" type="presParOf" srcId="{DDBFE999-A76A-458E-BD77-0779D0E2985D}" destId="{18D48C6F-FD75-4848-86E5-8E4528222A5A}" srcOrd="3" destOrd="0" presId="urn:microsoft.com/office/officeart/2005/8/layout/radial1"/>
    <dgm:cxn modelId="{52F0EE73-9AB7-4517-98E6-2480C82DA0A7}" type="presParOf" srcId="{18D48C6F-FD75-4848-86E5-8E4528222A5A}" destId="{B0636D64-F1ED-4936-B64C-6A3B68173F64}" srcOrd="0" destOrd="0" presId="urn:microsoft.com/office/officeart/2005/8/layout/radial1"/>
    <dgm:cxn modelId="{05196487-A5A9-45FD-B4C4-0DF677ED4420}" type="presParOf" srcId="{DDBFE999-A76A-458E-BD77-0779D0E2985D}" destId="{B4D2058A-4D11-4C69-B332-7ABA3D64DC2E}" srcOrd="4" destOrd="0" presId="urn:microsoft.com/office/officeart/2005/8/layout/radial1"/>
    <dgm:cxn modelId="{13C8B156-1CA5-4E51-B80F-73A8266D9E87}" type="presParOf" srcId="{DDBFE999-A76A-458E-BD77-0779D0E2985D}" destId="{23EB197C-32C5-4AF9-B548-6348739B8E71}" srcOrd="5" destOrd="0" presId="urn:microsoft.com/office/officeart/2005/8/layout/radial1"/>
    <dgm:cxn modelId="{B00B12DD-49A4-4375-8C5C-FA3565A033A3}" type="presParOf" srcId="{23EB197C-32C5-4AF9-B548-6348739B8E71}" destId="{66941462-F13A-45EC-B450-1AF12E1622D1}" srcOrd="0" destOrd="0" presId="urn:microsoft.com/office/officeart/2005/8/layout/radial1"/>
    <dgm:cxn modelId="{2A21E102-FB99-487A-B0BB-E9F32F0ACC6B}" type="presParOf" srcId="{DDBFE999-A76A-458E-BD77-0779D0E2985D}" destId="{EEF38537-BB87-483D-959B-A9F09E8ABABD}" srcOrd="6" destOrd="0" presId="urn:microsoft.com/office/officeart/2005/8/layout/radial1"/>
    <dgm:cxn modelId="{9912AFF4-E7F5-473B-8EB8-BE438D120476}" type="presParOf" srcId="{DDBFE999-A76A-458E-BD77-0779D0E2985D}" destId="{CF4F5330-AFB3-4864-9536-EFF2F0976B00}" srcOrd="7" destOrd="0" presId="urn:microsoft.com/office/officeart/2005/8/layout/radial1"/>
    <dgm:cxn modelId="{6883F0AB-C63D-411C-BFCF-89D0FC338BDC}" type="presParOf" srcId="{CF4F5330-AFB3-4864-9536-EFF2F0976B00}" destId="{44530972-99FB-40E7-A4C7-D823A7A37F47}" srcOrd="0" destOrd="0" presId="urn:microsoft.com/office/officeart/2005/8/layout/radial1"/>
    <dgm:cxn modelId="{3AF208BC-B3C5-424F-A347-90A2D5D619BA}" type="presParOf" srcId="{DDBFE999-A76A-458E-BD77-0779D0E2985D}" destId="{09BA5B69-89CC-4D5D-A05A-3419CEE1489B}" srcOrd="8" destOrd="0" presId="urn:microsoft.com/office/officeart/2005/8/layout/radial1"/>
    <dgm:cxn modelId="{D0D76404-BBF0-4E05-A1D7-207B4FBDE61B}" type="presParOf" srcId="{DDBFE999-A76A-458E-BD77-0779D0E2985D}" destId="{7DD3F7F2-8ECA-4DE2-9D6E-E8F7060B1F0B}" srcOrd="9" destOrd="0" presId="urn:microsoft.com/office/officeart/2005/8/layout/radial1"/>
    <dgm:cxn modelId="{5F61E22B-F941-4E95-83DE-2AA66385E53A}" type="presParOf" srcId="{7DD3F7F2-8ECA-4DE2-9D6E-E8F7060B1F0B}" destId="{2DE74358-8B29-4574-9940-88ABBB24B872}" srcOrd="0" destOrd="0" presId="urn:microsoft.com/office/officeart/2005/8/layout/radial1"/>
    <dgm:cxn modelId="{44201E3E-11DB-4BA4-A06B-F11037A6E72C}" type="presParOf" srcId="{DDBFE999-A76A-458E-BD77-0779D0E2985D}" destId="{24CF24A1-1E4D-4129-B10E-145D2BFA5658}" srcOrd="10" destOrd="0" presId="urn:microsoft.com/office/officeart/2005/8/layout/radial1"/>
    <dgm:cxn modelId="{7329E472-D4BB-4EEF-83CF-8891E06DE089}" type="presParOf" srcId="{DDBFE999-A76A-458E-BD77-0779D0E2985D}" destId="{BC0EB5D3-98D3-4B64-AEAF-B607A024729C}" srcOrd="11" destOrd="0" presId="urn:microsoft.com/office/officeart/2005/8/layout/radial1"/>
    <dgm:cxn modelId="{A13DC210-6009-43D8-88F2-FA1E8C1F4C0E}" type="presParOf" srcId="{BC0EB5D3-98D3-4B64-AEAF-B607A024729C}" destId="{E2BFC2B1-323A-4BE0-AB2C-277732E9A612}" srcOrd="0" destOrd="0" presId="urn:microsoft.com/office/officeart/2005/8/layout/radial1"/>
    <dgm:cxn modelId="{A7382AAE-B0B6-4025-97E4-CD64E2215798}" type="presParOf" srcId="{DDBFE999-A76A-458E-BD77-0779D0E2985D}" destId="{992CF731-DD42-4433-BE0A-82523FC2DAE2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04E9EE-0C4F-4E9B-A681-D917B3B6D1D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3623D70-1CA0-4CCB-B2C6-895D19289115}">
      <dgm:prSet phldrT="[Texto]"/>
      <dgm:spPr/>
      <dgm:t>
        <a:bodyPr/>
        <a:lstStyle/>
        <a:p>
          <a:r>
            <a:rPr lang="pt-BR" dirty="0"/>
            <a:t>Alinhamento estratégico e </a:t>
          </a:r>
          <a:r>
            <a:rPr lang="pt-BR" i="1" dirty="0" err="1"/>
            <a:t>Compliance</a:t>
          </a:r>
          <a:endParaRPr lang="pt-BR" i="1" dirty="0"/>
        </a:p>
      </dgm:t>
    </dgm:pt>
    <dgm:pt modelId="{0F5B94B6-6EF5-4BD0-AAEF-BCB309C485C0}" type="parTrans" cxnId="{9D5C38A7-D2B9-4A10-8BF8-C4674DC1FDBF}">
      <dgm:prSet/>
      <dgm:spPr/>
      <dgm:t>
        <a:bodyPr/>
        <a:lstStyle/>
        <a:p>
          <a:endParaRPr lang="pt-BR"/>
        </a:p>
      </dgm:t>
    </dgm:pt>
    <dgm:pt modelId="{136B73B5-1DE4-47AA-881B-5EEE966AC2C8}" type="sibTrans" cxnId="{9D5C38A7-D2B9-4A10-8BF8-C4674DC1FDBF}">
      <dgm:prSet/>
      <dgm:spPr/>
      <dgm:t>
        <a:bodyPr/>
        <a:lstStyle/>
        <a:p>
          <a:endParaRPr lang="pt-BR"/>
        </a:p>
      </dgm:t>
    </dgm:pt>
    <dgm:pt modelId="{9FBB0AC3-70D0-48BA-97D5-1DFE825764EB}">
      <dgm:prSet phldrT="[Texto]"/>
      <dgm:spPr/>
      <dgm:t>
        <a:bodyPr/>
        <a:lstStyle/>
        <a:p>
          <a:r>
            <a:rPr lang="pt-BR" dirty="0"/>
            <a:t>Decisão, compromisso, priorização e alocação de recursos</a:t>
          </a:r>
        </a:p>
      </dgm:t>
    </dgm:pt>
    <dgm:pt modelId="{60A04CF3-DD9A-4392-827E-8A1D1A244F70}" type="parTrans" cxnId="{CCB1FD24-42D0-4FD6-8431-F95652054DCD}">
      <dgm:prSet/>
      <dgm:spPr/>
      <dgm:t>
        <a:bodyPr/>
        <a:lstStyle/>
        <a:p>
          <a:endParaRPr lang="pt-BR"/>
        </a:p>
      </dgm:t>
    </dgm:pt>
    <dgm:pt modelId="{D0F80B59-6D52-49A8-837E-D2894F5A4F1B}" type="sibTrans" cxnId="{CCB1FD24-42D0-4FD6-8431-F95652054DCD}">
      <dgm:prSet/>
      <dgm:spPr/>
      <dgm:t>
        <a:bodyPr/>
        <a:lstStyle/>
        <a:p>
          <a:endParaRPr lang="pt-BR"/>
        </a:p>
      </dgm:t>
    </dgm:pt>
    <dgm:pt modelId="{0541E82E-BCE0-4416-8CDD-FC948A1D5C54}">
      <dgm:prSet phldrT="[Texto]"/>
      <dgm:spPr/>
      <dgm:t>
        <a:bodyPr/>
        <a:lstStyle/>
        <a:p>
          <a:r>
            <a:rPr lang="pt-BR" dirty="0"/>
            <a:t>Estrutura, processos, operações e gestão</a:t>
          </a:r>
        </a:p>
      </dgm:t>
    </dgm:pt>
    <dgm:pt modelId="{57B1D93C-6CBB-4D53-962D-830F963F0CE8}" type="parTrans" cxnId="{6A327CF1-7EAE-4AB8-B893-8A822318C37F}">
      <dgm:prSet/>
      <dgm:spPr/>
      <dgm:t>
        <a:bodyPr/>
        <a:lstStyle/>
        <a:p>
          <a:endParaRPr lang="pt-BR"/>
        </a:p>
      </dgm:t>
    </dgm:pt>
    <dgm:pt modelId="{B3936E68-3F8E-4CB8-9FBD-AE014658306C}" type="sibTrans" cxnId="{6A327CF1-7EAE-4AB8-B893-8A822318C37F}">
      <dgm:prSet/>
      <dgm:spPr/>
      <dgm:t>
        <a:bodyPr/>
        <a:lstStyle/>
        <a:p>
          <a:endParaRPr lang="pt-BR"/>
        </a:p>
      </dgm:t>
    </dgm:pt>
    <dgm:pt modelId="{4FC708A8-F455-4540-93C1-C6B264CACB2F}">
      <dgm:prSet phldrT="[Texto]"/>
      <dgm:spPr/>
      <dgm:t>
        <a:bodyPr/>
        <a:lstStyle/>
        <a:p>
          <a:r>
            <a:rPr lang="pt-BR" dirty="0"/>
            <a:t>Medição de desempenho</a:t>
          </a:r>
        </a:p>
      </dgm:t>
    </dgm:pt>
    <dgm:pt modelId="{829B2FCD-E480-4D55-82D9-CE2AB7A1B675}" type="parTrans" cxnId="{EE0F2950-1108-4F5C-8A7A-B2EA656CA01D}">
      <dgm:prSet/>
      <dgm:spPr/>
      <dgm:t>
        <a:bodyPr/>
        <a:lstStyle/>
        <a:p>
          <a:endParaRPr lang="pt-BR"/>
        </a:p>
      </dgm:t>
    </dgm:pt>
    <dgm:pt modelId="{59013B60-E28F-4BEA-BAA6-4BAB6D630A0F}" type="sibTrans" cxnId="{EE0F2950-1108-4F5C-8A7A-B2EA656CA01D}">
      <dgm:prSet/>
      <dgm:spPr/>
      <dgm:t>
        <a:bodyPr/>
        <a:lstStyle/>
        <a:p>
          <a:endParaRPr lang="pt-BR"/>
        </a:p>
      </dgm:t>
    </dgm:pt>
    <dgm:pt modelId="{9DC3FDAE-FB3A-4D9B-9AE3-7F2A7C3919D3}" type="pres">
      <dgm:prSet presAssocID="{4E04E9EE-0C4F-4E9B-A681-D917B3B6D1D7}" presName="CompostProcess" presStyleCnt="0">
        <dgm:presLayoutVars>
          <dgm:dir/>
          <dgm:resizeHandles val="exact"/>
        </dgm:presLayoutVars>
      </dgm:prSet>
      <dgm:spPr/>
    </dgm:pt>
    <dgm:pt modelId="{A6ABBA24-4180-406D-A365-6983A2C3AACA}" type="pres">
      <dgm:prSet presAssocID="{4E04E9EE-0C4F-4E9B-A681-D917B3B6D1D7}" presName="arrow" presStyleLbl="bgShp" presStyleIdx="0" presStyleCnt="1"/>
      <dgm:spPr>
        <a:solidFill>
          <a:srgbClr val="FFC000"/>
        </a:solidFill>
      </dgm:spPr>
    </dgm:pt>
    <dgm:pt modelId="{1D3DF246-4EB0-48D3-B641-477D4B5DA09B}" type="pres">
      <dgm:prSet presAssocID="{4E04E9EE-0C4F-4E9B-A681-D917B3B6D1D7}" presName="linearProcess" presStyleCnt="0"/>
      <dgm:spPr/>
    </dgm:pt>
    <dgm:pt modelId="{CD528946-7C7B-4E31-835D-186E050F2E0F}" type="pres">
      <dgm:prSet presAssocID="{E3623D70-1CA0-4CCB-B2C6-895D19289115}" presName="textNode" presStyleLbl="node1" presStyleIdx="0" presStyleCnt="4">
        <dgm:presLayoutVars>
          <dgm:bulletEnabled val="1"/>
        </dgm:presLayoutVars>
      </dgm:prSet>
      <dgm:spPr/>
    </dgm:pt>
    <dgm:pt modelId="{8FFE049D-393F-4A0F-BDF9-5D260A2E6FEC}" type="pres">
      <dgm:prSet presAssocID="{136B73B5-1DE4-47AA-881B-5EEE966AC2C8}" presName="sibTrans" presStyleCnt="0"/>
      <dgm:spPr/>
    </dgm:pt>
    <dgm:pt modelId="{279396ED-05F8-4B6E-B16D-59E86F39A271}" type="pres">
      <dgm:prSet presAssocID="{9FBB0AC3-70D0-48BA-97D5-1DFE825764EB}" presName="textNode" presStyleLbl="node1" presStyleIdx="1" presStyleCnt="4">
        <dgm:presLayoutVars>
          <dgm:bulletEnabled val="1"/>
        </dgm:presLayoutVars>
      </dgm:prSet>
      <dgm:spPr/>
    </dgm:pt>
    <dgm:pt modelId="{011FC7A5-812F-4BFB-B28A-DC7ECE50A68C}" type="pres">
      <dgm:prSet presAssocID="{D0F80B59-6D52-49A8-837E-D2894F5A4F1B}" presName="sibTrans" presStyleCnt="0"/>
      <dgm:spPr/>
    </dgm:pt>
    <dgm:pt modelId="{FD516E9B-C3F6-4005-9752-B0E80D754D95}" type="pres">
      <dgm:prSet presAssocID="{0541E82E-BCE0-4416-8CDD-FC948A1D5C54}" presName="textNode" presStyleLbl="node1" presStyleIdx="2" presStyleCnt="4">
        <dgm:presLayoutVars>
          <dgm:bulletEnabled val="1"/>
        </dgm:presLayoutVars>
      </dgm:prSet>
      <dgm:spPr/>
    </dgm:pt>
    <dgm:pt modelId="{98620026-EA72-425B-8B6A-FC1753B74F36}" type="pres">
      <dgm:prSet presAssocID="{B3936E68-3F8E-4CB8-9FBD-AE014658306C}" presName="sibTrans" presStyleCnt="0"/>
      <dgm:spPr/>
    </dgm:pt>
    <dgm:pt modelId="{E5DF9035-0E6B-4DFD-82E2-B09AB4252405}" type="pres">
      <dgm:prSet presAssocID="{4FC708A8-F455-4540-93C1-C6B264CACB2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409B020-8AD5-42D7-88E0-E3FEFC74B1DC}" type="presOf" srcId="{4E04E9EE-0C4F-4E9B-A681-D917B3B6D1D7}" destId="{9DC3FDAE-FB3A-4D9B-9AE3-7F2A7C3919D3}" srcOrd="0" destOrd="0" presId="urn:microsoft.com/office/officeart/2005/8/layout/hProcess9"/>
    <dgm:cxn modelId="{CCB1FD24-42D0-4FD6-8431-F95652054DCD}" srcId="{4E04E9EE-0C4F-4E9B-A681-D917B3B6D1D7}" destId="{9FBB0AC3-70D0-48BA-97D5-1DFE825764EB}" srcOrd="1" destOrd="0" parTransId="{60A04CF3-DD9A-4392-827E-8A1D1A244F70}" sibTransId="{D0F80B59-6D52-49A8-837E-D2894F5A4F1B}"/>
    <dgm:cxn modelId="{8F373625-A1FB-4897-95DC-50BBF030E3B8}" type="presOf" srcId="{4FC708A8-F455-4540-93C1-C6B264CACB2F}" destId="{E5DF9035-0E6B-4DFD-82E2-B09AB4252405}" srcOrd="0" destOrd="0" presId="urn:microsoft.com/office/officeart/2005/8/layout/hProcess9"/>
    <dgm:cxn modelId="{EE0F2950-1108-4F5C-8A7A-B2EA656CA01D}" srcId="{4E04E9EE-0C4F-4E9B-A681-D917B3B6D1D7}" destId="{4FC708A8-F455-4540-93C1-C6B264CACB2F}" srcOrd="3" destOrd="0" parTransId="{829B2FCD-E480-4D55-82D9-CE2AB7A1B675}" sibTransId="{59013B60-E28F-4BEA-BAA6-4BAB6D630A0F}"/>
    <dgm:cxn modelId="{6158078D-DA2F-486B-8679-68624BE58946}" type="presOf" srcId="{9FBB0AC3-70D0-48BA-97D5-1DFE825764EB}" destId="{279396ED-05F8-4B6E-B16D-59E86F39A271}" srcOrd="0" destOrd="0" presId="urn:microsoft.com/office/officeart/2005/8/layout/hProcess9"/>
    <dgm:cxn modelId="{A3889F96-965B-4CEC-BF6D-5D0ACD4AD371}" type="presOf" srcId="{0541E82E-BCE0-4416-8CDD-FC948A1D5C54}" destId="{FD516E9B-C3F6-4005-9752-B0E80D754D95}" srcOrd="0" destOrd="0" presId="urn:microsoft.com/office/officeart/2005/8/layout/hProcess9"/>
    <dgm:cxn modelId="{F6FF7D9E-8118-4B6D-87B5-701B55DD246C}" type="presOf" srcId="{E3623D70-1CA0-4CCB-B2C6-895D19289115}" destId="{CD528946-7C7B-4E31-835D-186E050F2E0F}" srcOrd="0" destOrd="0" presId="urn:microsoft.com/office/officeart/2005/8/layout/hProcess9"/>
    <dgm:cxn modelId="{9D5C38A7-D2B9-4A10-8BF8-C4674DC1FDBF}" srcId="{4E04E9EE-0C4F-4E9B-A681-D917B3B6D1D7}" destId="{E3623D70-1CA0-4CCB-B2C6-895D19289115}" srcOrd="0" destOrd="0" parTransId="{0F5B94B6-6EF5-4BD0-AAEF-BCB309C485C0}" sibTransId="{136B73B5-1DE4-47AA-881B-5EEE966AC2C8}"/>
    <dgm:cxn modelId="{6A327CF1-7EAE-4AB8-B893-8A822318C37F}" srcId="{4E04E9EE-0C4F-4E9B-A681-D917B3B6D1D7}" destId="{0541E82E-BCE0-4416-8CDD-FC948A1D5C54}" srcOrd="2" destOrd="0" parTransId="{57B1D93C-6CBB-4D53-962D-830F963F0CE8}" sibTransId="{B3936E68-3F8E-4CB8-9FBD-AE014658306C}"/>
    <dgm:cxn modelId="{02701092-02D0-4D4B-9BE8-481D61561796}" type="presParOf" srcId="{9DC3FDAE-FB3A-4D9B-9AE3-7F2A7C3919D3}" destId="{A6ABBA24-4180-406D-A365-6983A2C3AACA}" srcOrd="0" destOrd="0" presId="urn:microsoft.com/office/officeart/2005/8/layout/hProcess9"/>
    <dgm:cxn modelId="{D4646450-32D4-4DA3-84BB-830BEA16CF07}" type="presParOf" srcId="{9DC3FDAE-FB3A-4D9B-9AE3-7F2A7C3919D3}" destId="{1D3DF246-4EB0-48D3-B641-477D4B5DA09B}" srcOrd="1" destOrd="0" presId="urn:microsoft.com/office/officeart/2005/8/layout/hProcess9"/>
    <dgm:cxn modelId="{9C811A60-5B2E-4B16-9F7A-29E8BE2DFC96}" type="presParOf" srcId="{1D3DF246-4EB0-48D3-B641-477D4B5DA09B}" destId="{CD528946-7C7B-4E31-835D-186E050F2E0F}" srcOrd="0" destOrd="0" presId="urn:microsoft.com/office/officeart/2005/8/layout/hProcess9"/>
    <dgm:cxn modelId="{F4AA04C6-EC5E-4A77-BFF9-65EF750387C9}" type="presParOf" srcId="{1D3DF246-4EB0-48D3-B641-477D4B5DA09B}" destId="{8FFE049D-393F-4A0F-BDF9-5D260A2E6FEC}" srcOrd="1" destOrd="0" presId="urn:microsoft.com/office/officeart/2005/8/layout/hProcess9"/>
    <dgm:cxn modelId="{8DF05529-6A52-4A15-A29A-DC1447E9BD4E}" type="presParOf" srcId="{1D3DF246-4EB0-48D3-B641-477D4B5DA09B}" destId="{279396ED-05F8-4B6E-B16D-59E86F39A271}" srcOrd="2" destOrd="0" presId="urn:microsoft.com/office/officeart/2005/8/layout/hProcess9"/>
    <dgm:cxn modelId="{FFCC632A-AE89-497B-8E9B-A94A836EB82A}" type="presParOf" srcId="{1D3DF246-4EB0-48D3-B641-477D4B5DA09B}" destId="{011FC7A5-812F-4BFB-B28A-DC7ECE50A68C}" srcOrd="3" destOrd="0" presId="urn:microsoft.com/office/officeart/2005/8/layout/hProcess9"/>
    <dgm:cxn modelId="{5B042526-BDE6-47AB-9C56-C02F3114F8BB}" type="presParOf" srcId="{1D3DF246-4EB0-48D3-B641-477D4B5DA09B}" destId="{FD516E9B-C3F6-4005-9752-B0E80D754D95}" srcOrd="4" destOrd="0" presId="urn:microsoft.com/office/officeart/2005/8/layout/hProcess9"/>
    <dgm:cxn modelId="{58894AA3-8D60-4240-BF2D-CEE21439CF27}" type="presParOf" srcId="{1D3DF246-4EB0-48D3-B641-477D4B5DA09B}" destId="{98620026-EA72-425B-8B6A-FC1753B74F36}" srcOrd="5" destOrd="0" presId="urn:microsoft.com/office/officeart/2005/8/layout/hProcess9"/>
    <dgm:cxn modelId="{52713B92-F3C7-484B-A0F5-FFD6A7C02887}" type="presParOf" srcId="{1D3DF246-4EB0-48D3-B641-477D4B5DA09B}" destId="{E5DF9035-0E6B-4DFD-82E2-B09AB425240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F8306-3562-4A36-90F1-3E06BC6875C8}">
      <dsp:nvSpPr>
        <dsp:cNvPr id="0" name=""/>
        <dsp:cNvSpPr/>
      </dsp:nvSpPr>
      <dsp:spPr>
        <a:xfrm>
          <a:off x="3431133" y="2082213"/>
          <a:ext cx="2387573" cy="2387573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500" b="1" kern="1200" dirty="0">
            <a:solidFill>
              <a:schemeClr val="tx1"/>
            </a:solidFill>
          </a:endParaRPr>
        </a:p>
      </dsp:txBody>
      <dsp:txXfrm>
        <a:off x="3780785" y="2431865"/>
        <a:ext cx="1688269" cy="1688269"/>
      </dsp:txXfrm>
    </dsp:sp>
    <dsp:sp modelId="{1AE31718-838A-4543-96EB-8175CCB98F2F}">
      <dsp:nvSpPr>
        <dsp:cNvPr id="0" name=""/>
        <dsp:cNvSpPr/>
      </dsp:nvSpPr>
      <dsp:spPr>
        <a:xfrm rot="16200000">
          <a:off x="4498285" y="1938029"/>
          <a:ext cx="253268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253268" y="17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18588" y="1949247"/>
        <a:ext cx="12663" cy="12663"/>
      </dsp:txXfrm>
    </dsp:sp>
    <dsp:sp modelId="{8FE25F36-E321-4AA4-AB63-27518FA654BE}">
      <dsp:nvSpPr>
        <dsp:cNvPr id="0" name=""/>
        <dsp:cNvSpPr/>
      </dsp:nvSpPr>
      <dsp:spPr>
        <a:xfrm>
          <a:off x="3723070" y="25246"/>
          <a:ext cx="1803698" cy="1803698"/>
        </a:xfrm>
        <a:prstGeom prst="ellipse">
          <a:avLst/>
        </a:prstGeom>
        <a:solidFill>
          <a:srgbClr val="9966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987215" y="289391"/>
        <a:ext cx="1275408" cy="1275408"/>
      </dsp:txXfrm>
    </dsp:sp>
    <dsp:sp modelId="{18D48C6F-FD75-4848-86E5-8E4528222A5A}">
      <dsp:nvSpPr>
        <dsp:cNvPr id="0" name=""/>
        <dsp:cNvSpPr/>
      </dsp:nvSpPr>
      <dsp:spPr>
        <a:xfrm rot="19800000">
          <a:off x="5641803" y="2598239"/>
          <a:ext cx="253268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253268" y="17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762106" y="2609457"/>
        <a:ext cx="12663" cy="12663"/>
      </dsp:txXfrm>
    </dsp:sp>
    <dsp:sp modelId="{B4D2058A-4D11-4C69-B332-7ABA3D64DC2E}">
      <dsp:nvSpPr>
        <dsp:cNvPr id="0" name=""/>
        <dsp:cNvSpPr/>
      </dsp:nvSpPr>
      <dsp:spPr>
        <a:xfrm>
          <a:off x="5757281" y="1199698"/>
          <a:ext cx="1803698" cy="1803698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6021426" y="1463843"/>
        <a:ext cx="1275408" cy="1275408"/>
      </dsp:txXfrm>
    </dsp:sp>
    <dsp:sp modelId="{23EB197C-32C5-4AF9-B548-6348739B8E71}">
      <dsp:nvSpPr>
        <dsp:cNvPr id="0" name=""/>
        <dsp:cNvSpPr/>
      </dsp:nvSpPr>
      <dsp:spPr>
        <a:xfrm rot="1800000">
          <a:off x="5641803" y="3918660"/>
          <a:ext cx="253268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253268" y="17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762106" y="3929878"/>
        <a:ext cx="12663" cy="12663"/>
      </dsp:txXfrm>
    </dsp:sp>
    <dsp:sp modelId="{EEF38537-BB87-483D-959B-A9F09E8ABABD}">
      <dsp:nvSpPr>
        <dsp:cNvPr id="0" name=""/>
        <dsp:cNvSpPr/>
      </dsp:nvSpPr>
      <dsp:spPr>
        <a:xfrm>
          <a:off x="5757281" y="3548602"/>
          <a:ext cx="1803698" cy="1803698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6021426" y="3812747"/>
        <a:ext cx="1275408" cy="1275408"/>
      </dsp:txXfrm>
    </dsp:sp>
    <dsp:sp modelId="{CF4F5330-AFB3-4864-9536-EFF2F0976B00}">
      <dsp:nvSpPr>
        <dsp:cNvPr id="0" name=""/>
        <dsp:cNvSpPr/>
      </dsp:nvSpPr>
      <dsp:spPr>
        <a:xfrm rot="5400000">
          <a:off x="4498285" y="4578871"/>
          <a:ext cx="253268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253268" y="17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18588" y="4590089"/>
        <a:ext cx="12663" cy="12663"/>
      </dsp:txXfrm>
    </dsp:sp>
    <dsp:sp modelId="{09BA5B69-89CC-4D5D-A05A-3419CEE1489B}">
      <dsp:nvSpPr>
        <dsp:cNvPr id="0" name=""/>
        <dsp:cNvSpPr/>
      </dsp:nvSpPr>
      <dsp:spPr>
        <a:xfrm>
          <a:off x="3723070" y="4723055"/>
          <a:ext cx="1803698" cy="18036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3987215" y="4987200"/>
        <a:ext cx="1275408" cy="1275408"/>
      </dsp:txXfrm>
    </dsp:sp>
    <dsp:sp modelId="{7DD3F7F2-8ECA-4DE2-9D6E-E8F7060B1F0B}">
      <dsp:nvSpPr>
        <dsp:cNvPr id="0" name=""/>
        <dsp:cNvSpPr/>
      </dsp:nvSpPr>
      <dsp:spPr>
        <a:xfrm rot="9000000">
          <a:off x="3354767" y="3918660"/>
          <a:ext cx="253268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253268" y="17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475070" y="3929878"/>
        <a:ext cx="12663" cy="12663"/>
      </dsp:txXfrm>
    </dsp:sp>
    <dsp:sp modelId="{24CF24A1-1E4D-4129-B10E-145D2BFA5658}">
      <dsp:nvSpPr>
        <dsp:cNvPr id="0" name=""/>
        <dsp:cNvSpPr/>
      </dsp:nvSpPr>
      <dsp:spPr>
        <a:xfrm>
          <a:off x="1688860" y="3548602"/>
          <a:ext cx="1803698" cy="1803698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953005" y="3812747"/>
        <a:ext cx="1275408" cy="1275408"/>
      </dsp:txXfrm>
    </dsp:sp>
    <dsp:sp modelId="{BC0EB5D3-98D3-4B64-AEAF-B607A024729C}">
      <dsp:nvSpPr>
        <dsp:cNvPr id="0" name=""/>
        <dsp:cNvSpPr/>
      </dsp:nvSpPr>
      <dsp:spPr>
        <a:xfrm rot="12600000">
          <a:off x="3354767" y="2598239"/>
          <a:ext cx="253268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253268" y="175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 rot="10800000">
        <a:off x="3475070" y="2609457"/>
        <a:ext cx="12663" cy="12663"/>
      </dsp:txXfrm>
    </dsp:sp>
    <dsp:sp modelId="{992CF731-DD42-4433-BE0A-82523FC2DAE2}">
      <dsp:nvSpPr>
        <dsp:cNvPr id="0" name=""/>
        <dsp:cNvSpPr/>
      </dsp:nvSpPr>
      <dsp:spPr>
        <a:xfrm>
          <a:off x="1688860" y="1199698"/>
          <a:ext cx="1803698" cy="1803698"/>
        </a:xfrm>
        <a:prstGeom prst="ellipse">
          <a:avLst/>
        </a:prstGeom>
        <a:solidFill>
          <a:srgbClr val="00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b="0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>
        <a:off x="1953005" y="1463843"/>
        <a:ext cx="1275408" cy="127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BBA24-4180-406D-A365-6983A2C3AACA}">
      <dsp:nvSpPr>
        <dsp:cNvPr id="0" name=""/>
        <dsp:cNvSpPr/>
      </dsp:nvSpPr>
      <dsp:spPr>
        <a:xfrm>
          <a:off x="701999" y="0"/>
          <a:ext cx="7956000" cy="4799880"/>
        </a:xfrm>
        <a:prstGeom prst="rightArrow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28946-7C7B-4E31-835D-186E050F2E0F}">
      <dsp:nvSpPr>
        <dsp:cNvPr id="0" name=""/>
        <dsp:cNvSpPr/>
      </dsp:nvSpPr>
      <dsp:spPr>
        <a:xfrm>
          <a:off x="4684" y="1439964"/>
          <a:ext cx="2253164" cy="1919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Alinhamento estratégico e </a:t>
          </a:r>
          <a:r>
            <a:rPr lang="pt-BR" sz="2300" i="1" kern="1200" dirty="0" err="1"/>
            <a:t>Compliance</a:t>
          </a:r>
          <a:endParaRPr lang="pt-BR" sz="2300" i="1" kern="1200" dirty="0"/>
        </a:p>
      </dsp:txBody>
      <dsp:txXfrm>
        <a:off x="98408" y="1533688"/>
        <a:ext cx="2065716" cy="1732504"/>
      </dsp:txXfrm>
    </dsp:sp>
    <dsp:sp modelId="{279396ED-05F8-4B6E-B16D-59E86F39A271}">
      <dsp:nvSpPr>
        <dsp:cNvPr id="0" name=""/>
        <dsp:cNvSpPr/>
      </dsp:nvSpPr>
      <dsp:spPr>
        <a:xfrm>
          <a:off x="2370506" y="1439964"/>
          <a:ext cx="2253164" cy="1919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Decisão, compromisso, priorização e alocação de recursos</a:t>
          </a:r>
        </a:p>
      </dsp:txBody>
      <dsp:txXfrm>
        <a:off x="2464230" y="1533688"/>
        <a:ext cx="2065716" cy="1732504"/>
      </dsp:txXfrm>
    </dsp:sp>
    <dsp:sp modelId="{FD516E9B-C3F6-4005-9752-B0E80D754D95}">
      <dsp:nvSpPr>
        <dsp:cNvPr id="0" name=""/>
        <dsp:cNvSpPr/>
      </dsp:nvSpPr>
      <dsp:spPr>
        <a:xfrm>
          <a:off x="4736329" y="1439964"/>
          <a:ext cx="2253164" cy="1919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Estrutura, processos, operações e gestão</a:t>
          </a:r>
        </a:p>
      </dsp:txBody>
      <dsp:txXfrm>
        <a:off x="4830053" y="1533688"/>
        <a:ext cx="2065716" cy="1732504"/>
      </dsp:txXfrm>
    </dsp:sp>
    <dsp:sp modelId="{E5DF9035-0E6B-4DFD-82E2-B09AB4252405}">
      <dsp:nvSpPr>
        <dsp:cNvPr id="0" name=""/>
        <dsp:cNvSpPr/>
      </dsp:nvSpPr>
      <dsp:spPr>
        <a:xfrm>
          <a:off x="7102151" y="1439964"/>
          <a:ext cx="2253164" cy="1919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Medição de desempenho</a:t>
          </a:r>
        </a:p>
      </dsp:txBody>
      <dsp:txXfrm>
        <a:off x="7195875" y="1533688"/>
        <a:ext cx="2065716" cy="173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C76C41F-1D4D-41A1-97A6-4F73D0F2C863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812800"/>
            <a:ext cx="5775325" cy="3998913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27B21B9-2DF5-4606-B1C5-E3F8E528D91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8968023-4E0D-4FED-90EE-A2EDA645D0F7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9CE0E08-AC7A-4FAE-8933-18034A6CD5F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007EA59-11F7-486A-91C0-76A9D914DB3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7413" y="812800"/>
            <a:ext cx="5775325" cy="3998913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070E1FA-2F23-477B-AD32-9F02846ED06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2567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0</a:t>
            </a:r>
            <a:r>
              <a:rPr lang="pt-BR" sz="2400" spc="-1" dirty="0">
                <a:solidFill>
                  <a:srgbClr val="000000"/>
                </a:solidFill>
                <a:latin typeface="Verdana"/>
                <a:ea typeface="DejaVu Sans"/>
              </a:rPr>
              <a:t>5</a:t>
            </a: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/11/2024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23440" y="5254560"/>
            <a:ext cx="3704760" cy="447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95920" y="3365640"/>
            <a:ext cx="6990840" cy="126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 dirty="0">
                <a:solidFill>
                  <a:srgbClr val="4E2968"/>
                </a:solidFill>
                <a:latin typeface="Calibri"/>
                <a:ea typeface="DejaVu Sans"/>
              </a:rPr>
              <a:t>Governança de Tecnologia da Informação</a:t>
            </a:r>
            <a:endParaRPr lang="pt-BR" sz="4400" b="0" strike="noStrike" spc="-1" dirty="0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0" y="6400800"/>
            <a:ext cx="6990840" cy="447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62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0800" cy="138852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4800240" y="3276720"/>
            <a:ext cx="294840" cy="2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164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57720" cy="184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Domínios e Componentes da Governança de TI</a:t>
            </a:r>
            <a:endParaRPr lang="pt-BR" sz="4300" b="0" strike="noStrike" spc="-1">
              <a:latin typeface="Arial"/>
            </a:endParaRPr>
          </a:p>
        </p:txBody>
      </p:sp>
      <p:pic>
        <p:nvPicPr>
          <p:cNvPr id="184" name="Picture 4_1"/>
          <p:cNvPicPr/>
          <p:nvPr/>
        </p:nvPicPr>
        <p:blipFill>
          <a:blip r:embed="rId2"/>
          <a:stretch/>
        </p:blipFill>
        <p:spPr>
          <a:xfrm>
            <a:off x="1429200" y="1628640"/>
            <a:ext cx="7891560" cy="496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Atividades Comuns da Operação de Serviços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0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Monitoração e controle;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Operações de TI (backup e restauração, impressão);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Gerenciamento do Data Center;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Gerenciamento e suporte a servidores;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Gerenciamento de redes;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Armazenamento de dados;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Administração de bancos de dados;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Gerenciamento de serviço de diretório;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Suporte a desktops;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Gerenciamento de middleware;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Gerenciamento da Internet;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Ferramentas de Apoio à Operação de Serviços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Ferramentas de auto-ajuda para os usuário;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Sistemas de acesso remoto;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Ferramentas de diagnóstico;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Elaboração de relatórios e sistemas de dashboard de indicadores.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Melhoria de Serviço Continuada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Princípios: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Atenção às oportunidades de melhorias;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Benchmarkings ou análise de dados históricos;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Medição do serviço.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Melhoria de Serviço Continuada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Processos: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Melhoria em 7 Passos;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Relatório de Serviço;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Medição de Serviço:</a:t>
            </a:r>
            <a:endParaRPr lang="pt-BR" sz="28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Componente;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Serviço;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Processos;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Scorecards de Serviços;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Dashboard de Serviços;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Scorecard de TI ou Balanced Scorecard.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551600" y="360000"/>
            <a:ext cx="8023320" cy="14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Avaliação de Desempenho da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1551600" y="1850040"/>
            <a:ext cx="8023320" cy="17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>
            <a:noAutofit/>
          </a:bodyPr>
          <a:lstStyle/>
          <a:p>
            <a:pPr marL="273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2600" b="0" strike="noStrike" spc="-1">
                <a:solidFill>
                  <a:srgbClr val="0E1137"/>
                </a:solidFill>
                <a:latin typeface="Gill Sans MT"/>
              </a:rPr>
              <a:t>Uma Abordagem Baseada na Obtenção e Tratamento de Indicadores de Desempenho</a:t>
            </a:r>
            <a:endParaRPr lang="pt-BR" sz="2600" b="0" strike="noStrike" spc="-1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Avaliação de Desempenho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“Se você não mede não gerencia”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Estabelecimento de Metas;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Monitoramento dos objetivos de desempenho: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Suporte a serviços;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Entrega de serviços;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Segurança da informação;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Acordos de Nível de Serviço;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Acordos de Nível Operacional.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800" b="0" strike="noStrike" spc="-1">
              <a:latin typeface="Arial"/>
            </a:endParaRPr>
          </a:p>
          <a:p>
            <a:pPr marL="8244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 Avaliação de Desempenho em Modelos de Melhores Práticas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Balanced Scorecard;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Cobit;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ITIL;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Administração Por Objetivos (APO);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91" name="Picture 2_17"/>
          <p:cNvPicPr/>
          <p:nvPr/>
        </p:nvPicPr>
        <p:blipFill>
          <a:blip r:embed="rId2"/>
          <a:stretch/>
        </p:blipFill>
        <p:spPr>
          <a:xfrm>
            <a:off x="1573560" y="2285280"/>
            <a:ext cx="8081640" cy="4311360"/>
          </a:xfrm>
          <a:prstGeom prst="rect">
            <a:avLst/>
          </a:prstGeom>
          <a:ln w="0">
            <a:noFill/>
          </a:ln>
        </p:spPr>
      </p:pic>
      <p:pic>
        <p:nvPicPr>
          <p:cNvPr id="392" name="Picture 3_3"/>
          <p:cNvPicPr/>
          <p:nvPr/>
        </p:nvPicPr>
        <p:blipFill>
          <a:blip r:embed="rId3"/>
          <a:stretch/>
        </p:blipFill>
        <p:spPr>
          <a:xfrm>
            <a:off x="1568520" y="1899000"/>
            <a:ext cx="8064720" cy="38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95" name="Picture 2_18"/>
          <p:cNvPicPr/>
          <p:nvPr/>
        </p:nvPicPr>
        <p:blipFill>
          <a:blip r:embed="rId2"/>
          <a:stretch/>
        </p:blipFill>
        <p:spPr>
          <a:xfrm>
            <a:off x="1573560" y="1917000"/>
            <a:ext cx="8058960" cy="445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ITIL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98" name="Picture 2_19"/>
          <p:cNvPicPr/>
          <p:nvPr/>
        </p:nvPicPr>
        <p:blipFill>
          <a:blip r:embed="rId2"/>
          <a:stretch/>
        </p:blipFill>
        <p:spPr>
          <a:xfrm>
            <a:off x="1364400" y="1203120"/>
            <a:ext cx="8145720" cy="562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792880" y="2600280"/>
            <a:ext cx="6933600" cy="228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ts val="4501"/>
              </a:lnSpc>
            </a:pPr>
            <a:r>
              <a:rPr lang="pt-BR" sz="4000" b="1" strike="noStrike" cap="all" spc="-1">
                <a:solidFill>
                  <a:srgbClr val="1D2259"/>
                </a:solidFill>
                <a:latin typeface="Gill Sans MT"/>
              </a:rPr>
              <a:t>Alinhamento Estratégico e </a:t>
            </a:r>
            <a:r>
              <a:rPr lang="pt-BR" sz="4000" b="1" i="1" strike="noStrike" cap="all" spc="-1">
                <a:solidFill>
                  <a:srgbClr val="1D2259"/>
                </a:solidFill>
                <a:latin typeface="Gill Sans MT"/>
              </a:rPr>
              <a:t>Compliance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Administração Por Objetivos (APO)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Segundo CHIAVENATO (2001) a APO “é um processo pelo qual gerentes e subordinados identificam objetivos comuns, definem as áreas de responsabilidade de cada um em termos de resultados esperados e utilizam esses objetivos como guias para suas atividades”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Administração Por Objetivos (APO)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03" name="CustomShape 3"/>
          <p:cNvSpPr/>
          <p:nvPr/>
        </p:nvSpPr>
        <p:spPr>
          <a:xfrm>
            <a:off x="0" y="0"/>
            <a:ext cx="990540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404" name="Imagem 403"/>
          <p:cNvPicPr/>
          <p:nvPr/>
        </p:nvPicPr>
        <p:blipFill>
          <a:blip r:embed="rId2"/>
          <a:stretch/>
        </p:blipFill>
        <p:spPr>
          <a:xfrm>
            <a:off x="4086360" y="1549440"/>
            <a:ext cx="2806560" cy="478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Sugestão de Indicadores de Desempenho Por Área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Suporte Técnico;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Telefonia;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Administração de Redes e Segurança da Informação;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900" b="0" strike="noStrike" spc="-1">
                <a:solidFill>
                  <a:srgbClr val="1D2259"/>
                </a:solidFill>
                <a:latin typeface="Gill Sans MT"/>
              </a:rPr>
              <a:t>Obtenção de Indicadores do Suporte Técnico</a:t>
            </a:r>
            <a:endParaRPr lang="pt-BR" sz="3900" b="0" strike="noStrike" spc="-1"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Ocomon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  <p:pic>
        <p:nvPicPr>
          <p:cNvPr id="409" name="Imagem 3_2" descr="http://ocomonphp.sourceforge.net/images/1.0/abrir_ocorrencia.png"/>
          <p:cNvPicPr/>
          <p:nvPr/>
        </p:nvPicPr>
        <p:blipFill>
          <a:blip r:embed="rId2"/>
          <a:stretch/>
        </p:blipFill>
        <p:spPr>
          <a:xfrm>
            <a:off x="1676520" y="1989000"/>
            <a:ext cx="7878240" cy="467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Sugestão de KPIs de Suporte Técnico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Comparativo de incidentes abertos e incidentes atendidos dentro do prazo (SLA);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Tempo médio de resposta aos chamados;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Tempo médio de atendimento dos chamados;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Relação dos 10 equipamentos que mais sofreram intervenções no mês;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Relação dos 10 serviços que mais sofreram intervenções no mês;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Total de reabertura de incidentes.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Obtenção de Indicadores de Telefonia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Linhas fixas: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Software de Tarifação (Bilhetagem).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Linhas móveis: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Sistema Web das Operadoras.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Outros serviços: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Relatórios e sistemas Web.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Sugestão de KPIs de Telefonia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5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Evolutivo de custos de telefonia mês a mês – valor orçado versus valor realizado;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Custo por departamento mensal;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Evolutivo de custos de telefonia mês a mês – por departamento;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Evolutivo de custos por tipo de serviço de telefonia – fixo, móvel, VoIP, comunicação de dados (se possuir), DDG (Discagem Direta Gratuita, serviço de 0800, se possuir), serviço de teleconferência;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Sugestão de KPIs de Telefonia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Média de custos por ramal (ou linha telefônica) – ramais fixos e celulares corporativos;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Extrato de custos por linha de celular – classificação decrescente de custos por linha de celular com nome do titular;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Extrato de custos por ramal fixo – classificação decrescente de custos por ramal fixo com nome do titular;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Comparativo de custos – faturas versus relatórios de tarifação.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7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Obtenção de Indicadores Para a Adm. de Redes e Seg. da Informação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1555200" y="1772640"/>
            <a:ext cx="8122320" cy="447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Cacti: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Protocolo SNMP (Simple Network Management Protocol, ou Protocolo Simplificado de Gerenciamento de Rede)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Cacti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422" name="Imagem 3_3" descr="http://i1-scripts.softpedia-static.com/screenshots/Cacti--18816.png"/>
          <p:cNvPicPr/>
          <p:nvPr/>
        </p:nvPicPr>
        <p:blipFill>
          <a:blip r:embed="rId2"/>
          <a:stretch/>
        </p:blipFill>
        <p:spPr>
          <a:xfrm>
            <a:off x="1598400" y="1484640"/>
            <a:ext cx="8112240" cy="475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Componentes do Alinhamento Estratégico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Alinhamento estratégico;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Princípios de TI;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Necessidades de aplicações;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Arquitetura de TI;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 Arquitetura empresarial:</a:t>
            </a:r>
            <a:endParaRPr lang="pt-BR" sz="28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A Arquitetura de TI:</a:t>
            </a:r>
            <a:endParaRPr lang="pt-BR" sz="2400" b="0" strike="noStrike" spc="-1">
              <a:latin typeface="Arial"/>
            </a:endParaRPr>
          </a:p>
          <a:p>
            <a:pPr marL="1097280" lvl="3" indent="-173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Arquitetura dos  processos de negócio;</a:t>
            </a:r>
            <a:endParaRPr lang="pt-BR" sz="2000" b="0" strike="noStrike" spc="-1">
              <a:latin typeface="Arial"/>
            </a:endParaRPr>
          </a:p>
          <a:p>
            <a:pPr marL="1097280" lvl="3" indent="-173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Arquitetura dos dados;</a:t>
            </a:r>
            <a:endParaRPr lang="pt-BR" sz="2000" b="0" strike="noStrike" spc="-1">
              <a:latin typeface="Arial"/>
            </a:endParaRPr>
          </a:p>
          <a:p>
            <a:pPr marL="1097280" lvl="3" indent="-173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Arquitetura de aplicação;</a:t>
            </a:r>
            <a:endParaRPr lang="pt-BR" sz="2000" b="0" strike="noStrike" spc="-1">
              <a:latin typeface="Arial"/>
            </a:endParaRPr>
          </a:p>
          <a:p>
            <a:pPr marL="1097280" lvl="3" indent="-1731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pt-BR" sz="2000" b="0" strike="noStrike" spc="-1">
                <a:solidFill>
                  <a:srgbClr val="000000"/>
                </a:solidFill>
                <a:latin typeface="Gill Sans MT"/>
              </a:rPr>
              <a:t>Arquitetura tecnológica.</a:t>
            </a:r>
            <a:endParaRPr lang="pt-BR" sz="20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Infraestrutura de TI;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7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Obtenção de Indicadores Para a Adm. de Redes e Seg. da Informação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1555200" y="1772640"/>
            <a:ext cx="8122320" cy="447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Nagios: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Dashboards de serviços (relatórios gráficos em tempo real);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Nagios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427" name="Imagem 3_4" descr="http://blog.corujadeti.com.br/wp-content/uploads/2010/10/in-nagios.png"/>
          <p:cNvPicPr/>
          <p:nvPr/>
        </p:nvPicPr>
        <p:blipFill>
          <a:blip r:embed="rId2"/>
          <a:stretch/>
        </p:blipFill>
        <p:spPr>
          <a:xfrm>
            <a:off x="1520280" y="1412640"/>
            <a:ext cx="8268120" cy="50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Sugestão de KPIs de Adm. de Redes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Evolutivo de disponibilidade de equipamentos ativos (hosts) em percentual;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Evolutivo de disponibilidade de serviços em percentual;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Percentual de disponibilidade de hosts e serviços por área;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Evolutivo mensal de velocidade de rede LAN por área da organização;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Sugestão de KPIs de Adm. de Redes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Evolutivo mensal de velocidade da rede de dados;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Relatório mensal da disponibilidade da rede de dados;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Relatório de download (recebimento de dados) e upload (envio de dados) da rede de dados total e por estabelecimento (caso a organização possua mais de uma unidade);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 Apresentação dos Resultados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Segundo KIYAN (2001), “no próprio conceito de medição de desempenho (MD) está inserido a ideia de melhoria”. 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Reunião de Apresentação dos Resultados;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Segundo CHIAVENATO (2003), a reunião é uma das etapas do esquema de Gestão por Resultados: “Periodicamente, gerente e subordinado se reúnem para uma avaliação conjunta dos resultados e do alcance dos objetivos”.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 Apresentação de Resultados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0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Etapas: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Definição das metas e indicadores;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Comunicação e identificação dos responsáveis por cada área;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Medição dos indicadores;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Apresentação periódica dos indicadores;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Apresentação de planos de ação para cada meta não atingida, distorções ou oportunidades de melhoria;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Aplicação das ações propostas;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Verificação dos resultados obtidos com as ações propostas, na próxima apresentação de resultados.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166320" y="71280"/>
            <a:ext cx="9061920" cy="63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Próxima aula 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183600" y="1340640"/>
            <a:ext cx="9701640" cy="516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UA8 – Estudo de Viabilidade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360" y="46080"/>
            <a:ext cx="7762320" cy="76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28160" y="1340640"/>
            <a:ext cx="902556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0628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0628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0628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523440" y="5373360"/>
            <a:ext cx="3704760" cy="447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paulo.silva@unisal.br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0" y="6400800"/>
            <a:ext cx="6990840" cy="447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442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0800" cy="1388520"/>
          </a:xfrm>
          <a:prstGeom prst="rect">
            <a:avLst/>
          </a:prstGeom>
          <a:ln w="0">
            <a:noFill/>
          </a:ln>
        </p:spPr>
      </p:pic>
      <p:sp>
        <p:nvSpPr>
          <p:cNvPr id="443" name="CustomShape 3"/>
          <p:cNvSpPr/>
          <p:nvPr/>
        </p:nvSpPr>
        <p:spPr>
          <a:xfrm>
            <a:off x="52531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05/11/2024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295920" y="3365640"/>
            <a:ext cx="6990840" cy="126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Governança em Tecnologia da Informação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445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57720" cy="184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Componentes do Alinhamento Estratégico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Objetivos de desempenho;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Capacidade de atendimento;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Estratégias de outsourcing;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Segurança da informação;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Competências;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Processos e organização;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Plano de TI.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Compliance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Conceito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Sarbanes-Oxley Act;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Acordo da Basiléia II;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Princípios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Segundo Weil &amp; Ross (2004) e Boadbent &amp; Kitzis (2005), os princípios de TI tratam de: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Papel da TI para a empresa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Informação e Dados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Padrão de arquiteturas e serviços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Comunicações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Ativos de TI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Necessidade de Aplicações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Novas aplicações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Melhorias em aplicações existentes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Reestruturação de aplicações existentes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Substituição de aplicações existentes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Descarte de aplicações existentes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Análise da Necessidade de Aplicações</a:t>
            </a:r>
            <a:endParaRPr lang="pt-BR" sz="4300" b="0" strike="noStrike" spc="-1">
              <a:latin typeface="Arial"/>
            </a:endParaRPr>
          </a:p>
        </p:txBody>
      </p:sp>
      <p:pic>
        <p:nvPicPr>
          <p:cNvPr id="197" name="Picture 2_2"/>
          <p:cNvPicPr/>
          <p:nvPr/>
        </p:nvPicPr>
        <p:blipFill>
          <a:blip r:embed="rId2"/>
          <a:stretch/>
        </p:blipFill>
        <p:spPr>
          <a:xfrm>
            <a:off x="1754280" y="1450080"/>
            <a:ext cx="7410240" cy="536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Arquitetura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Conceito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Foco da arquitetura de TI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Padronização de dados e processos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Compartilhamento da Infra-estrutura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implementar aplicações considerando a arquitetura de dados e processos padrões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as novas aplicações devem ser integradas ao legado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Padrões de acesso e saídas dos usuários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Reutilização dos componentes de serviços da arquitetura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Objetivos de Desempenho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Conceito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“Se você não mede não gerencia”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Definição dos Objetivos de Desempenho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Acordos de Níveis de Serviço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66320" y="71280"/>
            <a:ext cx="9061920" cy="63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Objetivos de Hoje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83600" y="1340640"/>
            <a:ext cx="9701640" cy="1064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 UA7 – Gestão Ágil de Projetos de Software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Capacidade de Atendimento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Quantidade de Recursos Humanos necessários para atender a demanda de sistemas e serviços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Estratégias de Outsourcing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Conceito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Decisões: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O que passar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fazer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escolher a melhor parceria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gerenciar os serviços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gerar o desempenho de fornecedores e prestadores de serviços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fazer a transição de um modelo de operação para outro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fazer transferência de um fornecedor para outro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Política de Segurança da Informação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Documento de diretrizes e ações relacionadas à segurança da informação e continuidade do negócio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Competências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Habilidades e conhecimento necessários para o desenvolvimento e implantação das iniciativas de TI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Processos e Organização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apresentam a forma de como os produtos e serviços de TI serão desenvolvidos, gerenciados e entregues aos usuários e clientes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Plano de Tecnologia da Informação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Documento que define todas as etapas do alinhamento estratégico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92880" y="2600280"/>
            <a:ext cx="6933600" cy="228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lnSpc>
                <a:spcPts val="4501"/>
              </a:lnSpc>
            </a:pPr>
            <a:r>
              <a:rPr lang="pt-BR" sz="4000" b="1" strike="noStrike" cap="all" spc="-1">
                <a:solidFill>
                  <a:srgbClr val="1D2259"/>
                </a:solidFill>
                <a:latin typeface="Gill Sans MT"/>
              </a:rPr>
              <a:t>Decisão, Compromisso, Priorização e Alocação de Recursos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Mecanismos de Decisão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Quem são os responsáveis por cada sub-área da TI: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Princípios de TI;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Arquitetura da informação;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Infra-estrutura da TI;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Prioridade das aplicações;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Investimentos em aplicações e infra-estrutura;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Política de segurança da informação;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Outsourcing (terceirização).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Portfólio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5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Instrumento para a priorização e aplicação de investimentos, usado para determinar os tipos de negócios viáveis. É composto por projetos, serviços e ativos. Engloba todos os investimentos e custeio das atividades de TI, dentro ou fora de TI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Objetivos: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Comunicar as prioridades de investimentos de TI na organização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Eliminar as redundâncias de projetos de TI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Mostrar os riscos dos investimentos de TI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Criar sinergia no uso dos recursos de TI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Acompanhar a execução dos projetos de TI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Alinhar as prioridades de TI com as prioridades da organização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Ser a ponte entre a estratégia e os objetivos do negócio com TI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792880" y="2600280"/>
            <a:ext cx="6933600" cy="228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ts val="4501"/>
              </a:lnSpc>
            </a:pPr>
            <a:r>
              <a:rPr lang="pt-BR" sz="4000" b="1" strike="noStrike" cap="all" spc="-1">
                <a:solidFill>
                  <a:srgbClr val="1D2259"/>
                </a:solidFill>
                <a:latin typeface="Gill Sans MT"/>
              </a:rPr>
              <a:t>Estrutura, Processos, Operação e Gestão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12326" y="977073"/>
            <a:ext cx="8823436" cy="9523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86" tIns="44993" rIns="89986" bIns="44993">
            <a:spAutoFit/>
          </a:bodyPr>
          <a:lstStyle/>
          <a:p>
            <a:pPr marL="285783" indent="-281464">
              <a:buClr>
                <a:srgbClr val="000000"/>
              </a:buClr>
              <a:buFont typeface="Arial"/>
              <a:buChar char="•"/>
            </a:pPr>
            <a:r>
              <a:rPr lang="pt-BR" sz="2799" spc="-1" dirty="0">
                <a:solidFill>
                  <a:srgbClr val="000000"/>
                </a:solidFill>
                <a:latin typeface="Franklin Gothic Medium"/>
                <a:ea typeface="DejaVu Sans"/>
              </a:rPr>
              <a:t>12/11 – Avaliação Integrada</a:t>
            </a:r>
          </a:p>
          <a:p>
            <a:pPr marL="285783" indent="-281464">
              <a:buClr>
                <a:srgbClr val="000000"/>
              </a:buClr>
              <a:buFont typeface="Arial"/>
              <a:buChar char="•"/>
            </a:pPr>
            <a:r>
              <a:rPr lang="pt-BR" sz="2799" spc="-1" dirty="0">
                <a:solidFill>
                  <a:srgbClr val="000000"/>
                </a:solidFill>
                <a:latin typeface="Franklin Gothic Medium"/>
                <a:ea typeface="DejaVu Sans"/>
              </a:rPr>
              <a:t>19/11 – Atividade Avaliativa de 2 Bimestre</a:t>
            </a:r>
            <a:endParaRPr lang="pt-BR" sz="2799" spc="-1" dirty="0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66653" y="71818"/>
            <a:ext cx="9067667" cy="638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86" tIns="44993" rIns="89986" bIns="44993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3999" b="1" spc="-1" dirty="0">
                <a:solidFill>
                  <a:srgbClr val="00AEEF"/>
                </a:solidFill>
                <a:latin typeface="Calibri"/>
                <a:ea typeface="DejaVu Sans"/>
              </a:rPr>
              <a:t>Agenda de Atividades Avaliativas</a:t>
            </a:r>
            <a:endParaRPr lang="pt-BR" sz="3999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07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Operações de Serviços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Atendimento dos serviços de TI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Principais operações: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Sistemas;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Suporte técnico;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Infra-estrutura;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Segurança da informação;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Suporte ao CIO (Chief Information Officer. Gestor de TI);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Processos;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Outras operações.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Relacionamento Com o Cliente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Interação com os usuários internos e externos: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o cliente solicita o serviço;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Quem pode solicitar o serviço;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os serviços são avaliados;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Quais os canais de comunicação;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Atribuição de responsabilidades em projetos entre os clientes e a TI;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Capacitação da TI e dos usuários;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Como os projetos são desenvolvidos em conjunto com o cliente.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Relacionamento Com Fornecedores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Como as solicitações são encaminhadas para os fornecedores;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Como o fornecedor responde a solicitação;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Como os ANO (Acordos de Nível Operacional) e contratos de apoio são controlados;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Como a qualidade de serviços é avaliada e melhorada;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Como o desempenho do fornecedor é controlado.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792880" y="2600280"/>
            <a:ext cx="6933600" cy="228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ts val="4501"/>
              </a:lnSpc>
            </a:pPr>
            <a:r>
              <a:rPr lang="pt-BR" sz="4000" b="1" strike="noStrike" cap="all" spc="-1">
                <a:solidFill>
                  <a:srgbClr val="1D2259"/>
                </a:solidFill>
                <a:latin typeface="Gill Sans MT"/>
              </a:rPr>
              <a:t>Medição do Desempenho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Gestão do Desempenho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Monitoramento dos objetivos de desempenho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Suporte a serviços;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Entrega de serviços;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Segurança da informação;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Acordos de Nível de Serviço;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Acordos de Nível Operacional.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792880" y="2600280"/>
            <a:ext cx="6933600" cy="228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ts val="4501"/>
              </a:lnSpc>
            </a:pPr>
            <a:r>
              <a:rPr lang="pt-BR" sz="4000" b="1" strike="noStrike" cap="all" spc="-1">
                <a:solidFill>
                  <a:srgbClr val="1D2259"/>
                </a:solidFill>
                <a:latin typeface="Gill Sans MT"/>
              </a:rPr>
              <a:t>MELHORES PRÁTICAS NA ÁREA DE GOVERNANÇA DE TI</a:t>
            </a:r>
            <a:endParaRPr lang="pt-BR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Balanced Scorecard (BSC)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Histórico: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Metodologia desenvolvida por </a:t>
            </a:r>
            <a:r>
              <a:rPr lang="sv-SE" sz="2800" b="0" strike="noStrike" spc="-1">
                <a:solidFill>
                  <a:srgbClr val="000000"/>
                </a:solidFill>
                <a:latin typeface="Gill Sans MT"/>
              </a:rPr>
              <a:t>Robert Kaplan e David Norton em meados da década de 1990;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“A estratégia de uma organização descreve como ela pretende criar valor para seus acionistas, clientes e cidadãos” (KAPLAN; NORTON, 2000).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Gráfico Representativo do BSC</a:t>
            </a:r>
            <a:endParaRPr lang="pt-BR" sz="4300" b="0" strike="noStrike" spc="-1">
              <a:latin typeface="Arial"/>
            </a:endParaRPr>
          </a:p>
        </p:txBody>
      </p:sp>
      <p:pic>
        <p:nvPicPr>
          <p:cNvPr id="233" name="Picture 2_3"/>
          <p:cNvPicPr/>
          <p:nvPr/>
        </p:nvPicPr>
        <p:blipFill>
          <a:blip r:embed="rId2"/>
          <a:stretch/>
        </p:blipFill>
        <p:spPr>
          <a:xfrm>
            <a:off x="1364400" y="1412640"/>
            <a:ext cx="8322120" cy="526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Perspectiva Clientes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Proporciona uma qualificação para que o objetivo tenha resultado satisfatório em aspectos como: satisfação, fidelização, retenção, captação e lucratividade. Também pode ter foco na consolidação da marca no mercado.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Perspectiva Financeira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Promove alinhamento dos custos e receita. Foco em resultados financeiros propiciando aos acionistas uma visão de lucratividade.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112311991"/>
              </p:ext>
            </p:extLst>
          </p:nvPr>
        </p:nvGraphicFramePr>
        <p:xfrm>
          <a:off x="1054800" y="152640"/>
          <a:ext cx="9249840" cy="655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7" name="CustomShape 1"/>
          <p:cNvSpPr/>
          <p:nvPr/>
        </p:nvSpPr>
        <p:spPr>
          <a:xfrm>
            <a:off x="4575278" y="3343267"/>
            <a:ext cx="2287080" cy="1126800"/>
          </a:xfrm>
          <a:prstGeom prst="rect">
            <a:avLst/>
          </a:prstGeom>
          <a:noFill/>
          <a:ln w="0"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 que os clientes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esperam da TI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34238" y="2713627"/>
            <a:ext cx="237852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GOVERNANÇA</a:t>
            </a:r>
            <a:endParaRPr lang="pt-B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TI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865502" y="1802136"/>
            <a:ext cx="1253520" cy="94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Rapidez na 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 de 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incidentes e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serviços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2824822" y="4304136"/>
            <a:ext cx="1380240" cy="72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Capacidade de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expansão do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negócio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4919302" y="5599416"/>
            <a:ext cx="1637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Disponibilidade da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infra-estrutura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7018399" y="4304136"/>
            <a:ext cx="1389240" cy="72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Disponibilidade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das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aplicações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7042159" y="1927776"/>
            <a:ext cx="1392480" cy="72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Projetos dentro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do prazo e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orçamento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5127382" y="703776"/>
            <a:ext cx="1221480" cy="72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Alinhamento 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 o</a:t>
            </a:r>
            <a:endParaRPr lang="pt-BR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negócio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Perspectiva Processos Internos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Proporciona mitigar riscos e possíveis desvios de workflow que prejudique a eficiência e a eficácia dos processos operacionais como: retrabalho, desperdício, perda dentre outros fatores. Pode-se utilizar de metodologias BPM ou PDCA para auxiliar na gestão de processos.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Perspectiva Aprendizado e Crescimento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Dentre as quatro essa é que se caracteriza por ser intangível, porém tem alto grau de importância no contexto organizacional. Tem como objetivo a formação e disseminação da cultura e do aprendizado interno da organização. Serve como termômetro para as outras três perspectivas do BSC.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Princípios da Organização Focalizada na Estratégia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Traduzir a estratégia em termos operacionais;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Alinhamento da organização à estratégia;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Transformar a estratégia em tarefa para todos;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Converter a estratégia em processo contínuo;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Mobilizar a mudança por meio da liderança executiva.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Fatores Críticos Para o Sucesso do BSC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Definir objetivos com base na Estratégia Empresarial.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Definir metas financeiras.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Definir metas de mercado com foco em clientes.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Alinhar processos internos (uso de BPM ou PDCA).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Identificar processos críticos.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Promover capacitação aos colaboradores (disseminar cultura).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Ciclo PDCA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 algn="just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O modelo PDCA (ou ciclo de Deming) é usado para controlar uma série de ações, com o objetivo de controlar algum processo. Este modelo é baseado em quatro etapas:</a:t>
            </a:r>
            <a:endParaRPr lang="pt-BR" sz="3200" b="0" strike="noStrike" spc="-1">
              <a:latin typeface="Arial"/>
            </a:endParaRPr>
          </a:p>
          <a:p>
            <a:pPr marL="640080" lvl="1" indent="-236880" algn="just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Planejar (Plan) </a:t>
            </a:r>
            <a:endParaRPr lang="pt-BR" sz="2800" b="0" strike="noStrike" spc="-1">
              <a:latin typeface="Arial"/>
            </a:endParaRPr>
          </a:p>
          <a:p>
            <a:pPr marL="640080" lvl="1" indent="-236880" algn="just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Executar (Do) </a:t>
            </a:r>
            <a:endParaRPr lang="pt-BR" sz="2800" b="0" strike="noStrike" spc="-1">
              <a:latin typeface="Arial"/>
            </a:endParaRPr>
          </a:p>
          <a:p>
            <a:pPr marL="640080" lvl="1" indent="-236880" algn="just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Verificar (Check)</a:t>
            </a:r>
            <a:endParaRPr lang="pt-BR" sz="2800" b="0" strike="noStrike" spc="-1">
              <a:latin typeface="Arial"/>
            </a:endParaRPr>
          </a:p>
          <a:p>
            <a:pPr marL="640080" lvl="1" indent="-236880" algn="just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Agir (Act)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9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50" name="Picture 2_4" descr="http://www.sobreadministracao.com/wp-content/uploads/2011/06/ciclo-pdca.jpg"/>
          <p:cNvPicPr/>
          <p:nvPr/>
        </p:nvPicPr>
        <p:blipFill>
          <a:blip r:embed="rId2"/>
          <a:stretch/>
        </p:blipFill>
        <p:spPr>
          <a:xfrm>
            <a:off x="1446480" y="186480"/>
            <a:ext cx="8034120" cy="6652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BSC na Prática: Exemplo de Modelo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BSC aplicado a um setor de atendimento de chamados de TI (Service Desk, Help Desk)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As seguintes perspectivas são consideradas: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Perspectiva da Satisfação do Cliente;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Perspectiva da Satisfação do Empregado;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Perspectiva do Custo e Produtividade;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Perspectiva da Maturidade Organizacional.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Balanced Scorecard (BSC)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KPI – Key Performance Indicator –indicador chave de desempenho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Perspectiva da Satisfação do Cliente</a:t>
            </a:r>
            <a:endParaRPr lang="pt-BR" sz="4300" b="0" strike="noStrike" spc="-1">
              <a:latin typeface="Arial"/>
            </a:endParaRPr>
          </a:p>
        </p:txBody>
      </p:sp>
      <p:graphicFrame>
        <p:nvGraphicFramePr>
          <p:cNvPr id="256" name="Table 2"/>
          <p:cNvGraphicFramePr/>
          <p:nvPr/>
        </p:nvGraphicFramePr>
        <p:xfrm>
          <a:off x="1130760" y="1628640"/>
          <a:ext cx="8502480" cy="2682240"/>
        </p:xfrm>
        <a:graphic>
          <a:graphicData uri="http://schemas.openxmlformats.org/drawingml/2006/table">
            <a:tbl>
              <a:tblPr/>
              <a:tblGrid>
                <a:gridCol w="530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KPI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Projetado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Realizado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GAP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Total de chamadas recebidas/mês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1500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1750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250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Total de chamadas atendidas/mês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1470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1100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-370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Nível de satisfação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90%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72%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-18%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Pesquisas de satisfação respondidas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2300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1980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-320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Tempo médio de atendimento (TMA)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2min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6,3min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-4,25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Chamadas abandonadas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125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373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-248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% de chamadas abandonadas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2%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13%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11%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Perspectiva da Satisfação do Empregado</a:t>
            </a:r>
            <a:endParaRPr lang="pt-BR" sz="4300" b="0" strike="noStrike" spc="-1">
              <a:latin typeface="Arial"/>
            </a:endParaRPr>
          </a:p>
        </p:txBody>
      </p:sp>
      <p:graphicFrame>
        <p:nvGraphicFramePr>
          <p:cNvPr id="258" name="Table 2"/>
          <p:cNvGraphicFramePr/>
          <p:nvPr/>
        </p:nvGraphicFramePr>
        <p:xfrm>
          <a:off x="1130760" y="1700640"/>
          <a:ext cx="8579880" cy="2052000"/>
        </p:xfrm>
        <a:graphic>
          <a:graphicData uri="http://schemas.openxmlformats.org/drawingml/2006/table">
            <a:tbl>
              <a:tblPr/>
              <a:tblGrid>
                <a:gridCol w="536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KPI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Projetado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Realizado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GAP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Total de funcionários diretos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30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% Satisfação de funcionário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87%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69%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-18%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No. rotatividade de funcionários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Horas de treinamento (FTE)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64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16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-48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Pesquisas de satisfação respondidas (funcionários)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50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45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Conceito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500" lnSpcReduction="10000"/>
          </a:bodyPr>
          <a:lstStyle/>
          <a:p>
            <a:pPr algn="just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“Governança de TI é um conjunto de práticas, padrões e relacionamentos estruturados, assumidos por executivos, gestores, técnicos e usuários de TI de uma organização, com a finalidade de garantir controles efetivos, ampliar os processos de segurança, minimizar os riscos, ampliar o desempenho, otimizar a aplicação de recursos, reduzir os custos, suportar as melhores decisões e consequentemente alinhar TI aos negócios.” (PERES, João R.)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Perspectiva do Custo e Produtividade</a:t>
            </a:r>
            <a:endParaRPr lang="pt-BR" sz="4300" b="0" strike="noStrike" spc="-1">
              <a:latin typeface="Arial"/>
            </a:endParaRPr>
          </a:p>
        </p:txBody>
      </p:sp>
      <p:graphicFrame>
        <p:nvGraphicFramePr>
          <p:cNvPr id="260" name="Table 2"/>
          <p:cNvGraphicFramePr/>
          <p:nvPr/>
        </p:nvGraphicFramePr>
        <p:xfrm>
          <a:off x="1208520" y="1700640"/>
          <a:ext cx="8502480" cy="3017520"/>
        </p:xfrm>
        <a:graphic>
          <a:graphicData uri="http://schemas.openxmlformats.org/drawingml/2006/table">
            <a:tbl>
              <a:tblPr/>
              <a:tblGrid>
                <a:gridCol w="531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KPI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Projetado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Realizado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GAP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Usuários atendidos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250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290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40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SS - Solicitações de Serviço atendidas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1000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950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-50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Custo unitário por Solicitação de Serviço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150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175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Horas trabalhadas em atendimento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5000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4590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-410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Média dê SS por usuário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3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4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Custo por usuário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250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290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40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Média de usuários atendidos por profissional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SS atendidas por profissional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34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35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Perspectiva da Maturidade Organizacional</a:t>
            </a:r>
            <a:endParaRPr lang="pt-BR" sz="4300" b="0" strike="noStrike" spc="-1">
              <a:latin typeface="Arial"/>
            </a:endParaRPr>
          </a:p>
        </p:txBody>
      </p:sp>
      <p:graphicFrame>
        <p:nvGraphicFramePr>
          <p:cNvPr id="262" name="Table 2"/>
          <p:cNvGraphicFramePr/>
          <p:nvPr/>
        </p:nvGraphicFramePr>
        <p:xfrm>
          <a:off x="1208520" y="1628640"/>
          <a:ext cx="8424000" cy="2703600"/>
        </p:xfrm>
        <a:graphic>
          <a:graphicData uri="http://schemas.openxmlformats.org/drawingml/2006/table">
            <a:tbl>
              <a:tblPr/>
              <a:tblGrid>
                <a:gridCol w="527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KPI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Projetado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Realizado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GAP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Tempo para resolução das lacunas de conhecimento (# dias)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4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-3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Tempo de proficiência dos novos profissionais (# dias)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27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32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Tempo de proficiência em novos produtos (# dias)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12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14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Eliminação do trabalho que não agrega valor (Escala de 1 a 10)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6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-2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Formalização dos Processos de TI (Escala de 1 a 10)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-1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Certificação do Service Desk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70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-15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Exemplo de PDCA</a:t>
            </a:r>
            <a:endParaRPr lang="pt-BR" sz="4300" b="0" strike="noStrike" spc="-1">
              <a:latin typeface="Arial"/>
            </a:endParaRPr>
          </a:p>
        </p:txBody>
      </p:sp>
      <p:graphicFrame>
        <p:nvGraphicFramePr>
          <p:cNvPr id="264" name="Table 2"/>
          <p:cNvGraphicFramePr/>
          <p:nvPr/>
        </p:nvGraphicFramePr>
        <p:xfrm>
          <a:off x="1208520" y="1628640"/>
          <a:ext cx="8424360" cy="2192400"/>
        </p:xfrm>
        <a:graphic>
          <a:graphicData uri="http://schemas.openxmlformats.org/drawingml/2006/table">
            <a:tbl>
              <a:tblPr/>
              <a:tblGrid>
                <a:gridCol w="1644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 O QUE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CAUSA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QUEM 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COMO 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QUANDO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STATUS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Volume elevado de chamadas no Service Desk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Falta de treinamento adequado das ferramentas de TI para com os usuários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Setor de Treinamentos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Introduzindo um treinamento na primeira semana de contratação dos novos funcionários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jun/22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Em andamento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7560" marR="75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40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Control Objectives for Information and related Technology - Objetivos de Controle para Informação e Tecnologia relacionada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Histórico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Criado em 1994 pela ISACF (Information Systems Audit and Control Foundation – Ligado à ISACA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2ª Edição em 1998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3ª Edição em 2000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Versão 4.0 em 2005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1" strike="noStrike" spc="-1">
                <a:solidFill>
                  <a:srgbClr val="000000"/>
                </a:solidFill>
                <a:latin typeface="Gill Sans MT"/>
              </a:rPr>
              <a:t>Versão 4.1 em 2007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Atualmente se encontra na versão 5.0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Segundo o ITGI (IT Governance Institute), as informações corporativas e a tecnologia necessária para suportá-las não podem ser tratadas isoladamente, devendo a TI ser considerada uma parte integrante da estratégia corporativa, em vez de simplesmente um meio para torná-la viável. (FERNANDES, A. A.; ABREU, V. F.)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Objetivos do Modelo 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Estabelece relacionamentos com os requisitos do negócio;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Organiza as atividades da TI em um modelo de processo genérico;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Identifica os principais recursos de TI, nos quais deve haver mais investimento;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Define os objetivos de controle que devem ser considerados para a gestão.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Áreas-foco da Governança de TI</a:t>
            </a:r>
            <a:endParaRPr lang="pt-BR" sz="4300" b="0" strike="noStrike" spc="-1">
              <a:latin typeface="Arial"/>
            </a:endParaRPr>
          </a:p>
        </p:txBody>
      </p:sp>
      <p:pic>
        <p:nvPicPr>
          <p:cNvPr id="272" name="Picture 4_0" descr="http://www.governancadeti.com/wp-content/uploads/2011/05/image_gallery.gif"/>
          <p:cNvPicPr/>
          <p:nvPr/>
        </p:nvPicPr>
        <p:blipFill>
          <a:blip r:embed="rId2"/>
          <a:stretch/>
        </p:blipFill>
        <p:spPr>
          <a:xfrm>
            <a:off x="2456280" y="1480320"/>
            <a:ext cx="5772240" cy="507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Critérios de Controle do 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Eficiência;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Eficácia;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Confidencialidade;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Integridade;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Disponibilidade;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Conformidade com regulações (</a:t>
            </a:r>
            <a:r>
              <a:rPr lang="pt-BR" sz="3200" b="0" i="1" strike="noStrike" spc="-1">
                <a:solidFill>
                  <a:srgbClr val="000000"/>
                </a:solidFill>
                <a:latin typeface="Gill Sans MT"/>
              </a:rPr>
              <a:t>Compliance</a:t>
            </a: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);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Confiabilidade.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Recursos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Pessoas: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Habilidades, conhecimentos, índices de produtividade...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Infra-estrutura: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Hardware, sistemas operacionais, bancos de dados, redes, facilidades...)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Aplicações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Informações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Princípios Básicos do CobiT</a:t>
            </a:r>
            <a:endParaRPr lang="pt-BR" sz="4300" b="0" strike="noStrike" spc="-1">
              <a:latin typeface="Arial"/>
            </a:endParaRPr>
          </a:p>
        </p:txBody>
      </p:sp>
      <p:pic>
        <p:nvPicPr>
          <p:cNvPr id="278" name="Picture 2_5" descr="http://3.bp.blogspot.com/_63NN3GyCHRQ/S66BQK82qOI/AAAAAAAAClc/ZiO9Qn8KyG8/s1600/Sem+t%C3%ADtulo.jpg"/>
          <p:cNvPicPr/>
          <p:nvPr/>
        </p:nvPicPr>
        <p:blipFill>
          <a:blip r:embed="rId2"/>
          <a:stretch/>
        </p:blipFill>
        <p:spPr>
          <a:xfrm>
            <a:off x="1459080" y="1412640"/>
            <a:ext cx="8107920" cy="496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3_1"/>
          <p:cNvPicPr/>
          <p:nvPr/>
        </p:nvPicPr>
        <p:blipFill>
          <a:blip r:embed="rId2"/>
          <a:stretch/>
        </p:blipFill>
        <p:spPr>
          <a:xfrm>
            <a:off x="1832400" y="1172880"/>
            <a:ext cx="6878520" cy="4406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icture 2_6" descr="http://www.teclogica.com.br/blog/wp-content/uploads/2012/10/governan%C3%A7a_ti_framework_cobit.png"/>
          <p:cNvPicPr/>
          <p:nvPr/>
        </p:nvPicPr>
        <p:blipFill>
          <a:blip r:embed="rId2"/>
          <a:stretch/>
        </p:blipFill>
        <p:spPr>
          <a:xfrm>
            <a:off x="0" y="0"/>
            <a:ext cx="9915120" cy="685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555200" y="70200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6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1D2259"/>
                </a:solidFill>
                <a:latin typeface="Gill Sans MT"/>
              </a:rPr>
              <a:t>Questões gerenciais típicas X Processos de cada domínio do CobiT</a:t>
            </a:r>
            <a:br/>
            <a:endParaRPr lang="pt-BR" sz="4400" b="0" strike="noStrike" spc="-1">
              <a:latin typeface="Arial"/>
            </a:endParaRPr>
          </a:p>
        </p:txBody>
      </p:sp>
      <p:pic>
        <p:nvPicPr>
          <p:cNvPr id="281" name="Picture 3_1"/>
          <p:cNvPicPr/>
          <p:nvPr/>
        </p:nvPicPr>
        <p:blipFill>
          <a:blip r:embed="rId2"/>
          <a:stretch/>
        </p:blipFill>
        <p:spPr>
          <a:xfrm>
            <a:off x="1568520" y="2022120"/>
            <a:ext cx="8211600" cy="4286520"/>
          </a:xfrm>
          <a:prstGeom prst="rect">
            <a:avLst/>
          </a:prstGeom>
          <a:ln w="0"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1568520" y="6330960"/>
            <a:ext cx="806472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Fonte: FERNANDES, A. A.; ABREU, V. F. Implantando a Governança de TI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555200" y="70200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6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1D2259"/>
                </a:solidFill>
                <a:latin typeface="Gill Sans MT"/>
              </a:rPr>
              <a:t>Questões gerenciais típicas X Processos de cada domínio do CobiT</a:t>
            </a:r>
            <a:br/>
            <a:endParaRPr lang="pt-BR" sz="44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568520" y="6330960"/>
            <a:ext cx="806472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Fonte: FERNANDES, A. A.; ABREU, V. F. Implantando a Governança de TI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285" name="Picture 2_7"/>
          <p:cNvPicPr/>
          <p:nvPr/>
        </p:nvPicPr>
        <p:blipFill>
          <a:blip r:embed="rId2"/>
          <a:stretch/>
        </p:blipFill>
        <p:spPr>
          <a:xfrm>
            <a:off x="1573560" y="1987200"/>
            <a:ext cx="8135640" cy="3817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555200" y="70200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6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1D2259"/>
                </a:solidFill>
                <a:latin typeface="Gill Sans MT"/>
              </a:rPr>
              <a:t>Questões gerenciais típicas X Processos de cada domínio do CobiT</a:t>
            </a:r>
            <a:br/>
            <a:endParaRPr lang="pt-BR" sz="44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1568520" y="6330960"/>
            <a:ext cx="806472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Fonte: FERNANDES, A. A.; ABREU, V. F. Implantando a Governança de TI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288" name="Picture 2_8"/>
          <p:cNvPicPr/>
          <p:nvPr/>
        </p:nvPicPr>
        <p:blipFill>
          <a:blip r:embed="rId2"/>
          <a:stretch/>
        </p:blipFill>
        <p:spPr>
          <a:xfrm>
            <a:off x="1573560" y="2285280"/>
            <a:ext cx="8081640" cy="4311360"/>
          </a:xfrm>
          <a:prstGeom prst="rect">
            <a:avLst/>
          </a:prstGeom>
          <a:ln w="0">
            <a:noFill/>
          </a:ln>
        </p:spPr>
      </p:pic>
      <p:pic>
        <p:nvPicPr>
          <p:cNvPr id="289" name="Picture 3_0"/>
          <p:cNvPicPr/>
          <p:nvPr/>
        </p:nvPicPr>
        <p:blipFill>
          <a:blip r:embed="rId3"/>
          <a:stretch/>
        </p:blipFill>
        <p:spPr>
          <a:xfrm>
            <a:off x="1568520" y="1899000"/>
            <a:ext cx="8064720" cy="38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555200" y="70200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6000" lnSpcReduction="10000"/>
          </a:bodyPr>
          <a:lstStyle/>
          <a:p>
            <a:pPr>
              <a:lnSpc>
                <a:spcPct val="100000"/>
              </a:lnSpc>
            </a:pPr>
            <a:r>
              <a:rPr lang="pt-BR" sz="4400" b="0" strike="noStrike" spc="-1">
                <a:solidFill>
                  <a:srgbClr val="1D2259"/>
                </a:solidFill>
                <a:latin typeface="Gill Sans MT"/>
              </a:rPr>
              <a:t>Questões gerenciais típicas X Processos de cada domínio do CobiT</a:t>
            </a:r>
            <a:br/>
            <a:endParaRPr lang="pt-BR" sz="4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568520" y="6330960"/>
            <a:ext cx="806472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Fonte: FERNANDES, A. A.; ABREU, V. F. Implantando a Governança de TI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292" name="Picture 2_9"/>
          <p:cNvPicPr/>
          <p:nvPr/>
        </p:nvPicPr>
        <p:blipFill>
          <a:blip r:embed="rId3"/>
          <a:stretch/>
        </p:blipFill>
        <p:spPr>
          <a:xfrm>
            <a:off x="1573560" y="1917000"/>
            <a:ext cx="8058960" cy="445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Características do CobiT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Modelo abrangente aplicável para a auditoria e controle de processo de TI, desde o planejamento até a monitoração e auditoria de todos os processos.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Baseado sempre na documentação e evidência.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Níveis de Maturidade das Organizações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30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Nível 0 - Inexistente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Não existem processos na TI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Nível 1 - Inicial / Ad Hoc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Inicial. Os processos são criados de acordo com a necessidade de uma situação ou evento específico.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Nível 2 - Repetitivo mas intuitivo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Processos um pouco mais definidos, porém ainda dependente do conhecimento das pessoas (se um detentor de conhecimento sair da empresa, aquela área sofre comprometimento).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Nível 3 - Definido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Processos definidos, padronizados, documentados e comunicados aos envolvidos nos processos.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Níveis de Maturidade das Organizações de TI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2500" b="0" strike="noStrike" spc="-1">
                <a:solidFill>
                  <a:srgbClr val="000000"/>
                </a:solidFill>
                <a:latin typeface="Gill Sans MT"/>
              </a:rPr>
              <a:t>Nível 4 - Gerenciado e mensurável</a:t>
            </a:r>
            <a:endParaRPr lang="pt-BR" sz="25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200" b="0" strike="noStrike" spc="-1">
                <a:solidFill>
                  <a:srgbClr val="000000"/>
                </a:solidFill>
                <a:latin typeface="Gill Sans MT"/>
              </a:rPr>
              <a:t>Processos definidos, padronizados, documentados e comunicados aos envolvidos nos processos. Além disso os processos são medidos e ações são tomadas quando os resultados não são  efetivos.</a:t>
            </a:r>
            <a:endParaRPr lang="pt-BR" sz="2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2500" b="0" strike="noStrike" spc="-1">
                <a:solidFill>
                  <a:srgbClr val="000000"/>
                </a:solidFill>
                <a:latin typeface="Gill Sans MT"/>
              </a:rPr>
              <a:t>Nível 5 - Otimizado</a:t>
            </a:r>
            <a:endParaRPr lang="pt-BR" sz="25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200" b="0" strike="noStrike" spc="-1">
                <a:solidFill>
                  <a:srgbClr val="000000"/>
                </a:solidFill>
                <a:latin typeface="Gill Sans MT"/>
              </a:rPr>
              <a:t>Processos definidos, padronizados, documentados e comunicados aos envolvidos nos processos. Além disso os processos são medidos e ações são tomadas quando os resultados não são efetivos. Mais ainda, os processos são automatizados e novas ações de modelagem são criadas a partir dos resultados de melhoria contínua.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551600" y="360000"/>
            <a:ext cx="8023320" cy="14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CobiT na Prática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1551600" y="1850040"/>
            <a:ext cx="8023320" cy="17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>
            <a:noAutofit/>
          </a:bodyPr>
          <a:lstStyle/>
          <a:p>
            <a:pPr marL="27360"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2600" b="0" strike="noStrike" spc="-1">
                <a:solidFill>
                  <a:srgbClr val="0E1137"/>
                </a:solidFill>
                <a:latin typeface="Gill Sans MT"/>
              </a:rPr>
              <a:t>Um estudo de caso da implementação do CobiT</a:t>
            </a:r>
            <a:endParaRPr lang="pt-BR" sz="2600" b="0" strike="noStrike" spc="-1">
              <a:latin typeface="Arial"/>
            </a:endParaRPr>
          </a:p>
          <a:p>
            <a:pPr marL="27360"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2600" b="0" strike="noStrike" spc="-1">
                <a:solidFill>
                  <a:srgbClr val="0E1137"/>
                </a:solidFill>
                <a:latin typeface="Gill Sans MT"/>
              </a:rPr>
              <a:t>RODRIGUES, José Geraldo Loureiro - Implantação do COBIT na CGU (Controladoria Geral da União)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Contratação de Consultoria externa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Prós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Experiência e capacidade reconhecida;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Metodologias sedimentadas;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Ritmo acelerado.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Contras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Custo e dificuldade para contratação;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Pouco conhecimento da cultura da organização;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Dificuldades de aceitação pelos líderes.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Mas afinal, o que a Governança de TI deve garantir?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Alinhamento ao negócio;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Continuidade do negócio;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Alinhamento a marcos de regulação externos.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Recursos próprios (nossa opção)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Prós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Sem dispêndio adicional;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Conhecimento da situação e da cultura da organização;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Ritmo apropriado à maturidade do pessoal;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Internalização do conhecimento;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Aceitação e envolvimento.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Contras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Demora para estruturação e capacitação da equipe responsável pela implantação;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Riscos decorrentes da experiência restrita.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Montagem da Equipe Inicial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Identificação de representantes com perfil: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Conhecimento dos conceitos de Governança de TI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Iniciativas de implantação de melhores práticas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Motivação para participação no projeto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Líderes de equipe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Investimento em capacitação da equipe inicial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Estabelecimento da estratégia de implantação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Preparação do material de apoio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 Introdução do Distúrbio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5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Reunião da administração com todos líderes de equipe e seus substitutos;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Temas: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Importância de serem os agentes da mudança;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Os benefícios da mudança;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Oportunidade de aprendizado para todos;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Participação na elaboração do plano de trabalho.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Responsabilidade pelo repasse das informações para suas equipes;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Transparência e envolvimento de todos.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Diagnóstico da Situação Atual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Elaboração de questionários segundo IT  Assurance Guide e IT Governance Implementation Guide: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Um questionário para cada Processo;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Questões para os níveis de maturidade 1, 2 e 3;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Média de cinco questões para cada nível.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Reuniões semanais para equalização de conhecimentos e esclarecimentos de dúvidas: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Uma ou duas reuniões para cada Domínio.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Preenchimento de todos os questionários pelos líderes das 13 equipes.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Diagnóstico da Situação Atual</a:t>
            </a:r>
            <a:br/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– Números –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34 questionários;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527 questões para avaliação;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13 equipes;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6851 respostas.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500" lnSpcReduction="10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Análise das Respostas</a:t>
            </a:r>
            <a:br/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- Momento Atual -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Consolidação e análise das respostas;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Discussão das discrepâncias com os líderes;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Estabelecimento de prioridades, trabalho conjunto da Administração e Líderes.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Próximos Passos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Elaboração dos planos de ação;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Aprovação dos planos;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Implementação;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Meta: todos os processos críticos, no mínimo no nível de maturidade 2, até junho de 2008;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Avaliação geral do processo;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Planejamento de nova iteração para o 2ºsemestre de 2008.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1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19" name="Picture 2_10"/>
          <p:cNvPicPr/>
          <p:nvPr/>
        </p:nvPicPr>
        <p:blipFill>
          <a:blip r:embed="rId2"/>
          <a:stretch/>
        </p:blipFill>
        <p:spPr>
          <a:xfrm>
            <a:off x="1520280" y="260640"/>
            <a:ext cx="8112240" cy="591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21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22" name="Picture 2_11"/>
          <p:cNvPicPr/>
          <p:nvPr/>
        </p:nvPicPr>
        <p:blipFill>
          <a:blip r:embed="rId2"/>
          <a:stretch/>
        </p:blipFill>
        <p:spPr>
          <a:xfrm>
            <a:off x="1520280" y="260640"/>
            <a:ext cx="8233920" cy="57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2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25" name="Picture 2_12"/>
          <p:cNvPicPr/>
          <p:nvPr/>
        </p:nvPicPr>
        <p:blipFill>
          <a:blip r:embed="rId2"/>
          <a:stretch/>
        </p:blipFill>
        <p:spPr>
          <a:xfrm>
            <a:off x="1520280" y="260640"/>
            <a:ext cx="8168040" cy="568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Principais Frameworks</a:t>
            </a:r>
            <a:endParaRPr lang="pt-BR" sz="4300" b="0" strike="noStrike" spc="-1">
              <a:latin typeface="Arial"/>
            </a:endParaRPr>
          </a:p>
        </p:txBody>
      </p:sp>
      <p:graphicFrame>
        <p:nvGraphicFramePr>
          <p:cNvPr id="181" name="Table 2"/>
          <p:cNvGraphicFramePr/>
          <p:nvPr/>
        </p:nvGraphicFramePr>
        <p:xfrm>
          <a:off x="1208520" y="1772640"/>
          <a:ext cx="8112240" cy="3600000"/>
        </p:xfrm>
        <a:graphic>
          <a:graphicData uri="http://schemas.openxmlformats.org/drawingml/2006/table">
            <a:tbl>
              <a:tblPr/>
              <a:tblGrid>
                <a:gridCol w="25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Ferramenta/Framework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477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6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Utilização</a:t>
                      </a:r>
                      <a:endParaRPr lang="pt-BR" sz="16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3477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BSC (Balanced Scorecard)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Planejamento e desempenho.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COBIT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Governança e controle.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ITIL e ISO 20000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Serviço.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PMBOK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Projeto.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CMMI e MPS BR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Engenharia de software.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Val IT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Investimentos em TI.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TOGAF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Framework de arquitetura de negócio, aplicações e tecnologia.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NBR ISO/IEC 38500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Governança Corporativa de Tecnologia da Informação.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1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SIX SIGMA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Qualidade.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A8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27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28" name="Picture 2_13"/>
          <p:cNvPicPr/>
          <p:nvPr/>
        </p:nvPicPr>
        <p:blipFill>
          <a:blip r:embed="rId2"/>
          <a:stretch/>
        </p:blipFill>
        <p:spPr>
          <a:xfrm>
            <a:off x="1538280" y="260640"/>
            <a:ext cx="8094600" cy="561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0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31" name="Picture 2_14"/>
          <p:cNvPicPr/>
          <p:nvPr/>
        </p:nvPicPr>
        <p:blipFill>
          <a:blip r:embed="rId2"/>
          <a:stretch/>
        </p:blipFill>
        <p:spPr>
          <a:xfrm>
            <a:off x="1606320" y="260640"/>
            <a:ext cx="8079120" cy="554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1551600" y="360000"/>
            <a:ext cx="8023320" cy="147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ITIL</a:t>
            </a:r>
            <a:r>
              <a:rPr lang="pt-BR" sz="4300" b="0" strike="noStrike" spc="-1" baseline="30000">
                <a:solidFill>
                  <a:srgbClr val="1D2259"/>
                </a:solidFill>
                <a:latin typeface="Gill Sans MT"/>
              </a:rPr>
              <a:t>®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551600" y="1850040"/>
            <a:ext cx="8023320" cy="17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>
            <a:noAutofit/>
          </a:bodyPr>
          <a:lstStyle/>
          <a:p>
            <a:pPr marL="273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pt-BR" sz="2600" b="0" strike="noStrike" spc="-1">
                <a:solidFill>
                  <a:srgbClr val="0E1137"/>
                </a:solidFill>
                <a:latin typeface="Gill Sans MT"/>
              </a:rPr>
              <a:t>Information Technology Infrastructure Library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334" name="Picture 2_15" descr="http://4.bp.blogspot.com/_F6U-a6cr6fg/TPAShJLhS_I/AAAAAAAAALM/7pS9yAk-yp0/s1600/itil-logo.jpg"/>
          <p:cNvPicPr/>
          <p:nvPr/>
        </p:nvPicPr>
        <p:blipFill>
          <a:blip r:embed="rId2"/>
          <a:stretch/>
        </p:blipFill>
        <p:spPr>
          <a:xfrm>
            <a:off x="1988280" y="2997000"/>
            <a:ext cx="7181280" cy="2980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ITIL</a:t>
            </a:r>
            <a:r>
              <a:rPr lang="pt-BR" sz="4300" b="0" strike="noStrike" spc="-1" baseline="30000">
                <a:solidFill>
                  <a:srgbClr val="1D2259"/>
                </a:solidFill>
                <a:latin typeface="Gill Sans MT"/>
              </a:rPr>
              <a:t>®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Histórico do modelo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Insatisfação com a qualidade do serviço de TI;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CCTA (Central Computer and Technology Agency);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CCTA </a:t>
            </a:r>
            <a:r>
              <a:rPr lang="pt-BR" sz="2800" b="0" strike="noStrike" spc="-1">
                <a:solidFill>
                  <a:srgbClr val="000000"/>
                </a:solidFill>
                <a:latin typeface="Wingdings"/>
              </a:rPr>
              <a:t></a:t>
            </a: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 OGC (Office Government Commerce);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ITIL V3 - última versão lançada.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Objetivos do Modelo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Prover conjunto de práticas amplamente testadas e comprovadas;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Aumentar o nível de maturidade;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Uso eficiente e eficaz dos ativos estratégicos de TI;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Foco na integração com as necessidades dos clientes (usuários);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Prover uma abordagem baseada no ciclo de vida do serviço.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Estrutura do Modelo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Núcleo da ITIL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5 livros:</a:t>
            </a:r>
            <a:endParaRPr lang="pt-BR" sz="28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Estratégia de Serviço;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Desenho de Serviço;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Transição de Serviço;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Operação de Serviço;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Melhoria de Serviço Continuada.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342" name="Picture 2_16"/>
          <p:cNvPicPr/>
          <p:nvPr/>
        </p:nvPicPr>
        <p:blipFill>
          <a:blip r:embed="rId2"/>
          <a:stretch/>
        </p:blipFill>
        <p:spPr>
          <a:xfrm>
            <a:off x="0" y="23760"/>
            <a:ext cx="9893160" cy="683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Estratégia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Novidade em relação ao ITIL V2;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Serviço: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Conceito;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Criação do valor de um serviço:</a:t>
            </a:r>
            <a:endParaRPr lang="pt-BR" sz="28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Utilidade;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Garantia.</a:t>
            </a:r>
            <a:endParaRPr lang="pt-BR" sz="24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Encapsulamento;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ROI (Return of Investiment);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Estratégia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Processos: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Financeiro;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do Portfolio de Serviços;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da Demanda.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Desenho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Definição dos serviços, sistemas e ferramentas de apoio, arquiteturas tecnológicas, processo envolvidos e métricas.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 ciclo da Governança de TI</a:t>
            </a:r>
            <a:endParaRPr lang="pt-BR" sz="4300" b="0" strike="noStrike" spc="-1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746732114"/>
              </p:ext>
            </p:extLst>
          </p:nvPr>
        </p:nvGraphicFramePr>
        <p:xfrm>
          <a:off x="540000" y="1447920"/>
          <a:ext cx="9360000" cy="479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Desenho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Visa assegurar: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 qualidade da entrega do serviço;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 satisfação do cliente;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 eficiência dos custos;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 facilidade de colocar o serviço em produção.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Desenho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Aspectos básicos: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Cada novo serviço deve ser encarado como um projeto de solução completa;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Desenhar sistemas e ferramentas do gerenciamento de serviços;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Desenhar a arquitetura e os sistemas de gestão;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Desenhar os processos associados, as habilidades relacionadas e as devidas responsabilidades;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Desenhar as métricas e métodos de medição.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Desenho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000"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Processos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do Catálogo de Serviços;</a:t>
            </a:r>
            <a:endParaRPr lang="pt-BR" sz="28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Catálogo de Serviços de Negócio;</a:t>
            </a:r>
            <a:endParaRPr lang="pt-BR" sz="24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Catálogo de Serviços Técnicos.</a:t>
            </a:r>
            <a:endParaRPr lang="pt-BR" sz="24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do Nível de Serviço;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da Capacidade;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da Disponibilidade;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da Continuidade de Serviços de TI;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da Segurança da Informação;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de Fornecedor.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Transição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Processos: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da Mudança;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da Configuração e de Ativo de Serviço;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de Liberação e Implantação;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Validação e Teste de Serviço;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Avaliação;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do Conhecimento.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Table 1"/>
          <p:cNvGraphicFramePr/>
          <p:nvPr/>
        </p:nvGraphicFramePr>
        <p:xfrm>
          <a:off x="1208520" y="404640"/>
          <a:ext cx="8502480" cy="864000"/>
        </p:xfrm>
        <a:graphic>
          <a:graphicData uri="http://schemas.openxmlformats.org/drawingml/2006/table">
            <a:tbl>
              <a:tblPr/>
              <a:tblGrid>
                <a:gridCol w="13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Solicitante: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Número: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Assunto: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Data Criação: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s-ES_tradnl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 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44280" marR="442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8" name="Table 2"/>
          <p:cNvGraphicFramePr/>
          <p:nvPr/>
        </p:nvGraphicFramePr>
        <p:xfrm>
          <a:off x="1208520" y="1340640"/>
          <a:ext cx="8502480" cy="1440000"/>
        </p:xfrm>
        <a:graphic>
          <a:graphicData uri="http://schemas.openxmlformats.org/drawingml/2006/table">
            <a:tbl>
              <a:tblPr/>
              <a:tblGrid>
                <a:gridCol w="212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Grupo Responsável por Avaliar e Aprovar a Mudança Proposta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Nome / Função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Nome / Função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Nome / Função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Nome / Função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9" name="Table 3"/>
          <p:cNvGraphicFramePr/>
          <p:nvPr/>
        </p:nvGraphicFramePr>
        <p:xfrm>
          <a:off x="1208520" y="2853000"/>
          <a:ext cx="8502480" cy="87684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Objetivos da Mudança: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0" name="Table 4"/>
          <p:cNvGraphicFramePr/>
          <p:nvPr/>
        </p:nvGraphicFramePr>
        <p:xfrm>
          <a:off x="1208520" y="3789000"/>
          <a:ext cx="8502480" cy="86364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3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IMPACTOS - Ambiente e clientes afetados: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08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1" name="Table 5"/>
          <p:cNvGraphicFramePr/>
          <p:nvPr/>
        </p:nvGraphicFramePr>
        <p:xfrm>
          <a:off x="1208520" y="4725000"/>
          <a:ext cx="8502480" cy="79164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Cenário Atual: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2" name="Table 6"/>
          <p:cNvGraphicFramePr/>
          <p:nvPr/>
        </p:nvGraphicFramePr>
        <p:xfrm>
          <a:off x="1208520" y="5589360"/>
          <a:ext cx="8502480" cy="64932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Cenário proposto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" name="Table 1"/>
          <p:cNvGraphicFramePr/>
          <p:nvPr/>
        </p:nvGraphicFramePr>
        <p:xfrm>
          <a:off x="1208520" y="404640"/>
          <a:ext cx="8502120" cy="3099240"/>
        </p:xfrm>
        <a:graphic>
          <a:graphicData uri="http://schemas.openxmlformats.org/drawingml/2006/table">
            <a:tbl>
              <a:tblPr/>
              <a:tblGrid>
                <a:gridCol w="47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00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Plano de Ação MACRO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Tarefa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Responsável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Data Inicio/Fim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(Planejada)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Data Inicio/Fim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(Realizada)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64" name="Table 2"/>
          <p:cNvGraphicFramePr/>
          <p:nvPr/>
        </p:nvGraphicFramePr>
        <p:xfrm>
          <a:off x="1208520" y="3717000"/>
          <a:ext cx="8502120" cy="79380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Identificação dos RISCOS e ações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16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00000"/>
                        </a:lnSpc>
                        <a:tabLst>
                          <a:tab pos="45720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  <a:p>
                      <a:pPr marL="228600" algn="just">
                        <a:lnSpc>
                          <a:spcPct val="100000"/>
                        </a:lnSpc>
                        <a:tabLst>
                          <a:tab pos="45720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5" name="Table 3"/>
          <p:cNvGraphicFramePr/>
          <p:nvPr/>
        </p:nvGraphicFramePr>
        <p:xfrm>
          <a:off x="1208520" y="4581000"/>
          <a:ext cx="8502120" cy="86364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Plano de Comunicação 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2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2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6" name="Table 4"/>
          <p:cNvGraphicFramePr/>
          <p:nvPr/>
        </p:nvGraphicFramePr>
        <p:xfrm>
          <a:off x="1208520" y="5517360"/>
          <a:ext cx="8502120" cy="719280"/>
        </p:xfrm>
        <a:graphic>
          <a:graphicData uri="http://schemas.openxmlformats.org/drawingml/2006/table">
            <a:tbl>
              <a:tblPr/>
              <a:tblGrid>
                <a:gridCol w="850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601"/>
                        </a:spcAft>
                        <a:tabLst>
                          <a:tab pos="449640" algn="l"/>
                        </a:tabLst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Resultados Obtidos pós mudanças 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04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 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Transição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Ferramentas de Apoio à Transição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Sistema de Gerenciamento da Configuração;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Ferramentas de Colaboração e Workflow;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Sistemas de Gerenciamento de Massas de Testes;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Ferramentas de Gestão do Conhecimento.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Operação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Estágio crítico;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Ponto de Equilíbrio entre atividades conflitantes: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Comportamento:</a:t>
            </a:r>
            <a:endParaRPr lang="pt-BR" sz="28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Estabilidade X Responsividade.</a:t>
            </a:r>
            <a:endParaRPr lang="pt-BR" sz="24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Foco:</a:t>
            </a:r>
            <a:endParaRPr lang="pt-BR" sz="28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Custo X Qualidade.</a:t>
            </a:r>
            <a:endParaRPr lang="pt-BR" sz="24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Atuação:</a:t>
            </a:r>
            <a:endParaRPr lang="pt-BR" sz="2800" b="0" strike="noStrike" spc="-1">
              <a:latin typeface="Arial"/>
            </a:endParaRPr>
          </a:p>
          <a:p>
            <a:pPr marL="887040" lvl="2" indent="-227880">
              <a:lnSpc>
                <a:spcPct val="100000"/>
              </a:lnSpc>
              <a:spcBef>
                <a:spcPts val="479"/>
              </a:spcBef>
              <a:buClr>
                <a:srgbClr val="297FD5"/>
              </a:buClr>
              <a:buFont typeface="Wingdings 2" charset="2"/>
              <a:buChar char=""/>
            </a:pPr>
            <a:r>
              <a:rPr lang="pt-BR" sz="2400" b="0" strike="noStrike" spc="-1">
                <a:solidFill>
                  <a:srgbClr val="000000"/>
                </a:solidFill>
                <a:latin typeface="Gill Sans MT"/>
              </a:rPr>
              <a:t>Reatividade X Proatividade.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Operação de Serviço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Processos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de Evento;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de Incidente;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de Problema;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Cumprimento de Requisição;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Gerenciamento de Acesso.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555200" y="274680"/>
            <a:ext cx="8122320" cy="11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pt-BR" sz="4300" b="0" strike="noStrike" spc="-1">
                <a:solidFill>
                  <a:srgbClr val="1D2259"/>
                </a:solidFill>
                <a:latin typeface="Gill Sans MT"/>
              </a:rPr>
              <a:t>Funções da Operação de Serviços</a:t>
            </a:r>
            <a:endParaRPr lang="pt-BR" sz="4300" b="0" strike="noStrike" spc="-1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555200" y="1447920"/>
            <a:ext cx="8122320" cy="47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Central de Serviço</a:t>
            </a:r>
            <a:endParaRPr lang="pt-BR" sz="32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Call Center;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Help Desk;</a:t>
            </a:r>
            <a:endParaRPr lang="pt-BR" sz="2800" b="0" strike="noStrike" spc="-1">
              <a:latin typeface="Arial"/>
            </a:endParaRPr>
          </a:p>
          <a:p>
            <a:pPr marL="640080" lvl="1" indent="-236880">
              <a:lnSpc>
                <a:spcPct val="100000"/>
              </a:lnSpc>
              <a:spcBef>
                <a:spcPts val="550"/>
              </a:spcBef>
              <a:buClr>
                <a:srgbClr val="629DD1"/>
              </a:buClr>
              <a:buFont typeface="Verdana"/>
              <a:buChar char="◦"/>
            </a:pPr>
            <a:r>
              <a:rPr lang="pt-BR" sz="2800" b="0" strike="noStrike" spc="-1">
                <a:solidFill>
                  <a:srgbClr val="000000"/>
                </a:solidFill>
                <a:latin typeface="Gill Sans MT"/>
              </a:rPr>
              <a:t>Service Desk.</a:t>
            </a:r>
            <a:endParaRPr lang="pt-BR" sz="28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Gerenciamento Técnico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Gerenciamento de Operações de TI</a:t>
            </a:r>
            <a:endParaRPr lang="pt-BR" sz="3200" b="0" strike="noStrike" spc="-1">
              <a:latin typeface="Arial"/>
            </a:endParaRPr>
          </a:p>
          <a:p>
            <a:pPr marL="365760" indent="-282600">
              <a:lnSpc>
                <a:spcPct val="100000"/>
              </a:lnSpc>
              <a:spcBef>
                <a:spcPts val="601"/>
              </a:spcBef>
              <a:buClr>
                <a:srgbClr val="629DD1"/>
              </a:buClr>
              <a:buSzPct val="80000"/>
              <a:buFont typeface="Wingdings 2" charset="2"/>
              <a:buChar char=""/>
            </a:pPr>
            <a:r>
              <a:rPr lang="pt-BR" sz="3200" b="0" strike="noStrike" spc="-1">
                <a:solidFill>
                  <a:srgbClr val="000000"/>
                </a:solidFill>
                <a:latin typeface="Gill Sans MT"/>
              </a:rPr>
              <a:t>Gerenciamento de Aplicativo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13215</TotalTime>
  <Words>4390</Words>
  <Application>Microsoft Office PowerPoint</Application>
  <PresentationFormat>Papel A4 (210 x 297 mm)</PresentationFormat>
  <Paragraphs>803</Paragraphs>
  <Slides>128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128</vt:i4>
      </vt:variant>
    </vt:vector>
  </HeadingPairs>
  <TitlesOfParts>
    <vt:vector size="141" baseType="lpstr">
      <vt:lpstr>Arial</vt:lpstr>
      <vt:lpstr>Calibri</vt:lpstr>
      <vt:lpstr>Franklin Gothic Medium</vt:lpstr>
      <vt:lpstr>Gill Sans MT</vt:lpstr>
      <vt:lpstr>Symbol</vt:lpstr>
      <vt:lpstr>Times New Roman</vt:lpstr>
      <vt:lpstr>Verdana</vt:lpstr>
      <vt:lpstr>Wingdings</vt:lpstr>
      <vt:lpstr>Wingdings 2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Barreto Barreto</dc:creator>
  <dc:description/>
  <cp:lastModifiedBy>PAULO CESAR B. DA SILVA</cp:lastModifiedBy>
  <cp:revision>136</cp:revision>
  <dcterms:created xsi:type="dcterms:W3CDTF">2013-09-14T14:46:35Z</dcterms:created>
  <dcterms:modified xsi:type="dcterms:W3CDTF">2024-11-05T16:03:25Z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Papel A4 (210 x 297 mm)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75</vt:i4>
  </property>
  <property fmtid="{D5CDD505-2E9C-101B-9397-08002B2CF9AE}" pid="11" name="_TemplateID">
    <vt:lpwstr>TC028952669991</vt:lpwstr>
  </property>
</Properties>
</file>