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32" r:id="rId113"/>
    <p:sldId id="333" r:id="rId114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831951B-7596-40BF-A376-C87199D6529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76913" cy="3998913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8EEF217-EDCA-4F7F-9E39-2278DA05F744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8237" cy="3427413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472EDBE-997B-4651-8C22-B8C47EB6D23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76913" cy="3998913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11B768-AF0A-4D10-8B0E-C2D5CF207EB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2567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12/11/2024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23440" y="5254560"/>
            <a:ext cx="3704040" cy="446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95920" y="3365640"/>
            <a:ext cx="6990120" cy="126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Governança de Tecnologia da Informação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0" y="6400800"/>
            <a:ext cx="6990120" cy="446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62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0080" cy="138780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4800240" y="3276720"/>
            <a:ext cx="294120" cy="29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164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57000" cy="184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2_6" descr="http://www.teclogica.com.br/blog/wp-content/uploads/2012/10/governan%C3%A7a_ti_framework_cobit.png"/>
          <p:cNvPicPr/>
          <p:nvPr/>
        </p:nvPicPr>
        <p:blipFill>
          <a:blip r:embed="rId2"/>
          <a:stretch/>
        </p:blipFill>
        <p:spPr>
          <a:xfrm>
            <a:off x="0" y="0"/>
            <a:ext cx="9914400" cy="685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Custos Variáveis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Pessoal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Treinamento;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Workshop;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Consultoria especialista;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Manutenção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Manutenção de Hardware/Software;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			Custo de licença dos softwares utilizados;</a:t>
            </a:r>
          </a:p>
        </p:txBody>
      </p:sp>
      <p:sp>
        <p:nvSpPr>
          <p:cNvPr id="219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7.2. Custos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As estimativas de custos devem ser refinadas e atualizadas durante o curso do projeto. A seguir, mais sugestões de itens que podem constar em um estudo de viabilidade econômica:</a:t>
            </a:r>
          </a:p>
        </p:txBody>
      </p:sp>
      <p:sp>
        <p:nvSpPr>
          <p:cNvPr id="221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7.2. Custos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222" name="Imagem 221"/>
          <p:cNvPicPr/>
          <p:nvPr/>
        </p:nvPicPr>
        <p:blipFill>
          <a:blip r:embed="rId2"/>
          <a:stretch/>
        </p:blipFill>
        <p:spPr>
          <a:xfrm>
            <a:off x="720000" y="2160000"/>
            <a:ext cx="7920000" cy="436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Identificar possíveis riscos associados à alternativa. Também identificar ações de prevenção e contingência. A seguir, uma tabela contendo os principais itens a serem colocados nesta seção.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7.3. Riscos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225" name="Imagem 224"/>
          <p:cNvPicPr/>
          <p:nvPr/>
        </p:nvPicPr>
        <p:blipFill>
          <a:blip r:embed="rId2"/>
          <a:stretch/>
        </p:blipFill>
        <p:spPr>
          <a:xfrm>
            <a:off x="180000" y="2700000"/>
            <a:ext cx="9425160" cy="19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Considerar os diferentes tipos de riscos envolvendo: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Tecnologia;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Pessoas;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Organização;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Ferramentas;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Requisitos;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Estimativa;</a:t>
            </a:r>
          </a:p>
        </p:txBody>
      </p:sp>
      <p:sp>
        <p:nvSpPr>
          <p:cNvPr id="227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7.3. Riscos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Exemplo de tipos de riscos: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Inaptidão dos recursos alocados no projeto;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Ausência de recursos importantes no projeto;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Mudanças de requisitos que impactem diretamente nos marcos do projeto;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Mudanças que requerem retrabalho;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Tamanho do software é subestimado;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O cliente não sabe o que quer;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Reestruturação da organização durante a execução do projeto;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O cliente ficar indisponível;</a:t>
            </a:r>
          </a:p>
        </p:txBody>
      </p:sp>
      <p:sp>
        <p:nvSpPr>
          <p:cNvPr id="229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7.3. Riscos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Exemplo de tipos de riscos: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Rotatividade de pessoal;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Atrasos de especificações;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Não prever necessidades do projeto;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Projetos paralelos que interfiram no desenvolvimento do projeto;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Participação dos integrantes da equipe de desenvolvimento não definidas;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O tempo necessário para desenvolver o software é subestimado. [PRAZO]</a:t>
            </a:r>
          </a:p>
        </p:txBody>
      </p:sp>
      <p:sp>
        <p:nvSpPr>
          <p:cNvPr id="231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7.3. Riscos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Apresentação das atividades preliminares, com datas e recursos envolvidos. Basear-se nas etapas do desenvolvimento.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	Concepção -&gt; Elaboração -&gt; Construção -&gt; Transição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Exemplo de atividades: Modelagem de Negócios, Requisitos, Análise e Projeto, Implementação, Teste e Implantação.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Estimar considerando a quantidade de material, pessoas, equipamentos que serão necessários para desenvolver a atividade.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8. Cronograma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Opções de apresentação: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Lista de atividades;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Diagrama de Rede do Cronograma;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Gráfico de Barras;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Gráfico de marcos do projeto;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Etc…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8. Cronograma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Identificar se o projeto é viável ou não, apresentando os motivos que o levaram a tal constatação, resgatando sumariamente os tópicos anteriores do documento.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Se preferir utilize uma matriz de análise de viabilidade para facilitar.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9. Conclusões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60" y="46080"/>
            <a:ext cx="776160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28160" y="1340640"/>
            <a:ext cx="902484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055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055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055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555200" y="70200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6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Questões gerenciais típicas X Processos de cada domínio do CobiT</a:t>
            </a:r>
            <a:br/>
            <a:endParaRPr lang="pt-BR" sz="4400" b="0" strike="noStrike" spc="-1">
              <a:latin typeface="Arial"/>
            </a:endParaRPr>
          </a:p>
        </p:txBody>
      </p:sp>
      <p:pic>
        <p:nvPicPr>
          <p:cNvPr id="183" name="Picture 3_1"/>
          <p:cNvPicPr/>
          <p:nvPr/>
        </p:nvPicPr>
        <p:blipFill>
          <a:blip r:embed="rId2"/>
          <a:stretch/>
        </p:blipFill>
        <p:spPr>
          <a:xfrm>
            <a:off x="1568520" y="2022120"/>
            <a:ext cx="8210880" cy="4285800"/>
          </a:xfrm>
          <a:prstGeom prst="rect">
            <a:avLst/>
          </a:prstGeom>
          <a:ln w="0"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1568520" y="6330960"/>
            <a:ext cx="80640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Fonte: FERNANDES, A. A.; ABREU, V. F. Implantando a Governança de TI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23440" y="5373360"/>
            <a:ext cx="3704040" cy="446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Verdana"/>
              </a:rPr>
              <a:t>paulo.silva@unisal.br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0" y="6400800"/>
            <a:ext cx="6990120" cy="446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345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0080" cy="1387800"/>
          </a:xfrm>
          <a:prstGeom prst="rect">
            <a:avLst/>
          </a:prstGeom>
          <a:ln w="0">
            <a:noFill/>
          </a:ln>
        </p:spPr>
      </p:pic>
      <p:sp>
        <p:nvSpPr>
          <p:cNvPr id="346" name="CustomShape 3"/>
          <p:cNvSpPr/>
          <p:nvPr/>
        </p:nvSpPr>
        <p:spPr>
          <a:xfrm>
            <a:off x="525314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: 12/11/2024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295920" y="3365640"/>
            <a:ext cx="6990120" cy="126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Governança em Tecnologia da Informação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48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57000" cy="184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555200" y="70200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6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Questões gerenciais típicas X Processos de cada domínio do CobiT</a:t>
            </a:r>
            <a:br/>
            <a:endParaRPr lang="pt-BR" sz="44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568520" y="6330960"/>
            <a:ext cx="80640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Fonte: FERNANDES, A. A.; ABREU, V. F. Implantando a Governança de TI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87" name="Picture 2_7"/>
          <p:cNvPicPr/>
          <p:nvPr/>
        </p:nvPicPr>
        <p:blipFill>
          <a:blip r:embed="rId2"/>
          <a:stretch/>
        </p:blipFill>
        <p:spPr>
          <a:xfrm>
            <a:off x="1573560" y="1987200"/>
            <a:ext cx="8134920" cy="381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555200" y="70200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6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Questões gerenciais típicas X Processos de cada domínio do CobiT</a:t>
            </a:r>
            <a:br/>
            <a:endParaRPr lang="pt-BR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568520" y="6330960"/>
            <a:ext cx="80640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Fonte: FERNANDES, A. A.; ABREU, V. F. Implantando a Governança de TI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90" name="Picture 2_8"/>
          <p:cNvPicPr/>
          <p:nvPr/>
        </p:nvPicPr>
        <p:blipFill>
          <a:blip r:embed="rId2"/>
          <a:stretch/>
        </p:blipFill>
        <p:spPr>
          <a:xfrm>
            <a:off x="1573560" y="2285280"/>
            <a:ext cx="8080920" cy="431064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3_0"/>
          <p:cNvPicPr/>
          <p:nvPr/>
        </p:nvPicPr>
        <p:blipFill>
          <a:blip r:embed="rId3"/>
          <a:stretch/>
        </p:blipFill>
        <p:spPr>
          <a:xfrm>
            <a:off x="1568520" y="1899000"/>
            <a:ext cx="8064000" cy="38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55200" y="70200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6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Questões gerenciais típicas X Processos de cada domínio do CobiT</a:t>
            </a:r>
            <a:br/>
            <a:endParaRPr lang="pt-BR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568520" y="6330960"/>
            <a:ext cx="80640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Fonte: FERNANDES, A. A.; ABREU, V. F. Implantando a Governança de TI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94" name="Picture 2_9"/>
          <p:cNvPicPr/>
          <p:nvPr/>
        </p:nvPicPr>
        <p:blipFill>
          <a:blip r:embed="rId3"/>
          <a:stretch/>
        </p:blipFill>
        <p:spPr>
          <a:xfrm>
            <a:off x="1573560" y="1917000"/>
            <a:ext cx="8058240" cy="445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Características do 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Modelo abrangente aplicável para a auditoria e controle de processo de TI, desde o planejamento até a monitoração e auditoria de todos os processos.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Baseado sempre na documentação e evidência.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Níveis de Maturidade das Organizações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3000" lnSpcReduction="10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Nível 0 - Inexistente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Não existem processos na TI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Nível 1 - Inicial / Ad Hoc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Inicial. Os processos são criados de acordo com a necessidade de uma situação ou evento específico.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Nível 2 - Repetitivo mas intuitivo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 um pouco mais definidos, porém ainda dependente do conhecimento das pessoas (se um detentor de conhecimento sair da empresa, aquela área sofre comprometimento).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Nível 3 - Definido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 definidos, padronizados, documentados e comunicados aos envolvidos nos processos.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Níveis de Maturidade das Organizações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25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Nível 4 - Gerenciado e mensurável</a:t>
            </a:r>
            <a:endParaRPr lang="pt-BR" sz="25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 definidos, padronizados, documentados e comunicados aos envolvidos nos processos. Além disso os processos são medidos e ações são tomadas quando os resultados não são  efetivos.</a:t>
            </a:r>
            <a:endParaRPr lang="pt-BR" sz="2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25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Nível 5 - Otimizado</a:t>
            </a:r>
            <a:endParaRPr lang="pt-BR" sz="25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 definidos, padronizados, documentados e comunicados aos envolvidos nos processos. Além disso os processos são medidos e ações são tomadas quando os resultados não são efetivos. Mais ainda, os processos são automatizados e novas ações de modelagem são criadas a partir dos resultados de melhoria contínua.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51600" y="360000"/>
            <a:ext cx="8022600" cy="14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CobiT na Prática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551600" y="1850040"/>
            <a:ext cx="8022600" cy="17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>
            <a:noAutofit/>
          </a:bodyPr>
          <a:lstStyle/>
          <a:p>
            <a:pPr marL="27360"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2600" b="0" strike="noStrike" spc="-1">
                <a:solidFill>
                  <a:srgbClr val="0E1137"/>
                </a:solidFill>
                <a:latin typeface="Gill Sans MT"/>
                <a:ea typeface="DejaVu Sans"/>
              </a:rPr>
              <a:t>Um estudo de caso da implementação do CobiT</a:t>
            </a:r>
            <a:endParaRPr lang="pt-BR" sz="2600" b="0" strike="noStrike" spc="-1">
              <a:latin typeface="Arial"/>
            </a:endParaRPr>
          </a:p>
          <a:p>
            <a:pPr marL="27360"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2600" b="0" strike="noStrike" spc="-1">
                <a:solidFill>
                  <a:srgbClr val="0E1137"/>
                </a:solidFill>
                <a:latin typeface="Gill Sans MT"/>
                <a:ea typeface="DejaVu Sans"/>
              </a:rPr>
              <a:t>RODRIGUES, José Geraldo Loureiro - Implantação do COBIT na CGU (Controladoria Geral da União)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Contratação de Consultoria externa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Prós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Experiência e capacidade reconhecida;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Metodologias sedimentadas;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Ritmo acelerado.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Contras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Custo e dificuldade para contratação;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Pouco conhecimento da cultura da organização;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Dificuldades de aceitação pelos líderes.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66320" y="71280"/>
            <a:ext cx="9061200" cy="63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 dirty="0">
                <a:solidFill>
                  <a:srgbClr val="00AEEF"/>
                </a:solidFill>
                <a:latin typeface="Calibri"/>
                <a:ea typeface="DejaVu Sans"/>
              </a:rPr>
              <a:t>Datas Importantes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66320" y="917853"/>
            <a:ext cx="9700920" cy="205846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5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Franklin Gothic Medium"/>
                <a:ea typeface="DejaVu Sans"/>
              </a:rPr>
              <a:t>12/11 – Avaliação Integrada</a:t>
            </a:r>
          </a:p>
          <a:p>
            <a:pPr>
              <a:lnSpc>
                <a:spcPct val="250000"/>
              </a:lnSpc>
            </a:pPr>
            <a:r>
              <a:rPr lang="pt-BR" sz="2800" spc="-1" dirty="0">
                <a:solidFill>
                  <a:srgbClr val="000000"/>
                </a:solidFill>
                <a:latin typeface="Franklin Gothic Medium"/>
              </a:rPr>
              <a:t>19/11 – Atividade Avaliativa do 2 Bimestre</a:t>
            </a: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Recursos próprios (nossa opção)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10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Prós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Sem dispêndio adicional;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Conhecimento da situação e da cultura da organização;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Ritmo apropriado à maturidade do pessoal;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Internalização do conhecimento;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Aceitação e envolvimento.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Contras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Demora para estruturação e capacitação da equipe responsável pela implantação;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Riscos decorrentes da experiência restrita.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Montagem da Equipe Inicial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Identificação de representantes com perfil: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Conhecimento dos conceitos de Governança de TI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Iniciativas de implantação de melhores práticas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Motivação para participação no projeto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Líderes de equipe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Investimento em capacitação da equipe inicial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Estabelecimento da estratégia de implantação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Preparação do material de apoio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 Introdução do Distúrbio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500" lnSpcReduction="10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Reunião da administração com todos líderes de equipe e seus substitutos;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Temas: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Importância de serem os agentes da mudança;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Os benefícios da mudança;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Oportunidade de aprendizado para todos;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Participação na elaboração do plano de trabalho.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Responsabilidade pelo repasse das informações para suas equipes;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Transparência e envolvimento de todos.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Diagnóstico da Situação Atual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Elaboração de questionários segundo IT  Assurance Guide e IT Governance Implementation Guide: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Um questionário para cada Processo;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Questões para os níveis de maturidade 1, 2 e 3;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Média de cinco questões para cada nível.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Reuniões semanais para equalização de conhecimentos e esclarecimentos de dúvidas: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Uma ou duas reuniões para cada Domínio.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Preenchimento de todos os questionários pelos líderes das 13 equipes.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Diagnóstico da Situação Atual</a:t>
            </a:r>
            <a:br/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– Números –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34 questionários;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527 questões para avaliação;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13 equipes;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6851 respostas.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Análise das Respostas</a:t>
            </a:r>
            <a:br/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- Momento Atual -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Consolidação e análise das respostas;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Discussão das discrepâncias com os líderes;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Estabelecimento de prioridades, trabalho conjunto da Administração e Líderes.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Próximos Passos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Elaboração dos planos de ação;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Aprovação dos planos;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Implementação;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Meta: todos os processos críticos, no mínimo no nível de maturidade 2, até junho de 2008;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Avaliação geral do processo;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Planejamento de nova iteração para o 2ºsemestre de 2008.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21" name="Picture 2_10"/>
          <p:cNvPicPr/>
          <p:nvPr/>
        </p:nvPicPr>
        <p:blipFill>
          <a:blip r:embed="rId2"/>
          <a:stretch/>
        </p:blipFill>
        <p:spPr>
          <a:xfrm>
            <a:off x="1520280" y="260640"/>
            <a:ext cx="8111520" cy="591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3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24" name="Picture 2_11"/>
          <p:cNvPicPr/>
          <p:nvPr/>
        </p:nvPicPr>
        <p:blipFill>
          <a:blip r:embed="rId2"/>
          <a:stretch/>
        </p:blipFill>
        <p:spPr>
          <a:xfrm>
            <a:off x="1520280" y="260640"/>
            <a:ext cx="8233200" cy="575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27" name="Picture 2_12"/>
          <p:cNvPicPr/>
          <p:nvPr/>
        </p:nvPicPr>
        <p:blipFill>
          <a:blip r:embed="rId2"/>
          <a:stretch/>
        </p:blipFill>
        <p:spPr>
          <a:xfrm>
            <a:off x="1520280" y="260640"/>
            <a:ext cx="8167320" cy="568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500" lnSpcReduction="10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Control</a:t>
            </a: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Objectives</a:t>
            </a: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for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Information</a:t>
            </a: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and</a:t>
            </a: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related</a:t>
            </a: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Technology - Objetivos de Controle para Informação e Tecnologia relacionada</a:t>
            </a:r>
            <a:endParaRPr lang="pt-BR" sz="3200" b="0" strike="noStrike" spc="-1" dirty="0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Histórico</a:t>
            </a:r>
            <a:endParaRPr lang="pt-BR" sz="32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Criado em 1994 pela ISACF 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Information</a:t>
            </a: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Systems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Audit</a:t>
            </a: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and</a:t>
            </a: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Control</a:t>
            </a: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Foundation – Ligado à ISACA</a:t>
            </a:r>
            <a:endParaRPr lang="pt-BR" sz="28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2ª Edição em 1998</a:t>
            </a:r>
            <a:endParaRPr lang="pt-BR" sz="28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3ª Edição em 2000</a:t>
            </a:r>
            <a:endParaRPr lang="pt-BR" sz="28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Versão 4.0 em 2005</a:t>
            </a:r>
            <a:endParaRPr lang="pt-BR" sz="28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Versão 4.1 em 2007</a:t>
            </a:r>
            <a:endParaRPr lang="pt-BR" sz="28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Atualmente se encontra na versão 5.0 desde 2019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9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30" name="Picture 2_13"/>
          <p:cNvPicPr/>
          <p:nvPr/>
        </p:nvPicPr>
        <p:blipFill>
          <a:blip r:embed="rId2"/>
          <a:stretch/>
        </p:blipFill>
        <p:spPr>
          <a:xfrm>
            <a:off x="1538280" y="260640"/>
            <a:ext cx="8093880" cy="561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2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33" name="Picture 2_14"/>
          <p:cNvPicPr/>
          <p:nvPr/>
        </p:nvPicPr>
        <p:blipFill>
          <a:blip r:embed="rId2"/>
          <a:stretch/>
        </p:blipFill>
        <p:spPr>
          <a:xfrm>
            <a:off x="1606320" y="260640"/>
            <a:ext cx="8078400" cy="554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551600" y="360000"/>
            <a:ext cx="8022600" cy="14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ITIL</a:t>
            </a:r>
            <a:r>
              <a:rPr lang="pt-BR" sz="4300" b="0" strike="noStrike" spc="-1" baseline="30000">
                <a:solidFill>
                  <a:srgbClr val="1D2259"/>
                </a:solidFill>
                <a:latin typeface="Gill Sans MT"/>
                <a:ea typeface="DejaVu Sans"/>
              </a:rPr>
              <a:t>®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551600" y="1850040"/>
            <a:ext cx="8022600" cy="17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>
            <a:noAutofit/>
          </a:bodyPr>
          <a:lstStyle/>
          <a:p>
            <a:pPr marL="273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2600" b="0" strike="noStrike" spc="-1">
                <a:solidFill>
                  <a:srgbClr val="0E1137"/>
                </a:solidFill>
                <a:latin typeface="Gill Sans MT"/>
                <a:ea typeface="DejaVu Sans"/>
              </a:rPr>
              <a:t>Information Technology Infrastructure Library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236" name="Picture 2_15" descr="http://4.bp.blogspot.com/_F6U-a6cr6fg/TPAShJLhS_I/AAAAAAAAALM/7pS9yAk-yp0/s1600/itil-logo.jpg"/>
          <p:cNvPicPr/>
          <p:nvPr/>
        </p:nvPicPr>
        <p:blipFill>
          <a:blip r:embed="rId2"/>
          <a:stretch/>
        </p:blipFill>
        <p:spPr>
          <a:xfrm>
            <a:off x="1988280" y="2997000"/>
            <a:ext cx="7180560" cy="2979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ITIL</a:t>
            </a:r>
            <a:r>
              <a:rPr lang="pt-BR" sz="4300" b="0" strike="noStrike" spc="-1" baseline="30000">
                <a:solidFill>
                  <a:srgbClr val="1D2259"/>
                </a:solidFill>
                <a:latin typeface="Gill Sans MT"/>
                <a:ea typeface="DejaVu Sans"/>
              </a:rPr>
              <a:t>®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Histórico do modelo</a:t>
            </a:r>
            <a:endParaRPr lang="pt-BR" sz="32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Insatisfação com a qualidade do serviço de TI;</a:t>
            </a:r>
            <a:endParaRPr lang="pt-BR" sz="28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CCTA (Central Computer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and</a:t>
            </a: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Technology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Agency</a:t>
            </a: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);</a:t>
            </a:r>
            <a:endParaRPr lang="pt-BR" sz="28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CCTA </a:t>
            </a:r>
            <a:r>
              <a:rPr lang="pt-BR" sz="2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OGC (Office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Government</a:t>
            </a: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Commerce</a:t>
            </a: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);</a:t>
            </a:r>
            <a:endParaRPr lang="pt-BR" sz="28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ITIL V4 - última versão lançada.</a:t>
            </a: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Objetivos do Modelo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Prover conjunto de práticas amplamente testadas e comprovadas;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Aumentar o nível de maturidade;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Uso eficiente e eficaz dos ativos estratégicos de TI;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Foco na integração com as necessidades dos clientes (usuários);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Prover uma abordagem baseada no ciclo de vida do serviço.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Estrutura do Modelo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Núcleo da ITIL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5 livros:</a:t>
            </a:r>
            <a:endParaRPr lang="pt-BR" sz="28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Estratégia de Serviço;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Desenho de Serviço;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Transição de Serviço;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Operação de Serviço;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Melhoria de Serviço Continuada.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44" name="Picture 2_16"/>
          <p:cNvPicPr/>
          <p:nvPr/>
        </p:nvPicPr>
        <p:blipFill>
          <a:blip r:embed="rId2"/>
          <a:stretch/>
        </p:blipFill>
        <p:spPr>
          <a:xfrm>
            <a:off x="0" y="23760"/>
            <a:ext cx="9892440" cy="683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Estratégia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Novidade em relação ao ITIL V3;</a:t>
            </a:r>
            <a:endParaRPr lang="pt-BR" sz="3200" b="0" strike="noStrike" spc="-1" dirty="0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Serviço:</a:t>
            </a:r>
            <a:endParaRPr lang="pt-BR" sz="32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Conceito;</a:t>
            </a:r>
            <a:endParaRPr lang="pt-BR" sz="2800" b="0" strike="noStrike" spc="-1" dirty="0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Criação do valor de um serviço:</a:t>
            </a:r>
            <a:endParaRPr lang="pt-BR" sz="2800" b="0" strike="noStrike" spc="-1" dirty="0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Utilidade;</a:t>
            </a:r>
            <a:endParaRPr lang="pt-BR" sz="2400" b="0" strike="noStrike" spc="-1" dirty="0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Garantia.</a:t>
            </a:r>
            <a:endParaRPr lang="pt-BR" sz="2400" b="0" strike="noStrike" spc="-1" dirty="0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Encapsulamento;</a:t>
            </a:r>
            <a:endParaRPr lang="pt-BR" sz="3200" b="0" strike="noStrike" spc="-1" dirty="0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ROI (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Return</a:t>
            </a: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of</a:t>
            </a: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Investiment</a:t>
            </a:r>
            <a:r>
              <a:rPr lang="pt-BR" sz="3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);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Estratégia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Financeiro;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do Portfolio de Serviços;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da Demanda.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Desenho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Definição dos serviços, sistemas e ferramentas de apoio, arquiteturas tecnológicas, processo envolvidos e métricas.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Segundo o ITGI (IT Governance Institute), as informações corporativas e a tecnologia necessária para suportá-las não podem ser tratadas isoladamente, devendo a TI ser considerada uma parte integrante da estratégia corporativa, em vez de simplesmente um meio para torná-la viável. (FERNANDES, A. A.; ABREU, V. F.)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Desenho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Visa assegurar: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 qualidade da entrega do serviço;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 satisfação do cliente;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 eficiência dos custos;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 facilidade de colocar o serviço em produção.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Desenho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Aspectos básicos: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Cada novo serviço deve ser encarado como um projeto de solução completa;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Desenhar sistemas e ferramentas do gerenciamento de serviços;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Desenhar a arquitetura e os sistemas de gestão;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Desenhar os processos associados, as habilidades relacionadas e as devidas responsabilidades;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Desenhar as métricas e métodos de medição.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Desenho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do Catálogo de Serviços;</a:t>
            </a:r>
            <a:endParaRPr lang="pt-BR" sz="28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Catálogo de Serviços de Negócio;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Catálogo de Serviços Técnicos.</a:t>
            </a:r>
            <a:endParaRPr lang="pt-BR" sz="24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do Nível de Serviço;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da Capacidade;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da Disponibilidade;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da Continuidade de Serviços de TI;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da Segurança da Informação;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Fornecedor.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Transição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da Mudança;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da Configuração e de Ativo de Serviço;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Liberação e Implantação;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Validação e Teste de Serviço;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Avaliação;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do Conhecimento.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Table 1"/>
          <p:cNvGraphicFramePr/>
          <p:nvPr/>
        </p:nvGraphicFramePr>
        <p:xfrm>
          <a:off x="1208520" y="404640"/>
          <a:ext cx="8502480" cy="864000"/>
        </p:xfrm>
        <a:graphic>
          <a:graphicData uri="http://schemas.openxmlformats.org/drawingml/2006/table">
            <a:tbl>
              <a:tblPr/>
              <a:tblGrid>
                <a:gridCol w="13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Solicitante: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Número: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Assunto: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Data Criação: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s-ES_tradnl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0" name="Table 2"/>
          <p:cNvGraphicFramePr/>
          <p:nvPr/>
        </p:nvGraphicFramePr>
        <p:xfrm>
          <a:off x="1208520" y="1340640"/>
          <a:ext cx="8502480" cy="1440000"/>
        </p:xfrm>
        <a:graphic>
          <a:graphicData uri="http://schemas.openxmlformats.org/drawingml/2006/table">
            <a:tbl>
              <a:tblPr/>
              <a:tblGrid>
                <a:gridCol w="212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Grupo Responsável por Avaliar e Aprovar a Mudança Proposta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Nome / Função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Nome / Função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Nome / Função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Nome / Função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1" name="Table 3"/>
          <p:cNvGraphicFramePr/>
          <p:nvPr/>
        </p:nvGraphicFramePr>
        <p:xfrm>
          <a:off x="1208520" y="2853000"/>
          <a:ext cx="8502480" cy="87684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Objetivos da Mudança: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2" name="Table 4"/>
          <p:cNvGraphicFramePr/>
          <p:nvPr/>
        </p:nvGraphicFramePr>
        <p:xfrm>
          <a:off x="1208520" y="3789000"/>
          <a:ext cx="8502480" cy="86364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IMPACTOS - Ambiente e clientes afetados: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" name="Table 5"/>
          <p:cNvGraphicFramePr/>
          <p:nvPr/>
        </p:nvGraphicFramePr>
        <p:xfrm>
          <a:off x="1208520" y="4725000"/>
          <a:ext cx="8502480" cy="79164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Cenário Atual: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" name="Table 6"/>
          <p:cNvGraphicFramePr/>
          <p:nvPr/>
        </p:nvGraphicFramePr>
        <p:xfrm>
          <a:off x="1208520" y="5589360"/>
          <a:ext cx="8502480" cy="64932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Cenário proposto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Table 1"/>
          <p:cNvGraphicFramePr/>
          <p:nvPr/>
        </p:nvGraphicFramePr>
        <p:xfrm>
          <a:off x="1208520" y="404640"/>
          <a:ext cx="8502480" cy="3412800"/>
        </p:xfrm>
        <a:graphic>
          <a:graphicData uri="http://schemas.openxmlformats.org/drawingml/2006/table">
            <a:tbl>
              <a:tblPr/>
              <a:tblGrid>
                <a:gridCol w="47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Plano de Ação MACRO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Tarefa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Responsável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Data Inicio/Fim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(Planejada)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Data Inicio/Fim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(Realizada)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6" name="Table 2"/>
          <p:cNvGraphicFramePr/>
          <p:nvPr/>
        </p:nvGraphicFramePr>
        <p:xfrm>
          <a:off x="1208520" y="3717000"/>
          <a:ext cx="8502480" cy="82896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Identificação dos RISCOS e ações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16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0000"/>
                        </a:lnSpc>
                        <a:tabLst>
                          <a:tab pos="45720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28600" algn="just">
                        <a:lnSpc>
                          <a:spcPct val="100000"/>
                        </a:lnSpc>
                        <a:tabLst>
                          <a:tab pos="45720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7" name="Table 3"/>
          <p:cNvGraphicFramePr/>
          <p:nvPr/>
        </p:nvGraphicFramePr>
        <p:xfrm>
          <a:off x="1208520" y="4581000"/>
          <a:ext cx="8502480" cy="86400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Plano de Comunicação 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8" name="Table 4"/>
          <p:cNvGraphicFramePr/>
          <p:nvPr/>
        </p:nvGraphicFramePr>
        <p:xfrm>
          <a:off x="1208520" y="5517360"/>
          <a:ext cx="8502480" cy="71964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Resultados Obtidos pós mudanças 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Transição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Ferramentas de Apoio à Transição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Sistema de Gerenciamento da Configuração;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Ferramentas de Colaboração e Workflow;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Sistemas de Gerenciamento de Massas de Testes;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Ferramentas de Gestão do Conhecimento.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Operação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Estágio crítico;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Ponto de Equilíbrio entre atividades conflitantes: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Comportamento:</a:t>
            </a:r>
            <a:endParaRPr lang="pt-BR" sz="28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Estabilidade X Responsividade.</a:t>
            </a:r>
            <a:endParaRPr lang="pt-BR" sz="24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Foco:</a:t>
            </a:r>
            <a:endParaRPr lang="pt-BR" sz="28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Custo X Qualidade.</a:t>
            </a:r>
            <a:endParaRPr lang="pt-BR" sz="24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Atuação:</a:t>
            </a:r>
            <a:endParaRPr lang="pt-BR" sz="28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Reatividade X Proatividade.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Operação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Evento;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Incidente;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Problema;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Cumprimento de Requisição;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Acesso.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Funções da Operação de Serviços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Central de Serviço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Call Center;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Help Desk;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Service Desk.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Técnico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Operações de TI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Aplicativo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Objetivos do Modelo 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Estabelece relacionamentos com os requisitos do negócio;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Organiza as atividades da TI em um modelo de processo genérico;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Identifica os principais recursos de TI, nos quais deve haver mais investimento;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Define os objetivos de controle que devem ser considerados para a gestão.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Atividades Comuns da Operação de Serviços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000" lnSpcReduction="10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Monitoração e controle;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Operações de TI (backup e restauração, impressão);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do Data Center;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e suporte a servidores;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redes;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Armazenamento de dados;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Administração de bancos de dados;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serviço de diretório;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Suporte a desktops;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de middleware;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Gerenciamento da Internet;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Ferramentas de Apoio à Operação de Serviços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Ferramentas de auto-ajuda para os usuário;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Sistemas de acesso remoto;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Ferramentas de diagnóstico;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Elaboração de relatórios e sistemas de dashboard de indicadores.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Melhoria de Serviço Continuada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Princípios: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Atenção às oportunidades de melhorias;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Benchmarkings ou análise de dados históricos;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Medição do serviço.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80000" y="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Melhoria de Serviço Continuada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60000" y="150084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Melhoria em 7 Passos;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Relatório de Serviço;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Medição de Serviço:</a:t>
            </a:r>
            <a:endParaRPr lang="pt-BR" sz="28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Componente;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Serviço;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Processos;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Scorecards de Serviços;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Dashboard de Serviços;</a:t>
            </a:r>
            <a:endParaRPr lang="pt-BR" sz="2400" b="0" strike="noStrike" spc="-1">
              <a:latin typeface="Arial"/>
            </a:endParaRPr>
          </a:p>
          <a:p>
            <a:pPr marL="887040" lvl="2" indent="-22716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Scorecard de TI ou Balanced Scorecard.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  <p:pic>
        <p:nvPicPr>
          <p:cNvPr id="285" name="Imagem 284"/>
          <p:cNvPicPr/>
          <p:nvPr/>
        </p:nvPicPr>
        <p:blipFill>
          <a:blip r:embed="rId2"/>
          <a:stretch/>
        </p:blipFill>
        <p:spPr>
          <a:xfrm>
            <a:off x="4860000" y="1800000"/>
            <a:ext cx="4987800" cy="32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551600" y="360000"/>
            <a:ext cx="8022600" cy="14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Avaliação de Desempenho da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551600" y="1850040"/>
            <a:ext cx="8022600" cy="17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>
            <a:noAutofit/>
          </a:bodyPr>
          <a:lstStyle/>
          <a:p>
            <a:pPr marL="273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2600" b="0" strike="noStrike" spc="-1">
                <a:solidFill>
                  <a:srgbClr val="0E1137"/>
                </a:solidFill>
                <a:latin typeface="Gill Sans MT"/>
                <a:ea typeface="DejaVu Sans"/>
              </a:rPr>
              <a:t>Uma Abordagem Baseada na Obtenção e Tratamento de Indicadores de Desempenho</a:t>
            </a:r>
            <a:endParaRPr lang="pt-BR" sz="2600" b="0" strike="noStrike" spc="-1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Avaliação de Desempenho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“Se você não mede não gerencia”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Estabelecimento de Metas;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Monitoramento dos objetivos de desempenho: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Suporte a serviços;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Entrega de serviços;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Segurança da informação;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Acordos de Nível de Serviço;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Acordos de Nível Operacional.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800" b="0" strike="noStrike" spc="-1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 Avaliação de Desempenho em Modelos de Melhores Práticas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Balanced Scorecard;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Cobit;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ITIL;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Administração Por Objetivos (APO);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94" name="Picture 2_17"/>
          <p:cNvPicPr/>
          <p:nvPr/>
        </p:nvPicPr>
        <p:blipFill>
          <a:blip r:embed="rId2"/>
          <a:stretch/>
        </p:blipFill>
        <p:spPr>
          <a:xfrm>
            <a:off x="1573560" y="2285280"/>
            <a:ext cx="8080920" cy="4310640"/>
          </a:xfrm>
          <a:prstGeom prst="rect">
            <a:avLst/>
          </a:prstGeom>
          <a:ln w="0">
            <a:noFill/>
          </a:ln>
        </p:spPr>
      </p:pic>
      <p:pic>
        <p:nvPicPr>
          <p:cNvPr id="295" name="Picture 3_3"/>
          <p:cNvPicPr/>
          <p:nvPr/>
        </p:nvPicPr>
        <p:blipFill>
          <a:blip r:embed="rId3"/>
          <a:stretch/>
        </p:blipFill>
        <p:spPr>
          <a:xfrm>
            <a:off x="1568520" y="1899000"/>
            <a:ext cx="8064000" cy="38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98" name="Picture 2_18"/>
          <p:cNvPicPr/>
          <p:nvPr/>
        </p:nvPicPr>
        <p:blipFill>
          <a:blip r:embed="rId2"/>
          <a:stretch/>
        </p:blipFill>
        <p:spPr>
          <a:xfrm>
            <a:off x="1573560" y="1917000"/>
            <a:ext cx="8058240" cy="445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ITIL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01" name="Picture 2_19"/>
          <p:cNvPicPr/>
          <p:nvPr/>
        </p:nvPicPr>
        <p:blipFill>
          <a:blip r:embed="rId2"/>
          <a:stretch/>
        </p:blipFill>
        <p:spPr>
          <a:xfrm>
            <a:off x="1364400" y="1203120"/>
            <a:ext cx="8145000" cy="562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Áreas-foco da Governança de TI</a:t>
            </a:r>
            <a:endParaRPr lang="pt-BR" sz="4300" b="0" strike="noStrike" spc="-1">
              <a:latin typeface="Arial"/>
            </a:endParaRPr>
          </a:p>
        </p:txBody>
      </p:sp>
      <p:pic>
        <p:nvPicPr>
          <p:cNvPr id="174" name="Picture 4_0" descr="http://www.governancadeti.com/wp-content/uploads/2011/05/image_gallery.gif"/>
          <p:cNvPicPr/>
          <p:nvPr/>
        </p:nvPicPr>
        <p:blipFill>
          <a:blip r:embed="rId2"/>
          <a:stretch/>
        </p:blipFill>
        <p:spPr>
          <a:xfrm>
            <a:off x="2456280" y="1480320"/>
            <a:ext cx="5771520" cy="5078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Administração Por Objetivos (APO)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Segundo CHIAVENATO (2001) a APO “é um processo pelo qual gerentes e subordinados identificam objetivos comuns, definem as áreas de responsabilidade de cada um em termos de resultados esperados e utilizam esses objetivos como guias para suas atividades”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Administração Por Objetivos (APO)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6" name="CustomShape 3"/>
          <p:cNvSpPr/>
          <p:nvPr/>
        </p:nvSpPr>
        <p:spPr>
          <a:xfrm>
            <a:off x="0" y="0"/>
            <a:ext cx="990468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07" name="Imagem 306"/>
          <p:cNvPicPr/>
          <p:nvPr/>
        </p:nvPicPr>
        <p:blipFill>
          <a:blip r:embed="rId2"/>
          <a:stretch/>
        </p:blipFill>
        <p:spPr>
          <a:xfrm>
            <a:off x="4086360" y="1549440"/>
            <a:ext cx="2805840" cy="478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Sugestão de Indicadores de Desempenho Por Área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Suporte Técnico;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Comunicação Externa;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Administração de Redes e Segurança da Informação;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9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Obtenção de Indicadores do Suporte Técnico</a:t>
            </a:r>
            <a:endParaRPr lang="pt-BR" sz="39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Ocomon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  <p:pic>
        <p:nvPicPr>
          <p:cNvPr id="312" name="Imagem 3_2" descr="http://ocomonphp.sourceforge.net/images/1.0/abrir_ocorrencia.png"/>
          <p:cNvPicPr/>
          <p:nvPr/>
        </p:nvPicPr>
        <p:blipFill>
          <a:blip r:embed="rId2"/>
          <a:stretch/>
        </p:blipFill>
        <p:spPr>
          <a:xfrm>
            <a:off x="1676520" y="1989000"/>
            <a:ext cx="7877520" cy="467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Sugestão de KPIs de Suporte Técnico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Comparativo de incidentes abertos e incidentes atendidos dentro do prazo (SLA);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Tempo médio de resposta aos chamados;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Tempo médio de atendimento dos chamados;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Relação dos 10 equipamentos que mais sofreram intervenções no mês;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Relação dos 10 serviços que mais sofreram intervenções no mês;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Total de reabertura de incidentes.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Obtenção de Indicadores de Telefonia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Linhas fixas: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Software de Tarifação (Bilhetagem).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Linhas móveis: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Sistema Web das Operadoras.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Outros serviços: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Relatórios e sistemas Web.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Sugestão de KPIs de Telefonia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 lnSpcReduction="10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Evolutivo de custos de telefonia mês a mês – valor orçado versus valor realizado;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Custo por departamento mensal;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Evolutivo de custos de telefonia mês a mês – por departamento;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Evolutivo de custos por tipo de serviço de telefonia – fixo, móvel, VoIP, comunicação de dados (se possuir), DDG (Discagem Direta Gratuita, serviço de 0800, se possuir), serviço de teleconferência;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Sugestão de KPIs de Telefonia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Média de custos por ramal (ou linha telefônica) – ramais fixos e celulares corporativos;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Extrato de custos por linha de celular – classificação decrescente de custos por linha de celular com nome do titular;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Extrato de custos por ramal fixo – classificação decrescente de custos por ramal fixo com nome do titular;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Comparativo de custos – faturas versus relatórios de tarifação.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7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Obtenção de Indicadores Para a Adm. de Redes e Seg. da Informação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1555200" y="1772640"/>
            <a:ext cx="8121600" cy="447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Cacti: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Protocolo SNMP (Simple Network Management Protocol, ou Protocolo Simplificado de Gerenciamento de Rede)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Cacti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25" name="Imagem 3_3" descr="http://i1-scripts.softpedia-static.com/screenshots/Cacti--18816.png"/>
          <p:cNvPicPr/>
          <p:nvPr/>
        </p:nvPicPr>
        <p:blipFill>
          <a:blip r:embed="rId2"/>
          <a:stretch/>
        </p:blipFill>
        <p:spPr>
          <a:xfrm>
            <a:off x="1598400" y="1484640"/>
            <a:ext cx="8111520" cy="475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Critérios de Controle do 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Eficiência;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Eficácia;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Confidencialidade;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Integridade;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Disponibilidade;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Conformidade com regulações (</a:t>
            </a:r>
            <a:r>
              <a:rPr lang="pt-BR" sz="32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Compliance</a:t>
            </a: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);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Confiabilidade.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7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Obtenção de Indicadores Para a Adm. de Redes e Seg. da Informação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1555200" y="1772640"/>
            <a:ext cx="8121600" cy="447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Nagios: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Dashboards de serviços (relatórios gráficos em tempo real);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Nagios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30" name="Imagem 3_4" descr="http://blog.corujadeti.com.br/wp-content/uploads/2010/10/in-nagios.png"/>
          <p:cNvPicPr/>
          <p:nvPr/>
        </p:nvPicPr>
        <p:blipFill>
          <a:blip r:embed="rId2"/>
          <a:stretch/>
        </p:blipFill>
        <p:spPr>
          <a:xfrm>
            <a:off x="1520280" y="1412640"/>
            <a:ext cx="8267400" cy="503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Sugestão de KPIs de Adm. de Redes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Evolutivo de disponibilidade de equipamentos ativos (hosts) em percentual;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Evolutivo de disponibilidade de serviços em percentual;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Percentual de disponibilidade de hosts e serviços por área;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Evolutivo mensal de velocidade de rede LAN por área da organização;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Sugestão de KPIs de Adm. de Redes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Evolutivo mensal de velocidade da rede de dados;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Relatório mensal da disponibilidade da rede de dados;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Relatório de download (recebimento de dados) e upload (envio de dados) da rede de dados total e por estabelecimento (caso a organização possua mais de uma unidade);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 Apresentação dos Resultados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Segundo KIYAN (2001), “no próprio conceito de medição de desempenho (MD) está inserido a ideia de melhoria”. 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Reunião de Apresentação dos Resultados;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Segundo CHIAVENATO (2003), a reunião é uma das etapas do esquema de Gestão por Resultados: “Periodicamente, gerente e subordinado se reúnem para uma avaliação conjunta dos resultados e do alcance dos objetivos”.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A Apresentação de Resultados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000" lnSpcReduction="10000"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Etapas: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Definição das metas e indicadores;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Comunicação e identificação dos responsáveis por cada área;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Medição dos indicadores;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Apresentação periódica dos indicadores;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Apresentação de planos de ação para cada meta não atingida, distorções ou oportunidades de melhoria;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Aplicação das ações propostas;</a:t>
            </a:r>
            <a:endParaRPr lang="pt-BR" sz="28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Verificação dos resultados obtidos com as ações propostas, na próxima apresentação de resultados.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 objetivo de um estudo de viabilidade, como o próprio nome já diz, é avaliar sob o ponto de vista operacional, técnico, econômico e organizacional se o projeto é viável.</a:t>
            </a:r>
          </a:p>
          <a:p>
            <a:pPr marL="594360" indent="-22788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24000" indent="-22788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 documento destina-se ao stakeholder do sistema (alguém que tenha alguma influência direta ou indireta sobre os requisitos do sistema). (SOMMERVILLE,2011, p. 70).</a:t>
            </a:r>
          </a:p>
          <a:p>
            <a:pPr marL="594360" indent="-22788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2788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 estudo de viabilidade acontece após a especificação de requisitos de negócio, ou seja, é o segundo passo do processo de engenharia de requisitos.</a:t>
            </a:r>
          </a:p>
          <a:p>
            <a:pPr marL="360000" indent="-227880" algn="just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 dirty="0">
                <a:solidFill>
                  <a:srgbClr val="00AEEF"/>
                </a:solidFill>
                <a:latin typeface="Franklin Gothic Medium"/>
              </a:rPr>
              <a:t>Estudo de Viabilidade</a:t>
            </a:r>
            <a:endParaRPr lang="pt-BR" sz="3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Justifica-se a sua realização a fim de analisar e responder algumas questões do ponto de vista da viabilidade operacional, técnica, de cronograma e econômica, como:</a:t>
            </a:r>
          </a:p>
          <a:p>
            <a:pPr marL="324000" algn="just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Introdução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171" name="Imagem 170"/>
          <p:cNvPicPr/>
          <p:nvPr/>
        </p:nvPicPr>
        <p:blipFill>
          <a:blip r:embed="rId2"/>
          <a:stretch/>
        </p:blipFill>
        <p:spPr>
          <a:xfrm>
            <a:off x="1440000" y="2153880"/>
            <a:ext cx="7009560" cy="4685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Viabilidade organizacional: está relacionada a quanto a solução beneficia a organização. Verifica-se se haverá aderência ao uso da solução por parte dos usuários devido a cultura organizacional e a percepção dos envolvidos; se a solução está alinhada com os objetivos estratégicos da organização; se há compreensão e suporte da alta direção da organização em relação ao projeto, etc.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Viabilidade operacional: está relacionada a quanto a solução se adéqua a organização; quais são os requisitos da solução; o que o cliente espera que o sistema faça;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Viabilidade econômica: análise entre o custo de desenvolvimento e os benefícios após implementação do projeto (custo-benefício).</a:t>
            </a:r>
          </a:p>
        </p:txBody>
      </p:sp>
      <p:sp>
        <p:nvSpPr>
          <p:cNvPr id="173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Tipos de Viabilidade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Viabilidade técnica: atrelada ao suporte técnico que a organização oferecerá para o desenvolvimento do projeto; restrições da equipe ou da tecnologia; necessidade de se investir em pesquisas antes de realizar o projeto; etc.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Viabilidade de cronograma: cruzamento entre as atividades levantadas e o tempo estimado para realizá-las; definição de marcos do projeto; impacto de atrasos.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Outros: viabilidade legal, cultural, marketing, etc.</a:t>
            </a:r>
          </a:p>
        </p:txBody>
      </p:sp>
      <p:sp>
        <p:nvSpPr>
          <p:cNvPr id="175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Tipos de Viabilidade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Recursos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555200" y="1447920"/>
            <a:ext cx="812160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Pessoas: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Habilidades, conhecimentos, índices de produtividade...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Infra-estrutura:</a:t>
            </a:r>
            <a:endParaRPr lang="pt-BR" sz="3200" b="0" strike="noStrike" spc="-1">
              <a:latin typeface="Arial"/>
            </a:endParaRPr>
          </a:p>
          <a:p>
            <a:pPr marL="640080" lvl="1" indent="-23616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Hardware, sistemas operacionais, bancos de dados, redes, facilidades...)</a:t>
            </a:r>
            <a:endParaRPr lang="pt-BR" sz="28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Aplicações</a:t>
            </a:r>
            <a:endParaRPr lang="pt-BR" sz="3200" b="0" strike="noStrike" spc="-1">
              <a:latin typeface="Arial"/>
            </a:endParaRPr>
          </a:p>
          <a:p>
            <a:pPr marL="365760" indent="-28188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Informações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Uma dica que se encontra na hora de analisar a viabilidade operacional é utilizar um </a:t>
            </a:r>
            <a:r>
              <a:rPr lang="pt-BR" sz="2400" b="0" i="1" strike="noStrike" spc="-1">
                <a:latin typeface="Arial"/>
              </a:rPr>
              <a:t>framework</a:t>
            </a:r>
            <a:r>
              <a:rPr lang="pt-BR" sz="2400" b="0" strike="noStrike" spc="-1">
                <a:latin typeface="Arial"/>
              </a:rPr>
              <a:t> para categorizar problemas (checklist) e auxiliar no levantamento de requisitos, chamado PIECES.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solidFill>
                  <a:srgbClr val="595959"/>
                </a:solidFill>
                <a:latin typeface="Arial"/>
              </a:rPr>
              <a:t>Esta metodologia foi criada em 1994 pelo James Wetherbe e serve para analisar sistemas a fim de resolver problemas, explorar as oportunidades e satisfazer os objetivos estabelecidos; garante também que tanto analistas quanto usuários “conversem a mesma língua” ao contribuir na definição dos requisitos do projeto. 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solidFill>
                  <a:srgbClr val="595959"/>
                </a:solidFill>
                <a:latin typeface="Arial"/>
              </a:rPr>
              <a:t>O nome PIECES surge da sigla em inglês, onde cada letra categoriza um problema: </a:t>
            </a:r>
            <a:r>
              <a:rPr lang="pt-BR" sz="2400" b="0" i="1" strike="noStrike" spc="-1">
                <a:solidFill>
                  <a:srgbClr val="595959"/>
                </a:solidFill>
                <a:latin typeface="Arial"/>
              </a:rPr>
              <a:t>Performance, Information, Economics, Control, Efficiency</a:t>
            </a:r>
            <a:r>
              <a:rPr lang="pt-BR" sz="2400" b="0" strike="noStrike" spc="-1">
                <a:solidFill>
                  <a:srgbClr val="595959"/>
                </a:solidFill>
                <a:latin typeface="Arial"/>
              </a:rPr>
              <a:t> e </a:t>
            </a:r>
            <a:r>
              <a:rPr lang="pt-BR" sz="2400" b="0" i="1" strike="noStrike" spc="-1">
                <a:solidFill>
                  <a:srgbClr val="595959"/>
                </a:solidFill>
                <a:latin typeface="Arial"/>
              </a:rPr>
              <a:t>Security</a:t>
            </a:r>
            <a:r>
              <a:rPr lang="pt-BR" sz="2400" b="0" strike="noStrike" spc="-1">
                <a:solidFill>
                  <a:srgbClr val="595959"/>
                </a:solidFill>
                <a:latin typeface="Arial"/>
              </a:rPr>
              <a:t>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Análise de Viabilidade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u="sng" strike="noStrike" spc="-1">
                <a:uFillTx/>
                <a:latin typeface="Arial"/>
              </a:rPr>
              <a:t>Performance</a:t>
            </a:r>
            <a:r>
              <a:rPr lang="pt-BR" sz="2400" b="0" strike="noStrike" spc="-1">
                <a:latin typeface="Arial"/>
              </a:rPr>
              <a:t>: o sistema ou operação atual oferece vazão e tempo de respostas adequados? Também está relacionada a quantidade máxima de processamento que o sistema pode realizar.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u="sng" strike="noStrike" spc="-1">
                <a:solidFill>
                  <a:srgbClr val="595959"/>
                </a:solidFill>
                <a:uFillTx/>
                <a:latin typeface="Arial"/>
              </a:rPr>
              <a:t>Informação</a:t>
            </a:r>
            <a:r>
              <a:rPr lang="pt-BR" sz="2400" b="0" strike="noStrike" spc="-1">
                <a:solidFill>
                  <a:srgbClr val="595959"/>
                </a:solidFill>
                <a:latin typeface="Arial"/>
              </a:rPr>
              <a:t>: a operação atual oferece aos stakeholders informações corretas, úteis e com tempo adequado? As informações estão organizadas e são facilmente encontradas?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u="sng" strike="noStrike" spc="-1">
                <a:solidFill>
                  <a:srgbClr val="595959"/>
                </a:solidFill>
                <a:uFillTx/>
                <a:latin typeface="Arial"/>
              </a:rPr>
              <a:t>Economia</a:t>
            </a:r>
            <a:r>
              <a:rPr lang="pt-BR" sz="2400" b="0" strike="noStrike" spc="-1">
                <a:solidFill>
                  <a:srgbClr val="595959"/>
                </a:solidFill>
                <a:latin typeface="Arial"/>
              </a:rPr>
              <a:t>: a operação atual oferece serviços de informação como custo/eficiência adequados para a organização? Pode haver redução de custos? Como aumentar o lucro?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Metodologia PIECES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u="sng" strike="noStrike" spc="-1">
                <a:uFillTx/>
                <a:latin typeface="Arial"/>
              </a:rPr>
              <a:t>Controle</a:t>
            </a:r>
            <a:r>
              <a:rPr lang="pt-BR" sz="2400" b="0" strike="noStrike" spc="-1">
                <a:latin typeface="Arial"/>
              </a:rPr>
              <a:t>: envolve segurança. Como gerenciar segurança das informações para evitar fraudes ou potenciais violações de privacidade, porém sem burocratizar ou criar controles que atrasam a operação.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u="sng" strike="noStrike" spc="-1">
                <a:solidFill>
                  <a:srgbClr val="595959"/>
                </a:solidFill>
                <a:uFillTx/>
                <a:latin typeface="Arial"/>
              </a:rPr>
              <a:t>Eficiência</a:t>
            </a:r>
            <a:r>
              <a:rPr lang="pt-BR" sz="2400" b="0" strike="noStrike" spc="-1">
                <a:solidFill>
                  <a:srgbClr val="595959"/>
                </a:solidFill>
                <a:latin typeface="Arial"/>
              </a:rPr>
              <a:t>: analisar as atividades que desperdiçam tempo, principalmente causadas por redundância. Como se está utilizando os recursos?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u="sng" strike="noStrike" spc="-1">
                <a:solidFill>
                  <a:srgbClr val="595959"/>
                </a:solidFill>
                <a:uFillTx/>
                <a:latin typeface="Arial"/>
              </a:rPr>
              <a:t>Serviços</a:t>
            </a:r>
            <a:r>
              <a:rPr lang="pt-BR" sz="2400" b="0" strike="noStrike" spc="-1">
                <a:solidFill>
                  <a:srgbClr val="595959"/>
                </a:solidFill>
                <a:latin typeface="Arial"/>
              </a:rPr>
              <a:t>: qual a acurácia do sistema? Oferece serviços confiáveis?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Metodologia PIECES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Estudo de Viabilidade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 documento de Estudo de Viabilidade de um projeto tem como objetivo documentar a avaliação sob o ponto de vista operacional, técnico, econômico e organizacional se o projeto de desenvolvimento de software é viável.</a:t>
            </a:r>
          </a:p>
          <a:p>
            <a:pPr marL="3240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Sua apresentação pode ser por meio de relatório entregue para utilização dos </a:t>
            </a:r>
            <a:r>
              <a:rPr lang="pt-BR" sz="2400" b="0" i="1" strike="noStrike" spc="-1">
                <a:solidFill>
                  <a:srgbClr val="000000"/>
                </a:solidFill>
                <a:latin typeface="Arial"/>
              </a:rPr>
              <a:t>stakeholders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do projeto. Sua divisão deve conter minimamente os itens:</a:t>
            </a:r>
          </a:p>
        </p:txBody>
      </p:sp>
      <p:pic>
        <p:nvPicPr>
          <p:cNvPr id="184" name="Imagem 183"/>
          <p:cNvPicPr/>
          <p:nvPr/>
        </p:nvPicPr>
        <p:blipFill>
          <a:blip r:embed="rId2"/>
          <a:stretch/>
        </p:blipFill>
        <p:spPr>
          <a:xfrm>
            <a:off x="4140000" y="3222360"/>
            <a:ext cx="4253400" cy="361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500" lnSpcReduction="10000"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1.1 Finalidade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Nesta seção deve-se citar a finalidade do documento de Estudo de Viabilidade. Citar também quem irá utilizá-lo e como.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Possíveis pessoas que poderão utilizar o documento: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– Clientes, argumentar ou confirmar sobre os requisitos definidos;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– Gestores, gerir o processo mais adequado para o desenvolvimento, a equipe, cronograma e custos;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– Engenheiros, analisar o sistema a desenvolver;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– Analistas de Testes, desenvolver e executar planos de teste do sistema;</a:t>
            </a:r>
          </a:p>
        </p:txBody>
      </p:sp>
      <p:sp>
        <p:nvSpPr>
          <p:cNvPr id="186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1. Introdução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1.2 Definições, Acrônimos e Abreviações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Esta seção deve conter breve explicação sobre possíveis definições, acrônimos e abreviações que aparecerão e estarão ligadas ao negócio e naturalmente ao documento de Estudo de Viabilidade, possibilitando quem os leia, que interprete-os corretamente. Caso não possua, explicitar que não se aplica. Deverá ser descrita na ordem alfabética.</a:t>
            </a:r>
          </a:p>
        </p:txBody>
      </p:sp>
      <p:sp>
        <p:nvSpPr>
          <p:cNvPr id="188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1. Introdução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Ex.: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pt-BR" sz="2400" b="0" strike="noStrike" spc="-1">
                <a:latin typeface="Arial"/>
              </a:rPr>
              <a:t>ANVISA    	Agência Nacional de Vigilância Sanitária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pt-BR" sz="2400" b="0" strike="noStrike" spc="-1">
                <a:latin typeface="Arial"/>
              </a:rPr>
              <a:t>ATM        	</a:t>
            </a:r>
            <a:r>
              <a:rPr lang="pt-BR" sz="2400" b="0" i="1" strike="noStrike" spc="-1">
                <a:latin typeface="Arial"/>
              </a:rPr>
              <a:t>Automated Teller Machine</a:t>
            </a: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pt-BR" sz="2400" b="0" strike="noStrike" spc="-1">
                <a:latin typeface="Arial"/>
              </a:rPr>
              <a:t>CEP           	Código de Endereçamento Postal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pt-BR" sz="2400" b="0" strike="noStrike" spc="-1">
                <a:latin typeface="Arial"/>
              </a:rPr>
              <a:t>FUNAI      	Fundação Nacional do Índio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pt-BR" sz="2400" b="0" strike="noStrike" spc="-1">
                <a:latin typeface="Arial"/>
              </a:rPr>
              <a:t>NASDAQ  	</a:t>
            </a:r>
            <a:r>
              <a:rPr lang="pt-BR" sz="2400" b="0" i="1" strike="noStrike" spc="-1">
                <a:latin typeface="Arial"/>
              </a:rPr>
              <a:t>National Association of Securities Dealers 	</a:t>
            </a:r>
            <a:endParaRPr lang="pt-BR" sz="2400" b="0" strike="noStrike" spc="-1">
              <a:latin typeface="Arial"/>
            </a:endParaRPr>
          </a:p>
          <a:p>
            <a:pPr marL="1944000" lvl="8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pt-BR" sz="2400" b="0" i="1" strike="noStrike" spc="-1">
                <a:latin typeface="Arial"/>
              </a:rPr>
              <a:t>Automated  Quotations</a:t>
            </a: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62240" algn="l"/>
              </a:tabLst>
            </a:pPr>
            <a:r>
              <a:rPr lang="pt-BR" sz="2400" b="0" strike="noStrike" spc="-1">
                <a:latin typeface="Arial"/>
              </a:rPr>
              <a:t>PR            	 Paraná</a:t>
            </a:r>
          </a:p>
        </p:txBody>
      </p:sp>
      <p:sp>
        <p:nvSpPr>
          <p:cNvPr id="190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1. Introdução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1.3 Visão Geral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Explicar nesta seção o que o restante do documento de Estudo de Viabilidade contém. Similar ao final da seção de Introdução de um artigo científico!!!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Ex.: Neste estudo de viabilidade serão descritos o objetivo do projeto de um Software X. Aspectos que serão executados e também os que não serão cobertos encontra-se na seção do Escopo. O projeto baseia-se na situação de um problema existente, o qual encontra-se descrito como o diagnóstico atual do cliente. No documento também serão descritos os requisitos funcionais e não funcionais do sistema. Pesquisou-se outros softwares que atendam o mesmo domínio e ele estão descritos na seção de Alternativas Propostas. Após a análise entre as vantagens e desvantagens das soluções propostas, seus custos e riscos, chegou-se à conclusão de qual alternativa é mais adequada, descrito na seção Alternativa Recomendada. O prazo do projeto encontra-se descrito na seção de Cronograma, onde considerou-se as atividades para o desenvolvimento e os recursos disponíveis. A conclusão e responsáveis do projeto encontram-se no final do documento respectivamente.</a:t>
            </a:r>
          </a:p>
        </p:txBody>
      </p:sp>
      <p:sp>
        <p:nvSpPr>
          <p:cNvPr id="192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1. Introdução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Descrever de forma clara e sucinta o objetivo do projeto. Característica de escrita voltada a nível executivo. Utilizar frases no infinitivo.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Ex.: O propósito do projeto é desenvolver um sistema que forneça para o cliente x a possibilidade de administrar a sua instituição de forma automatizada, baseado em seu perfil e realidade. O projeto seguirá a metodologia x, contará com uma equipe de x desenvolvedores, estimando-se x dias para a conclusão do desenvolvimento.</a:t>
            </a:r>
          </a:p>
        </p:txBody>
      </p:sp>
      <p:sp>
        <p:nvSpPr>
          <p:cNvPr id="194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2. Objetivo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Descrever o escopo do projeto, ressaltando os aspectos que serão, e os que não serão cobertos. Delimitar a fronteira de atuação. Para os aspectos não cobertos: justificar o por que não serão atendidos. As informações declaradas aqui, podem ser mais de alto nível.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Ex.: O escopo do projeto cobre o design do software, ou seja, a transformação da análise de requisitos em um documento ou conjunto de documentos capazes de serem interpretados pelos programadores, através da modelagem de negócio, elicitação de requisitos, elaboração de diagramas, e prototipação. Por indisponibilidade de tempo, o escopo do projeto não cobre a implementação do sistema, ou seja, a codificação. Consequentemente não havendo a codificação, o projeto também não contemplará os últimos estágios do desenvolvimento que seriam o teste, a homologação e a efetiva implantação do software.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3. Escopo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555200" y="274680"/>
            <a:ext cx="8121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  <a:ea typeface="DejaVu Sans"/>
              </a:rPr>
              <a:t>Princípios Básicos do CobiT</a:t>
            </a:r>
            <a:endParaRPr lang="pt-BR" sz="4300" b="0" strike="noStrike" spc="-1">
              <a:latin typeface="Arial"/>
            </a:endParaRPr>
          </a:p>
        </p:txBody>
      </p:sp>
      <p:pic>
        <p:nvPicPr>
          <p:cNvPr id="180" name="Picture 2_5" descr="http://3.bp.blogspot.com/_63NN3GyCHRQ/S66BQK82qOI/AAAAAAAAClc/ZiO9Qn8KyG8/s1600/Sem+t%C3%ADtulo.jpg"/>
          <p:cNvPicPr/>
          <p:nvPr/>
        </p:nvPicPr>
        <p:blipFill>
          <a:blip r:embed="rId2"/>
          <a:stretch/>
        </p:blipFill>
        <p:spPr>
          <a:xfrm>
            <a:off x="1459080" y="1412640"/>
            <a:ext cx="8107200" cy="496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Descrever a situação atual do cliente. Informar se no ambiente atual já existe algum produto de software em execução que será substituído ou integrado a nova solução. Neste caso, descrever o software, sua versão, fornecedor, uma breve descrição de suas características e como ele é utilizado. Salientar o ambiente atual e as dificuldades desse ambiente.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Caso ele não possua algum software, indicar como ele controla seu negócio de forma manual. Anexar documentos como recibos, contratos, planilhas, relatórios e até tirar fotos se possível.</a:t>
            </a:r>
          </a:p>
        </p:txBody>
      </p:sp>
      <p:sp>
        <p:nvSpPr>
          <p:cNvPr id="198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4. Diagnóstico Atual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Ex.: Atualmente o cliente não utiliza nenhum software em seu negócio. O levantamento de requisitos e o design do sistema se basearão em formulários existentes onde atualmente são preenchidos manualmente. Exemplos utilizados são, recibo de papel, relatório impresso a partir de uma intranet da filial, contrato pré-digitado com campos em branco para edição, fichas de cadastro, quadro de horário de funcionários e etc. A partir de análises, haverá modificações em relação a situação atual, como a eliminação de campos requeridos pelos formulários, onde não trazem nenhuma utilidade e/ou funcionalidade ao administrador. No mercado atual, já existem softwares para a área, porém não há um que atenda as particularidades deste negócio em si, por no dia-a-dia, possuir sua própria cultura e métodos.</a:t>
            </a:r>
          </a:p>
        </p:txBody>
      </p:sp>
      <p:sp>
        <p:nvSpPr>
          <p:cNvPr id="200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4. Diagnóstico Atual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Um dos itens mais importantes do documento de estudo de viabilidade, será tratado num post específicos sobre Requisitos!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Dedicamos unidades especificas para abordagem profunda do assunto.</a:t>
            </a:r>
          </a:p>
        </p:txBody>
      </p:sp>
      <p:sp>
        <p:nvSpPr>
          <p:cNvPr id="202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5. Requisitos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Listar todas as alternativas propostas para a solução do problema, incluindo a que você está propondo. Pesquisar soluções similares que já existem no mercado, ou pesquisas acadêmicas na área, etc. Considerar o tempo de análise da ferramenta proposta, tempo de implementação e treinamento;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6.1 Alternativa 1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O que é?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O que faz?</a:t>
            </a:r>
          </a:p>
          <a:p>
            <a:pPr marL="864000" lvl="3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Vantagens?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Desvantagens?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Custo?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Tempo para análise e implementação?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6.2 Alternativa 2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…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6.n Alternativa n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…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6. Alternativas Propostas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Dentre as alternativas apontadas no item anterior, citar a recomendada pelos autores do projeto, descrevendo os motivos. Detalhar nas subseções benefícios da alternativa escolhida, seus custos para a implantação e os riscos envolvidos durante o desenvolvimento.</a:t>
            </a:r>
          </a:p>
        </p:txBody>
      </p:sp>
      <p:sp>
        <p:nvSpPr>
          <p:cNvPr id="206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 Alternativa Recomendada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Citar os benefícios que se espera alcançar através da implantação do sistema. Benefícios tangíveis e intangíveis.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Ex.: Redução de custos, redução de erros, economia de tempo, melhoria de aspectos de gerenciamento e controle, etc.</a:t>
            </a:r>
          </a:p>
        </p:txBody>
      </p:sp>
      <p:sp>
        <p:nvSpPr>
          <p:cNvPr id="208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7.1. Benefícios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Relacionar os custos para a implantação da alternativa, com o maior grau de precisão possível. Citar a fonte de onde os custos foram consultados.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Existem técnicas para estimar custos de projeto de software. A seguir uma imagem do Guia PMBOK® ilustrando de forma geral o fluxo de estimar os custos de um projeto:</a:t>
            </a:r>
          </a:p>
        </p:txBody>
      </p:sp>
      <p:sp>
        <p:nvSpPr>
          <p:cNvPr id="210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7.2. Custos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211" name="Imagem 210"/>
          <p:cNvPicPr/>
          <p:nvPr/>
        </p:nvPicPr>
        <p:blipFill>
          <a:blip r:embed="rId2"/>
          <a:stretch/>
        </p:blipFill>
        <p:spPr>
          <a:xfrm>
            <a:off x="540000" y="3218040"/>
            <a:ext cx="9016200" cy="315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Uma forma mais didática e resumida, focando em aspectos superficiais, e citar o que minimamente deve constar no documento: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Viabilidade Econômica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Custo de desenvolvimento (Ocorre somente uma vez)</a:t>
            </a:r>
          </a:p>
          <a:p>
            <a:pPr marL="32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	Custo de desenvolvimento e aquisição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Quem desenvolverá o sistema? Nossa equipe, ou iremos contratar?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     Qual hardware alugar/comprar?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     Custo de compra de novos equipamentos.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     Custo de treinamentos;</a:t>
            </a:r>
          </a:p>
        </p:txBody>
      </p:sp>
      <p:sp>
        <p:nvSpPr>
          <p:cNvPr id="213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7.2. Custos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Custo de instalação e de conversão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	Aquisição de softwares para o período de desenvolvimento (sistema operacional, ferramentas de modelagem, etc.);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	Necessitará treinamento para equipe?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	Quanto custa os softwares utilizados para desenvolvimento?	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	Custo das ferramentas de modelagem?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	Custo da ferramenta para fazer carga de dados do sistema legado.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	Custos Operacionais (Custos contínuos)</a:t>
            </a:r>
          </a:p>
        </p:txBody>
      </p:sp>
      <p:sp>
        <p:nvSpPr>
          <p:cNvPr id="215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7.2. Custos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80000" y="900000"/>
            <a:ext cx="917964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Custos Fixos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	Pessoal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				Salário dos desenvolvedores do Sistema (programadores, analista de sistemas, gerente de projeto, etc.);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Salário do pessoal do suporte;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Manutenção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                 Pagamento de aluguel;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                 Pagamento de energia;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                 Pagamento de água;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                 Pagamento internet;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                 Pagamento telefone;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latin typeface="Arial"/>
              </a:rPr>
              <a:t>                                               Pagamento material de escritório;</a:t>
            </a:r>
          </a:p>
        </p:txBody>
      </p:sp>
      <p:sp>
        <p:nvSpPr>
          <p:cNvPr id="217" name="CustomShape 2"/>
          <p:cNvSpPr/>
          <p:nvPr/>
        </p:nvSpPr>
        <p:spPr>
          <a:xfrm>
            <a:off x="0" y="0"/>
            <a:ext cx="705924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pt-BR" sz="3600" b="1" strike="noStrike" spc="-1">
                <a:solidFill>
                  <a:srgbClr val="00AEEF"/>
                </a:solidFill>
                <a:latin typeface="Franklin Gothic Medium"/>
              </a:rPr>
              <a:t>7.2. Custos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13554</TotalTime>
  <Words>5021</Words>
  <Application>Microsoft Office PowerPoint</Application>
  <PresentationFormat>Papel A4 (210 x 297 mm)</PresentationFormat>
  <Paragraphs>630</Paragraphs>
  <Slides>110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110</vt:i4>
      </vt:variant>
    </vt:vector>
  </HeadingPairs>
  <TitlesOfParts>
    <vt:vector size="123" baseType="lpstr">
      <vt:lpstr>Arial</vt:lpstr>
      <vt:lpstr>Calibri</vt:lpstr>
      <vt:lpstr>Franklin Gothic Medium</vt:lpstr>
      <vt:lpstr>Gill Sans MT</vt:lpstr>
      <vt:lpstr>Symbol</vt:lpstr>
      <vt:lpstr>Times New Roman</vt:lpstr>
      <vt:lpstr>Verdana</vt:lpstr>
      <vt:lpstr>Wingdings</vt:lpstr>
      <vt:lpstr>Wingdings 2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PAULO CESAR B. DA SILVA</cp:lastModifiedBy>
  <cp:revision>143</cp:revision>
  <dcterms:created xsi:type="dcterms:W3CDTF">2013-09-14T14:46:35Z</dcterms:created>
  <dcterms:modified xsi:type="dcterms:W3CDTF">2024-11-12T16:25:09Z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Papel A4 (210 x 297 mm)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75</vt:i4>
  </property>
  <property fmtid="{D5CDD505-2E9C-101B-9397-08002B2CF9AE}" pid="11" name="_TemplateID">
    <vt:lpwstr>TC028952669991</vt:lpwstr>
  </property>
</Properties>
</file>