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3"/>
  </p:notesMasterIdLst>
  <p:sldIdLst>
    <p:sldId id="256" r:id="rId3"/>
    <p:sldId id="646" r:id="rId4"/>
    <p:sldId id="645" r:id="rId5"/>
    <p:sldId id="258" r:id="rId6"/>
    <p:sldId id="259" r:id="rId7"/>
    <p:sldId id="265" r:id="rId8"/>
    <p:sldId id="266" r:id="rId9"/>
    <p:sldId id="267" r:id="rId10"/>
    <p:sldId id="268" r:id="rId11"/>
    <p:sldId id="617" r:id="rId12"/>
    <p:sldId id="618" r:id="rId13"/>
    <p:sldId id="619" r:id="rId14"/>
    <p:sldId id="620" r:id="rId15"/>
    <p:sldId id="621" r:id="rId16"/>
    <p:sldId id="622" r:id="rId17"/>
    <p:sldId id="623" r:id="rId18"/>
    <p:sldId id="624" r:id="rId19"/>
    <p:sldId id="625" r:id="rId20"/>
    <p:sldId id="626" r:id="rId21"/>
    <p:sldId id="627" r:id="rId22"/>
    <p:sldId id="628" r:id="rId23"/>
    <p:sldId id="271" r:id="rId24"/>
    <p:sldId id="629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38" r:id="rId34"/>
    <p:sldId id="639" r:id="rId35"/>
    <p:sldId id="640" r:id="rId36"/>
    <p:sldId id="641" r:id="rId37"/>
    <p:sldId id="642" r:id="rId38"/>
    <p:sldId id="643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70" r:id="rId50"/>
    <p:sldId id="644" r:id="rId51"/>
    <p:sldId id="616" r:id="rId52"/>
  </p:sldIdLst>
  <p:sldSz cx="10691813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E0D59CC-02AF-428B-9E71-FA4A47975F6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299DD4F-1AE3-2F8C-1948-7374AC2B2E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/>
            <a:fld id="{7FF69599-9968-4D72-A7E7-898C0A863F9B}" type="slidenum">
              <a:rPr lang="en-US" altLang="pt-BR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 hangingPunct="1"/>
              <a:t>4</a:t>
            </a:fld>
            <a:endParaRPr lang="en-US" altLang="pt-BR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068126F5-1C80-E49F-C80E-CD3A6D7CD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1E8188F0-CC3F-CB28-318B-6A463FA52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B642E55B-3A75-6919-D8D5-67D59E5EA0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F11952-CE9A-4DAB-8538-3E3E7C912EB7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71D2C296-2E44-B168-DB79-14EDEBA2CC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6AD9B61-487F-8FFC-686E-109DC0883E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180704B8-2BA4-FA3B-50B5-05D80A4AFD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4FDB2B-31D1-4307-A056-1C9369DC11EA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7D99A566-5990-FF3C-708E-A6039D5967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005349A3-1E2E-517A-FD79-DA2E8F7BD5C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1AC24DFB-D2AF-F25C-E21F-512C138772C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139A2E-D7D2-4631-AEDB-30978EBFD28C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ACADB77B-7F19-99F6-DCCD-3505954D63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1DA789-C87B-EF6E-01A9-D32DF4A41BB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3A7A6B8F-839A-ED6A-5286-15DA2E38E6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3E4B54-108B-41DC-ABDF-4FEE6EA659A1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2E6C20C4-A108-6D45-0BDB-66F347AE8B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6B031906-C6B9-9B82-E63B-B55C9B8D3F6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75BDC3CF-8CC4-A58E-762F-F4EC841EF6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B0C35B-4009-411C-9C9E-167517A7608C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6D8585CC-DFFD-023F-27D6-F0CB4A314EC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599045FB-4ABC-F327-7738-B3984EB920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D7E8202B-A7FF-6C4C-47F9-FE97DECA94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E4433D-A807-4A22-8978-8CFEE6D0609B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2DD9100B-2258-04F3-0120-9404555EA8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7F9C825-6861-A624-2573-ACC616587A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3CAC3346-3B8C-F96A-079B-32305BC87D8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4D39AC-750C-4367-A036-A93E294156A8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79939B24-1DD0-130E-289B-E7406E9794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761464DD-68B2-FFB1-E3F2-D2C72EA1A5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753AF577-EFE9-E992-AB95-138B3D6D2F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664EFC-8234-4B94-9629-55BB0C32AB41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6C6F23B6-B85B-F7B3-E5DD-80E54AC042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5AC76208-F5CF-44B0-0058-C30F6C0675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959636D1-8CA9-9FB8-C9BF-4DCC8B32A9C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5D88BC-18D8-44EA-A4A0-C862ECBAA093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11838BA6-AA8C-E433-7217-C1071E92A5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3066989-4E86-CBC8-4FE2-8A156BD90C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B2951FC-A123-4B44-F953-A5FDA565A86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539411-EF2C-4050-82F8-00AA3DF8DAC7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6BE23AA7-F407-E048-037A-FB5D0FEC180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E8704C0-1E12-9FEE-1B8D-F3C242F588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C851088-E547-46BC-1E77-35A2B4ACF6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/>
            <a:fld id="{2B012882-9EE4-420F-A682-5CF885F8484E}" type="slidenum">
              <a:rPr lang="en-US" altLang="pt-BR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 hangingPunct="1"/>
              <a:t>5</a:t>
            </a:fld>
            <a:endParaRPr lang="en-US" altLang="pt-BR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D709FE91-1AE0-820D-7FF7-64DCDA1D3F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5216DD58-6517-6695-4CBC-0D1967D72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281F631-2771-D17E-BDC6-97AC095E96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B456D2-58E7-485C-BE74-2A0CFCF0D149}" type="slidenum">
              <a:rPr lang="en-US" altLang="pt-BR"/>
              <a:pPr/>
              <a:t>23</a:t>
            </a:fld>
            <a:endParaRPr lang="en-US" altLang="pt-BR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47F49AA4-A5E0-B440-E167-52841D854D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A1A0A18-BD16-2188-445C-7977425885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BA720A9-8E44-8A3D-70F7-635758CD39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F415CB-9594-4F6A-B15C-E3B72F104A78}" type="slidenum">
              <a:rPr lang="en-US" altLang="pt-BR"/>
              <a:pPr/>
              <a:t>24</a:t>
            </a:fld>
            <a:endParaRPr lang="en-US" altLang="pt-BR"/>
          </a:p>
        </p:txBody>
      </p:sp>
      <p:sp>
        <p:nvSpPr>
          <p:cNvPr id="68609" name="Text Box 1">
            <a:extLst>
              <a:ext uri="{FF2B5EF4-FFF2-40B4-BE49-F238E27FC236}">
                <a16:creationId xmlns:a16="http://schemas.microsoft.com/office/drawing/2014/main" id="{003B5AE5-864F-9C0C-573F-C525B8226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SzPct val="75000"/>
              <a:buFontTx/>
              <a:buNone/>
            </a:pPr>
            <a:fld id="{7D87224F-5224-44D4-B620-6A0E945CBCA5}" type="slidenum">
              <a:rPr lang="pt-BR" altLang="pt-BR" sz="1200">
                <a:latin typeface="Times New Roman" panose="02020603050405020304" pitchFamily="18" charset="0"/>
              </a:rPr>
              <a:pPr algn="r" eaLnBrk="1" hangingPunct="1">
                <a:buClrTx/>
                <a:buSzPct val="75000"/>
                <a:buFontTx/>
                <a:buNone/>
              </a:pPr>
              <a:t>24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B2665CC3-5EF1-E9A6-0611-2F5C89A4B85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519488" y="2224088"/>
            <a:ext cx="1587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A41F2C54-08D0-925C-6C22-A8FCA5212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3794125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1B0C8D05-FB15-FD7F-B4AB-BAE4006979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9A9B14-3C4E-4352-93E0-DC8864C7AF12}" type="slidenum">
              <a:rPr lang="en-US" altLang="pt-BR"/>
              <a:pPr/>
              <a:t>25</a:t>
            </a:fld>
            <a:endParaRPr lang="en-US" altLang="pt-BR"/>
          </a:p>
        </p:txBody>
      </p:sp>
      <p:sp>
        <p:nvSpPr>
          <p:cNvPr id="69633" name="Text Box 1">
            <a:extLst>
              <a:ext uri="{FF2B5EF4-FFF2-40B4-BE49-F238E27FC236}">
                <a16:creationId xmlns:a16="http://schemas.microsoft.com/office/drawing/2014/main" id="{EAC7B4D6-28A1-D207-0318-1738CF413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SzPct val="75000"/>
              <a:buFontTx/>
              <a:buNone/>
            </a:pPr>
            <a:fld id="{FFC98CA8-52E6-4DEB-89E4-DFAFEE15F2FC}" type="slidenum">
              <a:rPr lang="pt-BR" altLang="pt-BR" sz="1200">
                <a:latin typeface="Times New Roman" panose="02020603050405020304" pitchFamily="18" charset="0"/>
              </a:rPr>
              <a:pPr algn="r" eaLnBrk="1" hangingPunct="1">
                <a:buClrTx/>
                <a:buSzPct val="75000"/>
                <a:buFontTx/>
                <a:buNone/>
              </a:pPr>
              <a:t>25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AD41A816-9683-3CF2-451E-D3589C241D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519488" y="2224088"/>
            <a:ext cx="1587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B69291D0-0C13-BB03-40E5-8AE59AD3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3794125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4FE328C5-361C-4914-F9A2-72B6BBFDA8B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D0F758-9E04-4969-9B7B-0833B4161DE9}" type="slidenum">
              <a:rPr lang="en-US" altLang="pt-BR"/>
              <a:pPr/>
              <a:t>26</a:t>
            </a:fld>
            <a:endParaRPr lang="en-US" altLang="pt-BR"/>
          </a:p>
        </p:txBody>
      </p:sp>
      <p:sp>
        <p:nvSpPr>
          <p:cNvPr id="70657" name="Text Box 1">
            <a:extLst>
              <a:ext uri="{FF2B5EF4-FFF2-40B4-BE49-F238E27FC236}">
                <a16:creationId xmlns:a16="http://schemas.microsoft.com/office/drawing/2014/main" id="{EC36C42F-7D77-B946-67A3-E33B64897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SzPct val="75000"/>
              <a:buFontTx/>
              <a:buNone/>
            </a:pPr>
            <a:fld id="{440F7F14-2D94-4781-8389-6A458B462A11}" type="slidenum">
              <a:rPr lang="pt-BR" altLang="pt-BR" sz="1200">
                <a:latin typeface="Times New Roman" panose="02020603050405020304" pitchFamily="18" charset="0"/>
              </a:rPr>
              <a:pPr algn="r" eaLnBrk="1" hangingPunct="1">
                <a:buClrTx/>
                <a:buSzPct val="75000"/>
                <a:buFontTx/>
                <a:buNone/>
              </a:pPr>
              <a:t>26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EAF858E-29E0-4E36-623B-0BD0F4B24A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519488" y="2224088"/>
            <a:ext cx="1587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D9712119-519F-1020-2D7F-3414D28F0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3794125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EFA93230-F4EF-6EE7-4D76-EB0DFEB77C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A5AE67-3241-4EF0-A8F0-4B6A18AE366F}" type="slidenum">
              <a:rPr lang="en-US" altLang="pt-BR"/>
              <a:pPr/>
              <a:t>27</a:t>
            </a:fld>
            <a:endParaRPr lang="en-US" altLang="pt-BR"/>
          </a:p>
        </p:txBody>
      </p:sp>
      <p:sp>
        <p:nvSpPr>
          <p:cNvPr id="71681" name="Text Box 1">
            <a:extLst>
              <a:ext uri="{FF2B5EF4-FFF2-40B4-BE49-F238E27FC236}">
                <a16:creationId xmlns:a16="http://schemas.microsoft.com/office/drawing/2014/main" id="{235E43DE-71CE-0D28-CA20-F62ABCA07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SzPct val="75000"/>
              <a:buFontTx/>
              <a:buNone/>
            </a:pPr>
            <a:fld id="{2066C14E-5059-4E0E-8650-E60DA40BAECD}" type="slidenum">
              <a:rPr lang="pt-BR" altLang="pt-BR" sz="1200">
                <a:latin typeface="Times New Roman" panose="02020603050405020304" pitchFamily="18" charset="0"/>
              </a:rPr>
              <a:pPr algn="r" eaLnBrk="1" hangingPunct="1">
                <a:buClrTx/>
                <a:buSzPct val="75000"/>
                <a:buFontTx/>
                <a:buNone/>
              </a:pPr>
              <a:t>27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61FBA00-4681-5398-5276-E39735BA79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519488" y="2224088"/>
            <a:ext cx="1587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65E27C4B-46D0-988A-F987-A782D7E7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3794125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0D3A0BC2-1D91-9865-9425-A6E1725711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098E39-594C-4390-A710-7EA816413AA5}" type="slidenum">
              <a:rPr lang="en-US" altLang="pt-BR"/>
              <a:pPr/>
              <a:t>28</a:t>
            </a:fld>
            <a:endParaRPr lang="en-US" altLang="pt-BR"/>
          </a:p>
        </p:txBody>
      </p:sp>
      <p:sp>
        <p:nvSpPr>
          <p:cNvPr id="72705" name="Text Box 1">
            <a:extLst>
              <a:ext uri="{FF2B5EF4-FFF2-40B4-BE49-F238E27FC236}">
                <a16:creationId xmlns:a16="http://schemas.microsoft.com/office/drawing/2014/main" id="{67349106-CD24-1250-DEAB-9255F9637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SzPct val="75000"/>
              <a:buFontTx/>
              <a:buNone/>
            </a:pPr>
            <a:fld id="{56829969-E9D6-45EA-83F8-AFA040C5E97F}" type="slidenum">
              <a:rPr lang="pt-BR" altLang="pt-BR" sz="1200">
                <a:latin typeface="Times New Roman" panose="02020603050405020304" pitchFamily="18" charset="0"/>
              </a:rPr>
              <a:pPr algn="r" eaLnBrk="1" hangingPunct="1">
                <a:buClrTx/>
                <a:buSzPct val="75000"/>
                <a:buFontTx/>
                <a:buNone/>
              </a:pPr>
              <a:t>28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F06E0A3-A9DB-6F0D-77BC-3E77371A844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519488" y="2224088"/>
            <a:ext cx="1587" cy="1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4B0375A2-467B-45EF-21EC-E9D5AF4D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3794125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0F3A8262-5FBD-DE82-BE05-B7A5A0337B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96E3C4-DD4E-4BD9-B124-833AD76C8C2D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DC384AF7-CC5C-2F2F-1243-84737CF1F4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16F1B410-7DB1-3ACC-874A-4C52FFECBE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26E3A5AA-8042-2B01-8D96-08E9BF190C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AADB33-C48C-4F19-BD3A-56B5D9A45B3D}" type="slidenum">
              <a:rPr lang="en-US" altLang="pt-BR"/>
              <a:pPr/>
              <a:t>30</a:t>
            </a:fld>
            <a:endParaRPr lang="en-US" altLang="pt-BR"/>
          </a:p>
        </p:txBody>
      </p:sp>
      <p:sp>
        <p:nvSpPr>
          <p:cNvPr id="74753" name="Rectangle 1">
            <a:extLst>
              <a:ext uri="{FF2B5EF4-FFF2-40B4-BE49-F238E27FC236}">
                <a16:creationId xmlns:a16="http://schemas.microsoft.com/office/drawing/2014/main" id="{8F55ABC3-7DAD-2216-EC18-485601DF4AA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5B12B70-CEFA-40D3-CEE3-6AD0EF4930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3003085E-0B14-2292-0F27-3E56FBFD22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32AB76-0D70-4B52-88C3-11578F95C2B6}" type="slidenum">
              <a:rPr lang="en-US" altLang="pt-BR"/>
              <a:pPr/>
              <a:t>31</a:t>
            </a:fld>
            <a:endParaRPr lang="en-US" altLang="pt-BR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7F351A4D-1689-6121-29A5-34033EE162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E03E3E2F-EEF3-0E7B-D734-9EC549A78A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7983C992-8DA5-FAD5-F4FD-433644E2C5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4C76EA-3D2D-4710-9355-C35212D49F6C}" type="slidenum">
              <a:rPr lang="en-US" altLang="pt-BR"/>
              <a:pPr/>
              <a:t>32</a:t>
            </a:fld>
            <a:endParaRPr lang="en-US" altLang="pt-BR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75B5AE75-3120-6438-DAD0-9014581C6B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441E0B5A-D4BF-7072-E74C-8450E946B4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23E98399-3672-4CDF-643D-E5B8FFE969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/>
            <a:fld id="{232D7033-243F-4EBB-B4C4-7533BAD99175}" type="slidenum">
              <a:rPr lang="en-US" altLang="pt-BR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 hangingPunct="1"/>
              <a:t>6</a:t>
            </a:fld>
            <a:endParaRPr lang="en-US" altLang="pt-BR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9BFF9EBA-3CB9-259E-B14C-8A0633746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9BB65DA-DCD6-9966-B8C0-A0137CD54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AC7DAD35-4B0A-288F-DD19-CBC7E314A8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D962C6-97D7-464D-84C9-A9362A5931CC}" type="slidenum">
              <a:rPr lang="en-US" altLang="pt-BR"/>
              <a:pPr/>
              <a:t>33</a:t>
            </a:fld>
            <a:endParaRPr lang="en-US" altLang="pt-BR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042CA770-46A9-49C8-3FFD-64D2BEA312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7CDB63D7-698C-EA24-4D97-FF2AD8497E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D80CA393-4D9A-2A3A-D7CE-A9B39E8268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43A618-B466-4111-8A5D-A2F71241828B}" type="slidenum">
              <a:rPr lang="en-US" altLang="pt-BR"/>
              <a:pPr/>
              <a:t>34</a:t>
            </a:fld>
            <a:endParaRPr lang="en-US" altLang="pt-BR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F15FEEEB-C73E-78E2-4FC4-054C24BB47E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9D63C640-D914-4460-07D7-822FC20D24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3F1550C9-1C49-C9C9-BD2A-36483E1360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C70F5C-5EA2-495F-83FD-055946EA26E1}" type="slidenum">
              <a:rPr lang="en-US" altLang="pt-BR"/>
              <a:pPr/>
              <a:t>35</a:t>
            </a:fld>
            <a:endParaRPr lang="en-US" altLang="pt-BR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C3D2077E-0904-2951-92C7-080F911B73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32FE3E3-912A-7BDB-DFB2-F2975AB007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2C61BF5-CEB0-EE49-8E31-01F9AA08AB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095F74-922F-47F7-84D5-159D4F0CB78D}" type="slidenum">
              <a:rPr lang="en-US" altLang="pt-BR"/>
              <a:pPr/>
              <a:t>36</a:t>
            </a:fld>
            <a:endParaRPr lang="en-US" altLang="pt-BR"/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F6E6F67D-7073-E208-4374-C2FFC54B0A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F53328BD-CDEE-34D3-B4BE-F8948DBC24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21DD1007-8C64-D1DB-CB2F-8DB1E087495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02D6D4-70EA-4B5F-84C5-CF9DFB2B7D87}" type="slidenum">
              <a:rPr lang="en-US" altLang="pt-BR"/>
              <a:pPr/>
              <a:t>37</a:t>
            </a:fld>
            <a:endParaRPr lang="en-US" altLang="pt-BR"/>
          </a:p>
        </p:txBody>
      </p:sp>
      <p:sp>
        <p:nvSpPr>
          <p:cNvPr id="81921" name="Rectangle 1">
            <a:extLst>
              <a:ext uri="{FF2B5EF4-FFF2-40B4-BE49-F238E27FC236}">
                <a16:creationId xmlns:a16="http://schemas.microsoft.com/office/drawing/2014/main" id="{708BABEF-A615-7814-2DC2-E4B159BF9E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F7CA8FFC-5319-CC5B-D4BD-D930F96A30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ACC64E55-D07E-AEE2-C562-854D664CF3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48943D-C550-47E7-91DC-9A62FD800DAD}" type="slidenum">
              <a:rPr lang="en-US" altLang="pt-BR"/>
              <a:pPr/>
              <a:t>38</a:t>
            </a:fld>
            <a:endParaRPr lang="en-US" altLang="pt-BR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E195BCF2-98BE-E1FB-5E96-E75E917908C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64B7D0FC-E1BD-1F95-461B-037490F38A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E08586FA-EF24-1F21-16D6-30BCCF67BF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B0CC54-C5DF-43CA-87CB-DACC3B10CF8E}" type="slidenum">
              <a:rPr lang="en-US" altLang="pt-BR"/>
              <a:pPr/>
              <a:t>39</a:t>
            </a:fld>
            <a:endParaRPr lang="en-US" altLang="pt-BR"/>
          </a:p>
        </p:txBody>
      </p:sp>
      <p:sp>
        <p:nvSpPr>
          <p:cNvPr id="83969" name="Rectangle 1">
            <a:extLst>
              <a:ext uri="{FF2B5EF4-FFF2-40B4-BE49-F238E27FC236}">
                <a16:creationId xmlns:a16="http://schemas.microsoft.com/office/drawing/2014/main" id="{3715F5E4-C2C2-08BD-A584-4290A925FE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91091DF-EAAF-8EE7-CB9A-D332DE222E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F373ED5E-DD85-5998-DD87-65EBA637C1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C0AD89-A29A-423F-88F3-BFB8C6CFA0EE}" type="slidenum">
              <a:rPr lang="en-US" altLang="pt-BR"/>
              <a:pPr/>
              <a:t>40</a:t>
            </a:fld>
            <a:endParaRPr lang="en-US" altLang="pt-BR"/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2579A5BD-E0F2-B02C-B202-464E1402BB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FD4AED7D-2C35-7FE5-24DD-989F31AE1C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EED13FF-785C-9949-250B-16099E6525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F6B5C7-C937-4A2C-B907-FD258E85591D}" type="slidenum">
              <a:rPr lang="en-US" altLang="pt-BR"/>
              <a:pPr/>
              <a:t>41</a:t>
            </a:fld>
            <a:endParaRPr lang="en-US" altLang="pt-BR"/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6595FEBE-78C2-A1AF-2698-4CFBA84779E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8B78FB72-EF68-A7D6-6AC5-0A50E55E44C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9D27F14-163B-8F44-398C-18CE637E9E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9E1D91-367C-4FDC-9318-D411BF1623B0}" type="slidenum">
              <a:rPr lang="en-US" altLang="pt-BR"/>
              <a:pPr/>
              <a:t>42</a:t>
            </a:fld>
            <a:endParaRPr lang="en-US" altLang="pt-BR"/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41901850-5F59-45D9-91F3-202C01035C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7CD56E6-29B2-C44B-3DD4-7877C4A9D6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E898745-CD44-30CD-E5B9-1237D9579D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/>
            <a:fld id="{2AB6596A-20E8-4551-A91C-CB7125888886}" type="slidenum">
              <a:rPr lang="en-US" altLang="pt-BR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 hangingPunct="1"/>
              <a:t>7</a:t>
            </a:fld>
            <a:endParaRPr lang="en-US" altLang="pt-BR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C7A38263-9A73-0F9F-E364-B5216296B9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B3E8228D-797F-EE08-51AB-FEEC79F1C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4F9347B8-2A91-EE0F-CB58-FE5EB6F21E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15DE28-C386-4A51-A994-F991F8F62760}" type="slidenum">
              <a:rPr lang="en-US" altLang="pt-BR"/>
              <a:pPr/>
              <a:t>43</a:t>
            </a:fld>
            <a:endParaRPr lang="en-US" altLang="pt-BR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3C66FCC0-FF5F-F93F-E762-7053453B60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E2AEDA2-2096-5ADE-0C84-44EDBC86D9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103E70B5-F5AF-3558-EEF1-68B43F2539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AEDF85-0361-4F7D-874F-F99263D77523}" type="slidenum">
              <a:rPr lang="en-US" altLang="pt-BR"/>
              <a:pPr/>
              <a:t>44</a:t>
            </a:fld>
            <a:endParaRPr lang="en-US" altLang="pt-BR"/>
          </a:p>
        </p:txBody>
      </p:sp>
      <p:sp>
        <p:nvSpPr>
          <p:cNvPr id="89089" name="Rectangle 1">
            <a:extLst>
              <a:ext uri="{FF2B5EF4-FFF2-40B4-BE49-F238E27FC236}">
                <a16:creationId xmlns:a16="http://schemas.microsoft.com/office/drawing/2014/main" id="{B8EB025B-2840-DC38-5FB7-02090D6A74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9B024BE7-6AF5-383C-8DBD-C0FC69A143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451371E9-35FE-3CD3-1D45-A8F99F95E50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D5956B-F7C0-4ADD-85A9-30F5FC5536A4}" type="slidenum">
              <a:rPr lang="en-US" altLang="pt-BR"/>
              <a:pPr/>
              <a:t>45</a:t>
            </a:fld>
            <a:endParaRPr lang="en-US" altLang="pt-BR"/>
          </a:p>
        </p:txBody>
      </p:sp>
      <p:sp>
        <p:nvSpPr>
          <p:cNvPr id="90113" name="Rectangle 1">
            <a:extLst>
              <a:ext uri="{FF2B5EF4-FFF2-40B4-BE49-F238E27FC236}">
                <a16:creationId xmlns:a16="http://schemas.microsoft.com/office/drawing/2014/main" id="{4A81F2BE-42E3-7DD8-3F32-7B96DAB57A8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3B8684CB-B45F-DEDE-75D0-1A507793C7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68896CBA-00EB-1E33-2B54-F2E3F884973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82733E-69BA-45AD-8D36-0FB4B8BC8D2E}" type="slidenum">
              <a:rPr lang="en-US" altLang="pt-BR"/>
              <a:pPr/>
              <a:t>46</a:t>
            </a:fld>
            <a:endParaRPr lang="en-US" altLang="pt-BR"/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4EA9B8EF-0ECE-05D2-6506-72A278D41F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E67D878-0043-F66D-3B2A-ACAD345CB43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D1AA2D8F-73FF-F352-4200-B83DFE9BCC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529202-5D12-4B8D-8616-56AD783021CF}" type="slidenum">
              <a:rPr lang="en-US" altLang="pt-BR"/>
              <a:pPr/>
              <a:t>47</a:t>
            </a:fld>
            <a:endParaRPr lang="en-US" altLang="pt-BR"/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DD885C34-6DF1-0EFB-500C-511822A43D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C948E695-BFBC-1732-2EE0-9B5856C667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B1E5830-E0E4-FB99-49A6-40A4CBDCE7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/>
            <a:fld id="{B8E660C5-120A-4B35-B501-5D90D1BDAA02}" type="slidenum">
              <a:rPr lang="en-US" altLang="pt-BR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 hangingPunct="1"/>
              <a:t>8</a:t>
            </a:fld>
            <a:endParaRPr lang="en-US" altLang="pt-BR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DE15B9C6-ECF8-A177-5D22-DC0FDD0B4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36CD6E2B-978E-ACD6-21CE-60DC191E4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07E7913-473C-2F71-9944-0B50E18FCAC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/>
            <a:fld id="{E98324ED-4A19-4E1C-9FB0-8271A91CB3C8}" type="slidenum">
              <a:rPr lang="en-US" altLang="pt-BR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eaLnBrk="1" hangingPunct="1"/>
              <a:t>9</a:t>
            </a:fld>
            <a:endParaRPr lang="en-US" altLang="pt-BR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1B19F034-7D15-C604-2A14-31E46DE94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49275"/>
            <a:ext cx="3657600" cy="2743200"/>
          </a:xfrm>
          <a:solidFill>
            <a:srgbClr val="FFFFFF"/>
          </a:solidFill>
          <a:ln/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8611155D-9886-CCF0-35B3-37F50BFF2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8AD791C7-963D-3D59-48AE-45038219D95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69E305-CEAF-4D00-85D3-F033A9E6FAFA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BFABBBAF-D1DF-8938-B948-74AE19F1628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8063" y="685800"/>
            <a:ext cx="4827587" cy="34147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208A8BD-F51C-4932-E589-E6E09BAD44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72113" cy="41005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0BC71866-2401-9196-37D4-C86A45B6AE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5532BD-127B-49AF-AA26-C29525F0A63B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55297" name="Text Box 1">
            <a:extLst>
              <a:ext uri="{FF2B5EF4-FFF2-40B4-BE49-F238E27FC236}">
                <a16:creationId xmlns:a16="http://schemas.microsoft.com/office/drawing/2014/main" id="{97624787-B483-1045-35D8-BF865F56E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SzPct val="75000"/>
              <a:buFontTx/>
              <a:buNone/>
            </a:pPr>
            <a:fld id="{163A2F0C-136B-4702-AED2-8012285FAD81}" type="slidenum">
              <a:rPr lang="pt-BR" altLang="pt-BR" sz="1200">
                <a:latin typeface="Times New Roman" panose="02020603050405020304" pitchFamily="18" charset="0"/>
              </a:rPr>
              <a:pPr algn="r" eaLnBrk="1" hangingPunct="1">
                <a:buClrTx/>
                <a:buSzPct val="75000"/>
                <a:buFontTx/>
                <a:buNone/>
              </a:pPr>
              <a:t>11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32798888-4A6F-2F75-9637-E0AF922A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60EC8B3-A69C-5905-0433-FC8C4593B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SzPct val="75000"/>
              <a:buFontTx/>
              <a:buNone/>
            </a:pPr>
            <a:r>
              <a:rPr lang="en-US" altLang="pt-BR" sz="1200">
                <a:latin typeface="Times New Roman" panose="02020603050405020304" pitchFamily="18" charset="0"/>
              </a:rPr>
              <a:t>278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027BD254-933D-4904-82FA-C325EF576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AFD77972-C842-DB9D-261F-D1616AA4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FC5CCE6B-2592-8246-D39B-F652787071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14413" y="692150"/>
            <a:ext cx="482917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259CB624-3AC2-7AAF-C2AF-CB0153D05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0E20DA76-12C7-8E90-9090-42B2659070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4A46FA-8541-49E0-A4B0-CF2D3CCCFBF0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56321" name="Text Box 1">
            <a:extLst>
              <a:ext uri="{FF2B5EF4-FFF2-40B4-BE49-F238E27FC236}">
                <a16:creationId xmlns:a16="http://schemas.microsoft.com/office/drawing/2014/main" id="{358EE850-6301-A8A5-35DB-B2AFE01F1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SzPct val="75000"/>
              <a:buFontTx/>
              <a:buNone/>
            </a:pPr>
            <a:fld id="{92CBE726-4FA2-4817-94CC-EEC140E2178A}" type="slidenum">
              <a:rPr lang="pt-BR" altLang="pt-BR" sz="1200">
                <a:latin typeface="Times New Roman" panose="02020603050405020304" pitchFamily="18" charset="0"/>
              </a:rPr>
              <a:pPr algn="r" eaLnBrk="1" hangingPunct="1">
                <a:buClrTx/>
                <a:buSzPct val="75000"/>
                <a:buFontTx/>
                <a:buNone/>
              </a:pPr>
              <a:t>12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302FF01C-F393-FF73-21D7-576D79676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3CBB6B2-DA9D-7E5D-A0CD-339AE1087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SzPct val="75000"/>
              <a:buFontTx/>
              <a:buNone/>
            </a:pPr>
            <a:r>
              <a:rPr lang="en-US" altLang="pt-BR" sz="1200">
                <a:latin typeface="Times New Roman" panose="02020603050405020304" pitchFamily="18" charset="0"/>
              </a:rPr>
              <a:t>278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2CBCC2BB-1581-9E30-B900-06E3EDD3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6255EF2E-8046-6A64-2792-E5752B2BC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0BB8718F-809A-C75E-FEDA-1BD34318C2F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14413" y="692150"/>
            <a:ext cx="482917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7" name="Text Box 7">
            <a:extLst>
              <a:ext uri="{FF2B5EF4-FFF2-40B4-BE49-F238E27FC236}">
                <a16:creationId xmlns:a16="http://schemas.microsoft.com/office/drawing/2014/main" id="{7355EA65-D0C9-2647-D7DE-3E4D7CC0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6" descr="Interface gráfica do usuário, 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0" y="-18360"/>
            <a:ext cx="10687680" cy="7554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25673" y="549504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Aula: 28/08/2025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23800" y="5991840"/>
            <a:ext cx="370908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FCF9F9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8640" y="2267280"/>
            <a:ext cx="6209280" cy="770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FCF9F9"/>
                </a:solidFill>
                <a:latin typeface="Calibri"/>
                <a:ea typeface="DejaVu Sans"/>
              </a:rPr>
              <a:t>Listas Lineares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0" y="7066080"/>
            <a:ext cx="699516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Curso: Sistemas de Informação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40501B-727B-E5A8-8FE3-A0D2F8F3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66" y="136621"/>
            <a:ext cx="3333581" cy="19128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184E385E-8E81-B647-1B69-A475A377A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A9215BB6-1F31-4777-9E7D-014BEEB6A643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10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3EA0FCD-1310-62A6-F4C6-FABD2A390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70" y="10499"/>
            <a:ext cx="8576381" cy="62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3086" b="1" dirty="0">
                <a:solidFill>
                  <a:srgbClr val="FF6600"/>
                </a:solidFill>
              </a:rPr>
              <a:t> 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Seqüenciais</a:t>
            </a:r>
            <a:endParaRPr lang="pt-BR" altLang="pt-BR" sz="4000" b="1" spc="-1" dirty="0">
              <a:solidFill>
                <a:srgbClr val="00AEEF"/>
              </a:solidFill>
              <a:latin typeface="Calibri"/>
              <a:cs typeface="+mn-cs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1DB4CEA3-CAD7-8264-E86F-86B354593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67" y="1111203"/>
            <a:ext cx="8571132" cy="523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82"/>
              </a:spcBef>
            </a:pPr>
            <a:r>
              <a:rPr lang="pt-BR" altLang="pt-BR" sz="2205"/>
              <a:t>Conjunto de itens organizados </a:t>
            </a:r>
            <a:r>
              <a:rPr lang="pt-BR" altLang="pt-BR" sz="2205">
                <a:solidFill>
                  <a:srgbClr val="FF0000"/>
                </a:solidFill>
                <a:latin typeface="Wingdings" panose="05000000000000000000" pitchFamily="2" charset="2"/>
              </a:rPr>
              <a:t></a:t>
            </a:r>
            <a:r>
              <a:rPr lang="pt-BR" altLang="pt-BR" sz="2205">
                <a:solidFill>
                  <a:srgbClr val="FF0000"/>
                </a:solidFill>
              </a:rPr>
              <a:t> </a:t>
            </a:r>
            <a:r>
              <a:rPr lang="pt-BR" altLang="pt-BR" sz="2205">
                <a:solidFill>
                  <a:srgbClr val="0000FF"/>
                </a:solidFill>
              </a:rPr>
              <a:t>vetor</a:t>
            </a:r>
          </a:p>
          <a:p>
            <a:pPr marL="0" lvl="1">
              <a:spcBef>
                <a:spcPts val="772"/>
              </a:spcBef>
            </a:pPr>
            <a:r>
              <a:rPr lang="pt-BR" altLang="pt-BR" sz="2205"/>
              <a:t>a organização é implícita (pela posição)</a:t>
            </a:r>
          </a:p>
          <a:p>
            <a:pPr marL="0" lvl="1">
              <a:spcBef>
                <a:spcPts val="772"/>
              </a:spcBef>
            </a:pPr>
            <a:endParaRPr lang="pt-BR" altLang="pt-BR" sz="2205"/>
          </a:p>
          <a:p>
            <a:pPr marL="0" lvl="1">
              <a:spcBef>
                <a:spcPts val="772"/>
              </a:spcBef>
            </a:pPr>
            <a:endParaRPr lang="pt-BR" altLang="pt-BR" sz="2205"/>
          </a:p>
          <a:p>
            <a:pPr marL="0" lvl="1">
              <a:spcBef>
                <a:spcPts val="772"/>
              </a:spcBef>
            </a:pPr>
            <a:endParaRPr lang="pt-BR" altLang="pt-BR" sz="2205"/>
          </a:p>
          <a:p>
            <a:pPr marL="0" lvl="1">
              <a:spcBef>
                <a:spcPts val="772"/>
              </a:spcBef>
            </a:pPr>
            <a:endParaRPr lang="pt-BR" altLang="pt-BR" sz="2205"/>
          </a:p>
          <a:p>
            <a:pPr marL="0" lvl="1">
              <a:spcBef>
                <a:spcPts val="772"/>
              </a:spcBef>
            </a:pPr>
            <a:endParaRPr lang="pt-BR" altLang="pt-BR" sz="2205"/>
          </a:p>
          <a:p>
            <a:pPr marL="0" lvl="1">
              <a:spcBef>
                <a:spcPts val="772"/>
              </a:spcBef>
            </a:pPr>
            <a:endParaRPr lang="pt-BR" altLang="pt-BR" sz="2205"/>
          </a:p>
          <a:p>
            <a:pPr marL="0" lvl="1">
              <a:spcBef>
                <a:spcPts val="772"/>
              </a:spcBef>
            </a:pPr>
            <a:r>
              <a:rPr lang="pt-BR" altLang="pt-BR" sz="2205"/>
              <a:t>o símbolo </a:t>
            </a:r>
            <a:r>
              <a:rPr lang="pt-BR" altLang="pt-BR" sz="2205" b="1">
                <a:solidFill>
                  <a:srgbClr val="0000FF"/>
                </a:solidFill>
              </a:rPr>
              <a:t>vet</a:t>
            </a:r>
            <a:r>
              <a:rPr lang="pt-BR" altLang="pt-BR" sz="2205"/>
              <a:t> representa o endereço do primeiro elemento (ponteiro)</a:t>
            </a:r>
          </a:p>
          <a:p>
            <a:pPr marL="0" lvl="1">
              <a:spcBef>
                <a:spcPts val="772"/>
              </a:spcBef>
            </a:pPr>
            <a:r>
              <a:rPr lang="pt-BR" altLang="pt-BR" sz="2205"/>
              <a:t>ocupa um espaço contíguo na memória:</a:t>
            </a:r>
          </a:p>
          <a:p>
            <a:pPr lvl="2">
              <a:spcBef>
                <a:spcPts val="661"/>
              </a:spcBef>
              <a:buFont typeface="Times New Roman" panose="02020603050405020304" pitchFamily="18" charset="0"/>
              <a:buChar char="•"/>
            </a:pPr>
            <a:r>
              <a:rPr lang="pt-BR" altLang="pt-BR" sz="2205"/>
              <a:t>permite acesso a qualquer elemento a partir do ponteiro para o primeiro, utilizando indexação </a:t>
            </a:r>
            <a:r>
              <a:rPr lang="pt-BR" altLang="pt-BR" sz="2205" b="1">
                <a:solidFill>
                  <a:srgbClr val="0000FF"/>
                </a:solidFill>
                <a:latin typeface="Wingdings" panose="05000000000000000000" pitchFamily="2" charset="2"/>
              </a:rPr>
              <a:t></a:t>
            </a:r>
            <a:r>
              <a:rPr lang="pt-BR" altLang="pt-BR" sz="2205"/>
              <a:t> acesso aleatório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ABE0D7FF-7B57-A74F-740F-3A665C9AB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036" y="3541847"/>
            <a:ext cx="6668964" cy="554727"/>
          </a:xfrm>
          <a:prstGeom prst="rect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18D5E63D-060F-91BC-DECD-A4C81C97B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9481" y="3541847"/>
            <a:ext cx="1750" cy="55472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33938F71-BCF2-6CA3-D7FA-9386318AF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8674" y="3541847"/>
            <a:ext cx="1749" cy="55472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027CCF81-67B4-7E1B-5847-E1BBA2B57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7865" y="3541847"/>
            <a:ext cx="1750" cy="55472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02A765C7-783C-A647-A005-80B166CFD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7058" y="3541847"/>
            <a:ext cx="1749" cy="55472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0EE75113-6BBF-417E-38DB-086DBA053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4570" y="3778088"/>
            <a:ext cx="715720" cy="8049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1274" name="Rectangle 10">
            <a:extLst>
              <a:ext uri="{FF2B5EF4-FFF2-40B4-BE49-F238E27FC236}">
                <a16:creationId xmlns:a16="http://schemas.microsoft.com/office/drawing/2014/main" id="{D9CA7A35-5C61-1B48-F97A-A54F7DD4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45" y="3223361"/>
            <a:ext cx="953708" cy="31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en-AU" altLang="pt-BR" sz="2205" b="1">
                <a:solidFill>
                  <a:srgbClr val="0000FF"/>
                </a:solidFill>
              </a:rPr>
              <a:t>vet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819ECB58-C617-55E5-5276-8B8B400D3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77" y="3699341"/>
            <a:ext cx="157493" cy="159244"/>
          </a:xfrm>
          <a:prstGeom prst="rect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FDC0CC4B-A8B5-723C-0DD6-AD55B4AB8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018" y="3596095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en-AU" altLang="pt-BR" sz="2646">
                <a:solidFill>
                  <a:srgbClr val="003366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E8D8FD15-CBF5-8BD7-9B0A-0BE808E9F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6459" y="3596095"/>
            <a:ext cx="372735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en-AU" altLang="pt-BR" sz="2646">
                <a:solidFill>
                  <a:srgbClr val="003366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1278" name="Rectangle 14">
            <a:extLst>
              <a:ext uri="{FF2B5EF4-FFF2-40B4-BE49-F238E27FC236}">
                <a16:creationId xmlns:a16="http://schemas.microsoft.com/office/drawing/2014/main" id="{EC7638C7-B845-9A74-0C46-AED4110C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902" y="3596095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en-AU" altLang="pt-BR" sz="2646">
                <a:solidFill>
                  <a:srgbClr val="003366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1279" name="Rectangle 15">
            <a:extLst>
              <a:ext uri="{FF2B5EF4-FFF2-40B4-BE49-F238E27FC236}">
                <a16:creationId xmlns:a16="http://schemas.microsoft.com/office/drawing/2014/main" id="{8B7D5CE3-3E5E-8023-934D-CA619508D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537" y="3596095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en-AU" altLang="pt-BR" sz="2646">
                <a:solidFill>
                  <a:srgbClr val="003366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1280" name="Rectangle 16">
            <a:extLst>
              <a:ext uri="{FF2B5EF4-FFF2-40B4-BE49-F238E27FC236}">
                <a16:creationId xmlns:a16="http://schemas.microsoft.com/office/drawing/2014/main" id="{B676EDE4-A90D-19EC-55B1-640DF07EE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095" y="3596095"/>
            <a:ext cx="372733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en-AU" altLang="pt-BR" sz="2646">
                <a:solidFill>
                  <a:srgbClr val="003366"/>
                </a:solidFill>
                <a:latin typeface="Times New Roman" panose="02020603050405020304" pitchFamily="18" charset="0"/>
              </a:rPr>
              <a:t>S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F5583891-E01A-10FC-776C-EEB76ADB300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>
            <a:extLst>
              <a:ext uri="{FF2B5EF4-FFF2-40B4-BE49-F238E27FC236}">
                <a16:creationId xmlns:a16="http://schemas.microsoft.com/office/drawing/2014/main" id="{CD03BBDC-700B-93DB-B5FF-2655E27FA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CB7BAE41-A30B-41A9-B08B-150E9951DCF8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11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6A1461-8921-B1D7-19C2-6CF4BC40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975" y="6866704"/>
            <a:ext cx="3191863" cy="50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2E1838CE-EF4C-1F09-9311-4CFF94657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89246"/>
            <a:ext cx="8576381" cy="54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605" tIns="48811" rIns="99605" bIns="48811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 err="1">
                <a:solidFill>
                  <a:srgbClr val="00AEEF"/>
                </a:solidFill>
                <a:latin typeface="Calibri"/>
                <a:cs typeface="+mn-cs"/>
              </a:rPr>
              <a:t>Seqüenciais</a:t>
            </a:r>
            <a:endParaRPr lang="pt-BR" altLang="pt-BR" sz="4000" b="1" spc="-1" dirty="0">
              <a:solidFill>
                <a:srgbClr val="00AEEF"/>
              </a:solidFill>
              <a:latin typeface="Calibri"/>
              <a:cs typeface="+mn-cs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2FF953F3-91F6-62EC-8CD2-9218716C6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46" y="1199572"/>
            <a:ext cx="8732125" cy="460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605" tIns="48811" rIns="99605" bIns="48811"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937"/>
              </a:spcBef>
              <a:buSzPct val="75000"/>
            </a:pPr>
            <a:r>
              <a:rPr lang="pt-BR" altLang="pt-BR" sz="2800" dirty="0"/>
              <a:t>Qual a principal desvantagem de se usar o armazenamento </a:t>
            </a:r>
            <a:r>
              <a:rPr lang="pt-BR" altLang="pt-BR" sz="2800" dirty="0" err="1"/>
              <a:t>seqüencial</a:t>
            </a:r>
            <a:r>
              <a:rPr lang="pt-BR" altLang="pt-BR" sz="2800" dirty="0"/>
              <a:t> para representar Listas?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D0201FD6-3D11-0E14-01F1-852052AE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70" y="3212862"/>
            <a:ext cx="9484592" cy="214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605" tIns="48811" rIns="99605" bIns="48811"/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41363" indent="-28416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73087" indent="-571500">
              <a:spcBef>
                <a:spcPts val="937"/>
              </a:spcBef>
              <a:buSzPct val="75000"/>
              <a:buFont typeface="Arial" panose="020B0604020202020204" pitchFamily="34" charset="0"/>
              <a:buChar char="•"/>
            </a:pPr>
            <a:r>
              <a:rPr lang="pt-BR" altLang="pt-BR" sz="2400" b="1" dirty="0">
                <a:solidFill>
                  <a:srgbClr val="006666"/>
                </a:solidFill>
                <a:latin typeface="Tahoma" panose="020B0604030504040204" pitchFamily="34" charset="0"/>
              </a:rPr>
              <a:t>Quantidade fixa de elementos</a:t>
            </a:r>
          </a:p>
          <a:p>
            <a:pPr lvl="1">
              <a:spcBef>
                <a:spcPts val="827"/>
              </a:spcBef>
              <a:buClr>
                <a:srgbClr val="003366"/>
              </a:buClr>
              <a:buSzPct val="75000"/>
              <a:buFont typeface="Tahoma" panose="020B0604030504040204" pitchFamily="34" charset="0"/>
              <a:buChar char="–"/>
            </a:pPr>
            <a:r>
              <a:rPr lang="pt-BR" altLang="pt-BR" sz="2000" b="1" dirty="0">
                <a:solidFill>
                  <a:srgbClr val="006666"/>
                </a:solidFill>
                <a:latin typeface="Tahoma" panose="020B0604030504040204" pitchFamily="34" charset="0"/>
              </a:rPr>
              <a:t>memória alocada sem uso ou</a:t>
            </a:r>
          </a:p>
          <a:p>
            <a:pPr lvl="1">
              <a:spcBef>
                <a:spcPts val="827"/>
              </a:spcBef>
              <a:buClr>
                <a:srgbClr val="003366"/>
              </a:buClr>
              <a:buSzPct val="75000"/>
              <a:buFont typeface="Tahoma" panose="020B0604030504040204" pitchFamily="34" charset="0"/>
              <a:buChar char="–"/>
            </a:pPr>
            <a:r>
              <a:rPr lang="pt-BR" altLang="pt-BR" sz="2000" b="1" dirty="0">
                <a:solidFill>
                  <a:srgbClr val="006666"/>
                </a:solidFill>
                <a:latin typeface="Tahoma" panose="020B0604030504040204" pitchFamily="34" charset="0"/>
              </a:rPr>
              <a:t>impossibilidade de alocar mais memória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6CD2DB25-5C53-81BE-B64C-700658320D4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F9955926-1CDC-5A45-1D91-A704466CB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BAB930F2-CECE-493E-9543-49EFBC158F1B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12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22877443-C8E9-2A0F-B822-306D66C3B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89247"/>
            <a:ext cx="8576381" cy="62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605" tIns="48811" rIns="99605" bIns="48811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Lineares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7155CDBA-7229-3BEB-C4D9-6EE2FB14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854" y="1054019"/>
            <a:ext cx="7171192" cy="95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605" tIns="48811" rIns="99605" bIns="48811"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268"/>
              </a:spcBef>
              <a:buSzPct val="75000"/>
            </a:pPr>
            <a:r>
              <a:rPr lang="pt-BR" altLang="pt-BR" sz="2800" dirty="0"/>
              <a:t>Solução?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EC2DB39-2F33-F1B4-6913-6105F9C25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009" y="4816210"/>
            <a:ext cx="7300686" cy="103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605" tIns="48811" rIns="99605" bIns="48811"/>
          <a:lstStyle>
            <a:lvl1pPr marL="342900" indent="-341313"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268"/>
              </a:spcBef>
              <a:buSzPct val="75000"/>
            </a:pPr>
            <a:r>
              <a:rPr lang="pt-BR" altLang="pt-BR" sz="2400" b="1" dirty="0">
                <a:solidFill>
                  <a:srgbClr val="006666"/>
                </a:solidFill>
                <a:latin typeface="Tahoma" panose="020B0604030504040204" pitchFamily="34" charset="0"/>
              </a:rPr>
              <a:t>Listas Encadeadas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5FD25449-A6F2-92AF-FE4B-1445E14DB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51" y="2025498"/>
            <a:ext cx="8891367" cy="2064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605" tIns="48811" rIns="99605" bIns="48811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27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pt-BR" altLang="pt-BR" sz="2800" dirty="0">
                <a:solidFill>
                  <a:srgbClr val="003366"/>
                </a:solidFill>
                <a:latin typeface="Tahoma" panose="020B0604030504040204" pitchFamily="34" charset="0"/>
              </a:rPr>
              <a:t>Utilizar Estruturas de Dados que cresçam e diminuam na medida da necessidade Estruturas Dinâmicas</a:t>
            </a:r>
          </a:p>
          <a:p>
            <a:pPr>
              <a:spcBef>
                <a:spcPts val="827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pt-BR" altLang="pt-BR" sz="2800" dirty="0">
                <a:solidFill>
                  <a:srgbClr val="003366"/>
                </a:solidFill>
                <a:latin typeface="Tahoma" panose="020B0604030504040204" pitchFamily="34" charset="0"/>
              </a:rPr>
              <a:t>Alocação dinâmica de memória para armazenar os elementos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9882011A-B04F-F850-992C-76BE0F540F7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D860384B-FD65-8557-B174-90D183EF8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992480F0-7987-4F85-89F2-CCEC61489CB1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13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376561DE-1A15-2DDC-0B1B-65EA81FEE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-1"/>
            <a:ext cx="8576382" cy="55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Encadeadas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AB933D50-5059-EE42-D4A6-A4FE03413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98" y="1954666"/>
            <a:ext cx="9201104" cy="515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10000"/>
              </a:lnSpc>
              <a:spcBef>
                <a:spcPts val="882"/>
              </a:spcBef>
            </a:pPr>
            <a:r>
              <a:rPr lang="pt-BR" altLang="pt-BR" sz="2205"/>
              <a:t>Podem crescer e diminuir dinamicamente</a:t>
            </a:r>
          </a:p>
          <a:p>
            <a:pPr>
              <a:lnSpc>
                <a:spcPct val="110000"/>
              </a:lnSpc>
              <a:spcBef>
                <a:spcPts val="882"/>
              </a:spcBef>
            </a:pPr>
            <a:r>
              <a:rPr lang="pt-BR" altLang="pt-BR" sz="2205"/>
              <a:t>Tamanho máximo não precisa ser definido previamente </a:t>
            </a:r>
          </a:p>
          <a:p>
            <a:pPr>
              <a:lnSpc>
                <a:spcPct val="110000"/>
              </a:lnSpc>
              <a:spcBef>
                <a:spcPts val="882"/>
              </a:spcBef>
            </a:pPr>
            <a:r>
              <a:rPr lang="pt-BR" altLang="pt-BR" sz="2205"/>
              <a:t>Provêem flexibilidade, permitindo que os itens sejam rearrumados eficientemente</a:t>
            </a:r>
          </a:p>
          <a:p>
            <a:pPr marL="0" lvl="1">
              <a:lnSpc>
                <a:spcPct val="110000"/>
              </a:lnSpc>
              <a:spcBef>
                <a:spcPts val="772"/>
              </a:spcBef>
            </a:pPr>
            <a:r>
              <a:rPr lang="pt-BR" altLang="pt-BR" sz="2205"/>
              <a:t>perda no tempo de acesso a qualquer item arbitrário da lista, comparando com vetores</a:t>
            </a:r>
          </a:p>
          <a:p>
            <a:pPr>
              <a:lnSpc>
                <a:spcPct val="110000"/>
              </a:lnSpc>
              <a:spcBef>
                <a:spcPts val="882"/>
              </a:spcBef>
            </a:pPr>
            <a:r>
              <a:rPr lang="pt-BR" altLang="pt-BR" sz="2205"/>
              <a:t>Também chamadas de Listas Ligadas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99C69C84-443E-CD55-2743-4E6A1C3DC09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5A1A5661-C6C0-1C7D-2F76-1BA857D88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602B3D4D-910A-4031-9EE7-D6D70DCA64AD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14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15362" name="Oval 2">
            <a:extLst>
              <a:ext uri="{FF2B5EF4-FFF2-40B4-BE49-F238E27FC236}">
                <a16:creationId xmlns:a16="http://schemas.microsoft.com/office/drawing/2014/main" id="{20B3B0D3-9188-B760-B620-4B1A4A2C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286" y="6758209"/>
            <a:ext cx="647472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5363" name="Oval 3">
            <a:extLst>
              <a:ext uri="{FF2B5EF4-FFF2-40B4-BE49-F238E27FC236}">
                <a16:creationId xmlns:a16="http://schemas.microsoft.com/office/drawing/2014/main" id="{3B74B612-8651-0351-85DE-5D28F589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719" y="6758209"/>
            <a:ext cx="647472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496150FA-06C6-5E84-B0E5-63C9F0003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401" y="6758209"/>
            <a:ext cx="647472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E603920A-98D6-5795-54CB-6B99C78E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835" y="6758209"/>
            <a:ext cx="647472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D569BE58-B105-AB5F-A8E9-6E89F720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18" y="6758209"/>
            <a:ext cx="647472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grpSp>
        <p:nvGrpSpPr>
          <p:cNvPr id="15367" name="Group 7">
            <a:extLst>
              <a:ext uri="{FF2B5EF4-FFF2-40B4-BE49-F238E27FC236}">
                <a16:creationId xmlns:a16="http://schemas.microsoft.com/office/drawing/2014/main" id="{44BF9232-068E-BFE7-7D53-B09DAE77EF85}"/>
              </a:ext>
            </a:extLst>
          </p:cNvPr>
          <p:cNvGrpSpPr>
            <a:grpSpLocks/>
          </p:cNvGrpSpPr>
          <p:nvPr/>
        </p:nvGrpSpPr>
        <p:grpSpPr bwMode="auto">
          <a:xfrm>
            <a:off x="2995758" y="7034697"/>
            <a:ext cx="5591009" cy="0"/>
            <a:chOff x="1537" y="4020"/>
            <a:chExt cx="3195" cy="0"/>
          </a:xfrm>
        </p:grpSpPr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30466B19-C9C8-6756-7FFF-0CCB49865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7" y="4020"/>
              <a:ext cx="504" cy="0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369" name="Line 9">
              <a:extLst>
                <a:ext uri="{FF2B5EF4-FFF2-40B4-BE49-F238E27FC236}">
                  <a16:creationId xmlns:a16="http://schemas.microsoft.com/office/drawing/2014/main" id="{7A7AE858-2E70-AB27-F1AA-825DF7DDC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4" y="4020"/>
              <a:ext cx="504" cy="0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370" name="Line 10">
              <a:extLst>
                <a:ext uri="{FF2B5EF4-FFF2-40B4-BE49-F238E27FC236}">
                  <a16:creationId xmlns:a16="http://schemas.microsoft.com/office/drawing/2014/main" id="{8CB709D6-D860-E16C-B799-62C8E53A2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4020"/>
              <a:ext cx="504" cy="0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5371" name="Line 11">
              <a:extLst>
                <a:ext uri="{FF2B5EF4-FFF2-40B4-BE49-F238E27FC236}">
                  <a16:creationId xmlns:a16="http://schemas.microsoft.com/office/drawing/2014/main" id="{92BE2A5A-4F94-2A32-46EE-680A391EF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8" y="4020"/>
              <a:ext cx="504" cy="0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AA6BDACA-5D6B-C5E5-6AC8-440617DF1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780" y="6777459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en-AU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56781D66-3B19-85D1-9B90-205254CEB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961" y="6777459"/>
            <a:ext cx="372735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en-AU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324602FB-CCBD-75F4-59D5-D49AFEDA9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895" y="6777459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en-AU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DFC188E8-75CC-4EDE-0B42-0CEF4E54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012" y="6794958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en-AU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814A8676-8308-9E6B-0E3C-04FA1CD3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079" y="6777459"/>
            <a:ext cx="372733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en-AU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E54B6F87-77B2-90C3-AE57-55C502DAF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10499"/>
            <a:ext cx="8576381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3086" b="1" dirty="0">
                <a:solidFill>
                  <a:srgbClr val="FF6600"/>
                </a:solidFill>
              </a:rPr>
              <a:t> 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Encadeadas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EC223DC7-6526-6CD1-3D0C-FECAB89DC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49" y="1459437"/>
            <a:ext cx="9405845" cy="464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A seqüência de elementos é especificada explicitamente, onde cada um contém um ponteiro para o próximo da lista (</a:t>
            </a:r>
            <a:r>
              <a:rPr lang="pt-BR" altLang="pt-BR" sz="2646" i="1"/>
              <a:t>link</a:t>
            </a:r>
            <a:r>
              <a:rPr lang="pt-BR" altLang="pt-BR" sz="2646"/>
              <a:t>) </a:t>
            </a:r>
            <a:r>
              <a:rPr lang="pt-BR" altLang="pt-BR" sz="2646">
                <a:solidFill>
                  <a:srgbClr val="FF0000"/>
                </a:solidFill>
                <a:latin typeface="Wingdings" panose="05000000000000000000" pitchFamily="2" charset="2"/>
              </a:rPr>
              <a:t></a:t>
            </a:r>
            <a:r>
              <a:rPr lang="pt-BR" altLang="pt-BR" sz="2646"/>
              <a:t> </a:t>
            </a:r>
            <a:r>
              <a:rPr lang="pt-BR" altLang="pt-BR" sz="2646" b="1">
                <a:solidFill>
                  <a:srgbClr val="0000FF"/>
                </a:solidFill>
              </a:rPr>
              <a:t>Encadeamento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Cada elemento é chamado de </a:t>
            </a:r>
            <a:r>
              <a:rPr lang="pt-BR" altLang="pt-BR" sz="2646" b="1">
                <a:solidFill>
                  <a:srgbClr val="0000FF"/>
                </a:solidFill>
              </a:rPr>
              <a:t>nó da lista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A lista é representada por um ponteiro para o primeiro elemento (ou nó)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Do primeiro elemento, pode-se alcançar o segundo seguindo o encadeamento e assim sucessivamente</a:t>
            </a:r>
          </a:p>
          <a:p>
            <a:pPr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Para cada novo elemento inserido na estrutura, um espaço na memória é alocado dinamicamente, mas a alocação do espaço não é contígua</a:t>
            </a:r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AE54D781-E53D-AE3C-3614-9B524270B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0068" y="6875455"/>
            <a:ext cx="715720" cy="8049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F300292B-57AB-9D45-3146-19AE3DF7C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43" y="6320728"/>
            <a:ext cx="953708" cy="31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en-AU" altLang="pt-BR" sz="2205" b="1">
                <a:solidFill>
                  <a:srgbClr val="0000FF"/>
                </a:solidFill>
              </a:rPr>
              <a:t>lista</a:t>
            </a:r>
          </a:p>
        </p:txBody>
      </p:sp>
      <p:sp>
        <p:nvSpPr>
          <p:cNvPr id="15381" name="Rectangle 21">
            <a:extLst>
              <a:ext uri="{FF2B5EF4-FFF2-40B4-BE49-F238E27FC236}">
                <a16:creationId xmlns:a16="http://schemas.microsoft.com/office/drawing/2014/main" id="{2A7FC218-2B1C-B18F-F8E4-46E62BEEC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575" y="6796708"/>
            <a:ext cx="157493" cy="159244"/>
          </a:xfrm>
          <a:prstGeom prst="rect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8C99A5D8-F167-76A1-3E3D-48FDBABF3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8A50E729-6AA3-4F4E-8B32-3502AB691B70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15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36F63C1-E328-5BF7-9661-36A8C802E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10499"/>
            <a:ext cx="8576381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Encadeadas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DF0D4F0F-9A4C-4FC5-050B-3255AF738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847" y="1931917"/>
            <a:ext cx="9405845" cy="482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3086"/>
              <a:t>Detalhes que devem ser considerados:</a:t>
            </a:r>
          </a:p>
          <a:p>
            <a:pPr marL="0" lvl="1">
              <a:spcBef>
                <a:spcPts val="661"/>
              </a:spcBef>
            </a:pPr>
            <a:r>
              <a:rPr lang="pt-BR" altLang="pt-BR" sz="2646"/>
              <a:t>cada elemento possui pelo menos dois campos: um para armazenar a </a:t>
            </a:r>
            <a:r>
              <a:rPr lang="pt-BR" altLang="pt-BR" sz="2646" b="1">
                <a:solidFill>
                  <a:srgbClr val="0000FF"/>
                </a:solidFill>
              </a:rPr>
              <a:t>informação</a:t>
            </a:r>
            <a:r>
              <a:rPr lang="pt-BR" altLang="pt-BR" sz="2646"/>
              <a:t> e outro para o endereço do </a:t>
            </a:r>
            <a:r>
              <a:rPr lang="pt-BR" altLang="pt-BR" sz="2646" b="1">
                <a:solidFill>
                  <a:srgbClr val="0000FF"/>
                </a:solidFill>
              </a:rPr>
              <a:t>próximo </a:t>
            </a:r>
            <a:r>
              <a:rPr lang="pt-BR" altLang="pt-BR" sz="2646"/>
              <a:t>(ponteiro)</a:t>
            </a:r>
          </a:p>
          <a:p>
            <a:pPr marL="0" lvl="1">
              <a:spcBef>
                <a:spcPts val="661"/>
              </a:spcBef>
            </a:pPr>
            <a:r>
              <a:rPr lang="pt-BR" altLang="pt-BR" sz="2646"/>
              <a:t>deve haver um ponteiro especial para o 1</a:t>
            </a:r>
            <a:r>
              <a:rPr lang="pt-BR" altLang="pt-BR" sz="2646" u="sng" baseline="30000"/>
              <a:t>O</a:t>
            </a:r>
            <a:r>
              <a:rPr lang="pt-BR" altLang="pt-BR" sz="2646"/>
              <a:t> da lista</a:t>
            </a:r>
          </a:p>
          <a:p>
            <a:pPr marL="0" lvl="1">
              <a:spcBef>
                <a:spcPts val="661"/>
              </a:spcBef>
            </a:pPr>
            <a:r>
              <a:rPr lang="pt-BR" altLang="pt-BR" sz="2646"/>
              <a:t>o ponteiro do último elemento tem que especificar algum tipo de </a:t>
            </a:r>
            <a:r>
              <a:rPr lang="pt-BR" altLang="pt-BR" sz="2646" i="1"/>
              <a:t>final</a:t>
            </a:r>
            <a:r>
              <a:rPr lang="pt-BR" altLang="pt-BR" sz="2646"/>
              <a:t> (aponta para si próprio ou </a:t>
            </a:r>
            <a:r>
              <a:rPr lang="pt-BR" altLang="pt-BR" sz="2646" b="1"/>
              <a:t>nulo</a:t>
            </a:r>
            <a:r>
              <a:rPr lang="pt-BR" altLang="pt-BR" sz="2646"/>
              <a:t>)</a:t>
            </a:r>
          </a:p>
          <a:p>
            <a:pPr marL="0" lvl="1">
              <a:spcBef>
                <a:spcPts val="661"/>
              </a:spcBef>
            </a:pPr>
            <a:r>
              <a:rPr lang="pt-BR" altLang="pt-BR" sz="2646"/>
              <a:t>uma lista vazia (ou nula) é uma lista sem nós</a:t>
            </a:r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D52478AB-FCC0-69D9-BB05-51C046B3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546" y="6280481"/>
            <a:ext cx="936210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B5E67623-60CC-3FA0-F235-5B6AE1A1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538" y="6299729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A68807E4-82F6-6A4E-B19F-C5F6B5A77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0329" y="6397725"/>
            <a:ext cx="715719" cy="8049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054BEBC-0B5D-CC76-B272-30C63367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02" y="5842999"/>
            <a:ext cx="953710" cy="31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205" b="1">
                <a:solidFill>
                  <a:srgbClr val="0000FF"/>
                </a:solidFill>
              </a:rPr>
              <a:t>lista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FDEA6BAC-C0DA-ACD6-A075-CDE5FDA08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36" y="6318978"/>
            <a:ext cx="157493" cy="159243"/>
          </a:xfrm>
          <a:prstGeom prst="rect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ED5BAF44-4BCE-9F2C-FB6E-A44C4C3FA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0767" y="6535970"/>
            <a:ext cx="556476" cy="1749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6D97AED1-CD61-60B6-6E3A-BC47C14DF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7242" y="6376726"/>
            <a:ext cx="1750" cy="318486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5073CA65-A20B-06D7-F062-1E4E68788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5990" y="6376726"/>
            <a:ext cx="1749" cy="318486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2B3E91FA-444B-640C-BAB8-BA6F076CF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015" y="6320728"/>
            <a:ext cx="1750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047EBE94-56C7-EFFF-6281-B866E7E6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289" y="5923496"/>
            <a:ext cx="1111202" cy="31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SzPct val="75000"/>
              <a:buFontTx/>
              <a:buNone/>
            </a:pPr>
            <a:r>
              <a:rPr lang="pt-BR" altLang="pt-BR" sz="1984">
                <a:solidFill>
                  <a:srgbClr val="0000FF"/>
                </a:solidFill>
              </a:rPr>
              <a:t>info  prox</a:t>
            </a:r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DCAB9125-8DA9-9876-41EF-AAE01D56A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261" y="6537719"/>
            <a:ext cx="516227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399" name="Oval 15">
            <a:extLst>
              <a:ext uri="{FF2B5EF4-FFF2-40B4-BE49-F238E27FC236}">
                <a16:creationId xmlns:a16="http://schemas.microsoft.com/office/drawing/2014/main" id="{92A3F3A0-FD3E-9216-4733-75210DC51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485" y="6282230"/>
            <a:ext cx="936210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AE26A094-462D-71B3-12F3-A9307F693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478" y="6301479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6401" name="Line 17">
            <a:extLst>
              <a:ext uri="{FF2B5EF4-FFF2-40B4-BE49-F238E27FC236}">
                <a16:creationId xmlns:a16="http://schemas.microsoft.com/office/drawing/2014/main" id="{F3ADDFC2-DEE6-F1A4-D9D7-853C7988D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8955" y="6322478"/>
            <a:ext cx="1750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402" name="Line 18">
            <a:extLst>
              <a:ext uri="{FF2B5EF4-FFF2-40B4-BE49-F238E27FC236}">
                <a16:creationId xmlns:a16="http://schemas.microsoft.com/office/drawing/2014/main" id="{250EDE62-A1DD-BA79-A350-8ECA5E067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6200" y="6539470"/>
            <a:ext cx="516227" cy="1749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403" name="Oval 19">
            <a:extLst>
              <a:ext uri="{FF2B5EF4-FFF2-40B4-BE49-F238E27FC236}">
                <a16:creationId xmlns:a16="http://schemas.microsoft.com/office/drawing/2014/main" id="{2BBFC919-D6F0-CACB-AC11-0FFF6AB4A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174" y="6282230"/>
            <a:ext cx="936209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6404" name="Rectangle 20">
            <a:extLst>
              <a:ext uri="{FF2B5EF4-FFF2-40B4-BE49-F238E27FC236}">
                <a16:creationId xmlns:a16="http://schemas.microsoft.com/office/drawing/2014/main" id="{66C2C53D-0C09-5B20-7618-156C0C5C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168" y="6301479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734E3BB5-4EBC-3B66-AD5D-D51C00EBC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645" y="6322478"/>
            <a:ext cx="1749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406" name="Line 22">
            <a:extLst>
              <a:ext uri="{FF2B5EF4-FFF2-40B4-BE49-F238E27FC236}">
                <a16:creationId xmlns:a16="http://schemas.microsoft.com/office/drawing/2014/main" id="{FC7C7F59-55C2-C577-027C-006BDFD5C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4890" y="6539470"/>
            <a:ext cx="516228" cy="1749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407" name="Oval 23">
            <a:extLst>
              <a:ext uri="{FF2B5EF4-FFF2-40B4-BE49-F238E27FC236}">
                <a16:creationId xmlns:a16="http://schemas.microsoft.com/office/drawing/2014/main" id="{37618546-EB83-F10B-43CD-B9EC82AA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5613" y="6282230"/>
            <a:ext cx="936209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8DE9D31B-613A-2A50-BE4B-B9DCA49AB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606" y="6301479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01BD93F8-7951-DB3E-6A7E-40074DD21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2084" y="6322478"/>
            <a:ext cx="1749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410" name="Line 26">
            <a:extLst>
              <a:ext uri="{FF2B5EF4-FFF2-40B4-BE49-F238E27FC236}">
                <a16:creationId xmlns:a16="http://schemas.microsoft.com/office/drawing/2014/main" id="{97719B5A-87F0-CB26-B323-4FD1E27F7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9328" y="6539470"/>
            <a:ext cx="516228" cy="1749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411" name="Oval 27">
            <a:extLst>
              <a:ext uri="{FF2B5EF4-FFF2-40B4-BE49-F238E27FC236}">
                <a16:creationId xmlns:a16="http://schemas.microsoft.com/office/drawing/2014/main" id="{DF063DFA-82C6-8EAC-6BF8-DDD56133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803" y="6278730"/>
            <a:ext cx="936210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6412" name="Rectangle 28">
            <a:extLst>
              <a:ext uri="{FF2B5EF4-FFF2-40B4-BE49-F238E27FC236}">
                <a16:creationId xmlns:a16="http://schemas.microsoft.com/office/drawing/2014/main" id="{7C11380F-E080-C96D-8117-4118512A7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795" y="6297979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6413" name="Line 29">
            <a:extLst>
              <a:ext uri="{FF2B5EF4-FFF2-40B4-BE49-F238E27FC236}">
                <a16:creationId xmlns:a16="http://schemas.microsoft.com/office/drawing/2014/main" id="{26559E02-65F7-A5A1-A1F5-B7507DFC8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4272" y="6318979"/>
            <a:ext cx="1750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6414" name="Rectangle 30">
            <a:extLst>
              <a:ext uri="{FF2B5EF4-FFF2-40B4-BE49-F238E27FC236}">
                <a16:creationId xmlns:a16="http://schemas.microsoft.com/office/drawing/2014/main" id="{D698D165-AAF8-C6A6-B575-127E997C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46" y="6875455"/>
            <a:ext cx="953710" cy="31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205" b="1">
                <a:solidFill>
                  <a:srgbClr val="0000FF"/>
                </a:solidFill>
              </a:rPr>
              <a:t>nó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1D8C390D-133F-D7D5-6BB0-26E091991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0C1334D7-77D0-40CC-9373-04A598ACB91C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16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D1AF669C-A8F9-1B77-EFCA-109BE22B6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89246"/>
            <a:ext cx="8576382" cy="544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3086" b="1" dirty="0">
                <a:solidFill>
                  <a:srgbClr val="FF6600"/>
                </a:solidFill>
              </a:rPr>
              <a:t> 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Encadeadas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317259AC-CF10-FAB3-B577-15BF56DEE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50" y="1875920"/>
            <a:ext cx="9015612" cy="341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3086"/>
              <a:t>Algumas operações são mais eficientes do que em Lista Seqüencial</a:t>
            </a:r>
          </a:p>
          <a:p>
            <a:pPr marL="0" lvl="1">
              <a:spcBef>
                <a:spcPts val="661"/>
              </a:spcBef>
            </a:pPr>
            <a:r>
              <a:rPr lang="pt-BR" altLang="pt-BR" sz="2646"/>
              <a:t>Mover o elemento com a informação </a:t>
            </a:r>
            <a:r>
              <a:rPr lang="pt-BR" altLang="pt-BR" sz="2646" b="1">
                <a:solidFill>
                  <a:srgbClr val="0000FF"/>
                </a:solidFill>
              </a:rPr>
              <a:t>T</a:t>
            </a:r>
            <a:r>
              <a:rPr lang="pt-BR" altLang="pt-BR" sz="2646"/>
              <a:t> do fim da lista para o início</a:t>
            </a:r>
          </a:p>
          <a:p>
            <a:pPr marL="0" lvl="1"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Mesmo que a lista seja muito longa, a mudança estrutural é realizada através de 3 operações</a:t>
            </a:r>
          </a:p>
        </p:txBody>
      </p:sp>
      <p:sp>
        <p:nvSpPr>
          <p:cNvPr id="17412" name="Oval 4">
            <a:extLst>
              <a:ext uri="{FF2B5EF4-FFF2-40B4-BE49-F238E27FC236}">
                <a16:creationId xmlns:a16="http://schemas.microsoft.com/office/drawing/2014/main" id="{C9062E31-A014-3AB5-E3C8-73E0250D9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536" y="5725754"/>
            <a:ext cx="936210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55732BE-7213-DE00-E6EE-51B0DC97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528" y="5745003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D51206E9-8362-367D-C32D-91286B450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319" y="5842999"/>
            <a:ext cx="715719" cy="8049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A081136C-35E0-A5EF-765D-F5993321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92" y="5288272"/>
            <a:ext cx="953710" cy="31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205" b="1">
                <a:solidFill>
                  <a:srgbClr val="0000FF"/>
                </a:solidFill>
              </a:rPr>
              <a:t>lista</a:t>
            </a:r>
          </a:p>
        </p:txBody>
      </p:sp>
      <p:grpSp>
        <p:nvGrpSpPr>
          <p:cNvPr id="17416" name="Group 8">
            <a:extLst>
              <a:ext uri="{FF2B5EF4-FFF2-40B4-BE49-F238E27FC236}">
                <a16:creationId xmlns:a16="http://schemas.microsoft.com/office/drawing/2014/main" id="{8EBF510C-6618-473B-C467-155FFC633514}"/>
              </a:ext>
            </a:extLst>
          </p:cNvPr>
          <p:cNvGrpSpPr>
            <a:grpSpLocks/>
          </p:cNvGrpSpPr>
          <p:nvPr/>
        </p:nvGrpSpPr>
        <p:grpSpPr bwMode="auto">
          <a:xfrm>
            <a:off x="8838756" y="5822000"/>
            <a:ext cx="633473" cy="316736"/>
            <a:chOff x="4876" y="3327"/>
            <a:chExt cx="362" cy="181"/>
          </a:xfrm>
        </p:grpSpPr>
        <p:sp>
          <p:nvSpPr>
            <p:cNvPr id="17417" name="Line 9">
              <a:extLst>
                <a:ext uri="{FF2B5EF4-FFF2-40B4-BE49-F238E27FC236}">
                  <a16:creationId xmlns:a16="http://schemas.microsoft.com/office/drawing/2014/main" id="{40709830-2FA8-886F-359A-19F477247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3418"/>
              <a:ext cx="317" cy="0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7418" name="Line 10">
              <a:extLst>
                <a:ext uri="{FF2B5EF4-FFF2-40B4-BE49-F238E27FC236}">
                  <a16:creationId xmlns:a16="http://schemas.microsoft.com/office/drawing/2014/main" id="{91E345E2-460A-AE1A-C047-0E1BB63B0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4" y="3327"/>
              <a:ext cx="0" cy="181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7419" name="Line 11">
              <a:extLst>
                <a:ext uri="{FF2B5EF4-FFF2-40B4-BE49-F238E27FC236}">
                  <a16:creationId xmlns:a16="http://schemas.microsoft.com/office/drawing/2014/main" id="{5B26DEA9-6944-969D-91A4-962F800A8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3327"/>
              <a:ext cx="0" cy="181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sp>
        <p:nvSpPr>
          <p:cNvPr id="17420" name="Line 12">
            <a:extLst>
              <a:ext uri="{FF2B5EF4-FFF2-40B4-BE49-F238E27FC236}">
                <a16:creationId xmlns:a16="http://schemas.microsoft.com/office/drawing/2014/main" id="{7F867129-1A41-BB3E-9983-27E7AF471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005" y="5766002"/>
            <a:ext cx="1750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876C352A-FD12-65B8-2DD6-33434668A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251" y="5982994"/>
            <a:ext cx="516227" cy="1749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7422" name="Oval 14">
            <a:extLst>
              <a:ext uri="{FF2B5EF4-FFF2-40B4-BE49-F238E27FC236}">
                <a16:creationId xmlns:a16="http://schemas.microsoft.com/office/drawing/2014/main" id="{FC968B22-8A51-E942-43F9-32CD5D5AA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475" y="5727504"/>
            <a:ext cx="936210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312FD666-9E7C-48C1-276D-4E0AE4ABA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467" y="5746753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24073348-0133-6645-EAF2-4057F8465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6944" y="5767752"/>
            <a:ext cx="1750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24D8CA67-BC09-DFAA-C212-9D4B3AFFE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4190" y="5984742"/>
            <a:ext cx="516227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7426" name="Oval 18">
            <a:extLst>
              <a:ext uri="{FF2B5EF4-FFF2-40B4-BE49-F238E27FC236}">
                <a16:creationId xmlns:a16="http://schemas.microsoft.com/office/drawing/2014/main" id="{21035B1C-1262-B4C6-5A5B-8D39690AD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164" y="5727504"/>
            <a:ext cx="936209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AFACD923-55BA-77F2-7BA5-418677C2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57" y="5746753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E3E5A419-C624-0842-5A14-43AF0B648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5635" y="5767752"/>
            <a:ext cx="1749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A4DCEC9F-5DA4-878F-60F0-5C6781497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2879" y="5984742"/>
            <a:ext cx="516228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7430" name="Oval 22">
            <a:extLst>
              <a:ext uri="{FF2B5EF4-FFF2-40B4-BE49-F238E27FC236}">
                <a16:creationId xmlns:a16="http://schemas.microsoft.com/office/drawing/2014/main" id="{34990B00-9BB1-175A-14E2-8FA050B3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603" y="5727504"/>
            <a:ext cx="936209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19D1D9B6-0CFA-A7FA-9B5A-8A9E5D7C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596" y="5746753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7432" name="Line 24">
            <a:extLst>
              <a:ext uri="{FF2B5EF4-FFF2-40B4-BE49-F238E27FC236}">
                <a16:creationId xmlns:a16="http://schemas.microsoft.com/office/drawing/2014/main" id="{13192702-9DA7-C045-6AB2-6A4D3BBA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0074" y="5767752"/>
            <a:ext cx="1749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7433" name="Line 25">
            <a:extLst>
              <a:ext uri="{FF2B5EF4-FFF2-40B4-BE49-F238E27FC236}">
                <a16:creationId xmlns:a16="http://schemas.microsoft.com/office/drawing/2014/main" id="{53754CA5-9AAF-DFF6-D2D2-329B04E75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318" y="5984742"/>
            <a:ext cx="516228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7434" name="Oval 26">
            <a:extLst>
              <a:ext uri="{FF2B5EF4-FFF2-40B4-BE49-F238E27FC236}">
                <a16:creationId xmlns:a16="http://schemas.microsoft.com/office/drawing/2014/main" id="{D0CF2176-4BE2-3956-3E03-377F58C44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92" y="5724004"/>
            <a:ext cx="936210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2710C0A2-078F-9D7C-30B3-5F4F0323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785" y="5743253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D80BDE67-3EDA-3683-E3FF-9FA8A2215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2262" y="5764252"/>
            <a:ext cx="1750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grpSp>
        <p:nvGrpSpPr>
          <p:cNvPr id="17437" name="Group 29">
            <a:extLst>
              <a:ext uri="{FF2B5EF4-FFF2-40B4-BE49-F238E27FC236}">
                <a16:creationId xmlns:a16="http://schemas.microsoft.com/office/drawing/2014/main" id="{206DD0EB-31BA-91F8-3DF5-03FF4A029CAF}"/>
              </a:ext>
            </a:extLst>
          </p:cNvPr>
          <p:cNvGrpSpPr>
            <a:grpSpLocks/>
          </p:cNvGrpSpPr>
          <p:nvPr/>
        </p:nvGrpSpPr>
        <p:grpSpPr bwMode="auto">
          <a:xfrm>
            <a:off x="1536321" y="5288272"/>
            <a:ext cx="6665463" cy="554727"/>
            <a:chOff x="703" y="3022"/>
            <a:chExt cx="3809" cy="317"/>
          </a:xfrm>
        </p:grpSpPr>
        <p:sp>
          <p:nvSpPr>
            <p:cNvPr id="17438" name="Line 30">
              <a:extLst>
                <a:ext uri="{FF2B5EF4-FFF2-40B4-BE49-F238E27FC236}">
                  <a16:creationId xmlns:a16="http://schemas.microsoft.com/office/drawing/2014/main" id="{21CC2B40-2398-EC23-646D-6090340C8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3022"/>
              <a:ext cx="317" cy="181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7439" name="Line 31">
              <a:extLst>
                <a:ext uri="{FF2B5EF4-FFF2-40B4-BE49-F238E27FC236}">
                  <a16:creationId xmlns:a16="http://schemas.microsoft.com/office/drawing/2014/main" id="{F1D61F4F-5020-ECC1-18FA-6325E39FE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7" y="3022"/>
              <a:ext cx="2858" cy="0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7440" name="Line 32">
              <a:extLst>
                <a:ext uri="{FF2B5EF4-FFF2-40B4-BE49-F238E27FC236}">
                  <a16:creationId xmlns:a16="http://schemas.microsoft.com/office/drawing/2014/main" id="{F2D7D8FA-AA74-4AC0-1AB7-8B4A358B4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3021"/>
              <a:ext cx="634" cy="319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sp>
        <p:nvSpPr>
          <p:cNvPr id="17441" name="Rectangle 33">
            <a:extLst>
              <a:ext uri="{FF2B5EF4-FFF2-40B4-BE49-F238E27FC236}">
                <a16:creationId xmlns:a16="http://schemas.microsoft.com/office/drawing/2014/main" id="{98057892-5243-CF3C-669C-64F926422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26" y="5764252"/>
            <a:ext cx="157493" cy="159244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grpSp>
        <p:nvGrpSpPr>
          <p:cNvPr id="17442" name="Group 34">
            <a:extLst>
              <a:ext uri="{FF2B5EF4-FFF2-40B4-BE49-F238E27FC236}">
                <a16:creationId xmlns:a16="http://schemas.microsoft.com/office/drawing/2014/main" id="{5FEA17E8-1947-0D71-3F4A-F77E5B1C5253}"/>
              </a:ext>
            </a:extLst>
          </p:cNvPr>
          <p:cNvGrpSpPr>
            <a:grpSpLocks/>
          </p:cNvGrpSpPr>
          <p:nvPr/>
        </p:nvGrpSpPr>
        <p:grpSpPr bwMode="auto">
          <a:xfrm>
            <a:off x="2806766" y="5981243"/>
            <a:ext cx="6030241" cy="712220"/>
            <a:chOff x="1429" y="3418"/>
            <a:chExt cx="3446" cy="407"/>
          </a:xfrm>
        </p:grpSpPr>
        <p:sp>
          <p:nvSpPr>
            <p:cNvPr id="17443" name="Line 35">
              <a:extLst>
                <a:ext uri="{FF2B5EF4-FFF2-40B4-BE49-F238E27FC236}">
                  <a16:creationId xmlns:a16="http://schemas.microsoft.com/office/drawing/2014/main" id="{B53316D3-2B9B-5439-CEA3-603EF8BF0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8" y="3643"/>
              <a:ext cx="319" cy="183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7444" name="Line 36">
              <a:extLst>
                <a:ext uri="{FF2B5EF4-FFF2-40B4-BE49-F238E27FC236}">
                  <a16:creationId xmlns:a16="http://schemas.microsoft.com/office/drawing/2014/main" id="{460E1DD6-C9EC-DA7A-18D2-B03D6B7B6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3826"/>
              <a:ext cx="2856" cy="0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7445" name="Line 37">
              <a:extLst>
                <a:ext uri="{FF2B5EF4-FFF2-40B4-BE49-F238E27FC236}">
                  <a16:creationId xmlns:a16="http://schemas.microsoft.com/office/drawing/2014/main" id="{FA321C5A-D585-0C30-2591-94C25CD8C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3" y="3418"/>
              <a:ext cx="273" cy="407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grpSp>
        <p:nvGrpSpPr>
          <p:cNvPr id="17446" name="Group 38">
            <a:extLst>
              <a:ext uri="{FF2B5EF4-FFF2-40B4-BE49-F238E27FC236}">
                <a16:creationId xmlns:a16="http://schemas.microsoft.com/office/drawing/2014/main" id="{0100F4AE-028D-39B0-AD58-BA525C071AA1}"/>
              </a:ext>
            </a:extLst>
          </p:cNvPr>
          <p:cNvGrpSpPr>
            <a:grpSpLocks/>
          </p:cNvGrpSpPr>
          <p:nvPr/>
        </p:nvGrpSpPr>
        <p:grpSpPr bwMode="auto">
          <a:xfrm>
            <a:off x="7414317" y="5967243"/>
            <a:ext cx="377984" cy="475980"/>
            <a:chOff x="4062" y="3410"/>
            <a:chExt cx="216" cy="272"/>
          </a:xfrm>
        </p:grpSpPr>
        <p:sp>
          <p:nvSpPr>
            <p:cNvPr id="17447" name="Line 39">
              <a:extLst>
                <a:ext uri="{FF2B5EF4-FFF2-40B4-BE49-F238E27FC236}">
                  <a16:creationId xmlns:a16="http://schemas.microsoft.com/office/drawing/2014/main" id="{1B75B984-CDC1-8ABB-7D96-787683A81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410"/>
              <a:ext cx="123" cy="197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7448" name="Line 40">
              <a:extLst>
                <a:ext uri="{FF2B5EF4-FFF2-40B4-BE49-F238E27FC236}">
                  <a16:creationId xmlns:a16="http://schemas.microsoft.com/office/drawing/2014/main" id="{88E067F0-59AD-39D6-6EBE-179C571786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0" y="3561"/>
              <a:ext cx="151" cy="93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7449" name="Line 41">
              <a:extLst>
                <a:ext uri="{FF2B5EF4-FFF2-40B4-BE49-F238E27FC236}">
                  <a16:creationId xmlns:a16="http://schemas.microsoft.com/office/drawing/2014/main" id="{137EBE06-BEB0-8665-F125-C0279D17E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589"/>
              <a:ext cx="151" cy="93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E27CD119-A5CC-80F1-AD0E-C0E01DFB8B1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6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1" dur="10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5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0" dur="10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24" dur="10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9" dur="10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C7C8A60F-6679-EDA4-1006-698A3B16B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0D69C01C-B5F0-4BB2-A129-1BC6B02A1424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17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86E80BCA-A37E-38B9-FB98-EACAC024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10499"/>
            <a:ext cx="8576381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  <a:spcAft>
                <a:spcPts val="551"/>
              </a:spcAft>
            </a:pPr>
            <a:r>
              <a:rPr lang="pt-BR" altLang="pt-BR" sz="3086" b="1" dirty="0">
                <a:solidFill>
                  <a:srgbClr val="003366"/>
                </a:solidFill>
              </a:rPr>
              <a:t> 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Encadeadas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1CBE9943-5FC4-A83B-886A-DB749785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344" y="1832171"/>
            <a:ext cx="9031361" cy="329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772"/>
              </a:spcBef>
            </a:pPr>
            <a:r>
              <a:rPr lang="pt-BR" altLang="pt-BR" sz="3086"/>
              <a:t>Para inserção de um novo elemento </a:t>
            </a:r>
            <a:r>
              <a:rPr lang="pt-BR" altLang="pt-BR" sz="3086">
                <a:solidFill>
                  <a:srgbClr val="0000FF"/>
                </a:solidFill>
              </a:rPr>
              <a:t>X</a:t>
            </a:r>
            <a:r>
              <a:rPr lang="pt-BR" altLang="pt-BR" sz="3086"/>
              <a:t>: </a:t>
            </a:r>
          </a:p>
          <a:p>
            <a:pPr marL="0" lvl="1"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aloca-se memória para um elemento e atualiza-se os ponteiros</a:t>
            </a:r>
          </a:p>
          <a:p>
            <a:pPr marL="0" lvl="1"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em lista seqüencial seria necessário deslocar todos os elementos a partir do ponto de inserção;</a:t>
            </a:r>
          </a:p>
          <a:p>
            <a:pPr marL="0" lvl="1">
              <a:lnSpc>
                <a:spcPct val="90000"/>
              </a:lnSpc>
              <a:spcBef>
                <a:spcPts val="661"/>
              </a:spcBef>
            </a:pPr>
            <a:r>
              <a:rPr lang="pt-BR" altLang="pt-BR" sz="2646"/>
              <a:t>apenas 2 </a:t>
            </a:r>
            <a:r>
              <a:rPr lang="pt-BR" altLang="pt-BR" sz="2646" i="1"/>
              <a:t>links</a:t>
            </a:r>
            <a:r>
              <a:rPr lang="pt-BR" altLang="pt-BR" sz="2646"/>
              <a:t> são alterados para esta operação -  não importa quão longa é a lista</a:t>
            </a:r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id="{A076094E-5E37-094F-7720-78B4E686D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536" y="6240232"/>
            <a:ext cx="936210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139142C4-18C0-ECA6-2A90-0CB037C5B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528" y="6259481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B95FB5DE-8658-40B9-3DF0-CCDE0A1B0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319" y="6357477"/>
            <a:ext cx="715719" cy="8049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315B68FE-933C-2E4B-0DDA-BF71B4C81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92" y="5802750"/>
            <a:ext cx="953710" cy="31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205" b="1">
                <a:solidFill>
                  <a:srgbClr val="0000FF"/>
                </a:solidFill>
              </a:rPr>
              <a:t>lista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B0D36717-5C96-46BD-CF98-F790A728B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26" y="6278730"/>
            <a:ext cx="157493" cy="159244"/>
          </a:xfrm>
          <a:prstGeom prst="rect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7E676644-10EF-0C5F-EE1C-2E0E8640C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8756" y="6495720"/>
            <a:ext cx="556476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AF2230B1-0342-D956-D513-15BBEDCBD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232" y="6336478"/>
            <a:ext cx="1750" cy="318486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F2A2CCB6-48A6-92D6-E9C7-ABFC29F61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3980" y="6336478"/>
            <a:ext cx="1749" cy="318486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3F3439DF-A8C7-D474-046A-CFD5DC752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005" y="6280480"/>
            <a:ext cx="1750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B58D2F16-CDB1-28FB-D456-F5B813A80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251" y="6497471"/>
            <a:ext cx="516227" cy="1749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46" name="Oval 14">
            <a:extLst>
              <a:ext uri="{FF2B5EF4-FFF2-40B4-BE49-F238E27FC236}">
                <a16:creationId xmlns:a16="http://schemas.microsoft.com/office/drawing/2014/main" id="{3E484055-3A55-55D8-0B9E-4EA1C7CB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475" y="6241982"/>
            <a:ext cx="936210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5B1E4C7B-B2D1-6786-7559-C53866D4D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467" y="6261231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8534E426-2034-E8F4-A05A-A587CF374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6944" y="6282230"/>
            <a:ext cx="1750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14FC8F70-7591-A88F-0FED-2005C8D49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4190" y="6499220"/>
            <a:ext cx="516227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50" name="Oval 18">
            <a:extLst>
              <a:ext uri="{FF2B5EF4-FFF2-40B4-BE49-F238E27FC236}">
                <a16:creationId xmlns:a16="http://schemas.microsoft.com/office/drawing/2014/main" id="{E089F626-FD26-0C18-BF6B-2597CBE3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164" y="6241982"/>
            <a:ext cx="936209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8451" name="Rectangle 19">
            <a:extLst>
              <a:ext uri="{FF2B5EF4-FFF2-40B4-BE49-F238E27FC236}">
                <a16:creationId xmlns:a16="http://schemas.microsoft.com/office/drawing/2014/main" id="{9C03D4E6-CD7F-7EE7-6115-EAB4552DE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57" y="6261231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8452" name="Line 20">
            <a:extLst>
              <a:ext uri="{FF2B5EF4-FFF2-40B4-BE49-F238E27FC236}">
                <a16:creationId xmlns:a16="http://schemas.microsoft.com/office/drawing/2014/main" id="{5CAA71A3-4916-511E-E9C9-0FDF131FA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5635" y="6282230"/>
            <a:ext cx="1749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53" name="Line 21">
            <a:extLst>
              <a:ext uri="{FF2B5EF4-FFF2-40B4-BE49-F238E27FC236}">
                <a16:creationId xmlns:a16="http://schemas.microsoft.com/office/drawing/2014/main" id="{721B6BDA-AF93-0C03-5572-4BC8B306D8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2879" y="5958494"/>
            <a:ext cx="199491" cy="54247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54" name="Oval 22">
            <a:extLst>
              <a:ext uri="{FF2B5EF4-FFF2-40B4-BE49-F238E27FC236}">
                <a16:creationId xmlns:a16="http://schemas.microsoft.com/office/drawing/2014/main" id="{F71182AD-A372-3746-2103-6B88E6EA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603" y="6241982"/>
            <a:ext cx="936209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8455" name="Rectangle 23">
            <a:extLst>
              <a:ext uri="{FF2B5EF4-FFF2-40B4-BE49-F238E27FC236}">
                <a16:creationId xmlns:a16="http://schemas.microsoft.com/office/drawing/2014/main" id="{9FC6B0C2-993F-7CD8-E9D8-CF05121FE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596" y="6261231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8456" name="Line 24">
            <a:extLst>
              <a:ext uri="{FF2B5EF4-FFF2-40B4-BE49-F238E27FC236}">
                <a16:creationId xmlns:a16="http://schemas.microsoft.com/office/drawing/2014/main" id="{19A1002D-ED08-E4B7-DC0D-097C0968B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0074" y="6282230"/>
            <a:ext cx="1749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57" name="Line 25">
            <a:extLst>
              <a:ext uri="{FF2B5EF4-FFF2-40B4-BE49-F238E27FC236}">
                <a16:creationId xmlns:a16="http://schemas.microsoft.com/office/drawing/2014/main" id="{ACEFDA47-1D8E-4170-A47A-82B8BC2C0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318" y="6499220"/>
            <a:ext cx="516228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58" name="Oval 26">
            <a:extLst>
              <a:ext uri="{FF2B5EF4-FFF2-40B4-BE49-F238E27FC236}">
                <a16:creationId xmlns:a16="http://schemas.microsoft.com/office/drawing/2014/main" id="{6F881EC9-E192-EF15-C7AB-3EAA11DA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92" y="6238482"/>
            <a:ext cx="936210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8459" name="Rectangle 27">
            <a:extLst>
              <a:ext uri="{FF2B5EF4-FFF2-40B4-BE49-F238E27FC236}">
                <a16:creationId xmlns:a16="http://schemas.microsoft.com/office/drawing/2014/main" id="{BC310942-BF8D-364C-1D62-C68AC533D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785" y="6257731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8460" name="Line 28">
            <a:extLst>
              <a:ext uri="{FF2B5EF4-FFF2-40B4-BE49-F238E27FC236}">
                <a16:creationId xmlns:a16="http://schemas.microsoft.com/office/drawing/2014/main" id="{89F6C3A3-010C-3B8C-4B16-427A35F1E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2262" y="6278730"/>
            <a:ext cx="1750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grpSp>
        <p:nvGrpSpPr>
          <p:cNvPr id="18461" name="Group 29">
            <a:extLst>
              <a:ext uri="{FF2B5EF4-FFF2-40B4-BE49-F238E27FC236}">
                <a16:creationId xmlns:a16="http://schemas.microsoft.com/office/drawing/2014/main" id="{0EEDB60A-2386-62EA-1711-1E32112EC01A}"/>
              </a:ext>
            </a:extLst>
          </p:cNvPr>
          <p:cNvGrpSpPr>
            <a:grpSpLocks/>
          </p:cNvGrpSpPr>
          <p:nvPr/>
        </p:nvGrpSpPr>
        <p:grpSpPr bwMode="auto">
          <a:xfrm>
            <a:off x="5960131" y="5367020"/>
            <a:ext cx="934460" cy="512727"/>
            <a:chOff x="3231" y="3067"/>
            <a:chExt cx="534" cy="293"/>
          </a:xfrm>
        </p:grpSpPr>
        <p:sp>
          <p:nvSpPr>
            <p:cNvPr id="18462" name="Oval 30">
              <a:extLst>
                <a:ext uri="{FF2B5EF4-FFF2-40B4-BE49-F238E27FC236}">
                  <a16:creationId xmlns:a16="http://schemas.microsoft.com/office/drawing/2014/main" id="{DE801D3F-893B-B13A-37E1-EE4E4072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3067"/>
              <a:ext cx="534" cy="293"/>
            </a:xfrm>
            <a:prstGeom prst="ellips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8463" name="Rectangle 31">
              <a:extLst>
                <a:ext uri="{FF2B5EF4-FFF2-40B4-BE49-F238E27FC236}">
                  <a16:creationId xmlns:a16="http://schemas.microsoft.com/office/drawing/2014/main" id="{B7EDBB11-9DDD-D91F-0676-8B904C671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3078"/>
              <a:ext cx="21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889" tIns="13889" rIns="13889" bIns="13889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buClrTx/>
                <a:buSzPct val="75000"/>
                <a:buFontTx/>
                <a:buNone/>
              </a:pPr>
              <a:r>
                <a:rPr lang="pt-BR" altLang="pt-BR" sz="2646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8464" name="Line 32">
              <a:extLst>
                <a:ext uri="{FF2B5EF4-FFF2-40B4-BE49-F238E27FC236}">
                  <a16:creationId xmlns:a16="http://schemas.microsoft.com/office/drawing/2014/main" id="{FE295831-6F40-A49F-B805-27AE12638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3090"/>
              <a:ext cx="0" cy="247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sp>
        <p:nvSpPr>
          <p:cNvPr id="18465" name="Line 33">
            <a:extLst>
              <a:ext uri="{FF2B5EF4-FFF2-40B4-BE49-F238E27FC236}">
                <a16:creationId xmlns:a16="http://schemas.microsoft.com/office/drawing/2014/main" id="{5034FFB8-FF71-937A-6987-26CC998CA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5596" y="5601509"/>
            <a:ext cx="199491" cy="517978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8466" name="Line 34">
            <a:extLst>
              <a:ext uri="{FF2B5EF4-FFF2-40B4-BE49-F238E27FC236}">
                <a16:creationId xmlns:a16="http://schemas.microsoft.com/office/drawing/2014/main" id="{02B9DDF8-34DB-639E-5AEB-F88B2F7A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7130" y="6493972"/>
            <a:ext cx="516227" cy="1749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10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10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6" dur="10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1" dur="10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3C46A9B2-B2C1-324F-10DC-C9305B40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4C86B59B-5F94-4890-A5B4-937E5BE74159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18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C1D87B25-F6FD-8CA1-7499-3EC6CCE69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84" y="1716677"/>
            <a:ext cx="8480135" cy="499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3086"/>
              <a:t>Remoção de um elemento:</a:t>
            </a:r>
          </a:p>
          <a:p>
            <a:pPr marL="0" lvl="1">
              <a:spcBef>
                <a:spcPts val="661"/>
              </a:spcBef>
            </a:pPr>
            <a:r>
              <a:rPr lang="pt-BR" altLang="pt-BR" sz="2646"/>
              <a:t>Basta alterar o ponteiro do elemento anterior ao removido</a:t>
            </a:r>
          </a:p>
          <a:p>
            <a:pPr lvl="2">
              <a:spcBef>
                <a:spcPts val="661"/>
              </a:spcBef>
            </a:pPr>
            <a:endParaRPr lang="pt-BR" altLang="pt-BR" sz="2205"/>
          </a:p>
          <a:p>
            <a:pPr lvl="2">
              <a:spcBef>
                <a:spcPts val="661"/>
              </a:spcBef>
            </a:pPr>
            <a:endParaRPr lang="pt-BR" altLang="pt-BR" sz="2205"/>
          </a:p>
          <a:p>
            <a:pPr marL="0" lvl="1">
              <a:spcBef>
                <a:spcPts val="772"/>
              </a:spcBef>
            </a:pPr>
            <a:endParaRPr lang="pt-BR" altLang="pt-BR" sz="2205"/>
          </a:p>
          <a:p>
            <a:pPr marL="0" lvl="1">
              <a:spcBef>
                <a:spcPts val="661"/>
              </a:spcBef>
            </a:pPr>
            <a:endParaRPr lang="pt-BR" altLang="pt-BR" sz="2646"/>
          </a:p>
          <a:p>
            <a:pPr marL="0" lvl="1">
              <a:spcBef>
                <a:spcPts val="661"/>
              </a:spcBef>
            </a:pPr>
            <a:r>
              <a:rPr lang="pt-BR" altLang="pt-BR" sz="2646"/>
              <a:t>o conteúdo de </a:t>
            </a:r>
            <a:r>
              <a:rPr lang="pt-BR" altLang="pt-BR" sz="2646" b="1">
                <a:solidFill>
                  <a:srgbClr val="0000FF"/>
                </a:solidFill>
              </a:rPr>
              <a:t>I</a:t>
            </a:r>
            <a:r>
              <a:rPr lang="pt-BR" altLang="pt-BR" sz="2646"/>
              <a:t> (no exemplo) ainda existe, mas não é mais acessível pela lista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5455861E-B5BF-30E2-D6FD-3CF5326A3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10499"/>
            <a:ext cx="8576381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Encadeadas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486CFC8A-95BB-22FD-58E8-C2CE7328C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787" y="3898832"/>
            <a:ext cx="936209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302438ED-247A-7E94-97FE-1A9BE9FD3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781" y="3918082"/>
            <a:ext cx="374484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5F70D44B-656A-7CBC-D4DA-5D826BE6D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4570" y="4016078"/>
            <a:ext cx="715720" cy="8049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31A26610-2511-9284-E6D8-65344195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45" y="3461351"/>
            <a:ext cx="953708" cy="31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205" b="1">
                <a:solidFill>
                  <a:srgbClr val="0000FF"/>
                </a:solidFill>
              </a:rPr>
              <a:t>lista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F5CEC958-05CD-A79C-BC67-2F7256B41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77" y="3937331"/>
            <a:ext cx="157493" cy="159244"/>
          </a:xfrm>
          <a:prstGeom prst="rect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ED96251C-F538-33F4-6E76-6A9A6DD11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5009" y="4154321"/>
            <a:ext cx="556476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C644BC3B-0A4E-D201-EBA3-C5D6C2FC5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1485" y="3995079"/>
            <a:ext cx="1749" cy="318486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C3235E5A-CF0F-8C0D-725F-758DFEE5B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0231" y="3995079"/>
            <a:ext cx="1750" cy="318486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443DF7E4-7BFF-0BD5-8CF7-2D14D2FBB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9258" y="3939081"/>
            <a:ext cx="1749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EEC9D2FC-C85A-C3F3-D680-7BB358F41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503" y="4156072"/>
            <a:ext cx="516228" cy="1749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9470" name="Oval 14">
            <a:extLst>
              <a:ext uri="{FF2B5EF4-FFF2-40B4-BE49-F238E27FC236}">
                <a16:creationId xmlns:a16="http://schemas.microsoft.com/office/drawing/2014/main" id="{FFBA07ED-FB54-6631-A63F-11A400BD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727" y="3900583"/>
            <a:ext cx="936209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A8279200-21F1-66E1-3CDB-760D6DDF9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720" y="3919832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6741CB60-690A-BE42-A0CE-BE3B336B6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3197" y="3940830"/>
            <a:ext cx="1749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BCA1AFF1-5134-7F63-490F-20DBE3CDA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0442" y="4157821"/>
            <a:ext cx="516228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9474" name="Oval 18">
            <a:extLst>
              <a:ext uri="{FF2B5EF4-FFF2-40B4-BE49-F238E27FC236}">
                <a16:creationId xmlns:a16="http://schemas.microsoft.com/office/drawing/2014/main" id="{E8977F99-F846-1361-2BF4-CDABDEA6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416" y="3900583"/>
            <a:ext cx="936210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A50D3E95-5629-220E-CA8F-8DD95FCB6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409" y="3919832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B35B5890-BA1B-F18C-1C36-57948CFEC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886" y="3940830"/>
            <a:ext cx="1750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7159ABE8-4755-6B94-8B51-2FA18AA8A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9131" y="4157821"/>
            <a:ext cx="516227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9478" name="Oval 22">
            <a:extLst>
              <a:ext uri="{FF2B5EF4-FFF2-40B4-BE49-F238E27FC236}">
                <a16:creationId xmlns:a16="http://schemas.microsoft.com/office/drawing/2014/main" id="{E2B5A27F-9358-C781-0CED-BE607C5A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855" y="3900583"/>
            <a:ext cx="936210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9479" name="Rectangle 23">
            <a:extLst>
              <a:ext uri="{FF2B5EF4-FFF2-40B4-BE49-F238E27FC236}">
                <a16:creationId xmlns:a16="http://schemas.microsoft.com/office/drawing/2014/main" id="{48120021-027E-47B0-FDE1-CCCBE78FE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848" y="3919832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9480" name="Line 24">
            <a:extLst>
              <a:ext uri="{FF2B5EF4-FFF2-40B4-BE49-F238E27FC236}">
                <a16:creationId xmlns:a16="http://schemas.microsoft.com/office/drawing/2014/main" id="{B2CFBF4A-BFCE-B190-5420-C401DB9BB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325" y="3940830"/>
            <a:ext cx="1750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3EF56DB1-7295-99D6-888D-2799EF564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3570" y="4157821"/>
            <a:ext cx="516227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19482" name="Oval 26">
            <a:extLst>
              <a:ext uri="{FF2B5EF4-FFF2-40B4-BE49-F238E27FC236}">
                <a16:creationId xmlns:a16="http://schemas.microsoft.com/office/drawing/2014/main" id="{ACBA10E4-F5B1-F279-7DCB-EAF910D6D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044" y="3897083"/>
            <a:ext cx="936209" cy="514478"/>
          </a:xfrm>
          <a:prstGeom prst="ellips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CEBC0931-2086-CA3C-00B0-560031F6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0037" y="3916332"/>
            <a:ext cx="374484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6666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19484" name="Line 28">
            <a:extLst>
              <a:ext uri="{FF2B5EF4-FFF2-40B4-BE49-F238E27FC236}">
                <a16:creationId xmlns:a16="http://schemas.microsoft.com/office/drawing/2014/main" id="{F3147683-5605-A56F-9F56-3783FBB11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8515" y="3937330"/>
            <a:ext cx="1749" cy="433981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grpSp>
        <p:nvGrpSpPr>
          <p:cNvPr id="19485" name="Group 29">
            <a:extLst>
              <a:ext uri="{FF2B5EF4-FFF2-40B4-BE49-F238E27FC236}">
                <a16:creationId xmlns:a16="http://schemas.microsoft.com/office/drawing/2014/main" id="{DA3D83EF-BA52-2BE7-AC4A-6F0C52618E22}"/>
              </a:ext>
            </a:extLst>
          </p:cNvPr>
          <p:cNvGrpSpPr>
            <a:grpSpLocks/>
          </p:cNvGrpSpPr>
          <p:nvPr/>
        </p:nvGrpSpPr>
        <p:grpSpPr bwMode="auto">
          <a:xfrm>
            <a:off x="4540941" y="4154321"/>
            <a:ext cx="2311651" cy="734968"/>
            <a:chOff x="2420" y="2374"/>
            <a:chExt cx="1321" cy="420"/>
          </a:xfrm>
        </p:grpSpPr>
        <p:sp>
          <p:nvSpPr>
            <p:cNvPr id="19486" name="Line 30">
              <a:extLst>
                <a:ext uri="{FF2B5EF4-FFF2-40B4-BE49-F238E27FC236}">
                  <a16:creationId xmlns:a16="http://schemas.microsoft.com/office/drawing/2014/main" id="{A996A9B5-C318-E76D-7DD6-4896AF95B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1" y="2553"/>
              <a:ext cx="109" cy="242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9487" name="Line 31">
              <a:extLst>
                <a:ext uri="{FF2B5EF4-FFF2-40B4-BE49-F238E27FC236}">
                  <a16:creationId xmlns:a16="http://schemas.microsoft.com/office/drawing/2014/main" id="{563C9136-D7D5-6C87-1FE3-26D39A732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795"/>
              <a:ext cx="991" cy="0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19488" name="Line 32">
              <a:extLst>
                <a:ext uri="{FF2B5EF4-FFF2-40B4-BE49-F238E27FC236}">
                  <a16:creationId xmlns:a16="http://schemas.microsoft.com/office/drawing/2014/main" id="{5571B860-84EE-2B3D-6629-74269D0E0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74"/>
              <a:ext cx="220" cy="420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 type="oval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DEA0A5D-51D3-42EF-53FE-45F3EF54D30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6" dur="10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0" dur="1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10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8035C00A-3474-5171-5393-965322FDB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34358E21-EAD4-48ED-86CC-703D0FE526CA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19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44D23CCE-57CD-E7D5-95C8-BE98E727C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499"/>
            <a:ext cx="8576382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  <a:spcAft>
                <a:spcPts val="551"/>
              </a:spcAft>
            </a:pPr>
            <a:r>
              <a:rPr lang="pt-BR" altLang="pt-BR" sz="3086" b="1" dirty="0">
                <a:solidFill>
                  <a:srgbClr val="003366"/>
                </a:solidFill>
              </a:rPr>
              <a:t> 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Encadeadas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E3BECFCB-E3C2-2A78-F34A-5BC1A4923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53" y="1954666"/>
            <a:ext cx="9514340" cy="515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10000"/>
              </a:lnSpc>
              <a:spcBef>
                <a:spcPts val="882"/>
              </a:spcBef>
            </a:pPr>
            <a:r>
              <a:rPr lang="pt-BR" altLang="pt-BR" sz="2205"/>
              <a:t>Lista Encadeada x Seqüencial</a:t>
            </a:r>
          </a:p>
          <a:p>
            <a:pPr marL="0" lvl="1">
              <a:lnSpc>
                <a:spcPct val="110000"/>
              </a:lnSpc>
              <a:spcBef>
                <a:spcPts val="772"/>
              </a:spcBef>
            </a:pPr>
            <a:r>
              <a:rPr lang="pt-BR" altLang="pt-BR" sz="2205"/>
              <a:t>remoção e inserção são mais naturais na lista encadeada</a:t>
            </a:r>
          </a:p>
          <a:p>
            <a:pPr marL="0" lvl="1">
              <a:lnSpc>
                <a:spcPct val="110000"/>
              </a:lnSpc>
              <a:spcBef>
                <a:spcPts val="772"/>
              </a:spcBef>
            </a:pPr>
            <a:r>
              <a:rPr lang="pt-BR" altLang="pt-BR" sz="2205"/>
              <a:t>outras operações já não são tão naturais</a:t>
            </a:r>
          </a:p>
          <a:p>
            <a:pPr lvl="2">
              <a:lnSpc>
                <a:spcPct val="110000"/>
              </a:lnSpc>
              <a:spcBef>
                <a:spcPts val="661"/>
              </a:spcBef>
              <a:buFont typeface="Times New Roman" panose="02020603050405020304" pitchFamily="18" charset="0"/>
              <a:buChar char="•"/>
            </a:pPr>
            <a:r>
              <a:rPr lang="pt-BR" altLang="pt-BR" sz="2205"/>
              <a:t>Encontrar o </a:t>
            </a:r>
            <a:r>
              <a:rPr lang="pt-BR" altLang="pt-BR" sz="2205">
                <a:solidFill>
                  <a:srgbClr val="0000FF"/>
                </a:solidFill>
              </a:rPr>
              <a:t>k</a:t>
            </a:r>
            <a:r>
              <a:rPr lang="pt-BR" altLang="pt-BR" sz="2205"/>
              <a:t>-ésimo elemento da lista </a:t>
            </a:r>
          </a:p>
          <a:p>
            <a:pPr lvl="3">
              <a:lnSpc>
                <a:spcPct val="110000"/>
              </a:lnSpc>
              <a:spcBef>
                <a:spcPts val="606"/>
              </a:spcBef>
              <a:buFont typeface="Times New Roman" panose="02020603050405020304" pitchFamily="18" charset="0"/>
              <a:buChar char="–"/>
            </a:pPr>
            <a:r>
              <a:rPr lang="pt-BR" altLang="pt-BR" sz="2425"/>
              <a:t>em uma lista seqüencial - simplesmente acessar </a:t>
            </a:r>
            <a:r>
              <a:rPr lang="pt-BR" altLang="pt-BR" sz="2425">
                <a:solidFill>
                  <a:srgbClr val="0000FF"/>
                </a:solidFill>
              </a:rPr>
              <a:t>a[k-1]</a:t>
            </a:r>
            <a:r>
              <a:rPr lang="pt-BR" altLang="pt-BR" sz="2425"/>
              <a:t> </a:t>
            </a:r>
          </a:p>
          <a:p>
            <a:pPr lvl="3">
              <a:lnSpc>
                <a:spcPct val="110000"/>
              </a:lnSpc>
              <a:spcBef>
                <a:spcPts val="606"/>
              </a:spcBef>
              <a:buFont typeface="Times New Roman" panose="02020603050405020304" pitchFamily="18" charset="0"/>
              <a:buChar char="–"/>
            </a:pPr>
            <a:r>
              <a:rPr lang="pt-BR" altLang="pt-BR" sz="2425"/>
              <a:t>na lista encadeada é necessário percorrer</a:t>
            </a:r>
            <a:r>
              <a:rPr lang="pt-BR" altLang="pt-BR" sz="2425">
                <a:solidFill>
                  <a:srgbClr val="0000FF"/>
                </a:solidFill>
              </a:rPr>
              <a:t> k</a:t>
            </a:r>
            <a:r>
              <a:rPr lang="pt-BR" altLang="pt-BR" sz="2425"/>
              <a:t> </a:t>
            </a:r>
            <a:r>
              <a:rPr lang="pt-BR" altLang="pt-BR" sz="2425" i="1"/>
              <a:t>links</a:t>
            </a:r>
          </a:p>
          <a:p>
            <a:pPr lvl="2">
              <a:lnSpc>
                <a:spcPct val="110000"/>
              </a:lnSpc>
              <a:spcBef>
                <a:spcPts val="661"/>
              </a:spcBef>
              <a:buFont typeface="Times New Roman" panose="02020603050405020304" pitchFamily="18" charset="0"/>
              <a:buChar char="•"/>
            </a:pPr>
            <a:r>
              <a:rPr lang="pt-BR" altLang="pt-BR" sz="2205"/>
              <a:t>Achar um item localizado antes de um outro item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CB7EC81-02E7-3AAB-EC2C-3115C50F81C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150F2C6-2B42-4B6F-A2EF-D096517B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706948"/>
          </a:xfrm>
        </p:spPr>
        <p:txBody>
          <a:bodyPr/>
          <a:lstStyle/>
          <a:p>
            <a:r>
              <a:rPr lang="pt-BR" sz="4000" b="1" spc="-1" dirty="0">
                <a:solidFill>
                  <a:srgbClr val="00AEEF"/>
                </a:solidFill>
                <a:latin typeface="Calibri"/>
                <a:ea typeface="+mn-ea"/>
                <a:cs typeface="+mn-cs"/>
              </a:rPr>
              <a:t>Calendário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4AE36F-B8FA-B3FE-5FD8-A8E8C802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47" y="1034392"/>
            <a:ext cx="10192576" cy="61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72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D751C444-EB98-9DF4-0B2D-830C796A0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8BAF4B51-8C6B-4221-B451-E3A2CEF3E4FD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20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C776EB1C-600E-0715-90B9-85D0E78C4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23" y="10499"/>
            <a:ext cx="8576382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  <a:spcAft>
                <a:spcPts val="551"/>
              </a:spcAft>
            </a:pPr>
            <a:r>
              <a:rPr lang="pt-BR" altLang="pt-BR" sz="3086" b="1" dirty="0">
                <a:solidFill>
                  <a:srgbClr val="003366"/>
                </a:solidFill>
              </a:rPr>
              <a:t> 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Encadeadas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A63CCDF7-1A3D-5532-8283-22795EE60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4283815"/>
            <a:ext cx="9367348" cy="142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61"/>
              </a:spcBef>
              <a:buSzPct val="75000"/>
            </a:pPr>
            <a:r>
              <a:rPr lang="pt-BR" altLang="pt-BR" sz="3086"/>
              <a:t>Duplamente encadeada</a:t>
            </a:r>
            <a:r>
              <a:rPr lang="pt-BR" altLang="pt-BR" sz="3086" b="1"/>
              <a:t> - </a:t>
            </a:r>
            <a:r>
              <a:rPr lang="pt-BR" altLang="pt-BR" sz="2646"/>
              <a:t>ponteiros para duas direções </a:t>
            </a:r>
          </a:p>
          <a:p>
            <a:pPr marL="0" lvl="1">
              <a:spcBef>
                <a:spcPts val="661"/>
              </a:spcBef>
            </a:pPr>
            <a:r>
              <a:rPr lang="pt-BR" altLang="pt-BR" sz="2646"/>
              <a:t>um ponteiro para o próximo e um para o anterior</a:t>
            </a:r>
          </a:p>
        </p:txBody>
      </p:sp>
      <p:grpSp>
        <p:nvGrpSpPr>
          <p:cNvPr id="21508" name="Group 4">
            <a:extLst>
              <a:ext uri="{FF2B5EF4-FFF2-40B4-BE49-F238E27FC236}">
                <a16:creationId xmlns:a16="http://schemas.microsoft.com/office/drawing/2014/main" id="{8227B7A9-C884-A5F3-5D48-D1B74D3368C2}"/>
              </a:ext>
            </a:extLst>
          </p:cNvPr>
          <p:cNvGrpSpPr>
            <a:grpSpLocks/>
          </p:cNvGrpSpPr>
          <p:nvPr/>
        </p:nvGrpSpPr>
        <p:grpSpPr bwMode="auto">
          <a:xfrm>
            <a:off x="1314080" y="5963744"/>
            <a:ext cx="8481886" cy="754218"/>
            <a:chOff x="576" y="3408"/>
            <a:chExt cx="4847" cy="431"/>
          </a:xfrm>
        </p:grpSpPr>
        <p:grpSp>
          <p:nvGrpSpPr>
            <p:cNvPr id="21509" name="Group 5">
              <a:extLst>
                <a:ext uri="{FF2B5EF4-FFF2-40B4-BE49-F238E27FC236}">
                  <a16:creationId xmlns:a16="http://schemas.microsoft.com/office/drawing/2014/main" id="{84D03EAF-6F40-130B-2E99-2A8AB2FDD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3408"/>
              <a:ext cx="1103" cy="287"/>
              <a:chOff x="960" y="3408"/>
              <a:chExt cx="1103" cy="287"/>
            </a:xfrm>
          </p:grpSpPr>
          <p:sp>
            <p:nvSpPr>
              <p:cNvPr id="21510" name="Rectangle 6">
                <a:extLst>
                  <a:ext uri="{FF2B5EF4-FFF2-40B4-BE49-F238E27FC236}">
                    <a16:creationId xmlns:a16="http://schemas.microsoft.com/office/drawing/2014/main" id="{4C542678-A558-A45A-FCCC-D1ABEE18D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408"/>
                <a:ext cx="335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11" name="Rectangle 7">
                <a:extLst>
                  <a:ext uri="{FF2B5EF4-FFF2-40B4-BE49-F238E27FC236}">
                    <a16:creationId xmlns:a16="http://schemas.microsoft.com/office/drawing/2014/main" id="{9E6FFFE1-5741-9DC1-4FF9-1A7E55BDA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408"/>
                <a:ext cx="239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12" name="Line 8">
                <a:extLst>
                  <a:ext uri="{FF2B5EF4-FFF2-40B4-BE49-F238E27FC236}">
                    <a16:creationId xmlns:a16="http://schemas.microsoft.com/office/drawing/2014/main" id="{140490BA-B266-1397-20CC-0FBC0933B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552"/>
                <a:ext cx="431" cy="0"/>
              </a:xfrm>
              <a:prstGeom prst="line">
                <a:avLst/>
              </a:prstGeom>
              <a:noFill/>
              <a:ln w="25560" cap="sq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21513" name="Rectangle 9">
                <a:extLst>
                  <a:ext uri="{FF2B5EF4-FFF2-40B4-BE49-F238E27FC236}">
                    <a16:creationId xmlns:a16="http://schemas.microsoft.com/office/drawing/2014/main" id="{C34298F6-55DC-C1C2-8352-EAF51EE1E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239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</p:grpSp>
        <p:grpSp>
          <p:nvGrpSpPr>
            <p:cNvPr id="21514" name="Group 10">
              <a:extLst>
                <a:ext uri="{FF2B5EF4-FFF2-40B4-BE49-F238E27FC236}">
                  <a16:creationId xmlns:a16="http://schemas.microsoft.com/office/drawing/2014/main" id="{123195BB-2A15-2185-D34D-6FA32453B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552"/>
              <a:ext cx="479" cy="191"/>
              <a:chOff x="576" y="3552"/>
              <a:chExt cx="479" cy="191"/>
            </a:xfrm>
          </p:grpSpPr>
          <p:sp>
            <p:nvSpPr>
              <p:cNvPr id="21515" name="Line 11">
                <a:extLst>
                  <a:ext uri="{FF2B5EF4-FFF2-40B4-BE49-F238E27FC236}">
                    <a16:creationId xmlns:a16="http://schemas.microsoft.com/office/drawing/2014/main" id="{E0293514-465A-C23B-79B8-687BB0E69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1" y="3552"/>
                <a:ext cx="385" cy="0"/>
              </a:xfrm>
              <a:prstGeom prst="line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21516" name="Line 12">
                <a:extLst>
                  <a:ext uri="{FF2B5EF4-FFF2-40B4-BE49-F238E27FC236}">
                    <a16:creationId xmlns:a16="http://schemas.microsoft.com/office/drawing/2014/main" id="{DD317886-7852-0917-85D7-B86310CD0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5" y="3696"/>
                <a:ext cx="193" cy="0"/>
              </a:xfrm>
              <a:prstGeom prst="line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21517" name="Line 13">
                <a:extLst>
                  <a:ext uri="{FF2B5EF4-FFF2-40B4-BE49-F238E27FC236}">
                    <a16:creationId xmlns:a16="http://schemas.microsoft.com/office/drawing/2014/main" id="{AE3F09A6-CCAE-15A2-BBE3-DF1E6BBF7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3" y="3744"/>
                <a:ext cx="97" cy="0"/>
              </a:xfrm>
              <a:prstGeom prst="line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21518" name="Line 14">
                <a:extLst>
                  <a:ext uri="{FF2B5EF4-FFF2-40B4-BE49-F238E27FC236}">
                    <a16:creationId xmlns:a16="http://schemas.microsoft.com/office/drawing/2014/main" id="{E89664A9-14A0-C167-54DB-01338A342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552"/>
                <a:ext cx="0" cy="143"/>
              </a:xfrm>
              <a:prstGeom prst="line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grpSp>
          <p:nvGrpSpPr>
            <p:cNvPr id="21519" name="Group 15">
              <a:extLst>
                <a:ext uri="{FF2B5EF4-FFF2-40B4-BE49-F238E27FC236}">
                  <a16:creationId xmlns:a16="http://schemas.microsoft.com/office/drawing/2014/main" id="{6F73D586-FBC0-40CD-500F-BB58C15411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408"/>
              <a:ext cx="1103" cy="287"/>
              <a:chOff x="2064" y="3408"/>
              <a:chExt cx="1103" cy="287"/>
            </a:xfrm>
          </p:grpSpPr>
          <p:sp>
            <p:nvSpPr>
              <p:cNvPr id="21520" name="Rectangle 16">
                <a:extLst>
                  <a:ext uri="{FF2B5EF4-FFF2-40B4-BE49-F238E27FC236}">
                    <a16:creationId xmlns:a16="http://schemas.microsoft.com/office/drawing/2014/main" id="{E55D2BE0-3B35-316D-6E2E-42F74F9A0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335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21" name="Rectangle 17">
                <a:extLst>
                  <a:ext uri="{FF2B5EF4-FFF2-40B4-BE49-F238E27FC236}">
                    <a16:creationId xmlns:a16="http://schemas.microsoft.com/office/drawing/2014/main" id="{BEC3B824-F67C-95F9-89C3-0987A1C84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408"/>
                <a:ext cx="239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22" name="Line 18">
                <a:extLst>
                  <a:ext uri="{FF2B5EF4-FFF2-40B4-BE49-F238E27FC236}">
                    <a16:creationId xmlns:a16="http://schemas.microsoft.com/office/drawing/2014/main" id="{9324B539-F551-EEE2-033C-B1937F868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3552"/>
                <a:ext cx="431" cy="0"/>
              </a:xfrm>
              <a:prstGeom prst="line">
                <a:avLst/>
              </a:prstGeom>
              <a:noFill/>
              <a:ln w="25560" cap="sq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21523" name="Rectangle 19">
                <a:extLst>
                  <a:ext uri="{FF2B5EF4-FFF2-40B4-BE49-F238E27FC236}">
                    <a16:creationId xmlns:a16="http://schemas.microsoft.com/office/drawing/2014/main" id="{DDF99D25-FD99-2455-E232-91FA8C155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408"/>
                <a:ext cx="239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</p:grpSp>
        <p:grpSp>
          <p:nvGrpSpPr>
            <p:cNvPr id="21524" name="Group 20">
              <a:extLst>
                <a:ext uri="{FF2B5EF4-FFF2-40B4-BE49-F238E27FC236}">
                  <a16:creationId xmlns:a16="http://schemas.microsoft.com/office/drawing/2014/main" id="{173D1E43-0D49-36BE-D3DD-111F684C4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3408"/>
              <a:ext cx="1103" cy="287"/>
              <a:chOff x="3168" y="3408"/>
              <a:chExt cx="1103" cy="287"/>
            </a:xfrm>
          </p:grpSpPr>
          <p:sp>
            <p:nvSpPr>
              <p:cNvPr id="21525" name="Rectangle 21">
                <a:extLst>
                  <a:ext uri="{FF2B5EF4-FFF2-40B4-BE49-F238E27FC236}">
                    <a16:creationId xmlns:a16="http://schemas.microsoft.com/office/drawing/2014/main" id="{1E75EE2E-BFE6-1FE2-95F5-B63F45EF8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408"/>
                <a:ext cx="335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26" name="Rectangle 22">
                <a:extLst>
                  <a:ext uri="{FF2B5EF4-FFF2-40B4-BE49-F238E27FC236}">
                    <a16:creationId xmlns:a16="http://schemas.microsoft.com/office/drawing/2014/main" id="{9E454BB9-4FCA-CB4A-1A18-C8E8AEDA7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239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27" name="Line 23">
                <a:extLst>
                  <a:ext uri="{FF2B5EF4-FFF2-40B4-BE49-F238E27FC236}">
                    <a16:creationId xmlns:a16="http://schemas.microsoft.com/office/drawing/2014/main" id="{A4F5B7D6-5703-95A9-5D19-90B693201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552"/>
                <a:ext cx="431" cy="0"/>
              </a:xfrm>
              <a:prstGeom prst="line">
                <a:avLst/>
              </a:prstGeom>
              <a:noFill/>
              <a:ln w="25560" cap="sq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21528" name="Rectangle 24">
                <a:extLst>
                  <a:ext uri="{FF2B5EF4-FFF2-40B4-BE49-F238E27FC236}">
                    <a16:creationId xmlns:a16="http://schemas.microsoft.com/office/drawing/2014/main" id="{53525794-27C5-B7A9-189B-9574073B0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239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</p:grpSp>
        <p:grpSp>
          <p:nvGrpSpPr>
            <p:cNvPr id="21529" name="Group 25">
              <a:extLst>
                <a:ext uri="{FF2B5EF4-FFF2-40B4-BE49-F238E27FC236}">
                  <a16:creationId xmlns:a16="http://schemas.microsoft.com/office/drawing/2014/main" id="{0D696797-48A6-A3C2-D3ED-BFB01D3D34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3408"/>
              <a:ext cx="1151" cy="335"/>
              <a:chOff x="4272" y="3408"/>
              <a:chExt cx="1151" cy="335"/>
            </a:xfrm>
          </p:grpSpPr>
          <p:grpSp>
            <p:nvGrpSpPr>
              <p:cNvPr id="21530" name="Group 26">
                <a:extLst>
                  <a:ext uri="{FF2B5EF4-FFF2-40B4-BE49-F238E27FC236}">
                    <a16:creationId xmlns:a16="http://schemas.microsoft.com/office/drawing/2014/main" id="{19651158-87B7-EF36-9E50-90F0FA891C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44" y="3552"/>
                <a:ext cx="479" cy="191"/>
                <a:chOff x="4944" y="3552"/>
                <a:chExt cx="479" cy="191"/>
              </a:xfrm>
            </p:grpSpPr>
            <p:sp>
              <p:nvSpPr>
                <p:cNvPr id="21531" name="Line 27">
                  <a:extLst>
                    <a:ext uri="{FF2B5EF4-FFF2-40B4-BE49-F238E27FC236}">
                      <a16:creationId xmlns:a16="http://schemas.microsoft.com/office/drawing/2014/main" id="{DFEB3EAB-80AA-E923-5861-54AE341F80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44" y="3552"/>
                  <a:ext cx="383" cy="0"/>
                </a:xfrm>
                <a:prstGeom prst="line">
                  <a:avLst/>
                </a:prstGeom>
                <a:noFill/>
                <a:ln w="12600" cap="sq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21532" name="Line 28">
                  <a:extLst>
                    <a:ext uri="{FF2B5EF4-FFF2-40B4-BE49-F238E27FC236}">
                      <a16:creationId xmlns:a16="http://schemas.microsoft.com/office/drawing/2014/main" id="{1A61DDCD-A24D-8038-E77B-D9AF5BC24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2" y="3696"/>
                  <a:ext cx="191" cy="0"/>
                </a:xfrm>
                <a:prstGeom prst="line">
                  <a:avLst/>
                </a:prstGeom>
                <a:noFill/>
                <a:ln w="12600" cap="sq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21533" name="Line 29">
                  <a:extLst>
                    <a:ext uri="{FF2B5EF4-FFF2-40B4-BE49-F238E27FC236}">
                      <a16:creationId xmlns:a16="http://schemas.microsoft.com/office/drawing/2014/main" id="{8E8DF921-4382-240B-5C7A-D9F806AFF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0" y="3744"/>
                  <a:ext cx="95" cy="0"/>
                </a:xfrm>
                <a:prstGeom prst="line">
                  <a:avLst/>
                </a:prstGeom>
                <a:noFill/>
                <a:ln w="12600" cap="sq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  <p:sp>
              <p:nvSpPr>
                <p:cNvPr id="21534" name="Line 30">
                  <a:extLst>
                    <a:ext uri="{FF2B5EF4-FFF2-40B4-BE49-F238E27FC236}">
                      <a16:creationId xmlns:a16="http://schemas.microsoft.com/office/drawing/2014/main" id="{343BA103-E7C6-4FC6-6A4F-B5305E964E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28" y="3552"/>
                  <a:ext cx="0" cy="143"/>
                </a:xfrm>
                <a:prstGeom prst="line">
                  <a:avLst/>
                </a:prstGeom>
                <a:noFill/>
                <a:ln w="12600" cap="sq">
                  <a:solidFill>
                    <a:srgbClr val="003366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 sz="1984"/>
                </a:p>
              </p:txBody>
            </p:sp>
          </p:grpSp>
          <p:sp>
            <p:nvSpPr>
              <p:cNvPr id="21535" name="Rectangle 31">
                <a:extLst>
                  <a:ext uri="{FF2B5EF4-FFF2-40B4-BE49-F238E27FC236}">
                    <a16:creationId xmlns:a16="http://schemas.microsoft.com/office/drawing/2014/main" id="{0F07F0A1-0413-A3CF-41AA-7D9092BDA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408"/>
                <a:ext cx="335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36" name="Rectangle 32">
                <a:extLst>
                  <a:ext uri="{FF2B5EF4-FFF2-40B4-BE49-F238E27FC236}">
                    <a16:creationId xmlns:a16="http://schemas.microsoft.com/office/drawing/2014/main" id="{121B40E6-5E66-D426-B29C-C00003B28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08"/>
                <a:ext cx="239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37" name="Rectangle 33">
                <a:extLst>
                  <a:ext uri="{FF2B5EF4-FFF2-40B4-BE49-F238E27FC236}">
                    <a16:creationId xmlns:a16="http://schemas.microsoft.com/office/drawing/2014/main" id="{33279227-FF46-852F-A9FC-0B8DF6D6C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3408"/>
                <a:ext cx="239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</p:grpSp>
        <p:sp>
          <p:nvSpPr>
            <p:cNvPr id="21538" name="Freeform 34">
              <a:extLst>
                <a:ext uri="{FF2B5EF4-FFF2-40B4-BE49-F238E27FC236}">
                  <a16:creationId xmlns:a16="http://schemas.microsoft.com/office/drawing/2014/main" id="{AFF864DF-B466-7DA7-2D61-3E7C39466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3504"/>
              <a:ext cx="911" cy="335"/>
            </a:xfrm>
            <a:custGeom>
              <a:avLst/>
              <a:gdLst>
                <a:gd name="G0" fmla="+- 1 0 0"/>
                <a:gd name="G1" fmla="+- 144 0 0"/>
                <a:gd name="G2" fmla="+- 8 0 0"/>
                <a:gd name="G3" fmla="*/ 1 65535 32768"/>
                <a:gd name="T0" fmla="*/ 912 w 912"/>
                <a:gd name="T1" fmla="*/ 0 h 336"/>
                <a:gd name="T2" fmla="*/ 912 w 912"/>
                <a:gd name="T3" fmla="*/ 336 h 336"/>
                <a:gd name="T4" fmla="*/ 0 w 912"/>
                <a:gd name="T5" fmla="*/ 336 h 336"/>
                <a:gd name="T6" fmla="*/ 0 w 912"/>
                <a:gd name="T7" fmla="*/ 192 h 336"/>
                <a:gd name="T8" fmla="*/ 0 w 912"/>
                <a:gd name="T9" fmla="*/ 0 h 336"/>
                <a:gd name="T10" fmla="*/ 912 w 912"/>
                <a:gd name="T1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12" h="336">
                  <a:moveTo>
                    <a:pt x="912" y="0"/>
                  </a:moveTo>
                  <a:lnTo>
                    <a:pt x="912" y="336"/>
                  </a:lnTo>
                  <a:lnTo>
                    <a:pt x="0" y="336"/>
                  </a:lnTo>
                  <a:lnTo>
                    <a:pt x="0" y="192"/>
                  </a:lnTo>
                </a:path>
              </a:pathLst>
            </a:custGeom>
            <a:noFill/>
            <a:ln w="25560" cap="flat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21539" name="Freeform 35">
              <a:extLst>
                <a:ext uri="{FF2B5EF4-FFF2-40B4-BE49-F238E27FC236}">
                  <a16:creationId xmlns:a16="http://schemas.microsoft.com/office/drawing/2014/main" id="{BBF7C3F7-AB7E-2B4F-5263-7490815F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504"/>
              <a:ext cx="911" cy="335"/>
            </a:xfrm>
            <a:custGeom>
              <a:avLst/>
              <a:gdLst>
                <a:gd name="G0" fmla="+- 1 0 0"/>
                <a:gd name="G1" fmla="+- 144 0 0"/>
                <a:gd name="G2" fmla="+- 8 0 0"/>
                <a:gd name="G3" fmla="*/ 1 65535 32768"/>
                <a:gd name="T0" fmla="*/ 912 w 912"/>
                <a:gd name="T1" fmla="*/ 0 h 336"/>
                <a:gd name="T2" fmla="*/ 912 w 912"/>
                <a:gd name="T3" fmla="*/ 336 h 336"/>
                <a:gd name="T4" fmla="*/ 0 w 912"/>
                <a:gd name="T5" fmla="*/ 336 h 336"/>
                <a:gd name="T6" fmla="*/ 0 w 912"/>
                <a:gd name="T7" fmla="*/ 192 h 336"/>
                <a:gd name="T8" fmla="*/ 0 w 912"/>
                <a:gd name="T9" fmla="*/ 0 h 336"/>
                <a:gd name="T10" fmla="*/ 912 w 912"/>
                <a:gd name="T1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12" h="336">
                  <a:moveTo>
                    <a:pt x="912" y="0"/>
                  </a:moveTo>
                  <a:lnTo>
                    <a:pt x="912" y="336"/>
                  </a:lnTo>
                  <a:lnTo>
                    <a:pt x="0" y="336"/>
                  </a:lnTo>
                  <a:lnTo>
                    <a:pt x="0" y="192"/>
                  </a:lnTo>
                </a:path>
              </a:pathLst>
            </a:custGeom>
            <a:noFill/>
            <a:ln w="25560" cap="flat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21540" name="Freeform 36">
              <a:extLst>
                <a:ext uri="{FF2B5EF4-FFF2-40B4-BE49-F238E27FC236}">
                  <a16:creationId xmlns:a16="http://schemas.microsoft.com/office/drawing/2014/main" id="{CB9FBA29-0D39-F203-E351-210B082B4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504"/>
              <a:ext cx="911" cy="335"/>
            </a:xfrm>
            <a:custGeom>
              <a:avLst/>
              <a:gdLst>
                <a:gd name="G0" fmla="+- 1 0 0"/>
                <a:gd name="G1" fmla="+- 144 0 0"/>
                <a:gd name="G2" fmla="+- 8 0 0"/>
                <a:gd name="G3" fmla="*/ 1 65535 32768"/>
                <a:gd name="T0" fmla="*/ 912 w 912"/>
                <a:gd name="T1" fmla="*/ 0 h 336"/>
                <a:gd name="T2" fmla="*/ 912 w 912"/>
                <a:gd name="T3" fmla="*/ 336 h 336"/>
                <a:gd name="T4" fmla="*/ 0 w 912"/>
                <a:gd name="T5" fmla="*/ 336 h 336"/>
                <a:gd name="T6" fmla="*/ 0 w 912"/>
                <a:gd name="T7" fmla="*/ 192 h 336"/>
                <a:gd name="T8" fmla="*/ 0 w 912"/>
                <a:gd name="T9" fmla="*/ 0 h 336"/>
                <a:gd name="T10" fmla="*/ 912 w 912"/>
                <a:gd name="T1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912" h="336">
                  <a:moveTo>
                    <a:pt x="912" y="0"/>
                  </a:moveTo>
                  <a:lnTo>
                    <a:pt x="912" y="336"/>
                  </a:lnTo>
                  <a:lnTo>
                    <a:pt x="0" y="336"/>
                  </a:lnTo>
                  <a:lnTo>
                    <a:pt x="0" y="192"/>
                  </a:lnTo>
                </a:path>
              </a:pathLst>
            </a:custGeom>
            <a:noFill/>
            <a:ln w="25560" cap="flat">
              <a:solidFill>
                <a:srgbClr val="0033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</p:grpSp>
      <p:grpSp>
        <p:nvGrpSpPr>
          <p:cNvPr id="21541" name="Group 37">
            <a:extLst>
              <a:ext uri="{FF2B5EF4-FFF2-40B4-BE49-F238E27FC236}">
                <a16:creationId xmlns:a16="http://schemas.microsoft.com/office/drawing/2014/main" id="{76DEB535-2134-344E-B48F-8920B366EF9F}"/>
              </a:ext>
            </a:extLst>
          </p:cNvPr>
          <p:cNvGrpSpPr>
            <a:grpSpLocks/>
          </p:cNvGrpSpPr>
          <p:nvPr/>
        </p:nvGrpSpPr>
        <p:grpSpPr bwMode="auto">
          <a:xfrm>
            <a:off x="2322037" y="3139365"/>
            <a:ext cx="6213983" cy="586225"/>
            <a:chOff x="1152" y="1794"/>
            <a:chExt cx="3551" cy="335"/>
          </a:xfrm>
        </p:grpSpPr>
        <p:sp>
          <p:nvSpPr>
            <p:cNvPr id="21542" name="Line 38">
              <a:extLst>
                <a:ext uri="{FF2B5EF4-FFF2-40B4-BE49-F238E27FC236}">
                  <a16:creationId xmlns:a16="http://schemas.microsoft.com/office/drawing/2014/main" id="{6E0DE631-BF70-3FF9-6F9B-37E8B8834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938"/>
              <a:ext cx="0" cy="143"/>
            </a:xfrm>
            <a:prstGeom prst="line">
              <a:avLst/>
            </a:prstGeom>
            <a:noFill/>
            <a:ln w="1260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grpSp>
          <p:nvGrpSpPr>
            <p:cNvPr id="21543" name="Group 39">
              <a:extLst>
                <a:ext uri="{FF2B5EF4-FFF2-40B4-BE49-F238E27FC236}">
                  <a16:creationId xmlns:a16="http://schemas.microsoft.com/office/drawing/2014/main" id="{5A42C47E-5C8D-9380-7271-9DACA3E75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794"/>
              <a:ext cx="863" cy="287"/>
              <a:chOff x="2880" y="1794"/>
              <a:chExt cx="863" cy="287"/>
            </a:xfrm>
          </p:grpSpPr>
          <p:sp>
            <p:nvSpPr>
              <p:cNvPr id="21544" name="Rectangle 40">
                <a:extLst>
                  <a:ext uri="{FF2B5EF4-FFF2-40B4-BE49-F238E27FC236}">
                    <a16:creationId xmlns:a16="http://schemas.microsoft.com/office/drawing/2014/main" id="{3ED13CF0-AB56-B4BB-C04D-3B9A91F6E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794"/>
                <a:ext cx="335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45" name="Rectangle 41">
                <a:extLst>
                  <a:ext uri="{FF2B5EF4-FFF2-40B4-BE49-F238E27FC236}">
                    <a16:creationId xmlns:a16="http://schemas.microsoft.com/office/drawing/2014/main" id="{80B460EA-5A75-7F9B-DAA7-11A3AE56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94"/>
                <a:ext cx="239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46" name="Line 42">
                <a:extLst>
                  <a:ext uri="{FF2B5EF4-FFF2-40B4-BE49-F238E27FC236}">
                    <a16:creationId xmlns:a16="http://schemas.microsoft.com/office/drawing/2014/main" id="{BD0B8B3B-43CF-C700-7773-6C14F9FEE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38"/>
                <a:ext cx="431" cy="0"/>
              </a:xfrm>
              <a:prstGeom prst="line">
                <a:avLst/>
              </a:prstGeom>
              <a:noFill/>
              <a:ln w="25560" cap="sq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grpSp>
          <p:nvGrpSpPr>
            <p:cNvPr id="21547" name="Group 43">
              <a:extLst>
                <a:ext uri="{FF2B5EF4-FFF2-40B4-BE49-F238E27FC236}">
                  <a16:creationId xmlns:a16="http://schemas.microsoft.com/office/drawing/2014/main" id="{331710B2-5866-E530-6016-61F9EC410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794"/>
              <a:ext cx="863" cy="287"/>
              <a:chOff x="2016" y="1794"/>
              <a:chExt cx="863" cy="287"/>
            </a:xfrm>
          </p:grpSpPr>
          <p:sp>
            <p:nvSpPr>
              <p:cNvPr id="21548" name="Rectangle 44">
                <a:extLst>
                  <a:ext uri="{FF2B5EF4-FFF2-40B4-BE49-F238E27FC236}">
                    <a16:creationId xmlns:a16="http://schemas.microsoft.com/office/drawing/2014/main" id="{297B167B-7FE4-3628-34C2-C5B3781EF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94"/>
                <a:ext cx="335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49" name="Rectangle 45">
                <a:extLst>
                  <a:ext uri="{FF2B5EF4-FFF2-40B4-BE49-F238E27FC236}">
                    <a16:creationId xmlns:a16="http://schemas.microsoft.com/office/drawing/2014/main" id="{EB7F43F4-7A0F-7B87-5703-F7DE72044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794"/>
                <a:ext cx="239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50" name="Line 46">
                <a:extLst>
                  <a:ext uri="{FF2B5EF4-FFF2-40B4-BE49-F238E27FC236}">
                    <a16:creationId xmlns:a16="http://schemas.microsoft.com/office/drawing/2014/main" id="{E2C464A8-3C30-ED67-E33C-6F2EB1B0C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938"/>
                <a:ext cx="431" cy="0"/>
              </a:xfrm>
              <a:prstGeom prst="line">
                <a:avLst/>
              </a:prstGeom>
              <a:noFill/>
              <a:ln w="25560" cap="sq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grpSp>
          <p:nvGrpSpPr>
            <p:cNvPr id="21551" name="Group 47">
              <a:extLst>
                <a:ext uri="{FF2B5EF4-FFF2-40B4-BE49-F238E27FC236}">
                  <a16:creationId xmlns:a16="http://schemas.microsoft.com/office/drawing/2014/main" id="{CD89B0D5-A07D-1094-5CFC-7C01B7D46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794"/>
              <a:ext cx="863" cy="287"/>
              <a:chOff x="1152" y="1794"/>
              <a:chExt cx="863" cy="287"/>
            </a:xfrm>
          </p:grpSpPr>
          <p:sp>
            <p:nvSpPr>
              <p:cNvPr id="21552" name="Rectangle 48">
                <a:extLst>
                  <a:ext uri="{FF2B5EF4-FFF2-40B4-BE49-F238E27FC236}">
                    <a16:creationId xmlns:a16="http://schemas.microsoft.com/office/drawing/2014/main" id="{7C5BF6FD-016E-C5CA-01FA-63F236984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794"/>
                <a:ext cx="335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53" name="Rectangle 49">
                <a:extLst>
                  <a:ext uri="{FF2B5EF4-FFF2-40B4-BE49-F238E27FC236}">
                    <a16:creationId xmlns:a16="http://schemas.microsoft.com/office/drawing/2014/main" id="{2BA0EC94-E6BF-4129-EA27-922E154D6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794"/>
                <a:ext cx="239" cy="287"/>
              </a:xfrm>
              <a:prstGeom prst="rect">
                <a:avLst/>
              </a:prstGeom>
              <a:noFill/>
              <a:ln w="1260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21554" name="Line 50">
                <a:extLst>
                  <a:ext uri="{FF2B5EF4-FFF2-40B4-BE49-F238E27FC236}">
                    <a16:creationId xmlns:a16="http://schemas.microsoft.com/office/drawing/2014/main" id="{24F6BC76-728A-9FF2-F39A-3404E0E8D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938"/>
                <a:ext cx="431" cy="0"/>
              </a:xfrm>
              <a:prstGeom prst="line">
                <a:avLst/>
              </a:prstGeom>
              <a:noFill/>
              <a:ln w="25560" cap="sq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sp>
          <p:nvSpPr>
            <p:cNvPr id="21555" name="Rectangle 51">
              <a:extLst>
                <a:ext uri="{FF2B5EF4-FFF2-40B4-BE49-F238E27FC236}">
                  <a16:creationId xmlns:a16="http://schemas.microsoft.com/office/drawing/2014/main" id="{2EF2C9AD-797C-73A6-841F-04844AEE3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794"/>
              <a:ext cx="335" cy="287"/>
            </a:xfrm>
            <a:prstGeom prst="rect">
              <a:avLst/>
            </a:prstGeom>
            <a:noFill/>
            <a:ln w="1260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21556" name="Rectangle 52">
              <a:extLst>
                <a:ext uri="{FF2B5EF4-FFF2-40B4-BE49-F238E27FC236}">
                  <a16:creationId xmlns:a16="http://schemas.microsoft.com/office/drawing/2014/main" id="{7269D5E2-A774-6BB2-556D-5FB0B278D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94"/>
              <a:ext cx="239" cy="287"/>
            </a:xfrm>
            <a:prstGeom prst="rect">
              <a:avLst/>
            </a:prstGeom>
            <a:noFill/>
            <a:ln w="1260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21557" name="Line 53">
              <a:extLst>
                <a:ext uri="{FF2B5EF4-FFF2-40B4-BE49-F238E27FC236}">
                  <a16:creationId xmlns:a16="http://schemas.microsoft.com/office/drawing/2014/main" id="{E9E0B165-C345-37B4-667B-4C95674B6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938"/>
              <a:ext cx="383" cy="0"/>
            </a:xfrm>
            <a:prstGeom prst="line">
              <a:avLst/>
            </a:prstGeom>
            <a:noFill/>
            <a:ln w="1260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21558" name="Line 54">
              <a:extLst>
                <a:ext uri="{FF2B5EF4-FFF2-40B4-BE49-F238E27FC236}">
                  <a16:creationId xmlns:a16="http://schemas.microsoft.com/office/drawing/2014/main" id="{6B33425C-B45E-E546-2872-2454CD5CD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082"/>
              <a:ext cx="191" cy="0"/>
            </a:xfrm>
            <a:prstGeom prst="line">
              <a:avLst/>
            </a:prstGeom>
            <a:noFill/>
            <a:ln w="1260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21559" name="Line 55">
              <a:extLst>
                <a:ext uri="{FF2B5EF4-FFF2-40B4-BE49-F238E27FC236}">
                  <a16:creationId xmlns:a16="http://schemas.microsoft.com/office/drawing/2014/main" id="{F384B300-34BB-EC7D-6933-57F7F5F34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130"/>
              <a:ext cx="95" cy="0"/>
            </a:xfrm>
            <a:prstGeom prst="line">
              <a:avLst/>
            </a:prstGeom>
            <a:noFill/>
            <a:ln w="1260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sp>
        <p:nvSpPr>
          <p:cNvPr id="21560" name="Rectangle 56">
            <a:extLst>
              <a:ext uri="{FF2B5EF4-FFF2-40B4-BE49-F238E27FC236}">
                <a16:creationId xmlns:a16="http://schemas.microsoft.com/office/drawing/2014/main" id="{4FC1F88D-3DD2-2A15-F4C6-761787C7B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" y="1849671"/>
            <a:ext cx="9015612" cy="159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SzPct val="75000"/>
              <a:buFontTx/>
              <a:buNone/>
            </a:pPr>
            <a:endParaRPr lang="pt-BR" altLang="pt-BR" sz="3086" b="1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eaLnBrk="1" hangingPunct="1">
              <a:buClrTx/>
              <a:buSzPct val="75000"/>
              <a:buFontTx/>
              <a:buNone/>
            </a:pPr>
            <a:r>
              <a:rPr lang="pt-BR" altLang="pt-BR" sz="3086">
                <a:solidFill>
                  <a:srgbClr val="003366"/>
                </a:solidFill>
                <a:latin typeface="Tahoma" panose="020B0604030504040204" pitchFamily="34" charset="0"/>
              </a:rPr>
              <a:t>Simplesmente encadeada</a:t>
            </a:r>
            <a:r>
              <a:rPr lang="pt-BR" altLang="pt-BR" sz="3086" b="1">
                <a:solidFill>
                  <a:srgbClr val="003366"/>
                </a:solidFill>
                <a:latin typeface="Tahoma" panose="020B0604030504040204" pitchFamily="34" charset="0"/>
              </a:rPr>
              <a:t> - </a:t>
            </a:r>
            <a:r>
              <a:rPr lang="pt-BR" altLang="pt-BR" sz="2646">
                <a:solidFill>
                  <a:srgbClr val="003366"/>
                </a:solidFill>
                <a:latin typeface="Tahoma" panose="020B0604030504040204" pitchFamily="34" charset="0"/>
              </a:rPr>
              <a:t>ponteiros em uma direção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CDCFE070-E952-F09D-1BAB-FBF5F2ED2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95091026-2715-4AAB-B026-E37CCD8295A0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21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245B50B3-E8A0-48BC-1C5A-3CD2CC5BA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10499"/>
            <a:ext cx="8576381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  <a:spcAft>
                <a:spcPts val="551"/>
              </a:spcAft>
            </a:pPr>
            <a:r>
              <a:rPr lang="pt-BR" altLang="pt-BR" sz="3086" b="1" dirty="0">
                <a:solidFill>
                  <a:srgbClr val="003366"/>
                </a:solidFill>
              </a:rPr>
              <a:t> 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Encadeadas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DD250866-42F1-6A6C-3378-61014361B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97" y="1716676"/>
            <a:ext cx="9127608" cy="5556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82"/>
              </a:spcBef>
              <a:buSzPct val="75000"/>
            </a:pPr>
            <a:endParaRPr lang="pt-BR" altLang="pt-BR" sz="2205" b="1"/>
          </a:p>
          <a:p>
            <a:pPr>
              <a:spcBef>
                <a:spcPts val="882"/>
              </a:spcBef>
              <a:buSzPct val="75000"/>
            </a:pPr>
            <a:r>
              <a:rPr lang="pt-BR" altLang="pt-BR" sz="2205" b="1"/>
              <a:t>Implementações:</a:t>
            </a:r>
          </a:p>
          <a:p>
            <a:pPr lvl="2"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00FF"/>
                </a:solidFill>
              </a:rPr>
              <a:t>typedef int tpitem;</a:t>
            </a:r>
          </a:p>
          <a:p>
            <a:pPr lvl="2">
              <a:spcBef>
                <a:spcPts val="772"/>
              </a:spcBef>
              <a:buSzPct val="75000"/>
            </a:pPr>
            <a:endParaRPr lang="pt-BR" altLang="pt-BR" sz="3086">
              <a:solidFill>
                <a:srgbClr val="0000FF"/>
              </a:solidFill>
            </a:endParaRPr>
          </a:p>
          <a:p>
            <a:pPr lvl="2"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00FF"/>
                </a:solidFill>
              </a:rPr>
              <a:t>typedef struct tp_no {</a:t>
            </a:r>
          </a:p>
          <a:p>
            <a:pPr lvl="2"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00FF"/>
                </a:solidFill>
              </a:rPr>
              <a:t>	   tpitem info;</a:t>
            </a:r>
          </a:p>
          <a:p>
            <a:pPr lvl="2"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00FF"/>
                </a:solidFill>
              </a:rPr>
              <a:t>	   struct tp_no *prox;</a:t>
            </a:r>
          </a:p>
          <a:p>
            <a:pPr lvl="2"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00FF"/>
                </a:solidFill>
              </a:rPr>
              <a:t>} tplista; </a:t>
            </a:r>
          </a:p>
          <a:p>
            <a:pPr lvl="2"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00FF"/>
                </a:solidFill>
              </a:rPr>
              <a:t>tplista *lista;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629160BD-F6B5-F304-B4E2-D02A1C919E5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9A1A06F2-FCB0-37FE-80A9-E9125EE9B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316E213E-F3F7-4B16-99E0-B377084B82CE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22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5156DE98-61B8-8C49-6DAA-C2DB9D811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0"/>
            <a:ext cx="8576381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Encadeadas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5A7075EE-67FD-1946-7B57-453EC3979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591" y="1954667"/>
            <a:ext cx="7858913" cy="5237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4163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992"/>
              </a:spcBef>
            </a:pPr>
            <a:r>
              <a:rPr lang="pt-BR" altLang="pt-BR" sz="3968"/>
              <a:t>Inicialização da Lista:</a:t>
            </a:r>
          </a:p>
          <a:p>
            <a:pPr lvl="1">
              <a:spcBef>
                <a:spcPts val="882"/>
              </a:spcBef>
              <a:buSzPct val="75000"/>
            </a:pPr>
            <a:r>
              <a:rPr lang="pt-BR" altLang="pt-BR" sz="3527"/>
              <a:t>	lista=NULL;</a:t>
            </a:r>
          </a:p>
          <a:p>
            <a:pPr lvl="1">
              <a:spcBef>
                <a:spcPts val="882"/>
              </a:spcBef>
              <a:buSzPct val="75000"/>
            </a:pPr>
            <a:endParaRPr lang="pt-BR" altLang="pt-BR" sz="3527"/>
          </a:p>
          <a:p>
            <a:pPr>
              <a:spcBef>
                <a:spcPts val="992"/>
              </a:spcBef>
            </a:pPr>
            <a:r>
              <a:rPr lang="pt-BR" altLang="pt-BR" sz="3968"/>
              <a:t>Lista Vazia:</a:t>
            </a:r>
          </a:p>
          <a:p>
            <a:pPr lvl="1">
              <a:spcBef>
                <a:spcPts val="882"/>
              </a:spcBef>
              <a:buSzPct val="75000"/>
            </a:pPr>
            <a:r>
              <a:rPr lang="pt-BR" altLang="pt-BR" sz="3527"/>
              <a:t>int vazia (tplista *t) {  </a:t>
            </a:r>
          </a:p>
          <a:p>
            <a:pPr marL="377979" indent="-376229">
              <a:spcBef>
                <a:spcPts val="882"/>
              </a:spcBef>
              <a:buSzPct val="75000"/>
            </a:pPr>
            <a:r>
              <a:rPr lang="pt-BR" altLang="pt-BR" sz="2205"/>
              <a:t>		return (t==NULL);</a:t>
            </a:r>
          </a:p>
          <a:p>
            <a:pPr marL="377979" indent="-376229">
              <a:spcBef>
                <a:spcPts val="882"/>
              </a:spcBef>
              <a:buSzPct val="75000"/>
            </a:pPr>
            <a:r>
              <a:rPr lang="pt-BR" altLang="pt-BR" sz="2205"/>
              <a:t>	 }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F4E94CF9-4DEE-D1BB-E74A-8CF214BB6DA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B25D86B4-C657-474D-3A01-84A91F915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053B31BE-4058-44B9-8E47-478D6A1FB42E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23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6C9CAA02-D686-25E0-6F9E-99939E142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10499"/>
            <a:ext cx="8576381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Encadeadas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6400CFE4-4FFA-7AFC-0177-8062BEB7E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44" y="1954667"/>
            <a:ext cx="8413638" cy="452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992"/>
              </a:spcBef>
            </a:pPr>
            <a:r>
              <a:rPr lang="pt-BR" altLang="pt-BR" sz="3968"/>
              <a:t>Alocação Dinâmica de Memória </a:t>
            </a:r>
          </a:p>
          <a:p>
            <a:pPr marL="0" lvl="1">
              <a:spcBef>
                <a:spcPts val="882"/>
              </a:spcBef>
            </a:pPr>
            <a:r>
              <a:rPr lang="pt-BR" altLang="pt-BR" sz="3527" b="1">
                <a:solidFill>
                  <a:srgbClr val="0000FF"/>
                </a:solidFill>
              </a:rPr>
              <a:t>malloc</a:t>
            </a:r>
            <a:r>
              <a:rPr lang="pt-BR" altLang="pt-BR" sz="3527"/>
              <a:t> </a:t>
            </a:r>
            <a:r>
              <a:rPr lang="pt-BR" altLang="pt-BR" sz="3527">
                <a:latin typeface="Wingdings" panose="05000000000000000000" pitchFamily="2" charset="2"/>
              </a:rPr>
              <a:t></a:t>
            </a:r>
            <a:r>
              <a:rPr lang="pt-BR" altLang="pt-BR" sz="3527"/>
              <a:t> aloca( );</a:t>
            </a:r>
          </a:p>
          <a:p>
            <a:pPr marL="0" lvl="1">
              <a:spcBef>
                <a:spcPts val="882"/>
              </a:spcBef>
            </a:pPr>
            <a:r>
              <a:rPr lang="pt-BR" altLang="pt-BR" sz="3527" b="1">
                <a:solidFill>
                  <a:srgbClr val="0000FF"/>
                </a:solidFill>
              </a:rPr>
              <a:t>free </a:t>
            </a:r>
          </a:p>
          <a:p>
            <a:pPr marL="0" lvl="1">
              <a:spcBef>
                <a:spcPts val="882"/>
              </a:spcBef>
            </a:pPr>
            <a:r>
              <a:rPr lang="pt-BR" altLang="pt-BR" sz="3527"/>
              <a:t>exigem  </a:t>
            </a:r>
            <a:r>
              <a:rPr lang="pt-BR" altLang="pt-BR" sz="3527">
                <a:solidFill>
                  <a:srgbClr val="0000FF"/>
                </a:solidFill>
              </a:rPr>
              <a:t>#include "stdlib.h"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742241C9-C456-87BF-5008-3E1C1DEF78D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845E25CA-6103-181A-4193-E2BD3BF35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171BB33F-309E-47B4-A335-1523A507EBF2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24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477E7355-3D8D-88FF-90BA-CB57248CB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10499"/>
            <a:ext cx="8576381" cy="62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  <a:spcAft>
                <a:spcPts val="551"/>
              </a:spcAft>
            </a:pPr>
            <a:r>
              <a:rPr lang="pt-BR" altLang="pt-BR" sz="3086" b="1" dirty="0">
                <a:solidFill>
                  <a:srgbClr val="003366"/>
                </a:solidFill>
              </a:rPr>
              <a:t> 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Manipulação da Memória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827DE4FF-41D6-1484-F839-961696A9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97" y="1716677"/>
            <a:ext cx="9253602" cy="568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992"/>
              </a:spcBef>
            </a:pPr>
            <a:r>
              <a:rPr lang="pt-BR" altLang="pt-BR" sz="3968"/>
              <a:t>Função </a:t>
            </a:r>
            <a:r>
              <a:rPr lang="pt-BR" altLang="pt-BR" sz="3968" b="1">
                <a:solidFill>
                  <a:srgbClr val="0000FF"/>
                </a:solidFill>
              </a:rPr>
              <a:t>malloc</a:t>
            </a:r>
          </a:p>
          <a:p>
            <a:pPr marL="0" lvl="1">
              <a:spcBef>
                <a:spcPts val="799"/>
              </a:spcBef>
            </a:pPr>
            <a:r>
              <a:rPr lang="pt-BR" altLang="pt-BR" sz="3197"/>
              <a:t>aloca dinamicamente uma parte da memória</a:t>
            </a:r>
          </a:p>
          <a:p>
            <a:pPr marL="0" lvl="1">
              <a:spcBef>
                <a:spcPts val="799"/>
              </a:spcBef>
            </a:pPr>
            <a:r>
              <a:rPr lang="pt-BR" altLang="pt-BR" sz="3197"/>
              <a:t>recebe como parâmetro o número de bytes que se deseja alocar</a:t>
            </a:r>
          </a:p>
          <a:p>
            <a:pPr marL="0" lvl="1">
              <a:spcBef>
                <a:spcPts val="799"/>
              </a:spcBef>
            </a:pPr>
            <a:r>
              <a:rPr lang="pt-BR" altLang="pt-BR" sz="3197"/>
              <a:t>retorna um ponteiro para endereço inicial da área alocada</a:t>
            </a:r>
          </a:p>
          <a:p>
            <a:pPr marL="0" lvl="1">
              <a:spcBef>
                <a:spcPts val="799"/>
              </a:spcBef>
            </a:pPr>
            <a:r>
              <a:rPr lang="pt-BR" altLang="pt-BR" sz="3197"/>
              <a:t>se não houver espaço livre, retorna um endereço nulo (representado por NULL, definido em </a:t>
            </a:r>
            <a:r>
              <a:rPr lang="pt-BR" altLang="pt-BR" sz="3197" i="1"/>
              <a:t>stdlib.h</a:t>
            </a:r>
            <a:r>
              <a:rPr lang="pt-BR" altLang="pt-BR" sz="3197"/>
              <a:t>) que pode ser testado para encerrar o programa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3AF27AC-7368-3A2D-46A2-FCA27AD6BAC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5EF12B46-DA1E-F93A-CF2E-B3232BA5D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376C0F20-E40C-4752-B50A-B23408E09C88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25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D65346D9-CCD3-6259-948E-6B216F3F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499"/>
            <a:ext cx="8576382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  <a:spcAft>
                <a:spcPts val="551"/>
              </a:spcAft>
            </a:pPr>
            <a:r>
              <a:rPr lang="pt-BR" altLang="pt-BR" sz="3086" b="1" dirty="0">
                <a:solidFill>
                  <a:srgbClr val="003366"/>
                </a:solidFill>
              </a:rPr>
              <a:t> 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Manipulação da Memória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F16642D0-869D-7A30-94F4-BD3D684B5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97" y="1716677"/>
            <a:ext cx="9253602" cy="568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992"/>
              </a:spcBef>
            </a:pPr>
            <a:r>
              <a:rPr lang="pt-BR" altLang="pt-BR" sz="3968"/>
              <a:t>Função </a:t>
            </a:r>
            <a:r>
              <a:rPr lang="pt-BR" altLang="pt-BR" sz="3968" b="1">
                <a:solidFill>
                  <a:srgbClr val="0000FF"/>
                </a:solidFill>
              </a:rPr>
              <a:t>malloc</a:t>
            </a:r>
          </a:p>
          <a:p>
            <a:pPr marL="0" lvl="1">
              <a:spcBef>
                <a:spcPts val="799"/>
              </a:spcBef>
            </a:pPr>
            <a:r>
              <a:rPr lang="pt-BR" altLang="pt-BR" sz="3197"/>
              <a:t>Ex.:</a:t>
            </a:r>
          </a:p>
          <a:p>
            <a:pPr lvl="2">
              <a:spcBef>
                <a:spcPts val="716"/>
              </a:spcBef>
              <a:buSzPct val="75000"/>
            </a:pPr>
            <a:r>
              <a:rPr lang="pt-BR" altLang="pt-BR" sz="2866"/>
              <a:t>int *p;</a:t>
            </a:r>
          </a:p>
          <a:p>
            <a:pPr lvl="2">
              <a:spcBef>
                <a:spcPts val="716"/>
              </a:spcBef>
              <a:buSzPct val="75000"/>
            </a:pPr>
            <a:r>
              <a:rPr lang="pt-BR" altLang="pt-BR" sz="2866"/>
              <a:t>p = malloc(8);</a:t>
            </a:r>
          </a:p>
          <a:p>
            <a:pPr lvl="2">
              <a:spcBef>
                <a:spcPts val="716"/>
              </a:spcBef>
              <a:buSzPct val="75000"/>
            </a:pPr>
            <a:endParaRPr lang="pt-BR" altLang="pt-BR" sz="2866"/>
          </a:p>
          <a:p>
            <a:pPr marL="0" lvl="1">
              <a:spcBef>
                <a:spcPts val="799"/>
              </a:spcBef>
            </a:pPr>
            <a:r>
              <a:rPr lang="pt-BR" altLang="pt-BR" sz="3197"/>
              <a:t>p representa o endereço inicial de uma área contínua de memória suficiente para armazenar 8 bytes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85E8A26F-4437-B7C4-4014-CFD2351BD7F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6674F170-9181-9D6A-E911-E6C5D9311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67FFF56C-13E2-429B-ABD6-ABD7F523548E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26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A7144426-0C28-A133-FCAB-661DCFFC6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499"/>
            <a:ext cx="8576382" cy="62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  <a:spcAft>
                <a:spcPts val="551"/>
              </a:spcAft>
            </a:pPr>
            <a:r>
              <a:rPr lang="pt-BR" altLang="pt-BR" sz="3086" b="1" dirty="0">
                <a:solidFill>
                  <a:srgbClr val="003366"/>
                </a:solidFill>
              </a:rPr>
              <a:t> 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Manipulação da Memória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FB969B19-6BD1-9734-DBA3-DC81DC98B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50" y="1737676"/>
            <a:ext cx="6565718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992"/>
              </a:spcBef>
            </a:pPr>
            <a:r>
              <a:rPr lang="pt-BR" altLang="pt-BR" sz="3968"/>
              <a:t>Função </a:t>
            </a:r>
            <a:r>
              <a:rPr lang="pt-BR" altLang="pt-BR" sz="3968" b="1">
                <a:solidFill>
                  <a:srgbClr val="0000FF"/>
                </a:solidFill>
              </a:rPr>
              <a:t>malloc</a:t>
            </a:r>
          </a:p>
          <a:p>
            <a:pPr marL="0" lvl="1">
              <a:spcBef>
                <a:spcPts val="772"/>
              </a:spcBef>
            </a:pPr>
            <a:r>
              <a:rPr lang="pt-BR" altLang="pt-BR" sz="2205"/>
              <a:t>utilização da função sizeof( )</a:t>
            </a:r>
          </a:p>
          <a:p>
            <a:pPr lvl="2">
              <a:spcBef>
                <a:spcPts val="661"/>
              </a:spcBef>
              <a:buSzPct val="75000"/>
            </a:pPr>
            <a:r>
              <a:rPr lang="pt-BR" altLang="pt-BR" sz="2205">
                <a:solidFill>
                  <a:srgbClr val="006666"/>
                </a:solidFill>
              </a:rPr>
              <a:t>int *p;</a:t>
            </a:r>
          </a:p>
          <a:p>
            <a:pPr lvl="2">
              <a:spcBef>
                <a:spcPts val="661"/>
              </a:spcBef>
              <a:buSzPct val="75000"/>
            </a:pPr>
            <a:r>
              <a:rPr lang="pt-BR" altLang="pt-BR" sz="2205">
                <a:solidFill>
                  <a:srgbClr val="006666"/>
                </a:solidFill>
              </a:rPr>
              <a:t>p = malloc(sizeof(int));</a:t>
            </a:r>
          </a:p>
          <a:p>
            <a:pPr lvl="2">
              <a:spcBef>
                <a:spcPts val="331"/>
              </a:spcBef>
            </a:pPr>
            <a:endParaRPr lang="pt-BR" altLang="pt-BR" sz="1323">
              <a:solidFill>
                <a:srgbClr val="006666"/>
              </a:solidFill>
            </a:endParaRPr>
          </a:p>
          <a:p>
            <a:pPr marL="0" lvl="1">
              <a:spcBef>
                <a:spcPts val="772"/>
              </a:spcBef>
            </a:pPr>
            <a:r>
              <a:rPr lang="pt-BR" altLang="pt-BR" sz="2205"/>
              <a:t>ponteiro retornado é para um item do tipo </a:t>
            </a:r>
            <a:r>
              <a:rPr lang="pt-BR" altLang="pt-BR" sz="2205" i="1"/>
              <a:t>char</a:t>
            </a:r>
            <a:r>
              <a:rPr lang="pt-BR" altLang="pt-BR" sz="2205"/>
              <a:t> </a:t>
            </a:r>
          </a:p>
          <a:p>
            <a:pPr marL="0" lvl="1" indent="505722">
              <a:spcBef>
                <a:spcPts val="772"/>
              </a:spcBef>
              <a:buSzPct val="75000"/>
            </a:pPr>
            <a:r>
              <a:rPr lang="pt-BR" altLang="pt-BR" sz="2205"/>
              <a:t>	</a:t>
            </a:r>
            <a:r>
              <a:rPr lang="pt-BR" altLang="pt-BR" sz="2205">
                <a:solidFill>
                  <a:srgbClr val="0000FF"/>
                </a:solidFill>
                <a:latin typeface="Wingdings" panose="05000000000000000000" pitchFamily="2" charset="2"/>
              </a:rPr>
              <a:t></a:t>
            </a:r>
            <a:r>
              <a:rPr lang="pt-BR" altLang="pt-BR" sz="2205"/>
              <a:t> converter o tipo (</a:t>
            </a:r>
            <a:r>
              <a:rPr lang="pt-BR" altLang="pt-BR" sz="2205" i="1"/>
              <a:t>cast</a:t>
            </a:r>
            <a:r>
              <a:rPr lang="pt-BR" altLang="pt-BR" sz="2205"/>
              <a:t>)</a:t>
            </a:r>
          </a:p>
          <a:p>
            <a:pPr lvl="2">
              <a:spcBef>
                <a:spcPts val="661"/>
              </a:spcBef>
              <a:buSzPct val="75000"/>
            </a:pPr>
            <a:r>
              <a:rPr lang="pt-BR" altLang="pt-BR" sz="2205">
                <a:solidFill>
                  <a:srgbClr val="006666"/>
                </a:solidFill>
              </a:rPr>
              <a:t>int *p;</a:t>
            </a:r>
          </a:p>
          <a:p>
            <a:pPr lvl="2">
              <a:spcBef>
                <a:spcPts val="661"/>
              </a:spcBef>
              <a:buSzPct val="75000"/>
            </a:pPr>
            <a:r>
              <a:rPr lang="pt-BR" altLang="pt-BR" sz="2205">
                <a:solidFill>
                  <a:srgbClr val="006666"/>
                </a:solidFill>
              </a:rPr>
              <a:t>p = (int *) malloc(sizeof(int));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D83FF885-9424-E047-8E13-68BCC9F2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564" y="3256610"/>
            <a:ext cx="2323900" cy="3968829"/>
          </a:xfrm>
          <a:prstGeom prst="rect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7B72B2DF-1203-D808-848A-07A67BB71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313" y="4129822"/>
            <a:ext cx="2301152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35B1D01A-F905-257F-01B7-334618A56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313" y="5083532"/>
            <a:ext cx="2141908" cy="1749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BBAD6FC8-3338-7678-E4ED-C54C97C04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313" y="6829957"/>
            <a:ext cx="2301152" cy="1749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D9514044-6B74-8CF1-A028-33C5A16B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564" y="3337107"/>
            <a:ext cx="2301151" cy="31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205">
                <a:solidFill>
                  <a:srgbClr val="003366"/>
                </a:solidFill>
              </a:rPr>
              <a:t>código do programa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9A6F91A5-5328-2EDC-26F6-D706F141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312" y="4289066"/>
            <a:ext cx="2301152" cy="31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205">
                <a:solidFill>
                  <a:srgbClr val="003366"/>
                </a:solidFill>
              </a:rPr>
              <a:t>variáveis globais e estáticas</a:t>
            </a:r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3F8C3593-4CB5-F3B7-FDF2-596275AE6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564" y="5083531"/>
            <a:ext cx="2323900" cy="475980"/>
          </a:xfrm>
          <a:prstGeom prst="rect">
            <a:avLst/>
          </a:prstGeom>
          <a:solidFill>
            <a:srgbClr val="EAEAEA"/>
          </a:solidFill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DABE86EE-5EBA-639F-2011-8C3C6318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351" y="6772209"/>
            <a:ext cx="794466" cy="39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SzPct val="75000"/>
              <a:buFontTx/>
              <a:buNone/>
            </a:pPr>
            <a:r>
              <a:rPr lang="pt-BR" altLang="pt-BR" sz="3086">
                <a:solidFill>
                  <a:srgbClr val="003366"/>
                </a:solidFill>
              </a:rPr>
              <a:t>p</a:t>
            </a:r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0D7F4E30-0085-5D43-7BBA-11465A43E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475" y="5400268"/>
            <a:ext cx="794466" cy="39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SzPct val="75000"/>
              <a:buFontTx/>
              <a:buNone/>
            </a:pPr>
            <a:r>
              <a:rPr lang="pt-BR" altLang="pt-BR" sz="2205">
                <a:solidFill>
                  <a:srgbClr val="003366"/>
                </a:solidFill>
              </a:rPr>
              <a:t>504</a:t>
            </a:r>
          </a:p>
        </p:txBody>
      </p:sp>
      <p:sp>
        <p:nvSpPr>
          <p:cNvPr id="27661" name="Rectangle 13">
            <a:extLst>
              <a:ext uri="{FF2B5EF4-FFF2-40B4-BE49-F238E27FC236}">
                <a16:creationId xmlns:a16="http://schemas.microsoft.com/office/drawing/2014/main" id="{9F9A6DA5-61B2-30CE-C2B2-31A697822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279" y="6875455"/>
            <a:ext cx="794466" cy="397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205">
                <a:solidFill>
                  <a:srgbClr val="003366"/>
                </a:solidFill>
              </a:rPr>
              <a:t>504</a:t>
            </a:r>
          </a:p>
        </p:txBody>
      </p:sp>
      <p:sp>
        <p:nvSpPr>
          <p:cNvPr id="27662" name="Rectangle 14">
            <a:extLst>
              <a:ext uri="{FF2B5EF4-FFF2-40B4-BE49-F238E27FC236}">
                <a16:creationId xmlns:a16="http://schemas.microsoft.com/office/drawing/2014/main" id="{8A1CB72D-2CC8-1216-807B-03524C99B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554" y="5162278"/>
            <a:ext cx="1825171" cy="39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205">
                <a:solidFill>
                  <a:srgbClr val="003366"/>
                </a:solidFill>
              </a:rPr>
              <a:t>4 bytes</a:t>
            </a:r>
          </a:p>
        </p:txBody>
      </p:sp>
      <p:sp>
        <p:nvSpPr>
          <p:cNvPr id="27663" name="Rectangle 15">
            <a:extLst>
              <a:ext uri="{FF2B5EF4-FFF2-40B4-BE49-F238E27FC236}">
                <a16:creationId xmlns:a16="http://schemas.microsoft.com/office/drawing/2014/main" id="{64250D9A-50E6-D1DA-3A3F-FF17901AA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813" y="5956744"/>
            <a:ext cx="2301152" cy="31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889" tIns="13889" rIns="13889" bIns="13889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r>
              <a:rPr lang="pt-BR" altLang="pt-BR" sz="2205">
                <a:solidFill>
                  <a:srgbClr val="003366"/>
                </a:solidFill>
              </a:rPr>
              <a:t>Livre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B6CC0C3D-C2A8-0562-73EC-E7B1ED38E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43D915FD-327B-4F7E-AE0A-36A96167FCE4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27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565B7EF9-0CBD-7F1C-1673-7A8C894FD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23" y="78747"/>
            <a:ext cx="8576382" cy="63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  <a:spcAft>
                <a:spcPts val="551"/>
              </a:spcAft>
            </a:pPr>
            <a:r>
              <a:rPr lang="pt-BR" altLang="pt-BR" sz="3086" b="1" dirty="0">
                <a:solidFill>
                  <a:srgbClr val="003366"/>
                </a:solidFill>
              </a:rPr>
              <a:t> 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Manipulação da Memória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547F5E1E-C07E-A048-D476-AABA9A65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102" y="981708"/>
            <a:ext cx="8074153" cy="568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indent="-2270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827"/>
              </a:spcBef>
              <a:buSzPct val="75000"/>
            </a:pPr>
            <a:r>
              <a:rPr lang="pt-BR" altLang="pt-BR" sz="3307" b="1">
                <a:solidFill>
                  <a:srgbClr val="0000FF"/>
                </a:solidFill>
              </a:rPr>
              <a:t>aloca()</a:t>
            </a:r>
          </a:p>
          <a:p>
            <a:pPr>
              <a:lnSpc>
                <a:spcPct val="80000"/>
              </a:lnSpc>
              <a:spcBef>
                <a:spcPts val="331"/>
              </a:spcBef>
              <a:buSzPct val="75000"/>
            </a:pPr>
            <a:endParaRPr lang="pt-BR" altLang="pt-BR" sz="1323" b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/>
              <a:t>tplista* aloca( ) {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/>
              <a:t>	tplista* pt;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/>
              <a:t>	pt=(tplista*) malloc(sizeof(tplista));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/>
              <a:t>	return pt;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/>
              <a:t>}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endParaRPr lang="pt-BR" altLang="pt-BR" sz="2646"/>
          </a:p>
          <a:p>
            <a:pPr>
              <a:lnSpc>
                <a:spcPct val="80000"/>
              </a:lnSpc>
              <a:spcBef>
                <a:spcPts val="276"/>
              </a:spcBef>
              <a:buSzPct val="75000"/>
            </a:pPr>
            <a:endParaRPr lang="pt-BR" altLang="pt-BR" sz="1102"/>
          </a:p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00FF"/>
                </a:solidFill>
              </a:rPr>
              <a:t>No bloco principal:</a:t>
            </a:r>
          </a:p>
          <a:p>
            <a:pPr lvl="2"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205"/>
              <a:t>p=aloca( );</a:t>
            </a:r>
          </a:p>
          <a:p>
            <a:pPr lvl="2"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205"/>
              <a:t>if (p!=NULL)</a:t>
            </a:r>
          </a:p>
          <a:p>
            <a:pPr lvl="2"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205"/>
              <a:t>		/* continua o programa... */</a:t>
            </a:r>
          </a:p>
          <a:p>
            <a:pPr lvl="2"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205"/>
              <a:t>else</a:t>
            </a:r>
          </a:p>
          <a:p>
            <a:pPr lvl="2"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205"/>
              <a:t>		printf(“Não há memória disponível!”);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4E604906-8A9A-58B7-AC1A-751BE4EC9CB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3BFCB5CD-A68E-994E-AA61-F3964120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02DEBE53-8E1F-4F31-897B-97D256450CBD}" type="slidenum">
              <a:rPr lang="pt-BR" altLang="pt-BR" sz="2425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28</a:t>
            </a:fld>
            <a:endParaRPr lang="pt-BR" altLang="pt-BR" sz="2425" b="1">
              <a:solidFill>
                <a:srgbClr val="FFFFFF"/>
              </a:solidFill>
            </a:endParaRP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77D4E825-31C5-B095-4D83-0D455BD59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10499"/>
            <a:ext cx="8576381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  <a:spcAft>
                <a:spcPts val="551"/>
              </a:spcAft>
            </a:pPr>
            <a:r>
              <a:rPr lang="pt-BR" altLang="pt-BR" sz="3086" b="1" dirty="0">
                <a:solidFill>
                  <a:srgbClr val="003366"/>
                </a:solidFill>
              </a:rPr>
              <a:t> 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Manipulação da Memória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3FD436B3-A61A-98BE-1594-3C55775F5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593" y="1942416"/>
            <a:ext cx="8390890" cy="453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937"/>
              </a:spcBef>
            </a:pPr>
            <a:r>
              <a:rPr lang="pt-BR" altLang="pt-BR" sz="3748"/>
              <a:t>Função </a:t>
            </a:r>
            <a:r>
              <a:rPr lang="pt-BR" altLang="pt-BR" sz="3748" b="1">
                <a:solidFill>
                  <a:srgbClr val="0000FF"/>
                </a:solidFill>
              </a:rPr>
              <a:t>free</a:t>
            </a:r>
          </a:p>
          <a:p>
            <a:pPr>
              <a:spcBef>
                <a:spcPts val="937"/>
              </a:spcBef>
            </a:pPr>
            <a:endParaRPr lang="pt-BR" altLang="pt-BR" sz="3748" b="1">
              <a:solidFill>
                <a:srgbClr val="0000FF"/>
              </a:solidFill>
            </a:endParaRPr>
          </a:p>
          <a:p>
            <a:pPr marL="0" lvl="1">
              <a:spcBef>
                <a:spcPts val="827"/>
              </a:spcBef>
            </a:pPr>
            <a:r>
              <a:rPr lang="pt-BR" altLang="pt-BR" sz="3307"/>
              <a:t>Libera o espaço de memória alocado dinamicamente</a:t>
            </a:r>
          </a:p>
          <a:p>
            <a:pPr marL="0" lvl="1">
              <a:spcBef>
                <a:spcPts val="827"/>
              </a:spcBef>
            </a:pPr>
            <a:r>
              <a:rPr lang="pt-BR" altLang="pt-BR" sz="3307"/>
              <a:t>recebe como parâmetro o ponteiro da área de memória a ser liberada</a:t>
            </a:r>
          </a:p>
          <a:p>
            <a:pPr marL="0" lvl="1">
              <a:spcBef>
                <a:spcPts val="827"/>
              </a:spcBef>
            </a:pPr>
            <a:r>
              <a:rPr lang="pt-BR" altLang="pt-BR" sz="3307"/>
              <a:t>Ex.:</a:t>
            </a:r>
            <a:r>
              <a:rPr lang="pt-BR" altLang="pt-BR" sz="3307">
                <a:solidFill>
                  <a:srgbClr val="006666"/>
                </a:solidFill>
              </a:rPr>
              <a:t>	free(p);</a:t>
            </a:r>
          </a:p>
          <a:p>
            <a:pPr marL="0" lvl="1" indent="505722">
              <a:lnSpc>
                <a:spcPct val="90000"/>
              </a:lnSpc>
              <a:spcBef>
                <a:spcPts val="827"/>
              </a:spcBef>
              <a:buSzPct val="75000"/>
            </a:pPr>
            <a:endParaRPr lang="pt-BR" altLang="pt-BR" sz="3307">
              <a:solidFill>
                <a:srgbClr val="006666"/>
              </a:solidFill>
            </a:endParaRP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18E76578-A3F1-12DE-1048-2E616D5E046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21FE221A-A2DF-FF0B-342B-BD43E04CF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83884F89-9E9F-4784-8F6C-C4B4A962E30D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29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A9610A9C-C6CB-9EFB-FB3F-BF51B975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23" y="10499"/>
            <a:ext cx="8576382" cy="62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Encadeadas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5D28D3E9-36F4-FD9A-C588-DB4E45E0A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834" y="2113908"/>
            <a:ext cx="7461679" cy="46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992"/>
              </a:spcBef>
            </a:pPr>
            <a:r>
              <a:rPr lang="pt-BR" altLang="pt-BR" sz="3968"/>
              <a:t>Operações Básicas</a:t>
            </a:r>
          </a:p>
          <a:p>
            <a:pPr marL="0" lvl="1">
              <a:spcBef>
                <a:spcPts val="882"/>
              </a:spcBef>
            </a:pPr>
            <a:r>
              <a:rPr lang="pt-BR" altLang="pt-BR" sz="3527"/>
              <a:t>vazia(lista);</a:t>
            </a:r>
          </a:p>
          <a:p>
            <a:pPr marL="0" lvl="1">
              <a:spcBef>
                <a:spcPts val="882"/>
              </a:spcBef>
            </a:pPr>
            <a:r>
              <a:rPr lang="pt-BR" altLang="pt-BR" sz="3527"/>
              <a:t>insere(&amp;lista, valor);</a:t>
            </a:r>
          </a:p>
          <a:p>
            <a:pPr marL="0" lvl="1">
              <a:spcBef>
                <a:spcPts val="882"/>
              </a:spcBef>
            </a:pPr>
            <a:r>
              <a:rPr lang="pt-BR" altLang="pt-BR" sz="3527"/>
              <a:t>busca(lista, valor);</a:t>
            </a:r>
          </a:p>
          <a:p>
            <a:pPr marL="0" lvl="1">
              <a:spcBef>
                <a:spcPts val="882"/>
              </a:spcBef>
            </a:pPr>
            <a:r>
              <a:rPr lang="pt-BR" altLang="pt-BR" sz="3527"/>
              <a:t>listagem(lista);</a:t>
            </a:r>
          </a:p>
          <a:p>
            <a:pPr marL="0" lvl="1">
              <a:spcBef>
                <a:spcPts val="882"/>
              </a:spcBef>
            </a:pPr>
            <a:r>
              <a:rPr lang="pt-BR" altLang="pt-BR" sz="3527"/>
              <a:t>retira(&amp;lista, valor);</a:t>
            </a:r>
          </a:p>
          <a:p>
            <a:pPr marL="0" lvl="1" indent="505722">
              <a:spcBef>
                <a:spcPts val="882"/>
              </a:spcBef>
              <a:buSzPct val="75000"/>
            </a:pPr>
            <a:endParaRPr lang="pt-BR" altLang="pt-BR" sz="3527"/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917E813-9E20-6B70-5684-90592054E10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F066E-CEF4-F2CD-C338-2100CD2B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spc="-1" dirty="0">
                <a:solidFill>
                  <a:srgbClr val="00AEEF"/>
                </a:solidFill>
                <a:latin typeface="Calibri"/>
                <a:ea typeface="+mn-ea"/>
                <a:cs typeface="+mn-cs"/>
              </a:rPr>
              <a:t>Fontes da Aula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4C1DA-150F-F446-A02F-78562E53BDB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34240" y="1563120"/>
            <a:ext cx="9622080" cy="1261800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https://github.com/barretuino/estruturadados</a:t>
            </a:r>
          </a:p>
        </p:txBody>
      </p:sp>
    </p:spTree>
    <p:extLst>
      <p:ext uri="{BB962C8B-B14F-4D97-AF65-F5344CB8AC3E}">
        <p14:creationId xmlns:p14="http://schemas.microsoft.com/office/powerpoint/2010/main" val="904253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739E4066-66F6-02AD-2294-3A3DAC63F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947A344C-7F76-47B0-9795-7EE53DD6C855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30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9B53EB80-E3ED-0F0C-881A-B3D25F64D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10499"/>
            <a:ext cx="8576381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 Vazia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8C70A90E-5083-1D98-2A00-422A7E46D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331" y="2224154"/>
            <a:ext cx="8254395" cy="473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	int vazia (tplista *t) {  </a:t>
            </a:r>
          </a:p>
          <a:p>
            <a:pPr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		if (t==NULL)</a:t>
            </a:r>
          </a:p>
          <a:p>
            <a:pPr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			return 1;</a:t>
            </a:r>
          </a:p>
          <a:p>
            <a:pPr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		else</a:t>
            </a:r>
          </a:p>
          <a:p>
            <a:pPr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			return 0;</a:t>
            </a:r>
          </a:p>
          <a:p>
            <a:pPr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	}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0389AC06-2BE7-2C52-2F03-35862B49393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7AC84A01-49D6-0928-9B2F-F3A32CEB3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E0CECCC7-4D36-4955-81B0-D559A24973AA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31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70E0B3CB-27C6-8892-C0B6-BECA7353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499"/>
            <a:ext cx="8576382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Listagem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EF926EC5-5068-15F5-C6B5-69E9C1E0E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077" y="2224154"/>
            <a:ext cx="8096902" cy="306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82"/>
              </a:spcBef>
            </a:pPr>
            <a:r>
              <a:rPr lang="pt-BR" altLang="pt-BR" sz="3527">
                <a:solidFill>
                  <a:srgbClr val="003366"/>
                </a:solidFill>
              </a:rPr>
              <a:t>Utilizar um ponteiro auxiliar para percorrer a lista até o final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1E1487A7-A87F-B359-065B-63C23B7817AC}"/>
              </a:ext>
            </a:extLst>
          </p:cNvPr>
          <p:cNvGrpSpPr>
            <a:grpSpLocks/>
          </p:cNvGrpSpPr>
          <p:nvPr/>
        </p:nvGrpSpPr>
        <p:grpSpPr bwMode="auto">
          <a:xfrm>
            <a:off x="3099002" y="5193777"/>
            <a:ext cx="4229569" cy="586225"/>
            <a:chOff x="1596" y="2968"/>
            <a:chExt cx="2417" cy="335"/>
          </a:xfrm>
        </p:grpSpPr>
        <p:sp>
          <p:nvSpPr>
            <p:cNvPr id="32773" name="Line 5">
              <a:extLst>
                <a:ext uri="{FF2B5EF4-FFF2-40B4-BE49-F238E27FC236}">
                  <a16:creationId xmlns:a16="http://schemas.microsoft.com/office/drawing/2014/main" id="{AD7B2B42-C3F8-7B6A-CDF3-5F2A6C419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9" y="3112"/>
              <a:ext cx="0" cy="143"/>
            </a:xfrm>
            <a:prstGeom prst="line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grpSp>
          <p:nvGrpSpPr>
            <p:cNvPr id="32774" name="Group 6">
              <a:extLst>
                <a:ext uri="{FF2B5EF4-FFF2-40B4-BE49-F238E27FC236}">
                  <a16:creationId xmlns:a16="http://schemas.microsoft.com/office/drawing/2014/main" id="{303FAE9A-0D54-E2B8-8F7B-B7BBF3A2D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2" y="2968"/>
              <a:ext cx="587" cy="287"/>
              <a:chOff x="2772" y="2968"/>
              <a:chExt cx="587" cy="287"/>
            </a:xfrm>
          </p:grpSpPr>
          <p:sp>
            <p:nvSpPr>
              <p:cNvPr id="32775" name="Rectangle 7">
                <a:extLst>
                  <a:ext uri="{FF2B5EF4-FFF2-40B4-BE49-F238E27FC236}">
                    <a16:creationId xmlns:a16="http://schemas.microsoft.com/office/drawing/2014/main" id="{78F217F8-EB2B-9E8D-932C-A831939DE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968"/>
                <a:ext cx="228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2776" name="Rectangle 8">
                <a:extLst>
                  <a:ext uri="{FF2B5EF4-FFF2-40B4-BE49-F238E27FC236}">
                    <a16:creationId xmlns:a16="http://schemas.microsoft.com/office/drawing/2014/main" id="{00277A3E-2C8E-274D-FEDE-81A6BC049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1" y="2968"/>
                <a:ext cx="162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2777" name="Line 9">
                <a:extLst>
                  <a:ext uri="{FF2B5EF4-FFF2-40B4-BE49-F238E27FC236}">
                    <a16:creationId xmlns:a16="http://schemas.microsoft.com/office/drawing/2014/main" id="{FCE63C7D-E754-D484-6642-5B7E36CFB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6" y="3112"/>
                <a:ext cx="293" cy="0"/>
              </a:xfrm>
              <a:prstGeom prst="line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grpSp>
          <p:nvGrpSpPr>
            <p:cNvPr id="32778" name="Group 10">
              <a:extLst>
                <a:ext uri="{FF2B5EF4-FFF2-40B4-BE49-F238E27FC236}">
                  <a16:creationId xmlns:a16="http://schemas.microsoft.com/office/drawing/2014/main" id="{54221713-7E8B-E80F-A4DF-DFEB788506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4" y="2968"/>
              <a:ext cx="587" cy="287"/>
              <a:chOff x="2184" y="2968"/>
              <a:chExt cx="587" cy="287"/>
            </a:xfrm>
          </p:grpSpPr>
          <p:sp>
            <p:nvSpPr>
              <p:cNvPr id="32779" name="Rectangle 11">
                <a:extLst>
                  <a:ext uri="{FF2B5EF4-FFF2-40B4-BE49-F238E27FC236}">
                    <a16:creationId xmlns:a16="http://schemas.microsoft.com/office/drawing/2014/main" id="{766A4A31-119F-BEC2-D0F8-7A82031E1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968"/>
                <a:ext cx="228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2780" name="Rectangle 12">
                <a:extLst>
                  <a:ext uri="{FF2B5EF4-FFF2-40B4-BE49-F238E27FC236}">
                    <a16:creationId xmlns:a16="http://schemas.microsoft.com/office/drawing/2014/main" id="{19DBD12D-3C63-2CF4-BD7E-19A185354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2968"/>
                <a:ext cx="162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2781" name="Line 13">
                <a:extLst>
                  <a:ext uri="{FF2B5EF4-FFF2-40B4-BE49-F238E27FC236}">
                    <a16:creationId xmlns:a16="http://schemas.microsoft.com/office/drawing/2014/main" id="{51D24C4B-EC53-2539-9B52-E253D8CD2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3112"/>
                <a:ext cx="293" cy="0"/>
              </a:xfrm>
              <a:prstGeom prst="line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grpSp>
          <p:nvGrpSpPr>
            <p:cNvPr id="32782" name="Group 14">
              <a:extLst>
                <a:ext uri="{FF2B5EF4-FFF2-40B4-BE49-F238E27FC236}">
                  <a16:creationId xmlns:a16="http://schemas.microsoft.com/office/drawing/2014/main" id="{8197776C-7C89-DB9F-B5AB-8040A5403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6" y="2968"/>
              <a:ext cx="587" cy="287"/>
              <a:chOff x="1596" y="2968"/>
              <a:chExt cx="587" cy="287"/>
            </a:xfrm>
          </p:grpSpPr>
          <p:sp>
            <p:nvSpPr>
              <p:cNvPr id="32783" name="Rectangle 15">
                <a:extLst>
                  <a:ext uri="{FF2B5EF4-FFF2-40B4-BE49-F238E27FC236}">
                    <a16:creationId xmlns:a16="http://schemas.microsoft.com/office/drawing/2014/main" id="{47E10C5D-FC83-4B0B-8692-538F24B8A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968"/>
                <a:ext cx="228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2784" name="Rectangle 16">
                <a:extLst>
                  <a:ext uri="{FF2B5EF4-FFF2-40B4-BE49-F238E27FC236}">
                    <a16:creationId xmlns:a16="http://schemas.microsoft.com/office/drawing/2014/main" id="{E8D53E0C-B68C-4DFF-AFFD-7B3E4AE34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2968"/>
                <a:ext cx="162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2785" name="Line 17">
                <a:extLst>
                  <a:ext uri="{FF2B5EF4-FFF2-40B4-BE49-F238E27FC236}">
                    <a16:creationId xmlns:a16="http://schemas.microsoft.com/office/drawing/2014/main" id="{4FBD8B03-8F36-1C9B-24AF-061A3D3CA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0" y="3112"/>
                <a:ext cx="293" cy="0"/>
              </a:xfrm>
              <a:prstGeom prst="line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grpSp>
          <p:nvGrpSpPr>
            <p:cNvPr id="32786" name="Group 18">
              <a:extLst>
                <a:ext uri="{FF2B5EF4-FFF2-40B4-BE49-F238E27FC236}">
                  <a16:creationId xmlns:a16="http://schemas.microsoft.com/office/drawing/2014/main" id="{789AE001-1E69-660B-9C7D-10511874E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968"/>
              <a:ext cx="653" cy="335"/>
              <a:chOff x="3360" y="2968"/>
              <a:chExt cx="653" cy="335"/>
            </a:xfrm>
          </p:grpSpPr>
          <p:sp>
            <p:nvSpPr>
              <p:cNvPr id="32787" name="Rectangle 19">
                <a:extLst>
                  <a:ext uri="{FF2B5EF4-FFF2-40B4-BE49-F238E27FC236}">
                    <a16:creationId xmlns:a16="http://schemas.microsoft.com/office/drawing/2014/main" id="{DCBD1D22-332D-B143-B2D9-E12A11D3F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968"/>
                <a:ext cx="228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2788" name="Rectangle 20">
                <a:extLst>
                  <a:ext uri="{FF2B5EF4-FFF2-40B4-BE49-F238E27FC236}">
                    <a16:creationId xmlns:a16="http://schemas.microsoft.com/office/drawing/2014/main" id="{548CE622-8C1B-EBBB-6E46-6A8AEAB63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" y="2968"/>
                <a:ext cx="162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2789" name="Line 21">
                <a:extLst>
                  <a:ext uri="{FF2B5EF4-FFF2-40B4-BE49-F238E27FC236}">
                    <a16:creationId xmlns:a16="http://schemas.microsoft.com/office/drawing/2014/main" id="{6D9C0D4F-A714-B212-44CC-782DC7622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112"/>
                <a:ext cx="260" cy="0"/>
              </a:xfrm>
              <a:prstGeom prst="line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32790" name="Line 22">
                <a:extLst>
                  <a:ext uri="{FF2B5EF4-FFF2-40B4-BE49-F238E27FC236}">
                    <a16:creationId xmlns:a16="http://schemas.microsoft.com/office/drawing/2014/main" id="{275DC628-FB36-5DE9-3C9A-22E3ED575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3" y="3256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32791" name="Line 23">
                <a:extLst>
                  <a:ext uri="{FF2B5EF4-FFF2-40B4-BE49-F238E27FC236}">
                    <a16:creationId xmlns:a16="http://schemas.microsoft.com/office/drawing/2014/main" id="{D3B9C029-5AC7-B7AF-2E0C-08BEAE62B2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6" y="3304"/>
                <a:ext cx="64" cy="0"/>
              </a:xfrm>
              <a:prstGeom prst="line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</p:grpSp>
      <p:sp>
        <p:nvSpPr>
          <p:cNvPr id="32792" name="Line 24">
            <a:extLst>
              <a:ext uri="{FF2B5EF4-FFF2-40B4-BE49-F238E27FC236}">
                <a16:creationId xmlns:a16="http://schemas.microsoft.com/office/drawing/2014/main" id="{9CC6E213-A30E-30D5-F8D4-29CAB2515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3005" y="5752003"/>
            <a:ext cx="237990" cy="638722"/>
          </a:xfrm>
          <a:prstGeom prst="lin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2793" name="Text Box 25">
            <a:extLst>
              <a:ext uri="{FF2B5EF4-FFF2-40B4-BE49-F238E27FC236}">
                <a16:creationId xmlns:a16="http://schemas.microsoft.com/office/drawing/2014/main" id="{DC8019DE-3C8C-BD7F-B3E6-D21FAB53E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098" y="6478221"/>
            <a:ext cx="285312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SzPct val="75000"/>
              <a:buFontTx/>
              <a:buNone/>
            </a:pPr>
            <a:r>
              <a:rPr lang="pt-BR" altLang="pt-BR" sz="1984" b="1">
                <a:solidFill>
                  <a:srgbClr val="0000FF"/>
                </a:solidFill>
              </a:rPr>
              <a:t>t</a:t>
            </a:r>
          </a:p>
        </p:txBody>
      </p:sp>
      <p:grpSp>
        <p:nvGrpSpPr>
          <p:cNvPr id="32794" name="Group 26">
            <a:extLst>
              <a:ext uri="{FF2B5EF4-FFF2-40B4-BE49-F238E27FC236}">
                <a16:creationId xmlns:a16="http://schemas.microsoft.com/office/drawing/2014/main" id="{3B31063A-F7FA-4781-65AC-4EB57B3B8A1D}"/>
              </a:ext>
            </a:extLst>
          </p:cNvPr>
          <p:cNvGrpSpPr>
            <a:grpSpLocks/>
          </p:cNvGrpSpPr>
          <p:nvPr/>
        </p:nvGrpSpPr>
        <p:grpSpPr bwMode="auto">
          <a:xfrm>
            <a:off x="3125250" y="4047576"/>
            <a:ext cx="355234" cy="1097202"/>
            <a:chOff x="1611" y="2313"/>
            <a:chExt cx="203" cy="627"/>
          </a:xfrm>
        </p:grpSpPr>
        <p:sp>
          <p:nvSpPr>
            <p:cNvPr id="32795" name="Rectangle 27">
              <a:extLst>
                <a:ext uri="{FF2B5EF4-FFF2-40B4-BE49-F238E27FC236}">
                  <a16:creationId xmlns:a16="http://schemas.microsoft.com/office/drawing/2014/main" id="{5B1784DF-0D0F-7BF5-0064-B5A3FA7B3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568"/>
              <a:ext cx="162" cy="136"/>
            </a:xfrm>
            <a:prstGeom prst="rect">
              <a:avLst/>
            </a:prstGeom>
            <a:noFill/>
            <a:ln w="12600" cap="sq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32796" name="Line 28">
              <a:extLst>
                <a:ext uri="{FF2B5EF4-FFF2-40B4-BE49-F238E27FC236}">
                  <a16:creationId xmlns:a16="http://schemas.microsoft.com/office/drawing/2014/main" id="{8A860F48-5A01-D1F6-CCE4-86242F983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7" y="2641"/>
              <a:ext cx="4" cy="299"/>
            </a:xfrm>
            <a:prstGeom prst="line">
              <a:avLst/>
            </a:prstGeom>
            <a:noFill/>
            <a:ln w="28440" cap="sq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32797" name="Text Box 29">
              <a:extLst>
                <a:ext uri="{FF2B5EF4-FFF2-40B4-BE49-F238E27FC236}">
                  <a16:creationId xmlns:a16="http://schemas.microsoft.com/office/drawing/2014/main" id="{FF69B0CF-5245-0961-3883-5B650A9D5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2313"/>
              <a:ext cx="20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>
                <a:buClrTx/>
                <a:buSzPct val="75000"/>
                <a:buFontTx/>
                <a:buNone/>
              </a:pPr>
              <a:r>
                <a:rPr lang="pt-BR" altLang="pt-BR" sz="1984" b="1">
                  <a:solidFill>
                    <a:srgbClr val="0000FF"/>
                  </a:solidFill>
                </a:rPr>
                <a:t>p</a:t>
              </a:r>
            </a:p>
          </p:txBody>
        </p:sp>
      </p:grpSp>
      <p:sp>
        <p:nvSpPr>
          <p:cNvPr id="32798" name="Rectangle 30">
            <a:extLst>
              <a:ext uri="{FF2B5EF4-FFF2-40B4-BE49-F238E27FC236}">
                <a16:creationId xmlns:a16="http://schemas.microsoft.com/office/drawing/2014/main" id="{F3C4B39F-8099-384D-3F11-71B94E026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512" y="6238482"/>
            <a:ext cx="285238" cy="239739"/>
          </a:xfrm>
          <a:prstGeom prst="rect">
            <a:avLst/>
          </a:prstGeom>
          <a:noFill/>
          <a:ln w="126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grpSp>
        <p:nvGrpSpPr>
          <p:cNvPr id="32799" name="Group 31">
            <a:extLst>
              <a:ext uri="{FF2B5EF4-FFF2-40B4-BE49-F238E27FC236}">
                <a16:creationId xmlns:a16="http://schemas.microsoft.com/office/drawing/2014/main" id="{FAF36060-D06A-49F1-25CD-08A849BDC240}"/>
              </a:ext>
            </a:extLst>
          </p:cNvPr>
          <p:cNvGrpSpPr>
            <a:grpSpLocks/>
          </p:cNvGrpSpPr>
          <p:nvPr/>
        </p:nvGrpSpPr>
        <p:grpSpPr bwMode="auto">
          <a:xfrm>
            <a:off x="4192704" y="4030077"/>
            <a:ext cx="355234" cy="1097202"/>
            <a:chOff x="2221" y="2303"/>
            <a:chExt cx="203" cy="627"/>
          </a:xfrm>
        </p:grpSpPr>
        <p:sp>
          <p:nvSpPr>
            <p:cNvPr id="32800" name="Rectangle 32">
              <a:extLst>
                <a:ext uri="{FF2B5EF4-FFF2-40B4-BE49-F238E27FC236}">
                  <a16:creationId xmlns:a16="http://schemas.microsoft.com/office/drawing/2014/main" id="{3140C7CB-0214-8BD4-AEE4-504DC19F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2558"/>
              <a:ext cx="162" cy="136"/>
            </a:xfrm>
            <a:prstGeom prst="rect">
              <a:avLst/>
            </a:prstGeom>
            <a:noFill/>
            <a:ln w="12600" cap="sq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32801" name="Line 33">
              <a:extLst>
                <a:ext uri="{FF2B5EF4-FFF2-40B4-BE49-F238E27FC236}">
                  <a16:creationId xmlns:a16="http://schemas.microsoft.com/office/drawing/2014/main" id="{710C2FD4-3F85-DA3A-AD82-3F62B6164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7" y="2631"/>
              <a:ext cx="4" cy="299"/>
            </a:xfrm>
            <a:prstGeom prst="line">
              <a:avLst/>
            </a:prstGeom>
            <a:noFill/>
            <a:ln w="28440" cap="sq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32802" name="Text Box 34">
              <a:extLst>
                <a:ext uri="{FF2B5EF4-FFF2-40B4-BE49-F238E27FC236}">
                  <a16:creationId xmlns:a16="http://schemas.microsoft.com/office/drawing/2014/main" id="{F05E818D-08ED-558D-409F-2EA37CA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2303"/>
              <a:ext cx="20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>
                <a:buClrTx/>
                <a:buSzPct val="75000"/>
                <a:buFontTx/>
                <a:buNone/>
              </a:pPr>
              <a:r>
                <a:rPr lang="pt-BR" altLang="pt-BR" sz="1984" b="1">
                  <a:solidFill>
                    <a:srgbClr val="0000FF"/>
                  </a:solidFill>
                </a:rPr>
                <a:t>p</a:t>
              </a:r>
            </a:p>
          </p:txBody>
        </p:sp>
      </p:grpSp>
      <p:grpSp>
        <p:nvGrpSpPr>
          <p:cNvPr id="32803" name="Group 35">
            <a:extLst>
              <a:ext uri="{FF2B5EF4-FFF2-40B4-BE49-F238E27FC236}">
                <a16:creationId xmlns:a16="http://schemas.microsoft.com/office/drawing/2014/main" id="{E658C127-A798-44AF-2298-094E07B14E85}"/>
              </a:ext>
            </a:extLst>
          </p:cNvPr>
          <p:cNvGrpSpPr>
            <a:grpSpLocks/>
          </p:cNvGrpSpPr>
          <p:nvPr/>
        </p:nvGrpSpPr>
        <p:grpSpPr bwMode="auto">
          <a:xfrm>
            <a:off x="5225160" y="4030077"/>
            <a:ext cx="355234" cy="1097202"/>
            <a:chOff x="2811" y="2303"/>
            <a:chExt cx="203" cy="627"/>
          </a:xfrm>
        </p:grpSpPr>
        <p:sp>
          <p:nvSpPr>
            <p:cNvPr id="32804" name="Rectangle 36">
              <a:extLst>
                <a:ext uri="{FF2B5EF4-FFF2-40B4-BE49-F238E27FC236}">
                  <a16:creationId xmlns:a16="http://schemas.microsoft.com/office/drawing/2014/main" id="{7D3842BD-2D2C-9197-D432-FDDA45CC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558"/>
              <a:ext cx="162" cy="136"/>
            </a:xfrm>
            <a:prstGeom prst="rect">
              <a:avLst/>
            </a:prstGeom>
            <a:noFill/>
            <a:ln w="12600" cap="sq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32805" name="Line 37">
              <a:extLst>
                <a:ext uri="{FF2B5EF4-FFF2-40B4-BE49-F238E27FC236}">
                  <a16:creationId xmlns:a16="http://schemas.microsoft.com/office/drawing/2014/main" id="{9333A60A-16DC-1529-45DB-C4219C965B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7" y="2631"/>
              <a:ext cx="4" cy="299"/>
            </a:xfrm>
            <a:prstGeom prst="line">
              <a:avLst/>
            </a:prstGeom>
            <a:noFill/>
            <a:ln w="28440" cap="sq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32806" name="Text Box 38">
              <a:extLst>
                <a:ext uri="{FF2B5EF4-FFF2-40B4-BE49-F238E27FC236}">
                  <a16:creationId xmlns:a16="http://schemas.microsoft.com/office/drawing/2014/main" id="{EFD2DBBA-698A-7FD6-F7C5-CB8CD3324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303"/>
              <a:ext cx="20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>
                <a:buClrTx/>
                <a:buSzPct val="75000"/>
                <a:buFontTx/>
                <a:buNone/>
              </a:pPr>
              <a:r>
                <a:rPr lang="pt-BR" altLang="pt-BR" sz="1984" b="1">
                  <a:solidFill>
                    <a:srgbClr val="0000FF"/>
                  </a:solidFill>
                </a:rPr>
                <a:t>p</a:t>
              </a:r>
            </a:p>
          </p:txBody>
        </p:sp>
      </p:grpSp>
      <p:grpSp>
        <p:nvGrpSpPr>
          <p:cNvPr id="32807" name="Group 39">
            <a:extLst>
              <a:ext uri="{FF2B5EF4-FFF2-40B4-BE49-F238E27FC236}">
                <a16:creationId xmlns:a16="http://schemas.microsoft.com/office/drawing/2014/main" id="{29172BD0-6702-2739-65BC-90B9929FD6C6}"/>
              </a:ext>
            </a:extLst>
          </p:cNvPr>
          <p:cNvGrpSpPr>
            <a:grpSpLocks/>
          </p:cNvGrpSpPr>
          <p:nvPr/>
        </p:nvGrpSpPr>
        <p:grpSpPr bwMode="auto">
          <a:xfrm>
            <a:off x="6217384" y="4030077"/>
            <a:ext cx="355236" cy="1097202"/>
            <a:chOff x="3378" y="2303"/>
            <a:chExt cx="203" cy="627"/>
          </a:xfrm>
        </p:grpSpPr>
        <p:sp>
          <p:nvSpPr>
            <p:cNvPr id="32808" name="Rectangle 40">
              <a:extLst>
                <a:ext uri="{FF2B5EF4-FFF2-40B4-BE49-F238E27FC236}">
                  <a16:creationId xmlns:a16="http://schemas.microsoft.com/office/drawing/2014/main" id="{BC521781-C3DE-4EB2-8D38-2CF5FAF9C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" y="2558"/>
              <a:ext cx="162" cy="136"/>
            </a:xfrm>
            <a:prstGeom prst="rect">
              <a:avLst/>
            </a:prstGeom>
            <a:noFill/>
            <a:ln w="12600" cap="sq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32809" name="Line 41">
              <a:extLst>
                <a:ext uri="{FF2B5EF4-FFF2-40B4-BE49-F238E27FC236}">
                  <a16:creationId xmlns:a16="http://schemas.microsoft.com/office/drawing/2014/main" id="{FAF530FC-CF83-E70D-31AF-D4A721766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4" y="2631"/>
              <a:ext cx="4" cy="299"/>
            </a:xfrm>
            <a:prstGeom prst="line">
              <a:avLst/>
            </a:prstGeom>
            <a:noFill/>
            <a:ln w="28440" cap="sq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32810" name="Text Box 42">
              <a:extLst>
                <a:ext uri="{FF2B5EF4-FFF2-40B4-BE49-F238E27FC236}">
                  <a16:creationId xmlns:a16="http://schemas.microsoft.com/office/drawing/2014/main" id="{36BAB07D-E980-79BE-9E8E-0A339B73E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" y="2303"/>
              <a:ext cx="20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>
                <a:buClrTx/>
                <a:buSzPct val="75000"/>
                <a:buFontTx/>
                <a:buNone/>
              </a:pPr>
              <a:r>
                <a:rPr lang="pt-BR" altLang="pt-BR" sz="1984" b="1">
                  <a:solidFill>
                    <a:srgbClr val="0000FF"/>
                  </a:solidFill>
                </a:rPr>
                <a:t>p</a:t>
              </a:r>
            </a:p>
          </p:txBody>
        </p:sp>
      </p:grpSp>
      <p:grpSp>
        <p:nvGrpSpPr>
          <p:cNvPr id="32811" name="Group 43">
            <a:extLst>
              <a:ext uri="{FF2B5EF4-FFF2-40B4-BE49-F238E27FC236}">
                <a16:creationId xmlns:a16="http://schemas.microsoft.com/office/drawing/2014/main" id="{FFEE7BF3-ABFF-7BCD-ACBD-26B7F5661EA6}"/>
              </a:ext>
            </a:extLst>
          </p:cNvPr>
          <p:cNvGrpSpPr>
            <a:grpSpLocks/>
          </p:cNvGrpSpPr>
          <p:nvPr/>
        </p:nvGrpSpPr>
        <p:grpSpPr bwMode="auto">
          <a:xfrm>
            <a:off x="7011852" y="4268067"/>
            <a:ext cx="355236" cy="1097202"/>
            <a:chOff x="3832" y="2439"/>
            <a:chExt cx="203" cy="627"/>
          </a:xfrm>
        </p:grpSpPr>
        <p:sp>
          <p:nvSpPr>
            <p:cNvPr id="32812" name="Rectangle 44">
              <a:extLst>
                <a:ext uri="{FF2B5EF4-FFF2-40B4-BE49-F238E27FC236}">
                  <a16:creationId xmlns:a16="http://schemas.microsoft.com/office/drawing/2014/main" id="{5FFD8B34-7115-D0FC-54DE-DD83C972C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694"/>
              <a:ext cx="162" cy="136"/>
            </a:xfrm>
            <a:prstGeom prst="rect">
              <a:avLst/>
            </a:prstGeom>
            <a:noFill/>
            <a:ln w="12600" cap="sq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32813" name="Line 45">
              <a:extLst>
                <a:ext uri="{FF2B5EF4-FFF2-40B4-BE49-F238E27FC236}">
                  <a16:creationId xmlns:a16="http://schemas.microsoft.com/office/drawing/2014/main" id="{538DCC82-1B08-6875-130D-1E3C24465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8" y="2767"/>
              <a:ext cx="4" cy="299"/>
            </a:xfrm>
            <a:prstGeom prst="line">
              <a:avLst/>
            </a:prstGeom>
            <a:noFill/>
            <a:ln w="28440" cap="sq">
              <a:solidFill>
                <a:srgbClr val="8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32814" name="Text Box 46">
              <a:extLst>
                <a:ext uri="{FF2B5EF4-FFF2-40B4-BE49-F238E27FC236}">
                  <a16:creationId xmlns:a16="http://schemas.microsoft.com/office/drawing/2014/main" id="{45D93175-6624-C1FA-1FC1-B902F410E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2439"/>
              <a:ext cx="20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>
                <a:buClrTx/>
                <a:buSzPct val="75000"/>
                <a:buFontTx/>
                <a:buNone/>
              </a:pPr>
              <a:r>
                <a:rPr lang="pt-BR" altLang="pt-BR" sz="1984" b="1">
                  <a:solidFill>
                    <a:srgbClr val="0000FF"/>
                  </a:solidFill>
                </a:rPr>
                <a:t>p</a:t>
              </a:r>
            </a:p>
          </p:txBody>
        </p:sp>
      </p:grp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A2B3889-1422-34CD-AC65-C9B8E152417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4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9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06F97BBC-0478-BF80-06D2-85E843B1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101A0C20-8DE5-4502-A40E-C9EA87BBD2D3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32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94D718E5-B36C-5487-D585-8C2B3CFD1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23" y="10499"/>
            <a:ext cx="8576382" cy="62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Listagem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27A73A91-DB28-E430-0626-D3294979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331" y="2224155"/>
            <a:ext cx="8333142" cy="441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20000"/>
              </a:lnSpc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void listagem (tplista *t) {  </a:t>
            </a:r>
          </a:p>
          <a:p>
            <a:pPr>
              <a:lnSpc>
                <a:spcPct val="120000"/>
              </a:lnSpc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tplista *p;</a:t>
            </a:r>
          </a:p>
          <a:p>
            <a:pPr>
              <a:lnSpc>
                <a:spcPct val="120000"/>
              </a:lnSpc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for (p=t; p!=NULL; p=p-&gt;prox)</a:t>
            </a:r>
          </a:p>
          <a:p>
            <a:pPr>
              <a:lnSpc>
                <a:spcPct val="120000"/>
              </a:lnSpc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	printf("Info: %d\n", p-&gt;info);</a:t>
            </a:r>
          </a:p>
          <a:p>
            <a:pPr>
              <a:lnSpc>
                <a:spcPct val="120000"/>
              </a:lnSpc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}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FEAA0B06-7F04-F44C-50AE-57FF32A8A1C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887B5FD2-3DB7-7D6C-57B7-AAE8D0FCC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BACD2D31-D8CA-4243-AF00-EFD9548819B7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33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04707EE5-2848-F88D-BAC9-4D8FE5D5B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499"/>
            <a:ext cx="8576382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Busca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BC42AC52-6740-0579-AB0D-E11D03E8D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077" y="2224154"/>
            <a:ext cx="8096902" cy="425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82"/>
              </a:spcBef>
            </a:pPr>
            <a:r>
              <a:rPr lang="pt-BR" altLang="pt-BR" sz="3527">
                <a:solidFill>
                  <a:srgbClr val="003366"/>
                </a:solidFill>
              </a:rPr>
              <a:t>Utilizar um ponteiro auxiliar para percorrer a lista até encontrar ou até chegar ao final</a:t>
            </a:r>
          </a:p>
          <a:p>
            <a:pPr>
              <a:spcBef>
                <a:spcPts val="882"/>
              </a:spcBef>
            </a:pPr>
            <a:r>
              <a:rPr lang="pt-BR" altLang="pt-BR" sz="3527">
                <a:solidFill>
                  <a:srgbClr val="003366"/>
                </a:solidFill>
              </a:rPr>
              <a:t>A função retorna o ponteiro para o elemento ou </a:t>
            </a:r>
            <a:r>
              <a:rPr lang="pt-BR" altLang="pt-BR" sz="3527" i="1">
                <a:solidFill>
                  <a:srgbClr val="003366"/>
                </a:solidFill>
              </a:rPr>
              <a:t>NULL</a:t>
            </a:r>
            <a:r>
              <a:rPr lang="pt-BR" altLang="pt-BR" sz="3527">
                <a:solidFill>
                  <a:srgbClr val="003366"/>
                </a:solidFill>
              </a:rPr>
              <a:t> caso não encontre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205C72F3-A305-7DFF-6520-A4C1B42F422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3BEDDD8B-DEF9-FA86-2B3B-106EC749C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5ACC4FA9-5658-4385-BDDB-B08D1135C76D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34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BE5C3580-616C-AC25-77C4-70E07528F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70" y="10499"/>
            <a:ext cx="8576381" cy="62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Busca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6CA92F3E-F1A9-C3D6-2797-1494D8C0B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97" y="2215405"/>
            <a:ext cx="9048862" cy="458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4163"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329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lvl="1">
              <a:lnSpc>
                <a:spcPct val="110000"/>
              </a:lnSpc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tplista* busca (tplista *t , tpitem valor) {</a:t>
            </a:r>
          </a:p>
          <a:p>
            <a:pPr lvl="1">
              <a:lnSpc>
                <a:spcPct val="110000"/>
              </a:lnSpc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tplista *p=t;</a:t>
            </a:r>
          </a:p>
          <a:p>
            <a:pPr lvl="1">
              <a:lnSpc>
                <a:spcPct val="110000"/>
              </a:lnSpc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	while ((p!=NULL) &amp;&amp; (p-&gt;info!=valor))</a:t>
            </a:r>
          </a:p>
          <a:p>
            <a:pPr lvl="1">
              <a:lnSpc>
                <a:spcPct val="110000"/>
              </a:lnSpc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	   p=p-&gt;prox;</a:t>
            </a:r>
          </a:p>
          <a:p>
            <a:pPr lvl="1">
              <a:lnSpc>
                <a:spcPct val="110000"/>
              </a:lnSpc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	return p;</a:t>
            </a:r>
          </a:p>
          <a:p>
            <a:pPr lvl="1">
              <a:lnSpc>
                <a:spcPct val="110000"/>
              </a:lnSpc>
              <a:spcBef>
                <a:spcPts val="827"/>
              </a:spcBef>
              <a:buSzPct val="75000"/>
            </a:pPr>
            <a:r>
              <a:rPr lang="pt-BR" altLang="pt-BR" sz="3307">
                <a:solidFill>
                  <a:srgbClr val="003366"/>
                </a:solidFill>
              </a:rPr>
              <a:t>}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DFB016FF-932B-B227-2F4D-26610D5558D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AAE75D4A-92CC-CB72-516D-DF2AAA585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584B2638-43E5-442A-B686-3EAF8A59C6B0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35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AA45AE9A-2151-DCD9-9721-F92ADB472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499"/>
            <a:ext cx="8576382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Inserção no Início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B773D4A6-333E-487B-E69C-9A11CB6BA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99" y="1795423"/>
            <a:ext cx="9253602" cy="552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9842"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99"/>
              </a:spcBef>
            </a:pPr>
            <a:r>
              <a:rPr lang="pt-BR" altLang="pt-BR" sz="3197">
                <a:solidFill>
                  <a:srgbClr val="003366"/>
                </a:solidFill>
              </a:rPr>
              <a:t>Cada elemento armazena uma informação do tipo </a:t>
            </a:r>
            <a:r>
              <a:rPr lang="pt-BR" altLang="pt-BR" sz="3197" i="1">
                <a:solidFill>
                  <a:srgbClr val="003366"/>
                </a:solidFill>
              </a:rPr>
              <a:t>tp_item</a:t>
            </a:r>
          </a:p>
          <a:p>
            <a:pPr>
              <a:spcBef>
                <a:spcPts val="799"/>
              </a:spcBef>
            </a:pPr>
            <a:r>
              <a:rPr lang="pt-BR" altLang="pt-BR" sz="3197">
                <a:solidFill>
                  <a:srgbClr val="003366"/>
                </a:solidFill>
              </a:rPr>
              <a:t>A função:</a:t>
            </a:r>
          </a:p>
          <a:p>
            <a:pPr marL="0" lvl="1">
              <a:spcBef>
                <a:spcPts val="799"/>
              </a:spcBef>
            </a:pPr>
            <a:r>
              <a:rPr lang="pt-BR" altLang="pt-BR" sz="3197">
                <a:solidFill>
                  <a:srgbClr val="003366"/>
                </a:solidFill>
              </a:rPr>
              <a:t>recebe como parâmetros um ponteiro para a lista e o novo elemento</a:t>
            </a:r>
          </a:p>
          <a:p>
            <a:pPr marL="0" lvl="1">
              <a:spcBef>
                <a:spcPts val="799"/>
              </a:spcBef>
            </a:pPr>
            <a:r>
              <a:rPr lang="pt-BR" altLang="pt-BR" sz="3197">
                <a:solidFill>
                  <a:srgbClr val="003366"/>
                </a:solidFill>
              </a:rPr>
              <a:t>tenta alocar dinamicamente o espaço para o novo nó, guardando a informação e fazendo ele apontar para o início da lista</a:t>
            </a:r>
          </a:p>
          <a:p>
            <a:pPr marL="0" lvl="1">
              <a:spcBef>
                <a:spcPts val="799"/>
              </a:spcBef>
            </a:pPr>
            <a:r>
              <a:rPr lang="pt-BR" altLang="pt-BR" sz="3197">
                <a:solidFill>
                  <a:srgbClr val="003366"/>
                </a:solidFill>
              </a:rPr>
              <a:t>retorna o novo ponteiro da lista ou NULL caso não seja possível incluir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E5C23037-E478-33B4-1EEA-A79A00DD0E6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ECE9FE68-E138-36C4-3A1A-04893EB7B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115DF42F-4032-4A77-8A46-7A3C1E3C602E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36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080E4E2C-55B2-7A62-1A04-3DACE21D7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23" y="0"/>
            <a:ext cx="8576382" cy="63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Inserção no Início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1D5D9E42-6DA0-DBF0-C566-F7BA8F843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44" y="2112159"/>
            <a:ext cx="3968829" cy="46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3366"/>
                </a:solidFill>
              </a:rPr>
              <a:t>Estrutura usada:</a:t>
            </a:r>
          </a:p>
          <a:p>
            <a:pPr>
              <a:spcBef>
                <a:spcPts val="661"/>
              </a:spcBef>
              <a:buSzPct val="75000"/>
            </a:pPr>
            <a:endParaRPr lang="pt-BR" altLang="pt-BR" sz="2646">
              <a:solidFill>
                <a:srgbClr val="003366"/>
              </a:solidFill>
            </a:endParaRPr>
          </a:p>
          <a:p>
            <a:pPr>
              <a:spcBef>
                <a:spcPts val="716"/>
              </a:spcBef>
              <a:buSzPct val="75000"/>
            </a:pPr>
            <a:r>
              <a:rPr lang="pt-BR" altLang="pt-BR" sz="2866">
                <a:solidFill>
                  <a:srgbClr val="0000FF"/>
                </a:solidFill>
              </a:rPr>
              <a:t>typedef int tpitem;</a:t>
            </a:r>
          </a:p>
          <a:p>
            <a:pPr>
              <a:spcBef>
                <a:spcPts val="248"/>
              </a:spcBef>
              <a:buSzPct val="75000"/>
            </a:pPr>
            <a:endParaRPr lang="pt-BR" altLang="pt-BR" sz="992">
              <a:solidFill>
                <a:srgbClr val="0000FF"/>
              </a:solidFill>
            </a:endParaRPr>
          </a:p>
          <a:p>
            <a:pPr>
              <a:spcBef>
                <a:spcPts val="716"/>
              </a:spcBef>
              <a:buSzPct val="75000"/>
            </a:pPr>
            <a:r>
              <a:rPr lang="pt-BR" altLang="pt-BR" sz="2866">
                <a:solidFill>
                  <a:srgbClr val="0000FF"/>
                </a:solidFill>
              </a:rPr>
              <a:t>typedef struct tp_no {</a:t>
            </a:r>
          </a:p>
          <a:p>
            <a:pPr>
              <a:spcBef>
                <a:spcPts val="716"/>
              </a:spcBef>
              <a:buSzPct val="75000"/>
            </a:pPr>
            <a:r>
              <a:rPr lang="pt-BR" altLang="pt-BR" sz="2866">
                <a:solidFill>
                  <a:srgbClr val="0000FF"/>
                </a:solidFill>
              </a:rPr>
              <a:t>	tpitem info;</a:t>
            </a:r>
          </a:p>
          <a:p>
            <a:pPr>
              <a:spcBef>
                <a:spcPts val="716"/>
              </a:spcBef>
              <a:buSzPct val="75000"/>
            </a:pPr>
            <a:r>
              <a:rPr lang="pt-BR" altLang="pt-BR" sz="2866">
                <a:solidFill>
                  <a:srgbClr val="0000FF"/>
                </a:solidFill>
              </a:rPr>
              <a:t>	struct tp_no *prox;</a:t>
            </a:r>
          </a:p>
          <a:p>
            <a:pPr>
              <a:spcBef>
                <a:spcPts val="716"/>
              </a:spcBef>
              <a:buSzPct val="75000"/>
            </a:pPr>
            <a:r>
              <a:rPr lang="pt-BR" altLang="pt-BR" sz="2866">
                <a:solidFill>
                  <a:srgbClr val="0000FF"/>
                </a:solidFill>
              </a:rPr>
              <a:t>} tplista;</a:t>
            </a:r>
          </a:p>
          <a:p>
            <a:pPr>
              <a:spcBef>
                <a:spcPts val="716"/>
              </a:spcBef>
              <a:buSzPct val="75000"/>
            </a:pPr>
            <a:r>
              <a:rPr lang="pt-BR" altLang="pt-BR" sz="2866">
                <a:solidFill>
                  <a:srgbClr val="0000FF"/>
                </a:solidFill>
              </a:rPr>
              <a:t>tplista * lista;</a:t>
            </a:r>
          </a:p>
        </p:txBody>
      </p:sp>
      <p:sp>
        <p:nvSpPr>
          <p:cNvPr id="37892" name="Line 4">
            <a:extLst>
              <a:ext uri="{FF2B5EF4-FFF2-40B4-BE49-F238E27FC236}">
                <a16:creationId xmlns:a16="http://schemas.microsoft.com/office/drawing/2014/main" id="{0C489483-E501-81F8-313B-FF1216556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171" y="2099910"/>
            <a:ext cx="1749" cy="4315314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grpSp>
        <p:nvGrpSpPr>
          <p:cNvPr id="37893" name="Group 5">
            <a:extLst>
              <a:ext uri="{FF2B5EF4-FFF2-40B4-BE49-F238E27FC236}">
                <a16:creationId xmlns:a16="http://schemas.microsoft.com/office/drawing/2014/main" id="{67D3079A-0872-C5FA-635E-66618FB9D113}"/>
              </a:ext>
            </a:extLst>
          </p:cNvPr>
          <p:cNvGrpSpPr>
            <a:grpSpLocks/>
          </p:cNvGrpSpPr>
          <p:nvPr/>
        </p:nvGrpSpPr>
        <p:grpSpPr bwMode="auto">
          <a:xfrm>
            <a:off x="5877883" y="3989829"/>
            <a:ext cx="4229569" cy="586225"/>
            <a:chOff x="3184" y="2280"/>
            <a:chExt cx="2417" cy="335"/>
          </a:xfrm>
        </p:grpSpPr>
        <p:sp>
          <p:nvSpPr>
            <p:cNvPr id="37894" name="Line 6">
              <a:extLst>
                <a:ext uri="{FF2B5EF4-FFF2-40B4-BE49-F238E27FC236}">
                  <a16:creationId xmlns:a16="http://schemas.microsoft.com/office/drawing/2014/main" id="{A6DA1320-18A3-D571-C44D-22347311F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7" y="2424"/>
              <a:ext cx="0" cy="143"/>
            </a:xfrm>
            <a:prstGeom prst="line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grpSp>
          <p:nvGrpSpPr>
            <p:cNvPr id="37895" name="Group 7">
              <a:extLst>
                <a:ext uri="{FF2B5EF4-FFF2-40B4-BE49-F238E27FC236}">
                  <a16:creationId xmlns:a16="http://schemas.microsoft.com/office/drawing/2014/main" id="{0968D569-6E3A-FEB4-1AF7-7CB6D966E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0" y="2280"/>
              <a:ext cx="587" cy="287"/>
              <a:chOff x="4360" y="2280"/>
              <a:chExt cx="587" cy="287"/>
            </a:xfrm>
          </p:grpSpPr>
          <p:sp>
            <p:nvSpPr>
              <p:cNvPr id="37896" name="Rectangle 8">
                <a:extLst>
                  <a:ext uri="{FF2B5EF4-FFF2-40B4-BE49-F238E27FC236}">
                    <a16:creationId xmlns:a16="http://schemas.microsoft.com/office/drawing/2014/main" id="{627EDA93-A793-A9CB-AC99-4E208861B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" y="2280"/>
                <a:ext cx="228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7897" name="Rectangle 9">
                <a:extLst>
                  <a:ext uri="{FF2B5EF4-FFF2-40B4-BE49-F238E27FC236}">
                    <a16:creationId xmlns:a16="http://schemas.microsoft.com/office/drawing/2014/main" id="{203BFC61-C7DD-B0BC-67F3-EB2A8E536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9" y="2280"/>
                <a:ext cx="162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7898" name="Line 10">
                <a:extLst>
                  <a:ext uri="{FF2B5EF4-FFF2-40B4-BE49-F238E27FC236}">
                    <a16:creationId xmlns:a16="http://schemas.microsoft.com/office/drawing/2014/main" id="{ED99DBD1-3571-DD9A-B360-5EE8935A4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4" y="2424"/>
                <a:ext cx="293" cy="0"/>
              </a:xfrm>
              <a:prstGeom prst="line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grpSp>
          <p:nvGrpSpPr>
            <p:cNvPr id="37899" name="Group 11">
              <a:extLst>
                <a:ext uri="{FF2B5EF4-FFF2-40B4-BE49-F238E27FC236}">
                  <a16:creationId xmlns:a16="http://schemas.microsoft.com/office/drawing/2014/main" id="{3F19B7D2-CB91-BDED-9226-D80C118BD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280"/>
              <a:ext cx="587" cy="287"/>
              <a:chOff x="3772" y="2280"/>
              <a:chExt cx="587" cy="287"/>
            </a:xfrm>
          </p:grpSpPr>
          <p:sp>
            <p:nvSpPr>
              <p:cNvPr id="37900" name="Rectangle 12">
                <a:extLst>
                  <a:ext uri="{FF2B5EF4-FFF2-40B4-BE49-F238E27FC236}">
                    <a16:creationId xmlns:a16="http://schemas.microsoft.com/office/drawing/2014/main" id="{AECB3DBE-0C2F-5B4F-2910-537AB64A1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2280"/>
                <a:ext cx="228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7901" name="Rectangle 13">
                <a:extLst>
                  <a:ext uri="{FF2B5EF4-FFF2-40B4-BE49-F238E27FC236}">
                    <a16:creationId xmlns:a16="http://schemas.microsoft.com/office/drawing/2014/main" id="{F4EDE515-DE94-FCFF-F44B-1ADA6CB42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1" y="2280"/>
                <a:ext cx="162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7902" name="Line 14">
                <a:extLst>
                  <a:ext uri="{FF2B5EF4-FFF2-40B4-BE49-F238E27FC236}">
                    <a16:creationId xmlns:a16="http://schemas.microsoft.com/office/drawing/2014/main" id="{C4D25959-DF6B-5E74-3927-2A9112E29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6" y="2424"/>
                <a:ext cx="293" cy="0"/>
              </a:xfrm>
              <a:prstGeom prst="line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grpSp>
          <p:nvGrpSpPr>
            <p:cNvPr id="37903" name="Group 15">
              <a:extLst>
                <a:ext uri="{FF2B5EF4-FFF2-40B4-BE49-F238E27FC236}">
                  <a16:creationId xmlns:a16="http://schemas.microsoft.com/office/drawing/2014/main" id="{F45D6D7A-7206-1770-0F19-1F99CD3EC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4" y="2280"/>
              <a:ext cx="587" cy="287"/>
              <a:chOff x="3184" y="2280"/>
              <a:chExt cx="587" cy="287"/>
            </a:xfrm>
          </p:grpSpPr>
          <p:sp>
            <p:nvSpPr>
              <p:cNvPr id="37904" name="Rectangle 16">
                <a:extLst>
                  <a:ext uri="{FF2B5EF4-FFF2-40B4-BE49-F238E27FC236}">
                    <a16:creationId xmlns:a16="http://schemas.microsoft.com/office/drawing/2014/main" id="{0F0A87A7-6F53-26F0-4C7A-4F3E56D95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280"/>
                <a:ext cx="228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7905" name="Rectangle 17">
                <a:extLst>
                  <a:ext uri="{FF2B5EF4-FFF2-40B4-BE49-F238E27FC236}">
                    <a16:creationId xmlns:a16="http://schemas.microsoft.com/office/drawing/2014/main" id="{1FEF01B7-78A0-25A2-FFD8-00F4589A1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3" y="2280"/>
                <a:ext cx="162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7906" name="Line 18">
                <a:extLst>
                  <a:ext uri="{FF2B5EF4-FFF2-40B4-BE49-F238E27FC236}">
                    <a16:creationId xmlns:a16="http://schemas.microsoft.com/office/drawing/2014/main" id="{AF572BE6-A073-0D7D-5867-1652A93DC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8" y="2424"/>
                <a:ext cx="293" cy="0"/>
              </a:xfrm>
              <a:prstGeom prst="line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  <p:grpSp>
          <p:nvGrpSpPr>
            <p:cNvPr id="37907" name="Group 19">
              <a:extLst>
                <a:ext uri="{FF2B5EF4-FFF2-40B4-BE49-F238E27FC236}">
                  <a16:creationId xmlns:a16="http://schemas.microsoft.com/office/drawing/2014/main" id="{6C1E4593-E009-BA09-1FF7-15B47D836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8" y="2280"/>
              <a:ext cx="653" cy="335"/>
              <a:chOff x="4948" y="2280"/>
              <a:chExt cx="653" cy="335"/>
            </a:xfrm>
          </p:grpSpPr>
          <p:sp>
            <p:nvSpPr>
              <p:cNvPr id="37908" name="Rectangle 20">
                <a:extLst>
                  <a:ext uri="{FF2B5EF4-FFF2-40B4-BE49-F238E27FC236}">
                    <a16:creationId xmlns:a16="http://schemas.microsoft.com/office/drawing/2014/main" id="{94696FA2-E6F7-9C4F-13CB-2EA813CCA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2280"/>
                <a:ext cx="228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7909" name="Rectangle 21">
                <a:extLst>
                  <a:ext uri="{FF2B5EF4-FFF2-40B4-BE49-F238E27FC236}">
                    <a16:creationId xmlns:a16="http://schemas.microsoft.com/office/drawing/2014/main" id="{B97035C1-60D1-32B9-6908-5B2A0680A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" y="2280"/>
                <a:ext cx="162" cy="287"/>
              </a:xfrm>
              <a:prstGeom prst="rect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37910" name="Line 22">
                <a:extLst>
                  <a:ext uri="{FF2B5EF4-FFF2-40B4-BE49-F238E27FC236}">
                    <a16:creationId xmlns:a16="http://schemas.microsoft.com/office/drawing/2014/main" id="{AB43351A-5AC6-5A36-4FDA-1D19B7373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5" y="2424"/>
                <a:ext cx="260" cy="0"/>
              </a:xfrm>
              <a:prstGeom prst="line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37911" name="Line 23">
                <a:extLst>
                  <a:ext uri="{FF2B5EF4-FFF2-40B4-BE49-F238E27FC236}">
                    <a16:creationId xmlns:a16="http://schemas.microsoft.com/office/drawing/2014/main" id="{3D83A99F-8939-EC5B-AAD0-8D99AF247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1" y="2568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  <p:sp>
            <p:nvSpPr>
              <p:cNvPr id="37912" name="Line 24">
                <a:extLst>
                  <a:ext uri="{FF2B5EF4-FFF2-40B4-BE49-F238E27FC236}">
                    <a16:creationId xmlns:a16="http://schemas.microsoft.com/office/drawing/2014/main" id="{7D1FA62D-3E30-995F-049D-64D13E6CF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4" y="2616"/>
                <a:ext cx="64" cy="0"/>
              </a:xfrm>
              <a:prstGeom prst="line">
                <a:avLst/>
              </a:prstGeom>
              <a:noFill/>
              <a:ln w="28440" cap="sq">
                <a:solidFill>
                  <a:srgbClr val="0033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sz="1984"/>
              </a:p>
            </p:txBody>
          </p:sp>
        </p:grpSp>
      </p:grpSp>
      <p:sp>
        <p:nvSpPr>
          <p:cNvPr id="37913" name="Rectangle 25">
            <a:extLst>
              <a:ext uri="{FF2B5EF4-FFF2-40B4-BE49-F238E27FC236}">
                <a16:creationId xmlns:a16="http://schemas.microsoft.com/office/drawing/2014/main" id="{9C448782-B819-6242-F6D9-C2632E1B0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642" y="5094032"/>
            <a:ext cx="285237" cy="239739"/>
          </a:xfrm>
          <a:prstGeom prst="rect">
            <a:avLst/>
          </a:prstGeom>
          <a:noFill/>
          <a:ln w="126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37914" name="Line 26">
            <a:extLst>
              <a:ext uri="{FF2B5EF4-FFF2-40B4-BE49-F238E27FC236}">
                <a16:creationId xmlns:a16="http://schemas.microsoft.com/office/drawing/2014/main" id="{50BDD230-ED42-BC3D-B6CF-92D9B9A414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1885" y="4548055"/>
            <a:ext cx="237990" cy="638722"/>
          </a:xfrm>
          <a:prstGeom prst="lin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7915" name="Text Box 27">
            <a:extLst>
              <a:ext uri="{FF2B5EF4-FFF2-40B4-BE49-F238E27FC236}">
                <a16:creationId xmlns:a16="http://schemas.microsoft.com/office/drawing/2014/main" id="{ACCA4B0D-2853-00FD-0655-681F867A3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4642" y="5300523"/>
            <a:ext cx="275695" cy="37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SzPct val="75000"/>
              <a:buFontTx/>
              <a:buNone/>
            </a:pPr>
            <a:r>
              <a:rPr lang="pt-BR" altLang="pt-BR" sz="1764" b="1">
                <a:solidFill>
                  <a:srgbClr val="0000FF"/>
                </a:solidFill>
              </a:rPr>
              <a:t>t</a:t>
            </a:r>
          </a:p>
        </p:txBody>
      </p:sp>
      <p:grpSp>
        <p:nvGrpSpPr>
          <p:cNvPr id="37916" name="Group 28">
            <a:extLst>
              <a:ext uri="{FF2B5EF4-FFF2-40B4-BE49-F238E27FC236}">
                <a16:creationId xmlns:a16="http://schemas.microsoft.com/office/drawing/2014/main" id="{94A48B47-1D1D-EBD3-0B39-133E3498636E}"/>
              </a:ext>
            </a:extLst>
          </p:cNvPr>
          <p:cNvGrpSpPr>
            <a:grpSpLocks/>
          </p:cNvGrpSpPr>
          <p:nvPr/>
        </p:nvGrpSpPr>
        <p:grpSpPr bwMode="auto">
          <a:xfrm>
            <a:off x="5559397" y="3223361"/>
            <a:ext cx="684221" cy="502229"/>
            <a:chOff x="3002" y="1842"/>
            <a:chExt cx="391" cy="287"/>
          </a:xfrm>
        </p:grpSpPr>
        <p:sp>
          <p:nvSpPr>
            <p:cNvPr id="37917" name="Rectangle 29">
              <a:extLst>
                <a:ext uri="{FF2B5EF4-FFF2-40B4-BE49-F238E27FC236}">
                  <a16:creationId xmlns:a16="http://schemas.microsoft.com/office/drawing/2014/main" id="{96081AC2-C5FA-8D0A-176A-39619AF68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1842"/>
              <a:ext cx="228" cy="287"/>
            </a:xfrm>
            <a:prstGeom prst="rect">
              <a:avLst/>
            </a:prstGeom>
            <a:noFill/>
            <a:ln w="28440" cap="sq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37918" name="Rectangle 30">
              <a:extLst>
                <a:ext uri="{FF2B5EF4-FFF2-40B4-BE49-F238E27FC236}">
                  <a16:creationId xmlns:a16="http://schemas.microsoft.com/office/drawing/2014/main" id="{026C8389-DBBF-E24C-AF45-872283E6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1842"/>
              <a:ext cx="162" cy="287"/>
            </a:xfrm>
            <a:prstGeom prst="rect">
              <a:avLst/>
            </a:prstGeom>
            <a:noFill/>
            <a:ln w="28440" cap="sq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</p:grpSp>
      <p:sp>
        <p:nvSpPr>
          <p:cNvPr id="37919" name="Line 31">
            <a:extLst>
              <a:ext uri="{FF2B5EF4-FFF2-40B4-BE49-F238E27FC236}">
                <a16:creationId xmlns:a16="http://schemas.microsoft.com/office/drawing/2014/main" id="{9CBC0E7B-1964-E1CE-5412-92FECA1BF8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60892" y="3856834"/>
            <a:ext cx="162744" cy="1329943"/>
          </a:xfrm>
          <a:prstGeom prst="line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7920" name="Line 32">
            <a:extLst>
              <a:ext uri="{FF2B5EF4-FFF2-40B4-BE49-F238E27FC236}">
                <a16:creationId xmlns:a16="http://schemas.microsoft.com/office/drawing/2014/main" id="{11E8BB54-29DA-770F-0B93-D9F4F9D86A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2126" y="3417603"/>
            <a:ext cx="8749" cy="524977"/>
          </a:xfrm>
          <a:prstGeom prst="line">
            <a:avLst/>
          </a:prstGeom>
          <a:noFill/>
          <a:ln w="28440" cap="sq">
            <a:solidFill>
              <a:srgbClr val="8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BCD03615-1495-89F7-6E64-00C3D0B5F45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7" dur="10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2" dur="10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10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20" dur="10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C9B23389-9D08-4575-84FB-D2B65C3C9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8E27BED3-B655-4AA3-8B60-DEEA00A3B49D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37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F93C2847-54BC-839E-1D49-A787EC12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23" y="0"/>
            <a:ext cx="8576382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Inserção no Início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A2BD1124-247F-9BEB-D56D-E3718900E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088" y="1795423"/>
            <a:ext cx="8565882" cy="560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tplista * insere (tplista *t , tpitem valor) {</a:t>
            </a:r>
          </a:p>
          <a:p>
            <a:pPr>
              <a:lnSpc>
                <a:spcPct val="9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tplista *novo;</a:t>
            </a:r>
          </a:p>
          <a:p>
            <a:pPr>
              <a:lnSpc>
                <a:spcPct val="9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novo = aloca( );</a:t>
            </a:r>
          </a:p>
          <a:p>
            <a:pPr>
              <a:lnSpc>
                <a:spcPct val="9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if (!novo) </a:t>
            </a:r>
          </a:p>
          <a:p>
            <a:pPr>
              <a:lnSpc>
                <a:spcPct val="9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	return(NULL);</a:t>
            </a:r>
          </a:p>
          <a:p>
            <a:pPr>
              <a:lnSpc>
                <a:spcPct val="9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else {</a:t>
            </a:r>
          </a:p>
          <a:p>
            <a:pPr>
              <a:lnSpc>
                <a:spcPct val="9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	novo-&gt;info = valor;</a:t>
            </a:r>
          </a:p>
          <a:p>
            <a:pPr>
              <a:lnSpc>
                <a:spcPct val="9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	novo-&gt;prox = t;</a:t>
            </a:r>
          </a:p>
          <a:p>
            <a:pPr>
              <a:lnSpc>
                <a:spcPct val="9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	return(novo);</a:t>
            </a:r>
          </a:p>
          <a:p>
            <a:pPr>
              <a:lnSpc>
                <a:spcPct val="7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}</a:t>
            </a:r>
          </a:p>
          <a:p>
            <a:pPr>
              <a:lnSpc>
                <a:spcPct val="7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}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7D02AEE-EA28-4677-32EE-B15555949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886" y="2749133"/>
            <a:ext cx="4366063" cy="4364312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51588" rIns="99208" bIns="51588"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6"/>
              </a:spcBef>
              <a:buSzPct val="75000"/>
            </a:pPr>
            <a:r>
              <a:rPr lang="pt-BR" altLang="pt-BR" sz="1984"/>
              <a:t>	Insere em qualquer lista, retornando um ponteiro para o primeiro. Quem chama a função deve atualizar o ponteiro da lista com o valor retornado:</a:t>
            </a:r>
          </a:p>
          <a:p>
            <a:pPr algn="ctr">
              <a:spcBef>
                <a:spcPts val="276"/>
              </a:spcBef>
              <a:buSzPct val="75000"/>
            </a:pPr>
            <a:endParaRPr lang="pt-BR" altLang="pt-BR" sz="1102"/>
          </a:p>
          <a:p>
            <a:pPr>
              <a:lnSpc>
                <a:spcPct val="80000"/>
              </a:lnSpc>
              <a:spcBef>
                <a:spcPts val="551"/>
              </a:spcBef>
              <a:buSzPct val="75000"/>
            </a:pPr>
            <a:r>
              <a:rPr lang="pt-BR" altLang="pt-BR" sz="2205" b="1">
                <a:solidFill>
                  <a:srgbClr val="0000FF"/>
                </a:solidFill>
              </a:rPr>
              <a:t>  tmp= insere(lista,12);</a:t>
            </a:r>
          </a:p>
          <a:p>
            <a:pPr>
              <a:lnSpc>
                <a:spcPct val="80000"/>
              </a:lnSpc>
              <a:spcBef>
                <a:spcPts val="551"/>
              </a:spcBef>
              <a:buSzPct val="75000"/>
            </a:pPr>
            <a:r>
              <a:rPr lang="pt-BR" altLang="pt-BR" sz="2205" b="1">
                <a:solidFill>
                  <a:srgbClr val="0000FF"/>
                </a:solidFill>
              </a:rPr>
              <a:t>  if (tmp)</a:t>
            </a:r>
          </a:p>
          <a:p>
            <a:pPr>
              <a:lnSpc>
                <a:spcPct val="80000"/>
              </a:lnSpc>
              <a:spcBef>
                <a:spcPts val="551"/>
              </a:spcBef>
              <a:buSzPct val="75000"/>
            </a:pPr>
            <a:r>
              <a:rPr lang="pt-BR" altLang="pt-BR" sz="2205" b="1">
                <a:solidFill>
                  <a:srgbClr val="0000FF"/>
                </a:solidFill>
              </a:rPr>
              <a:t> 	  lista=tmp;</a:t>
            </a:r>
          </a:p>
          <a:p>
            <a:pPr>
              <a:lnSpc>
                <a:spcPct val="80000"/>
              </a:lnSpc>
              <a:spcBef>
                <a:spcPts val="551"/>
              </a:spcBef>
              <a:buSzPct val="75000"/>
            </a:pPr>
            <a:r>
              <a:rPr lang="pt-BR" altLang="pt-BR" sz="2205" b="1">
                <a:solidFill>
                  <a:srgbClr val="0000FF"/>
                </a:solidFill>
              </a:rPr>
              <a:t>  else</a:t>
            </a:r>
          </a:p>
          <a:p>
            <a:pPr>
              <a:lnSpc>
                <a:spcPct val="80000"/>
              </a:lnSpc>
              <a:spcBef>
                <a:spcPts val="551"/>
              </a:spcBef>
              <a:buSzPct val="75000"/>
            </a:pPr>
            <a:r>
              <a:rPr lang="pt-BR" altLang="pt-BR" sz="2205" b="1">
                <a:solidFill>
                  <a:srgbClr val="0000FF"/>
                </a:solidFill>
              </a:rPr>
              <a:t>	  printf(“Sem memória”);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AF5DD9D2-42F3-AA4D-9F42-1ECA27501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5A8D268A-8BB0-4520-B9DA-14CB73698BDF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38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11AA1552-1405-5535-5A33-683E2B66B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500"/>
            <a:ext cx="8576382" cy="78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Inserção</a:t>
            </a:r>
            <a:r>
              <a:rPr lang="pt-BR" altLang="pt-BR" sz="3527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no</a:t>
            </a:r>
            <a:r>
              <a:rPr lang="pt-BR" altLang="pt-BR" sz="3527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Início</a:t>
            </a:r>
            <a:r>
              <a:rPr lang="pt-BR" altLang="pt-BR" sz="3527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(Por referência)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A455421A-5011-64F9-CDAC-1E21577A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088" y="1795423"/>
            <a:ext cx="8565882" cy="560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int  insere (tplista **t , tpitem valor) {</a:t>
            </a:r>
          </a:p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tplista *novo;</a:t>
            </a:r>
          </a:p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novo = aloca( );</a:t>
            </a:r>
          </a:p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if (!novo) </a:t>
            </a:r>
          </a:p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	return 0;</a:t>
            </a:r>
          </a:p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else {</a:t>
            </a:r>
          </a:p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	novo-&gt;info = valor;</a:t>
            </a:r>
          </a:p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	novo-&gt;prox = *t;</a:t>
            </a:r>
          </a:p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	*t=novo;</a:t>
            </a:r>
          </a:p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	return 1;</a:t>
            </a:r>
          </a:p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}</a:t>
            </a:r>
          </a:p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}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066801B0-9DAB-116D-CA79-9CE148F5A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31" y="2579389"/>
            <a:ext cx="4248817" cy="4374812"/>
          </a:xfrm>
          <a:prstGeom prst="rect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51588" rIns="99208" bIns="51588"/>
          <a:lstStyle>
            <a:lvl1pPr marL="342900" indent="-34131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spcBef>
                <a:spcPts val="606"/>
              </a:spcBef>
              <a:buSzPct val="75000"/>
            </a:pPr>
            <a:r>
              <a:rPr lang="pt-BR" altLang="pt-BR" sz="1984"/>
              <a:t>Insere em qualquer lista, retornando 1 ou zero para indicar sucesso ou falta de memória. A função já atualiza automaticamente o ponteiro de início da lista.</a:t>
            </a:r>
          </a:p>
          <a:p>
            <a:pPr algn="ctr">
              <a:spcBef>
                <a:spcPts val="331"/>
              </a:spcBef>
              <a:buSzPct val="75000"/>
            </a:pPr>
            <a:endParaRPr lang="pt-BR" altLang="pt-BR" sz="1323" b="1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spcBef>
                <a:spcPts val="551"/>
              </a:spcBef>
              <a:buSzPct val="75000"/>
            </a:pPr>
            <a:r>
              <a:rPr lang="pt-BR" altLang="pt-BR" sz="2205" b="1">
                <a:solidFill>
                  <a:srgbClr val="0000FF"/>
                </a:solidFill>
              </a:rPr>
              <a:t>  ok= insere(&amp;lista,12);</a:t>
            </a:r>
          </a:p>
          <a:p>
            <a:pPr>
              <a:lnSpc>
                <a:spcPct val="80000"/>
              </a:lnSpc>
              <a:spcBef>
                <a:spcPts val="551"/>
              </a:spcBef>
              <a:buSzPct val="75000"/>
            </a:pPr>
            <a:r>
              <a:rPr lang="pt-BR" altLang="pt-BR" sz="2205" b="1">
                <a:solidFill>
                  <a:srgbClr val="0000FF"/>
                </a:solidFill>
              </a:rPr>
              <a:t>  if (!ok)</a:t>
            </a:r>
          </a:p>
          <a:p>
            <a:pPr>
              <a:lnSpc>
                <a:spcPct val="80000"/>
              </a:lnSpc>
              <a:spcBef>
                <a:spcPts val="551"/>
              </a:spcBef>
              <a:buSzPct val="75000"/>
            </a:pPr>
            <a:r>
              <a:rPr lang="pt-BR" altLang="pt-BR" sz="2205" b="1">
                <a:solidFill>
                  <a:srgbClr val="0000FF"/>
                </a:solidFill>
              </a:rPr>
              <a:t>	  printf(“Sem memória”);</a:t>
            </a:r>
          </a:p>
          <a:p>
            <a:pPr algn="ctr">
              <a:spcBef>
                <a:spcPts val="551"/>
              </a:spcBef>
              <a:buSzPct val="75000"/>
            </a:pPr>
            <a:endParaRPr lang="pt-BR" altLang="pt-BR" sz="2205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8CA472C3-34FA-4184-2A8B-896D41C73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02540517-52F1-4BCB-B944-9F0D0F898DF4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39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59A02220-7DFA-1E74-8E33-AE293CAA0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8576382" cy="63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Inserção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Geral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3F75FCAA-5782-75FF-F6B3-A62E7905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99" y="1795423"/>
            <a:ext cx="9253602" cy="552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Ins="19842"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27"/>
              </a:spcBef>
            </a:pPr>
            <a:r>
              <a:rPr lang="pt-BR" altLang="pt-BR" sz="3307">
                <a:solidFill>
                  <a:srgbClr val="003366"/>
                </a:solidFill>
              </a:rPr>
              <a:t>Insere elementos em uma lista classificada, mantendo a ordenação</a:t>
            </a:r>
          </a:p>
          <a:p>
            <a:pPr>
              <a:spcBef>
                <a:spcPts val="827"/>
              </a:spcBef>
            </a:pPr>
            <a:r>
              <a:rPr lang="pt-BR" altLang="pt-BR" sz="3307">
                <a:solidFill>
                  <a:srgbClr val="003366"/>
                </a:solidFill>
              </a:rPr>
              <a:t>Ponto chave: localizar o elemento da lista que precede o novo</a:t>
            </a:r>
          </a:p>
          <a:p>
            <a:pPr>
              <a:spcBef>
                <a:spcPts val="827"/>
              </a:spcBef>
            </a:pPr>
            <a:r>
              <a:rPr lang="pt-BR" altLang="pt-BR" sz="3307">
                <a:solidFill>
                  <a:srgbClr val="003366"/>
                </a:solidFill>
              </a:rPr>
              <a:t>De posse do ponteiro para este antecessor, pode-se encadear o novo elemento:</a:t>
            </a:r>
          </a:p>
          <a:p>
            <a:pPr marL="0" lvl="1">
              <a:spcBef>
                <a:spcPts val="799"/>
              </a:spcBef>
            </a:pPr>
            <a:r>
              <a:rPr lang="pt-BR" altLang="pt-BR" sz="3197">
                <a:solidFill>
                  <a:srgbClr val="003366"/>
                </a:solidFill>
              </a:rPr>
              <a:t>o novo apontará para o próximo do antecessor</a:t>
            </a:r>
          </a:p>
          <a:p>
            <a:pPr marL="0" lvl="1">
              <a:spcBef>
                <a:spcPts val="799"/>
              </a:spcBef>
            </a:pPr>
            <a:r>
              <a:rPr lang="pt-BR" altLang="pt-BR" sz="3197">
                <a:solidFill>
                  <a:srgbClr val="003366"/>
                </a:solidFill>
              </a:rPr>
              <a:t>o antecessor apontará para o novo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0B83A780-4127-035D-7BB1-8485B3C8FD5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3CA8FC7B-310E-257F-821B-5679ED55C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7" y="302738"/>
            <a:ext cx="8889618" cy="61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Lineares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4B1C043F-04D0-F132-3AAA-921720DE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60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661"/>
              </a:spcBef>
              <a:buFont typeface="Verdana" panose="020B0604030504040204" pitchFamily="34" charset="0"/>
              <a:buChar char="•"/>
            </a:pP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Forma simples de interligar os elementos de um conjunto.</a:t>
            </a:r>
          </a:p>
          <a:p>
            <a:pPr eaLnBrk="1" hangingPunct="1">
              <a:spcBef>
                <a:spcPts val="661"/>
              </a:spcBef>
              <a:buFont typeface="Verdana" panose="020B0604030504040204" pitchFamily="34" charset="0"/>
              <a:buChar char="•"/>
            </a:pP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Agrupa informações referentes a um conjunto de elementos que se relacionam entre si de alguma forma.</a:t>
            </a:r>
          </a:p>
          <a:p>
            <a:pPr eaLnBrk="1" hangingPunct="1">
              <a:spcBef>
                <a:spcPts val="661"/>
              </a:spcBef>
              <a:buFont typeface="Verdana" panose="020B0604030504040204" pitchFamily="34" charset="0"/>
              <a:buChar char="•"/>
            </a:pP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São úteis em aplicações tais como manipulação simbólica, gerência de memória, simulação e compiladores.</a:t>
            </a:r>
          </a:p>
          <a:p>
            <a:pPr eaLnBrk="1" hangingPunct="1">
              <a:spcBef>
                <a:spcPts val="661"/>
              </a:spcBef>
              <a:buFont typeface="Verdana" panose="020B0604030504040204" pitchFamily="34" charset="0"/>
              <a:buChar char="•"/>
            </a:pP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Inúmeros tipos de dados podem ser representados por listas. Alguns exemplos de sistemas de informação são: informações sobre os funcionários de uma empresa, notas de alunos, itens de estoque, etc.</a:t>
            </a:r>
          </a:p>
          <a:p>
            <a:pPr eaLnBrk="1" hangingPunct="1">
              <a:spcBef>
                <a:spcPts val="661"/>
              </a:spcBef>
            </a:pPr>
            <a:endParaRPr lang="pt-BR" altLang="pt-BR" sz="2646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7DFC02BC-86F4-236B-DBEE-12F99BD85BA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527A0D76-EA9E-0B9D-C085-CC3AEED74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18910A17-F047-4EC0-BEDB-6BA2F872D05F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40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CD9E7568-6AE5-2096-8370-84F757A41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0"/>
            <a:ext cx="8576381" cy="63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Inserção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Geral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AFEA270D-7A93-8518-5490-114C3E326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44" y="2112159"/>
            <a:ext cx="3968829" cy="468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3366"/>
                </a:solidFill>
              </a:rPr>
              <a:t>Estrutura usada:</a:t>
            </a:r>
          </a:p>
          <a:p>
            <a:pPr>
              <a:spcBef>
                <a:spcPts val="661"/>
              </a:spcBef>
              <a:buSzPct val="75000"/>
            </a:pPr>
            <a:endParaRPr lang="pt-BR" altLang="pt-BR" sz="2646">
              <a:solidFill>
                <a:srgbClr val="003366"/>
              </a:solidFill>
            </a:endParaRPr>
          </a:p>
          <a:p>
            <a:pPr>
              <a:spcBef>
                <a:spcPts val="716"/>
              </a:spcBef>
              <a:buSzPct val="75000"/>
            </a:pPr>
            <a:r>
              <a:rPr lang="pt-BR" altLang="pt-BR" sz="2866">
                <a:solidFill>
                  <a:srgbClr val="0000FF"/>
                </a:solidFill>
              </a:rPr>
              <a:t>typedef int tpitem;</a:t>
            </a:r>
          </a:p>
          <a:p>
            <a:pPr>
              <a:spcBef>
                <a:spcPts val="248"/>
              </a:spcBef>
              <a:buSzPct val="75000"/>
            </a:pPr>
            <a:endParaRPr lang="pt-BR" altLang="pt-BR" sz="992">
              <a:solidFill>
                <a:srgbClr val="0000FF"/>
              </a:solidFill>
            </a:endParaRPr>
          </a:p>
          <a:p>
            <a:pPr>
              <a:spcBef>
                <a:spcPts val="716"/>
              </a:spcBef>
              <a:buSzPct val="75000"/>
            </a:pPr>
            <a:r>
              <a:rPr lang="pt-BR" altLang="pt-BR" sz="2866">
                <a:solidFill>
                  <a:srgbClr val="0000FF"/>
                </a:solidFill>
              </a:rPr>
              <a:t>typedef struct tp_no {</a:t>
            </a:r>
          </a:p>
          <a:p>
            <a:pPr>
              <a:spcBef>
                <a:spcPts val="716"/>
              </a:spcBef>
              <a:buSzPct val="75000"/>
            </a:pPr>
            <a:r>
              <a:rPr lang="pt-BR" altLang="pt-BR" sz="2866">
                <a:solidFill>
                  <a:srgbClr val="0000FF"/>
                </a:solidFill>
              </a:rPr>
              <a:t>	tpitem info;</a:t>
            </a:r>
          </a:p>
          <a:p>
            <a:pPr>
              <a:spcBef>
                <a:spcPts val="716"/>
              </a:spcBef>
              <a:buSzPct val="75000"/>
            </a:pPr>
            <a:r>
              <a:rPr lang="pt-BR" altLang="pt-BR" sz="2866">
                <a:solidFill>
                  <a:srgbClr val="0000FF"/>
                </a:solidFill>
              </a:rPr>
              <a:t>	struct tp_no *prox;</a:t>
            </a:r>
          </a:p>
          <a:p>
            <a:pPr>
              <a:spcBef>
                <a:spcPts val="716"/>
              </a:spcBef>
              <a:buSzPct val="75000"/>
            </a:pPr>
            <a:r>
              <a:rPr lang="pt-BR" altLang="pt-BR" sz="2866">
                <a:solidFill>
                  <a:srgbClr val="0000FF"/>
                </a:solidFill>
              </a:rPr>
              <a:t>} tplista;</a:t>
            </a:r>
          </a:p>
          <a:p>
            <a:pPr>
              <a:spcBef>
                <a:spcPts val="716"/>
              </a:spcBef>
              <a:buSzPct val="75000"/>
            </a:pPr>
            <a:r>
              <a:rPr lang="pt-BR" altLang="pt-BR" sz="2866">
                <a:solidFill>
                  <a:srgbClr val="0000FF"/>
                </a:solidFill>
              </a:rPr>
              <a:t>tplista * lista;</a:t>
            </a: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06C62448-4742-1D85-7E1F-357372DE7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171" y="2099910"/>
            <a:ext cx="1749" cy="4315314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24321367-73A3-D135-FD22-583E51218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4961" y="4633800"/>
            <a:ext cx="1749" cy="251989"/>
          </a:xfrm>
          <a:prstGeom prst="line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58E73F80-66DC-3669-2CB8-467CF9DB2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98" y="4381811"/>
            <a:ext cx="400733" cy="503978"/>
          </a:xfrm>
          <a:prstGeom prst="rect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2CBE6843-6367-1065-773B-5A8243C56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032" y="4381811"/>
            <a:ext cx="285237" cy="503978"/>
          </a:xfrm>
          <a:prstGeom prst="rect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1992" name="Line 8">
            <a:extLst>
              <a:ext uri="{FF2B5EF4-FFF2-40B4-BE49-F238E27FC236}">
                <a16:creationId xmlns:a16="http://schemas.microsoft.com/office/drawing/2014/main" id="{DAA663C1-5A06-5064-76CF-7C888FBF0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9776" y="4633801"/>
            <a:ext cx="514478" cy="1750"/>
          </a:xfrm>
          <a:prstGeom prst="line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AAF7131A-6099-444E-B4B6-1D8F612C4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43" y="4381811"/>
            <a:ext cx="400733" cy="503978"/>
          </a:xfrm>
          <a:prstGeom prst="rect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9660F194-7110-E946-0C66-8F93F6800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076" y="4381811"/>
            <a:ext cx="285237" cy="503978"/>
          </a:xfrm>
          <a:prstGeom prst="rect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58E6C62C-0026-9C7D-7231-E5C7DD109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0821" y="4633801"/>
            <a:ext cx="514478" cy="1750"/>
          </a:xfrm>
          <a:prstGeom prst="line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9B0475A8-021E-6BBC-AD13-FF4EFB8C0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387" y="4381811"/>
            <a:ext cx="400733" cy="503978"/>
          </a:xfrm>
          <a:prstGeom prst="rect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0CABFF32-77DF-19D5-9DC5-5B8BEED8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120" y="4381811"/>
            <a:ext cx="285237" cy="503978"/>
          </a:xfrm>
          <a:prstGeom prst="rect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1998" name="Line 14">
            <a:extLst>
              <a:ext uri="{FF2B5EF4-FFF2-40B4-BE49-F238E27FC236}">
                <a16:creationId xmlns:a16="http://schemas.microsoft.com/office/drawing/2014/main" id="{DBB15B26-C628-6C02-DA3A-B6807B231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865" y="4633801"/>
            <a:ext cx="514478" cy="1750"/>
          </a:xfrm>
          <a:prstGeom prst="line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250C6840-BD26-1AFA-1DC3-D5AE3F8B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4254" y="4381811"/>
            <a:ext cx="400733" cy="503978"/>
          </a:xfrm>
          <a:prstGeom prst="rect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2000" name="Rectangle 16">
            <a:extLst>
              <a:ext uri="{FF2B5EF4-FFF2-40B4-BE49-F238E27FC236}">
                <a16:creationId xmlns:a16="http://schemas.microsoft.com/office/drawing/2014/main" id="{8BDEFA29-7694-5414-6803-7FBB8EA33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987" y="4381811"/>
            <a:ext cx="285237" cy="503978"/>
          </a:xfrm>
          <a:prstGeom prst="rect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2001" name="Line 17">
            <a:extLst>
              <a:ext uri="{FF2B5EF4-FFF2-40B4-BE49-F238E27FC236}">
                <a16:creationId xmlns:a16="http://schemas.microsoft.com/office/drawing/2014/main" id="{E76CEC31-2112-273F-5412-135F101A0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6481" y="4633801"/>
            <a:ext cx="458480" cy="1750"/>
          </a:xfrm>
          <a:prstGeom prst="line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2002" name="Line 18">
            <a:extLst>
              <a:ext uri="{FF2B5EF4-FFF2-40B4-BE49-F238E27FC236}">
                <a16:creationId xmlns:a16="http://schemas.microsoft.com/office/drawing/2014/main" id="{7672951F-0601-4C4D-8E74-ED8CD8E81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9465" y="4885790"/>
            <a:ext cx="229240" cy="1750"/>
          </a:xfrm>
          <a:prstGeom prst="line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2003" name="Line 19">
            <a:extLst>
              <a:ext uri="{FF2B5EF4-FFF2-40B4-BE49-F238E27FC236}">
                <a16:creationId xmlns:a16="http://schemas.microsoft.com/office/drawing/2014/main" id="{1F900BDC-7399-255E-0A32-7FB8C5BA4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7212" y="4969786"/>
            <a:ext cx="113746" cy="1750"/>
          </a:xfrm>
          <a:prstGeom prst="line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2004" name="Rectangle 20">
            <a:extLst>
              <a:ext uri="{FF2B5EF4-FFF2-40B4-BE49-F238E27FC236}">
                <a16:creationId xmlns:a16="http://schemas.microsoft.com/office/drawing/2014/main" id="{560A0A9E-1C8A-7A20-E2A6-40FAB2DA7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145" y="3377354"/>
            <a:ext cx="285237" cy="239740"/>
          </a:xfrm>
          <a:prstGeom prst="rect">
            <a:avLst/>
          </a:prstGeom>
          <a:noFill/>
          <a:ln w="126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2005" name="Text Box 21">
            <a:extLst>
              <a:ext uri="{FF2B5EF4-FFF2-40B4-BE49-F238E27FC236}">
                <a16:creationId xmlns:a16="http://schemas.microsoft.com/office/drawing/2014/main" id="{A98A50C7-CFAC-B722-C0F1-271924868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234" y="2955623"/>
            <a:ext cx="285312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SzPct val="75000"/>
              <a:buFontTx/>
              <a:buNone/>
            </a:pPr>
            <a:r>
              <a:rPr lang="pt-BR" altLang="pt-BR" sz="1984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42006" name="Line 22">
            <a:extLst>
              <a:ext uri="{FF2B5EF4-FFF2-40B4-BE49-F238E27FC236}">
                <a16:creationId xmlns:a16="http://schemas.microsoft.com/office/drawing/2014/main" id="{5A27508C-3BE5-AB87-5F0A-C9666E4D0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6791" y="3571596"/>
            <a:ext cx="10500" cy="678971"/>
          </a:xfrm>
          <a:prstGeom prst="line">
            <a:avLst/>
          </a:prstGeom>
          <a:noFill/>
          <a:ln w="28440" cap="sq">
            <a:solidFill>
              <a:srgbClr val="8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2007" name="Line 23">
            <a:extLst>
              <a:ext uri="{FF2B5EF4-FFF2-40B4-BE49-F238E27FC236}">
                <a16:creationId xmlns:a16="http://schemas.microsoft.com/office/drawing/2014/main" id="{0A1C1932-66EB-D92F-2874-B585DF43A5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8571" y="3932082"/>
            <a:ext cx="237990" cy="717469"/>
          </a:xfrm>
          <a:prstGeom prst="line">
            <a:avLst/>
          </a:prstGeom>
          <a:noFill/>
          <a:ln w="28440" cap="sq">
            <a:solidFill>
              <a:srgbClr val="8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2008" name="Line 24">
            <a:extLst>
              <a:ext uri="{FF2B5EF4-FFF2-40B4-BE49-F238E27FC236}">
                <a16:creationId xmlns:a16="http://schemas.microsoft.com/office/drawing/2014/main" id="{8E3248EF-3CF7-681F-C7E2-1066311E2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1389" y="3536598"/>
            <a:ext cx="237990" cy="794466"/>
          </a:xfrm>
          <a:prstGeom prst="line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2009" name="Text Box 25">
            <a:extLst>
              <a:ext uri="{FF2B5EF4-FFF2-40B4-BE49-F238E27FC236}">
                <a16:creationId xmlns:a16="http://schemas.microsoft.com/office/drawing/2014/main" id="{577A9CFB-DC79-CFF1-5850-EBA8C070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138" y="4369563"/>
            <a:ext cx="445614" cy="51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3366"/>
                </a:solidFill>
              </a:rPr>
              <a:t>B</a:t>
            </a: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AFB4D8DE-D746-9DE1-469A-24EC5915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594" y="4369563"/>
            <a:ext cx="426378" cy="51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3366"/>
                </a:solidFill>
              </a:rPr>
              <a:t>E</a:t>
            </a:r>
          </a:p>
        </p:txBody>
      </p:sp>
      <p:grpSp>
        <p:nvGrpSpPr>
          <p:cNvPr id="42011" name="Group 27">
            <a:extLst>
              <a:ext uri="{FF2B5EF4-FFF2-40B4-BE49-F238E27FC236}">
                <a16:creationId xmlns:a16="http://schemas.microsoft.com/office/drawing/2014/main" id="{B9005224-1E74-75D5-A113-59B09D96AD45}"/>
              </a:ext>
            </a:extLst>
          </p:cNvPr>
          <p:cNvGrpSpPr>
            <a:grpSpLocks/>
          </p:cNvGrpSpPr>
          <p:nvPr/>
        </p:nvGrpSpPr>
        <p:grpSpPr bwMode="auto">
          <a:xfrm>
            <a:off x="7491314" y="3377360"/>
            <a:ext cx="708720" cy="516229"/>
            <a:chOff x="4106" y="1930"/>
            <a:chExt cx="405" cy="295"/>
          </a:xfrm>
        </p:grpSpPr>
        <p:grpSp>
          <p:nvGrpSpPr>
            <p:cNvPr id="42012" name="Group 28">
              <a:extLst>
                <a:ext uri="{FF2B5EF4-FFF2-40B4-BE49-F238E27FC236}">
                  <a16:creationId xmlns:a16="http://schemas.microsoft.com/office/drawing/2014/main" id="{570A841A-51AB-281E-7BF1-CE9A4C0AD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1930"/>
              <a:ext cx="391" cy="287"/>
              <a:chOff x="4120" y="1930"/>
              <a:chExt cx="391" cy="287"/>
            </a:xfrm>
          </p:grpSpPr>
          <p:sp>
            <p:nvSpPr>
              <p:cNvPr id="42013" name="Rectangle 29">
                <a:extLst>
                  <a:ext uri="{FF2B5EF4-FFF2-40B4-BE49-F238E27FC236}">
                    <a16:creationId xmlns:a16="http://schemas.microsoft.com/office/drawing/2014/main" id="{84641838-86D8-1956-5DB4-76AD914F1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0" y="1930"/>
                <a:ext cx="228" cy="287"/>
              </a:xfrm>
              <a:prstGeom prst="rect">
                <a:avLst/>
              </a:prstGeom>
              <a:noFill/>
              <a:ln w="28440" cap="sq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42014" name="Rectangle 30">
                <a:extLst>
                  <a:ext uri="{FF2B5EF4-FFF2-40B4-BE49-F238E27FC236}">
                    <a16:creationId xmlns:a16="http://schemas.microsoft.com/office/drawing/2014/main" id="{CA94D358-A4AF-0076-EA70-5FB2695F1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" y="1930"/>
                <a:ext cx="162" cy="287"/>
              </a:xfrm>
              <a:prstGeom prst="rect">
                <a:avLst/>
              </a:prstGeom>
              <a:noFill/>
              <a:ln w="28440" cap="sq">
                <a:solidFill>
                  <a:srgbClr val="8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</p:grpSp>
        <p:sp>
          <p:nvSpPr>
            <p:cNvPr id="42015" name="Text Box 31">
              <a:extLst>
                <a:ext uri="{FF2B5EF4-FFF2-40B4-BE49-F238E27FC236}">
                  <a16:creationId xmlns:a16="http://schemas.microsoft.com/office/drawing/2014/main" id="{D019A70A-5DD0-CF6C-7AA9-707C62050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1933"/>
              <a:ext cx="26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>
                <a:buClrTx/>
                <a:buSzPct val="75000"/>
                <a:buFontTx/>
                <a:buNone/>
              </a:pPr>
              <a:r>
                <a:rPr lang="pt-BR" altLang="pt-BR" sz="2646" b="1">
                  <a:solidFill>
                    <a:srgbClr val="A50021"/>
                  </a:solidFill>
                </a:rPr>
                <a:t>G</a:t>
              </a:r>
            </a:p>
          </p:txBody>
        </p:sp>
      </p:grpSp>
      <p:sp>
        <p:nvSpPr>
          <p:cNvPr id="42016" name="Text Box 32">
            <a:extLst>
              <a:ext uri="{FF2B5EF4-FFF2-40B4-BE49-F238E27FC236}">
                <a16:creationId xmlns:a16="http://schemas.microsoft.com/office/drawing/2014/main" id="{A83D8426-A157-AC25-9FF5-0C5D73089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049" y="4369563"/>
            <a:ext cx="482482" cy="51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3366"/>
                </a:solidFill>
              </a:rPr>
              <a:t>M</a:t>
            </a:r>
          </a:p>
        </p:txBody>
      </p:sp>
      <p:sp>
        <p:nvSpPr>
          <p:cNvPr id="42017" name="Text Box 33">
            <a:extLst>
              <a:ext uri="{FF2B5EF4-FFF2-40B4-BE49-F238E27FC236}">
                <a16:creationId xmlns:a16="http://schemas.microsoft.com/office/drawing/2014/main" id="{3C5EE437-6D97-4FEB-4E36-7C81D3B24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006" y="4369563"/>
            <a:ext cx="445614" cy="51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SzPct val="75000"/>
              <a:buFontTx/>
              <a:buNone/>
            </a:pPr>
            <a:r>
              <a:rPr lang="pt-BR" altLang="pt-BR" sz="2646" b="1">
                <a:solidFill>
                  <a:srgbClr val="003366"/>
                </a:solidFill>
              </a:rPr>
              <a:t>R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40BC1546-E1DB-A145-3D69-A4207900DC6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10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2" dur="10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 additive="repl">
                                        <p:cTn id="17" dur="10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20" dur="1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DCFAA95A-5D4F-A693-C261-CC9444C8E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935" y="1349193"/>
            <a:ext cx="5519263" cy="481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06"/>
              </a:spcBef>
            </a:pPr>
            <a:r>
              <a:rPr lang="pt-BR" altLang="pt-BR" sz="2425">
                <a:solidFill>
                  <a:srgbClr val="0000FF"/>
                </a:solidFill>
              </a:rPr>
              <a:t>	/* procura posição do elemento */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while (p!=NULL &amp;&amp; p-&gt;info &lt; e) {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	ant=p;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	p=p-&gt;prox; 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endParaRPr lang="pt-BR" altLang="pt-BR" sz="2646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if (ant==NULL) {</a:t>
            </a:r>
          </a:p>
          <a:p>
            <a:pPr>
              <a:lnSpc>
                <a:spcPct val="80000"/>
              </a:lnSpc>
              <a:spcBef>
                <a:spcPts val="606"/>
              </a:spcBef>
            </a:pPr>
            <a:r>
              <a:rPr lang="pt-BR" altLang="pt-BR" sz="2646">
                <a:solidFill>
                  <a:srgbClr val="000099"/>
                </a:solidFill>
              </a:rPr>
              <a:t>	</a:t>
            </a:r>
            <a:r>
              <a:rPr lang="pt-BR" altLang="pt-BR" sz="2425">
                <a:solidFill>
                  <a:srgbClr val="0000FF"/>
                </a:solidFill>
              </a:rPr>
              <a:t>/* insere elemento no início */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	novo-&gt;prox=t;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	t=novo;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else {</a:t>
            </a:r>
          </a:p>
          <a:p>
            <a:pPr>
              <a:lnSpc>
                <a:spcPct val="80000"/>
              </a:lnSpc>
              <a:spcBef>
                <a:spcPts val="606"/>
              </a:spcBef>
            </a:pPr>
            <a:r>
              <a:rPr lang="pt-BR" altLang="pt-BR" sz="2646">
                <a:solidFill>
                  <a:srgbClr val="000099"/>
                </a:solidFill>
              </a:rPr>
              <a:t>	</a:t>
            </a:r>
            <a:r>
              <a:rPr lang="pt-BR" altLang="pt-BR" sz="2425">
                <a:solidFill>
                  <a:srgbClr val="0000FF"/>
                </a:solidFill>
              </a:rPr>
              <a:t>/* insere elemento no meio */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	novo-&gt;prox=ant-&gt;prox;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	ant-&gt;prox=novo; }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return t;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40393F6-A216-BA16-9A71-319233B9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68" y="367484"/>
            <a:ext cx="9288601" cy="531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51588" rIns="0" bIns="51588"/>
          <a:lstStyle>
            <a:lvl1pPr marL="342900" indent="-34131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 b="1">
                <a:solidFill>
                  <a:srgbClr val="000099"/>
                </a:solidFill>
              </a:rPr>
              <a:t>tplista* insere (tplista *t , tpitem e) {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</a:t>
            </a:r>
          </a:p>
          <a:p>
            <a:pPr>
              <a:lnSpc>
                <a:spcPct val="80000"/>
              </a:lnSpc>
              <a:spcBef>
                <a:spcPts val="606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</a:t>
            </a:r>
            <a:r>
              <a:rPr lang="pt-BR" altLang="pt-BR" sz="1984">
                <a:solidFill>
                  <a:srgbClr val="0000FF"/>
                </a:solidFill>
              </a:rPr>
              <a:t>/* novo nó */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tplista *novo;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endParaRPr lang="pt-BR" altLang="pt-BR" sz="2646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spcBef>
                <a:spcPts val="606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</a:t>
            </a:r>
            <a:r>
              <a:rPr lang="pt-BR" altLang="pt-BR" sz="1984">
                <a:solidFill>
                  <a:srgbClr val="0000FF"/>
                </a:solidFill>
              </a:rPr>
              <a:t>/* ponteiro p/ anterior */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tplista *ant=NULL;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endParaRPr lang="pt-BR" altLang="pt-BR" sz="2646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spcBef>
                <a:spcPts val="606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</a:t>
            </a:r>
            <a:r>
              <a:rPr lang="pt-BR" altLang="pt-BR" sz="1984">
                <a:solidFill>
                  <a:srgbClr val="0000FF"/>
                </a:solidFill>
              </a:rPr>
              <a:t>/* ponteiro p/ percorrer */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tplista *p=t;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endParaRPr lang="pt-BR" altLang="pt-BR" sz="2646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novo = aloca();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if (!novo) 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return(NULL);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novo-&gt;info = e;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endParaRPr lang="pt-BR" altLang="pt-BR" sz="2646">
              <a:solidFill>
                <a:srgbClr val="000099"/>
              </a:solidFill>
            </a:endParaRPr>
          </a:p>
        </p:txBody>
      </p:sp>
      <p:sp>
        <p:nvSpPr>
          <p:cNvPr id="43011" name="Line 3">
            <a:extLst>
              <a:ext uri="{FF2B5EF4-FFF2-40B4-BE49-F238E27FC236}">
                <a16:creationId xmlns:a16="http://schemas.microsoft.com/office/drawing/2014/main" id="{56A706CB-B894-2706-E99E-E5ED7ED13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2695" y="1249446"/>
            <a:ext cx="1749" cy="5638258"/>
          </a:xfrm>
          <a:prstGeom prst="line">
            <a:avLst/>
          </a:prstGeom>
          <a:noFill/>
          <a:ln w="19080" cap="sq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609580AF-1694-412F-6829-3F308B7C413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6613D05F-BFC8-48E1-F278-F3D6D70B5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9894" y="1557433"/>
            <a:ext cx="4548055" cy="481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novo-&gt;prox=p; 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if (ant==NULL)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	*t=novo;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else 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	ant-&gt;prox=novo; 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	return 1;</a:t>
            </a:r>
          </a:p>
          <a:p>
            <a:pPr>
              <a:lnSpc>
                <a:spcPct val="80000"/>
              </a:lnSpc>
              <a:spcBef>
                <a:spcPts val="661"/>
              </a:spcBef>
            </a:pPr>
            <a:r>
              <a:rPr lang="pt-BR" altLang="pt-BR" sz="2646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6C81425-75FC-BBD4-1366-F6733B5F9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2" y="367484"/>
            <a:ext cx="9607087" cy="6983950"/>
          </a:xfrm>
          <a:prstGeom prst="rect">
            <a:avLst/>
          </a:prstGeom>
          <a:noFill/>
          <a:ln w="9360" cap="sq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51588" rIns="0" bIns="51588"/>
          <a:lstStyle>
            <a:lvl1pPr marL="342900" indent="-34131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  <a:buSzPct val="75000"/>
            </a:pPr>
            <a:r>
              <a:rPr lang="pt-BR" altLang="pt-BR" sz="3086" b="1">
                <a:solidFill>
                  <a:srgbClr val="000099"/>
                </a:solidFill>
              </a:rPr>
              <a:t>int insere (tplista **t , tpitem e) {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 i="1">
                <a:solidFill>
                  <a:srgbClr val="009999"/>
                </a:solidFill>
              </a:rPr>
              <a:t>	/* Por Referência */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tplista *novo;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tplista *ant=NULL;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tplista *p=*t;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novo = aloca();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if (!novo) 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return 0;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novo-&gt;info = e;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while (p &amp;&amp; p-&gt;info &lt; e) {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ant=p;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p=p-&gt;prox;  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  }</a:t>
            </a:r>
          </a:p>
        </p:txBody>
      </p:sp>
      <p:sp>
        <p:nvSpPr>
          <p:cNvPr id="44035" name="Line 3">
            <a:extLst>
              <a:ext uri="{FF2B5EF4-FFF2-40B4-BE49-F238E27FC236}">
                <a16:creationId xmlns:a16="http://schemas.microsoft.com/office/drawing/2014/main" id="{B5B1A37B-62AB-9AEA-47EF-9A3F95357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171" y="1249446"/>
            <a:ext cx="1749" cy="5638258"/>
          </a:xfrm>
          <a:prstGeom prst="line">
            <a:avLst/>
          </a:prstGeom>
          <a:noFill/>
          <a:ln w="19080" cap="sq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E7DB7095-312A-B697-DFF4-95104363A71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E7BF9F18-065F-19CB-2251-57F879B58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B52C5927-81A8-4B24-806F-B6DC155A698D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43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09531993-31C2-8587-CEE8-68791D2FE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0"/>
            <a:ext cx="8576381" cy="63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Remoção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9875EF2C-6B93-44DA-3B10-ECF208551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83" y="1716676"/>
            <a:ext cx="8719876" cy="253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3086">
                <a:solidFill>
                  <a:srgbClr val="003366"/>
                </a:solidFill>
              </a:rPr>
              <a:t>Procurar o elemento a ser removido  e guardar uma referência para o anterior</a:t>
            </a:r>
          </a:p>
          <a:p>
            <a:pPr>
              <a:spcBef>
                <a:spcPts val="772"/>
              </a:spcBef>
            </a:pPr>
            <a:r>
              <a:rPr lang="pt-BR" altLang="pt-BR" sz="3086">
                <a:solidFill>
                  <a:srgbClr val="003366"/>
                </a:solidFill>
              </a:rPr>
              <a:t>Se encontrar:</a:t>
            </a:r>
          </a:p>
          <a:p>
            <a:pPr marL="0" lvl="1">
              <a:spcBef>
                <a:spcPts val="661"/>
              </a:spcBef>
            </a:pPr>
            <a:r>
              <a:rPr lang="pt-BR" altLang="pt-BR" sz="2646">
                <a:solidFill>
                  <a:srgbClr val="003366"/>
                </a:solidFill>
              </a:rPr>
              <a:t>se for o primeiro: lista passa a apontar para o segundo e espaço do primeiro é liberado</a:t>
            </a:r>
          </a:p>
        </p:txBody>
      </p:sp>
      <p:sp>
        <p:nvSpPr>
          <p:cNvPr id="45060" name="Line 4">
            <a:extLst>
              <a:ext uri="{FF2B5EF4-FFF2-40B4-BE49-F238E27FC236}">
                <a16:creationId xmlns:a16="http://schemas.microsoft.com/office/drawing/2014/main" id="{5047F08B-B53E-506A-AD46-BF69FB8CB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178" y="5937495"/>
            <a:ext cx="1749" cy="251989"/>
          </a:xfrm>
          <a:prstGeom prst="line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grpSp>
        <p:nvGrpSpPr>
          <p:cNvPr id="45061" name="Group 5">
            <a:extLst>
              <a:ext uri="{FF2B5EF4-FFF2-40B4-BE49-F238E27FC236}">
                <a16:creationId xmlns:a16="http://schemas.microsoft.com/office/drawing/2014/main" id="{59B3E7F1-1A35-F166-2CC9-9666DFAEDA11}"/>
              </a:ext>
            </a:extLst>
          </p:cNvPr>
          <p:cNvGrpSpPr>
            <a:grpSpLocks/>
          </p:cNvGrpSpPr>
          <p:nvPr/>
        </p:nvGrpSpPr>
        <p:grpSpPr bwMode="auto">
          <a:xfrm>
            <a:off x="2717520" y="5685506"/>
            <a:ext cx="1027206" cy="502228"/>
            <a:chOff x="1378" y="3249"/>
            <a:chExt cx="587" cy="287"/>
          </a:xfrm>
        </p:grpSpPr>
        <p:sp>
          <p:nvSpPr>
            <p:cNvPr id="45062" name="Rectangle 6">
              <a:extLst>
                <a:ext uri="{FF2B5EF4-FFF2-40B4-BE49-F238E27FC236}">
                  <a16:creationId xmlns:a16="http://schemas.microsoft.com/office/drawing/2014/main" id="{C5EE0CA0-E69A-0A29-36D2-6EDDECFC2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3249"/>
              <a:ext cx="228" cy="287"/>
            </a:xfrm>
            <a:prstGeom prst="rect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45063" name="Rectangle 7">
              <a:extLst>
                <a:ext uri="{FF2B5EF4-FFF2-40B4-BE49-F238E27FC236}">
                  <a16:creationId xmlns:a16="http://schemas.microsoft.com/office/drawing/2014/main" id="{4DF14815-62A1-3D0B-4FE3-AA39DD815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3249"/>
              <a:ext cx="162" cy="287"/>
            </a:xfrm>
            <a:prstGeom prst="rect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10EAE21D-3AA5-E19A-D2DD-17F220B05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3393"/>
              <a:ext cx="293" cy="0"/>
            </a:xfrm>
            <a:prstGeom prst="line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grpSp>
        <p:nvGrpSpPr>
          <p:cNvPr id="45065" name="Group 9">
            <a:extLst>
              <a:ext uri="{FF2B5EF4-FFF2-40B4-BE49-F238E27FC236}">
                <a16:creationId xmlns:a16="http://schemas.microsoft.com/office/drawing/2014/main" id="{531C20B3-4AE8-6F04-2C0C-BE41CAA81153}"/>
              </a:ext>
            </a:extLst>
          </p:cNvPr>
          <p:cNvGrpSpPr>
            <a:grpSpLocks/>
          </p:cNvGrpSpPr>
          <p:nvPr/>
        </p:nvGrpSpPr>
        <p:grpSpPr bwMode="auto">
          <a:xfrm>
            <a:off x="1688564" y="5685506"/>
            <a:ext cx="1027206" cy="502228"/>
            <a:chOff x="790" y="3249"/>
            <a:chExt cx="587" cy="287"/>
          </a:xfrm>
        </p:grpSpPr>
        <p:sp>
          <p:nvSpPr>
            <p:cNvPr id="45066" name="Rectangle 10">
              <a:extLst>
                <a:ext uri="{FF2B5EF4-FFF2-40B4-BE49-F238E27FC236}">
                  <a16:creationId xmlns:a16="http://schemas.microsoft.com/office/drawing/2014/main" id="{3F2FB772-A3DB-26E2-BCD0-38EA5B32E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3249"/>
              <a:ext cx="228" cy="287"/>
            </a:xfrm>
            <a:prstGeom prst="rect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45067" name="Rectangle 11">
              <a:extLst>
                <a:ext uri="{FF2B5EF4-FFF2-40B4-BE49-F238E27FC236}">
                  <a16:creationId xmlns:a16="http://schemas.microsoft.com/office/drawing/2014/main" id="{AA012820-A0C6-8384-F698-E94A30C55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3249"/>
              <a:ext cx="162" cy="287"/>
            </a:xfrm>
            <a:prstGeom prst="rect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2AE05F35-79B2-27E9-7CFA-310B38F20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4" y="3393"/>
              <a:ext cx="293" cy="0"/>
            </a:xfrm>
            <a:prstGeom prst="line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grpSp>
        <p:nvGrpSpPr>
          <p:cNvPr id="45069" name="Group 13">
            <a:extLst>
              <a:ext uri="{FF2B5EF4-FFF2-40B4-BE49-F238E27FC236}">
                <a16:creationId xmlns:a16="http://schemas.microsoft.com/office/drawing/2014/main" id="{E6A8D989-F9A0-4793-B9D9-F76279B6F370}"/>
              </a:ext>
            </a:extLst>
          </p:cNvPr>
          <p:cNvGrpSpPr>
            <a:grpSpLocks/>
          </p:cNvGrpSpPr>
          <p:nvPr/>
        </p:nvGrpSpPr>
        <p:grpSpPr bwMode="auto">
          <a:xfrm>
            <a:off x="3837471" y="5685506"/>
            <a:ext cx="1142701" cy="586224"/>
            <a:chOff x="2018" y="3249"/>
            <a:chExt cx="653" cy="335"/>
          </a:xfrm>
        </p:grpSpPr>
        <p:sp>
          <p:nvSpPr>
            <p:cNvPr id="45070" name="Rectangle 14">
              <a:extLst>
                <a:ext uri="{FF2B5EF4-FFF2-40B4-BE49-F238E27FC236}">
                  <a16:creationId xmlns:a16="http://schemas.microsoft.com/office/drawing/2014/main" id="{646062C3-34AC-349A-B773-7DA59BA7B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249"/>
              <a:ext cx="228" cy="287"/>
            </a:xfrm>
            <a:prstGeom prst="rect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45071" name="Rectangle 15">
              <a:extLst>
                <a:ext uri="{FF2B5EF4-FFF2-40B4-BE49-F238E27FC236}">
                  <a16:creationId xmlns:a16="http://schemas.microsoft.com/office/drawing/2014/main" id="{53C7B454-96E2-68A8-E381-088A49621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" y="3249"/>
              <a:ext cx="162" cy="287"/>
            </a:xfrm>
            <a:prstGeom prst="rect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ACAB3935-0695-A7A2-D927-E199E47F7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5" y="3393"/>
              <a:ext cx="260" cy="0"/>
            </a:xfrm>
            <a:prstGeom prst="line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DCB8DBA2-90C4-BEF9-457E-1885E41A4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3537"/>
              <a:ext cx="130" cy="0"/>
            </a:xfrm>
            <a:prstGeom prst="line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45074" name="Line 18">
              <a:extLst>
                <a:ext uri="{FF2B5EF4-FFF2-40B4-BE49-F238E27FC236}">
                  <a16:creationId xmlns:a16="http://schemas.microsoft.com/office/drawing/2014/main" id="{8A899D6C-8708-039F-3245-ED2D2EC50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3585"/>
              <a:ext cx="64" cy="0"/>
            </a:xfrm>
            <a:prstGeom prst="line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sp>
        <p:nvSpPr>
          <p:cNvPr id="45075" name="Line 19">
            <a:extLst>
              <a:ext uri="{FF2B5EF4-FFF2-40B4-BE49-F238E27FC236}">
                <a16:creationId xmlns:a16="http://schemas.microsoft.com/office/drawing/2014/main" id="{A01362FB-084C-0915-2B52-03F66C93F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4316" y="6140486"/>
            <a:ext cx="1090203" cy="741968"/>
          </a:xfrm>
          <a:prstGeom prst="lin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5076" name="Rectangle 20">
            <a:extLst>
              <a:ext uri="{FF2B5EF4-FFF2-40B4-BE49-F238E27FC236}">
                <a16:creationId xmlns:a16="http://schemas.microsoft.com/office/drawing/2014/main" id="{254837C6-078B-2CE7-DA6A-46B4B8BB9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823" y="6766960"/>
            <a:ext cx="285237" cy="239739"/>
          </a:xfrm>
          <a:prstGeom prst="rect">
            <a:avLst/>
          </a:prstGeom>
          <a:noFill/>
          <a:ln w="126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5077" name="Line 21">
            <a:extLst>
              <a:ext uri="{FF2B5EF4-FFF2-40B4-BE49-F238E27FC236}">
                <a16:creationId xmlns:a16="http://schemas.microsoft.com/office/drawing/2014/main" id="{B80D63D9-A799-A215-A1FC-055A7E912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5066" y="6220983"/>
            <a:ext cx="237990" cy="638722"/>
          </a:xfrm>
          <a:prstGeom prst="lin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50189A73-EFA7-A297-4413-972D7ABF1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71" y="6973451"/>
            <a:ext cx="275694" cy="37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SzPct val="75000"/>
              <a:buFontTx/>
              <a:buNone/>
            </a:pPr>
            <a:r>
              <a:rPr lang="pt-BR" altLang="pt-BR" sz="1764" b="1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45079" name="Line 23">
            <a:extLst>
              <a:ext uri="{FF2B5EF4-FFF2-40B4-BE49-F238E27FC236}">
                <a16:creationId xmlns:a16="http://schemas.microsoft.com/office/drawing/2014/main" id="{BF3E2A53-C616-3524-F41E-BEE7FD715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8732" y="5944495"/>
            <a:ext cx="1750" cy="251989"/>
          </a:xfrm>
          <a:prstGeom prst="line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5080" name="Rectangle 24">
            <a:extLst>
              <a:ext uri="{FF2B5EF4-FFF2-40B4-BE49-F238E27FC236}">
                <a16:creationId xmlns:a16="http://schemas.microsoft.com/office/drawing/2014/main" id="{6D6C9E81-D7C2-2B29-014C-7E207C76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120" y="5685506"/>
            <a:ext cx="400732" cy="503978"/>
          </a:xfrm>
          <a:prstGeom prst="rect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5081" name="Rectangle 25">
            <a:extLst>
              <a:ext uri="{FF2B5EF4-FFF2-40B4-BE49-F238E27FC236}">
                <a16:creationId xmlns:a16="http://schemas.microsoft.com/office/drawing/2014/main" id="{CBC946E0-7C67-1958-B5F5-9FF6C9F22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52" y="5685506"/>
            <a:ext cx="285238" cy="503978"/>
          </a:xfrm>
          <a:prstGeom prst="rect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5082" name="Line 26">
            <a:extLst>
              <a:ext uri="{FF2B5EF4-FFF2-40B4-BE49-F238E27FC236}">
                <a16:creationId xmlns:a16="http://schemas.microsoft.com/office/drawing/2014/main" id="{D6706492-9C2E-2BCF-2868-6D64ED9F8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3597" y="5937496"/>
            <a:ext cx="514478" cy="1749"/>
          </a:xfrm>
          <a:prstGeom prst="line">
            <a:avLst/>
          </a:prstGeom>
          <a:noFill/>
          <a:ln w="2844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grpSp>
        <p:nvGrpSpPr>
          <p:cNvPr id="45083" name="Group 27">
            <a:extLst>
              <a:ext uri="{FF2B5EF4-FFF2-40B4-BE49-F238E27FC236}">
                <a16:creationId xmlns:a16="http://schemas.microsoft.com/office/drawing/2014/main" id="{EEF7A2F6-1240-8066-F3BC-E31E07D5C79A}"/>
              </a:ext>
            </a:extLst>
          </p:cNvPr>
          <p:cNvGrpSpPr>
            <a:grpSpLocks/>
          </p:cNvGrpSpPr>
          <p:nvPr/>
        </p:nvGrpSpPr>
        <p:grpSpPr bwMode="auto">
          <a:xfrm>
            <a:off x="7330321" y="5685506"/>
            <a:ext cx="1027206" cy="502228"/>
            <a:chOff x="4014" y="3249"/>
            <a:chExt cx="587" cy="287"/>
          </a:xfrm>
        </p:grpSpPr>
        <p:sp>
          <p:nvSpPr>
            <p:cNvPr id="45084" name="Rectangle 28">
              <a:extLst>
                <a:ext uri="{FF2B5EF4-FFF2-40B4-BE49-F238E27FC236}">
                  <a16:creationId xmlns:a16="http://schemas.microsoft.com/office/drawing/2014/main" id="{90CF3427-5A3A-B091-0A70-754D8C472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249"/>
              <a:ext cx="228" cy="287"/>
            </a:xfrm>
            <a:prstGeom prst="rect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45085" name="Rectangle 29">
              <a:extLst>
                <a:ext uri="{FF2B5EF4-FFF2-40B4-BE49-F238E27FC236}">
                  <a16:creationId xmlns:a16="http://schemas.microsoft.com/office/drawing/2014/main" id="{EA119B8D-7B7C-B46D-ACBB-CAC309B60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3249"/>
              <a:ext cx="162" cy="287"/>
            </a:xfrm>
            <a:prstGeom prst="rect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45086" name="Line 30">
              <a:extLst>
                <a:ext uri="{FF2B5EF4-FFF2-40B4-BE49-F238E27FC236}">
                  <a16:creationId xmlns:a16="http://schemas.microsoft.com/office/drawing/2014/main" id="{2C07B10B-8247-44E0-EE18-0E597841C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8" y="3393"/>
              <a:ext cx="293" cy="0"/>
            </a:xfrm>
            <a:prstGeom prst="line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grpSp>
        <p:nvGrpSpPr>
          <p:cNvPr id="45087" name="Group 31">
            <a:extLst>
              <a:ext uri="{FF2B5EF4-FFF2-40B4-BE49-F238E27FC236}">
                <a16:creationId xmlns:a16="http://schemas.microsoft.com/office/drawing/2014/main" id="{D2D2CA7D-4B50-7E50-1C02-BC75B91A7376}"/>
              </a:ext>
            </a:extLst>
          </p:cNvPr>
          <p:cNvGrpSpPr>
            <a:grpSpLocks/>
          </p:cNvGrpSpPr>
          <p:nvPr/>
        </p:nvGrpSpPr>
        <p:grpSpPr bwMode="auto">
          <a:xfrm>
            <a:off x="8368027" y="5692505"/>
            <a:ext cx="1142700" cy="586224"/>
            <a:chOff x="4607" y="3253"/>
            <a:chExt cx="653" cy="335"/>
          </a:xfrm>
        </p:grpSpPr>
        <p:sp>
          <p:nvSpPr>
            <p:cNvPr id="45088" name="Rectangle 32">
              <a:extLst>
                <a:ext uri="{FF2B5EF4-FFF2-40B4-BE49-F238E27FC236}">
                  <a16:creationId xmlns:a16="http://schemas.microsoft.com/office/drawing/2014/main" id="{B3F2AF61-2EF0-0CA6-D0D9-4D105A2EF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3253"/>
              <a:ext cx="228" cy="287"/>
            </a:xfrm>
            <a:prstGeom prst="rect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45089" name="Rectangle 33">
              <a:extLst>
                <a:ext uri="{FF2B5EF4-FFF2-40B4-BE49-F238E27FC236}">
                  <a16:creationId xmlns:a16="http://schemas.microsoft.com/office/drawing/2014/main" id="{D45D347E-B802-B061-CA06-EAF60D2DE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3253"/>
              <a:ext cx="162" cy="287"/>
            </a:xfrm>
            <a:prstGeom prst="rect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7F04400C-3311-9569-6552-DDC059665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4" y="3397"/>
              <a:ext cx="260" cy="0"/>
            </a:xfrm>
            <a:prstGeom prst="line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45091" name="Line 35">
              <a:extLst>
                <a:ext uri="{FF2B5EF4-FFF2-40B4-BE49-F238E27FC236}">
                  <a16:creationId xmlns:a16="http://schemas.microsoft.com/office/drawing/2014/main" id="{563BEC83-AD81-104B-1AA3-878B049C7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" y="3541"/>
              <a:ext cx="130" cy="0"/>
            </a:xfrm>
            <a:prstGeom prst="line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45092" name="Line 36">
              <a:extLst>
                <a:ext uri="{FF2B5EF4-FFF2-40B4-BE49-F238E27FC236}">
                  <a16:creationId xmlns:a16="http://schemas.microsoft.com/office/drawing/2014/main" id="{95E3171F-91E8-2C75-B942-1A1CDA92E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3" y="3589"/>
              <a:ext cx="64" cy="0"/>
            </a:xfrm>
            <a:prstGeom prst="line">
              <a:avLst/>
            </a:prstGeom>
            <a:noFill/>
            <a:ln w="2844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sp>
        <p:nvSpPr>
          <p:cNvPr id="45093" name="Rectangle 37">
            <a:extLst>
              <a:ext uri="{FF2B5EF4-FFF2-40B4-BE49-F238E27FC236}">
                <a16:creationId xmlns:a16="http://schemas.microsoft.com/office/drawing/2014/main" id="{ACFA11A4-E2F1-E3A6-2D3B-F3EB485F9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378" y="6773959"/>
            <a:ext cx="285238" cy="239739"/>
          </a:xfrm>
          <a:prstGeom prst="rect">
            <a:avLst/>
          </a:prstGeom>
          <a:noFill/>
          <a:ln w="1260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5094" name="Line 38">
            <a:extLst>
              <a:ext uri="{FF2B5EF4-FFF2-40B4-BE49-F238E27FC236}">
                <a16:creationId xmlns:a16="http://schemas.microsoft.com/office/drawing/2014/main" id="{76D428A8-A4ED-681B-A0D0-00FF4B971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5622" y="6227983"/>
            <a:ext cx="237990" cy="638722"/>
          </a:xfrm>
          <a:prstGeom prst="lin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5095" name="Text Box 39">
            <a:extLst>
              <a:ext uri="{FF2B5EF4-FFF2-40B4-BE49-F238E27FC236}">
                <a16:creationId xmlns:a16="http://schemas.microsoft.com/office/drawing/2014/main" id="{62858DA1-C4FD-2F7E-7446-CA9043077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525" y="6980451"/>
            <a:ext cx="275694" cy="37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SzPct val="75000"/>
              <a:buFontTx/>
              <a:buNone/>
            </a:pPr>
            <a:r>
              <a:rPr lang="pt-BR" altLang="pt-BR" sz="1764" b="1">
                <a:solidFill>
                  <a:srgbClr val="0000FF"/>
                </a:solidFill>
              </a:rPr>
              <a:t>t</a:t>
            </a:r>
          </a:p>
        </p:txBody>
      </p:sp>
      <p:grpSp>
        <p:nvGrpSpPr>
          <p:cNvPr id="45096" name="Group 40">
            <a:extLst>
              <a:ext uri="{FF2B5EF4-FFF2-40B4-BE49-F238E27FC236}">
                <a16:creationId xmlns:a16="http://schemas.microsoft.com/office/drawing/2014/main" id="{0128D8E3-7C88-C360-B964-4B699751DCEA}"/>
              </a:ext>
            </a:extLst>
          </p:cNvPr>
          <p:cNvGrpSpPr>
            <a:grpSpLocks/>
          </p:cNvGrpSpPr>
          <p:nvPr/>
        </p:nvGrpSpPr>
        <p:grpSpPr bwMode="auto">
          <a:xfrm>
            <a:off x="6751096" y="5367020"/>
            <a:ext cx="1791923" cy="577475"/>
            <a:chOff x="3683" y="3067"/>
            <a:chExt cx="1024" cy="330"/>
          </a:xfrm>
        </p:grpSpPr>
        <p:sp>
          <p:nvSpPr>
            <p:cNvPr id="45097" name="Line 41">
              <a:extLst>
                <a:ext uri="{FF2B5EF4-FFF2-40B4-BE49-F238E27FC236}">
                  <a16:creationId xmlns:a16="http://schemas.microsoft.com/office/drawing/2014/main" id="{E923512C-6EA8-CE19-6B37-13BEC194B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4" y="3079"/>
              <a:ext cx="0" cy="319"/>
            </a:xfrm>
            <a:prstGeom prst="line">
              <a:avLst/>
            </a:prstGeom>
            <a:noFill/>
            <a:ln w="28440" cap="sq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45098" name="Line 42">
              <a:extLst>
                <a:ext uri="{FF2B5EF4-FFF2-40B4-BE49-F238E27FC236}">
                  <a16:creationId xmlns:a16="http://schemas.microsoft.com/office/drawing/2014/main" id="{F9FBACD0-6F18-0C25-EDA4-E3F3F90EF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3073"/>
              <a:ext cx="725" cy="0"/>
            </a:xfrm>
            <a:prstGeom prst="line">
              <a:avLst/>
            </a:prstGeom>
            <a:noFill/>
            <a:ln w="28440" cap="sq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  <p:sp>
          <p:nvSpPr>
            <p:cNvPr id="45099" name="Line 43">
              <a:extLst>
                <a:ext uri="{FF2B5EF4-FFF2-40B4-BE49-F238E27FC236}">
                  <a16:creationId xmlns:a16="http://schemas.microsoft.com/office/drawing/2014/main" id="{50C5DBCF-4E32-4DC9-55D3-9AD0EB817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3067"/>
              <a:ext cx="316" cy="135"/>
            </a:xfrm>
            <a:prstGeom prst="line">
              <a:avLst/>
            </a:prstGeom>
            <a:noFill/>
            <a:ln w="28440" cap="sq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sp>
        <p:nvSpPr>
          <p:cNvPr id="45100" name="Rectangle 44">
            <a:extLst>
              <a:ext uri="{FF2B5EF4-FFF2-40B4-BE49-F238E27FC236}">
                <a16:creationId xmlns:a16="http://schemas.microsoft.com/office/drawing/2014/main" id="{C117EBE3-0441-839F-E451-E088EEBA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084" y="4175320"/>
            <a:ext cx="8719876" cy="1667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>
              <a:tabLst>
                <a:tab pos="741363" algn="l"/>
                <a:tab pos="1189038" algn="l"/>
                <a:tab pos="1638300" algn="l"/>
                <a:tab pos="2087563" algn="l"/>
                <a:tab pos="2536825" algn="l"/>
                <a:tab pos="2986088" algn="l"/>
                <a:tab pos="3435350" algn="l"/>
                <a:tab pos="3884613" algn="l"/>
                <a:tab pos="4333875" algn="l"/>
                <a:tab pos="4783138" algn="l"/>
                <a:tab pos="5232400" algn="l"/>
                <a:tab pos="5681663" algn="l"/>
                <a:tab pos="6130925" algn="l"/>
                <a:tab pos="6580188" algn="l"/>
                <a:tab pos="7029450" algn="l"/>
                <a:tab pos="7478713" algn="l"/>
                <a:tab pos="7927975" algn="l"/>
                <a:tab pos="8377238" algn="l"/>
                <a:tab pos="8826500" algn="l"/>
                <a:tab pos="9275763" algn="l"/>
                <a:tab pos="97250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41363" indent="-284163">
              <a:tabLst>
                <a:tab pos="741363" algn="l"/>
                <a:tab pos="1189038" algn="l"/>
                <a:tab pos="1638300" algn="l"/>
                <a:tab pos="2087563" algn="l"/>
                <a:tab pos="2536825" algn="l"/>
                <a:tab pos="2986088" algn="l"/>
                <a:tab pos="3435350" algn="l"/>
                <a:tab pos="3884613" algn="l"/>
                <a:tab pos="4333875" algn="l"/>
                <a:tab pos="4783138" algn="l"/>
                <a:tab pos="5232400" algn="l"/>
                <a:tab pos="5681663" algn="l"/>
                <a:tab pos="6130925" algn="l"/>
                <a:tab pos="6580188" algn="l"/>
                <a:tab pos="7029450" algn="l"/>
                <a:tab pos="7478713" algn="l"/>
                <a:tab pos="7927975" algn="l"/>
                <a:tab pos="8377238" algn="l"/>
                <a:tab pos="8826500" algn="l"/>
                <a:tab pos="9275763" algn="l"/>
                <a:tab pos="97250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41363" algn="l"/>
                <a:tab pos="1189038" algn="l"/>
                <a:tab pos="1638300" algn="l"/>
                <a:tab pos="2087563" algn="l"/>
                <a:tab pos="2536825" algn="l"/>
                <a:tab pos="2986088" algn="l"/>
                <a:tab pos="3435350" algn="l"/>
                <a:tab pos="3884613" algn="l"/>
                <a:tab pos="4333875" algn="l"/>
                <a:tab pos="4783138" algn="l"/>
                <a:tab pos="5232400" algn="l"/>
                <a:tab pos="5681663" algn="l"/>
                <a:tab pos="6130925" algn="l"/>
                <a:tab pos="6580188" algn="l"/>
                <a:tab pos="7029450" algn="l"/>
                <a:tab pos="7478713" algn="l"/>
                <a:tab pos="7927975" algn="l"/>
                <a:tab pos="8377238" algn="l"/>
                <a:tab pos="8826500" algn="l"/>
                <a:tab pos="9275763" algn="l"/>
                <a:tab pos="97250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41363" algn="l"/>
                <a:tab pos="1189038" algn="l"/>
                <a:tab pos="1638300" algn="l"/>
                <a:tab pos="2087563" algn="l"/>
                <a:tab pos="2536825" algn="l"/>
                <a:tab pos="2986088" algn="l"/>
                <a:tab pos="3435350" algn="l"/>
                <a:tab pos="3884613" algn="l"/>
                <a:tab pos="4333875" algn="l"/>
                <a:tab pos="4783138" algn="l"/>
                <a:tab pos="5232400" algn="l"/>
                <a:tab pos="5681663" algn="l"/>
                <a:tab pos="6130925" algn="l"/>
                <a:tab pos="6580188" algn="l"/>
                <a:tab pos="7029450" algn="l"/>
                <a:tab pos="7478713" algn="l"/>
                <a:tab pos="7927975" algn="l"/>
                <a:tab pos="8377238" algn="l"/>
                <a:tab pos="8826500" algn="l"/>
                <a:tab pos="9275763" algn="l"/>
                <a:tab pos="97250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41363" algn="l"/>
                <a:tab pos="1189038" algn="l"/>
                <a:tab pos="1638300" algn="l"/>
                <a:tab pos="2087563" algn="l"/>
                <a:tab pos="2536825" algn="l"/>
                <a:tab pos="2986088" algn="l"/>
                <a:tab pos="3435350" algn="l"/>
                <a:tab pos="3884613" algn="l"/>
                <a:tab pos="4333875" algn="l"/>
                <a:tab pos="4783138" algn="l"/>
                <a:tab pos="5232400" algn="l"/>
                <a:tab pos="5681663" algn="l"/>
                <a:tab pos="6130925" algn="l"/>
                <a:tab pos="6580188" algn="l"/>
                <a:tab pos="7029450" algn="l"/>
                <a:tab pos="7478713" algn="l"/>
                <a:tab pos="7927975" algn="l"/>
                <a:tab pos="8377238" algn="l"/>
                <a:tab pos="8826500" algn="l"/>
                <a:tab pos="9275763" algn="l"/>
                <a:tab pos="97250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89038" algn="l"/>
                <a:tab pos="1638300" algn="l"/>
                <a:tab pos="2087563" algn="l"/>
                <a:tab pos="2536825" algn="l"/>
                <a:tab pos="2986088" algn="l"/>
                <a:tab pos="3435350" algn="l"/>
                <a:tab pos="3884613" algn="l"/>
                <a:tab pos="4333875" algn="l"/>
                <a:tab pos="4783138" algn="l"/>
                <a:tab pos="5232400" algn="l"/>
                <a:tab pos="5681663" algn="l"/>
                <a:tab pos="6130925" algn="l"/>
                <a:tab pos="6580188" algn="l"/>
                <a:tab pos="7029450" algn="l"/>
                <a:tab pos="7478713" algn="l"/>
                <a:tab pos="7927975" algn="l"/>
                <a:tab pos="8377238" algn="l"/>
                <a:tab pos="8826500" algn="l"/>
                <a:tab pos="9275763" algn="l"/>
                <a:tab pos="97250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89038" algn="l"/>
                <a:tab pos="1638300" algn="l"/>
                <a:tab pos="2087563" algn="l"/>
                <a:tab pos="2536825" algn="l"/>
                <a:tab pos="2986088" algn="l"/>
                <a:tab pos="3435350" algn="l"/>
                <a:tab pos="3884613" algn="l"/>
                <a:tab pos="4333875" algn="l"/>
                <a:tab pos="4783138" algn="l"/>
                <a:tab pos="5232400" algn="l"/>
                <a:tab pos="5681663" algn="l"/>
                <a:tab pos="6130925" algn="l"/>
                <a:tab pos="6580188" algn="l"/>
                <a:tab pos="7029450" algn="l"/>
                <a:tab pos="7478713" algn="l"/>
                <a:tab pos="7927975" algn="l"/>
                <a:tab pos="8377238" algn="l"/>
                <a:tab pos="8826500" algn="l"/>
                <a:tab pos="9275763" algn="l"/>
                <a:tab pos="97250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89038" algn="l"/>
                <a:tab pos="1638300" algn="l"/>
                <a:tab pos="2087563" algn="l"/>
                <a:tab pos="2536825" algn="l"/>
                <a:tab pos="2986088" algn="l"/>
                <a:tab pos="3435350" algn="l"/>
                <a:tab pos="3884613" algn="l"/>
                <a:tab pos="4333875" algn="l"/>
                <a:tab pos="4783138" algn="l"/>
                <a:tab pos="5232400" algn="l"/>
                <a:tab pos="5681663" algn="l"/>
                <a:tab pos="6130925" algn="l"/>
                <a:tab pos="6580188" algn="l"/>
                <a:tab pos="7029450" algn="l"/>
                <a:tab pos="7478713" algn="l"/>
                <a:tab pos="7927975" algn="l"/>
                <a:tab pos="8377238" algn="l"/>
                <a:tab pos="8826500" algn="l"/>
                <a:tab pos="9275763" algn="l"/>
                <a:tab pos="97250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1363" algn="l"/>
                <a:tab pos="1189038" algn="l"/>
                <a:tab pos="1638300" algn="l"/>
                <a:tab pos="2087563" algn="l"/>
                <a:tab pos="2536825" algn="l"/>
                <a:tab pos="2986088" algn="l"/>
                <a:tab pos="3435350" algn="l"/>
                <a:tab pos="3884613" algn="l"/>
                <a:tab pos="4333875" algn="l"/>
                <a:tab pos="4783138" algn="l"/>
                <a:tab pos="5232400" algn="l"/>
                <a:tab pos="5681663" algn="l"/>
                <a:tab pos="6130925" algn="l"/>
                <a:tab pos="6580188" algn="l"/>
                <a:tab pos="7029450" algn="l"/>
                <a:tab pos="7478713" algn="l"/>
                <a:tab pos="7927975" algn="l"/>
                <a:tab pos="8377238" algn="l"/>
                <a:tab pos="8826500" algn="l"/>
                <a:tab pos="9275763" algn="l"/>
                <a:tab pos="97250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lvl="1">
              <a:spcBef>
                <a:spcPts val="661"/>
              </a:spcBef>
              <a:buClr>
                <a:srgbClr val="003366"/>
              </a:buClr>
              <a:buSzPct val="75000"/>
              <a:buFont typeface="Tahoma" panose="020B0604030504040204" pitchFamily="34" charset="0"/>
              <a:buChar char="–"/>
            </a:pPr>
            <a:r>
              <a:rPr lang="pt-BR" altLang="pt-BR" sz="2646">
                <a:solidFill>
                  <a:srgbClr val="003366"/>
                </a:solidFill>
                <a:latin typeface="Tahoma" panose="020B0604030504040204" pitchFamily="34" charset="0"/>
              </a:rPr>
              <a:t>se estiver no meio ou fim: seu antecessor passa a apontar para seu próximo e o espaço é liberado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722BFEF-F06F-C866-C50B-3387B5D54C9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6" dur="10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1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mph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3" dur="indefinite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10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25" dur="10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indefinite"/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DD6CEB3E-A461-69B8-702D-49951EC01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390" y="1228447"/>
            <a:ext cx="4705548" cy="6308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	if (p==NULL) {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	</a:t>
            </a:r>
            <a:r>
              <a:rPr lang="pt-BR" altLang="pt-BR" sz="2425">
                <a:solidFill>
                  <a:srgbClr val="0000FF"/>
                </a:solidFill>
              </a:rPr>
              <a:t>/* Não Achou; retorna NULL  */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		printf("Não existe\n");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		return NULL; }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 </a:t>
            </a:r>
            <a:r>
              <a:rPr lang="pt-BR" altLang="pt-BR" sz="2425">
                <a:solidFill>
                  <a:srgbClr val="0000FF"/>
                </a:solidFill>
              </a:rPr>
              <a:t>/* Achou */ 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	if (ant==NULL) {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	</a:t>
            </a:r>
            <a:r>
              <a:rPr lang="pt-BR" altLang="pt-BR" sz="2425">
                <a:solidFill>
                  <a:srgbClr val="0000FF"/>
                </a:solidFill>
              </a:rPr>
              <a:t>/* retira elemento do início */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		t=p-&gt;prox; }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	else {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	</a:t>
            </a:r>
            <a:r>
              <a:rPr lang="pt-BR" altLang="pt-BR" sz="2425">
                <a:solidFill>
                  <a:srgbClr val="0000FF"/>
                </a:solidFill>
              </a:rPr>
              <a:t>/* retira elemento do meio */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		ant-&gt;prox=p-&gt;prox; 	}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	free(p);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	return t;</a:t>
            </a:r>
          </a:p>
          <a:p>
            <a:pPr>
              <a:spcBef>
                <a:spcPts val="606"/>
              </a:spcBef>
            </a:pPr>
            <a:r>
              <a:rPr lang="pt-BR" altLang="pt-BR" sz="2425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331DDF4-BBEB-5AF8-7A22-52D6DB3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68" y="367484"/>
            <a:ext cx="9288601" cy="5318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51588" rIns="0" bIns="51588"/>
          <a:lstStyle>
            <a:lvl1pPr marL="342900" indent="-34131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 b="1">
                <a:solidFill>
                  <a:srgbClr val="000099"/>
                </a:solidFill>
              </a:rPr>
              <a:t>tp_lista* retira (tp_lista *t, tpitem e) {</a:t>
            </a:r>
          </a:p>
          <a:p>
            <a:pPr>
              <a:lnSpc>
                <a:spcPct val="80000"/>
              </a:lnSpc>
              <a:spcBef>
                <a:spcPts val="606"/>
              </a:spcBef>
              <a:buSzPct val="75000"/>
            </a:pPr>
            <a:endParaRPr lang="pt-BR" altLang="pt-BR" sz="1984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spcBef>
                <a:spcPts val="606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</a:t>
            </a:r>
            <a:r>
              <a:rPr lang="pt-BR" altLang="pt-BR" sz="1984">
                <a:solidFill>
                  <a:srgbClr val="0000FF"/>
                </a:solidFill>
              </a:rPr>
              <a:t>/* ponteiro p/ anterior */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tp_lista *ant=NULL;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endParaRPr lang="pt-BR" altLang="pt-BR" sz="2646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spcBef>
                <a:spcPts val="606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</a:t>
            </a:r>
            <a:r>
              <a:rPr lang="pt-BR" altLang="pt-BR" sz="1984">
                <a:solidFill>
                  <a:srgbClr val="0000FF"/>
                </a:solidFill>
              </a:rPr>
              <a:t>/* ponteiro p/ percorrer */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tp_lista *p=t;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FF"/>
                </a:solidFill>
              </a:rPr>
              <a:t>	/* procura elemento na lista,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FF"/>
                </a:solidFill>
              </a:rPr>
              <a:t>	guardando o anterior */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while (p!=NULL &amp;&amp; p-&gt;info != e)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 	{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ant=p;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p=p-&gt;prox;  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}</a:t>
            </a:r>
          </a:p>
          <a:p>
            <a:pPr>
              <a:lnSpc>
                <a:spcPct val="80000"/>
              </a:lnSpc>
              <a:spcBef>
                <a:spcPts val="661"/>
              </a:spcBef>
              <a:buSzPct val="75000"/>
            </a:pPr>
            <a:endParaRPr lang="pt-BR" altLang="pt-BR" sz="2646">
              <a:solidFill>
                <a:srgbClr val="000099"/>
              </a:solidFill>
            </a:endParaRP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ACFBF3D5-A868-100F-367F-3F9855E2B5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9394" y="1249446"/>
            <a:ext cx="1750" cy="5638258"/>
          </a:xfrm>
          <a:prstGeom prst="line">
            <a:avLst/>
          </a:prstGeom>
          <a:noFill/>
          <a:ln w="19080" cap="sq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CC4D4D7A-D91E-9003-8ECC-942A20B0641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0241FBB1-CCB9-AD18-6598-3CF7DD0AB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51" y="367484"/>
            <a:ext cx="8016405" cy="698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51588" rIns="0" bIns="51588"/>
          <a:lstStyle>
            <a:lvl1pPr marL="342900" indent="-341313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772"/>
              </a:spcBef>
              <a:buSzPct val="75000"/>
            </a:pPr>
            <a:r>
              <a:rPr lang="pt-BR" altLang="pt-BR" sz="3086" b="1">
                <a:solidFill>
                  <a:srgbClr val="000099"/>
                </a:solidFill>
              </a:rPr>
              <a:t>int retira (tplista **t, tpitem e) {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2646" i="1">
                <a:solidFill>
                  <a:srgbClr val="009999"/>
                </a:solidFill>
              </a:rPr>
              <a:t>	/* Por Referência */</a:t>
            </a:r>
          </a:p>
          <a:p>
            <a:pPr>
              <a:lnSpc>
                <a:spcPct val="80000"/>
              </a:lnSpc>
              <a:spcBef>
                <a:spcPts val="138"/>
              </a:spcBef>
              <a:buSzPct val="75000"/>
            </a:pPr>
            <a:endParaRPr lang="pt-BR" altLang="pt-BR" sz="551" b="1">
              <a:solidFill>
                <a:srgbClr val="000099"/>
              </a:solidFill>
            </a:endParaRP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tplista *ant=NULL, *p=*t;</a:t>
            </a: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while (p!=NULL &amp;&amp; p-&gt;info!=*e)</a:t>
            </a:r>
          </a:p>
          <a:p>
            <a:pPr>
              <a:lnSpc>
                <a:spcPct val="6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{</a:t>
            </a: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ant=p;</a:t>
            </a: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p=p-&gt;prox;  </a:t>
            </a:r>
          </a:p>
          <a:p>
            <a:pPr>
              <a:lnSpc>
                <a:spcPct val="6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 }</a:t>
            </a: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if (p==NULL) </a:t>
            </a: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return 0; </a:t>
            </a: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else {</a:t>
            </a: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if (ant==NULL)</a:t>
            </a: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	*t=p-&gt;prox;</a:t>
            </a: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else </a:t>
            </a: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	ant-&gt;prox=p-&gt;prox; </a:t>
            </a: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free(p);</a:t>
            </a:r>
          </a:p>
          <a:p>
            <a:pPr>
              <a:lnSpc>
                <a:spcPct val="7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	return 1;</a:t>
            </a:r>
          </a:p>
          <a:p>
            <a:pPr>
              <a:lnSpc>
                <a:spcPct val="5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	}</a:t>
            </a:r>
          </a:p>
          <a:p>
            <a:pPr>
              <a:lnSpc>
                <a:spcPct val="50000"/>
              </a:lnSpc>
              <a:spcBef>
                <a:spcPts val="661"/>
              </a:spcBef>
              <a:buSzPct val="75000"/>
            </a:pPr>
            <a:r>
              <a:rPr lang="pt-BR" altLang="pt-BR" sz="2646">
                <a:solidFill>
                  <a:srgbClr val="000099"/>
                </a:solidFill>
              </a:rPr>
              <a:t>}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78B25A17-E36C-96A1-D8AC-BB91D3496D2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C4BF42FE-3833-0AFA-EE42-EC864DB39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7B425E7E-83F2-4FF9-9C54-DE980A61A9FB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46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768C367F-8F39-7BBE-E9D6-E5DE21C36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499"/>
            <a:ext cx="8576382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Liberar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C5E942B1-67F2-AD4F-1733-B9213FAEB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83" y="2035163"/>
            <a:ext cx="8639379" cy="412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4163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882"/>
              </a:spcBef>
            </a:pPr>
            <a:r>
              <a:rPr lang="pt-BR" altLang="pt-BR" sz="3527">
                <a:solidFill>
                  <a:srgbClr val="003366"/>
                </a:solidFill>
              </a:rPr>
              <a:t>Liberar todos os elementos alocados</a:t>
            </a:r>
          </a:p>
          <a:p>
            <a:pPr lvl="1"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  <a:latin typeface="Wingdings" panose="05000000000000000000" pitchFamily="2" charset="2"/>
              </a:rPr>
              <a:t></a:t>
            </a:r>
            <a:r>
              <a:rPr lang="pt-BR" altLang="pt-BR" sz="3086">
                <a:solidFill>
                  <a:srgbClr val="003366"/>
                </a:solidFill>
              </a:rPr>
              <a:t>Percorrer todos os elementos, liberando cada um</a:t>
            </a:r>
          </a:p>
          <a:p>
            <a:pPr lvl="1">
              <a:spcBef>
                <a:spcPts val="772"/>
              </a:spcBef>
              <a:buSzPct val="75000"/>
            </a:pPr>
            <a:endParaRPr lang="pt-BR" altLang="pt-BR" sz="3086">
              <a:solidFill>
                <a:srgbClr val="003366"/>
              </a:solidFill>
            </a:endParaRPr>
          </a:p>
          <a:p>
            <a:pPr>
              <a:spcBef>
                <a:spcPts val="882"/>
              </a:spcBef>
            </a:pPr>
            <a:r>
              <a:rPr lang="pt-BR" altLang="pt-BR" sz="3527">
                <a:solidFill>
                  <a:srgbClr val="003366"/>
                </a:solidFill>
              </a:rPr>
              <a:t>É preciso guardar a referência para o próximo antes de liberar o atual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948F8610-1940-C7E9-3578-7FF1C92805D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>
            <a:extLst>
              <a:ext uri="{FF2B5EF4-FFF2-40B4-BE49-F238E27FC236}">
                <a16:creationId xmlns:a16="http://schemas.microsoft.com/office/drawing/2014/main" id="{6DF0A570-C7F4-3DBB-3021-A1CAF98A7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72" y="6574467"/>
            <a:ext cx="489979" cy="53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SzPct val="75000"/>
              <a:buFontTx/>
              <a:buNone/>
            </a:pPr>
            <a:fld id="{4A8E90C2-DCD8-487C-89D8-428EBB75BFCD}" type="slidenum">
              <a:rPr lang="pt-BR" altLang="pt-BR" sz="1984" b="1">
                <a:solidFill>
                  <a:srgbClr val="FFFFFF"/>
                </a:solidFill>
              </a:rPr>
              <a:pPr algn="ctr" eaLnBrk="1" hangingPunct="1">
                <a:buClrTx/>
                <a:buSzPct val="75000"/>
                <a:buFontTx/>
                <a:buNone/>
              </a:pPr>
              <a:t>47</a:t>
            </a:fld>
            <a:endParaRPr lang="pt-BR" altLang="pt-BR" sz="1984" b="1">
              <a:solidFill>
                <a:srgbClr val="FFFFFF"/>
              </a:solidFill>
            </a:endParaRPr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B16C5817-EC66-BA3D-66BC-105045AFD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10499"/>
            <a:ext cx="8576381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Liberar</a:t>
            </a:r>
            <a:r>
              <a:rPr lang="pt-BR" altLang="pt-BR" sz="3086" b="1" dirty="0">
                <a:solidFill>
                  <a:srgbClr val="FF6600"/>
                </a:solidFill>
              </a:rPr>
              <a:t> </a:t>
            </a: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8BC0816C-D4AC-1A6A-A94E-13B57754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84" y="2035163"/>
            <a:ext cx="8957865" cy="499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void destroi (tplista *t) {</a:t>
            </a:r>
          </a:p>
          <a:p>
            <a:pPr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tplista *p=t, *q;</a:t>
            </a:r>
          </a:p>
          <a:p>
            <a:pPr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while (p!=NULL) {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	q=p-&gt;prox; </a:t>
            </a:r>
            <a:r>
              <a:rPr lang="pt-BR" altLang="pt-BR" sz="2646">
                <a:solidFill>
                  <a:srgbClr val="0000FF"/>
                </a:solidFill>
              </a:rPr>
              <a:t>/* guarda referência p/ o próximo */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	free(p); </a:t>
            </a:r>
            <a:r>
              <a:rPr lang="pt-BR" altLang="pt-BR" sz="2646">
                <a:solidFill>
                  <a:srgbClr val="0000FF"/>
                </a:solidFill>
              </a:rPr>
              <a:t>/* libera a memória apontada por p */</a:t>
            </a:r>
          </a:p>
          <a:p>
            <a:pPr>
              <a:spcBef>
                <a:spcPts val="661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	p=q; </a:t>
            </a:r>
            <a:r>
              <a:rPr lang="pt-BR" altLang="pt-BR" sz="2646">
                <a:solidFill>
                  <a:srgbClr val="0000FF"/>
                </a:solidFill>
              </a:rPr>
              <a:t>/* faz p apontar para o próximo */</a:t>
            </a:r>
          </a:p>
          <a:p>
            <a:pPr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	}</a:t>
            </a:r>
          </a:p>
          <a:p>
            <a:pPr>
              <a:spcBef>
                <a:spcPts val="772"/>
              </a:spcBef>
              <a:buSzPct val="75000"/>
            </a:pPr>
            <a:r>
              <a:rPr lang="pt-BR" altLang="pt-BR" sz="3086">
                <a:solidFill>
                  <a:srgbClr val="003366"/>
                </a:solidFill>
              </a:rPr>
              <a:t>}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9DF5CB07-C48A-05F8-9FDC-883CE5ABD23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m 2_15"/>
          <p:cNvPicPr/>
          <p:nvPr/>
        </p:nvPicPr>
        <p:blipFill>
          <a:blip r:embed="rId2"/>
          <a:stretch/>
        </p:blipFill>
        <p:spPr>
          <a:xfrm>
            <a:off x="0" y="360"/>
            <a:ext cx="581400" cy="7554960"/>
          </a:xfrm>
          <a:prstGeom prst="rect">
            <a:avLst/>
          </a:prstGeom>
          <a:ln>
            <a:noFill/>
          </a:ln>
        </p:spPr>
      </p:pic>
      <p:pic>
        <p:nvPicPr>
          <p:cNvPr id="142" name="Imagem 4_16" descr="Logotipo&#10;&#10;Descrição gerada automaticamente"/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719280" y="260640"/>
            <a:ext cx="8948520" cy="56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AEEF"/>
                </a:solidFill>
                <a:latin typeface="Calibri"/>
              </a:rPr>
              <a:t>Próxima Aula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900000" y="1716480"/>
            <a:ext cx="9155160" cy="48483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Listas Lineares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m 2_15"/>
          <p:cNvPicPr/>
          <p:nvPr/>
        </p:nvPicPr>
        <p:blipFill>
          <a:blip r:embed="rId2"/>
          <a:stretch/>
        </p:blipFill>
        <p:spPr>
          <a:xfrm>
            <a:off x="0" y="360"/>
            <a:ext cx="581400" cy="7554960"/>
          </a:xfrm>
          <a:prstGeom prst="rect">
            <a:avLst/>
          </a:prstGeom>
          <a:ln>
            <a:noFill/>
          </a:ln>
        </p:spPr>
      </p:pic>
      <p:pic>
        <p:nvPicPr>
          <p:cNvPr id="142" name="Imagem 4_16" descr="Logotipo&#10;&#10;Descrição gerada automaticamente"/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719280" y="260640"/>
            <a:ext cx="8948520" cy="56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AEEF"/>
                </a:solidFill>
                <a:latin typeface="Calibri"/>
              </a:rPr>
              <a:t>Proposta de Exercício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900000" y="1716480"/>
            <a:ext cx="9155160" cy="265978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 algn="just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Exercício 1 – Faça uma implementação de uma lista de nomes, com inserção no final,  remoção do início, impressão e busca.</a:t>
            </a:r>
          </a:p>
          <a:p>
            <a:pPr marL="457200" indent="-456840" algn="just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Exercício 2 – </a:t>
            </a:r>
            <a:r>
              <a:rPr lang="pt-BR" sz="3200" b="0" strike="noStrike" spc="-1" dirty="0">
                <a:latin typeface="Arial"/>
              </a:rPr>
              <a:t>Faça a implementação, utilizando ponteiro, para a lista com inserção e remoção do início.</a:t>
            </a:r>
          </a:p>
        </p:txBody>
      </p:sp>
    </p:spTree>
    <p:extLst>
      <p:ext uri="{BB962C8B-B14F-4D97-AF65-F5344CB8AC3E}">
        <p14:creationId xmlns:p14="http://schemas.microsoft.com/office/powerpoint/2010/main" val="3259063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32D11B0D-46C7-559B-1396-BF171A234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7" y="302738"/>
            <a:ext cx="8889618" cy="61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Lineares (2)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F4F923C4-0805-7F57-C1A3-CD9193E37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61"/>
              </a:spcBef>
              <a:buFont typeface="Verdana" panose="020B0604030504040204" pitchFamily="34" charset="0"/>
              <a:buChar char="•"/>
            </a:pP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Estrutura em que as operações </a:t>
            </a:r>
            <a:r>
              <a:rPr lang="pt-BR" altLang="pt-BR" sz="2646">
                <a:solidFill>
                  <a:srgbClr val="CC0000"/>
                </a:solidFill>
                <a:latin typeface="Verdana" panose="020B0604030504040204" pitchFamily="34" charset="0"/>
              </a:rPr>
              <a:t>inserir, retirar e localizar</a:t>
            </a: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 são definidas.</a:t>
            </a:r>
          </a:p>
          <a:p>
            <a:pPr eaLnBrk="1" hangingPunct="1">
              <a:lnSpc>
                <a:spcPct val="90000"/>
              </a:lnSpc>
              <a:spcBef>
                <a:spcPts val="661"/>
              </a:spcBef>
              <a:buFont typeface="Verdana" panose="020B0604030504040204" pitchFamily="34" charset="0"/>
              <a:buChar char="•"/>
            </a:pP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Itens da lista podem ser </a:t>
            </a:r>
            <a:r>
              <a:rPr lang="pt-BR" altLang="pt-BR" sz="2646">
                <a:solidFill>
                  <a:srgbClr val="CC0000"/>
                </a:solidFill>
                <a:latin typeface="Verdana" panose="020B0604030504040204" pitchFamily="34" charset="0"/>
              </a:rPr>
              <a:t>acessados, inseridos ou retirados</a:t>
            </a: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661"/>
              </a:spcBef>
              <a:buFont typeface="Verdana" panose="020B0604030504040204" pitchFamily="34" charset="0"/>
              <a:buChar char="•"/>
            </a:pP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Podem </a:t>
            </a:r>
            <a:r>
              <a:rPr lang="pt-BR" altLang="pt-BR" sz="2646">
                <a:solidFill>
                  <a:srgbClr val="CC0000"/>
                </a:solidFill>
                <a:latin typeface="Verdana" panose="020B0604030504040204" pitchFamily="34" charset="0"/>
              </a:rPr>
              <a:t>crescer ou diminuir</a:t>
            </a: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 de tamanho durante a execução de um programa, de acordo com a demanda.</a:t>
            </a:r>
          </a:p>
          <a:p>
            <a:pPr eaLnBrk="1" hangingPunct="1">
              <a:lnSpc>
                <a:spcPct val="90000"/>
              </a:lnSpc>
              <a:spcBef>
                <a:spcPts val="661"/>
              </a:spcBef>
              <a:buFont typeface="Verdana" panose="020B0604030504040204" pitchFamily="34" charset="0"/>
              <a:buChar char="•"/>
            </a:pP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Duas listas podem ser </a:t>
            </a:r>
            <a:r>
              <a:rPr lang="pt-BR" altLang="pt-BR" sz="2646">
                <a:solidFill>
                  <a:srgbClr val="CC0000"/>
                </a:solidFill>
                <a:latin typeface="Verdana" panose="020B0604030504040204" pitchFamily="34" charset="0"/>
              </a:rPr>
              <a:t>concatenadas</a:t>
            </a: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 para formar uma lista única, ou uma pode ser </a:t>
            </a:r>
            <a:r>
              <a:rPr lang="pt-BR" altLang="pt-BR" sz="2646">
                <a:solidFill>
                  <a:srgbClr val="CC0000"/>
                </a:solidFill>
                <a:latin typeface="Verdana" panose="020B0604030504040204" pitchFamily="34" charset="0"/>
              </a:rPr>
              <a:t>partida</a:t>
            </a: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 em duas ou mais listas.</a:t>
            </a:r>
          </a:p>
          <a:p>
            <a:pPr eaLnBrk="1" hangingPunct="1">
              <a:lnSpc>
                <a:spcPct val="90000"/>
              </a:lnSpc>
              <a:spcBef>
                <a:spcPts val="661"/>
              </a:spcBef>
              <a:buFont typeface="Verdana" panose="020B0604030504040204" pitchFamily="34" charset="0"/>
              <a:buChar char="•"/>
            </a:pPr>
            <a:r>
              <a:rPr lang="pt-BR" altLang="pt-BR" sz="2646">
                <a:solidFill>
                  <a:srgbClr val="000000"/>
                </a:solidFill>
                <a:latin typeface="Verdana" panose="020B0604030504040204" pitchFamily="34" charset="0"/>
              </a:rPr>
              <a:t>Podem ser adequadas quando não é possível prever a demanda por memória, permitindo a manipulação de quantidades imprevisíveis de dados, de formato também imprevisível.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25808C9A-2F3F-94EC-B1BF-ABA5ACE973D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6" descr="Interface gráfica do usuário, 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0" y="-18360"/>
            <a:ext cx="10687680" cy="7554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25673" y="549504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Aula: 28/08/2025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23800" y="5991840"/>
            <a:ext cx="370908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FCF9F9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8640" y="2267280"/>
            <a:ext cx="6209280" cy="770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FCF9F9"/>
                </a:solidFill>
                <a:latin typeface="Calibri"/>
                <a:ea typeface="DejaVu Sans"/>
              </a:rPr>
              <a:t>Listas Lineares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0" y="7066080"/>
            <a:ext cx="699516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Curso: Sistemas de Informação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40501B-727B-E5A8-8FE3-A0D2F8F3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66" y="136621"/>
            <a:ext cx="3333581" cy="19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3D9EC14F-4E76-EF0B-7AA7-FDC246F73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7" y="302738"/>
            <a:ext cx="8889618" cy="61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Implementação de Listas Lineares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09586876-F0C2-8E37-101A-FC6201204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 dirty="0">
                <a:solidFill>
                  <a:srgbClr val="000000"/>
                </a:solidFill>
                <a:latin typeface="Verdana" panose="020B0604030504040204" pitchFamily="34" charset="0"/>
              </a:rPr>
              <a:t>Há várias maneiras de implementar listas lineares.</a:t>
            </a:r>
          </a:p>
          <a:p>
            <a:pPr eaLnBrk="1" hangingPunct="1"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 dirty="0">
                <a:solidFill>
                  <a:srgbClr val="000000"/>
                </a:solidFill>
                <a:latin typeface="Verdana" panose="020B0604030504040204" pitchFamily="34" charset="0"/>
              </a:rPr>
              <a:t>Cada implementação apresenta vantagens e desvantagens particulares.</a:t>
            </a:r>
          </a:p>
          <a:p>
            <a:pPr eaLnBrk="1" hangingPunct="1"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 dirty="0">
                <a:solidFill>
                  <a:srgbClr val="000000"/>
                </a:solidFill>
                <a:latin typeface="Verdana" panose="020B0604030504040204" pitchFamily="34" charset="0"/>
              </a:rPr>
              <a:t>Vamos estudar duas maneiras distintas</a:t>
            </a:r>
          </a:p>
          <a:p>
            <a:pPr lvl="1" eaLnBrk="1" hangingPunct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 dirty="0">
                <a:solidFill>
                  <a:srgbClr val="000000"/>
                </a:solidFill>
                <a:latin typeface="Verdana" panose="020B0604030504040204" pitchFamily="34" charset="0"/>
              </a:rPr>
              <a:t>Usando alocação </a:t>
            </a:r>
            <a:r>
              <a:rPr lang="pt-BR" altLang="pt-BR" sz="2646" dirty="0">
                <a:solidFill>
                  <a:srgbClr val="CC0000"/>
                </a:solidFill>
                <a:latin typeface="Verdana" panose="020B0604030504040204" pitchFamily="34" charset="0"/>
              </a:rPr>
              <a:t>sequencial e estática</a:t>
            </a:r>
            <a:r>
              <a:rPr lang="pt-BR" altLang="pt-BR" sz="2646" dirty="0">
                <a:solidFill>
                  <a:srgbClr val="000000"/>
                </a:solidFill>
                <a:latin typeface="Verdana" panose="020B0604030504040204" pitchFamily="34" charset="0"/>
              </a:rPr>
              <a:t> (com </a:t>
            </a:r>
            <a:r>
              <a:rPr lang="pt-BR" altLang="pt-BR" sz="2646" dirty="0">
                <a:solidFill>
                  <a:srgbClr val="CC0000"/>
                </a:solidFill>
                <a:latin typeface="Verdana" panose="020B0604030504040204" pitchFamily="34" charset="0"/>
              </a:rPr>
              <a:t>vetores</a:t>
            </a:r>
            <a:r>
              <a:rPr lang="pt-BR" altLang="pt-BR" sz="2646" dirty="0">
                <a:solidFill>
                  <a:srgbClr val="000000"/>
                </a:solidFill>
                <a:latin typeface="Verdana" panose="020B0604030504040204" pitchFamily="34" charset="0"/>
              </a:rPr>
              <a:t>).</a:t>
            </a:r>
          </a:p>
          <a:p>
            <a:pPr lvl="1" eaLnBrk="1" hangingPunct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 dirty="0">
                <a:solidFill>
                  <a:srgbClr val="000000"/>
                </a:solidFill>
                <a:latin typeface="Verdana" panose="020B0604030504040204" pitchFamily="34" charset="0"/>
              </a:rPr>
              <a:t>Usando alocação </a:t>
            </a:r>
            <a:r>
              <a:rPr lang="pt-BR" altLang="pt-BR" sz="2646" dirty="0">
                <a:solidFill>
                  <a:srgbClr val="CC0000"/>
                </a:solidFill>
                <a:latin typeface="Verdana" panose="020B0604030504040204" pitchFamily="34" charset="0"/>
              </a:rPr>
              <a:t>não sequencial e dinâmica</a:t>
            </a:r>
            <a:r>
              <a:rPr lang="pt-BR" altLang="pt-BR" sz="2646" dirty="0">
                <a:solidFill>
                  <a:srgbClr val="000000"/>
                </a:solidFill>
                <a:latin typeface="Verdana" panose="020B0604030504040204" pitchFamily="34" charset="0"/>
              </a:rPr>
              <a:t> (com </a:t>
            </a:r>
            <a:r>
              <a:rPr lang="pt-BR" altLang="pt-BR" sz="2646" dirty="0">
                <a:solidFill>
                  <a:srgbClr val="CC0000"/>
                </a:solidFill>
                <a:latin typeface="Verdana" panose="020B0604030504040204" pitchFamily="34" charset="0"/>
              </a:rPr>
              <a:t>ponteiros</a:t>
            </a:r>
            <a:r>
              <a:rPr lang="pt-BR" altLang="pt-BR" sz="2646" dirty="0">
                <a:solidFill>
                  <a:srgbClr val="000000"/>
                </a:solidFill>
                <a:latin typeface="Verdana" panose="020B0604030504040204" pitchFamily="34" charset="0"/>
              </a:rPr>
              <a:t>): </a:t>
            </a:r>
            <a:r>
              <a:rPr lang="pt-BR" altLang="pt-BR" sz="2646" i="1" dirty="0">
                <a:solidFill>
                  <a:srgbClr val="000000"/>
                </a:solidFill>
                <a:latin typeface="Verdana" panose="020B0604030504040204" pitchFamily="34" charset="0"/>
              </a:rPr>
              <a:t>Estruturas Encadeadas.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10ABE84F-1D91-01DA-7BE3-3E5DD676B88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D7F7DF6B-D9D4-BD0B-6589-25DF0AC62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7" y="302738"/>
            <a:ext cx="8889618" cy="619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Lineares em Alocação Sequencial e Estática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1384BEA7-D603-4E59-B4F0-6528C9D4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Armazena itens em </a:t>
            </a:r>
            <a:r>
              <a:rPr lang="pt-BR" altLang="pt-BR" sz="2866">
                <a:solidFill>
                  <a:srgbClr val="CC0000"/>
                </a:solidFill>
                <a:latin typeface="Verdana" panose="020B0604030504040204" pitchFamily="34" charset="0"/>
              </a:rPr>
              <a:t>posições contíguas de memória.</a:t>
            </a:r>
          </a:p>
          <a:p>
            <a:pPr eaLnBrk="1" hangingPunct="1"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A lista pode ser percorrida em qualquer direção.</a:t>
            </a:r>
          </a:p>
          <a:p>
            <a:pPr eaLnBrk="1" hangingPunct="1"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A inserção de um novo item pode ser realizada após o último item com custo constante.</a:t>
            </a:r>
          </a:p>
          <a:p>
            <a:pPr eaLnBrk="1" hangingPunct="1"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A inserção de um novo item no meio da lista requer um deslocamento de todos os itens localizados após o ponto de inserção.</a:t>
            </a:r>
          </a:p>
          <a:p>
            <a:pPr eaLnBrk="1" hangingPunct="1"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Retirar um item do início da lista requer um deslocamento de itens para preencher o espaço deixado vazio.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239E66C8-29AD-1CCE-FB8D-F06640FED24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255416B4-613F-687D-C8CA-3E64A1639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7" y="159243"/>
            <a:ext cx="8889618" cy="90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Lineares em Alocação Sequencial e Estática (2)</a:t>
            </a:r>
          </a:p>
        </p:txBody>
      </p:sp>
      <p:grpSp>
        <p:nvGrpSpPr>
          <p:cNvPr id="14339" name="Group 2">
            <a:extLst>
              <a:ext uri="{FF2B5EF4-FFF2-40B4-BE49-F238E27FC236}">
                <a16:creationId xmlns:a16="http://schemas.microsoft.com/office/drawing/2014/main" id="{22D9409A-5D39-4C8B-02F5-A07223F16C41}"/>
              </a:ext>
            </a:extLst>
          </p:cNvPr>
          <p:cNvGrpSpPr>
            <a:grpSpLocks/>
          </p:cNvGrpSpPr>
          <p:nvPr/>
        </p:nvGrpSpPr>
        <p:grpSpPr bwMode="auto">
          <a:xfrm>
            <a:off x="2493528" y="1448937"/>
            <a:ext cx="5860499" cy="5662757"/>
            <a:chOff x="1250" y="828"/>
            <a:chExt cx="3349" cy="3236"/>
          </a:xfrm>
        </p:grpSpPr>
        <p:pic>
          <p:nvPicPr>
            <p:cNvPr id="14340" name="Picture 3">
              <a:extLst>
                <a:ext uri="{FF2B5EF4-FFF2-40B4-BE49-F238E27FC236}">
                  <a16:creationId xmlns:a16="http://schemas.microsoft.com/office/drawing/2014/main" id="{E50F07C3-AB2E-3C2E-26EE-19AF09571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" y="828"/>
              <a:ext cx="3349" cy="3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4341" name="Text Box 4">
              <a:extLst>
                <a:ext uri="{FF2B5EF4-FFF2-40B4-BE49-F238E27FC236}">
                  <a16:creationId xmlns:a16="http://schemas.microsoft.com/office/drawing/2014/main" id="{71A5121B-432A-F127-3ACC-96556F1C4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" y="828"/>
              <a:ext cx="3349" cy="3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 altLang="pt-BR" sz="1984"/>
            </a:p>
          </p:txBody>
        </p:sp>
      </p:grp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45D50F3-1376-BE3C-AF6A-0D5E615D272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A1E1CED0-BAFA-C6C1-FE66-74E7BDC10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7" y="159243"/>
            <a:ext cx="8889618" cy="90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 de Listas com Alocação Sequencial e Estática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32CF6287-0282-8FBD-BD9D-9DFBEE216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Os itens são armazenados em um </a:t>
            </a:r>
            <a:r>
              <a:rPr lang="pt-BR" altLang="pt-BR" sz="2866">
                <a:solidFill>
                  <a:srgbClr val="CC0000"/>
                </a:solidFill>
                <a:latin typeface="Verdana" panose="020B0604030504040204" pitchFamily="34" charset="0"/>
              </a:rPr>
              <a:t>vetor</a:t>
            </a: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 de tamanho suficiente para armazenar a lista.</a:t>
            </a:r>
          </a:p>
          <a:p>
            <a:pPr eaLnBrk="1" hangingPunct="1"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O campo </a:t>
            </a:r>
            <a:r>
              <a:rPr lang="pt-BR" altLang="pt-BR" sz="2866">
                <a:solidFill>
                  <a:srgbClr val="CC0000"/>
                </a:solidFill>
                <a:latin typeface="Verdana" panose="020B0604030504040204" pitchFamily="34" charset="0"/>
              </a:rPr>
              <a:t>Último</a:t>
            </a: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 contém a posição após o último elemento da lista.</a:t>
            </a:r>
          </a:p>
          <a:p>
            <a:pPr eaLnBrk="1" hangingPunct="1"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O i-ésimo item da lista está armazenado na i-ésima posição do vetor, </a:t>
            </a:r>
            <a:r>
              <a:rPr lang="pt-BR" altLang="pt-BR" sz="2866">
                <a:solidFill>
                  <a:srgbClr val="CC0000"/>
                </a:solidFill>
                <a:latin typeface="Verdana" panose="020B0604030504040204" pitchFamily="34" charset="0"/>
              </a:rPr>
              <a:t>0 =&lt; i &lt;= Último</a:t>
            </a: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eaLnBrk="1" hangingPunct="1"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A constante </a:t>
            </a:r>
            <a:r>
              <a:rPr lang="pt-BR" altLang="pt-BR" sz="2866">
                <a:solidFill>
                  <a:srgbClr val="CC0000"/>
                </a:solidFill>
                <a:latin typeface="Verdana" panose="020B0604030504040204" pitchFamily="34" charset="0"/>
              </a:rPr>
              <a:t>MaxTam</a:t>
            </a:r>
            <a:r>
              <a:rPr lang="pt-BR" altLang="pt-BR" sz="2866">
                <a:solidFill>
                  <a:srgbClr val="000000"/>
                </a:solidFill>
                <a:latin typeface="Verdana" panose="020B0604030504040204" pitchFamily="34" charset="0"/>
              </a:rPr>
              <a:t> define o tamanho máximo permitido para a lista.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B5513DE7-1436-B88A-CA6D-B257A9E1C3D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1364</TotalTime>
  <Words>2908</Words>
  <Application>Microsoft Office PowerPoint</Application>
  <PresentationFormat>Personalizar</PresentationFormat>
  <Paragraphs>549</Paragraphs>
  <Slides>50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50</vt:i4>
      </vt:variant>
    </vt:vector>
  </HeadingPairs>
  <TitlesOfParts>
    <vt:vector size="59" baseType="lpstr">
      <vt:lpstr>Arial</vt:lpstr>
      <vt:lpstr>Calibri</vt:lpstr>
      <vt:lpstr>Symbol</vt:lpstr>
      <vt:lpstr>Tahoma</vt:lpstr>
      <vt:lpstr>Times New Roman</vt:lpstr>
      <vt:lpstr>Verdana</vt:lpstr>
      <vt:lpstr>Wingdings</vt:lpstr>
      <vt:lpstr>Office Theme</vt:lpstr>
      <vt:lpstr>Office Theme</vt:lpstr>
      <vt:lpstr>Apresentação do PowerPoint</vt:lpstr>
      <vt:lpstr>Calendário</vt:lpstr>
      <vt:lpstr>Fontes da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Criação</dc:creator>
  <dc:description/>
  <cp:lastModifiedBy>PAULO CESAR B. DA SILVA</cp:lastModifiedBy>
  <cp:revision>48</cp:revision>
  <dcterms:created xsi:type="dcterms:W3CDTF">2022-01-12T20:15:21Z</dcterms:created>
  <dcterms:modified xsi:type="dcterms:W3CDTF">2025-08-28T16:03:35Z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