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0"/>
  </p:notesMasterIdLst>
  <p:sldIdLst>
    <p:sldId id="256" r:id="rId3"/>
    <p:sldId id="617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97" r:id="rId25"/>
    <p:sldId id="298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611" r:id="rId42"/>
    <p:sldId id="612" r:id="rId43"/>
    <p:sldId id="613" r:id="rId44"/>
    <p:sldId id="614" r:id="rId45"/>
    <p:sldId id="615" r:id="rId46"/>
    <p:sldId id="270" r:id="rId47"/>
    <p:sldId id="618" r:id="rId48"/>
    <p:sldId id="616" r:id="rId49"/>
  </p:sldIdLst>
  <p:sldSz cx="10691813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44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mover o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E0D59CC-02AF-428B-9E71-FA4A47975F6F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10BF0235-B639-86CD-8817-24F59688482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5EFBA13-609B-46F4-8F34-5BF9FAF9792C}" type="slidenum">
              <a:rPr lang="en-US" altLang="pt-BR"/>
              <a:pPr/>
              <a:t>3</a:t>
            </a:fld>
            <a:endParaRPr lang="en-US" altLang="pt-BR"/>
          </a:p>
        </p:txBody>
      </p:sp>
      <p:sp>
        <p:nvSpPr>
          <p:cNvPr id="75777" name="Rectangle 1">
            <a:extLst>
              <a:ext uri="{FF2B5EF4-FFF2-40B4-BE49-F238E27FC236}">
                <a16:creationId xmlns:a16="http://schemas.microsoft.com/office/drawing/2014/main" id="{5D237E28-B4FC-53AA-B982-AF2859483D6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48A492D9-24F9-A5C4-3265-F0254BF1DE1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9875E26F-1DE6-4782-98F4-18D7D03C4C5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B403234-D1A9-4152-A78A-5E6628EA1488}" type="slidenum">
              <a:rPr lang="en-US" altLang="pt-BR"/>
              <a:pPr/>
              <a:t>12</a:t>
            </a:fld>
            <a:endParaRPr lang="en-US" altLang="pt-BR"/>
          </a:p>
        </p:txBody>
      </p:sp>
      <p:sp>
        <p:nvSpPr>
          <p:cNvPr id="48129" name="Rectangle 1">
            <a:extLst>
              <a:ext uri="{FF2B5EF4-FFF2-40B4-BE49-F238E27FC236}">
                <a16:creationId xmlns:a16="http://schemas.microsoft.com/office/drawing/2014/main" id="{9AB65772-3BB3-4557-98B7-CC9E97F2146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E7356F99-2735-48FC-9FEE-39B1A8A244E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9A55166E-E14E-4583-B2CD-7063827B6D6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DB51AF-2216-41D3-852B-EBC2CF53225F}" type="slidenum">
              <a:rPr lang="en-US" altLang="pt-BR"/>
              <a:pPr/>
              <a:t>13</a:t>
            </a:fld>
            <a:endParaRPr lang="en-US" altLang="pt-BR"/>
          </a:p>
        </p:txBody>
      </p:sp>
      <p:sp>
        <p:nvSpPr>
          <p:cNvPr id="49153" name="Rectangle 1">
            <a:extLst>
              <a:ext uri="{FF2B5EF4-FFF2-40B4-BE49-F238E27FC236}">
                <a16:creationId xmlns:a16="http://schemas.microsoft.com/office/drawing/2014/main" id="{6E4EB530-5FBE-48CD-9278-C3A95EB84B8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0F54BC57-3318-4B42-943F-0455A1A26C4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1E9144A3-A611-4F58-8F04-828F757508C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C625DE-EAE0-49F6-9FB7-EC41C5EF006D}" type="slidenum">
              <a:rPr lang="en-US" altLang="pt-BR"/>
              <a:pPr/>
              <a:t>14</a:t>
            </a:fld>
            <a:endParaRPr lang="en-US" altLang="pt-BR"/>
          </a:p>
        </p:txBody>
      </p:sp>
      <p:sp>
        <p:nvSpPr>
          <p:cNvPr id="50177" name="Rectangle 1">
            <a:extLst>
              <a:ext uri="{FF2B5EF4-FFF2-40B4-BE49-F238E27FC236}">
                <a16:creationId xmlns:a16="http://schemas.microsoft.com/office/drawing/2014/main" id="{B813C2A4-C74B-4D57-86DA-B8F7808C49B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E2CEF4B7-30F9-4AFD-A988-80ED4DF9A78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A29B7EF6-6993-4E09-95D1-434ADFE624E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68351A-C516-4762-AC48-719A3A2AC947}" type="slidenum">
              <a:rPr lang="en-US" altLang="pt-BR"/>
              <a:pPr/>
              <a:t>15</a:t>
            </a:fld>
            <a:endParaRPr lang="en-US" altLang="pt-BR"/>
          </a:p>
        </p:txBody>
      </p:sp>
      <p:sp>
        <p:nvSpPr>
          <p:cNvPr id="51201" name="Rectangle 1">
            <a:extLst>
              <a:ext uri="{FF2B5EF4-FFF2-40B4-BE49-F238E27FC236}">
                <a16:creationId xmlns:a16="http://schemas.microsoft.com/office/drawing/2014/main" id="{F5AF7407-5A46-4744-84CE-44F584614C7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E824ECF8-2FA7-4B88-85C5-EAFB0C6A164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AEF3F36-F4F8-49D5-A0FD-F24FF98A483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D9A109-CDD4-47C4-8210-6DF2D631440D}" type="slidenum">
              <a:rPr lang="en-US" altLang="pt-BR"/>
              <a:pPr/>
              <a:t>16</a:t>
            </a:fld>
            <a:endParaRPr lang="en-US" altLang="pt-BR"/>
          </a:p>
        </p:txBody>
      </p:sp>
      <p:sp>
        <p:nvSpPr>
          <p:cNvPr id="52225" name="Rectangle 1">
            <a:extLst>
              <a:ext uri="{FF2B5EF4-FFF2-40B4-BE49-F238E27FC236}">
                <a16:creationId xmlns:a16="http://schemas.microsoft.com/office/drawing/2014/main" id="{25397184-125F-4F8B-8B86-0D34772E5F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C25B1D8D-A450-46B5-BE85-F80AD39E64F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969DCF3F-7F51-49B0-90AB-75FA6119B29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418B1D8-D40E-4C43-85FB-4D6E7BEE9BAC}" type="slidenum">
              <a:rPr lang="en-US" altLang="pt-BR"/>
              <a:pPr/>
              <a:t>17</a:t>
            </a:fld>
            <a:endParaRPr lang="en-US" altLang="pt-BR"/>
          </a:p>
        </p:txBody>
      </p:sp>
      <p:sp>
        <p:nvSpPr>
          <p:cNvPr id="53249" name="Rectangle 1">
            <a:extLst>
              <a:ext uri="{FF2B5EF4-FFF2-40B4-BE49-F238E27FC236}">
                <a16:creationId xmlns:a16="http://schemas.microsoft.com/office/drawing/2014/main" id="{878FECAC-1056-4C66-8FE5-99B7A0FA75C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51E35D85-2A5B-40D1-BCF3-2807056853B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178B78B-0F4F-40B3-A5EF-255DF347230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3CBED20-54FB-4057-AFFA-B687CAB03C12}" type="slidenum">
              <a:rPr lang="en-US" altLang="pt-BR"/>
              <a:pPr/>
              <a:t>18</a:t>
            </a:fld>
            <a:endParaRPr lang="en-US" altLang="pt-BR"/>
          </a:p>
        </p:txBody>
      </p:sp>
      <p:sp>
        <p:nvSpPr>
          <p:cNvPr id="54273" name="Rectangle 1">
            <a:extLst>
              <a:ext uri="{FF2B5EF4-FFF2-40B4-BE49-F238E27FC236}">
                <a16:creationId xmlns:a16="http://schemas.microsoft.com/office/drawing/2014/main" id="{3B51994D-BEB8-4480-A665-5B9C91AD5AA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0E8E715D-628B-44B7-B75E-50FA54302D6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27D5DAA2-776E-45DD-B3C0-931A9B30A9B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9DB17B-771E-4E13-972C-F6A98846B653}" type="slidenum">
              <a:rPr lang="en-US" altLang="pt-BR"/>
              <a:pPr/>
              <a:t>19</a:t>
            </a:fld>
            <a:endParaRPr lang="en-US" altLang="pt-BR"/>
          </a:p>
        </p:txBody>
      </p:sp>
      <p:sp>
        <p:nvSpPr>
          <p:cNvPr id="55297" name="Rectangle 1">
            <a:extLst>
              <a:ext uri="{FF2B5EF4-FFF2-40B4-BE49-F238E27FC236}">
                <a16:creationId xmlns:a16="http://schemas.microsoft.com/office/drawing/2014/main" id="{C2962492-E37C-461B-8A1F-184BB9949A9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CFB4C0B9-359D-4B32-B226-285BF3245B0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18AA8FF4-83C0-4C34-8EBA-A4BA121F587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9CD155-6C99-4C7E-9BD2-3B10B60FEA38}" type="slidenum">
              <a:rPr lang="en-US" altLang="pt-BR"/>
              <a:pPr/>
              <a:t>20</a:t>
            </a:fld>
            <a:endParaRPr lang="en-US" altLang="pt-BR"/>
          </a:p>
        </p:txBody>
      </p:sp>
      <p:sp>
        <p:nvSpPr>
          <p:cNvPr id="56321" name="Rectangle 1">
            <a:extLst>
              <a:ext uri="{FF2B5EF4-FFF2-40B4-BE49-F238E27FC236}">
                <a16:creationId xmlns:a16="http://schemas.microsoft.com/office/drawing/2014/main" id="{B664AA58-CFD5-4D00-9201-F101FCDD93E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2F058DE9-BEBF-4EC5-943B-2133088F007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F0FDFD9-C25A-4284-8709-5A6C86DC38C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812FF52-C75B-44AE-B915-85FC919E37B7}" type="slidenum">
              <a:rPr lang="en-US" altLang="pt-BR"/>
              <a:pPr/>
              <a:t>21</a:t>
            </a:fld>
            <a:endParaRPr lang="en-US" altLang="pt-BR"/>
          </a:p>
        </p:txBody>
      </p:sp>
      <p:sp>
        <p:nvSpPr>
          <p:cNvPr id="57345" name="Rectangle 1">
            <a:extLst>
              <a:ext uri="{FF2B5EF4-FFF2-40B4-BE49-F238E27FC236}">
                <a16:creationId xmlns:a16="http://schemas.microsoft.com/office/drawing/2014/main" id="{00E9144E-C3B7-4F92-B32D-D67B3EA55C1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06B4FE35-E541-4699-BEFD-C8E5E6C4374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97A2061-4AA1-BF27-4769-E81DAA1D84E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9A3DEB2-B0B6-487A-9436-C95EE174C1E9}" type="slidenum">
              <a:rPr lang="en-US" altLang="pt-BR"/>
              <a:pPr/>
              <a:t>4</a:t>
            </a:fld>
            <a:endParaRPr lang="en-US" altLang="pt-BR"/>
          </a:p>
        </p:txBody>
      </p:sp>
      <p:sp>
        <p:nvSpPr>
          <p:cNvPr id="76801" name="Rectangle 1">
            <a:extLst>
              <a:ext uri="{FF2B5EF4-FFF2-40B4-BE49-F238E27FC236}">
                <a16:creationId xmlns:a16="http://schemas.microsoft.com/office/drawing/2014/main" id="{3ADB1D80-F777-6EC5-853E-B0C283AF338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A363721A-CE95-F51C-2FEE-58AD29AFF68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F588B137-B7CA-4E36-94F7-FAA18AA3DE4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CEBBA1-3520-440A-9107-E83B675D77E9}" type="slidenum">
              <a:rPr lang="en-US" altLang="pt-BR"/>
              <a:pPr/>
              <a:t>22</a:t>
            </a:fld>
            <a:endParaRPr lang="en-US" altLang="pt-BR"/>
          </a:p>
        </p:txBody>
      </p:sp>
      <p:sp>
        <p:nvSpPr>
          <p:cNvPr id="58369" name="Rectangle 1">
            <a:extLst>
              <a:ext uri="{FF2B5EF4-FFF2-40B4-BE49-F238E27FC236}">
                <a16:creationId xmlns:a16="http://schemas.microsoft.com/office/drawing/2014/main" id="{2CA5B359-7C6C-4166-BBE9-DC756CEECFB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21A124A6-6700-4262-8702-731E429EA41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8C0D567E-54E7-4B50-88C3-3805D3C03FE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52E91D-4777-41D0-A1E9-C0B5431A5712}" type="slidenum">
              <a:rPr lang="en-US" altLang="pt-BR"/>
              <a:pPr/>
              <a:t>23</a:t>
            </a:fld>
            <a:endParaRPr lang="en-US" altLang="pt-BR"/>
          </a:p>
        </p:txBody>
      </p:sp>
      <p:sp>
        <p:nvSpPr>
          <p:cNvPr id="59393" name="Rectangle 1">
            <a:extLst>
              <a:ext uri="{FF2B5EF4-FFF2-40B4-BE49-F238E27FC236}">
                <a16:creationId xmlns:a16="http://schemas.microsoft.com/office/drawing/2014/main" id="{FEA3D7D3-D2D4-4509-9333-8B36D51AE0B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CD2DC10A-EB72-4A12-91B7-42975BC12DF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01FD631-A2C4-41BF-93E7-F7ED377C352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AB4DF94-86CB-43DE-9811-AD0602914C1A}" type="slidenum">
              <a:rPr lang="en-US" altLang="pt-BR"/>
              <a:pPr/>
              <a:t>24</a:t>
            </a:fld>
            <a:endParaRPr lang="en-US" altLang="pt-BR"/>
          </a:p>
        </p:txBody>
      </p:sp>
      <p:sp>
        <p:nvSpPr>
          <p:cNvPr id="60417" name="Rectangle 1">
            <a:extLst>
              <a:ext uri="{FF2B5EF4-FFF2-40B4-BE49-F238E27FC236}">
                <a16:creationId xmlns:a16="http://schemas.microsoft.com/office/drawing/2014/main" id="{75655F62-33DC-47EA-806D-0E454A34B41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B1EB4057-DD42-4DF4-A741-28A6D5ACF9D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1AE881E8-32E5-4725-BE8F-68EA7A9A7D6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F83859-197D-47CF-B337-514BCEB077D9}" type="slidenum">
              <a:rPr lang="en-US" altLang="pt-BR"/>
              <a:pPr/>
              <a:t>25</a:t>
            </a:fld>
            <a:endParaRPr lang="en-US" altLang="pt-BR"/>
          </a:p>
        </p:txBody>
      </p:sp>
      <p:sp>
        <p:nvSpPr>
          <p:cNvPr id="61441" name="Rectangle 1">
            <a:extLst>
              <a:ext uri="{FF2B5EF4-FFF2-40B4-BE49-F238E27FC236}">
                <a16:creationId xmlns:a16="http://schemas.microsoft.com/office/drawing/2014/main" id="{3F2B51D1-C919-4E09-9138-A90128E96EB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67D8303F-834E-4BD1-95F7-806F6B496F6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6B89186-6431-45D1-AE3B-82FF8A3387B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7C22EC-4CEA-4C85-A0CE-2F57BAA444DA}" type="slidenum">
              <a:rPr lang="en-US" altLang="pt-BR"/>
              <a:pPr/>
              <a:t>26</a:t>
            </a:fld>
            <a:endParaRPr lang="en-US" altLang="pt-BR"/>
          </a:p>
        </p:txBody>
      </p:sp>
      <p:sp>
        <p:nvSpPr>
          <p:cNvPr id="62465" name="Rectangle 1">
            <a:extLst>
              <a:ext uri="{FF2B5EF4-FFF2-40B4-BE49-F238E27FC236}">
                <a16:creationId xmlns:a16="http://schemas.microsoft.com/office/drawing/2014/main" id="{C11C0DA7-E38D-4E33-91E1-B1067CFDD2D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EFDA626B-0A69-4B99-8B1A-5F152C6E35C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C16F38F0-788C-417C-A983-1F5E66D6F0F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2D4E88-B34A-4206-AC94-EA56CFA6F928}" type="slidenum">
              <a:rPr lang="en-US" altLang="pt-BR"/>
              <a:pPr/>
              <a:t>27</a:t>
            </a:fld>
            <a:endParaRPr lang="en-US" altLang="pt-BR"/>
          </a:p>
        </p:txBody>
      </p:sp>
      <p:sp>
        <p:nvSpPr>
          <p:cNvPr id="63489" name="Rectangle 1">
            <a:extLst>
              <a:ext uri="{FF2B5EF4-FFF2-40B4-BE49-F238E27FC236}">
                <a16:creationId xmlns:a16="http://schemas.microsoft.com/office/drawing/2014/main" id="{D0137347-A5C4-40C3-A382-C21E5AB077A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BA6C0767-3212-4DDC-9134-8A4E72C1E62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99437110-4B03-41D9-ABCD-84C4304C1A7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02730D-2B07-4D45-B83E-03FB9BCA9658}" type="slidenum">
              <a:rPr lang="en-US" altLang="pt-BR"/>
              <a:pPr/>
              <a:t>28</a:t>
            </a:fld>
            <a:endParaRPr lang="en-US" altLang="pt-BR"/>
          </a:p>
        </p:txBody>
      </p:sp>
      <p:sp>
        <p:nvSpPr>
          <p:cNvPr id="64513" name="Rectangle 1">
            <a:extLst>
              <a:ext uri="{FF2B5EF4-FFF2-40B4-BE49-F238E27FC236}">
                <a16:creationId xmlns:a16="http://schemas.microsoft.com/office/drawing/2014/main" id="{E3EE0528-A9A2-46C3-8ED0-03B7820569E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A81F7A64-B878-48CC-B735-E334D4ED1A2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09FBE457-534E-4834-AD8F-39AEB1A5806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B261178-C508-4393-B57A-126AB143C2B3}" type="slidenum">
              <a:rPr lang="en-US" altLang="pt-BR"/>
              <a:pPr/>
              <a:t>29</a:t>
            </a:fld>
            <a:endParaRPr lang="en-US" altLang="pt-BR"/>
          </a:p>
        </p:txBody>
      </p:sp>
      <p:sp>
        <p:nvSpPr>
          <p:cNvPr id="65537" name="Rectangle 1">
            <a:extLst>
              <a:ext uri="{FF2B5EF4-FFF2-40B4-BE49-F238E27FC236}">
                <a16:creationId xmlns:a16="http://schemas.microsoft.com/office/drawing/2014/main" id="{FDF14D20-5518-4194-9D8D-2785600FFFC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1084315C-B5FD-4594-AFF9-F5203743B4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C8CC786-FA08-4C2D-BF31-7D1866E9014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9041D8E-9ACB-4D35-813A-5365B72F4CA9}" type="slidenum">
              <a:rPr lang="en-US" altLang="pt-BR"/>
              <a:pPr/>
              <a:t>30</a:t>
            </a:fld>
            <a:endParaRPr lang="en-US" altLang="pt-BR"/>
          </a:p>
        </p:txBody>
      </p:sp>
      <p:sp>
        <p:nvSpPr>
          <p:cNvPr id="66561" name="Rectangle 1">
            <a:extLst>
              <a:ext uri="{FF2B5EF4-FFF2-40B4-BE49-F238E27FC236}">
                <a16:creationId xmlns:a16="http://schemas.microsoft.com/office/drawing/2014/main" id="{8096AB47-B4C0-4160-B80A-A35708DB427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8D44A865-B207-439D-9428-1811CA95773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33F8C42F-CAA5-4903-842E-FF5C355EC1E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B101C4A-EB4B-46C6-A3E5-10415CE40719}" type="slidenum">
              <a:rPr lang="en-US" altLang="pt-BR"/>
              <a:pPr/>
              <a:t>31</a:t>
            </a:fld>
            <a:endParaRPr lang="en-US" altLang="pt-BR"/>
          </a:p>
        </p:txBody>
      </p:sp>
      <p:sp>
        <p:nvSpPr>
          <p:cNvPr id="67585" name="Rectangle 1">
            <a:extLst>
              <a:ext uri="{FF2B5EF4-FFF2-40B4-BE49-F238E27FC236}">
                <a16:creationId xmlns:a16="http://schemas.microsoft.com/office/drawing/2014/main" id="{D25BCFD4-17A3-48D1-97E0-42C4368AD02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3769D0F7-AA35-4DC2-B725-605A6C81990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EC47A0C2-ACDA-ECC2-A13D-A278F58B9A6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BEC38F-2546-40F1-BE5C-711053A0F12E}" type="slidenum">
              <a:rPr lang="en-US" altLang="pt-BR"/>
              <a:pPr/>
              <a:t>5</a:t>
            </a:fld>
            <a:endParaRPr lang="en-US" altLang="pt-BR"/>
          </a:p>
        </p:txBody>
      </p:sp>
      <p:sp>
        <p:nvSpPr>
          <p:cNvPr id="77825" name="Rectangle 1">
            <a:extLst>
              <a:ext uri="{FF2B5EF4-FFF2-40B4-BE49-F238E27FC236}">
                <a16:creationId xmlns:a16="http://schemas.microsoft.com/office/drawing/2014/main" id="{6F7CFB79-56BB-EC1E-26B1-C521459EA40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9FB0F4C9-A18D-C988-1671-BDFC78E33E3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98C829A6-A78B-4CE1-B90C-FB1CA10D3AF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DF2AC55-A92C-4539-9B2A-7314AA3D3E6B}" type="slidenum">
              <a:rPr lang="en-US" altLang="pt-BR"/>
              <a:pPr/>
              <a:t>32</a:t>
            </a:fld>
            <a:endParaRPr lang="en-US" altLang="pt-BR"/>
          </a:p>
        </p:txBody>
      </p:sp>
      <p:sp>
        <p:nvSpPr>
          <p:cNvPr id="68609" name="Rectangle 1">
            <a:extLst>
              <a:ext uri="{FF2B5EF4-FFF2-40B4-BE49-F238E27FC236}">
                <a16:creationId xmlns:a16="http://schemas.microsoft.com/office/drawing/2014/main" id="{B156A0D6-050A-4AB1-9BE5-9EB92655B45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FDE9013B-677E-4D27-97F1-25BE57138C2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53100BD9-ED62-4046-A593-E40C4957834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0C2BFF0-27E8-4D03-AD54-450F84D3CC79}" type="slidenum">
              <a:rPr lang="en-US" altLang="pt-BR"/>
              <a:pPr/>
              <a:t>33</a:t>
            </a:fld>
            <a:endParaRPr lang="en-US" altLang="pt-BR"/>
          </a:p>
        </p:txBody>
      </p:sp>
      <p:sp>
        <p:nvSpPr>
          <p:cNvPr id="69633" name="Rectangle 1">
            <a:extLst>
              <a:ext uri="{FF2B5EF4-FFF2-40B4-BE49-F238E27FC236}">
                <a16:creationId xmlns:a16="http://schemas.microsoft.com/office/drawing/2014/main" id="{514CB295-DD30-462D-9F1A-834C9C01EC7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ABA1D6EA-FFA5-467F-826C-1853FC7D391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845A918-5007-4FAC-B2DA-1BCB585F610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B863D3-C1AE-4225-AF99-3382F667045C}" type="slidenum">
              <a:rPr lang="en-US" altLang="pt-BR"/>
              <a:pPr/>
              <a:t>34</a:t>
            </a:fld>
            <a:endParaRPr lang="en-US" altLang="pt-BR"/>
          </a:p>
        </p:txBody>
      </p:sp>
      <p:sp>
        <p:nvSpPr>
          <p:cNvPr id="70657" name="Rectangle 1">
            <a:extLst>
              <a:ext uri="{FF2B5EF4-FFF2-40B4-BE49-F238E27FC236}">
                <a16:creationId xmlns:a16="http://schemas.microsoft.com/office/drawing/2014/main" id="{81AE0226-57C9-4B5F-B99D-B654049DDFE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49C67A94-9F5C-4B4D-B6AE-E4E2533A54F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D97D9C5C-66BF-46EC-AFA4-108EE0D009C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87EABB-8FF2-4873-A564-561D03278325}" type="slidenum">
              <a:rPr lang="en-US" altLang="pt-BR"/>
              <a:pPr/>
              <a:t>35</a:t>
            </a:fld>
            <a:endParaRPr lang="en-US" altLang="pt-BR"/>
          </a:p>
        </p:txBody>
      </p:sp>
      <p:sp>
        <p:nvSpPr>
          <p:cNvPr id="71681" name="Rectangle 1">
            <a:extLst>
              <a:ext uri="{FF2B5EF4-FFF2-40B4-BE49-F238E27FC236}">
                <a16:creationId xmlns:a16="http://schemas.microsoft.com/office/drawing/2014/main" id="{A04D7120-2EFE-4C00-A7A6-D035D9D9958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EF9B862B-A248-4FFB-8E3D-96B4E835846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E114C2D0-6391-4A0E-9509-43F37C68893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4B907F-ECC2-411B-8E47-E1298B402A5A}" type="slidenum">
              <a:rPr lang="en-US" altLang="pt-BR"/>
              <a:pPr/>
              <a:t>36</a:t>
            </a:fld>
            <a:endParaRPr lang="en-US" altLang="pt-BR"/>
          </a:p>
        </p:txBody>
      </p:sp>
      <p:sp>
        <p:nvSpPr>
          <p:cNvPr id="72705" name="Rectangle 1">
            <a:extLst>
              <a:ext uri="{FF2B5EF4-FFF2-40B4-BE49-F238E27FC236}">
                <a16:creationId xmlns:a16="http://schemas.microsoft.com/office/drawing/2014/main" id="{51F7AD59-EE19-4653-A180-B87C03FF271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A238A3E6-8234-4AC8-B7CC-85BB239EDDD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358D73C6-F3AD-4053-BD42-C28A08CC5C8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5AE1AEB-8BC4-441B-A808-B3F0407561D0}" type="slidenum">
              <a:rPr lang="en-US" altLang="pt-BR"/>
              <a:pPr/>
              <a:t>37</a:t>
            </a:fld>
            <a:endParaRPr lang="en-US" altLang="pt-BR"/>
          </a:p>
        </p:txBody>
      </p:sp>
      <p:sp>
        <p:nvSpPr>
          <p:cNvPr id="73729" name="Rectangle 1">
            <a:extLst>
              <a:ext uri="{FF2B5EF4-FFF2-40B4-BE49-F238E27FC236}">
                <a16:creationId xmlns:a16="http://schemas.microsoft.com/office/drawing/2014/main" id="{292229FE-C366-4A8E-8107-D4E39C5E2F1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D83B1A65-4D53-4387-B1F6-3B31691E69D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4A08253B-4B96-4E4E-B03E-DCDCA77074A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1C5FC8-1BD2-4832-B07F-B1C16B2D23D7}" type="slidenum">
              <a:rPr lang="en-US" altLang="pt-BR"/>
              <a:pPr/>
              <a:t>38</a:t>
            </a:fld>
            <a:endParaRPr lang="en-US" altLang="pt-BR"/>
          </a:p>
        </p:txBody>
      </p:sp>
      <p:sp>
        <p:nvSpPr>
          <p:cNvPr id="74753" name="Rectangle 1">
            <a:extLst>
              <a:ext uri="{FF2B5EF4-FFF2-40B4-BE49-F238E27FC236}">
                <a16:creationId xmlns:a16="http://schemas.microsoft.com/office/drawing/2014/main" id="{EE64F71E-A4EA-470E-ABB6-0B38F9EE28E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6049C8A9-A74C-4812-8942-4A74279FB55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7D3777CA-8B82-4FF7-97E0-5615798E73A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8FAC294-221F-4A13-842A-FB57EE751260}" type="slidenum">
              <a:rPr lang="en-US" altLang="pt-BR"/>
              <a:pPr/>
              <a:t>39</a:t>
            </a:fld>
            <a:endParaRPr lang="en-US" altLang="pt-BR"/>
          </a:p>
        </p:txBody>
      </p:sp>
      <p:sp>
        <p:nvSpPr>
          <p:cNvPr id="75777" name="Rectangle 1">
            <a:extLst>
              <a:ext uri="{FF2B5EF4-FFF2-40B4-BE49-F238E27FC236}">
                <a16:creationId xmlns:a16="http://schemas.microsoft.com/office/drawing/2014/main" id="{98D848DB-FE82-49ED-A88E-530B04A1544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231A88AB-8BEF-4D8C-9C56-BB27C850DF7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B4E3631F-96FB-4036-A996-0FCF1D30EA7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6403A0-84FB-4183-AF88-F503FC3D3923}" type="slidenum">
              <a:rPr lang="en-US" altLang="pt-BR"/>
              <a:pPr/>
              <a:t>40</a:t>
            </a:fld>
            <a:endParaRPr lang="en-US" altLang="pt-BR"/>
          </a:p>
        </p:txBody>
      </p:sp>
      <p:sp>
        <p:nvSpPr>
          <p:cNvPr id="76801" name="Rectangle 1">
            <a:extLst>
              <a:ext uri="{FF2B5EF4-FFF2-40B4-BE49-F238E27FC236}">
                <a16:creationId xmlns:a16="http://schemas.microsoft.com/office/drawing/2014/main" id="{7839B6E0-C42D-42A2-9CC6-BD9F7D49297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38B28C9E-C3F8-4266-B420-BC21A7A04EC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3533D32A-D1A4-4A89-86B3-B6BA57D0902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3180FB-452E-4F7C-95B9-24EE9678AC77}" type="slidenum">
              <a:rPr lang="en-US" altLang="pt-BR"/>
              <a:pPr/>
              <a:t>41</a:t>
            </a:fld>
            <a:endParaRPr lang="en-US" altLang="pt-BR"/>
          </a:p>
        </p:txBody>
      </p:sp>
      <p:sp>
        <p:nvSpPr>
          <p:cNvPr id="77825" name="Rectangle 1">
            <a:extLst>
              <a:ext uri="{FF2B5EF4-FFF2-40B4-BE49-F238E27FC236}">
                <a16:creationId xmlns:a16="http://schemas.microsoft.com/office/drawing/2014/main" id="{7F188DA7-515F-4DAF-9FEB-6D04C6EAE47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B462C353-98AA-4847-B045-26947582783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2A24E286-F74B-7F87-4AB3-65CB40A2BBC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484D65-F2A9-4BC6-B1F3-0B3C04DBD10E}" type="slidenum">
              <a:rPr lang="en-US" altLang="pt-BR"/>
              <a:pPr/>
              <a:t>6</a:t>
            </a:fld>
            <a:endParaRPr lang="en-US" altLang="pt-BR"/>
          </a:p>
        </p:txBody>
      </p:sp>
      <p:sp>
        <p:nvSpPr>
          <p:cNvPr id="78849" name="Rectangle 1">
            <a:extLst>
              <a:ext uri="{FF2B5EF4-FFF2-40B4-BE49-F238E27FC236}">
                <a16:creationId xmlns:a16="http://schemas.microsoft.com/office/drawing/2014/main" id="{5DA44BE4-D726-37B2-0388-3323554102F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B80CDC12-DCC2-6B46-6E49-15604701DFA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898D75A6-D6C2-46F0-89A5-1D889CB33ED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E91CF9F-E2E9-4C52-A290-B74C83AE2BCD}" type="slidenum">
              <a:rPr lang="en-US" altLang="pt-BR"/>
              <a:pPr/>
              <a:t>42</a:t>
            </a:fld>
            <a:endParaRPr lang="en-US" altLang="pt-BR"/>
          </a:p>
        </p:txBody>
      </p:sp>
      <p:sp>
        <p:nvSpPr>
          <p:cNvPr id="78849" name="Rectangle 1">
            <a:extLst>
              <a:ext uri="{FF2B5EF4-FFF2-40B4-BE49-F238E27FC236}">
                <a16:creationId xmlns:a16="http://schemas.microsoft.com/office/drawing/2014/main" id="{AFF6437C-1E98-45DF-B911-CAB440DAC4D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8F0BA9FA-E095-4218-AD82-E2E28DB9F46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99ADF576-97E1-4894-AE5B-0D0544A0B45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069AF9C-9A04-4A2E-8630-B513907F4B60}" type="slidenum">
              <a:rPr lang="en-US" altLang="pt-BR"/>
              <a:pPr/>
              <a:t>43</a:t>
            </a:fld>
            <a:endParaRPr lang="en-US" altLang="pt-BR"/>
          </a:p>
        </p:txBody>
      </p:sp>
      <p:sp>
        <p:nvSpPr>
          <p:cNvPr id="79873" name="Rectangle 1">
            <a:extLst>
              <a:ext uri="{FF2B5EF4-FFF2-40B4-BE49-F238E27FC236}">
                <a16:creationId xmlns:a16="http://schemas.microsoft.com/office/drawing/2014/main" id="{209CF4C9-1EAB-48EB-AEF9-0DEFB0496CE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6E752CF8-5981-440F-B509-1275F4D0559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63F154F-1721-465E-9E5C-F81D576A362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9BC5A8-6473-4DB3-9840-F349CBDE75BF}" type="slidenum">
              <a:rPr lang="en-US" altLang="pt-BR"/>
              <a:pPr/>
              <a:t>44</a:t>
            </a:fld>
            <a:endParaRPr lang="en-US" altLang="pt-BR"/>
          </a:p>
        </p:txBody>
      </p:sp>
      <p:sp>
        <p:nvSpPr>
          <p:cNvPr id="80897" name="Rectangle 1">
            <a:extLst>
              <a:ext uri="{FF2B5EF4-FFF2-40B4-BE49-F238E27FC236}">
                <a16:creationId xmlns:a16="http://schemas.microsoft.com/office/drawing/2014/main" id="{99768350-75AD-4312-87AD-78F07A7A420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221680B7-46DA-412E-8199-6DD0D4BBAE8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3CC01DDA-486A-C068-B431-65044ADB798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DC2E563-A748-4C20-8ABA-9D631C70993E}" type="slidenum">
              <a:rPr lang="en-US" altLang="pt-BR"/>
              <a:pPr/>
              <a:t>7</a:t>
            </a:fld>
            <a:endParaRPr lang="en-US" altLang="pt-BR"/>
          </a:p>
        </p:txBody>
      </p:sp>
      <p:sp>
        <p:nvSpPr>
          <p:cNvPr id="79873" name="Rectangle 1">
            <a:extLst>
              <a:ext uri="{FF2B5EF4-FFF2-40B4-BE49-F238E27FC236}">
                <a16:creationId xmlns:a16="http://schemas.microsoft.com/office/drawing/2014/main" id="{92BE04ED-6588-6567-A4D4-2AEF10A55CC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181F5F44-B08C-E120-FF6D-13655B420EC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D2FFC369-D284-05E5-505E-8A00E24C031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B14CB1-C19E-419A-9667-F20CC760B259}" type="slidenum">
              <a:rPr lang="en-US" altLang="pt-BR"/>
              <a:pPr/>
              <a:t>8</a:t>
            </a:fld>
            <a:endParaRPr lang="en-US" altLang="pt-BR"/>
          </a:p>
        </p:txBody>
      </p:sp>
      <p:sp>
        <p:nvSpPr>
          <p:cNvPr id="80897" name="Rectangle 1">
            <a:extLst>
              <a:ext uri="{FF2B5EF4-FFF2-40B4-BE49-F238E27FC236}">
                <a16:creationId xmlns:a16="http://schemas.microsoft.com/office/drawing/2014/main" id="{B0ABDBEE-0FE7-9D38-1363-BDD687DC7A9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99694AC2-155A-45B6-39C6-97EB5079E0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9269D9D3-A27F-2F40-B07A-1F4C2EE43A1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DF2DF9-AA1A-4A81-A682-9BCA0189AEAA}" type="slidenum">
              <a:rPr lang="en-US" altLang="pt-BR"/>
              <a:pPr/>
              <a:t>9</a:t>
            </a:fld>
            <a:endParaRPr lang="en-US" altLang="pt-BR"/>
          </a:p>
        </p:txBody>
      </p:sp>
      <p:sp>
        <p:nvSpPr>
          <p:cNvPr id="81921" name="Rectangle 1">
            <a:extLst>
              <a:ext uri="{FF2B5EF4-FFF2-40B4-BE49-F238E27FC236}">
                <a16:creationId xmlns:a16="http://schemas.microsoft.com/office/drawing/2014/main" id="{AF1B10B0-E0B2-B47D-68B3-C9859ACC7D4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C28A9D17-7631-DDA6-F4F1-40D3777CC0B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602E6DC3-E815-DE1B-0AA9-8E449F4B729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80E5DC7-F85F-4E13-A89F-DE52FBA20B77}" type="slidenum">
              <a:rPr lang="en-US" altLang="pt-BR"/>
              <a:pPr/>
              <a:t>10</a:t>
            </a:fld>
            <a:endParaRPr lang="en-US" altLang="pt-BR"/>
          </a:p>
        </p:txBody>
      </p:sp>
      <p:sp>
        <p:nvSpPr>
          <p:cNvPr id="82945" name="Rectangle 1">
            <a:extLst>
              <a:ext uri="{FF2B5EF4-FFF2-40B4-BE49-F238E27FC236}">
                <a16:creationId xmlns:a16="http://schemas.microsoft.com/office/drawing/2014/main" id="{AA1D01B3-7E5A-0AC4-E7B0-EF523D0AE9F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754313" y="514350"/>
            <a:ext cx="3635375" cy="25717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19ACBFD0-4398-0E81-9FCD-F64DB222FEA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>
            <a:extLst>
              <a:ext uri="{FF2B5EF4-FFF2-40B4-BE49-F238E27FC236}">
                <a16:creationId xmlns:a16="http://schemas.microsoft.com/office/drawing/2014/main" id="{6BD19277-CA11-42A4-9F1C-446AA6D682A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E0845B-F039-49A5-B84D-45AD667B0104}" type="slidenum">
              <a:rPr lang="en-US" altLang="pt-BR"/>
              <a:pPr/>
              <a:t>11</a:t>
            </a:fld>
            <a:endParaRPr lang="en-US" altLang="pt-BR"/>
          </a:p>
        </p:txBody>
      </p:sp>
      <p:sp>
        <p:nvSpPr>
          <p:cNvPr id="47105" name="Rectangle 1">
            <a:extLst>
              <a:ext uri="{FF2B5EF4-FFF2-40B4-BE49-F238E27FC236}">
                <a16:creationId xmlns:a16="http://schemas.microsoft.com/office/drawing/2014/main" id="{99D8BA41-1726-4DB0-8F65-DCFB87AAE61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004888" y="685800"/>
            <a:ext cx="4848225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73C994E6-5648-41B9-A82F-A8218028888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8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m 6" descr="Interface gráfica do usuário, Logotipo&#10;&#10;Descrição gerada automaticamente"/>
          <p:cNvPicPr/>
          <p:nvPr/>
        </p:nvPicPr>
        <p:blipFill>
          <a:blip r:embed="rId2"/>
          <a:stretch/>
        </p:blipFill>
        <p:spPr>
          <a:xfrm>
            <a:off x="0" y="-18360"/>
            <a:ext cx="10687680" cy="755460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525673" y="5495040"/>
            <a:ext cx="2945015" cy="4602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FCF9F9"/>
                </a:solidFill>
                <a:latin typeface="Verdana"/>
                <a:ea typeface="DejaVu Sans"/>
              </a:rPr>
              <a:t>Aula: 14/08/2025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23800" y="5991840"/>
            <a:ext cx="3709080" cy="451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FCF9F9"/>
                </a:solidFill>
                <a:latin typeface="Verdana"/>
                <a:ea typeface="DejaVu Sans"/>
              </a:rPr>
              <a:t>Prof.: Ms. Paulo Barreto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458640" y="2267280"/>
            <a:ext cx="6209280" cy="770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FCF9F9"/>
                </a:solidFill>
                <a:latin typeface="Calibri"/>
                <a:ea typeface="DejaVu Sans"/>
              </a:rPr>
              <a:t>Estruturas de Dados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0" y="7066080"/>
            <a:ext cx="6995160" cy="451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FCF9F9"/>
                </a:solidFill>
                <a:latin typeface="Verdana"/>
                <a:ea typeface="DejaVu Sans"/>
              </a:rPr>
              <a:t>Curso: Sistemas de Informação</a:t>
            </a:r>
            <a:endParaRPr lang="pt-BR" sz="20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540501B-727B-E5A8-8FE3-A0D2F8F38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866" y="136621"/>
            <a:ext cx="3333581" cy="19128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>
            <a:extLst>
              <a:ext uri="{FF2B5EF4-FFF2-40B4-BE49-F238E27FC236}">
                <a16:creationId xmlns:a16="http://schemas.microsoft.com/office/drawing/2014/main" id="{6C762B2D-3180-0322-BBFD-80E4BC71F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120" y="89247"/>
            <a:ext cx="9071610" cy="62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Estruturas</a:t>
            </a:r>
          </a:p>
        </p:txBody>
      </p:sp>
      <p:sp>
        <p:nvSpPr>
          <p:cNvPr id="44034" name="Text Box 2">
            <a:extLst>
              <a:ext uri="{FF2B5EF4-FFF2-40B4-BE49-F238E27FC236}">
                <a16:creationId xmlns:a16="http://schemas.microsoft.com/office/drawing/2014/main" id="{D18381F7-BDA4-4044-733D-95297D5C58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" y="1763924"/>
            <a:ext cx="4451809" cy="498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84163"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772"/>
              </a:spcBef>
            </a:pPr>
            <a:r>
              <a:rPr lang="pt-BR" altLang="pt-BR" sz="3086"/>
              <a:t>Algoritmos que captura e imprime as coordenadas de um ponto qualquer. </a:t>
            </a:r>
            <a:r>
              <a:rPr lang="pt-BR" altLang="pt-BR" sz="3086" b="1"/>
              <a:t>(CELES, pág 100)</a:t>
            </a:r>
          </a:p>
          <a:p>
            <a:pPr marL="377979" indent="-376229">
              <a:spcBef>
                <a:spcPts val="661"/>
              </a:spcBef>
            </a:pPr>
            <a:r>
              <a:rPr lang="pt-BR" altLang="pt-BR" sz="2646" b="1"/>
              <a:t>struct ponto</a:t>
            </a:r>
          </a:p>
          <a:p>
            <a:pPr marL="377979" indent="-376229">
              <a:spcBef>
                <a:spcPts val="661"/>
              </a:spcBef>
            </a:pPr>
            <a:r>
              <a:rPr lang="pt-BR" altLang="pt-BR" sz="2646" b="1"/>
              <a:t>{</a:t>
            </a:r>
          </a:p>
          <a:p>
            <a:pPr lvl="1">
              <a:spcBef>
                <a:spcPts val="661"/>
              </a:spcBef>
            </a:pPr>
            <a:r>
              <a:rPr lang="pt-BR" altLang="pt-BR" sz="2646" b="1"/>
              <a:t>float x, y;</a:t>
            </a:r>
          </a:p>
          <a:p>
            <a:pPr marL="377979" indent="-376229">
              <a:spcBef>
                <a:spcPts val="661"/>
              </a:spcBef>
            </a:pPr>
            <a:r>
              <a:rPr lang="pt-BR" altLang="pt-BR" sz="2646" b="1"/>
              <a:t>}; struct ponto p;</a:t>
            </a:r>
          </a:p>
          <a:p>
            <a:pPr marL="377979" indent="-376229">
              <a:spcBef>
                <a:spcPts val="772"/>
              </a:spcBef>
            </a:pPr>
            <a:endParaRPr lang="pt-BR" altLang="pt-BR" sz="3086" b="1"/>
          </a:p>
          <a:p>
            <a:pPr marL="377979" indent="-376229">
              <a:spcBef>
                <a:spcPts val="772"/>
              </a:spcBef>
            </a:pPr>
            <a:r>
              <a:rPr lang="pt-BR" altLang="pt-BR" sz="3086" b="1"/>
              <a:t>  </a:t>
            </a:r>
          </a:p>
          <a:p>
            <a:pPr lvl="1">
              <a:spcBef>
                <a:spcPts val="661"/>
              </a:spcBef>
            </a:pPr>
            <a:endParaRPr lang="pt-BR" altLang="pt-BR" sz="2646" b="1"/>
          </a:p>
          <a:p>
            <a:pPr>
              <a:spcBef>
                <a:spcPts val="661"/>
              </a:spcBef>
            </a:pPr>
            <a:endParaRPr lang="pt-BR" altLang="pt-BR" sz="2646" b="1"/>
          </a:p>
        </p:txBody>
      </p:sp>
      <p:sp>
        <p:nvSpPr>
          <p:cNvPr id="44035" name="Text Box 3">
            <a:extLst>
              <a:ext uri="{FF2B5EF4-FFF2-40B4-BE49-F238E27FC236}">
                <a16:creationId xmlns:a16="http://schemas.microsoft.com/office/drawing/2014/main" id="{B1B88292-4554-7B72-3539-CE5D68E34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902" y="1763924"/>
            <a:ext cx="4451809" cy="498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551"/>
              </a:spcBef>
            </a:pPr>
            <a:r>
              <a:rPr lang="pt-BR" altLang="pt-BR" sz="2205" b="1"/>
              <a:t>main()</a:t>
            </a:r>
          </a:p>
          <a:p>
            <a:pPr>
              <a:spcBef>
                <a:spcPts val="551"/>
              </a:spcBef>
            </a:pPr>
            <a:r>
              <a:rPr lang="pt-BR" altLang="pt-BR" sz="2205" b="1"/>
              <a:t>{</a:t>
            </a:r>
          </a:p>
          <a:p>
            <a:pPr>
              <a:spcBef>
                <a:spcPts val="551"/>
              </a:spcBef>
            </a:pPr>
            <a:r>
              <a:rPr lang="pt-BR" altLang="pt-BR" sz="2205" b="1"/>
              <a:t>   printf(“Digite as coordenadas do ponto (x,y): “);</a:t>
            </a:r>
          </a:p>
          <a:p>
            <a:pPr>
              <a:spcBef>
                <a:spcPts val="551"/>
              </a:spcBef>
            </a:pPr>
            <a:r>
              <a:rPr lang="pt-BR" altLang="pt-BR" sz="2205" b="1"/>
              <a:t>   scanf(“%f %f”,&amp;p.x, &amp;p.y);</a:t>
            </a:r>
          </a:p>
          <a:p>
            <a:pPr>
              <a:spcBef>
                <a:spcPts val="551"/>
              </a:spcBef>
            </a:pPr>
            <a:r>
              <a:rPr lang="pt-BR" altLang="pt-BR" sz="2205" b="1"/>
              <a:t>   printf(“O ponto fornecido foi: (%.2f, %.2f)\n”, p.x, p.y);</a:t>
            </a:r>
          </a:p>
          <a:p>
            <a:pPr>
              <a:spcBef>
                <a:spcPts val="551"/>
              </a:spcBef>
            </a:pPr>
            <a:r>
              <a:rPr lang="pt-BR" altLang="pt-BR" sz="2205" b="1"/>
              <a:t>}</a:t>
            </a:r>
          </a:p>
          <a:p>
            <a:pPr>
              <a:spcBef>
                <a:spcPts val="551"/>
              </a:spcBef>
            </a:pPr>
            <a:r>
              <a:rPr lang="pt-BR" altLang="pt-BR" sz="2205" b="1"/>
              <a:t>   </a:t>
            </a:r>
          </a:p>
          <a:p>
            <a:pPr>
              <a:spcBef>
                <a:spcPts val="551"/>
              </a:spcBef>
            </a:pPr>
            <a:endParaRPr lang="pt-BR" altLang="pt-BR" sz="2205" b="1"/>
          </a:p>
        </p:txBody>
      </p:sp>
      <p:sp>
        <p:nvSpPr>
          <p:cNvPr id="44036" name="Text Box 4">
            <a:extLst>
              <a:ext uri="{FF2B5EF4-FFF2-40B4-BE49-F238E27FC236}">
                <a16:creationId xmlns:a16="http://schemas.microsoft.com/office/drawing/2014/main" id="{6709F23A-0D41-3175-C11E-6FF5668EA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9812" y="7006699"/>
            <a:ext cx="2351899" cy="402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4A639F7-6EAD-4524-A612-77B784580E4C}" type="slidenum">
              <a:rPr lang="pt-BR" altLang="pt-BR" sz="1323">
                <a:solidFill>
                  <a:srgbClr val="898989"/>
                </a:solidFill>
                <a:latin typeface="Calibri" panose="020F0502020204030204" pitchFamily="34" charset="0"/>
              </a:rPr>
              <a:pPr algn="r" eaLnBrk="1" hangingPunct="1">
                <a:buClrTx/>
                <a:buFontTx/>
                <a:buNone/>
              </a:pPr>
              <a:t>10</a:t>
            </a:fld>
            <a:endParaRPr lang="pt-BR" altLang="pt-BR" sz="1323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80FD7131-4CC5-DF99-3754-537312FFC85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7B58BA82-4881-4975-A59D-0372419EE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  <a:ea typeface="+mn-ea"/>
              </a:rPr>
              <a:t>Coleções</a:t>
            </a:r>
          </a:p>
        </p:txBody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BC6BB839-9D7C-4D66-B4C8-8C22EEE24D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660" y="1447858"/>
            <a:ext cx="8161075" cy="349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1619"/>
              </a:spcBef>
            </a:pPr>
            <a:r>
              <a:rPr lang="pt-BR" altLang="pt-BR" sz="2590"/>
              <a:t>Uma coleção é uma estrutura de dados – na realidade um objeto – que pode armazenar referências a outros objetos.</a:t>
            </a:r>
          </a:p>
          <a:p>
            <a:pPr algn="just">
              <a:spcBef>
                <a:spcPts val="1619"/>
              </a:spcBef>
            </a:pPr>
            <a:r>
              <a:rPr lang="pt-BR" altLang="pt-BR" sz="2590"/>
              <a:t>Normalmente, as coleções contêm referências as objetos que são inteiramente do mesmo tipo. As interfaces de estrutura de coleções declaram as operações a ser realizadas genericamente em vários tipos de coleções.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AFA5D6C1-3FC3-DB9B-48B0-A49E4DB014D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>
            <a:extLst>
              <a:ext uri="{FF2B5EF4-FFF2-40B4-BE49-F238E27FC236}">
                <a16:creationId xmlns:a16="http://schemas.microsoft.com/office/drawing/2014/main" id="{027E4429-B481-4DDF-98F8-38652DC99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Coleções</a:t>
            </a: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87A62E2D-C698-467E-A5CB-EA50B5770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660" y="1447858"/>
            <a:ext cx="8161075" cy="899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1619"/>
              </a:spcBef>
            </a:pPr>
            <a:r>
              <a:rPr lang="pt-BR" altLang="pt-BR" sz="2590"/>
              <a:t>A figura a seguir lista algumas interfaces da estrutura de coleções.</a:t>
            </a:r>
          </a:p>
        </p:txBody>
      </p:sp>
      <p:graphicFrame>
        <p:nvGraphicFramePr>
          <p:cNvPr id="9219" name="Group 3">
            <a:extLst>
              <a:ext uri="{FF2B5EF4-FFF2-40B4-BE49-F238E27FC236}">
                <a16:creationId xmlns:a16="http://schemas.microsoft.com/office/drawing/2014/main" id="{B51C7E5B-0008-478F-A6CE-DE61BCEDCA6C}"/>
              </a:ext>
            </a:extLst>
          </p:cNvPr>
          <p:cNvGraphicFramePr>
            <a:graphicFrameLocks noGrp="1"/>
          </p:cNvGraphicFramePr>
          <p:nvPr/>
        </p:nvGraphicFramePr>
        <p:xfrm>
          <a:off x="916686" y="2768914"/>
          <a:ext cx="9094895" cy="3874071"/>
        </p:xfrm>
        <a:graphic>
          <a:graphicData uri="http://schemas.openxmlformats.org/drawingml/2006/table">
            <a:tbl>
              <a:tblPr/>
              <a:tblGrid>
                <a:gridCol w="1912190">
                  <a:extLst>
                    <a:ext uri="{9D8B030D-6E8A-4147-A177-3AD203B41FA5}">
                      <a16:colId xmlns:a16="http://schemas.microsoft.com/office/drawing/2014/main" val="623663581"/>
                    </a:ext>
                  </a:extLst>
                </a:gridCol>
                <a:gridCol w="7182705">
                  <a:extLst>
                    <a:ext uri="{9D8B030D-6E8A-4147-A177-3AD203B41FA5}">
                      <a16:colId xmlns:a16="http://schemas.microsoft.com/office/drawing/2014/main" val="585093521"/>
                    </a:ext>
                  </a:extLst>
                </a:gridCol>
              </a:tblGrid>
              <a:tr h="406084">
                <a:tc>
                  <a:txBody>
                    <a:bodyPr/>
                    <a:lstStyle>
                      <a:lvl1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Interface</a:t>
                      </a:r>
                    </a:p>
                  </a:txBody>
                  <a:tcPr marL="97139" marR="97139" marT="92457" marB="50513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Descrição</a:t>
                      </a:r>
                    </a:p>
                  </a:txBody>
                  <a:tcPr marL="97139" marR="97139" marT="92457" marB="50513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6354496"/>
                  </a:ext>
                </a:extLst>
              </a:tr>
              <a:tr h="986937">
                <a:tc>
                  <a:txBody>
                    <a:bodyPr/>
                    <a:lstStyle>
                      <a:lvl1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Microsoft YaHei" panose="020B0503020204020204" pitchFamily="34" charset="-122"/>
                        </a:rPr>
                        <a:t>Collection</a:t>
                      </a:r>
                    </a:p>
                  </a:txBody>
                  <a:tcPr marL="97139" marR="97139" marT="65317" marB="50513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A interface raiz na hierarquia de coleções a partir da qual as interfaces </a:t>
                      </a:r>
                      <a:r>
                        <a:rPr kumimoji="0" lang="pt-BR" altLang="pt-BR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Microsoft YaHei" panose="020B0503020204020204" pitchFamily="34" charset="-122"/>
                        </a:rPr>
                        <a:t>Set, Queue </a:t>
                      </a:r>
                      <a:r>
                        <a:rPr kumimoji="0" lang="pt-BR" altLang="pt-BR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e</a:t>
                      </a:r>
                      <a:r>
                        <a:rPr kumimoji="0" lang="pt-BR" altLang="pt-BR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Microsoft YaHei" panose="020B0503020204020204" pitchFamily="34" charset="-122"/>
                        </a:rPr>
                        <a:t> List</a:t>
                      </a:r>
                      <a:r>
                        <a:rPr kumimoji="0" lang="pt-BR" altLang="pt-BR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 são derivadas.</a:t>
                      </a:r>
                    </a:p>
                  </a:txBody>
                  <a:tcPr marL="97139" marR="97139" marT="92457" marB="50513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162427"/>
                  </a:ext>
                </a:extLst>
              </a:tr>
              <a:tr h="406084">
                <a:tc>
                  <a:txBody>
                    <a:bodyPr/>
                    <a:lstStyle>
                      <a:lvl1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Microsoft YaHei" panose="020B0503020204020204" pitchFamily="34" charset="-122"/>
                        </a:rPr>
                        <a:t>Set</a:t>
                      </a:r>
                    </a:p>
                  </a:txBody>
                  <a:tcPr marL="97139" marR="97139" marT="65317" marB="50513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Uma coleção que não contém duplicatas.</a:t>
                      </a:r>
                    </a:p>
                  </a:txBody>
                  <a:tcPr marL="97139" marR="97139" marT="92457" marB="50513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420531"/>
                  </a:ext>
                </a:extLst>
              </a:tr>
              <a:tr h="690513">
                <a:tc>
                  <a:txBody>
                    <a:bodyPr/>
                    <a:lstStyle>
                      <a:lvl1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Microsoft YaHei" panose="020B0503020204020204" pitchFamily="34" charset="-122"/>
                        </a:rPr>
                        <a:t>List</a:t>
                      </a:r>
                    </a:p>
                  </a:txBody>
                  <a:tcPr marL="97139" marR="97139" marT="65317" marB="50513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Uma *coleção ordenada que pode conter elementos duplicados.</a:t>
                      </a:r>
                    </a:p>
                  </a:txBody>
                  <a:tcPr marL="97139" marR="97139" marT="92457" marB="50513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4610793"/>
                  </a:ext>
                </a:extLst>
              </a:tr>
              <a:tr h="690513">
                <a:tc>
                  <a:txBody>
                    <a:bodyPr/>
                    <a:lstStyle>
                      <a:lvl1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Microsoft YaHei" panose="020B0503020204020204" pitchFamily="34" charset="-122"/>
                        </a:rPr>
                        <a:t>Map</a:t>
                      </a:r>
                    </a:p>
                  </a:txBody>
                  <a:tcPr marL="97139" marR="97139" marT="65317" marB="50513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Associa chaves a valores e não podem conter chaves duplicadas.</a:t>
                      </a:r>
                    </a:p>
                  </a:txBody>
                  <a:tcPr marL="97139" marR="97139" marT="92457" marB="50513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7355170"/>
                  </a:ext>
                </a:extLst>
              </a:tr>
              <a:tr h="693940">
                <a:tc>
                  <a:txBody>
                    <a:bodyPr/>
                    <a:lstStyle>
                      <a:lvl1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4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9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Microsoft YaHei" panose="020B0503020204020204" pitchFamily="34" charset="-122"/>
                        </a:rPr>
                        <a:t>Queue</a:t>
                      </a:r>
                    </a:p>
                  </a:txBody>
                  <a:tcPr marL="97139" marR="97139" marT="65317" marB="50513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1pPr>
                      <a:lvl2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2pPr>
                      <a:lvl3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3pPr>
                      <a:lvl4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4pPr>
                      <a:lvl5pPr eaLnBrk="0" hangingPunct="0">
                        <a:spcBef>
                          <a:spcPts val="35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35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ea typeface="Microsoft YaHei" panose="020B0503020204020204" pitchFamily="34" charset="-122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3000"/>
                        </a:lnSpc>
                        <a:spcBef>
                          <a:spcPts val="45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pt-BR" altLang="pt-BR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Microsoft YaHei" panose="020B0503020204020204" pitchFamily="34" charset="-122"/>
                        </a:rPr>
                        <a:t>Em geral, uma coleção primeiro a entrar, primeiro a sair que modela uma fila de espera; outras ordens podem ser especificadas</a:t>
                      </a:r>
                    </a:p>
                  </a:txBody>
                  <a:tcPr marL="97139" marR="97139" marT="92457" marB="50513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170993"/>
                  </a:ext>
                </a:extLst>
              </a:tr>
            </a:tbl>
          </a:graphicData>
        </a:graphic>
      </p:graphicFrame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9FCCFBB2-09B2-B3B0-0E91-8CE0EE7E9BE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B68F4906-7605-4161-8746-9E536042D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Coleções</a:t>
            </a:r>
          </a:p>
        </p:txBody>
      </p:sp>
      <p:sp>
        <p:nvSpPr>
          <p:cNvPr id="10242" name="Text Box 2">
            <a:extLst>
              <a:ext uri="{FF2B5EF4-FFF2-40B4-BE49-F238E27FC236}">
                <a16:creationId xmlns:a16="http://schemas.microsoft.com/office/drawing/2014/main" id="{932B6FD9-236D-4B47-BAD5-7818A0B328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660" y="1447858"/>
            <a:ext cx="8161075" cy="349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1619"/>
              </a:spcBef>
            </a:pPr>
            <a:r>
              <a:rPr lang="pt-BR" altLang="pt-BR" sz="2590"/>
              <a:t>As estruturas de coleções fornecem implementações de alto desempenho e alta qualidade de estrutura de dados comuns e permite a reutilização de software. Esses recursos minimizam a quantidade de codificações que os programadores devem fazer para criar e manipular coleções.</a:t>
            </a:r>
          </a:p>
          <a:p>
            <a:pPr algn="just">
              <a:spcBef>
                <a:spcPts val="1619"/>
              </a:spcBef>
            </a:pPr>
            <a:r>
              <a:rPr lang="pt-BR" altLang="pt-BR" sz="2590"/>
              <a:t>As classes e interfaces da estrutura são membros do pacote </a:t>
            </a:r>
            <a:r>
              <a:rPr lang="pt-BR" altLang="pt-BR" sz="2590">
                <a:latin typeface="Courier New" panose="02070309020205020404" pitchFamily="49" charset="0"/>
              </a:rPr>
              <a:t>java.util.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C9133459-43D0-6A97-9635-5797758CB1F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8C06CEF4-D7E0-4F41-B11C-663D1AF7A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Coleções</a:t>
            </a: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B7D0354D-04AF-4D6E-B3E7-09C8FF4216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660" y="1447858"/>
            <a:ext cx="8161075" cy="435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803275" indent="-2714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1619"/>
              </a:spcBef>
            </a:pPr>
            <a:r>
              <a:rPr lang="pt-BR" altLang="pt-BR" sz="2590"/>
              <a:t>Antes de continuar vamos ver quais as limitações dos arrays para entender porque as coleções são necessárias.</a:t>
            </a:r>
            <a:br>
              <a:rPr lang="pt-BR" altLang="pt-BR" sz="2590"/>
            </a:br>
            <a:endParaRPr lang="pt-BR" altLang="pt-BR" sz="2590"/>
          </a:p>
          <a:p>
            <a:pPr lvl="1" algn="just">
              <a:spcBef>
                <a:spcPts val="1349"/>
              </a:spcBef>
              <a:buFont typeface="Arial" panose="020B0604020202020204" pitchFamily="34" charset="0"/>
              <a:buChar char="•"/>
            </a:pPr>
            <a:r>
              <a:rPr lang="pt-BR" altLang="pt-BR" sz="2159"/>
              <a:t>Um array não pode ter o tamanho modificado depois de criado. </a:t>
            </a:r>
          </a:p>
          <a:p>
            <a:pPr lvl="1" algn="just">
              <a:spcBef>
                <a:spcPts val="1349"/>
              </a:spcBef>
              <a:buFont typeface="Arial" panose="020B0604020202020204" pitchFamily="34" charset="0"/>
              <a:buChar char="•"/>
            </a:pPr>
            <a:r>
              <a:rPr lang="pt-BR" altLang="pt-BR" sz="2159"/>
              <a:t>Somente pode conter elementos de um  tipo. </a:t>
            </a:r>
          </a:p>
          <a:p>
            <a:pPr lvl="1" algn="just">
              <a:spcBef>
                <a:spcPts val="1349"/>
              </a:spcBef>
              <a:buFont typeface="Arial" panose="020B0604020202020204" pitchFamily="34" charset="0"/>
              <a:buChar char="•"/>
            </a:pPr>
            <a:r>
              <a:rPr lang="pt-BR" altLang="pt-BR" sz="2159"/>
              <a:t>Para inserir ou retirar um elemento é necessário modificar a posição de outros elementos. </a:t>
            </a:r>
          </a:p>
          <a:p>
            <a:pPr lvl="1" algn="just">
              <a:spcBef>
                <a:spcPts val="1349"/>
              </a:spcBef>
            </a:pPr>
            <a:endParaRPr lang="pt-BR" altLang="pt-BR" sz="2159"/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D646ED96-DCC5-CBA0-51C3-FB058C1B1FF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990E2F30-5D51-400B-8963-8048A4475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Interface </a:t>
            </a:r>
            <a:r>
              <a:rPr lang="pt-BR" altLang="pt-BR" sz="4317" dirty="0" err="1">
                <a:solidFill>
                  <a:srgbClr val="000099"/>
                </a:solidFill>
                <a:latin typeface="Calibri" panose="020F0502020204030204" pitchFamily="34" charset="0"/>
              </a:rPr>
              <a:t>Collection</a:t>
            </a: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 e classe </a:t>
            </a:r>
            <a:r>
              <a:rPr lang="pt-BR" altLang="pt-BR" sz="4317" dirty="0" err="1">
                <a:solidFill>
                  <a:srgbClr val="000099"/>
                </a:solidFill>
                <a:latin typeface="Calibri" panose="020F0502020204030204" pitchFamily="34" charset="0"/>
              </a:rPr>
              <a:t>Collections</a:t>
            </a:r>
            <a:endParaRPr lang="pt-BR" altLang="pt-BR" sz="4317" dirty="0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sp>
        <p:nvSpPr>
          <p:cNvPr id="12290" name="Text Box 2">
            <a:extLst>
              <a:ext uri="{FF2B5EF4-FFF2-40B4-BE49-F238E27FC236}">
                <a16:creationId xmlns:a16="http://schemas.microsoft.com/office/drawing/2014/main" id="{B8F456D8-0B57-4F36-A56F-7544C57C9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660" y="1447857"/>
            <a:ext cx="8161075" cy="23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1619"/>
              </a:spcBef>
            </a:pPr>
            <a:r>
              <a:rPr lang="pt-BR" altLang="pt-BR" sz="2590" dirty="0"/>
              <a:t>A interface </a:t>
            </a:r>
            <a:r>
              <a:rPr lang="pt-BR" altLang="pt-BR" sz="2590" dirty="0" err="1"/>
              <a:t>Collection</a:t>
            </a:r>
            <a:r>
              <a:rPr lang="pt-BR" altLang="pt-BR" sz="2590" dirty="0"/>
              <a:t> é a interface raiz na hierarquia de coleções a partir da qual as interfaces Set, </a:t>
            </a:r>
            <a:r>
              <a:rPr lang="pt-BR" altLang="pt-BR" sz="2590" dirty="0" err="1"/>
              <a:t>Queue</a:t>
            </a:r>
            <a:r>
              <a:rPr lang="pt-BR" altLang="pt-BR" sz="2590" dirty="0"/>
              <a:t> e Lista são derivadas. </a:t>
            </a:r>
          </a:p>
          <a:p>
            <a:pPr algn="just">
              <a:spcBef>
                <a:spcPts val="1619"/>
              </a:spcBef>
            </a:pPr>
            <a:r>
              <a:rPr lang="pt-BR" altLang="pt-BR" sz="2590" dirty="0"/>
              <a:t>A interface Set define uma coleção que não contém duplicatas.</a:t>
            </a:r>
          </a:p>
        </p:txBody>
      </p:sp>
      <p:pic>
        <p:nvPicPr>
          <p:cNvPr id="12291" name="Picture 3">
            <a:extLst>
              <a:ext uri="{FF2B5EF4-FFF2-40B4-BE49-F238E27FC236}">
                <a16:creationId xmlns:a16="http://schemas.microsoft.com/office/drawing/2014/main" id="{7C1070CF-8721-45FE-9A61-5060B4E8F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4412"/>
          <a:stretch>
            <a:fillRect/>
          </a:stretch>
        </p:blipFill>
        <p:spPr bwMode="auto">
          <a:xfrm>
            <a:off x="2936823" y="3779837"/>
            <a:ext cx="4974092" cy="326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-1441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5DD433A5-3019-77C5-ED89-74318288518F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80013582-1DB6-400D-A957-CDA0B7B80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Conjuntos (Sets)</a:t>
            </a:r>
          </a:p>
        </p:txBody>
      </p:sp>
      <p:sp>
        <p:nvSpPr>
          <p:cNvPr id="13314" name="Text Box 2">
            <a:extLst>
              <a:ext uri="{FF2B5EF4-FFF2-40B4-BE49-F238E27FC236}">
                <a16:creationId xmlns:a16="http://schemas.microsoft.com/office/drawing/2014/main" id="{C54D4E18-2C6F-4A5A-9F60-6C5B74B0D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660" y="1447859"/>
            <a:ext cx="8161075" cy="2903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1619"/>
              </a:spcBef>
            </a:pPr>
            <a:r>
              <a:rPr lang="pt-BR" altLang="pt-BR" sz="2590"/>
              <a:t>Conjuntos podem ser inplementados como intâncias das classes HashSet ou TreeSet e ao contrário de arrays não é necessário especificar a posição para adicionar um elemento, basta fazer:</a:t>
            </a:r>
          </a:p>
          <a:p>
            <a:pPr algn="just">
              <a:spcBef>
                <a:spcPts val="1619"/>
              </a:spcBef>
            </a:pPr>
            <a:r>
              <a:rPr lang="pt-BR" altLang="pt-BR" sz="2590"/>
              <a:t>	</a:t>
            </a:r>
            <a:r>
              <a:rPr lang="pt-BR" altLang="pt-BR" sz="2590">
                <a:latin typeface="Courier New" panose="02070309020205020404" pitchFamily="49" charset="0"/>
              </a:rPr>
              <a:t>	c.add(objeto)</a:t>
            </a:r>
          </a:p>
          <a:p>
            <a:pPr algn="just">
              <a:spcBef>
                <a:spcPts val="1619"/>
              </a:spcBef>
            </a:pPr>
            <a:r>
              <a:rPr lang="pt-BR" altLang="pt-BR" sz="2590"/>
              <a:t>onde c é uma instância de um conjunto. 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7A98D29E-FD02-499A-9A74-CCBBE369A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675" y="4579168"/>
            <a:ext cx="8296791" cy="2427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7139" tIns="50513" rIns="97139" bIns="50513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buClrTx/>
              <a:buFontTx/>
              <a:buNone/>
            </a:pPr>
            <a:r>
              <a:rPr lang="pt-BR" altLang="pt-BR" sz="2159"/>
              <a:t>    Outros métodos são :</a:t>
            </a:r>
            <a:br>
              <a:rPr lang="pt-BR" altLang="pt-BR" sz="2159"/>
            </a:br>
            <a:endParaRPr lang="pt-BR" altLang="pt-BR" sz="2159"/>
          </a:p>
          <a:p>
            <a:pPr algn="just">
              <a:buClrTx/>
              <a:buFontTx/>
              <a:buNone/>
            </a:pPr>
            <a:r>
              <a:rPr lang="pt-BR" altLang="pt-BR" sz="2159">
                <a:latin typeface="Courier New" panose="02070309020205020404" pitchFamily="49" charset="0"/>
              </a:rPr>
              <a:t>	add </a:t>
            </a:r>
            <a:r>
              <a:rPr lang="pt-BR" altLang="pt-BR" sz="2159"/>
              <a:t>- adiciona um elemento ou um conjunto de elementos. </a:t>
            </a:r>
          </a:p>
          <a:p>
            <a:pPr algn="just">
              <a:buClrTx/>
              <a:buFontTx/>
              <a:buNone/>
            </a:pPr>
            <a:r>
              <a:rPr lang="pt-BR" altLang="pt-BR" sz="2159">
                <a:latin typeface="Courier New" panose="02070309020205020404" pitchFamily="49" charset="0"/>
              </a:rPr>
              <a:t>	remove</a:t>
            </a:r>
            <a:r>
              <a:rPr lang="pt-BR" altLang="pt-BR" sz="2159"/>
              <a:t> - remove um elemento ou um conjunto de elementos.</a:t>
            </a:r>
            <a:br>
              <a:rPr lang="pt-BR" altLang="pt-BR" sz="2159"/>
            </a:br>
            <a:r>
              <a:rPr lang="pt-BR" altLang="pt-BR" sz="2159"/>
              <a:t>	</a:t>
            </a:r>
            <a:r>
              <a:rPr lang="pt-BR" altLang="pt-BR" sz="2159">
                <a:latin typeface="Courier New" panose="02070309020205020404" pitchFamily="49" charset="0"/>
              </a:rPr>
              <a:t>contains </a:t>
            </a:r>
            <a:r>
              <a:rPr lang="pt-BR" altLang="pt-BR" sz="2159"/>
              <a:t>- Retorna true se o conjunto possuir algum elemento. </a:t>
            </a:r>
          </a:p>
          <a:p>
            <a:pPr algn="just">
              <a:buClrTx/>
              <a:buFontTx/>
              <a:buNone/>
            </a:pPr>
            <a:r>
              <a:rPr lang="pt-BR" altLang="pt-BR" sz="2159">
                <a:latin typeface="Courier New" panose="02070309020205020404" pitchFamily="49" charset="0"/>
              </a:rPr>
              <a:t>	isEmpty</a:t>
            </a:r>
            <a:r>
              <a:rPr lang="pt-BR" altLang="pt-BR" sz="2159"/>
              <a:t> - Retorna true se o conjunto estiver vazio. </a:t>
            </a:r>
          </a:p>
          <a:p>
            <a:pPr algn="just">
              <a:buClrTx/>
              <a:buFontTx/>
              <a:buNone/>
            </a:pPr>
            <a:endParaRPr lang="pt-BR" altLang="pt-BR" sz="2159"/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5A7D7814-306A-9E03-B067-5E842B80792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368D50AB-D85D-4DFC-86A3-48CB0391E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Conjuntos (Sets)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55B21148-FADB-49C5-BECB-39E2DC702D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660" y="1447858"/>
            <a:ext cx="8161075" cy="4896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1619"/>
              </a:spcBef>
            </a:pPr>
            <a:r>
              <a:rPr lang="pt-BR" altLang="pt-BR" sz="2590"/>
              <a:t>Os elementos de um conjunto não tem uma ordem como em um array, em que sabemos que o primeiro elemento está na posição 0 e o último esta na ultima posição ocupada do array.</a:t>
            </a:r>
          </a:p>
          <a:p>
            <a:pPr algn="just">
              <a:spcBef>
                <a:spcPts val="1619"/>
              </a:spcBef>
            </a:pPr>
            <a:r>
              <a:rPr lang="pt-BR" altLang="pt-BR" sz="2590"/>
              <a:t>Para percorrer um conjunto temos uma forma ainda mais simples, basta usar um Iterador, ele possui três métodos hasNext(), next() e remove().</a:t>
            </a:r>
          </a:p>
          <a:p>
            <a:pPr algn="just">
              <a:spcBef>
                <a:spcPts val="1619"/>
              </a:spcBef>
            </a:pPr>
            <a:r>
              <a:rPr lang="pt-BR" altLang="pt-BR" sz="2590"/>
              <a:t>A classe HashSet não possui nenhuma ordem específica enquanto a classe TreeSet cria uma ordem, no calso de numeros do menor para o maior e no caso de String a ordem é lexicográfica.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D433F9AB-37F4-27DD-A1A0-6E62FCD971E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D6C3E31D-F39E-4A75-B1E7-B41E1A87F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Exemplo: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9EE4D0EE-335D-4926-AA6E-8515D97F2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2" t="12280" r="36719" b="54126"/>
          <a:stretch>
            <a:fillRect/>
          </a:stretch>
        </p:blipFill>
        <p:spPr bwMode="auto">
          <a:xfrm>
            <a:off x="1070897" y="1370754"/>
            <a:ext cx="8316996" cy="5460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4902" t="12280" r="36719" b="5412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5363" name="Picture 3">
            <a:extLst>
              <a:ext uri="{FF2B5EF4-FFF2-40B4-BE49-F238E27FC236}">
                <a16:creationId xmlns:a16="http://schemas.microsoft.com/office/drawing/2014/main" id="{62042018-DAC7-4872-A536-1AD154853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335" y="5597250"/>
            <a:ext cx="411224" cy="68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1066C1C4-D786-ED2A-F402-2EADDCBCB8C5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65410CE5-50F5-4F2C-AAD9-723E74EFE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Resultado</a:t>
            </a:r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27941A04-BE3E-4FE0-ABA6-C211B9D4C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660" y="1447859"/>
            <a:ext cx="8161075" cy="430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1619"/>
              </a:spcBef>
            </a:pPr>
            <a:r>
              <a:rPr lang="pt-BR" altLang="pt-BR" sz="2590"/>
              <a:t>E o resultado é:</a:t>
            </a:r>
          </a:p>
          <a:p>
            <a:pPr algn="just">
              <a:spcBef>
                <a:spcPts val="1619"/>
              </a:spcBef>
            </a:pPr>
            <a:endParaRPr lang="pt-BR" altLang="pt-BR" sz="2590"/>
          </a:p>
          <a:p>
            <a:pPr algn="just">
              <a:spcBef>
                <a:spcPts val="1619"/>
              </a:spcBef>
            </a:pPr>
            <a:r>
              <a:rPr lang="pt-BR" altLang="pt-BR" sz="2590">
                <a:latin typeface="Courier New" panose="02070309020205020404" pitchFamily="49" charset="0"/>
              </a:rPr>
              <a:t>	&gt;[Joao, Jose, Maria, Ana]</a:t>
            </a:r>
          </a:p>
          <a:p>
            <a:pPr algn="just">
              <a:spcBef>
                <a:spcPts val="1619"/>
              </a:spcBef>
            </a:pPr>
            <a:br>
              <a:rPr lang="pt-BR" altLang="pt-BR" sz="2590">
                <a:latin typeface="Courier New" panose="02070309020205020404" pitchFamily="49" charset="0"/>
              </a:rPr>
            </a:br>
            <a:r>
              <a:rPr lang="pt-BR" altLang="pt-BR" sz="2590"/>
              <a:t>Neste exemplo temos um nome que é adicionado duas vezes, mas como os conjuntos não permitem repetição ele na verdade só é inserido uma vez.</a:t>
            </a:r>
            <a:br>
              <a:rPr lang="pt-BR" altLang="pt-BR" sz="2590"/>
            </a:br>
            <a:r>
              <a:rPr lang="pt-BR" altLang="pt-BR" sz="2590"/>
              <a:t>Observe que não há uma ordem na impressão dos resultados.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8948FA99-22BE-3A3C-CE13-0E9699300FF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">
            <a:extLst>
              <a:ext uri="{FF2B5EF4-FFF2-40B4-BE49-F238E27FC236}">
                <a16:creationId xmlns:a16="http://schemas.microsoft.com/office/drawing/2014/main" id="{DC11C95B-3295-081A-57F7-9EC993085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70" y="89247"/>
            <a:ext cx="9071610" cy="62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Cronograma de Aulas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BE34A73-B890-4328-D60E-66AE6966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36" y="959092"/>
            <a:ext cx="9749302" cy="591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88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08112532-C705-4421-B2B5-8A7CDB82B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Outro Exemplo: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AD6B9EE6-2D1A-466A-81AC-366B4941C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1" t="12354" r="35028" b="45877"/>
          <a:stretch>
            <a:fillRect/>
          </a:stretch>
        </p:blipFill>
        <p:spPr bwMode="auto">
          <a:xfrm>
            <a:off x="1070897" y="1293648"/>
            <a:ext cx="7576794" cy="5899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4741" t="12354" r="35028" b="4587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1" name="Picture 3">
            <a:extLst>
              <a:ext uri="{FF2B5EF4-FFF2-40B4-BE49-F238E27FC236}">
                <a16:creationId xmlns:a16="http://schemas.microsoft.com/office/drawing/2014/main" id="{0E82324F-92C6-496C-BDF8-D17F2D2BB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335" y="5597254"/>
            <a:ext cx="411224" cy="68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9585EC5C-3880-8092-EC59-023F92EE1181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796BB4D1-5F50-4BC6-A4CA-E1C6ED0C2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Resultado</a:t>
            </a:r>
          </a:p>
        </p:txBody>
      </p:sp>
      <p:sp>
        <p:nvSpPr>
          <p:cNvPr id="18434" name="Text Box 2">
            <a:extLst>
              <a:ext uri="{FF2B5EF4-FFF2-40B4-BE49-F238E27FC236}">
                <a16:creationId xmlns:a16="http://schemas.microsoft.com/office/drawing/2014/main" id="{3943D1E9-345C-425A-A88A-F9D2101C4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660" y="1447859"/>
            <a:ext cx="8161075" cy="2903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1619"/>
              </a:spcBef>
            </a:pPr>
            <a:r>
              <a:rPr lang="pt-BR" altLang="pt-BR" sz="2590"/>
              <a:t>Neste caso para imprimir os nomes usamos um iterador.</a:t>
            </a:r>
            <a:br>
              <a:rPr lang="pt-BR" altLang="pt-BR" sz="2590"/>
            </a:br>
            <a:endParaRPr lang="pt-BR" altLang="pt-BR" sz="2590"/>
          </a:p>
          <a:p>
            <a:pPr algn="just">
              <a:spcBef>
                <a:spcPts val="1619"/>
              </a:spcBef>
            </a:pPr>
            <a:r>
              <a:rPr lang="pt-BR" altLang="pt-BR" sz="2590"/>
              <a:t>E o resultado é:</a:t>
            </a:r>
          </a:p>
          <a:p>
            <a:pPr algn="just">
              <a:spcBef>
                <a:spcPts val="1619"/>
              </a:spcBef>
            </a:pPr>
            <a:br>
              <a:rPr lang="pt-BR" altLang="pt-BR" sz="2590"/>
            </a:br>
            <a:r>
              <a:rPr lang="pt-BR" altLang="pt-BR" sz="2590"/>
              <a:t>	</a:t>
            </a:r>
            <a:r>
              <a:rPr lang="pt-BR" altLang="pt-BR" sz="2590">
                <a:latin typeface="Courier New" panose="02070309020205020404" pitchFamily="49" charset="0"/>
              </a:rPr>
              <a:t>&gt;Joao  Jose  Maria  Ana</a:t>
            </a:r>
            <a:r>
              <a:rPr lang="pt-BR" altLang="pt-BR" sz="2590"/>
              <a:t> 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D00D2FB7-DF34-1455-DF2D-3F8CAFA48E7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8CC5DED3-D9EB-4F52-B437-6E0445912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Exemplo com </a:t>
            </a:r>
            <a:r>
              <a:rPr lang="pt-BR" altLang="pt-BR" sz="4317" dirty="0" err="1">
                <a:solidFill>
                  <a:srgbClr val="000099"/>
                </a:solidFill>
                <a:latin typeface="Calibri" panose="020F0502020204030204" pitchFamily="34" charset="0"/>
              </a:rPr>
              <a:t>TreeSet</a:t>
            </a:r>
            <a:endParaRPr lang="pt-BR" altLang="pt-BR" sz="4317" dirty="0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C41070CD-DB45-48F8-ACC8-8AC459B42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8" t="11807" r="33563" b="44902"/>
          <a:stretch>
            <a:fillRect/>
          </a:stretch>
        </p:blipFill>
        <p:spPr bwMode="auto">
          <a:xfrm>
            <a:off x="993792" y="1293649"/>
            <a:ext cx="7693307" cy="6043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5098" t="11807" r="33563" b="4490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59" name="Picture 3">
            <a:extLst>
              <a:ext uri="{FF2B5EF4-FFF2-40B4-BE49-F238E27FC236}">
                <a16:creationId xmlns:a16="http://schemas.microsoft.com/office/drawing/2014/main" id="{0FB5F517-CCE4-4EEA-A7A7-A5B8E8725E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409" y="5382101"/>
            <a:ext cx="411224" cy="68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DB5CDFC7-85AF-8EDA-4987-74640C47CF0E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E07C88FA-B539-447C-BC48-CEC42BED6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Resultado</a:t>
            </a:r>
          </a:p>
        </p:txBody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7D3D4153-2BC7-4B96-9425-C931B79A2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660" y="1447858"/>
            <a:ext cx="8161075" cy="3302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1619"/>
              </a:spcBef>
            </a:pPr>
            <a:r>
              <a:rPr lang="pt-BR" altLang="pt-BR" sz="2590"/>
              <a:t> E o resultado é :</a:t>
            </a:r>
          </a:p>
          <a:p>
            <a:pPr algn="just">
              <a:spcBef>
                <a:spcPts val="1619"/>
              </a:spcBef>
            </a:pPr>
            <a:br>
              <a:rPr lang="pt-BR" altLang="pt-BR" sz="2590"/>
            </a:br>
            <a:r>
              <a:rPr lang="pt-BR" altLang="pt-BR" sz="2590"/>
              <a:t>	</a:t>
            </a:r>
            <a:r>
              <a:rPr lang="pt-BR" altLang="pt-BR" sz="2590">
                <a:latin typeface="Courier New" panose="02070309020205020404" pitchFamily="49" charset="0"/>
              </a:rPr>
              <a:t>&gt;Ana  Joao  Jose  Maria</a:t>
            </a:r>
          </a:p>
          <a:p>
            <a:pPr algn="just">
              <a:spcBef>
                <a:spcPts val="1619"/>
              </a:spcBef>
            </a:pPr>
            <a:br>
              <a:rPr lang="pt-BR" altLang="pt-BR" sz="2590"/>
            </a:br>
            <a:r>
              <a:rPr lang="pt-BR" altLang="pt-BR" sz="2590"/>
              <a:t>Observe que não é permitido repetições, como em um HashSet, e que neste caso os elementos já estão ordenados. 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34648E36-172F-CDA5-DCC3-FBB4F458592C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B98813FC-F88D-41E8-8C4F-D12881A19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Outro Exemplo com </a:t>
            </a:r>
            <a:r>
              <a:rPr lang="pt-BR" altLang="pt-BR" sz="4317" dirty="0" err="1">
                <a:solidFill>
                  <a:srgbClr val="000099"/>
                </a:solidFill>
                <a:latin typeface="Calibri" panose="020F0502020204030204" pitchFamily="34" charset="0"/>
              </a:rPr>
              <a:t>TreeSet</a:t>
            </a:r>
            <a:endParaRPr lang="pt-BR" altLang="pt-BR" sz="4317" dirty="0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D54CBF40-CF39-4000-BF31-A1E3B3FA6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4" t="11807" r="29152" b="33075"/>
          <a:stretch>
            <a:fillRect/>
          </a:stretch>
        </p:blipFill>
        <p:spPr bwMode="auto">
          <a:xfrm>
            <a:off x="916686" y="1214832"/>
            <a:ext cx="6840019" cy="617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5064" t="11807" r="29152" b="3307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1507" name="Picture 3">
            <a:extLst>
              <a:ext uri="{FF2B5EF4-FFF2-40B4-BE49-F238E27FC236}">
                <a16:creationId xmlns:a16="http://schemas.microsoft.com/office/drawing/2014/main" id="{85CBFC75-AAAF-4B89-9EAA-08D54BC28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2723" y="5532707"/>
            <a:ext cx="411224" cy="68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52819802-A5F5-20FC-8BD0-4EE5BD75F18A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9E60BD4F-7E17-4943-BBA4-FBFD088C0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Outro Exemplo com </a:t>
            </a:r>
            <a:r>
              <a:rPr lang="pt-BR" altLang="pt-BR" sz="4317" dirty="0" err="1">
                <a:solidFill>
                  <a:srgbClr val="000099"/>
                </a:solidFill>
                <a:latin typeface="Calibri" panose="020F0502020204030204" pitchFamily="34" charset="0"/>
              </a:rPr>
              <a:t>TreeSet</a:t>
            </a:r>
            <a:endParaRPr lang="pt-BR" altLang="pt-BR" sz="4317" dirty="0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BD3454DF-8ABF-4D6B-9D61-5F9F3419D8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6" t="14780" r="19531" b="29797"/>
          <a:stretch>
            <a:fillRect/>
          </a:stretch>
        </p:blipFill>
        <p:spPr bwMode="auto">
          <a:xfrm>
            <a:off x="916688" y="1214831"/>
            <a:ext cx="8159361" cy="6127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5116" t="14780" r="19531" b="2979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1" name="Picture 3">
            <a:extLst>
              <a:ext uri="{FF2B5EF4-FFF2-40B4-BE49-F238E27FC236}">
                <a16:creationId xmlns:a16="http://schemas.microsoft.com/office/drawing/2014/main" id="{808C3A28-A7DB-4263-AC1E-12C05672F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9513" y="5715588"/>
            <a:ext cx="411224" cy="68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0CAD96C9-8DDF-A11C-204B-A7DDBAFD8233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FD982054-3810-4FC8-BBE6-2927E5F40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661" y="951306"/>
            <a:ext cx="9480416" cy="6280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buClrTx/>
              <a:buFontTx/>
              <a:buNone/>
            </a:pPr>
            <a:r>
              <a:rPr lang="pt-BR" altLang="pt-BR" sz="2590"/>
              <a:t> Neste caso foi criado o método escreve para imprimir o conjunto e são usados métodos para adicionar e remover elementos e conjuntos do conjunto inicial c .</a:t>
            </a:r>
          </a:p>
          <a:p>
            <a:pPr algn="just">
              <a:buClrTx/>
              <a:buFontTx/>
              <a:buNone/>
            </a:pPr>
            <a:r>
              <a:rPr lang="pt-BR" altLang="pt-BR" sz="2590"/>
              <a:t>E o resultado é:</a:t>
            </a:r>
          </a:p>
          <a:p>
            <a:pPr algn="just">
              <a:buClrTx/>
              <a:buFontTx/>
              <a:buNone/>
            </a:pPr>
            <a:br>
              <a:rPr lang="pt-BR" altLang="pt-BR" sz="2590"/>
            </a:br>
            <a:r>
              <a:rPr lang="pt-BR" altLang="pt-BR" sz="1943">
                <a:latin typeface="Courier New" panose="02070309020205020404" pitchFamily="49" charset="0"/>
              </a:rPr>
              <a:t>&gt;Os elementos de c são</a:t>
            </a:r>
          </a:p>
          <a:p>
            <a:pPr algn="just">
              <a:buClrTx/>
              <a:buFontTx/>
              <a:buNone/>
            </a:pPr>
            <a:r>
              <a:rPr lang="pt-BR" altLang="pt-BR" sz="1943">
                <a:latin typeface="Courier New" panose="02070309020205020404" pitchFamily="49" charset="0"/>
              </a:rPr>
              <a:t>&gt;Ana  Andre  Joao  Jose  Maria</a:t>
            </a:r>
          </a:p>
          <a:p>
            <a:pPr algn="just">
              <a:buClrTx/>
              <a:buFontTx/>
              <a:buNone/>
            </a:pPr>
            <a:r>
              <a:rPr lang="pt-BR" altLang="pt-BR" sz="1943">
                <a:latin typeface="Courier New" panose="02070309020205020404" pitchFamily="49" charset="0"/>
              </a:rPr>
              <a:t>&gt;Os elementos de c são</a:t>
            </a:r>
          </a:p>
          <a:p>
            <a:pPr algn="just">
              <a:buClrTx/>
              <a:buFontTx/>
              <a:buNone/>
            </a:pPr>
            <a:r>
              <a:rPr lang="pt-BR" altLang="pt-BR" sz="1943">
                <a:latin typeface="Courier New" panose="02070309020205020404" pitchFamily="49" charset="0"/>
              </a:rPr>
              <a:t>&gt;Ana  Andre  Joao  Jose  Maria</a:t>
            </a:r>
          </a:p>
          <a:p>
            <a:pPr algn="just">
              <a:buClrTx/>
              <a:buFontTx/>
              <a:buNone/>
            </a:pPr>
            <a:r>
              <a:rPr lang="pt-BR" altLang="pt-BR" sz="1943">
                <a:latin typeface="Courier New" panose="02070309020205020404" pitchFamily="49" charset="0"/>
              </a:rPr>
              <a:t>&gt;Os elementos de c menos Jose</a:t>
            </a:r>
          </a:p>
          <a:p>
            <a:pPr algn="just">
              <a:buClrTx/>
              <a:buFontTx/>
              <a:buNone/>
            </a:pPr>
            <a:r>
              <a:rPr lang="pt-BR" altLang="pt-BR" sz="1943">
                <a:latin typeface="Courier New" panose="02070309020205020404" pitchFamily="49" charset="0"/>
              </a:rPr>
              <a:t>&gt;Ana  Andre  Joao  Maria</a:t>
            </a:r>
          </a:p>
          <a:p>
            <a:pPr algn="just">
              <a:buClrTx/>
              <a:buFontTx/>
              <a:buNone/>
            </a:pPr>
            <a:r>
              <a:rPr lang="pt-BR" altLang="pt-BR" sz="1943">
                <a:latin typeface="Courier New" panose="02070309020205020404" pitchFamily="49" charset="0"/>
              </a:rPr>
              <a:t>&gt;Os elementos de c menos Andre</a:t>
            </a:r>
          </a:p>
          <a:p>
            <a:pPr algn="just">
              <a:buClrTx/>
              <a:buFontTx/>
              <a:buNone/>
            </a:pPr>
            <a:r>
              <a:rPr lang="pt-BR" altLang="pt-BR" sz="1943">
                <a:latin typeface="Courier New" panose="02070309020205020404" pitchFamily="49" charset="0"/>
              </a:rPr>
              <a:t>&gt;Ana  Joao  Maria</a:t>
            </a:r>
          </a:p>
          <a:p>
            <a:pPr algn="just">
              <a:buClrTx/>
              <a:buFontTx/>
              <a:buNone/>
            </a:pPr>
            <a:r>
              <a:rPr lang="pt-BR" altLang="pt-BR" sz="1943">
                <a:latin typeface="Courier New" panose="02070309020205020404" pitchFamily="49" charset="0"/>
              </a:rPr>
              <a:t>&gt;Os elementos de c2 são</a:t>
            </a:r>
          </a:p>
          <a:p>
            <a:pPr algn="just">
              <a:buClrTx/>
              <a:buFontTx/>
              <a:buNone/>
            </a:pPr>
            <a:r>
              <a:rPr lang="pt-BR" altLang="pt-BR" sz="1943">
                <a:latin typeface="Courier New" panose="02070309020205020404" pitchFamily="49" charset="0"/>
              </a:rPr>
              <a:t>&gt;Ana  Claudia  Paulo</a:t>
            </a:r>
          </a:p>
          <a:p>
            <a:pPr algn="just">
              <a:buClrTx/>
              <a:buFontTx/>
              <a:buNone/>
            </a:pPr>
            <a:r>
              <a:rPr lang="pt-BR" altLang="pt-BR" sz="1943">
                <a:latin typeface="Courier New" panose="02070309020205020404" pitchFamily="49" charset="0"/>
              </a:rPr>
              <a:t>&gt;Os elementos de c uniao c2 são</a:t>
            </a:r>
          </a:p>
          <a:p>
            <a:pPr algn="just">
              <a:buClrTx/>
              <a:buFontTx/>
              <a:buNone/>
            </a:pPr>
            <a:r>
              <a:rPr lang="pt-BR" altLang="pt-BR" sz="1943">
                <a:latin typeface="Courier New" panose="02070309020205020404" pitchFamily="49" charset="0"/>
              </a:rPr>
              <a:t>&gt;Ana  Claudia  Joao  Maria  Paulo</a:t>
            </a:r>
          </a:p>
          <a:p>
            <a:pPr algn="just">
              <a:buClrTx/>
              <a:buFontTx/>
              <a:buNone/>
            </a:pPr>
            <a:r>
              <a:rPr lang="pt-BR" altLang="pt-BR" sz="1943">
                <a:latin typeface="Courier New" panose="02070309020205020404" pitchFamily="49" charset="0"/>
              </a:rPr>
              <a:t>&gt;Os elementos de c menos c2 são</a:t>
            </a:r>
          </a:p>
          <a:p>
            <a:pPr algn="just">
              <a:buClrTx/>
              <a:buFontTx/>
              <a:buNone/>
            </a:pPr>
            <a:r>
              <a:rPr lang="pt-BR" altLang="pt-BR" sz="1943">
                <a:latin typeface="Courier New" panose="02070309020205020404" pitchFamily="49" charset="0"/>
              </a:rPr>
              <a:t>&gt;Joao  Maria 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CCFCC994-F5D5-4860-915B-894E89677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299860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Resultado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E560193C-B8A5-5F4F-68E0-8A5A91F64021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85FF9523-D71F-42A8-B458-8EE1B502E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Listas</a:t>
            </a:r>
          </a:p>
        </p:txBody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40CEC671-24C8-4DB4-862F-8FADE1C52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660" y="1447859"/>
            <a:ext cx="8161075" cy="5403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marL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1619"/>
              </a:spcBef>
            </a:pPr>
            <a:r>
              <a:rPr lang="pt-BR" altLang="pt-BR" sz="2590"/>
              <a:t>Uma coleção é uma estrutura de dados – na realidade um objeto – que pode armazenar referências a outros objetos.</a:t>
            </a:r>
          </a:p>
          <a:p>
            <a:pPr algn="just">
              <a:spcBef>
                <a:spcPts val="1619"/>
              </a:spcBef>
            </a:pPr>
            <a:r>
              <a:rPr lang="pt-BR" altLang="pt-BR" sz="2590"/>
              <a:t>As listas ao contrario das coleções permitem repetições de elementos. Temos como exemplo ArrayList, LinkedList e Vector.</a:t>
            </a:r>
          </a:p>
          <a:p>
            <a:pPr algn="just">
              <a:spcBef>
                <a:spcPts val="1619"/>
              </a:spcBef>
            </a:pPr>
            <a:r>
              <a:rPr lang="pt-BR" altLang="pt-BR" sz="2590"/>
              <a:t>Capacidade inicial de 10 elementos.</a:t>
            </a:r>
          </a:p>
          <a:p>
            <a:pPr algn="just">
              <a:spcBef>
                <a:spcPts val="1619"/>
              </a:spcBef>
            </a:pPr>
            <a:r>
              <a:rPr lang="pt-BR" altLang="pt-BR" sz="2590"/>
              <a:t>Alteração de capacidade default (no construtor):</a:t>
            </a:r>
          </a:p>
          <a:p>
            <a:pPr algn="just">
              <a:spcBef>
                <a:spcPts val="1349"/>
              </a:spcBef>
            </a:pPr>
            <a:r>
              <a:rPr lang="pt-BR" altLang="pt-BR" sz="2159">
                <a:latin typeface="Courier New" panose="02070309020205020404" pitchFamily="49" charset="0"/>
              </a:rPr>
              <a:t>	ArrayList(int capacidade);</a:t>
            </a:r>
          </a:p>
          <a:p>
            <a:pPr lvl="1" algn="just">
              <a:spcBef>
                <a:spcPts val="1349"/>
              </a:spcBef>
            </a:pPr>
            <a:r>
              <a:rPr lang="pt-BR" altLang="pt-BR" sz="2159">
                <a:latin typeface="Courier New" panose="02070309020205020404" pitchFamily="49" charset="0"/>
              </a:rPr>
              <a:t>	Vector(int capacidade);</a:t>
            </a:r>
          </a:p>
          <a:p>
            <a:pPr algn="just">
              <a:spcBef>
                <a:spcPts val="1349"/>
              </a:spcBef>
            </a:pPr>
            <a:r>
              <a:rPr lang="pt-BR" altLang="pt-BR" sz="2159"/>
              <a:t>	Não há mudança de capacidade default para LinkedList.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0FA5E66C-1FE4-FC3F-3D23-79EF7DB97966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6DADF569-672A-4161-9E4C-6DBEB561E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Listas</a:t>
            </a:r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7D781273-9CA0-4F31-96D9-A2DCF23DE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660" y="1447859"/>
            <a:ext cx="8161075" cy="5608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1619"/>
              </a:spcBef>
            </a:pPr>
            <a:r>
              <a:rPr lang="pt-BR" altLang="pt-BR" sz="2590"/>
              <a:t>Existem vários métodos que não são herdados da interface Collection, como set, get e sublist que vem da interface List, para usa-los devemos fazer:</a:t>
            </a:r>
          </a:p>
          <a:p>
            <a:pPr algn="ctr">
              <a:spcBef>
                <a:spcPts val="1349"/>
              </a:spcBef>
            </a:pPr>
            <a:r>
              <a:rPr lang="pt-BR" altLang="pt-BR" sz="2159">
                <a:latin typeface="Courier New" panose="02070309020205020404" pitchFamily="49" charset="0"/>
              </a:rPr>
              <a:t>List c = new ArrayList();</a:t>
            </a:r>
          </a:p>
          <a:p>
            <a:pPr algn="just">
              <a:spcBef>
                <a:spcPts val="1619"/>
              </a:spcBef>
            </a:pPr>
            <a:r>
              <a:rPr lang="pt-BR" altLang="pt-BR" sz="2590"/>
              <a:t>set substitui um elemento por outro como:</a:t>
            </a:r>
          </a:p>
          <a:p>
            <a:pPr algn="ctr">
              <a:spcBef>
                <a:spcPts val="1349"/>
              </a:spcBef>
            </a:pPr>
            <a:r>
              <a:rPr lang="pt-BR" altLang="pt-BR" sz="2159">
                <a:latin typeface="Courier New" panose="02070309020205020404" pitchFamily="49" charset="0"/>
              </a:rPr>
              <a:t> c.set(3, Paulo)</a:t>
            </a:r>
          </a:p>
          <a:p>
            <a:pPr algn="just">
              <a:spcBef>
                <a:spcPts val="1619"/>
              </a:spcBef>
            </a:pPr>
            <a:r>
              <a:rPr lang="pt-BR" altLang="pt-BR" sz="2590"/>
              <a:t>substitui o 4° elemento (Joao) por Paulo, o 1° elemento esta na posição 0.</a:t>
            </a:r>
          </a:p>
          <a:p>
            <a:pPr algn="just">
              <a:spcBef>
                <a:spcPts val="1619"/>
              </a:spcBef>
            </a:pPr>
            <a:r>
              <a:rPr lang="pt-BR" altLang="pt-BR" sz="2590"/>
              <a:t> get retorna o elemento</a:t>
            </a:r>
          </a:p>
          <a:p>
            <a:pPr algn="ctr">
              <a:spcBef>
                <a:spcPts val="1349"/>
              </a:spcBef>
            </a:pPr>
            <a:r>
              <a:rPr lang="pt-BR" altLang="pt-BR" sz="2159">
                <a:latin typeface="Courier New" panose="02070309020205020404" pitchFamily="49" charset="0"/>
              </a:rPr>
              <a:t> Object o = c.get(2)</a:t>
            </a:r>
          </a:p>
          <a:p>
            <a:pPr algn="just">
              <a:spcBef>
                <a:spcPts val="1619"/>
              </a:spcBef>
            </a:pPr>
            <a:r>
              <a:rPr lang="pt-BR" altLang="pt-BR" sz="2590"/>
              <a:t> retorna Ana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1829776D-C7FE-70F2-15B0-98A5EF6B89B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4B22D354-AC94-4732-BF74-D8D2D3567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Listas</a:t>
            </a:r>
          </a:p>
        </p:txBody>
      </p:sp>
      <p:sp>
        <p:nvSpPr>
          <p:cNvPr id="26626" name="Text Box 2">
            <a:extLst>
              <a:ext uri="{FF2B5EF4-FFF2-40B4-BE49-F238E27FC236}">
                <a16:creationId xmlns:a16="http://schemas.microsoft.com/office/drawing/2014/main" id="{5DB22ACD-1D7D-4376-80F6-9DFE3DB049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660" y="1447858"/>
            <a:ext cx="8161075" cy="2360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buClrTx/>
              <a:buFontTx/>
              <a:buNone/>
            </a:pPr>
            <a:r>
              <a:rPr lang="pt-BR" altLang="pt-BR" sz="2590"/>
              <a:t>sublist(inicio,fim) cria uma sublista com inicio em inicio (inclusive) e fim em fim (exclusive)</a:t>
            </a:r>
          </a:p>
          <a:p>
            <a:pPr algn="just">
              <a:buClrTx/>
              <a:buFontTx/>
              <a:buNone/>
            </a:pPr>
            <a:endParaRPr lang="pt-BR" altLang="pt-BR" sz="2590"/>
          </a:p>
          <a:p>
            <a:pPr algn="ctr">
              <a:buClrTx/>
              <a:buFontTx/>
              <a:buNone/>
            </a:pPr>
            <a:r>
              <a:rPr lang="pt-BR" altLang="pt-BR" sz="2159">
                <a:latin typeface="Courier New" panose="02070309020205020404" pitchFamily="49" charset="0"/>
              </a:rPr>
              <a:t> List c2 = c.sublist(1,3)</a:t>
            </a:r>
          </a:p>
          <a:p>
            <a:pPr algn="ctr">
              <a:buClrTx/>
              <a:buFontTx/>
              <a:buNone/>
            </a:pPr>
            <a:endParaRPr lang="pt-BR" altLang="pt-BR" sz="2159">
              <a:latin typeface="Courier New" panose="02070309020205020404" pitchFamily="49" charset="0"/>
            </a:endParaRPr>
          </a:p>
          <a:p>
            <a:pPr algn="just">
              <a:buClrTx/>
              <a:buFontTx/>
              <a:buNone/>
            </a:pPr>
            <a:r>
              <a:rPr lang="pt-BR" altLang="pt-BR" sz="2590"/>
              <a:t>retorna c2 com [Joao, Ana]</a:t>
            </a:r>
            <a:r>
              <a:rPr lang="pt-BR" altLang="pt-BR" sz="1943"/>
              <a:t> 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75E57AA4-9268-4A7F-1D6D-D331115A13E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>
            <a:extLst>
              <a:ext uri="{FF2B5EF4-FFF2-40B4-BE49-F238E27FC236}">
                <a16:creationId xmlns:a16="http://schemas.microsoft.com/office/drawing/2014/main" id="{0A1035A6-CC3E-0CB0-6FD5-5CFBD2801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70" y="89247"/>
            <a:ext cx="9071610" cy="624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Estruturas</a:t>
            </a:r>
          </a:p>
        </p:txBody>
      </p:sp>
      <p:sp>
        <p:nvSpPr>
          <p:cNvPr id="36866" name="Text Box 2">
            <a:extLst>
              <a:ext uri="{FF2B5EF4-FFF2-40B4-BE49-F238E27FC236}">
                <a16:creationId xmlns:a16="http://schemas.microsoft.com/office/drawing/2014/main" id="{A3F27902-0E28-6E59-DEE3-39908DCD4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" y="1763924"/>
            <a:ext cx="9071610" cy="498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spcBef>
                <a:spcPts val="772"/>
              </a:spcBef>
            </a:pPr>
            <a:r>
              <a:rPr lang="pt-BR" altLang="pt-BR" sz="2205"/>
              <a:t>Um estrutura é um arranjo heterogêneo, representando um grupo heterogêneo de itens no qual cada item é identificado por um identificador próprio, sendo cada um deles conhecido como um membro da estrutura.</a:t>
            </a:r>
          </a:p>
          <a:p>
            <a:pPr algn="just">
              <a:spcBef>
                <a:spcPts val="772"/>
              </a:spcBef>
            </a:pPr>
            <a:r>
              <a:rPr lang="pt-BR" altLang="pt-BR" sz="2205"/>
              <a:t>Uma estrutura é um grupo de itens no qual cada item é identificado por um identificador próprio, sendo cada um deles conhecido com um </a:t>
            </a:r>
            <a:r>
              <a:rPr lang="pt-BR" altLang="pt-BR" sz="2205" b="1"/>
              <a:t>membro</a:t>
            </a:r>
            <a:r>
              <a:rPr lang="pt-BR" altLang="pt-BR" sz="2205"/>
              <a:t> da estrutura </a:t>
            </a:r>
            <a:r>
              <a:rPr lang="pt-BR" altLang="pt-BR" sz="2205" b="1"/>
              <a:t>(TANEMBAUM, pág 57) e (CELES, pág 98).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1764B462-1CA5-7661-C38E-FCD9151432F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A6CAFCAB-B9A9-4E7D-930F-08D9987EDE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Vector</a:t>
            </a:r>
          </a:p>
        </p:txBody>
      </p:sp>
      <p:sp>
        <p:nvSpPr>
          <p:cNvPr id="27650" name="Text Box 2">
            <a:extLst>
              <a:ext uri="{FF2B5EF4-FFF2-40B4-BE49-F238E27FC236}">
                <a16:creationId xmlns:a16="http://schemas.microsoft.com/office/drawing/2014/main" id="{911FD552-DC05-4AD9-80BB-BB639B99C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660" y="1447859"/>
            <a:ext cx="8161075" cy="4099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1619"/>
              </a:spcBef>
            </a:pPr>
            <a:r>
              <a:rPr lang="pt-BR" altLang="pt-BR" sz="2590"/>
              <a:t>Desde Java 1.2 Vector é uma implementação da interface List que é uma derivação da interface Collection. </a:t>
            </a:r>
          </a:p>
          <a:p>
            <a:pPr algn="just">
              <a:spcBef>
                <a:spcPts val="1619"/>
              </a:spcBef>
            </a:pPr>
            <a:r>
              <a:rPr lang="pt-BR" altLang="pt-BR" sz="2590"/>
              <a:t>Os vetores só podem armazenar objetos, portanto para guardar valores primitivos devemos converte-lo em um objeto,  fazendo um wrapper .</a:t>
            </a:r>
          </a:p>
          <a:p>
            <a:pPr algn="just">
              <a:spcBef>
                <a:spcPts val="1619"/>
              </a:spcBef>
            </a:pPr>
            <a:r>
              <a:rPr lang="pt-BR" altLang="pt-BR" sz="2590"/>
              <a:t>Alguns de seus métodos são size(que dá o tamanho do vetor) e capacity(que dá a capacidade do vetor) que são mostrados no exemplo ExemploVector.java.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60159E40-6200-F02D-2D26-5189A8610CF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882F0A6B-AB33-4312-A68E-3BE6B309D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Exemplo de Vector</a:t>
            </a: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CFB5EED0-E1E4-4CB4-82F8-FC2A5D1A2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8" t="11827" r="31332" b="52757"/>
          <a:stretch>
            <a:fillRect/>
          </a:stretch>
        </p:blipFill>
        <p:spPr bwMode="auto">
          <a:xfrm>
            <a:off x="759050" y="1447859"/>
            <a:ext cx="8861868" cy="5402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5098" t="11827" r="31332" b="5275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8675" name="Picture 3">
            <a:extLst>
              <a:ext uri="{FF2B5EF4-FFF2-40B4-BE49-F238E27FC236}">
                <a16:creationId xmlns:a16="http://schemas.microsoft.com/office/drawing/2014/main" id="{3F39C469-0B3D-4EF0-A442-2590306F6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707" y="5489677"/>
            <a:ext cx="411224" cy="68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AB3A2FC3-DC82-E04E-6C0F-51F1A75A508F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90891FC9-5A2B-4485-B816-07476D91F7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Resultado</a:t>
            </a:r>
          </a:p>
        </p:txBody>
      </p:sp>
      <p:sp>
        <p:nvSpPr>
          <p:cNvPr id="29698" name="Text Box 2">
            <a:extLst>
              <a:ext uri="{FF2B5EF4-FFF2-40B4-BE49-F238E27FC236}">
                <a16:creationId xmlns:a16="http://schemas.microsoft.com/office/drawing/2014/main" id="{2E374F50-591B-4302-BA4C-C8D3C64B0F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921" y="1648330"/>
            <a:ext cx="8161074" cy="223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1619"/>
              </a:spcBef>
            </a:pPr>
            <a:r>
              <a:rPr lang="pt-BR" altLang="pt-BR" sz="2590"/>
              <a:t>E o resultado é:</a:t>
            </a:r>
          </a:p>
          <a:p>
            <a:pPr algn="just">
              <a:spcBef>
                <a:spcPts val="1619"/>
              </a:spcBef>
            </a:pPr>
            <a:endParaRPr lang="pt-BR" altLang="pt-BR" sz="2590"/>
          </a:p>
          <a:p>
            <a:pPr algn="just">
              <a:lnSpc>
                <a:spcPct val="50000"/>
              </a:lnSpc>
              <a:spcBef>
                <a:spcPts val="1619"/>
              </a:spcBef>
            </a:pPr>
            <a:r>
              <a:rPr lang="pt-BR" altLang="pt-BR" sz="2590">
                <a:latin typeface="Courier New" panose="02070309020205020404" pitchFamily="49" charset="0"/>
              </a:rPr>
              <a:t>	&gt;tamanho= 5  capacidade= 10</a:t>
            </a:r>
          </a:p>
          <a:p>
            <a:pPr algn="just">
              <a:lnSpc>
                <a:spcPct val="50000"/>
              </a:lnSpc>
              <a:spcBef>
                <a:spcPts val="2698"/>
              </a:spcBef>
            </a:pPr>
            <a:r>
              <a:rPr lang="pt-BR" altLang="pt-BR" sz="2590">
                <a:latin typeface="Courier New" panose="02070309020205020404" pitchFamily="49" charset="0"/>
              </a:rPr>
              <a:t>	[Maria, Joao, Ana, Joao, Jose]</a:t>
            </a:r>
            <a:r>
              <a:rPr lang="pt-BR" altLang="pt-BR" sz="4317"/>
              <a:t> 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9DFA867B-E8F1-A000-F7EB-6666EAF7BB37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8B421671-EC04-4CCA-BEBF-9081AC637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 err="1">
                <a:solidFill>
                  <a:srgbClr val="000099"/>
                </a:solidFill>
                <a:latin typeface="Calibri" panose="020F0502020204030204" pitchFamily="34" charset="0"/>
              </a:rPr>
              <a:t>ArrayList</a:t>
            </a: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 e </a:t>
            </a:r>
            <a:r>
              <a:rPr lang="pt-BR" altLang="pt-BR" sz="4317" dirty="0" err="1">
                <a:solidFill>
                  <a:srgbClr val="000099"/>
                </a:solidFill>
                <a:latin typeface="Calibri" panose="020F0502020204030204" pitchFamily="34" charset="0"/>
              </a:rPr>
              <a:t>LinkedList</a:t>
            </a:r>
            <a:endParaRPr lang="pt-BR" altLang="pt-BR" sz="4317" dirty="0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id="{49340B01-D48A-4E4E-B07E-CC26305CBD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660" y="1447859"/>
            <a:ext cx="8161075" cy="4099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1619"/>
              </a:spcBef>
            </a:pPr>
            <a:r>
              <a:rPr lang="pt-BR" altLang="pt-BR" sz="2590"/>
              <a:t>ArrayList implementa a lista internamente como um array e é mais rápido do que LinkedList exceto para inserir e deletar elementos.</a:t>
            </a:r>
          </a:p>
          <a:p>
            <a:pPr algn="just">
              <a:spcBef>
                <a:spcPts val="1619"/>
              </a:spcBef>
            </a:pPr>
            <a:r>
              <a:rPr lang="pt-BR" altLang="pt-BR" sz="2590"/>
              <a:t>Um método das listas é get , este método recebe um inteiro e retorna o objeto correspondente á posição dada por este inteiro, se este número for fora da faixa de valores válidos é lançada a exceção </a:t>
            </a:r>
            <a:r>
              <a:rPr lang="pt-BR" altLang="pt-BR" sz="2590">
                <a:latin typeface="Courier New" panose="02070309020205020404" pitchFamily="49" charset="0"/>
              </a:rPr>
              <a:t>IndexOutOfBoundsException</a:t>
            </a:r>
            <a:r>
              <a:rPr lang="pt-BR" altLang="pt-BR" sz="2590"/>
              <a:t>.</a:t>
            </a:r>
          </a:p>
          <a:p>
            <a:pPr algn="just">
              <a:spcBef>
                <a:spcPts val="1619"/>
              </a:spcBef>
            </a:pPr>
            <a:endParaRPr lang="pt-BR" altLang="pt-BR" sz="2590"/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AC4FC1C2-95C8-227C-3791-4A01D0A6F2D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254D6450-C47D-4022-8A19-369B86989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Exemplo de </a:t>
            </a:r>
            <a:r>
              <a:rPr lang="pt-BR" altLang="pt-BR" sz="4317" dirty="0" err="1">
                <a:solidFill>
                  <a:srgbClr val="000099"/>
                </a:solidFill>
                <a:latin typeface="Calibri" panose="020F0502020204030204" pitchFamily="34" charset="0"/>
              </a:rPr>
              <a:t>ArrayList</a:t>
            </a:r>
            <a:endParaRPr lang="pt-BR" altLang="pt-BR" sz="4317" dirty="0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C2993099-309B-48C2-831E-3129EAFD4F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4" t="11807" r="33595" b="44878"/>
          <a:stretch>
            <a:fillRect/>
          </a:stretch>
        </p:blipFill>
        <p:spPr bwMode="auto">
          <a:xfrm>
            <a:off x="604841" y="1293650"/>
            <a:ext cx="7539099" cy="5925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5064" t="11807" r="33595" b="44878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1747" name="Picture 3">
            <a:extLst>
              <a:ext uri="{FF2B5EF4-FFF2-40B4-BE49-F238E27FC236}">
                <a16:creationId xmlns:a16="http://schemas.microsoft.com/office/drawing/2014/main" id="{0B6CB8D5-420E-43BD-B4BF-91846D056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5440" y="5435889"/>
            <a:ext cx="411224" cy="68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7AC574B6-04C4-9BE2-55B7-9A6F081781A3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2B5D81D1-FB95-417D-9751-4FFC3D6FE7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Resultado</a:t>
            </a:r>
          </a:p>
        </p:txBody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013BDF6A-BAFC-4D38-9CE0-6ADE91CAF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921" y="1584933"/>
            <a:ext cx="8161074" cy="2511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lnSpc>
                <a:spcPct val="50000"/>
              </a:lnSpc>
              <a:spcBef>
                <a:spcPts val="1619"/>
              </a:spcBef>
            </a:pPr>
            <a:endParaRPr lang="pt-BR" altLang="pt-BR" sz="2590"/>
          </a:p>
          <a:p>
            <a:pPr algn="just">
              <a:lnSpc>
                <a:spcPct val="50000"/>
              </a:lnSpc>
              <a:spcBef>
                <a:spcPts val="1619"/>
              </a:spcBef>
            </a:pPr>
            <a:r>
              <a:rPr lang="pt-BR" altLang="pt-BR" sz="2590"/>
              <a:t>E o resultado é:</a:t>
            </a:r>
          </a:p>
          <a:p>
            <a:pPr algn="just">
              <a:lnSpc>
                <a:spcPct val="50000"/>
              </a:lnSpc>
              <a:spcBef>
                <a:spcPts val="1619"/>
              </a:spcBef>
            </a:pPr>
            <a:endParaRPr lang="pt-BR" altLang="pt-BR" sz="2590"/>
          </a:p>
          <a:p>
            <a:pPr algn="just">
              <a:spcBef>
                <a:spcPts val="1619"/>
              </a:spcBef>
            </a:pPr>
            <a:r>
              <a:rPr lang="pt-BR" altLang="pt-BR" sz="2590">
                <a:latin typeface="Courier New" panose="02070309020205020404" pitchFamily="49" charset="0"/>
              </a:rPr>
              <a:t>	&gt;Maria  Joao  Ana  Joao  Jose</a:t>
            </a:r>
            <a:br>
              <a:rPr lang="pt-BR" altLang="pt-BR" sz="2590">
                <a:latin typeface="Courier New" panose="02070309020205020404" pitchFamily="49" charset="0"/>
              </a:rPr>
            </a:br>
            <a:r>
              <a:rPr lang="pt-BR" altLang="pt-BR" sz="2590">
                <a:latin typeface="Courier New" panose="02070309020205020404" pitchFamily="49" charset="0"/>
              </a:rPr>
              <a:t>	Ana</a:t>
            </a:r>
            <a:br>
              <a:rPr lang="pt-BR" altLang="pt-BR" sz="2590">
                <a:latin typeface="Courier New" panose="02070309020205020404" pitchFamily="49" charset="0"/>
              </a:rPr>
            </a:br>
            <a:r>
              <a:rPr lang="pt-BR" altLang="pt-BR" sz="2590">
                <a:latin typeface="Courier New" panose="02070309020205020404" pitchFamily="49" charset="0"/>
              </a:rPr>
              <a:t>	[Maria, Joao, Ana, Joao, Jose] 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7EFCBF67-529A-BB4F-92D3-E79A02C252C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91307DFB-6D38-4E4C-89DD-7013783C7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Exemplo de </a:t>
            </a:r>
            <a:r>
              <a:rPr lang="pt-BR" altLang="pt-BR" sz="4317" dirty="0" err="1">
                <a:solidFill>
                  <a:srgbClr val="000099"/>
                </a:solidFill>
                <a:latin typeface="Calibri" panose="020F0502020204030204" pitchFamily="34" charset="0"/>
              </a:rPr>
              <a:t>LinkedList</a:t>
            </a:r>
            <a:endParaRPr lang="pt-BR" altLang="pt-BR" sz="4317" dirty="0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BD72ACFA-F357-45D5-AE16-9F43A39307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6" t="11807" r="35774" b="56711"/>
          <a:stretch>
            <a:fillRect/>
          </a:stretch>
        </p:blipFill>
        <p:spPr bwMode="auto">
          <a:xfrm>
            <a:off x="760763" y="1293650"/>
            <a:ext cx="8937259" cy="5397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5116" t="11807" r="35774" b="5671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3795" name="Picture 3">
            <a:extLst>
              <a:ext uri="{FF2B5EF4-FFF2-40B4-BE49-F238E27FC236}">
                <a16:creationId xmlns:a16="http://schemas.microsoft.com/office/drawing/2014/main" id="{7635BDB6-94DF-45F2-8B27-088498BDF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5876" y="5511193"/>
            <a:ext cx="411224" cy="68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5A97A1A4-1F25-21D5-D10D-252F6767FCEA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C37C4199-2EEB-4EE4-B4DD-B5FD9E579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Resultado</a:t>
            </a:r>
          </a:p>
        </p:txBody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4EDE62BF-9A62-410B-850A-E8C328D5C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921" y="1584933"/>
            <a:ext cx="8161074" cy="2317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lnSpc>
                <a:spcPct val="50000"/>
              </a:lnSpc>
              <a:spcBef>
                <a:spcPts val="1619"/>
              </a:spcBef>
            </a:pPr>
            <a:endParaRPr lang="pt-BR" altLang="pt-BR" sz="2590"/>
          </a:p>
          <a:p>
            <a:pPr algn="just">
              <a:lnSpc>
                <a:spcPct val="50000"/>
              </a:lnSpc>
              <a:spcBef>
                <a:spcPts val="1619"/>
              </a:spcBef>
            </a:pPr>
            <a:r>
              <a:rPr lang="pt-BR" altLang="pt-BR" sz="2590"/>
              <a:t>E o resultado é:</a:t>
            </a:r>
          </a:p>
          <a:p>
            <a:pPr algn="just">
              <a:lnSpc>
                <a:spcPct val="50000"/>
              </a:lnSpc>
              <a:spcBef>
                <a:spcPts val="1619"/>
              </a:spcBef>
            </a:pPr>
            <a:endParaRPr lang="pt-BR" altLang="pt-BR" sz="2590"/>
          </a:p>
          <a:p>
            <a:pPr algn="just">
              <a:spcBef>
                <a:spcPts val="1619"/>
              </a:spcBef>
            </a:pPr>
            <a:r>
              <a:rPr lang="pt-BR" altLang="pt-BR" sz="2590">
                <a:latin typeface="Courier New" panose="02070309020205020404" pitchFamily="49" charset="0"/>
              </a:rPr>
              <a:t>	&gt;[Maria, Joao, Ana, Joao, Jose] </a:t>
            </a:r>
          </a:p>
          <a:p>
            <a:pPr algn="just">
              <a:spcBef>
                <a:spcPts val="1619"/>
              </a:spcBef>
            </a:pPr>
            <a:endParaRPr lang="pt-BR" altLang="pt-BR" sz="2590">
              <a:latin typeface="Courier New" panose="02070309020205020404" pitchFamily="49" charset="0"/>
            </a:endParaRP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5F9F1596-FE4F-2C3A-9707-65004EDEA1E6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3CBCF712-A8A9-41DE-8431-F9BF8D411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 err="1">
                <a:solidFill>
                  <a:srgbClr val="000099"/>
                </a:solidFill>
                <a:latin typeface="Calibri" panose="020F0502020204030204" pitchFamily="34" charset="0"/>
              </a:rPr>
              <a:t>ArrayList</a:t>
            </a: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 e </a:t>
            </a:r>
            <a:r>
              <a:rPr lang="pt-BR" altLang="pt-BR" sz="4317" dirty="0" err="1">
                <a:solidFill>
                  <a:srgbClr val="000099"/>
                </a:solidFill>
                <a:latin typeface="Calibri" panose="020F0502020204030204" pitchFamily="34" charset="0"/>
              </a:rPr>
              <a:t>LinkedList</a:t>
            </a:r>
            <a:endParaRPr lang="pt-BR" altLang="pt-BR" sz="4317" dirty="0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sp>
        <p:nvSpPr>
          <p:cNvPr id="35842" name="Text Box 2">
            <a:extLst>
              <a:ext uri="{FF2B5EF4-FFF2-40B4-BE49-F238E27FC236}">
                <a16:creationId xmlns:a16="http://schemas.microsoft.com/office/drawing/2014/main" id="{3603027B-E37F-4DF9-A3A1-0CAE1415A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660" y="1447859"/>
            <a:ext cx="8161075" cy="1696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1619"/>
              </a:spcBef>
            </a:pPr>
            <a:r>
              <a:rPr lang="pt-BR" altLang="pt-BR" sz="2590" dirty="0"/>
              <a:t>Além do </a:t>
            </a:r>
            <a:r>
              <a:rPr lang="pt-BR" altLang="pt-BR" sz="2590" dirty="0" err="1"/>
              <a:t>iterador</a:t>
            </a:r>
            <a:r>
              <a:rPr lang="pt-BR" altLang="pt-BR" sz="2590" dirty="0"/>
              <a:t> da interface </a:t>
            </a:r>
            <a:r>
              <a:rPr lang="pt-BR" altLang="pt-BR" sz="2590" dirty="0" err="1"/>
              <a:t>Colections</a:t>
            </a:r>
            <a:r>
              <a:rPr lang="pt-BR" altLang="pt-BR" sz="2590" dirty="0"/>
              <a:t> , a interface </a:t>
            </a:r>
            <a:r>
              <a:rPr lang="pt-BR" altLang="pt-BR" sz="2590" dirty="0" err="1"/>
              <a:t>List</a:t>
            </a:r>
            <a:r>
              <a:rPr lang="pt-BR" altLang="pt-BR" sz="2590" dirty="0"/>
              <a:t> contém seu </a:t>
            </a:r>
            <a:r>
              <a:rPr lang="pt-BR" altLang="pt-BR" sz="2590" dirty="0" err="1"/>
              <a:t>proprio</a:t>
            </a:r>
            <a:r>
              <a:rPr lang="pt-BR" altLang="pt-BR" sz="2590" dirty="0"/>
              <a:t> </a:t>
            </a:r>
            <a:r>
              <a:rPr lang="pt-BR" altLang="pt-BR" sz="2590" dirty="0" err="1"/>
              <a:t>iterador</a:t>
            </a:r>
            <a:r>
              <a:rPr lang="pt-BR" altLang="pt-BR" sz="2590" dirty="0"/>
              <a:t>, que além das classes do </a:t>
            </a:r>
            <a:r>
              <a:rPr lang="pt-BR" altLang="pt-BR" sz="2590" dirty="0" err="1"/>
              <a:t>iterador</a:t>
            </a:r>
            <a:r>
              <a:rPr lang="pt-BR" altLang="pt-BR" sz="2590" dirty="0"/>
              <a:t> de </a:t>
            </a:r>
            <a:r>
              <a:rPr lang="pt-BR" altLang="pt-BR" sz="2590" dirty="0" err="1"/>
              <a:t>Colections</a:t>
            </a:r>
            <a:r>
              <a:rPr lang="pt-BR" altLang="pt-BR" sz="2590" dirty="0"/>
              <a:t> contém classes como </a:t>
            </a:r>
            <a:r>
              <a:rPr lang="pt-BR" altLang="pt-BR" sz="2590" dirty="0" err="1"/>
              <a:t>previous</a:t>
            </a:r>
            <a:r>
              <a:rPr lang="pt-BR" altLang="pt-BR" sz="2590" dirty="0"/>
              <a:t> e </a:t>
            </a:r>
            <a:r>
              <a:rPr lang="pt-BR" altLang="pt-BR" sz="2590" dirty="0" err="1"/>
              <a:t>hasPrevious</a:t>
            </a:r>
            <a:r>
              <a:rPr lang="pt-BR" altLang="pt-BR" sz="2590" dirty="0"/>
              <a:t>.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E02DB9A2-1E3C-477D-0E9E-2D3C45222540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B3668A03-93CA-409D-BAB6-8A0014241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Exemplo de </a:t>
            </a:r>
            <a:r>
              <a:rPr lang="pt-BR" altLang="pt-BR" sz="4317" dirty="0" err="1">
                <a:solidFill>
                  <a:srgbClr val="000099"/>
                </a:solidFill>
                <a:latin typeface="Calibri" panose="020F0502020204030204" pitchFamily="34" charset="0"/>
              </a:rPr>
              <a:t>ListInterator</a:t>
            </a:r>
            <a:endParaRPr lang="pt-BR" altLang="pt-BR" sz="4317" dirty="0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pic>
        <p:nvPicPr>
          <p:cNvPr id="36866" name="Picture 2">
            <a:extLst>
              <a:ext uri="{FF2B5EF4-FFF2-40B4-BE49-F238E27FC236}">
                <a16:creationId xmlns:a16="http://schemas.microsoft.com/office/drawing/2014/main" id="{7A7A8D9B-0ECF-4F8D-A076-1F8FBDD53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3" t="11827" r="31366" b="47832"/>
          <a:stretch>
            <a:fillRect/>
          </a:stretch>
        </p:blipFill>
        <p:spPr bwMode="auto">
          <a:xfrm>
            <a:off x="993790" y="1293650"/>
            <a:ext cx="8471205" cy="5786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4333" t="11827" r="31366" b="4783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6867" name="Picture 3">
            <a:extLst>
              <a:ext uri="{FF2B5EF4-FFF2-40B4-BE49-F238E27FC236}">
                <a16:creationId xmlns:a16="http://schemas.microsoft.com/office/drawing/2014/main" id="{E4C49B39-1FBD-477B-8735-4AD197883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947" y="5532708"/>
            <a:ext cx="411224" cy="68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B8C8DB08-BB50-127D-76BA-92504B043556}"/>
              </a:ext>
            </a:extLst>
          </p:cNvPr>
          <p:cNvPicPr/>
          <p:nvPr/>
        </p:nvPicPr>
        <p:blipFill>
          <a:blip r:embed="rId5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>
            <a:extLst>
              <a:ext uri="{FF2B5EF4-FFF2-40B4-BE49-F238E27FC236}">
                <a16:creationId xmlns:a16="http://schemas.microsoft.com/office/drawing/2014/main" id="{987360CE-6082-ABFA-E6AA-BA62853C0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120" y="10499"/>
            <a:ext cx="9071610" cy="783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Estruturas</a:t>
            </a:r>
          </a:p>
        </p:txBody>
      </p:sp>
      <p:sp>
        <p:nvSpPr>
          <p:cNvPr id="37890" name="Text Box 2">
            <a:extLst>
              <a:ext uri="{FF2B5EF4-FFF2-40B4-BE49-F238E27FC236}">
                <a16:creationId xmlns:a16="http://schemas.microsoft.com/office/drawing/2014/main" id="{4157C7C1-D24E-3462-87EF-4A37E0492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" y="1763924"/>
            <a:ext cx="9071610" cy="498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90000"/>
              </a:lnSpc>
              <a:spcBef>
                <a:spcPts val="772"/>
              </a:spcBef>
            </a:pPr>
            <a:r>
              <a:rPr lang="pt-BR" altLang="pt-BR" sz="2205"/>
              <a:t>Para exemplificar, vejamos as seguintes variáveis de um trecho de programa qualquer:</a:t>
            </a:r>
          </a:p>
          <a:p>
            <a:pPr marL="0" lvl="1" algn="just">
              <a:lnSpc>
                <a:spcPct val="90000"/>
              </a:lnSpc>
              <a:spcBef>
                <a:spcPts val="661"/>
              </a:spcBef>
            </a:pPr>
            <a:r>
              <a:rPr lang="pt-BR" altLang="pt-BR" sz="2205"/>
              <a:t>char nome[30]; /*vetor nome de 30 caracteres*/</a:t>
            </a:r>
          </a:p>
          <a:p>
            <a:pPr marL="0" lvl="1" algn="just">
              <a:lnSpc>
                <a:spcPct val="90000"/>
              </a:lnSpc>
              <a:spcBef>
                <a:spcPts val="661"/>
              </a:spcBef>
            </a:pPr>
            <a:r>
              <a:rPr lang="pt-BR" altLang="pt-BR" sz="2205"/>
              <a:t>char endereco[50]; /*vetor endereço de 50 caracteres*/</a:t>
            </a:r>
          </a:p>
          <a:p>
            <a:pPr marL="0" lvl="1" algn="just">
              <a:lnSpc>
                <a:spcPct val="90000"/>
              </a:lnSpc>
              <a:spcBef>
                <a:spcPts val="661"/>
              </a:spcBef>
            </a:pPr>
            <a:r>
              <a:rPr lang="pt-BR" altLang="pt-BR" sz="2205"/>
              <a:t>int idade;</a:t>
            </a:r>
          </a:p>
          <a:p>
            <a:pPr marL="0" lvl="1" algn="just">
              <a:lnSpc>
                <a:spcPct val="90000"/>
              </a:lnSpc>
              <a:spcBef>
                <a:spcPts val="661"/>
              </a:spcBef>
            </a:pPr>
            <a:r>
              <a:rPr lang="pt-BR" altLang="pt-BR" sz="2205"/>
              <a:t>float media;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90E4574B-6200-CDCD-0B39-C15B1C1076A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01585272-0FDF-406D-923E-17A962D22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Resultado</a:t>
            </a:r>
          </a:p>
        </p:txBody>
      </p:sp>
      <p:sp>
        <p:nvSpPr>
          <p:cNvPr id="37890" name="Text Box 2">
            <a:extLst>
              <a:ext uri="{FF2B5EF4-FFF2-40B4-BE49-F238E27FC236}">
                <a16:creationId xmlns:a16="http://schemas.microsoft.com/office/drawing/2014/main" id="{742D5FD5-EC9F-47E4-B429-D4DE986CDD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921" y="1584933"/>
            <a:ext cx="8161074" cy="1713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lnSpc>
                <a:spcPct val="50000"/>
              </a:lnSpc>
              <a:spcBef>
                <a:spcPts val="1619"/>
              </a:spcBef>
            </a:pPr>
            <a:endParaRPr lang="pt-BR" altLang="pt-BR" sz="2590"/>
          </a:p>
          <a:p>
            <a:pPr algn="just">
              <a:lnSpc>
                <a:spcPct val="50000"/>
              </a:lnSpc>
              <a:spcBef>
                <a:spcPts val="1619"/>
              </a:spcBef>
            </a:pPr>
            <a:r>
              <a:rPr lang="pt-BR" altLang="pt-BR" sz="2590"/>
              <a:t>E o resultado é:</a:t>
            </a:r>
          </a:p>
          <a:p>
            <a:pPr algn="just">
              <a:lnSpc>
                <a:spcPct val="50000"/>
              </a:lnSpc>
              <a:spcBef>
                <a:spcPts val="1619"/>
              </a:spcBef>
            </a:pPr>
            <a:endParaRPr lang="pt-BR" altLang="pt-BR" sz="2590"/>
          </a:p>
          <a:p>
            <a:pPr algn="just">
              <a:spcBef>
                <a:spcPts val="1619"/>
              </a:spcBef>
            </a:pPr>
            <a:r>
              <a:rPr lang="pt-BR" altLang="pt-BR" sz="2590">
                <a:latin typeface="Courier New" panose="02070309020205020404" pitchFamily="49" charset="0"/>
              </a:rPr>
              <a:t>	&gt;Jose Joao Ana Joao Maria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84B0E4CD-EE62-D97F-F704-66AF955AEB5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797C4ABE-8CDA-47A7-993F-E3C062305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 err="1">
                <a:solidFill>
                  <a:srgbClr val="000099"/>
                </a:solidFill>
                <a:latin typeface="Calibri" panose="020F0502020204030204" pitchFamily="34" charset="0"/>
              </a:rPr>
              <a:t>ArrayList</a:t>
            </a: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 e </a:t>
            </a:r>
            <a:r>
              <a:rPr lang="pt-BR" altLang="pt-BR" sz="4317" dirty="0" err="1">
                <a:solidFill>
                  <a:srgbClr val="000099"/>
                </a:solidFill>
                <a:latin typeface="Calibri" panose="020F0502020204030204" pitchFamily="34" charset="0"/>
              </a:rPr>
              <a:t>LinkedList</a:t>
            </a:r>
            <a:endParaRPr lang="pt-BR" altLang="pt-BR" sz="4317" dirty="0">
              <a:solidFill>
                <a:srgbClr val="000099"/>
              </a:solidFill>
              <a:latin typeface="Calibri" panose="020F0502020204030204" pitchFamily="34" charset="0"/>
            </a:endParaRPr>
          </a:p>
        </p:txBody>
      </p:sp>
      <p:sp>
        <p:nvSpPr>
          <p:cNvPr id="38914" name="Text Box 2">
            <a:extLst>
              <a:ext uri="{FF2B5EF4-FFF2-40B4-BE49-F238E27FC236}">
                <a16:creationId xmlns:a16="http://schemas.microsoft.com/office/drawing/2014/main" id="{AA4FF304-A95B-4D6B-BB46-A616D76B6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660" y="1447858"/>
            <a:ext cx="8161075" cy="2493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1619"/>
              </a:spcBef>
            </a:pPr>
            <a:r>
              <a:rPr lang="pt-BR" altLang="pt-BR" sz="2590"/>
              <a:t>ArrayList e LinkedList tem algumas diferenças, entre elas temos os métodos addFirst, addLast, getFirst, getLast, removeFirst e removeLast para LinkedList que inserem, retornam e retiram um elemento no inicio ou no fim de uma lista , com estes métodos podemos simular pilhas e filas. 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16BC4615-2DA0-513B-0CBE-2217954A046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B6573FB2-8BC8-43A3-A0BD-3F64A3303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Mapas</a:t>
            </a:r>
          </a:p>
        </p:txBody>
      </p:sp>
      <p:sp>
        <p:nvSpPr>
          <p:cNvPr id="39938" name="Text Box 2">
            <a:extLst>
              <a:ext uri="{FF2B5EF4-FFF2-40B4-BE49-F238E27FC236}">
                <a16:creationId xmlns:a16="http://schemas.microsoft.com/office/drawing/2014/main" id="{03CA5330-7B76-49D4-8C85-A6C088F46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7660" y="1447858"/>
            <a:ext cx="8161075" cy="3097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spcBef>
                <a:spcPts val="1619"/>
              </a:spcBef>
            </a:pPr>
            <a:r>
              <a:rPr lang="pt-BR" altLang="pt-BR" sz="2590"/>
              <a:t>Maps associam chaves aos valores e não podem conter chaves com duplicidade (isto é, cada chave pode mapear somente um valor; isto é chamado mapeamento um para um).</a:t>
            </a:r>
          </a:p>
          <a:p>
            <a:pPr algn="just">
              <a:spcBef>
                <a:spcPts val="1619"/>
              </a:spcBef>
            </a:pPr>
            <a:r>
              <a:rPr lang="pt-BR" altLang="pt-BR" sz="2590"/>
              <a:t>Maps diferem de Sets pelo fato de que Maps contêm chaves e valores, enquanto Sets contém apenas valores.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16B44AE2-0005-59CA-4904-3E10C5FAC66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DEAA6399-6D6F-480A-BB56-CAA129A73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Exemplo de Map</a:t>
            </a:r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A136C61E-8EA5-49F6-8667-461568A43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02" t="12393" r="26367" b="44101"/>
          <a:stretch>
            <a:fillRect/>
          </a:stretch>
        </p:blipFill>
        <p:spPr bwMode="auto">
          <a:xfrm>
            <a:off x="604842" y="1293650"/>
            <a:ext cx="8704232" cy="5829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4902" t="12393" r="26367" b="4410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BA14ECCB-8EAA-8D7E-D367-202633AFDE4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A7CC5F6C-9EFC-44CA-8AA9-F7D1A7514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595" y="515752"/>
            <a:ext cx="9038352" cy="837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4317" dirty="0">
                <a:solidFill>
                  <a:srgbClr val="000099"/>
                </a:solidFill>
                <a:latin typeface="Calibri" panose="020F0502020204030204" pitchFamily="34" charset="0"/>
              </a:rPr>
              <a:t>Resultado</a:t>
            </a:r>
          </a:p>
        </p:txBody>
      </p:sp>
      <p:sp>
        <p:nvSpPr>
          <p:cNvPr id="41986" name="Text Box 2">
            <a:extLst>
              <a:ext uri="{FF2B5EF4-FFF2-40B4-BE49-F238E27FC236}">
                <a16:creationId xmlns:a16="http://schemas.microsoft.com/office/drawing/2014/main" id="{DE35DEC3-9897-4F19-AC3C-745E7972A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765" y="1603779"/>
            <a:ext cx="9093181" cy="3103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7139" tIns="50513" rIns="97139" bIns="50513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algn="just">
              <a:lnSpc>
                <a:spcPct val="50000"/>
              </a:lnSpc>
              <a:spcBef>
                <a:spcPts val="1619"/>
              </a:spcBef>
            </a:pPr>
            <a:endParaRPr lang="pt-BR" altLang="pt-BR" sz="2590"/>
          </a:p>
          <a:p>
            <a:pPr algn="just">
              <a:lnSpc>
                <a:spcPct val="50000"/>
              </a:lnSpc>
              <a:spcBef>
                <a:spcPts val="1619"/>
              </a:spcBef>
            </a:pPr>
            <a:r>
              <a:rPr lang="pt-BR" altLang="pt-BR" sz="2590"/>
              <a:t>E o resultado é:</a:t>
            </a:r>
          </a:p>
          <a:p>
            <a:pPr algn="just">
              <a:lnSpc>
                <a:spcPct val="50000"/>
              </a:lnSpc>
              <a:spcBef>
                <a:spcPts val="1619"/>
              </a:spcBef>
            </a:pPr>
            <a:endParaRPr lang="pt-BR" altLang="pt-BR" sz="2590"/>
          </a:p>
          <a:p>
            <a:pPr>
              <a:buClrTx/>
              <a:buFontTx/>
              <a:buNone/>
            </a:pPr>
            <a:r>
              <a:rPr lang="pt-BR" altLang="pt-BR" sz="2159">
                <a:latin typeface="Courier New" panose="02070309020205020404" pitchFamily="49" charset="0"/>
              </a:rPr>
              <a:t>HashMap: {Bruno Souza=9999, Caetano Vendrami=2344, Umberto Dissenha=2934, Fernando Torres=895}</a:t>
            </a:r>
          </a:p>
          <a:p>
            <a:pPr>
              <a:buClrTx/>
              <a:buFontTx/>
              <a:buNone/>
            </a:pPr>
            <a:endParaRPr lang="pt-BR" altLang="pt-BR" sz="2159">
              <a:latin typeface="Courier New" panose="02070309020205020404" pitchFamily="49" charset="0"/>
            </a:endParaRPr>
          </a:p>
          <a:p>
            <a:pPr>
              <a:buClrTx/>
              <a:buFontTx/>
              <a:buNone/>
            </a:pPr>
            <a:r>
              <a:rPr lang="pt-BR" altLang="pt-BR" sz="2159">
                <a:latin typeface="Courier New" panose="02070309020205020404" pitchFamily="49" charset="0"/>
              </a:rPr>
              <a:t>TreeMap: {Bruno Souza=9999, Caetano Vendrami=2344, Fernando Torres=895, Umberto Dissenha=2934}</a:t>
            </a:r>
          </a:p>
          <a:p>
            <a:pPr algn="ctr">
              <a:buClrTx/>
              <a:buFontTx/>
              <a:buNone/>
            </a:pPr>
            <a:endParaRPr lang="pt-BR" altLang="pt-BR" sz="2159">
              <a:latin typeface="Courier New" panose="02070309020205020404" pitchFamily="49" charset="0"/>
            </a:endParaRP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DD92F060-314E-3208-2164-7AFB09F7E446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m 2_15"/>
          <p:cNvPicPr/>
          <p:nvPr/>
        </p:nvPicPr>
        <p:blipFill>
          <a:blip r:embed="rId2"/>
          <a:stretch/>
        </p:blipFill>
        <p:spPr>
          <a:xfrm>
            <a:off x="0" y="360"/>
            <a:ext cx="581400" cy="7554960"/>
          </a:xfrm>
          <a:prstGeom prst="rect">
            <a:avLst/>
          </a:prstGeom>
          <a:ln>
            <a:noFill/>
          </a:ln>
        </p:spPr>
      </p:pic>
      <p:pic>
        <p:nvPicPr>
          <p:cNvPr id="142" name="Imagem 4_16" descr="Logotipo&#10;&#10;Descrição gerada automaticamente"/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  <p:sp>
        <p:nvSpPr>
          <p:cNvPr id="143" name="CustomShape 1"/>
          <p:cNvSpPr/>
          <p:nvPr/>
        </p:nvSpPr>
        <p:spPr>
          <a:xfrm>
            <a:off x="719280" y="260640"/>
            <a:ext cx="8948520" cy="566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pc="-1" dirty="0">
                <a:solidFill>
                  <a:srgbClr val="00AEEF"/>
                </a:solidFill>
                <a:latin typeface="Calibri"/>
              </a:rPr>
              <a:t>Próxima Aula</a:t>
            </a:r>
          </a:p>
        </p:txBody>
      </p:sp>
      <p:sp>
        <p:nvSpPr>
          <p:cNvPr id="144" name="CustomShape 2"/>
          <p:cNvSpPr/>
          <p:nvPr/>
        </p:nvSpPr>
        <p:spPr>
          <a:xfrm>
            <a:off x="900000" y="1716480"/>
            <a:ext cx="9155160" cy="878787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6840">
              <a:lnSpc>
                <a:spcPct val="80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Tipos básicos de dados - Coleções, Mapas e Listas</a:t>
            </a: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2_15">
            <a:extLst>
              <a:ext uri="{FF2B5EF4-FFF2-40B4-BE49-F238E27FC236}">
                <a16:creationId xmlns:a16="http://schemas.microsoft.com/office/drawing/2014/main" id="{9365FA6A-98A4-0806-8300-2D939AB9D2E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360"/>
            <a:ext cx="581400" cy="7554960"/>
          </a:xfrm>
          <a:prstGeom prst="rect">
            <a:avLst/>
          </a:prstGeom>
          <a:ln>
            <a:noFill/>
          </a:ln>
        </p:spPr>
      </p:pic>
      <p:pic>
        <p:nvPicPr>
          <p:cNvPr id="7" name="Imagem 4_16" descr="Logotipo&#10;&#10;Descrição gerada automaticamente">
            <a:extLst>
              <a:ext uri="{FF2B5EF4-FFF2-40B4-BE49-F238E27FC236}">
                <a16:creationId xmlns:a16="http://schemas.microsoft.com/office/drawing/2014/main" id="{2223F44D-D05A-C760-FC56-57ABD928195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  <p:sp>
        <p:nvSpPr>
          <p:cNvPr id="8" name="CustomShape 1">
            <a:extLst>
              <a:ext uri="{FF2B5EF4-FFF2-40B4-BE49-F238E27FC236}">
                <a16:creationId xmlns:a16="http://schemas.microsoft.com/office/drawing/2014/main" id="{5FC70B0E-A308-8523-63C2-EEF24E1D98EB}"/>
              </a:ext>
            </a:extLst>
          </p:cNvPr>
          <p:cNvSpPr/>
          <p:nvPr/>
        </p:nvSpPr>
        <p:spPr>
          <a:xfrm>
            <a:off x="719280" y="260640"/>
            <a:ext cx="8948520" cy="566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pc="-1" dirty="0">
                <a:solidFill>
                  <a:srgbClr val="00AEEF"/>
                </a:solidFill>
                <a:latin typeface="Calibri"/>
              </a:rPr>
              <a:t>Código Fonte</a:t>
            </a:r>
          </a:p>
        </p:txBody>
      </p:sp>
      <p:sp>
        <p:nvSpPr>
          <p:cNvPr id="9" name="CustomShape 2">
            <a:extLst>
              <a:ext uri="{FF2B5EF4-FFF2-40B4-BE49-F238E27FC236}">
                <a16:creationId xmlns:a16="http://schemas.microsoft.com/office/drawing/2014/main" id="{F2344B50-86C1-0147-FE50-06031D669508}"/>
              </a:ext>
            </a:extLst>
          </p:cNvPr>
          <p:cNvSpPr/>
          <p:nvPr/>
        </p:nvSpPr>
        <p:spPr>
          <a:xfrm>
            <a:off x="900000" y="1716480"/>
            <a:ext cx="9155160" cy="108397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60">
              <a:lnSpc>
                <a:spcPct val="80000"/>
              </a:lnSpc>
              <a:spcBef>
                <a:spcPts val="1599"/>
              </a:spcBef>
              <a:buClr>
                <a:srgbClr val="000000"/>
              </a:buClr>
            </a:pPr>
            <a:r>
              <a:rPr lang="pt-BR" sz="3200" b="0" strike="noStrike" spc="-1" dirty="0">
                <a:latin typeface="Arial"/>
              </a:rPr>
              <a:t>https://github.com/barretuino/estruturadados</a:t>
            </a:r>
          </a:p>
          <a:p>
            <a:pPr marL="360">
              <a:lnSpc>
                <a:spcPct val="80000"/>
              </a:lnSpc>
              <a:spcBef>
                <a:spcPts val="1599"/>
              </a:spcBef>
              <a:buClr>
                <a:srgbClr val="000000"/>
              </a:buClr>
            </a:pPr>
            <a:endParaRPr lang="pt-BR" sz="3200" b="0" strike="noStrike" spc="-1" dirty="0">
              <a:latin typeface="Arial"/>
            </a:endParaRPr>
          </a:p>
        </p:txBody>
      </p:sp>
      <p:pic>
        <p:nvPicPr>
          <p:cNvPr id="1026" name="Picture 2" descr="Qual a importância de colocar a mão na massa?">
            <a:extLst>
              <a:ext uri="{FF2B5EF4-FFF2-40B4-BE49-F238E27FC236}">
                <a16:creationId xmlns:a16="http://schemas.microsoft.com/office/drawing/2014/main" id="{FB69E259-7B3A-06A4-B9D7-682F3ED9E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777" y="2800451"/>
            <a:ext cx="5276258" cy="2671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00719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m 6" descr="Interface gráfica do usuário, Logotipo&#10;&#10;Descrição gerada automaticamente"/>
          <p:cNvPicPr/>
          <p:nvPr/>
        </p:nvPicPr>
        <p:blipFill>
          <a:blip r:embed="rId2"/>
          <a:stretch/>
        </p:blipFill>
        <p:spPr>
          <a:xfrm>
            <a:off x="0" y="-18360"/>
            <a:ext cx="10687680" cy="755460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525673" y="5495040"/>
            <a:ext cx="2945015" cy="4602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FCF9F9"/>
                </a:solidFill>
                <a:latin typeface="Verdana"/>
                <a:ea typeface="DejaVu Sans"/>
              </a:rPr>
              <a:t>Aula: 14/08/2025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23800" y="5991840"/>
            <a:ext cx="3709080" cy="451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FCF9F9"/>
                </a:solidFill>
                <a:latin typeface="Verdana"/>
                <a:ea typeface="DejaVu Sans"/>
              </a:rPr>
              <a:t>Prof.: Ms. Paulo Barreto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458640" y="2267280"/>
            <a:ext cx="6209280" cy="770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FCF9F9"/>
                </a:solidFill>
                <a:latin typeface="Calibri"/>
                <a:ea typeface="DejaVu Sans"/>
              </a:rPr>
              <a:t>Estruturas de Dados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0" y="7066080"/>
            <a:ext cx="6995160" cy="451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FCF9F9"/>
                </a:solidFill>
                <a:latin typeface="Verdana"/>
                <a:ea typeface="DejaVu Sans"/>
              </a:rPr>
              <a:t>Curso: Sistemas de Informação</a:t>
            </a:r>
            <a:endParaRPr lang="pt-BR" sz="20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540501B-727B-E5A8-8FE3-A0D2F8F38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866" y="136621"/>
            <a:ext cx="3333581" cy="191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105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>
            <a:extLst>
              <a:ext uri="{FF2B5EF4-FFF2-40B4-BE49-F238E27FC236}">
                <a16:creationId xmlns:a16="http://schemas.microsoft.com/office/drawing/2014/main" id="{647C809F-BB7A-87CD-A351-66CAD8795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70" y="78747"/>
            <a:ext cx="9071610" cy="635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Estruturas</a:t>
            </a:r>
          </a:p>
        </p:txBody>
      </p:sp>
      <p:sp>
        <p:nvSpPr>
          <p:cNvPr id="38914" name="Text Box 2">
            <a:extLst>
              <a:ext uri="{FF2B5EF4-FFF2-40B4-BE49-F238E27FC236}">
                <a16:creationId xmlns:a16="http://schemas.microsoft.com/office/drawing/2014/main" id="{5B63062E-D21B-AA74-8956-4D95E6EE5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" y="1763924"/>
            <a:ext cx="9071610" cy="498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lnSpc>
                <a:spcPct val="80000"/>
              </a:lnSpc>
              <a:spcBef>
                <a:spcPts val="772"/>
              </a:spcBef>
            </a:pPr>
            <a:r>
              <a:rPr lang="pt-BR" altLang="pt-BR" sz="2205" dirty="0"/>
              <a:t>Assim, o agrupamento de tais variáveis representaria uma </a:t>
            </a:r>
            <a:r>
              <a:rPr lang="pt-BR" altLang="pt-BR" sz="2205" dirty="0" err="1"/>
              <a:t>idéia</a:t>
            </a:r>
            <a:r>
              <a:rPr lang="pt-BR" altLang="pt-BR" sz="2205" dirty="0"/>
              <a:t> ou uma </a:t>
            </a:r>
            <a:r>
              <a:rPr lang="pt-BR" altLang="pt-BR" sz="2205" b="1" dirty="0"/>
              <a:t>estrutura de dados</a:t>
            </a:r>
            <a:r>
              <a:rPr lang="pt-BR" altLang="pt-BR" sz="2205" dirty="0"/>
              <a:t>.  A alternativa em C para agruparmos variáveis é o criar um registro.</a:t>
            </a:r>
          </a:p>
          <a:p>
            <a:pPr marL="377979" indent="-376229">
              <a:lnSpc>
                <a:spcPct val="80000"/>
              </a:lnSpc>
              <a:spcBef>
                <a:spcPts val="772"/>
              </a:spcBef>
            </a:pPr>
            <a:r>
              <a:rPr lang="pt-BR" altLang="pt-BR" sz="2205" dirty="0" err="1"/>
              <a:t>struct</a:t>
            </a:r>
            <a:r>
              <a:rPr lang="pt-BR" altLang="pt-BR" sz="2205" dirty="0"/>
              <a:t> Aluno{</a:t>
            </a:r>
          </a:p>
          <a:p>
            <a:pPr marL="377979" indent="-376229">
              <a:lnSpc>
                <a:spcPct val="80000"/>
              </a:lnSpc>
              <a:spcBef>
                <a:spcPts val="772"/>
              </a:spcBef>
            </a:pPr>
            <a:r>
              <a:rPr lang="pt-BR" altLang="pt-BR" sz="2205" dirty="0"/>
              <a:t>  char nome[30];</a:t>
            </a:r>
          </a:p>
          <a:p>
            <a:pPr marL="377979" indent="-376229">
              <a:lnSpc>
                <a:spcPct val="80000"/>
              </a:lnSpc>
              <a:spcBef>
                <a:spcPts val="772"/>
              </a:spcBef>
            </a:pPr>
            <a:r>
              <a:rPr lang="pt-BR" altLang="pt-BR" sz="2205" dirty="0"/>
              <a:t>  char </a:t>
            </a:r>
            <a:r>
              <a:rPr lang="pt-BR" altLang="pt-BR" sz="2205" dirty="0" err="1"/>
              <a:t>endereco</a:t>
            </a:r>
            <a:r>
              <a:rPr lang="pt-BR" altLang="pt-BR" sz="2205" dirty="0"/>
              <a:t>[50];</a:t>
            </a:r>
          </a:p>
          <a:p>
            <a:pPr marL="377979" indent="-376229">
              <a:lnSpc>
                <a:spcPct val="80000"/>
              </a:lnSpc>
              <a:spcBef>
                <a:spcPts val="772"/>
              </a:spcBef>
            </a:pPr>
            <a:r>
              <a:rPr lang="pt-BR" altLang="pt-BR" sz="2205" dirty="0"/>
              <a:t>  </a:t>
            </a:r>
            <a:r>
              <a:rPr lang="pt-BR" altLang="pt-BR" sz="2205" dirty="0" err="1"/>
              <a:t>int</a:t>
            </a:r>
            <a:r>
              <a:rPr lang="pt-BR" altLang="pt-BR" sz="2205" dirty="0"/>
              <a:t> idade;</a:t>
            </a:r>
          </a:p>
          <a:p>
            <a:pPr marL="377979" indent="-376229">
              <a:lnSpc>
                <a:spcPct val="80000"/>
              </a:lnSpc>
              <a:spcBef>
                <a:spcPts val="772"/>
              </a:spcBef>
            </a:pPr>
            <a:r>
              <a:rPr lang="pt-BR" altLang="pt-BR" sz="2205" dirty="0"/>
              <a:t>  </a:t>
            </a:r>
            <a:r>
              <a:rPr lang="pt-BR" altLang="pt-BR" sz="2205" dirty="0" err="1"/>
              <a:t>float</a:t>
            </a:r>
            <a:r>
              <a:rPr lang="pt-BR" altLang="pt-BR" sz="2205" dirty="0"/>
              <a:t> media;</a:t>
            </a:r>
          </a:p>
          <a:p>
            <a:pPr marL="377979" indent="-376229">
              <a:lnSpc>
                <a:spcPct val="80000"/>
              </a:lnSpc>
              <a:spcBef>
                <a:spcPts val="772"/>
              </a:spcBef>
            </a:pPr>
            <a:r>
              <a:rPr lang="pt-BR" altLang="pt-BR" sz="2205" dirty="0"/>
              <a:t>}; </a:t>
            </a:r>
            <a:r>
              <a:rPr lang="pt-BR" altLang="pt-BR" sz="2205" dirty="0" err="1"/>
              <a:t>struct</a:t>
            </a:r>
            <a:r>
              <a:rPr lang="pt-BR" altLang="pt-BR" sz="2205" dirty="0"/>
              <a:t> Aluno a;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9E534F92-F8D3-CB44-230A-E0119081FDF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>
            <a:extLst>
              <a:ext uri="{FF2B5EF4-FFF2-40B4-BE49-F238E27FC236}">
                <a16:creationId xmlns:a16="http://schemas.microsoft.com/office/drawing/2014/main" id="{06FBCC9F-1012-B7C0-F745-14F0473A01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70" y="78747"/>
            <a:ext cx="9071610" cy="554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Estruturas</a:t>
            </a:r>
          </a:p>
        </p:txBody>
      </p:sp>
      <p:sp>
        <p:nvSpPr>
          <p:cNvPr id="39938" name="Text Box 2">
            <a:extLst>
              <a:ext uri="{FF2B5EF4-FFF2-40B4-BE49-F238E27FC236}">
                <a16:creationId xmlns:a16="http://schemas.microsoft.com/office/drawing/2014/main" id="{9499BE61-F58E-B6F5-6F32-19887C28B0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" y="1763924"/>
            <a:ext cx="9071610" cy="498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spcBef>
                <a:spcPts val="772"/>
              </a:spcBef>
            </a:pPr>
            <a:r>
              <a:rPr lang="pt-BR" altLang="pt-BR" sz="2205"/>
              <a:t>A estrutura acima tem o nome Aluno e é constituído de 2 vetores, um para nome e um para endereço, uma variável inteira idade e uma variável flutuante média.</a:t>
            </a:r>
          </a:p>
          <a:p>
            <a:pPr algn="just">
              <a:spcBef>
                <a:spcPts val="772"/>
              </a:spcBef>
            </a:pPr>
            <a:r>
              <a:rPr lang="pt-BR" altLang="pt-BR" sz="2205"/>
              <a:t>Ao término da definição da estrutura é declarado uma variável a pertencente a estrutura, acessando através de seu nome seguido do ponto (‘.’) e o nome da variável da estrutura.  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3266A5D7-DE45-28D9-A4EA-A250571314C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>
            <a:extLst>
              <a:ext uri="{FF2B5EF4-FFF2-40B4-BE49-F238E27FC236}">
                <a16:creationId xmlns:a16="http://schemas.microsoft.com/office/drawing/2014/main" id="{83076ECD-D229-8967-A39E-3E16C7CB3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70" y="10500"/>
            <a:ext cx="9071610" cy="70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Estruturas</a:t>
            </a:r>
          </a:p>
        </p:txBody>
      </p:sp>
      <p:sp>
        <p:nvSpPr>
          <p:cNvPr id="40962" name="Text Box 2">
            <a:extLst>
              <a:ext uri="{FF2B5EF4-FFF2-40B4-BE49-F238E27FC236}">
                <a16:creationId xmlns:a16="http://schemas.microsoft.com/office/drawing/2014/main" id="{B2341193-47F2-1B05-235D-4136774BB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" y="1763924"/>
            <a:ext cx="9071610" cy="498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53988" algn="l"/>
                <a:tab pos="603250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53988" algn="l"/>
                <a:tab pos="603250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53988" algn="l"/>
                <a:tab pos="603250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53988" algn="l"/>
                <a:tab pos="603250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53988" algn="l"/>
                <a:tab pos="603250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53988" algn="l"/>
                <a:tab pos="603250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53988" algn="l"/>
                <a:tab pos="603250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53988" algn="l"/>
                <a:tab pos="603250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53988" algn="l"/>
                <a:tab pos="603250" algn="l"/>
                <a:tab pos="1052513" algn="l"/>
                <a:tab pos="1501775" algn="l"/>
                <a:tab pos="1951038" algn="l"/>
                <a:tab pos="2400300" algn="l"/>
                <a:tab pos="2849563" algn="l"/>
                <a:tab pos="3298825" algn="l"/>
                <a:tab pos="3748088" algn="l"/>
                <a:tab pos="4197350" algn="l"/>
                <a:tab pos="4646613" algn="l"/>
                <a:tab pos="5095875" algn="l"/>
                <a:tab pos="5545138" algn="l"/>
                <a:tab pos="5994400" algn="l"/>
                <a:tab pos="6443663" algn="l"/>
                <a:tab pos="6892925" algn="l"/>
                <a:tab pos="7342188" algn="l"/>
                <a:tab pos="7791450" algn="l"/>
                <a:tab pos="8240713" algn="l"/>
                <a:tab pos="868997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marL="0" lvl="1">
              <a:spcBef>
                <a:spcPts val="661"/>
              </a:spcBef>
            </a:pPr>
            <a:r>
              <a:rPr lang="pt-BR" altLang="pt-BR" sz="2205"/>
              <a:t>a.nome;</a:t>
            </a:r>
          </a:p>
          <a:p>
            <a:pPr marL="0" lvl="1">
              <a:spcBef>
                <a:spcPts val="661"/>
              </a:spcBef>
            </a:pPr>
            <a:r>
              <a:rPr lang="pt-BR" altLang="pt-BR" sz="2205"/>
              <a:t>a.endereco;</a:t>
            </a:r>
          </a:p>
          <a:p>
            <a:pPr marL="0" lvl="1">
              <a:spcBef>
                <a:spcPts val="661"/>
              </a:spcBef>
            </a:pPr>
            <a:r>
              <a:rPr lang="pt-BR" altLang="pt-BR" sz="2205"/>
              <a:t>a.idade;</a:t>
            </a:r>
          </a:p>
          <a:p>
            <a:pPr marL="0" lvl="1">
              <a:spcBef>
                <a:spcPts val="661"/>
              </a:spcBef>
            </a:pPr>
            <a:r>
              <a:rPr lang="pt-BR" altLang="pt-BR" sz="2205"/>
              <a:t>a.media;</a:t>
            </a:r>
          </a:p>
          <a:p>
            <a:pPr algn="just">
              <a:spcBef>
                <a:spcPts val="772"/>
              </a:spcBef>
            </a:pPr>
            <a:r>
              <a:rPr lang="pt-BR" altLang="pt-BR" sz="2205"/>
              <a:t>O struct em C nada mais é do que uma primitiva idéia de </a:t>
            </a:r>
            <a:r>
              <a:rPr lang="pt-BR" altLang="pt-BR" sz="2205" b="1"/>
              <a:t>classe</a:t>
            </a:r>
            <a:r>
              <a:rPr lang="pt-BR" altLang="pt-BR" sz="2205"/>
              <a:t> em Orientação a Objetos, utilizado em C++ e Java. O </a:t>
            </a:r>
            <a:r>
              <a:rPr lang="pt-BR" altLang="pt-BR" sz="2205" b="1"/>
              <a:t>a </a:t>
            </a:r>
            <a:r>
              <a:rPr lang="pt-BR" altLang="pt-BR" sz="2205"/>
              <a:t>é também uma primitiva idéia de objeto.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E4E61143-7C2F-CE17-275F-7727FDBD3E0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>
            <a:extLst>
              <a:ext uri="{FF2B5EF4-FFF2-40B4-BE49-F238E27FC236}">
                <a16:creationId xmlns:a16="http://schemas.microsoft.com/office/drawing/2014/main" id="{83148D6D-5A41-BC66-96CC-490966799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78747"/>
            <a:ext cx="9071610" cy="71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Estruturas</a:t>
            </a:r>
          </a:p>
        </p:txBody>
      </p:sp>
      <p:sp>
        <p:nvSpPr>
          <p:cNvPr id="41986" name="Text Box 2">
            <a:extLst>
              <a:ext uri="{FF2B5EF4-FFF2-40B4-BE49-F238E27FC236}">
                <a16:creationId xmlns:a16="http://schemas.microsoft.com/office/drawing/2014/main" id="{E5C3B80F-39EB-144E-569A-DD8970BB1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0101" y="1763924"/>
            <a:ext cx="9071610" cy="498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104775" algn="l"/>
                <a:tab pos="554038" algn="l"/>
                <a:tab pos="1003300" algn="l"/>
                <a:tab pos="1452563" algn="l"/>
                <a:tab pos="1901825" algn="l"/>
                <a:tab pos="2351088" algn="l"/>
                <a:tab pos="2800350" algn="l"/>
                <a:tab pos="3249613" algn="l"/>
                <a:tab pos="3698875" algn="l"/>
                <a:tab pos="4148138" algn="l"/>
                <a:tab pos="4597400" algn="l"/>
                <a:tab pos="5046663" algn="l"/>
                <a:tab pos="5495925" algn="l"/>
                <a:tab pos="5945188" algn="l"/>
                <a:tab pos="6394450" algn="l"/>
                <a:tab pos="6843713" algn="l"/>
                <a:tab pos="7292975" algn="l"/>
                <a:tab pos="7742238" algn="l"/>
                <a:tab pos="8191500" algn="l"/>
                <a:tab pos="86407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just">
              <a:spcBef>
                <a:spcPts val="772"/>
              </a:spcBef>
            </a:pPr>
            <a:r>
              <a:rPr lang="pt-BR" altLang="pt-BR" sz="2205"/>
              <a:t>Exemplo: Implemente a estrutura Aluno abaixo, inserindo dados e após realizando a leitura dos mesmos.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3F13530E-15D9-F5F3-4174-5E485C0A6875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>
            <a:extLst>
              <a:ext uri="{FF2B5EF4-FFF2-40B4-BE49-F238E27FC236}">
                <a16:creationId xmlns:a16="http://schemas.microsoft.com/office/drawing/2014/main" id="{12A3C3C7-6138-540D-C961-69EEADA29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120" y="10500"/>
            <a:ext cx="9071610" cy="70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Estruturas</a:t>
            </a:r>
          </a:p>
        </p:txBody>
      </p:sp>
      <p:sp>
        <p:nvSpPr>
          <p:cNvPr id="43010" name="Text Box 2">
            <a:extLst>
              <a:ext uri="{FF2B5EF4-FFF2-40B4-BE49-F238E27FC236}">
                <a16:creationId xmlns:a16="http://schemas.microsoft.com/office/drawing/2014/main" id="{FECFA352-4731-B513-59E5-F6DE609A8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847" y="1653679"/>
            <a:ext cx="4199819" cy="4535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en-US" altLang="pt-BR" sz="2205"/>
              <a:t>#include&lt;stdio.h&gt;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en-US" altLang="pt-BR" sz="2205"/>
              <a:t>#include&lt;conio.h&gt;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en-US" altLang="pt-BR" sz="2205"/>
              <a:t>  </a:t>
            </a:r>
            <a:r>
              <a:rPr lang="pt-BR" altLang="pt-BR" sz="2205"/>
              <a:t>struct Aluno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pt-BR" altLang="pt-BR" sz="2205"/>
              <a:t>  {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pt-BR" altLang="pt-BR" sz="2205"/>
              <a:t>    char nome[30];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pt-BR" altLang="pt-BR" sz="2205"/>
              <a:t>    char endereco[50];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pt-BR" altLang="pt-BR" sz="2205"/>
              <a:t>    </a:t>
            </a:r>
            <a:r>
              <a:rPr lang="en-US" altLang="pt-BR" sz="2205"/>
              <a:t>int idade;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en-US" altLang="pt-BR" sz="2205"/>
              <a:t>    float media;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en-US" altLang="pt-BR" sz="2205"/>
              <a:t>  }; struct Aluno a;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pt-BR" altLang="pt-BR" sz="2205"/>
              <a:t>main()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pt-BR" altLang="pt-BR" sz="2205"/>
              <a:t> {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pt-BR" altLang="pt-BR" sz="2205"/>
              <a:t>    printf("Entre com o nome: ");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pt-BR" altLang="pt-BR" sz="2205"/>
              <a:t>    gets(a.nome);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pt-BR" altLang="pt-BR" sz="2205"/>
              <a:t>    printf("Entre com o endereco: ");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pt-BR" altLang="pt-BR" sz="2205"/>
              <a:t>    gets(a.endereco);</a:t>
            </a: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1A3BD21F-2B99-B532-CE5B-04472A2A7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9902" y="1763924"/>
            <a:ext cx="4451809" cy="498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41313"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pt-BR" altLang="pt-BR" sz="2205"/>
              <a:t>printf("Entre com a idade: ");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pt-BR" altLang="pt-BR" sz="2205"/>
              <a:t>    scanf("%d",&amp;a.idade);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pt-BR" altLang="pt-BR" sz="2205"/>
              <a:t>    printf("Entre com a media: ");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pt-BR" altLang="pt-BR" sz="2205"/>
              <a:t>    scanf("%f",&amp;a.media);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pt-BR" altLang="pt-BR" sz="2205"/>
              <a:t>    printf("\nO nome do Aluno é: %s",a.nome);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pt-BR" altLang="pt-BR" sz="2205"/>
              <a:t>    printf("\nO endereço do Aluno é: %s",a.endereco);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pt-BR" altLang="pt-BR" sz="2205"/>
              <a:t>    printf("\nA idade do Aluno é: %d",a.idade);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pt-BR" altLang="pt-BR" sz="2205"/>
              <a:t>    printf("\nA média do Aluno é: %.2f",a.media);</a:t>
            </a:r>
          </a:p>
          <a:p>
            <a:pPr>
              <a:lnSpc>
                <a:spcPct val="80000"/>
              </a:lnSpc>
              <a:spcBef>
                <a:spcPts val="551"/>
              </a:spcBef>
            </a:pPr>
            <a:r>
              <a:rPr lang="pt-BR" altLang="pt-BR" sz="2205"/>
              <a:t>}</a:t>
            </a:r>
          </a:p>
        </p:txBody>
      </p:sp>
      <p:pic>
        <p:nvPicPr>
          <p:cNvPr id="2" name="Imagem 4_16" descr="Logotipo&#10;&#10;Descrição gerada automaticamente">
            <a:extLst>
              <a:ext uri="{FF2B5EF4-FFF2-40B4-BE49-F238E27FC236}">
                <a16:creationId xmlns:a16="http://schemas.microsoft.com/office/drawing/2014/main" id="{0CD83981-A4C5-4BF7-B573-3D5F5DAB7B9A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4859</TotalTime>
  <Words>2095</Words>
  <Application>Microsoft Office PowerPoint</Application>
  <PresentationFormat>Personalizar</PresentationFormat>
  <Paragraphs>268</Paragraphs>
  <Slides>47</Slides>
  <Notes>42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Courier New</vt:lpstr>
      <vt:lpstr>Symbol</vt:lpstr>
      <vt:lpstr>Times New Roman</vt:lpstr>
      <vt:lpstr>Verdana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Criação</dc:creator>
  <dc:description/>
  <cp:lastModifiedBy>PAULO CESAR B. DA SILVA</cp:lastModifiedBy>
  <cp:revision>44</cp:revision>
  <dcterms:created xsi:type="dcterms:W3CDTF">2022-01-12T20:15:21Z</dcterms:created>
  <dcterms:modified xsi:type="dcterms:W3CDTF">2025-08-14T21:55:59Z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