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2"/>
  </p:notesMasterIdLst>
  <p:sldIdLst>
    <p:sldId id="256" r:id="rId3"/>
    <p:sldId id="61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7" r:id="rId17"/>
    <p:sldId id="298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611" r:id="rId34"/>
    <p:sldId id="612" r:id="rId35"/>
    <p:sldId id="613" r:id="rId36"/>
    <p:sldId id="614" r:id="rId37"/>
    <p:sldId id="615" r:id="rId38"/>
    <p:sldId id="618" r:id="rId39"/>
    <p:sldId id="270" r:id="rId40"/>
    <p:sldId id="616" r:id="rId41"/>
  </p:sldIdLst>
  <p:sldSz cx="10691813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0D59CC-02AF-428B-9E71-FA4A47975F6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BD19277-CA11-42A4-9F1C-446AA6D682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0845B-F039-49A5-B84D-45AD667B0104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99D8BA41-1726-4DB0-8F65-DCFB87AAE6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3C994E6-5648-41B9-A82F-A821802888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AA8FF4-83C0-4C34-8EBA-A4BA121F58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9CD155-6C99-4C7E-9BD2-3B10B60FEA38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B664AA58-CFD5-4D00-9201-F101FCDD93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F058DE9-BEBF-4EC5-943B-2133088F0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F0FDFD9-C25A-4284-8709-5A6C86DC38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12FF52-C75B-44AE-B915-85FC919E37B7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00E9144E-C3B7-4F92-B32D-D67B3EA55C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B4FE35-E541-4699-BEFD-C8E5E6C437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88B137-B7CA-4E36-94F7-FAA18AA3DE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CEBBA1-3520-440A-9107-E83B675D77E9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2CA5B359-7C6C-4166-BBE9-DC756CEECF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1A124A6-6700-4262-8702-731E429EA4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C0D567E-54E7-4B50-88C3-3805D3C03F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52E91D-4777-41D0-A1E9-C0B5431A5712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FEA3D7D3-D2D4-4509-9333-8B36D51AE0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D2DC10A-EB72-4A12-91B7-42975BC12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01FD631-A2C4-41BF-93E7-F7ED377C35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B4DF94-86CB-43DE-9811-AD0602914C1A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75655F62-33DC-47EA-806D-0E454A34B4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1EB4057-DD42-4DF4-A741-28A6D5ACF9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AE881E8-32E5-4725-BE8F-68EA7A9A7D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F83859-197D-47CF-B337-514BCEB077D9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3F2B51D1-C919-4E09-9138-A90128E96E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7D8303F-834E-4BD1-95F7-806F6B496F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6B89186-6431-45D1-AE3B-82FF8A3387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7C22EC-4CEA-4C85-A0CE-2F57BAA444DA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C11C0DA7-E38D-4E33-91E1-B1067CFDD2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FDA626B-0A69-4B99-8B1A-5F152C6E35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16F38F0-788C-417C-A983-1F5E66D6F0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2D4E88-B34A-4206-AC94-EA56CFA6F928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D0137347-A5C4-40C3-A382-C21E5AB077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A6C0767-3212-4DDC-9134-8A4E72C1E6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9437110-4B03-41D9-ABCD-84C4304C1A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2730D-2B07-4D45-B83E-03FB9BCA9658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E3EE0528-A9A2-46C3-8ED0-03B7820569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81F7A64-B878-48CC-B735-E334D4ED1A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9FBE457-534E-4834-AD8F-39AEB1A580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261178-C508-4393-B57A-126AB143C2B3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FDF14D20-5518-4194-9D8D-2785600FFF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084315C-B5FD-4594-AFF9-F5203743B4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875E26F-1DE6-4782-98F4-18D7D03C4C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403234-D1A9-4152-A78A-5E6628EA1488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9AB65772-3BB3-4557-98B7-CC9E97F214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7356F99-2735-48FC-9FEE-39B1A8A244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C8CC786-FA08-4C2D-BF31-7D1866E90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041D8E-9ACB-4D35-813A-5365B72F4CA9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8096AB47-B4C0-4160-B80A-A35708DB4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D44A865-B207-439D-9428-1811CA9577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3F8C42F-CAA5-4903-842E-FF5C355EC1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101C4A-EB4B-46C6-A3E5-10415CE40719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D25BCFD4-17A3-48D1-97E0-42C4368AD0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769D0F7-AA35-4DC2-B725-605A6C8199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8C829A6-A78B-4CE1-B90C-FB1CA10D3A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F2AC55-A92C-4539-9B2A-7314AA3D3E6B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B156A0D6-050A-4AB1-9BE5-9EB92655B4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DE9013B-677E-4D27-97F1-25BE57138C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3100BD9-ED62-4046-A593-E40C495783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2BFF0-27E8-4D03-AD54-450F84D3CC79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514CB295-DD30-462D-9F1A-834C9C01EC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BA1D6EA-FFA5-467F-826C-1853FC7D39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845A918-5007-4FAC-B2DA-1BCB585F6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B863D3-C1AE-4225-AF99-3382F667045C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81AE0226-57C9-4B5F-B99D-B654049DDF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9C67A94-9F5C-4B4D-B6AE-E4E2533A54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97D9C5C-66BF-46EC-AFA4-108EE0D009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7EABB-8FF2-4873-A564-561D03278325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A04D7120-2EFE-4C00-A7A6-D035D9D995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B862B-A248-4FFB-8E3D-96B4E83584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14C2D0-6391-4A0E-9509-43F37C6889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4B907F-ECC2-411B-8E47-E1298B402A5A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51F7AD59-EE19-4653-A180-B87C03FF27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238A3E6-8234-4AC8-B7CC-85BB239EDD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58D73C6-F3AD-4053-BD42-C28A08CC5C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AE1AEB-8BC4-441B-A808-B3F0407561D0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292229FE-C366-4A8E-8107-D4E39C5E2F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83B1A65-4D53-4387-B1F6-3B31691E69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A08253B-4B96-4E4E-B03E-DCDCA77074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1C5FC8-1BD2-4832-B07F-B1C16B2D23D7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EE64F71E-A4EA-470E-ABB6-0B38F9EE28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049C8A9-A74C-4812-8942-4A74279FB5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D3777CA-8B82-4FF7-97E0-5615798E73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FAC294-221F-4A13-842A-FB57EE751260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98D848DB-FE82-49ED-A88E-530B04A154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31A88AB-8BEF-4D8C-9C56-BB27C850DF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A55166E-E14E-4583-B2CD-7063827B6D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B51AF-2216-41D3-852B-EBC2CF53225F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6E4EB530-5FBE-48CD-9278-C3A95EB84B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F54BC57-3318-4B42-943F-0455A1A26C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4E3631F-96FB-4036-A996-0FCF1D30EA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6403A0-84FB-4183-AF88-F503FC3D3923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7839B6E0-C42D-42A2-9CC6-BD9F7D4929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8B28C9E-C3F8-4266-B420-BC21A7A04E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533D32A-D1A4-4A89-86B3-B6BA57D090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3180FB-452E-4F7C-95B9-24EE9678AC77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7F188DA7-515F-4DAF-9FEB-6D04C6EAE4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462C353-98AA-4847-B045-2694758278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98D75A6-D6C2-46F0-89A5-1D889CB33E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91CF9F-E2E9-4C52-A290-B74C83AE2BCD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AFF6437C-1E98-45DF-B911-CAB440DAC4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8F0BA9FA-E095-4218-AD82-E2E28DB9F4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9ADF576-97E1-4894-AE5B-0D0544A0B4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AF9C-9A04-4A2E-8630-B513907F4B60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209CF4C9-1EAB-48EB-AEF9-0DEFB0496C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E752CF8-5981-440F-B509-1275F4D05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63F154F-1721-465E-9E5C-F81D576A36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9BC5A8-6473-4DB3-9840-F349CBDE75BF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99768350-75AD-4312-87AD-78F07A7A42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21680B7-46DA-412E-8199-6DD0D4BBAE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E9144A3-A611-4F58-8F04-828F757508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625DE-EAE0-49F6-9FB7-EC41C5EF006D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B813C2A4-C74B-4D57-86DA-B8F7808C49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2CEF4B7-30F9-4AFD-A988-80ED4DF9A7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9B7EF6-6993-4E09-95D1-434ADFE624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68351A-C516-4762-AC48-719A3A2AC947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F5AF7407-5A46-4744-84CE-44F584614C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824ECF8-2FA7-4B88-85C5-EAFB0C6A16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AEF3F36-F4F8-49D5-A0FD-F24FF98A48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D9A109-CDD4-47C4-8210-6DF2D631440D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25397184-125F-4F8B-8B86-0D34772E5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25B1D8D-A450-46B5-BE85-F80AD39E64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69DCF3F-7F51-49B0-90AB-75FA6119B2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18B1D8-D40E-4C43-85FB-4D6E7BEE9BAC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878FECAC-1056-4C66-8FE5-99B7A0FA75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1E35D85-2A5B-40D1-BCF3-2807056853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178B78B-0F4F-40B3-A5EF-255DF34723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CBED20-54FB-4057-AFFA-B687CAB03C12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3B51994D-BEB8-4480-A665-5B9C91AD5A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E8E715D-628B-44B7-B75E-50FA5430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7D5DAA2-776E-45DD-B3C0-931A9B30A9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9DB17B-771E-4E13-972C-F6A98846B653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C2962492-E37C-461B-8A1F-184BB9949A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FB4C0B9-359D-4B32-B226-285BF3245B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3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21/08/20</a:t>
            </a:r>
            <a:r>
              <a:rPr lang="pt-BR" sz="2400" spc="-1" dirty="0">
                <a:solidFill>
                  <a:srgbClr val="FCF9F9"/>
                </a:solidFill>
                <a:latin typeface="Verdana"/>
                <a:ea typeface="DejaVu Sans"/>
              </a:rPr>
              <a:t>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40" y="2267280"/>
            <a:ext cx="6209280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Tipos básicos de dados - Coleções, Mapas e Listas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6C3E31D-F39E-4A75-B1E7-B41E1A87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Exemplo: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E4D0EE-335D-4926-AA6E-8515D97F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12280" r="36719" b="54126"/>
          <a:stretch>
            <a:fillRect/>
          </a:stretch>
        </p:blipFill>
        <p:spPr bwMode="auto">
          <a:xfrm>
            <a:off x="1070897" y="1370754"/>
            <a:ext cx="8316996" cy="54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902" t="12280" r="36719" b="5412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62042018-DAC7-4872-A536-1AD15485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35" y="5597250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066C1C4-D786-ED2A-F402-2EADDCBCB8C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5410CE5-50F5-4F2C-AAD9-723E74EF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27941A04-BE3E-4FE0-ABA6-C211B9D4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430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&gt;[Joao, Jose, Maria, Ana]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>
                <a:latin typeface="Courier New" panose="02070309020205020404" pitchFamily="49" charset="0"/>
              </a:rPr>
            </a:br>
            <a:r>
              <a:rPr lang="pt-BR" altLang="pt-BR" sz="2590"/>
              <a:t>Neste exemplo temos um nome que é adicionado duas vezes, mas como os conjuntos não permitem repetição ele na verdade só é inserido uma vez.</a:t>
            </a:r>
            <a:br>
              <a:rPr lang="pt-BR" altLang="pt-BR" sz="2590"/>
            </a:br>
            <a:r>
              <a:rPr lang="pt-BR" altLang="pt-BR" sz="2590"/>
              <a:t>Observe que não há uma ordem na impressão dos resultados.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8948FA99-22BE-3A3C-CE13-0E9699300F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08112532-C705-4421-B2B5-8A7CDB82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Outro Exemplo: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D6B9EE6-2D1A-466A-81AC-366B4941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t="12354" r="35028" b="45877"/>
          <a:stretch>
            <a:fillRect/>
          </a:stretch>
        </p:blipFill>
        <p:spPr bwMode="auto">
          <a:xfrm>
            <a:off x="1070897" y="1293648"/>
            <a:ext cx="7576794" cy="589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741" t="12354" r="35028" b="458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0E82324F-92C6-496C-BDF8-D17F2D2B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35" y="5597254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585EC5C-3880-8092-EC59-023F92EE118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796BB4D1-5F50-4BC6-A4CA-E1C6ED0C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3943D1E9-345C-425A-A88A-F9D2101C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290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Neste caso para imprimir os nomes usamos um iterador.</a:t>
            </a:r>
            <a:br>
              <a:rPr lang="pt-BR" altLang="pt-BR" sz="2590"/>
            </a:b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/>
            </a:br>
            <a:r>
              <a:rPr lang="pt-BR" altLang="pt-BR" sz="2590"/>
              <a:t>	</a:t>
            </a:r>
            <a:r>
              <a:rPr lang="pt-BR" altLang="pt-BR" sz="2590">
                <a:latin typeface="Courier New" panose="02070309020205020404" pitchFamily="49" charset="0"/>
              </a:rPr>
              <a:t>&gt;Joao  Jose  Maria  Ana</a:t>
            </a:r>
            <a:r>
              <a:rPr lang="pt-BR" altLang="pt-BR" sz="2590"/>
              <a:t>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00D2FB7-DF34-1455-DF2D-3F8CAFA48E7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CC5DED3-D9EB-4F52-B437-6E044591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com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TreeSet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41070CD-DB45-48F8-ACC8-8AC459B4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t="11807" r="33563" b="44902"/>
          <a:stretch>
            <a:fillRect/>
          </a:stretch>
        </p:blipFill>
        <p:spPr bwMode="auto">
          <a:xfrm>
            <a:off x="993792" y="1293649"/>
            <a:ext cx="7693307" cy="60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98" t="11807" r="33563" b="4490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0FB5F517-CCE4-4EEA-A7A7-A5B8E872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09" y="5382101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B5CDFC7-85AF-8EDA-4987-74640C47CF0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E07C88FA-B539-447C-BC48-CEC42BED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7D3D4153-2BC7-4B96-9425-C931B79A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30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 E o resultado é :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/>
            </a:br>
            <a:r>
              <a:rPr lang="pt-BR" altLang="pt-BR" sz="2590"/>
              <a:t>	</a:t>
            </a:r>
            <a:r>
              <a:rPr lang="pt-BR" altLang="pt-BR" sz="2590">
                <a:latin typeface="Courier New" panose="02070309020205020404" pitchFamily="49" charset="0"/>
              </a:rPr>
              <a:t>&gt;Ana  Joao  Jose  Maria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/>
            </a:br>
            <a:r>
              <a:rPr lang="pt-BR" altLang="pt-BR" sz="2590"/>
              <a:t>Observe que não é permitido repetições, como em um HashSet, e que neste caso os elementos já estão ordenados.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34648E36-172F-CDA5-DCC3-FBB4F458592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B98813FC-F88D-41E8-8C4F-D12881A1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Outro Exemplo com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TreeSet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54CBF40-CF39-4000-BF31-A1E3B3FA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4" t="11807" r="29152" b="33075"/>
          <a:stretch>
            <a:fillRect/>
          </a:stretch>
        </p:blipFill>
        <p:spPr bwMode="auto">
          <a:xfrm>
            <a:off x="916686" y="1214832"/>
            <a:ext cx="6840019" cy="61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64" t="11807" r="29152" b="330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85CBFC75-AAAF-4B89-9EAA-08D54BC2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23" y="5532707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2819802-A5F5-20FC-8BD0-4EE5BD75F18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E60BD4F-7E17-4943-BBA4-FBFD088C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Outro Exemplo com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TreeSet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D3454DF-8ABF-4D6B-9D61-5F9F3419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14780" r="19531" b="29797"/>
          <a:stretch>
            <a:fillRect/>
          </a:stretch>
        </p:blipFill>
        <p:spPr bwMode="auto">
          <a:xfrm>
            <a:off x="916688" y="1214831"/>
            <a:ext cx="8159361" cy="612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116" t="14780" r="19531" b="2979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808C3A28-A7DB-4263-AC1E-12C05672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513" y="5715588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CAD96C9-8DDF-A11C-204B-A7DDBAFD823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D982054-3810-4FC8-BBE6-2927E5F4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61" y="951306"/>
            <a:ext cx="9480416" cy="628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590"/>
              <a:t> Neste caso foi criado o método escreve para imprimir o conjunto e são usados métodos para adicionar e remover elementos e conjuntos do conjunto inicial c .</a:t>
            </a:r>
          </a:p>
          <a:p>
            <a:pPr algn="just">
              <a:buClrTx/>
              <a:buFontTx/>
              <a:buNone/>
            </a:pPr>
            <a:r>
              <a:rPr lang="pt-BR" altLang="pt-BR" sz="2590"/>
              <a:t>E o resultado é:</a:t>
            </a:r>
          </a:p>
          <a:p>
            <a:pPr algn="just">
              <a:buClrTx/>
              <a:buFontTx/>
              <a:buNone/>
            </a:pPr>
            <a:br>
              <a:rPr lang="pt-BR" altLang="pt-BR" sz="2590"/>
            </a:br>
            <a:r>
              <a:rPr lang="pt-BR" altLang="pt-BR" sz="1943">
                <a:latin typeface="Courier New" panose="02070309020205020404" pitchFamily="49" charset="0"/>
              </a:rPr>
              <a:t>&gt;Os elementos de c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Andre  Joao  Jose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Andre  Joao  Jose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menos Jose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Andre  Joao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menos Andre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Joao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c2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Claudia  Paulo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uniao c2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Claudia  Joao  Maria  Paulo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menos c2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&gt;Joao  Maria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CFCC994-F5D5-4860-915B-894E8967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299860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560193C-B8A5-5F4F-68E0-8A5A91F6402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85FF9523-D71F-42A8-B458-8EE1B502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Listas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40CEC671-24C8-4DB4-862F-8FADE1C52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540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Uma coleção é uma estrutura de dados – na realidade um objeto – que pode armazenar referências a outros objetos.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As listas ao contrario das coleções permitem repetições de elementos. Temos como exemplo ArrayList, LinkedList e Vector.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Capacidade inicial de 10 elementos.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Alteração de capacidade default (no construtor):</a:t>
            </a:r>
          </a:p>
          <a:p>
            <a:pPr algn="just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	ArrayList(int capacidade);</a:t>
            </a:r>
          </a:p>
          <a:p>
            <a:pPr lvl="1" algn="just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	Vector(int capacidade);</a:t>
            </a:r>
          </a:p>
          <a:p>
            <a:pPr algn="just">
              <a:spcBef>
                <a:spcPts val="1349"/>
              </a:spcBef>
            </a:pPr>
            <a:r>
              <a:rPr lang="pt-BR" altLang="pt-BR" sz="2159"/>
              <a:t>	Não há mudança de capacidade default para LinkedList.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FA5E66C-1FE4-FC3F-3D23-79EF7DB9796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>
            <a:extLst>
              <a:ext uri="{FF2B5EF4-FFF2-40B4-BE49-F238E27FC236}">
                <a16:creationId xmlns:a16="http://schemas.microsoft.com/office/drawing/2014/main" id="{DC11C95B-3295-081A-57F7-9EC99308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89247"/>
            <a:ext cx="9071610" cy="6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Cronograma de Aulas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59BFE2-5776-6481-CEFE-94F5ECB02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8" y="926818"/>
            <a:ext cx="10103922" cy="613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8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DADF569-672A-4161-9E4C-6DBEB561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Listas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7D781273-9CA0-4F31-96D9-A2DCF23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560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Existem vários métodos que não são herdados da interface Collection, como set, get e sublist que vem da interface List, para usa-los devemos fazer:</a:t>
            </a:r>
          </a:p>
          <a:p>
            <a:pPr algn="ctr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List c = new ArrayList();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set substitui um elemento por outro como:</a:t>
            </a:r>
          </a:p>
          <a:p>
            <a:pPr algn="ctr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 c.set(3, Paulo)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substitui o 4° elemento (Joao) por Paulo, o 1° elemento esta na posição 0.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 get retorna o elemento</a:t>
            </a:r>
          </a:p>
          <a:p>
            <a:pPr algn="ctr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 Object o = c.get(2)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 retorna Ana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829776D-C7FE-70F2-15B0-98A5EF6B89B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B22D354-AC94-4732-BF74-D8D2D356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Listas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5DB22ACD-1D7D-4376-80F6-9DFE3DB0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236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590"/>
              <a:t>sublist(inicio,fim) cria uma sublista com inicio em inicio (inclusive) e fim em fim (exclusive)</a:t>
            </a:r>
          </a:p>
          <a:p>
            <a:pPr algn="just">
              <a:buClrTx/>
              <a:buFontTx/>
              <a:buNone/>
            </a:pPr>
            <a:endParaRPr lang="pt-BR" altLang="pt-BR" sz="2590"/>
          </a:p>
          <a:p>
            <a:pPr algn="ctr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 List c2 = c.sublist(1,3)</a:t>
            </a:r>
          </a:p>
          <a:p>
            <a:pPr algn="ctr">
              <a:buClrTx/>
              <a:buFontTx/>
              <a:buNone/>
            </a:pPr>
            <a:endParaRPr lang="pt-BR" altLang="pt-BR" sz="2159">
              <a:latin typeface="Courier New" panose="02070309020205020404" pitchFamily="49" charset="0"/>
            </a:endParaRPr>
          </a:p>
          <a:p>
            <a:pPr algn="just">
              <a:buClrTx/>
              <a:buFontTx/>
              <a:buNone/>
            </a:pPr>
            <a:r>
              <a:rPr lang="pt-BR" altLang="pt-BR" sz="2590"/>
              <a:t>retorna c2 com [Joao, Ana]</a:t>
            </a:r>
            <a:r>
              <a:rPr lang="pt-BR" altLang="pt-BR" sz="1943"/>
              <a:t>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5E57AA4-9268-4A7F-1D6D-D331115A13E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6CAFCAB-B9A9-4E7D-930F-08D9987E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Vector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911FD552-DC05-4AD9-80BB-BB639B99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409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Desde Java 1.2 Vector é uma implementação da interface List que é uma derivação da interface Collection. 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Os vetores só podem armazenar objetos, portanto para guardar valores primitivos devemos converte-lo em um objeto,  fazendo um wrapper 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Alguns de seus métodos são size(que dá o tamanho do vetor) e capacity(que dá a capacidade do vetor) que são mostrados no exemplo ExemploVector.java.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60159E40-6200-F02D-2D26-5189A8610C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882F0A6B-AB33-4312-A68E-3BE6B309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Vector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CFB5EED0-E1E4-4CB4-82F8-FC2A5D1A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t="11827" r="31332" b="52757"/>
          <a:stretch>
            <a:fillRect/>
          </a:stretch>
        </p:blipFill>
        <p:spPr bwMode="auto">
          <a:xfrm>
            <a:off x="759050" y="1447859"/>
            <a:ext cx="8861868" cy="540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98" t="11827" r="31332" b="527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3F39C469-0B3D-4EF0-A442-2590306F6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07" y="5489677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B3A2FC3-DC82-E04E-6C0F-51F1A75A508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0891FC9-5A2B-4485-B816-07476D91F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2E374F50-591B-4302-BA4C-C8D3C64B0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648330"/>
            <a:ext cx="8161074" cy="22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&gt;tamanho= 5  capacidade= 10</a:t>
            </a:r>
          </a:p>
          <a:p>
            <a:pPr algn="just">
              <a:lnSpc>
                <a:spcPct val="50000"/>
              </a:lnSpc>
              <a:spcBef>
                <a:spcPts val="2698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[Maria, Joao, Ana, Joao, Jose]</a:t>
            </a:r>
            <a:r>
              <a:rPr lang="pt-BR" altLang="pt-BR" sz="4317"/>
              <a:t>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DFA867B-E8F1-A000-F7EB-6666EAF7BB3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B421671-EC04-4CCA-BEBF-9081AC63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9340B01-D48A-4E4E-B07E-CC26305C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409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ArrayList implementa a lista internamente como um array e é mais rápido do que LinkedList exceto para inserir e deletar elementos.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Um método das listas é get , este método recebe um inteiro e retorna o objeto correspondente á posição dada por este inteiro, se este número for fora da faixa de valores válidos é lançada a exceção </a:t>
            </a:r>
            <a:r>
              <a:rPr lang="pt-BR" altLang="pt-BR" sz="2590">
                <a:latin typeface="Courier New" panose="02070309020205020404" pitchFamily="49" charset="0"/>
              </a:rPr>
              <a:t>IndexOutOfBoundsException</a:t>
            </a:r>
            <a:r>
              <a:rPr lang="pt-BR" altLang="pt-BR" sz="2590"/>
              <a:t>.</a:t>
            </a:r>
          </a:p>
          <a:p>
            <a:pPr algn="just">
              <a:spcBef>
                <a:spcPts val="1619"/>
              </a:spcBef>
            </a:pPr>
            <a:endParaRPr lang="pt-BR" altLang="pt-BR" sz="2590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C4FC1C2-95C8-227C-3791-4A01D0A6F2D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54D6450-C47D-4022-8A19-369B8698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2993099-309B-48C2-831E-3129EAFD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4" t="11807" r="33595" b="44878"/>
          <a:stretch>
            <a:fillRect/>
          </a:stretch>
        </p:blipFill>
        <p:spPr bwMode="auto">
          <a:xfrm>
            <a:off x="604841" y="1293650"/>
            <a:ext cx="7539099" cy="592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64" t="11807" r="33595" b="448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0B6CB8D5-420E-43BD-B4BF-91846D05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440" y="5435889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AC574B6-04C4-9BE2-55B7-9A6F081781A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B5D81D1-FB95-417D-9751-4FFC3D6FE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013BDF6A-BAFC-4D38-9CE0-6ADE91CA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584933"/>
            <a:ext cx="8161074" cy="251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&gt;Maria  Joao  Ana  Joao  Jose</a:t>
            </a:r>
            <a:br>
              <a:rPr lang="pt-BR" altLang="pt-BR" sz="2590">
                <a:latin typeface="Courier New" panose="02070309020205020404" pitchFamily="49" charset="0"/>
              </a:rPr>
            </a:br>
            <a:r>
              <a:rPr lang="pt-BR" altLang="pt-BR" sz="2590">
                <a:latin typeface="Courier New" panose="02070309020205020404" pitchFamily="49" charset="0"/>
              </a:rPr>
              <a:t>	Ana</a:t>
            </a:r>
            <a:br>
              <a:rPr lang="pt-BR" altLang="pt-BR" sz="2590">
                <a:latin typeface="Courier New" panose="02070309020205020404" pitchFamily="49" charset="0"/>
              </a:rPr>
            </a:br>
            <a:r>
              <a:rPr lang="pt-BR" altLang="pt-BR" sz="2590">
                <a:latin typeface="Courier New" panose="02070309020205020404" pitchFamily="49" charset="0"/>
              </a:rPr>
              <a:t>	[Maria, Joao, Ana, Joao, Jose]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EFCBF67-529A-BB4F-92D3-E79A02C252C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1307DFB-6D38-4E4C-89DD-7013783C7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D72ACFA-F357-45D5-AE16-9F43A393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11807" r="35774" b="56711"/>
          <a:stretch>
            <a:fillRect/>
          </a:stretch>
        </p:blipFill>
        <p:spPr bwMode="auto">
          <a:xfrm>
            <a:off x="760763" y="1293650"/>
            <a:ext cx="8937259" cy="53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116" t="11807" r="35774" b="5671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5" name="Picture 3">
            <a:extLst>
              <a:ext uri="{FF2B5EF4-FFF2-40B4-BE49-F238E27FC236}">
                <a16:creationId xmlns:a16="http://schemas.microsoft.com/office/drawing/2014/main" id="{7635BDB6-94DF-45F2-8B27-088498BD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876" y="5511193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A97A1A4-1F25-21D5-D10D-252F6767FCE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37C4199-2EEB-4EE4-B4DD-B5FD9E579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4EDE62BF-9A62-410B-850A-E8C328D5C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584933"/>
            <a:ext cx="8161074" cy="23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&gt;[Maria, Joao, Ana, Joao, Jose] </a:t>
            </a:r>
          </a:p>
          <a:p>
            <a:pPr algn="just">
              <a:spcBef>
                <a:spcPts val="1619"/>
              </a:spcBef>
            </a:pPr>
            <a:endParaRPr lang="pt-BR" altLang="pt-BR" sz="2590">
              <a:latin typeface="Courier New" panose="02070309020205020404" pitchFamily="49" charset="0"/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F9F1596-FE4F-2C3A-9707-65004EDEA1E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7B58BA82-4881-4975-A59D-0372419E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  <a:ea typeface="+mn-ea"/>
              </a:rPr>
              <a:t>Coleções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C6BB839-9D7C-4D66-B4C8-8C22EEE24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4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Uma coleção é uma estrutura de dados – na realidade um objeto – que pode armazenar referências a outros objetos.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Normalmente, as coleções contêm referências as objetos que são inteiramente do mesmo tipo. As interfaces de estrutura de coleções declaram as operações a ser realizadas genericamente em vários tipos de coleções.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FA5D6C1-3FC3-DB9B-48B0-A49E4DB014D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3CBCF712-A8A9-41DE-8431-F9BF8D41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3603027B-E37F-4DF9-A3A1-0CAE1415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169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 dirty="0"/>
              <a:t>Além do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 da interface </a:t>
            </a:r>
            <a:r>
              <a:rPr lang="pt-BR" altLang="pt-BR" sz="2590" dirty="0" err="1"/>
              <a:t>Colections</a:t>
            </a:r>
            <a:r>
              <a:rPr lang="pt-BR" altLang="pt-BR" sz="2590" dirty="0"/>
              <a:t> , a interface </a:t>
            </a:r>
            <a:r>
              <a:rPr lang="pt-BR" altLang="pt-BR" sz="2590" dirty="0" err="1"/>
              <a:t>List</a:t>
            </a:r>
            <a:r>
              <a:rPr lang="pt-BR" altLang="pt-BR" sz="2590" dirty="0"/>
              <a:t> contém seu </a:t>
            </a:r>
            <a:r>
              <a:rPr lang="pt-BR" altLang="pt-BR" sz="2590" dirty="0" err="1"/>
              <a:t>proprio</a:t>
            </a:r>
            <a:r>
              <a:rPr lang="pt-BR" altLang="pt-BR" sz="2590" dirty="0"/>
              <a:t>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, que além das classes do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 de </a:t>
            </a:r>
            <a:r>
              <a:rPr lang="pt-BR" altLang="pt-BR" sz="2590" dirty="0" err="1"/>
              <a:t>Colections</a:t>
            </a:r>
            <a:r>
              <a:rPr lang="pt-BR" altLang="pt-BR" sz="2590" dirty="0"/>
              <a:t> contém classes como </a:t>
            </a:r>
            <a:r>
              <a:rPr lang="pt-BR" altLang="pt-BR" sz="2590" dirty="0" err="1"/>
              <a:t>previous</a:t>
            </a:r>
            <a:r>
              <a:rPr lang="pt-BR" altLang="pt-BR" sz="2590" dirty="0"/>
              <a:t> e </a:t>
            </a:r>
            <a:r>
              <a:rPr lang="pt-BR" altLang="pt-BR" sz="2590" dirty="0" err="1"/>
              <a:t>hasPrevious</a:t>
            </a:r>
            <a:r>
              <a:rPr lang="pt-BR" altLang="pt-BR" sz="2590" dirty="0"/>
              <a:t>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02DB9A2-1E3C-477D-0E9E-2D3C4522254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B3668A03-93CA-409D-BAB6-8A001424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ListInterator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7A7A8D9B-0ECF-4F8D-A076-1F8FBDD5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1827" r="31366" b="47832"/>
          <a:stretch>
            <a:fillRect/>
          </a:stretch>
        </p:blipFill>
        <p:spPr bwMode="auto">
          <a:xfrm>
            <a:off x="993790" y="1293650"/>
            <a:ext cx="8471205" cy="578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333" t="11827" r="31366" b="478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E4C49B39-1FBD-477B-8735-4AD19788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947" y="5532708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B8C8DB08-BB50-127D-76BA-92504B04355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1585272-0FDF-406D-923E-17A962D2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742D5FD5-EC9F-47E4-B429-D4DE986CD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584933"/>
            <a:ext cx="8161074" cy="171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&gt;Jose Joao Ana Joao Maria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84B0E4CD-EE62-D97F-F704-66AF955AEB5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797C4ABE-8CDA-47A7-993F-E3C06230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AA4FF304-A95B-4D6B-BB46-A616D76B6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249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ArrayList e LinkedList tem algumas diferenças, entre elas temos os métodos addFirst, addLast, getFirst, getLast, removeFirst e removeLast para LinkedList que inserem, retornam e retiram um elemento no inicio ou no fim de uma lista , com estes métodos podemos simular pilhas e filas.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6BC4615-2DA0-513B-0CBE-2217954A04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B6573FB2-8BC8-43A3-A0BD-3F64A33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Mapas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03CA5330-7B76-49D4-8C85-A6C088F4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09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Maps associam chaves aos valores e não podem conter chaves com duplicidade (isto é, cada chave pode mapear somente um valor; isto é chamado mapeamento um para um).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Maps diferem de Sets pelo fato de que Maps contêm chaves e valores, enquanto Sets contém apenas valores.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6B44AE2-0005-59CA-4904-3E10C5FAC66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EAA6399-6D6F-480A-BB56-CAA129A7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Map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136C61E-8EA5-49F6-8667-461568A4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12393" r="26367" b="44101"/>
          <a:stretch>
            <a:fillRect/>
          </a:stretch>
        </p:blipFill>
        <p:spPr bwMode="auto">
          <a:xfrm>
            <a:off x="604842" y="1293650"/>
            <a:ext cx="8704232" cy="582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902" t="12393" r="26367" b="4410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BA14ECCB-8EAA-8D7E-D367-202633AFDE4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A7CC5F6C-9EFC-44CA-8AA9-F7D1A751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DE35DEC3-9897-4F19-AC3C-745E7972A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65" y="1603779"/>
            <a:ext cx="9093181" cy="310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HashMap: {Bruno Souza=9999, Caetano Vendrami=2344, Umberto Dissenha=2934, Fernando Torres=895}</a:t>
            </a:r>
          </a:p>
          <a:p>
            <a:pPr>
              <a:buClrTx/>
              <a:buFontTx/>
              <a:buNone/>
            </a:pPr>
            <a:endParaRPr lang="pt-BR" altLang="pt-BR" sz="2159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TreeMap: {Bruno Souza=9999, Caetano Vendrami=2344, Fernando Torres=895, Umberto Dissenha=2934}</a:t>
            </a:r>
          </a:p>
          <a:p>
            <a:pPr algn="ctr">
              <a:buClrTx/>
              <a:buFontTx/>
              <a:buNone/>
            </a:pPr>
            <a:endParaRPr lang="pt-BR" altLang="pt-BR" sz="2159">
              <a:latin typeface="Courier New" panose="02070309020205020404" pitchFamily="49" charset="0"/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D92F060-314E-3208-2164-7AFB09F7E4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_15">
            <a:extLst>
              <a:ext uri="{FF2B5EF4-FFF2-40B4-BE49-F238E27FC236}">
                <a16:creationId xmlns:a16="http://schemas.microsoft.com/office/drawing/2014/main" id="{9365FA6A-98A4-0806-8300-2D939AB9D2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7" name="Imagem 4_16" descr="Logotipo&#10;&#10;Descrição gerada automaticamente">
            <a:extLst>
              <a:ext uri="{FF2B5EF4-FFF2-40B4-BE49-F238E27FC236}">
                <a16:creationId xmlns:a16="http://schemas.microsoft.com/office/drawing/2014/main" id="{2223F44D-D05A-C760-FC56-57ABD928195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5FC70B0E-A308-8523-63C2-EEF24E1D98EB}"/>
              </a:ext>
            </a:extLst>
          </p:cNvPr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Código Fonte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2344B50-86C1-0147-FE50-06031D669508}"/>
              </a:ext>
            </a:extLst>
          </p:cNvPr>
          <p:cNvSpPr/>
          <p:nvPr/>
        </p:nvSpPr>
        <p:spPr>
          <a:xfrm>
            <a:off x="900000" y="1716480"/>
            <a:ext cx="9155160" cy="10839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</a:pPr>
            <a:r>
              <a:rPr lang="pt-BR" sz="3200" b="0" strike="noStrike" spc="-1" dirty="0">
                <a:latin typeface="Arial"/>
              </a:rPr>
              <a:t>https://github.com/barretuino/estruturadados</a:t>
            </a:r>
          </a:p>
          <a:p>
            <a:pPr marL="36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Qual a importância de colocar a mão na massa?">
            <a:extLst>
              <a:ext uri="{FF2B5EF4-FFF2-40B4-BE49-F238E27FC236}">
                <a16:creationId xmlns:a16="http://schemas.microsoft.com/office/drawing/2014/main" id="{FB69E259-7B3A-06A4-B9D7-682F3ED9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77" y="2800451"/>
            <a:ext cx="5276258" cy="26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71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_15"/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142" name="Imagem 4_16" descr="Logotipo&#10;&#10;Descrição gerada automaticamente"/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Próxima Aula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900000" y="1716480"/>
            <a:ext cx="9155160" cy="8787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Tipos básicos de dados - Coleções, Mapas e Listas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3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21/08/2025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40" y="2267280"/>
            <a:ext cx="6209280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Tipos básicos de dados - Coleções, Mapas e Listas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5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27E4429-B481-4DDF-98F8-38652DC9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Coleções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87A62E2D-C698-467E-A5CB-EA50B577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89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 figura a seguir lista algumas interfaces da estrutura de coleções.</a:t>
            </a:r>
          </a:p>
        </p:txBody>
      </p:sp>
      <p:graphicFrame>
        <p:nvGraphicFramePr>
          <p:cNvPr id="9219" name="Group 3">
            <a:extLst>
              <a:ext uri="{FF2B5EF4-FFF2-40B4-BE49-F238E27FC236}">
                <a16:creationId xmlns:a16="http://schemas.microsoft.com/office/drawing/2014/main" id="{B51C7E5B-0008-478F-A6CE-DE61BCEDCA6C}"/>
              </a:ext>
            </a:extLst>
          </p:cNvPr>
          <p:cNvGraphicFramePr>
            <a:graphicFrameLocks noGrp="1"/>
          </p:cNvGraphicFramePr>
          <p:nvPr/>
        </p:nvGraphicFramePr>
        <p:xfrm>
          <a:off x="916686" y="2768914"/>
          <a:ext cx="9094895" cy="3874071"/>
        </p:xfrm>
        <a:graphic>
          <a:graphicData uri="http://schemas.openxmlformats.org/drawingml/2006/table">
            <a:tbl>
              <a:tblPr/>
              <a:tblGrid>
                <a:gridCol w="1912190">
                  <a:extLst>
                    <a:ext uri="{9D8B030D-6E8A-4147-A177-3AD203B41FA5}">
                      <a16:colId xmlns:a16="http://schemas.microsoft.com/office/drawing/2014/main" val="623663581"/>
                    </a:ext>
                  </a:extLst>
                </a:gridCol>
                <a:gridCol w="7182705">
                  <a:extLst>
                    <a:ext uri="{9D8B030D-6E8A-4147-A177-3AD203B41FA5}">
                      <a16:colId xmlns:a16="http://schemas.microsoft.com/office/drawing/2014/main" val="585093521"/>
                    </a:ext>
                  </a:extLst>
                </a:gridCol>
              </a:tblGrid>
              <a:tr h="406084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Interface</a:t>
                      </a:r>
                    </a:p>
                  </a:txBody>
                  <a:tcPr marL="97139" marR="97139" marT="9245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Descrição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354496"/>
                  </a:ext>
                </a:extLst>
              </a:tr>
              <a:tr h="986937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Collection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 interface raiz na hierarquia de coleções a partir da qual as interfaces 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Set, Queue 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 List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são derivadas.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62427"/>
                  </a:ext>
                </a:extLst>
              </a:tr>
              <a:tr h="406084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Set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Uma coleção que não contém duplicatas.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420531"/>
                  </a:ext>
                </a:extLst>
              </a:tr>
              <a:tr h="690513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List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Uma *coleção ordenada que pode conter elementos duplicados.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610793"/>
                  </a:ext>
                </a:extLst>
              </a:tr>
              <a:tr h="690513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Map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Associa chaves a valores e não podem conter chaves duplicadas.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355170"/>
                  </a:ext>
                </a:extLst>
              </a:tr>
              <a:tr h="693940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Queue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Em geral, uma coleção primeiro a entrar, primeiro a sair que modela uma fila de espera; outras ordens podem ser especificadas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70993"/>
                  </a:ext>
                </a:extLst>
              </a:tr>
            </a:tbl>
          </a:graphicData>
        </a:graphic>
      </p:graphicFrame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FCCFBB2-09B2-B3B0-0E91-8CE0EE7E9BE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B68F4906-7605-4161-8746-9E536042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Coleções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932B6FD9-236D-4B47-BAD5-7818A0B3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4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As estruturas de coleções fornecem implementações de alto desempenho e alta qualidade de estrutura de dados comuns e permite a reutilização de software. Esses recursos minimizam a quantidade de codificações que os programadores devem fazer para criar e manipular coleções.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As classes e interfaces da estrutura são membros do pacote </a:t>
            </a:r>
            <a:r>
              <a:rPr lang="pt-BR" altLang="pt-BR" sz="2590">
                <a:latin typeface="Courier New" panose="02070309020205020404" pitchFamily="49" charset="0"/>
              </a:rPr>
              <a:t>java.util.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C9133459-43D0-6A97-9635-5797758CB1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C06CEF4-D7E0-4F41-B11C-663D1AF7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Coleções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B7D0354D-04AF-4D6E-B3E7-09C8FF421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435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03275" indent="-2714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Antes de continuar vamos ver quais as limitações dos arrays para entender porque as coleções são necessárias.</a:t>
            </a:r>
            <a:br>
              <a:rPr lang="pt-BR" altLang="pt-BR" sz="2590"/>
            </a:br>
            <a:endParaRPr lang="pt-BR" altLang="pt-BR" sz="2590"/>
          </a:p>
          <a:p>
            <a:pPr lvl="1" algn="just">
              <a:spcBef>
                <a:spcPts val="1349"/>
              </a:spcBef>
              <a:buFont typeface="Arial" panose="020B0604020202020204" pitchFamily="34" charset="0"/>
              <a:buChar char="•"/>
            </a:pPr>
            <a:r>
              <a:rPr lang="pt-BR" altLang="pt-BR" sz="2159"/>
              <a:t>Um array não pode ter o tamanho modificado depois de criado. </a:t>
            </a:r>
          </a:p>
          <a:p>
            <a:pPr lvl="1" algn="just">
              <a:spcBef>
                <a:spcPts val="1349"/>
              </a:spcBef>
              <a:buFont typeface="Arial" panose="020B0604020202020204" pitchFamily="34" charset="0"/>
              <a:buChar char="•"/>
            </a:pPr>
            <a:r>
              <a:rPr lang="pt-BR" altLang="pt-BR" sz="2159"/>
              <a:t>Somente pode conter elementos de um  tipo. </a:t>
            </a:r>
          </a:p>
          <a:p>
            <a:pPr lvl="1" algn="just">
              <a:spcBef>
                <a:spcPts val="1349"/>
              </a:spcBef>
              <a:buFont typeface="Arial" panose="020B0604020202020204" pitchFamily="34" charset="0"/>
              <a:buChar char="•"/>
            </a:pPr>
            <a:r>
              <a:rPr lang="pt-BR" altLang="pt-BR" sz="2159"/>
              <a:t>Para inserir ou retirar um elemento é necessário modificar a posição de outros elementos. </a:t>
            </a:r>
          </a:p>
          <a:p>
            <a:pPr lvl="1" algn="just">
              <a:spcBef>
                <a:spcPts val="1349"/>
              </a:spcBef>
            </a:pPr>
            <a:endParaRPr lang="pt-BR" altLang="pt-BR" sz="2159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646ED96-DCC5-CBA0-51C3-FB058C1B1FF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90E2F30-5D51-400B-8963-8048A447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Interface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Collection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classe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Collections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B8F456D8-0B57-4F36-A56F-7544C57C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7"/>
            <a:ext cx="8161075" cy="23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 dirty="0"/>
              <a:t>A interface </a:t>
            </a:r>
            <a:r>
              <a:rPr lang="pt-BR" altLang="pt-BR" sz="2590" dirty="0" err="1"/>
              <a:t>Collection</a:t>
            </a:r>
            <a:r>
              <a:rPr lang="pt-BR" altLang="pt-BR" sz="2590" dirty="0"/>
              <a:t> é a interface raiz na hierarquia de coleções a partir da qual as interfaces Set, </a:t>
            </a:r>
            <a:r>
              <a:rPr lang="pt-BR" altLang="pt-BR" sz="2590" dirty="0" err="1"/>
              <a:t>Queue</a:t>
            </a:r>
            <a:r>
              <a:rPr lang="pt-BR" altLang="pt-BR" sz="2590" dirty="0"/>
              <a:t> e Lista são derivadas. </a:t>
            </a:r>
          </a:p>
          <a:p>
            <a:pPr algn="just">
              <a:spcBef>
                <a:spcPts val="1619"/>
              </a:spcBef>
            </a:pPr>
            <a:r>
              <a:rPr lang="pt-BR" altLang="pt-BR" sz="2590" dirty="0"/>
              <a:t>A interface Set define uma coleção que não contém duplicatas.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7C1070CF-8721-45FE-9A61-5060B4E8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412"/>
          <a:stretch>
            <a:fillRect/>
          </a:stretch>
        </p:blipFill>
        <p:spPr bwMode="auto">
          <a:xfrm>
            <a:off x="2936823" y="3779837"/>
            <a:ext cx="4974092" cy="32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-1441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DD433A5-3019-77C5-ED89-74318288518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0013582-1DB6-400D-A957-CDA0B7B8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Conjuntos (Sets)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C54D4E18-2C6F-4A5A-9F60-6C5B74B0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290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Conjuntos podem ser inplementados como intâncias das classes HashSet ou TreeSet e ao contrário de arrays não é necessário especificar a posição para adicionar um elemento, basta fazer: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	</a:t>
            </a:r>
            <a:r>
              <a:rPr lang="pt-BR" altLang="pt-BR" sz="2590">
                <a:latin typeface="Courier New" panose="02070309020205020404" pitchFamily="49" charset="0"/>
              </a:rPr>
              <a:t>	c.add(objeto)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onde c é uma instância de um conjunto.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98D29E-FD02-499A-9A74-CCBBE369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675" y="4579168"/>
            <a:ext cx="8296791" cy="242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7139" tIns="50513" rIns="97139" bIns="50513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159"/>
              <a:t>    Outros métodos são :</a:t>
            </a:r>
            <a:br>
              <a:rPr lang="pt-BR" altLang="pt-BR" sz="2159"/>
            </a:br>
            <a:endParaRPr lang="pt-BR" altLang="pt-BR" sz="2159"/>
          </a:p>
          <a:p>
            <a:pPr algn="just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	add </a:t>
            </a:r>
            <a:r>
              <a:rPr lang="pt-BR" altLang="pt-BR" sz="2159"/>
              <a:t>- adiciona um elemento ou um conjunto de elementos. </a:t>
            </a:r>
          </a:p>
          <a:p>
            <a:pPr algn="just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	remove</a:t>
            </a:r>
            <a:r>
              <a:rPr lang="pt-BR" altLang="pt-BR" sz="2159"/>
              <a:t> - remove um elemento ou um conjunto de elementos.</a:t>
            </a:r>
            <a:br>
              <a:rPr lang="pt-BR" altLang="pt-BR" sz="2159"/>
            </a:br>
            <a:r>
              <a:rPr lang="pt-BR" altLang="pt-BR" sz="2159"/>
              <a:t>	</a:t>
            </a:r>
            <a:r>
              <a:rPr lang="pt-BR" altLang="pt-BR" sz="2159">
                <a:latin typeface="Courier New" panose="02070309020205020404" pitchFamily="49" charset="0"/>
              </a:rPr>
              <a:t>contains </a:t>
            </a:r>
            <a:r>
              <a:rPr lang="pt-BR" altLang="pt-BR" sz="2159"/>
              <a:t>- Retorna true se o conjunto possuir algum elemento. </a:t>
            </a:r>
          </a:p>
          <a:p>
            <a:pPr algn="just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	isEmpty</a:t>
            </a:r>
            <a:r>
              <a:rPr lang="pt-BR" altLang="pt-BR" sz="2159"/>
              <a:t> - Retorna true se o conjunto estiver vazio. </a:t>
            </a:r>
          </a:p>
          <a:p>
            <a:pPr algn="just">
              <a:buClrTx/>
              <a:buFontTx/>
              <a:buNone/>
            </a:pPr>
            <a:endParaRPr lang="pt-BR" altLang="pt-BR" sz="2159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A7D7814-306A-9E03-B067-5E842B80792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368D50AB-D85D-4DFC-86A3-48CB0391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Conjuntos (Sets)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55B21148-FADB-49C5-BECB-39E2DC70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489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 dirty="0"/>
              <a:t>Os elementos de um conjunto não tem uma ordem como em um </a:t>
            </a:r>
            <a:r>
              <a:rPr lang="pt-BR" altLang="pt-BR" sz="2590" dirty="0" err="1"/>
              <a:t>array</a:t>
            </a:r>
            <a:r>
              <a:rPr lang="pt-BR" altLang="pt-BR" sz="2590" dirty="0"/>
              <a:t>, em que sabemos que o primeiro elemento está na posição 0 e o último esta na ultima posição ocupada do </a:t>
            </a:r>
            <a:r>
              <a:rPr lang="pt-BR" altLang="pt-BR" sz="2590" dirty="0" err="1"/>
              <a:t>array</a:t>
            </a:r>
            <a:r>
              <a:rPr lang="pt-BR" altLang="pt-BR" sz="2590" dirty="0"/>
              <a:t>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 dirty="0"/>
              <a:t>Para percorrer um conjunto temos uma forma ainda mais simples, basta usar um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, ele possui três métodos </a:t>
            </a:r>
            <a:r>
              <a:rPr lang="pt-BR" altLang="pt-BR" sz="2590" dirty="0" err="1"/>
              <a:t>hasNext</a:t>
            </a:r>
            <a:r>
              <a:rPr lang="pt-BR" altLang="pt-BR" sz="2590" dirty="0"/>
              <a:t>(), </a:t>
            </a:r>
            <a:r>
              <a:rPr lang="pt-BR" altLang="pt-BR" sz="2590" dirty="0" err="1"/>
              <a:t>next</a:t>
            </a:r>
            <a:r>
              <a:rPr lang="pt-BR" altLang="pt-BR" sz="2590" dirty="0"/>
              <a:t>() e remove().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 dirty="0"/>
              <a:t>A classe </a:t>
            </a:r>
            <a:r>
              <a:rPr lang="pt-BR" altLang="pt-BR" sz="2590" dirty="0" err="1"/>
              <a:t>HashSet</a:t>
            </a:r>
            <a:r>
              <a:rPr lang="pt-BR" altLang="pt-BR" sz="2590" dirty="0"/>
              <a:t> não possui nenhuma ordem específica enquanto a classe </a:t>
            </a:r>
            <a:r>
              <a:rPr lang="pt-BR" altLang="pt-BR" sz="2590" dirty="0" err="1"/>
              <a:t>TreeSet</a:t>
            </a:r>
            <a:r>
              <a:rPr lang="pt-BR" altLang="pt-BR" sz="2590" dirty="0"/>
              <a:t> cria uma ordem, </a:t>
            </a:r>
            <a:r>
              <a:rPr lang="pt-BR" altLang="pt-BR" sz="2590"/>
              <a:t>no caso </a:t>
            </a:r>
            <a:r>
              <a:rPr lang="pt-BR" altLang="pt-BR" sz="2590" dirty="0"/>
              <a:t>de </a:t>
            </a:r>
            <a:r>
              <a:rPr lang="pt-BR" altLang="pt-BR" sz="2590" dirty="0" err="1"/>
              <a:t>numeros</a:t>
            </a:r>
            <a:r>
              <a:rPr lang="pt-BR" altLang="pt-BR" sz="2590" dirty="0"/>
              <a:t> do menor para o maior e no caso de </a:t>
            </a:r>
            <a:r>
              <a:rPr lang="pt-BR" altLang="pt-BR" sz="2590" dirty="0" err="1"/>
              <a:t>String</a:t>
            </a:r>
            <a:r>
              <a:rPr lang="pt-BR" altLang="pt-BR" sz="2590" dirty="0"/>
              <a:t> a ordem é lexicográfica.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433F9AB-37F4-27DD-A1A0-6E62FCD971E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1509</Words>
  <Application>Microsoft Office PowerPoint</Application>
  <PresentationFormat>Personalizar</PresentationFormat>
  <Paragraphs>191</Paragraphs>
  <Slides>39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Criação</dc:creator>
  <dc:description/>
  <cp:lastModifiedBy>PAULO CESAR B. DA SILVA</cp:lastModifiedBy>
  <cp:revision>44</cp:revision>
  <dcterms:created xsi:type="dcterms:W3CDTF">2022-01-12T20:15:21Z</dcterms:created>
  <dcterms:modified xsi:type="dcterms:W3CDTF">2025-08-14T12:25:04Z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