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56"/>
  </p:notesMasterIdLst>
  <p:sldIdLst>
    <p:sldId id="256" r:id="rId3"/>
    <p:sldId id="647" r:id="rId4"/>
    <p:sldId id="645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259" r:id="rId18"/>
    <p:sldId id="260" r:id="rId19"/>
    <p:sldId id="261" r:id="rId20"/>
    <p:sldId id="262" r:id="rId21"/>
    <p:sldId id="263" r:id="rId22"/>
    <p:sldId id="264" r:id="rId23"/>
    <p:sldId id="265" r:id="rId24"/>
    <p:sldId id="266" r:id="rId25"/>
    <p:sldId id="267" r:id="rId26"/>
    <p:sldId id="268" r:id="rId27"/>
    <p:sldId id="269" r:id="rId28"/>
    <p:sldId id="646" r:id="rId29"/>
    <p:sldId id="271" r:id="rId30"/>
    <p:sldId id="272" r:id="rId31"/>
    <p:sldId id="273" r:id="rId32"/>
    <p:sldId id="274" r:id="rId33"/>
    <p:sldId id="275" r:id="rId34"/>
    <p:sldId id="276" r:id="rId35"/>
    <p:sldId id="277" r:id="rId36"/>
    <p:sldId id="278" r:id="rId37"/>
    <p:sldId id="279" r:id="rId38"/>
    <p:sldId id="280" r:id="rId39"/>
    <p:sldId id="281" r:id="rId40"/>
    <p:sldId id="282" r:id="rId41"/>
    <p:sldId id="283" r:id="rId42"/>
    <p:sldId id="284" r:id="rId43"/>
    <p:sldId id="285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293" r:id="rId52"/>
    <p:sldId id="294" r:id="rId53"/>
    <p:sldId id="270" r:id="rId54"/>
    <p:sldId id="616" r:id="rId55"/>
  </p:sldIdLst>
  <p:sldSz cx="10691813" cy="7559675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44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mover o slide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79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0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1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E0D59CC-02AF-428B-9E71-FA4A47975F6F}" type="slidenum">
              <a:rPr lang="pt-BR" sz="1400" b="0" strike="noStrike" spc="-1">
                <a:latin typeface="Times New Roman"/>
              </a:rPr>
              <a:t>‹nº›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44563" y="812800"/>
            <a:ext cx="5670550" cy="400843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DE0D59CC-02AF-428B-9E71-FA4A47975F6F}" type="slidenum">
              <a:rPr lang="pt-BR" sz="1400" b="0" strike="noStrike" spc="-1" smtClean="0">
                <a:latin typeface="Times New Roman"/>
              </a:rPr>
              <a:t>3</a:t>
            </a:fld>
            <a:endParaRPr lang="pt-BR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664140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8711EFE-E376-2E58-3199-ADE84F84D9D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994AD2E-7DEC-444C-A214-57E6457325D5}" type="slidenum">
              <a:rPr lang="en-US" altLang="pt-BR"/>
              <a:pPr/>
              <a:t>24</a:t>
            </a:fld>
            <a:endParaRPr lang="en-US" altLang="pt-BR"/>
          </a:p>
        </p:txBody>
      </p:sp>
      <p:sp>
        <p:nvSpPr>
          <p:cNvPr id="60417" name="Rectangle 1">
            <a:extLst>
              <a:ext uri="{FF2B5EF4-FFF2-40B4-BE49-F238E27FC236}">
                <a16:creationId xmlns:a16="http://schemas.microsoft.com/office/drawing/2014/main" id="{DCDFC36B-E5B9-5EB1-20A9-3B36626956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Text Box 2">
            <a:extLst>
              <a:ext uri="{FF2B5EF4-FFF2-40B4-BE49-F238E27FC236}">
                <a16:creationId xmlns:a16="http://schemas.microsoft.com/office/drawing/2014/main" id="{7FE8697D-841D-E0A1-35E9-734C8A74C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3E726B2-0AF7-7629-9A57-1A8EE40C106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97B8EE-42EC-46C2-A65C-9869468BEF07}" type="slidenum">
              <a:rPr lang="en-US" altLang="pt-BR"/>
              <a:pPr/>
              <a:t>25</a:t>
            </a:fld>
            <a:endParaRPr lang="en-US" altLang="pt-BR"/>
          </a:p>
        </p:txBody>
      </p:sp>
      <p:sp>
        <p:nvSpPr>
          <p:cNvPr id="61441" name="Rectangle 1">
            <a:extLst>
              <a:ext uri="{FF2B5EF4-FFF2-40B4-BE49-F238E27FC236}">
                <a16:creationId xmlns:a16="http://schemas.microsoft.com/office/drawing/2014/main" id="{72BC0163-34AA-E87A-F53A-D75DFB6742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Text Box 2">
            <a:extLst>
              <a:ext uri="{FF2B5EF4-FFF2-40B4-BE49-F238E27FC236}">
                <a16:creationId xmlns:a16="http://schemas.microsoft.com/office/drawing/2014/main" id="{E037E019-16C9-694C-AA52-661D190ED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F0689D2B-4E8F-423F-AAA9-836778758F1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895FFE-4527-4938-8C12-DCD7DA62DFB9}" type="slidenum">
              <a:rPr lang="en-US" altLang="pt-BR"/>
              <a:pPr/>
              <a:t>26</a:t>
            </a:fld>
            <a:endParaRPr lang="en-US" altLang="pt-BR"/>
          </a:p>
        </p:txBody>
      </p:sp>
      <p:sp>
        <p:nvSpPr>
          <p:cNvPr id="62465" name="Rectangle 1">
            <a:extLst>
              <a:ext uri="{FF2B5EF4-FFF2-40B4-BE49-F238E27FC236}">
                <a16:creationId xmlns:a16="http://schemas.microsoft.com/office/drawing/2014/main" id="{90ABFC9E-8B3D-4517-303B-5FB0D9C4144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Text Box 2">
            <a:extLst>
              <a:ext uri="{FF2B5EF4-FFF2-40B4-BE49-F238E27FC236}">
                <a16:creationId xmlns:a16="http://schemas.microsoft.com/office/drawing/2014/main" id="{F5B1540E-39A7-519E-2399-434915B9D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E23EF200-7964-962D-F651-5D62F8934BE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06C4064-82F0-4360-8356-87C3FA1B0CF5}" type="slidenum">
              <a:rPr lang="en-US" altLang="pt-BR"/>
              <a:pPr/>
              <a:t>27</a:t>
            </a:fld>
            <a:endParaRPr lang="en-US" altLang="pt-BR"/>
          </a:p>
        </p:txBody>
      </p:sp>
      <p:sp>
        <p:nvSpPr>
          <p:cNvPr id="63489" name="Rectangle 1">
            <a:extLst>
              <a:ext uri="{FF2B5EF4-FFF2-40B4-BE49-F238E27FC236}">
                <a16:creationId xmlns:a16="http://schemas.microsoft.com/office/drawing/2014/main" id="{133CBEE9-FFA1-3BDA-2132-7D48911E671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Text Box 2">
            <a:extLst>
              <a:ext uri="{FF2B5EF4-FFF2-40B4-BE49-F238E27FC236}">
                <a16:creationId xmlns:a16="http://schemas.microsoft.com/office/drawing/2014/main" id="{144359E9-605B-0017-0AAB-8D6CFB1C6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560CB1D-55F5-FB74-2A78-C379A5CD99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B5EA7B-73D3-4482-8743-EEF3DF1718A3}" type="slidenum">
              <a:rPr lang="en-US" altLang="pt-BR"/>
              <a:pPr/>
              <a:t>28</a:t>
            </a:fld>
            <a:endParaRPr lang="en-US" altLang="pt-BR"/>
          </a:p>
        </p:txBody>
      </p:sp>
      <p:sp>
        <p:nvSpPr>
          <p:cNvPr id="64513" name="Rectangle 1">
            <a:extLst>
              <a:ext uri="{FF2B5EF4-FFF2-40B4-BE49-F238E27FC236}">
                <a16:creationId xmlns:a16="http://schemas.microsoft.com/office/drawing/2014/main" id="{F7D04844-050E-31C7-9FB4-B6B00A8CCC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>
            <a:extLst>
              <a:ext uri="{FF2B5EF4-FFF2-40B4-BE49-F238E27FC236}">
                <a16:creationId xmlns:a16="http://schemas.microsoft.com/office/drawing/2014/main" id="{9308B1B9-D422-BEA2-970C-E82AE2AA2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78341C29-0AAC-8EBB-B65D-7F6F869CDA7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5C3DCC-8124-4BA7-97D0-8BBE204030A5}" type="slidenum">
              <a:rPr lang="en-US" altLang="pt-BR"/>
              <a:pPr/>
              <a:t>29</a:t>
            </a:fld>
            <a:endParaRPr lang="en-US" altLang="pt-BR"/>
          </a:p>
        </p:txBody>
      </p:sp>
      <p:sp>
        <p:nvSpPr>
          <p:cNvPr id="65537" name="Rectangle 1">
            <a:extLst>
              <a:ext uri="{FF2B5EF4-FFF2-40B4-BE49-F238E27FC236}">
                <a16:creationId xmlns:a16="http://schemas.microsoft.com/office/drawing/2014/main" id="{4099CC78-9EFE-0346-7D71-7707968EA2D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Text Box 2">
            <a:extLst>
              <a:ext uri="{FF2B5EF4-FFF2-40B4-BE49-F238E27FC236}">
                <a16:creationId xmlns:a16="http://schemas.microsoft.com/office/drawing/2014/main" id="{5471D3D8-7BE5-2FD4-12DB-6F00080F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B691A98-73B2-10F4-8632-034339A511D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2ED41D6-2337-45F7-A1D6-748AD5CCD4F7}" type="slidenum">
              <a:rPr lang="en-US" altLang="pt-BR"/>
              <a:pPr/>
              <a:t>30</a:t>
            </a:fld>
            <a:endParaRPr lang="en-US" altLang="pt-BR"/>
          </a:p>
        </p:txBody>
      </p:sp>
      <p:sp>
        <p:nvSpPr>
          <p:cNvPr id="66561" name="Rectangle 1">
            <a:extLst>
              <a:ext uri="{FF2B5EF4-FFF2-40B4-BE49-F238E27FC236}">
                <a16:creationId xmlns:a16="http://schemas.microsoft.com/office/drawing/2014/main" id="{A45AAF10-01C9-A8B2-613B-362CA339D61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Text Box 2">
            <a:extLst>
              <a:ext uri="{FF2B5EF4-FFF2-40B4-BE49-F238E27FC236}">
                <a16:creationId xmlns:a16="http://schemas.microsoft.com/office/drawing/2014/main" id="{E6938864-F1ED-AD92-93A6-4A8207B55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9271BB6-293F-0D19-B1B9-F5C60960242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B378465-1D57-4C19-A3A4-DDC93A3335BF}" type="slidenum">
              <a:rPr lang="en-US" altLang="pt-BR"/>
              <a:pPr/>
              <a:t>31</a:t>
            </a:fld>
            <a:endParaRPr lang="en-US" altLang="pt-BR"/>
          </a:p>
        </p:txBody>
      </p:sp>
      <p:sp>
        <p:nvSpPr>
          <p:cNvPr id="67585" name="Rectangle 1">
            <a:extLst>
              <a:ext uri="{FF2B5EF4-FFF2-40B4-BE49-F238E27FC236}">
                <a16:creationId xmlns:a16="http://schemas.microsoft.com/office/drawing/2014/main" id="{BA54C5F3-FAD6-1477-D9B8-2A3D5A1EF17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6" name="Text Box 2">
            <a:extLst>
              <a:ext uri="{FF2B5EF4-FFF2-40B4-BE49-F238E27FC236}">
                <a16:creationId xmlns:a16="http://schemas.microsoft.com/office/drawing/2014/main" id="{93BBB7C6-8296-C8D1-8247-F5FF4FC2E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CA8BF9C-7811-8381-1DA9-DA90DB1C09E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1489C84-FD63-4CC7-9840-CCBECE667680}" type="slidenum">
              <a:rPr lang="en-US" altLang="pt-BR"/>
              <a:pPr/>
              <a:t>32</a:t>
            </a:fld>
            <a:endParaRPr lang="en-US" altLang="pt-BR"/>
          </a:p>
        </p:txBody>
      </p:sp>
      <p:sp>
        <p:nvSpPr>
          <p:cNvPr id="68609" name="Rectangle 1">
            <a:extLst>
              <a:ext uri="{FF2B5EF4-FFF2-40B4-BE49-F238E27FC236}">
                <a16:creationId xmlns:a16="http://schemas.microsoft.com/office/drawing/2014/main" id="{1700111D-A052-1DDA-BCF6-471C638D6B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Text Box 2">
            <a:extLst>
              <a:ext uri="{FF2B5EF4-FFF2-40B4-BE49-F238E27FC236}">
                <a16:creationId xmlns:a16="http://schemas.microsoft.com/office/drawing/2014/main" id="{C1EA948A-E883-DFC4-2B23-6E78C85B81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BFD80B1-5B0A-B8AC-4985-BCF866AA426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D95F734-AFC2-4354-AD5F-DFB0204A67B5}" type="slidenum">
              <a:rPr lang="en-US" altLang="pt-BR"/>
              <a:pPr/>
              <a:t>33</a:t>
            </a:fld>
            <a:endParaRPr lang="en-US" altLang="pt-BR"/>
          </a:p>
        </p:txBody>
      </p:sp>
      <p:sp>
        <p:nvSpPr>
          <p:cNvPr id="69633" name="Rectangle 1">
            <a:extLst>
              <a:ext uri="{FF2B5EF4-FFF2-40B4-BE49-F238E27FC236}">
                <a16:creationId xmlns:a16="http://schemas.microsoft.com/office/drawing/2014/main" id="{B72F61AC-E66B-B566-BB6B-82871FAA2FE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Text Box 2">
            <a:extLst>
              <a:ext uri="{FF2B5EF4-FFF2-40B4-BE49-F238E27FC236}">
                <a16:creationId xmlns:a16="http://schemas.microsoft.com/office/drawing/2014/main" id="{88B23C7E-E66F-76FF-1CA2-C83301F46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CDD992F-6F16-D77A-35E6-5BFE4321DB8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A90F34-1376-4944-836C-5D167706D04B}" type="slidenum">
              <a:rPr lang="en-US" altLang="pt-BR"/>
              <a:pPr/>
              <a:t>16</a:t>
            </a:fld>
            <a:endParaRPr lang="en-US" altLang="pt-BR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E49FECBA-8723-0E3D-0082-2E6EC7CD90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848F54C-B2EF-775B-9948-3A9FF984089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2B4CBF96-4C66-36BD-CDD9-2DB360AF65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62D4A03-0A97-4963-B2F5-BFFD87076ACF}" type="slidenum">
              <a:rPr lang="en-US" altLang="pt-BR"/>
              <a:pPr/>
              <a:t>34</a:t>
            </a:fld>
            <a:endParaRPr lang="en-US" altLang="pt-BR"/>
          </a:p>
        </p:txBody>
      </p:sp>
      <p:sp>
        <p:nvSpPr>
          <p:cNvPr id="70657" name="Rectangle 1">
            <a:extLst>
              <a:ext uri="{FF2B5EF4-FFF2-40B4-BE49-F238E27FC236}">
                <a16:creationId xmlns:a16="http://schemas.microsoft.com/office/drawing/2014/main" id="{B31A037A-6526-8447-0E03-64939E24F1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Text Box 2">
            <a:extLst>
              <a:ext uri="{FF2B5EF4-FFF2-40B4-BE49-F238E27FC236}">
                <a16:creationId xmlns:a16="http://schemas.microsoft.com/office/drawing/2014/main" id="{DFAB03DD-4DCA-614B-CD1D-2098D59054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1F1344A5-BA3E-B1E4-F023-95D7BA51ACF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2ED6822-6F1E-4C4E-B31F-57F7A054F053}" type="slidenum">
              <a:rPr lang="en-US" altLang="pt-BR"/>
              <a:pPr/>
              <a:t>35</a:t>
            </a:fld>
            <a:endParaRPr lang="en-US" altLang="pt-BR"/>
          </a:p>
        </p:txBody>
      </p:sp>
      <p:sp>
        <p:nvSpPr>
          <p:cNvPr id="71681" name="Rectangle 1">
            <a:extLst>
              <a:ext uri="{FF2B5EF4-FFF2-40B4-BE49-F238E27FC236}">
                <a16:creationId xmlns:a16="http://schemas.microsoft.com/office/drawing/2014/main" id="{1B3D7978-7044-0CDD-6BB8-BF266DE8C2D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Text Box 2">
            <a:extLst>
              <a:ext uri="{FF2B5EF4-FFF2-40B4-BE49-F238E27FC236}">
                <a16:creationId xmlns:a16="http://schemas.microsoft.com/office/drawing/2014/main" id="{92287C37-570A-1345-EAF9-351344260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4810177-91ED-0433-E2B5-085E4205E09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2555DF4-626A-4B16-AE5C-600EA119E79A}" type="slidenum">
              <a:rPr lang="en-US" altLang="pt-BR"/>
              <a:pPr/>
              <a:t>36</a:t>
            </a:fld>
            <a:endParaRPr lang="en-US" altLang="pt-BR"/>
          </a:p>
        </p:txBody>
      </p:sp>
      <p:sp>
        <p:nvSpPr>
          <p:cNvPr id="72705" name="Rectangle 1">
            <a:extLst>
              <a:ext uri="{FF2B5EF4-FFF2-40B4-BE49-F238E27FC236}">
                <a16:creationId xmlns:a16="http://schemas.microsoft.com/office/drawing/2014/main" id="{038F9F3F-E401-D876-C2F9-1E2DB7AE4B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Text Box 2">
            <a:extLst>
              <a:ext uri="{FF2B5EF4-FFF2-40B4-BE49-F238E27FC236}">
                <a16:creationId xmlns:a16="http://schemas.microsoft.com/office/drawing/2014/main" id="{9C81C9C5-DEE6-BD63-1FB0-A5AB5CF31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B6DCF372-F9C1-A15D-5953-EBE92A192E4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6DDE21F-E961-42DA-8C7D-7163C97C6525}" type="slidenum">
              <a:rPr lang="en-US" altLang="pt-BR"/>
              <a:pPr/>
              <a:t>37</a:t>
            </a:fld>
            <a:endParaRPr lang="en-US" altLang="pt-BR"/>
          </a:p>
        </p:txBody>
      </p:sp>
      <p:sp>
        <p:nvSpPr>
          <p:cNvPr id="73729" name="Rectangle 1">
            <a:extLst>
              <a:ext uri="{FF2B5EF4-FFF2-40B4-BE49-F238E27FC236}">
                <a16:creationId xmlns:a16="http://schemas.microsoft.com/office/drawing/2014/main" id="{4488738B-4F96-8A54-48CA-C3556E556CB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Text Box 2">
            <a:extLst>
              <a:ext uri="{FF2B5EF4-FFF2-40B4-BE49-F238E27FC236}">
                <a16:creationId xmlns:a16="http://schemas.microsoft.com/office/drawing/2014/main" id="{25554FD5-571B-D824-7865-59FF88E5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A4DCA74B-1D16-CE51-EBE2-D86A610DF0C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A0794E6-A3C3-4C74-BE8C-1F3C88141CEE}" type="slidenum">
              <a:rPr lang="en-US" altLang="pt-BR"/>
              <a:pPr/>
              <a:t>38</a:t>
            </a:fld>
            <a:endParaRPr lang="en-US" altLang="pt-BR"/>
          </a:p>
        </p:txBody>
      </p:sp>
      <p:sp>
        <p:nvSpPr>
          <p:cNvPr id="74753" name="Rectangle 1">
            <a:extLst>
              <a:ext uri="{FF2B5EF4-FFF2-40B4-BE49-F238E27FC236}">
                <a16:creationId xmlns:a16="http://schemas.microsoft.com/office/drawing/2014/main" id="{DE44A34D-5FE6-4DE5-EAD1-8784D15979B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10F39677-513E-E27C-04CC-4C7BCD0F1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FDFE66C3-72FC-4492-FB63-2BD8D9EEC2A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FE84B3-447E-4EFB-884D-062FA387DC7B}" type="slidenum">
              <a:rPr lang="en-US" altLang="pt-BR"/>
              <a:pPr/>
              <a:t>39</a:t>
            </a:fld>
            <a:endParaRPr lang="en-US" altLang="pt-BR"/>
          </a:p>
        </p:txBody>
      </p:sp>
      <p:sp>
        <p:nvSpPr>
          <p:cNvPr id="75777" name="Rectangle 1">
            <a:extLst>
              <a:ext uri="{FF2B5EF4-FFF2-40B4-BE49-F238E27FC236}">
                <a16:creationId xmlns:a16="http://schemas.microsoft.com/office/drawing/2014/main" id="{528082EC-F8DA-F4A6-4BB3-53CF5DC2467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414D2793-A14A-FD0D-3331-1F62A5701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7F9F4293-794F-56E2-A277-23A0DB4EBBA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1E4EAF0-46AE-41CE-9A0E-7EB191F435F6}" type="slidenum">
              <a:rPr lang="en-US" altLang="pt-BR"/>
              <a:pPr/>
              <a:t>40</a:t>
            </a:fld>
            <a:endParaRPr lang="en-US" altLang="pt-BR"/>
          </a:p>
        </p:txBody>
      </p:sp>
      <p:sp>
        <p:nvSpPr>
          <p:cNvPr id="76801" name="Rectangle 1">
            <a:extLst>
              <a:ext uri="{FF2B5EF4-FFF2-40B4-BE49-F238E27FC236}">
                <a16:creationId xmlns:a16="http://schemas.microsoft.com/office/drawing/2014/main" id="{97310539-9798-1607-99D6-12356A2CF9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Text Box 2">
            <a:extLst>
              <a:ext uri="{FF2B5EF4-FFF2-40B4-BE49-F238E27FC236}">
                <a16:creationId xmlns:a16="http://schemas.microsoft.com/office/drawing/2014/main" id="{BBF84439-5CDA-EB2A-7EB2-59A6D047D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C6F68C5E-FF2E-7E95-8F72-C8540C75B3D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70D805B-7D7F-4E0E-9E91-AE0864382459}" type="slidenum">
              <a:rPr lang="en-US" altLang="pt-BR"/>
              <a:pPr/>
              <a:t>41</a:t>
            </a:fld>
            <a:endParaRPr lang="en-US" altLang="pt-BR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CEE972F7-FB4C-305D-0047-D3916CCCC10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E0885D4-5808-8A70-2A45-CACF69FED65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F6F5FC3-BA07-C2EB-2CAB-92BAF4DED91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3D7F10C-0219-46E2-9015-87A64035BA2E}" type="slidenum">
              <a:rPr lang="en-US" altLang="pt-BR"/>
              <a:pPr/>
              <a:t>42</a:t>
            </a:fld>
            <a:endParaRPr lang="en-US" altLang="pt-BR"/>
          </a:p>
        </p:txBody>
      </p:sp>
      <p:sp>
        <p:nvSpPr>
          <p:cNvPr id="78849" name="Rectangle 1">
            <a:extLst>
              <a:ext uri="{FF2B5EF4-FFF2-40B4-BE49-F238E27FC236}">
                <a16:creationId xmlns:a16="http://schemas.microsoft.com/office/drawing/2014/main" id="{400E1CF5-5AD6-A999-E5D0-B36EDA6072E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A5FDCED3-091E-560A-45CB-F8A0ACA2731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DD0B4887-5279-79F8-00BF-A2395EC61D1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41EA208-8956-4A26-A14C-947402B33442}" type="slidenum">
              <a:rPr lang="en-US" altLang="pt-BR"/>
              <a:pPr/>
              <a:t>43</a:t>
            </a:fld>
            <a:endParaRPr lang="en-US" altLang="pt-BR"/>
          </a:p>
        </p:txBody>
      </p:sp>
      <p:sp>
        <p:nvSpPr>
          <p:cNvPr id="79873" name="Rectangle 1">
            <a:extLst>
              <a:ext uri="{FF2B5EF4-FFF2-40B4-BE49-F238E27FC236}">
                <a16:creationId xmlns:a16="http://schemas.microsoft.com/office/drawing/2014/main" id="{72F9D846-31B8-D86C-01F7-5C09D924A21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4938F38C-88A6-84DA-7F7F-34198B9704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B396ED0-BFD7-A9E3-CFA4-4F5720E7BA9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560C97F-84AF-4832-8889-8865ECF9502A}" type="slidenum">
              <a:rPr lang="en-US" altLang="pt-BR"/>
              <a:pPr/>
              <a:t>17</a:t>
            </a:fld>
            <a:endParaRPr lang="en-US" altLang="pt-BR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5393DE83-9A9D-30AB-B5E9-59912AE43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3CA0B63-B52F-F418-DFC5-ADE7A671034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754F31C3-A983-D1F0-FC08-24EB861F6FC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5443104-469B-42D2-A47E-707D47090B65}" type="slidenum">
              <a:rPr lang="en-US" altLang="pt-BR"/>
              <a:pPr/>
              <a:t>44</a:t>
            </a:fld>
            <a:endParaRPr lang="en-US" altLang="pt-BR"/>
          </a:p>
        </p:txBody>
      </p:sp>
      <p:sp>
        <p:nvSpPr>
          <p:cNvPr id="80897" name="Rectangle 1">
            <a:extLst>
              <a:ext uri="{FF2B5EF4-FFF2-40B4-BE49-F238E27FC236}">
                <a16:creationId xmlns:a16="http://schemas.microsoft.com/office/drawing/2014/main" id="{F17FF4F6-2800-63BD-AD42-1EE71495F6E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9D5B4D80-E7FE-CC83-9C94-4BE7177AC5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F634DE7C-CA68-11AA-2804-324F6ECA9A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E49A4B-CC19-4C36-AD5C-133556739EC8}" type="slidenum">
              <a:rPr lang="en-US" altLang="pt-BR"/>
              <a:pPr/>
              <a:t>45</a:t>
            </a:fld>
            <a:endParaRPr lang="en-US" altLang="pt-BR"/>
          </a:p>
        </p:txBody>
      </p:sp>
      <p:sp>
        <p:nvSpPr>
          <p:cNvPr id="81921" name="Rectangle 1">
            <a:extLst>
              <a:ext uri="{FF2B5EF4-FFF2-40B4-BE49-F238E27FC236}">
                <a16:creationId xmlns:a16="http://schemas.microsoft.com/office/drawing/2014/main" id="{A9211E50-2A76-DA9D-40DE-E8EBC2100FA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9A0B36D-D758-67AD-A930-BA84619AD5D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5B4350CC-7962-CCB1-7B8F-9BAC8EB9313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7B563CF-3673-488D-B6F0-43EB4E6DB14B}" type="slidenum">
              <a:rPr lang="en-US" altLang="pt-BR"/>
              <a:pPr/>
              <a:t>46</a:t>
            </a:fld>
            <a:endParaRPr lang="en-US" altLang="pt-BR"/>
          </a:p>
        </p:txBody>
      </p:sp>
      <p:sp>
        <p:nvSpPr>
          <p:cNvPr id="82945" name="Rectangle 1">
            <a:extLst>
              <a:ext uri="{FF2B5EF4-FFF2-40B4-BE49-F238E27FC236}">
                <a16:creationId xmlns:a16="http://schemas.microsoft.com/office/drawing/2014/main" id="{4D26E24B-9AD7-E866-FB12-097DD82D167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6174E6B8-59B8-47A2-5749-C8904CE78A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6B9A7404-24E3-E58C-248F-96AE2EBA327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6F4D15C-54B6-44CD-A7C3-50C485623569}" type="slidenum">
              <a:rPr lang="en-US" altLang="pt-BR"/>
              <a:pPr/>
              <a:t>47</a:t>
            </a:fld>
            <a:endParaRPr lang="en-US" altLang="pt-BR"/>
          </a:p>
        </p:txBody>
      </p:sp>
      <p:sp>
        <p:nvSpPr>
          <p:cNvPr id="83969" name="Rectangle 1">
            <a:extLst>
              <a:ext uri="{FF2B5EF4-FFF2-40B4-BE49-F238E27FC236}">
                <a16:creationId xmlns:a16="http://schemas.microsoft.com/office/drawing/2014/main" id="{76C3F8D2-145C-C114-2279-B6463E91043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D318AE43-A2C0-BD56-7B90-A78F2E955FB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31C8B082-3C29-31E0-2AFD-256A6825208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451503-321D-4B4B-B547-89B575474AF0}" type="slidenum">
              <a:rPr lang="en-US" altLang="pt-BR"/>
              <a:pPr/>
              <a:t>48</a:t>
            </a:fld>
            <a:endParaRPr lang="en-US" altLang="pt-BR"/>
          </a:p>
        </p:txBody>
      </p:sp>
      <p:sp>
        <p:nvSpPr>
          <p:cNvPr id="84993" name="Rectangle 1">
            <a:extLst>
              <a:ext uri="{FF2B5EF4-FFF2-40B4-BE49-F238E27FC236}">
                <a16:creationId xmlns:a16="http://schemas.microsoft.com/office/drawing/2014/main" id="{6430B55C-F6DA-E03B-2EAE-5B2A2E7DA5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3945C3F4-D00C-80DC-EABA-965F9F25BC7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EFC36AEE-378F-2D33-0959-2ED6D1DBC9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54806D9-0FB9-4723-A95E-2FA13EDF54CD}" type="slidenum">
              <a:rPr lang="en-US" altLang="pt-BR"/>
              <a:pPr/>
              <a:t>49</a:t>
            </a:fld>
            <a:endParaRPr lang="en-US" altLang="pt-BR"/>
          </a:p>
        </p:txBody>
      </p:sp>
      <p:sp>
        <p:nvSpPr>
          <p:cNvPr id="86017" name="Rectangle 1">
            <a:extLst>
              <a:ext uri="{FF2B5EF4-FFF2-40B4-BE49-F238E27FC236}">
                <a16:creationId xmlns:a16="http://schemas.microsoft.com/office/drawing/2014/main" id="{5D5AA9DC-AC87-77B2-EFE0-FAB0422C72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C8EC6E86-A4C5-3CD3-5AFC-2D6E9D26B2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F93D1CC4-D21B-7B7C-762C-49003052FEFB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BDC3D9-B5F4-43BA-BC05-FB0B67CCED60}" type="slidenum">
              <a:rPr lang="en-US" altLang="pt-BR"/>
              <a:pPr/>
              <a:t>50</a:t>
            </a:fld>
            <a:endParaRPr lang="en-US" altLang="pt-BR"/>
          </a:p>
        </p:txBody>
      </p:sp>
      <p:sp>
        <p:nvSpPr>
          <p:cNvPr id="87041" name="Rectangle 1">
            <a:extLst>
              <a:ext uri="{FF2B5EF4-FFF2-40B4-BE49-F238E27FC236}">
                <a16:creationId xmlns:a16="http://schemas.microsoft.com/office/drawing/2014/main" id="{3F14F4A3-3944-36B2-C364-7C090DDB1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D647EEF9-DA02-317C-F70B-A5C85548C3E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89A34B58-9F2A-6954-E557-E9726D87724C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36E8DC0-FC4E-49C5-9350-AA53E564ABE6}" type="slidenum">
              <a:rPr lang="en-US" altLang="pt-BR"/>
              <a:pPr/>
              <a:t>51</a:t>
            </a:fld>
            <a:endParaRPr lang="en-US" altLang="pt-BR"/>
          </a:p>
        </p:txBody>
      </p:sp>
      <p:sp>
        <p:nvSpPr>
          <p:cNvPr id="88065" name="Rectangle 1">
            <a:extLst>
              <a:ext uri="{FF2B5EF4-FFF2-40B4-BE49-F238E27FC236}">
                <a16:creationId xmlns:a16="http://schemas.microsoft.com/office/drawing/2014/main" id="{E8EF6E3E-4536-9375-FB1A-A09C7BAE87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48188" cy="34051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D1DE35B2-008F-EE6C-FCBA-3B81678070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62588" cy="409098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314F4992-F933-7FCE-529A-F4EEAE6B2C42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8A711B6-AE3A-44AE-9E1F-5D3A8C28CBC4}" type="slidenum">
              <a:rPr lang="en-US" altLang="pt-BR"/>
              <a:pPr/>
              <a:t>18</a:t>
            </a:fld>
            <a:endParaRPr lang="en-US" altLang="pt-BR"/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8F58EFD0-A7E3-30E4-6524-001387098F7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Text Box 2">
            <a:extLst>
              <a:ext uri="{FF2B5EF4-FFF2-40B4-BE49-F238E27FC236}">
                <a16:creationId xmlns:a16="http://schemas.microsoft.com/office/drawing/2014/main" id="{3E9133F5-AA1B-6152-A387-F8DFB479FA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00BC828-385F-8ADB-4AA1-8C402872290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D233D4C-A0AB-49A8-8ED1-2253B133532E}" type="slidenum">
              <a:rPr lang="en-US" altLang="pt-BR"/>
              <a:pPr/>
              <a:t>19</a:t>
            </a:fld>
            <a:endParaRPr lang="en-US" altLang="pt-BR"/>
          </a:p>
        </p:txBody>
      </p:sp>
      <p:sp>
        <p:nvSpPr>
          <p:cNvPr id="55297" name="Rectangle 1">
            <a:extLst>
              <a:ext uri="{FF2B5EF4-FFF2-40B4-BE49-F238E27FC236}">
                <a16:creationId xmlns:a16="http://schemas.microsoft.com/office/drawing/2014/main" id="{195C9FB3-1E96-7072-E011-12DD7171280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Text Box 2">
            <a:extLst>
              <a:ext uri="{FF2B5EF4-FFF2-40B4-BE49-F238E27FC236}">
                <a16:creationId xmlns:a16="http://schemas.microsoft.com/office/drawing/2014/main" id="{AFAE6AFA-E31E-FC37-09FB-CE8CF543AB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CA53E134-C21C-DFFD-2A04-03DABEC81A0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844094-89F3-4603-B8B8-4B452E349968}" type="slidenum">
              <a:rPr lang="en-US" altLang="pt-BR"/>
              <a:pPr/>
              <a:t>20</a:t>
            </a:fld>
            <a:endParaRPr lang="en-US" altLang="pt-BR"/>
          </a:p>
        </p:txBody>
      </p:sp>
      <p:sp>
        <p:nvSpPr>
          <p:cNvPr id="56321" name="Rectangle 1">
            <a:extLst>
              <a:ext uri="{FF2B5EF4-FFF2-40B4-BE49-F238E27FC236}">
                <a16:creationId xmlns:a16="http://schemas.microsoft.com/office/drawing/2014/main" id="{AB5912E9-25C8-A895-F995-92EBC77B187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230563" y="533400"/>
            <a:ext cx="3762375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Text Box 2">
            <a:extLst>
              <a:ext uri="{FF2B5EF4-FFF2-40B4-BE49-F238E27FC236}">
                <a16:creationId xmlns:a16="http://schemas.microsoft.com/office/drawing/2014/main" id="{6DA93146-651B-8712-131E-8157B524A7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976FFEF0-355F-D7B5-5FD8-240056199A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42A19F7-9167-45A1-B4A0-46949547B053}" type="slidenum">
              <a:rPr lang="en-US" altLang="pt-BR"/>
              <a:pPr/>
              <a:t>21</a:t>
            </a:fld>
            <a:endParaRPr lang="en-US" altLang="pt-BR"/>
          </a:p>
        </p:txBody>
      </p:sp>
      <p:sp>
        <p:nvSpPr>
          <p:cNvPr id="57345" name="Rectangle 1">
            <a:extLst>
              <a:ext uri="{FF2B5EF4-FFF2-40B4-BE49-F238E27FC236}">
                <a16:creationId xmlns:a16="http://schemas.microsoft.com/office/drawing/2014/main" id="{9DE57429-1FD6-9AA2-D8AA-612B7161D3F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Text Box 2">
            <a:extLst>
              <a:ext uri="{FF2B5EF4-FFF2-40B4-BE49-F238E27FC236}">
                <a16:creationId xmlns:a16="http://schemas.microsoft.com/office/drawing/2014/main" id="{C226661A-8325-6D43-0376-C717D3B2C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040E9552-85FE-A0DB-0C04-8DF022FB53F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61AD377-1A71-4B23-A6BE-B1E1D3DB244E}" type="slidenum">
              <a:rPr lang="en-US" altLang="pt-BR"/>
              <a:pPr/>
              <a:t>22</a:t>
            </a:fld>
            <a:endParaRPr lang="en-US" altLang="pt-BR"/>
          </a:p>
        </p:txBody>
      </p:sp>
      <p:sp>
        <p:nvSpPr>
          <p:cNvPr id="58369" name="Rectangle 1">
            <a:extLst>
              <a:ext uri="{FF2B5EF4-FFF2-40B4-BE49-F238E27FC236}">
                <a16:creationId xmlns:a16="http://schemas.microsoft.com/office/drawing/2014/main" id="{681D6D60-6790-7ED9-728D-CE1C7391C67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Text Box 2">
            <a:extLst>
              <a:ext uri="{FF2B5EF4-FFF2-40B4-BE49-F238E27FC236}">
                <a16:creationId xmlns:a16="http://schemas.microsoft.com/office/drawing/2014/main" id="{A330735D-5ED0-85F7-C1CE-35B0DDAC8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>
            <a:extLst>
              <a:ext uri="{FF2B5EF4-FFF2-40B4-BE49-F238E27FC236}">
                <a16:creationId xmlns:a16="http://schemas.microsoft.com/office/drawing/2014/main" id="{FB2CF44E-948B-28AE-F124-2A10FF246F2D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B4DFD3-93F0-48D3-B8B8-7DF6A6E5B266}" type="slidenum">
              <a:rPr lang="en-US" altLang="pt-BR"/>
              <a:pPr/>
              <a:t>23</a:t>
            </a:fld>
            <a:endParaRPr lang="en-US" altLang="pt-BR"/>
          </a:p>
        </p:txBody>
      </p:sp>
      <p:sp>
        <p:nvSpPr>
          <p:cNvPr id="59393" name="Rectangle 1">
            <a:extLst>
              <a:ext uri="{FF2B5EF4-FFF2-40B4-BE49-F238E27FC236}">
                <a16:creationId xmlns:a16="http://schemas.microsoft.com/office/drawing/2014/main" id="{72F41325-888C-848E-8347-4F64A9DDD13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336925" y="533400"/>
            <a:ext cx="3549650" cy="26622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Text Box 2">
            <a:extLst>
              <a:ext uri="{FF2B5EF4-FFF2-40B4-BE49-F238E27FC236}">
                <a16:creationId xmlns:a16="http://schemas.microsoft.com/office/drawing/2014/main" id="{D4BD9982-A8F0-28B4-843C-77E7280F7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3371850"/>
            <a:ext cx="8178800" cy="319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093DE-B090-E310-B608-95EC4E05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435BE8-A62C-940F-FDB2-6A3CCFABF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39485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78756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7041240" y="176868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534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78756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7041240" y="4058640"/>
            <a:ext cx="309816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34240" y="301320"/>
            <a:ext cx="9622080" cy="5850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64800" y="405864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464800" y="1768680"/>
            <a:ext cx="46954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34240" y="4058640"/>
            <a:ext cx="962208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solidFill>
                  <a:srgbClr val="000000"/>
                </a:solidFill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4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</a:t>
            </a:r>
            <a:r>
              <a:rPr lang="pt-BR" sz="2400" spc="-1" dirty="0">
                <a:solidFill>
                  <a:srgbClr val="FCF9F9"/>
                </a:solidFill>
                <a:latin typeface="Verdana"/>
                <a:ea typeface="DejaVu Sans"/>
              </a:rPr>
              <a:t>04/09/2025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458639" y="2267280"/>
            <a:ext cx="6652165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Listas Ordenadas e Circulares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9E4AE022-2094-E8B6-1372-F4BFA7D74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10</a:t>
            </a:fld>
            <a:endParaRPr lang="pt-BR" altLang="pt-BR"/>
          </a:p>
        </p:txBody>
      </p:sp>
      <p:sp>
        <p:nvSpPr>
          <p:cNvPr id="570370" name="Rectangle 2">
            <a:extLst>
              <a:ext uri="{FF2B5EF4-FFF2-40B4-BE49-F238E27FC236}">
                <a16:creationId xmlns:a16="http://schemas.microsoft.com/office/drawing/2014/main" id="{ECAA417F-F47F-66F7-7381-5A80278BB23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</a:t>
            </a:r>
          </a:p>
        </p:txBody>
      </p:sp>
      <p:sp>
        <p:nvSpPr>
          <p:cNvPr id="570371" name="Rectangle 3">
            <a:extLst>
              <a:ext uri="{FF2B5EF4-FFF2-40B4-BE49-F238E27FC236}">
                <a16:creationId xmlns:a16="http://schemas.microsoft.com/office/drawing/2014/main" id="{3E5D6401-7564-20FA-E144-7073FE533C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4"/>
            <a:ext cx="9071610" cy="1937167"/>
          </a:xfrm>
        </p:spPr>
        <p:txBody>
          <a:bodyPr/>
          <a:lstStyle/>
          <a:p>
            <a:pPr lvl="1" eaLnBrk="1" hangingPunct="1"/>
            <a:r>
              <a:rPr lang="pt-BR" altLang="pt-BR"/>
              <a:t>Devolve o valor da variável localizada no endereço de seu operando</a:t>
            </a:r>
          </a:p>
        </p:txBody>
      </p:sp>
      <p:sp>
        <p:nvSpPr>
          <p:cNvPr id="570372" name="Text Box 29">
            <a:extLst>
              <a:ext uri="{FF2B5EF4-FFF2-40B4-BE49-F238E27FC236}">
                <a16:creationId xmlns:a16="http://schemas.microsoft.com/office/drawing/2014/main" id="{76661BDC-9417-20BC-8495-EB9DF5F67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67" y="3228611"/>
            <a:ext cx="3031599" cy="341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count,q;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count = 5;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m = &amp;count;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q = *m;</a:t>
            </a:r>
          </a:p>
        </p:txBody>
      </p:sp>
      <p:graphicFrame>
        <p:nvGraphicFramePr>
          <p:cNvPr id="8339" name="Group 147">
            <a:extLst>
              <a:ext uri="{FF2B5EF4-FFF2-40B4-BE49-F238E27FC236}">
                <a16:creationId xmlns:a16="http://schemas.microsoft.com/office/drawing/2014/main" id="{ABF5B840-C2B5-D6D2-A2B3-05288B78D6D5}"/>
              </a:ext>
            </a:extLst>
          </p:cNvPr>
          <p:cNvGraphicFramePr>
            <a:graphicFrameLocks noGrp="1"/>
          </p:cNvGraphicFramePr>
          <p:nvPr/>
        </p:nvGraphicFramePr>
        <p:xfrm>
          <a:off x="5981130" y="4338064"/>
          <a:ext cx="4124572" cy="2393740"/>
        </p:xfrm>
        <a:graphic>
          <a:graphicData uri="http://schemas.openxmlformats.org/drawingml/2006/table">
            <a:tbl>
              <a:tblPr/>
              <a:tblGrid>
                <a:gridCol w="1268695">
                  <a:extLst>
                    <a:ext uri="{9D8B030D-6E8A-4147-A177-3AD203B41FA5}">
                      <a16:colId xmlns:a16="http://schemas.microsoft.com/office/drawing/2014/main" val="3530866677"/>
                    </a:ext>
                  </a:extLst>
                </a:gridCol>
                <a:gridCol w="1343942">
                  <a:extLst>
                    <a:ext uri="{9D8B030D-6E8A-4147-A177-3AD203B41FA5}">
                      <a16:colId xmlns:a16="http://schemas.microsoft.com/office/drawing/2014/main" val="1038762301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3089142442"/>
                    </a:ext>
                  </a:extLst>
                </a:gridCol>
              </a:tblGrid>
              <a:tr h="766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Endereço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Memória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923293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717697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1200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630827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659715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41167"/>
                  </a:ext>
                </a:extLst>
              </a:tr>
            </a:tbl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B79A306D-4242-3454-2C67-DD2DF7010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093" y="629972"/>
            <a:ext cx="708719" cy="6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>
              <a:spcBef>
                <a:spcPct val="20000"/>
              </a:spcBef>
              <a:defRPr/>
            </a:pPr>
            <a:r>
              <a:rPr lang="pt-BR" sz="3968" b="1" kern="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FA778D00-A750-4B5C-50B7-9D62C76BD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11</a:t>
            </a:fld>
            <a:endParaRPr lang="pt-BR" altLang="pt-BR"/>
          </a:p>
        </p:txBody>
      </p:sp>
      <p:sp>
        <p:nvSpPr>
          <p:cNvPr id="571394" name="Rectangle 2">
            <a:extLst>
              <a:ext uri="{FF2B5EF4-FFF2-40B4-BE49-F238E27FC236}">
                <a16:creationId xmlns:a16="http://schemas.microsoft.com/office/drawing/2014/main" id="{52F9B33A-9BDE-00F9-5EF7-EB61B09046B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</a:t>
            </a:r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DBED20C4-118C-99CE-11CB-523F7F8422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4"/>
            <a:ext cx="9071610" cy="1937167"/>
          </a:xfrm>
        </p:spPr>
        <p:txBody>
          <a:bodyPr/>
          <a:lstStyle/>
          <a:p>
            <a:pPr lvl="1" eaLnBrk="1" hangingPunct="1"/>
            <a:r>
              <a:rPr lang="pt-BR" altLang="pt-BR"/>
              <a:t>Devolve o valor da variável localizada no endereço de seu operando</a:t>
            </a:r>
          </a:p>
        </p:txBody>
      </p:sp>
      <p:sp>
        <p:nvSpPr>
          <p:cNvPr id="571396" name="Text Box 29">
            <a:extLst>
              <a:ext uri="{FF2B5EF4-FFF2-40B4-BE49-F238E27FC236}">
                <a16:creationId xmlns:a16="http://schemas.microsoft.com/office/drawing/2014/main" id="{DFC14343-168C-E1D8-5D39-D10D6BFB9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67" y="3228611"/>
            <a:ext cx="3031599" cy="3891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count,q;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count = 5;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m = &amp;count;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q =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*m = 10;</a:t>
            </a:r>
          </a:p>
        </p:txBody>
      </p:sp>
      <p:graphicFrame>
        <p:nvGraphicFramePr>
          <p:cNvPr id="8339" name="Group 147">
            <a:extLst>
              <a:ext uri="{FF2B5EF4-FFF2-40B4-BE49-F238E27FC236}">
                <a16:creationId xmlns:a16="http://schemas.microsoft.com/office/drawing/2014/main" id="{00F16875-D6E6-261E-EB89-EA436C399650}"/>
              </a:ext>
            </a:extLst>
          </p:cNvPr>
          <p:cNvGraphicFramePr>
            <a:graphicFrameLocks noGrp="1"/>
          </p:cNvGraphicFramePr>
          <p:nvPr/>
        </p:nvGraphicFramePr>
        <p:xfrm>
          <a:off x="5981130" y="4338064"/>
          <a:ext cx="4124572" cy="2393740"/>
        </p:xfrm>
        <a:graphic>
          <a:graphicData uri="http://schemas.openxmlformats.org/drawingml/2006/table">
            <a:tbl>
              <a:tblPr/>
              <a:tblGrid>
                <a:gridCol w="1268695">
                  <a:extLst>
                    <a:ext uri="{9D8B030D-6E8A-4147-A177-3AD203B41FA5}">
                      <a16:colId xmlns:a16="http://schemas.microsoft.com/office/drawing/2014/main" val="3705530767"/>
                    </a:ext>
                  </a:extLst>
                </a:gridCol>
                <a:gridCol w="1343942">
                  <a:extLst>
                    <a:ext uri="{9D8B030D-6E8A-4147-A177-3AD203B41FA5}">
                      <a16:colId xmlns:a16="http://schemas.microsoft.com/office/drawing/2014/main" val="845481424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768098572"/>
                    </a:ext>
                  </a:extLst>
                </a:gridCol>
              </a:tblGrid>
              <a:tr h="766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Endereço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Memória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4936214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290205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1200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0520670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46559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9506905"/>
                  </a:ext>
                </a:extLst>
              </a:tr>
            </a:tbl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76392358-E973-F95B-6D11-BE3C23E35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093" y="629972"/>
            <a:ext cx="708719" cy="6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>
              <a:spcBef>
                <a:spcPct val="20000"/>
              </a:spcBef>
              <a:defRPr/>
            </a:pPr>
            <a:r>
              <a:rPr lang="pt-BR" sz="3968" b="1" kern="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BBBE9A57-8BF1-C200-344B-B412755B6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12</a:t>
            </a:fld>
            <a:endParaRPr lang="pt-BR" altLang="pt-BR"/>
          </a:p>
        </p:txBody>
      </p:sp>
      <p:sp>
        <p:nvSpPr>
          <p:cNvPr id="572418" name="Rectangle 2">
            <a:extLst>
              <a:ext uri="{FF2B5EF4-FFF2-40B4-BE49-F238E27FC236}">
                <a16:creationId xmlns:a16="http://schemas.microsoft.com/office/drawing/2014/main" id="{454AFE2B-9FFE-B326-5A65-C316278DF00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6122" y="314986"/>
            <a:ext cx="3858585" cy="1259946"/>
          </a:xfrm>
        </p:spPr>
        <p:txBody>
          <a:bodyPr/>
          <a:lstStyle/>
          <a:p>
            <a:pPr eaLnBrk="1" hangingPunct="1"/>
            <a:r>
              <a:rPr lang="pt-BR" altLang="pt-BR" sz="4409"/>
              <a:t>Valor de x ?</a:t>
            </a:r>
          </a:p>
        </p:txBody>
      </p:sp>
      <p:sp>
        <p:nvSpPr>
          <p:cNvPr id="572419" name="Rectangle 4">
            <a:extLst>
              <a:ext uri="{FF2B5EF4-FFF2-40B4-BE49-F238E27FC236}">
                <a16:creationId xmlns:a16="http://schemas.microsoft.com/office/drawing/2014/main" id="{DEAA9F4B-7DD9-E214-D947-908E054E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857" y="1653680"/>
            <a:ext cx="4516555" cy="4876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&lt;stdlib.h&gt;</a:t>
            </a:r>
          </a:p>
          <a:p>
            <a:pPr eaLnBrk="1" hangingPunct="1"/>
            <a:endParaRPr lang="pt-BR" altLang="pt-BR" sz="176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main(){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x;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*i;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x = 23;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i = &amp;x;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*i = 19;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printf("x =  %d",x);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system(“PAUSE”);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2420" name="Rectangle 4">
            <a:extLst>
              <a:ext uri="{FF2B5EF4-FFF2-40B4-BE49-F238E27FC236}">
                <a16:creationId xmlns:a16="http://schemas.microsoft.com/office/drawing/2014/main" id="{FCA5345F-FC98-4021-1E05-58C37E5569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9135" y="1732426"/>
            <a:ext cx="4516555" cy="4570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&lt;stdlib.h&gt;</a:t>
            </a:r>
          </a:p>
          <a:p>
            <a:pPr eaLnBrk="1" hangingPunct="1"/>
            <a:endParaRPr lang="pt-BR" altLang="pt-BR" sz="176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main(){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x;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*i;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x = 23;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*i = x;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printf("i =  %d",*i);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system(“PAUSE”);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E87F598-0985-5B0E-566D-2C3997BEA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161" y="314986"/>
            <a:ext cx="3858584" cy="12599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pt-BR" sz="4409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Valor de i 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CD918BFB-8703-0257-F330-8F1A0688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13</a:t>
            </a:fld>
            <a:endParaRPr lang="pt-BR" altLang="pt-BR"/>
          </a:p>
        </p:txBody>
      </p:sp>
      <p:sp>
        <p:nvSpPr>
          <p:cNvPr id="573442" name="Rectangle 2">
            <a:extLst>
              <a:ext uri="{FF2B5EF4-FFF2-40B4-BE49-F238E27FC236}">
                <a16:creationId xmlns:a16="http://schemas.microsoft.com/office/drawing/2014/main" id="{EC3F7C7B-2918-C822-680E-8E0AABA9A2C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0101" y="-1"/>
            <a:ext cx="9071610" cy="1259946"/>
          </a:xfrm>
        </p:spPr>
        <p:txBody>
          <a:bodyPr/>
          <a:lstStyle/>
          <a:p>
            <a:pPr eaLnBrk="1" hangingPunct="1"/>
            <a:r>
              <a:rPr lang="pt-BR" altLang="pt-BR"/>
              <a:t>Atribuição de ponteiros</a:t>
            </a:r>
          </a:p>
        </p:txBody>
      </p:sp>
      <p:sp>
        <p:nvSpPr>
          <p:cNvPr id="573443" name="Rectangle 4">
            <a:extLst>
              <a:ext uri="{FF2B5EF4-FFF2-40B4-BE49-F238E27FC236}">
                <a16:creationId xmlns:a16="http://schemas.microsoft.com/office/drawing/2014/main" id="{65C71AB6-055F-5FE3-7574-E8201E2FA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56" y="1398190"/>
            <a:ext cx="7302437" cy="548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&lt;stdlib.h&gt;</a:t>
            </a:r>
          </a:p>
          <a:p>
            <a:pPr eaLnBrk="1" hangingPunct="1"/>
            <a:endParaRPr lang="pt-BR" altLang="pt-BR" sz="176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main(){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x;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*p1, *p2;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x = 23;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p1 = &amp;x;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p2 = p1;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printf("p2:  %p \n",p2); 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printf("p1:  %p \n",p1);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printf("&amp;x:  %p \n",&amp;x);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system(“PAUSE”);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CE342DEA-E93F-7414-6E62-583F6F69B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14</a:t>
            </a:fld>
            <a:endParaRPr lang="pt-BR" altLang="pt-BR"/>
          </a:p>
        </p:txBody>
      </p:sp>
      <p:sp>
        <p:nvSpPr>
          <p:cNvPr id="574466" name="Rectangle 2">
            <a:extLst>
              <a:ext uri="{FF2B5EF4-FFF2-40B4-BE49-F238E27FC236}">
                <a16:creationId xmlns:a16="http://schemas.microsoft.com/office/drawing/2014/main" id="{E466DE9C-C27D-D150-B84B-395DB64610B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0101" y="-1"/>
            <a:ext cx="9071610" cy="1259946"/>
          </a:xfrm>
        </p:spPr>
        <p:txBody>
          <a:bodyPr/>
          <a:lstStyle/>
          <a:p>
            <a:pPr eaLnBrk="1" hangingPunct="1"/>
            <a:r>
              <a:rPr lang="pt-BR" altLang="pt-BR"/>
              <a:t>Atribuição de ponteiros</a:t>
            </a:r>
          </a:p>
        </p:txBody>
      </p:sp>
      <p:sp>
        <p:nvSpPr>
          <p:cNvPr id="574467" name="Rectangle 4">
            <a:extLst>
              <a:ext uri="{FF2B5EF4-FFF2-40B4-BE49-F238E27FC236}">
                <a16:creationId xmlns:a16="http://schemas.microsoft.com/office/drawing/2014/main" id="{DBC755F3-BBF8-FBB1-B168-227EB3E75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56" y="1398191"/>
            <a:ext cx="5146529" cy="548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&lt;stdlib.h&gt;</a:t>
            </a:r>
          </a:p>
          <a:p>
            <a:pPr eaLnBrk="1" hangingPunct="1"/>
            <a:endParaRPr lang="pt-BR" altLang="pt-BR" sz="176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main(){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x;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*p1, *p2;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x = 23;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p1 = &amp;x;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p2 = p1;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printf("p2:  %p \n",p2); 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printf("p1:  %p \n",p1);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printf("&amp;x:  %p \n",&amp;x);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system(“PAUSE”);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4468" name="CaixaDeTexto 3">
            <a:extLst>
              <a:ext uri="{FF2B5EF4-FFF2-40B4-BE49-F238E27FC236}">
                <a16:creationId xmlns:a16="http://schemas.microsoft.com/office/drawing/2014/main" id="{13FB1BB2-B261-782A-3558-1A0D78756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45" y="5276023"/>
            <a:ext cx="845103" cy="11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205">
                <a:solidFill>
                  <a:srgbClr val="0000CC"/>
                </a:solidFill>
              </a:rPr>
              <a:t>*p1 ?</a:t>
            </a:r>
          </a:p>
          <a:p>
            <a:pPr eaLnBrk="1" hangingPunct="1"/>
            <a:endParaRPr lang="en-US" altLang="pt-BR" sz="2205">
              <a:solidFill>
                <a:srgbClr val="0000CC"/>
              </a:solidFill>
            </a:endParaRPr>
          </a:p>
          <a:p>
            <a:pPr eaLnBrk="1" hangingPunct="1"/>
            <a:r>
              <a:rPr lang="en-US" altLang="pt-BR" sz="2205">
                <a:solidFill>
                  <a:srgbClr val="0000CC"/>
                </a:solidFill>
              </a:rPr>
              <a:t>*p2 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41123DD1-C187-A4FF-C6D2-C76FE50F3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15</a:t>
            </a:fld>
            <a:endParaRPr lang="pt-BR" altLang="pt-BR"/>
          </a:p>
        </p:txBody>
      </p:sp>
      <p:sp>
        <p:nvSpPr>
          <p:cNvPr id="575490" name="Rectangle 2">
            <a:extLst>
              <a:ext uri="{FF2B5EF4-FFF2-40B4-BE49-F238E27FC236}">
                <a16:creationId xmlns:a16="http://schemas.microsoft.com/office/drawing/2014/main" id="{C7B0A6A0-1F2A-E936-A600-3673885502E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810101" y="-1"/>
            <a:ext cx="9071610" cy="1259946"/>
          </a:xfrm>
        </p:spPr>
        <p:txBody>
          <a:bodyPr/>
          <a:lstStyle/>
          <a:p>
            <a:pPr eaLnBrk="1" hangingPunct="1"/>
            <a:r>
              <a:rPr lang="pt-BR" altLang="pt-BR"/>
              <a:t>Atribuição de ponteiros</a:t>
            </a:r>
          </a:p>
        </p:txBody>
      </p:sp>
      <p:sp>
        <p:nvSpPr>
          <p:cNvPr id="575491" name="Rectangle 4">
            <a:extLst>
              <a:ext uri="{FF2B5EF4-FFF2-40B4-BE49-F238E27FC236}">
                <a16:creationId xmlns:a16="http://schemas.microsoft.com/office/drawing/2014/main" id="{DC56571C-A376-DA58-4916-78F15ADD3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3056" y="1398191"/>
            <a:ext cx="5146529" cy="5792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&lt;stdio.h&gt;</a:t>
            </a:r>
          </a:p>
          <a:p>
            <a:pPr eaLnBrk="1" hangingPunct="1"/>
            <a:r>
              <a:rPr lang="pt-BR" altLang="pt-BR" sz="1764" b="1">
                <a:latin typeface="Courier New" panose="02070309020205020404" pitchFamily="49" charset="0"/>
              </a:rPr>
              <a:t>#include &lt;conio.h&gt;</a:t>
            </a:r>
          </a:p>
          <a:p>
            <a:pPr eaLnBrk="1" hangingPunct="1"/>
            <a:endParaRPr lang="pt-BR" altLang="pt-BR" sz="176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main(){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x;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int *p1, *p2;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x = 23;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</a:t>
            </a:r>
            <a:r>
              <a:rPr lang="pt-BR" altLang="pt-BR" sz="1984" b="1">
                <a:latin typeface="Courier New" panose="02070309020205020404" pitchFamily="49" charset="0"/>
              </a:rPr>
              <a:t>p1 = &amp;x;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p2 = p1;</a:t>
            </a:r>
          </a:p>
          <a:p>
            <a:pPr eaLnBrk="1" hangingPunct="1"/>
            <a:r>
              <a:rPr lang="pt-BR" altLang="pt-BR" sz="1984" b="1">
                <a:solidFill>
                  <a:srgbClr val="0000CC"/>
                </a:solidFill>
                <a:latin typeface="Courier New" panose="02070309020205020404" pitchFamily="49" charset="0"/>
              </a:rPr>
              <a:t>	x = 15;</a:t>
            </a:r>
          </a:p>
          <a:p>
            <a:pPr eaLnBrk="1" hangingPunct="1"/>
            <a:endParaRPr lang="pt-BR" altLang="pt-BR" sz="1984" b="1">
              <a:solidFill>
                <a:srgbClr val="0000CC"/>
              </a:solidFill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printf("p2:  %p \n",p2); 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printf("p1:  %p \n",p1);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printf("&amp;x:  %p \n",&amp;x);</a:t>
            </a:r>
          </a:p>
          <a:p>
            <a:pPr eaLnBrk="1" hangingPunct="1"/>
            <a:endParaRPr lang="pt-BR" altLang="pt-BR" sz="1984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	system(“PAUSE”);</a:t>
            </a:r>
          </a:p>
          <a:p>
            <a:pPr eaLnBrk="1" hangingPunct="1"/>
            <a:r>
              <a:rPr lang="pt-BR" altLang="pt-BR" sz="1984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75492" name="CaixaDeTexto 3">
            <a:extLst>
              <a:ext uri="{FF2B5EF4-FFF2-40B4-BE49-F238E27FC236}">
                <a16:creationId xmlns:a16="http://schemas.microsoft.com/office/drawing/2014/main" id="{3F78893D-68DB-C40D-694F-1C31C2C4C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545" y="5276023"/>
            <a:ext cx="845103" cy="1110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pt-BR" sz="2205">
                <a:solidFill>
                  <a:srgbClr val="0000CC"/>
                </a:solidFill>
              </a:rPr>
              <a:t>*p1 ?</a:t>
            </a:r>
          </a:p>
          <a:p>
            <a:pPr eaLnBrk="1" hangingPunct="1"/>
            <a:endParaRPr lang="en-US" altLang="pt-BR" sz="2205">
              <a:solidFill>
                <a:srgbClr val="0000CC"/>
              </a:solidFill>
            </a:endParaRPr>
          </a:p>
          <a:p>
            <a:pPr eaLnBrk="1" hangingPunct="1"/>
            <a:r>
              <a:rPr lang="en-US" altLang="pt-BR" sz="2205">
                <a:solidFill>
                  <a:srgbClr val="0000CC"/>
                </a:solidFill>
              </a:rPr>
              <a:t>*p2 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76824AC-C976-29B1-5C1F-490E65B5784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309622" y="50748"/>
            <a:ext cx="8567632" cy="503978"/>
          </a:xfrm>
          <a:ln/>
        </p:spPr>
        <p:txBody>
          <a:bodyPr lIns="99208" tIns="51588" rIns="99208" bIns="51588" anchor="ctr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Listas Circulares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14BF7C2-82C2-B22A-5A2A-CA93644A00B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2090" y="943210"/>
            <a:ext cx="8567632" cy="545976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O uso de dois ponteiros tem que ser cuidadoso para contemplar os casos especiais onde a lista tem 0 ou 1 elemento</a:t>
            </a:r>
          </a:p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Uma solução mais elegante é usar listas circulares</a:t>
            </a:r>
          </a:p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Neste caso, utiliza-se apenas um ponteiro para o fim da fila e fica implícito que o início da fila é o nó seguinte</a:t>
            </a:r>
          </a:p>
        </p:txBody>
      </p:sp>
      <p:grpSp>
        <p:nvGrpSpPr>
          <p:cNvPr id="11267" name="Group 3">
            <a:extLst>
              <a:ext uri="{FF2B5EF4-FFF2-40B4-BE49-F238E27FC236}">
                <a16:creationId xmlns:a16="http://schemas.microsoft.com/office/drawing/2014/main" id="{2E6F8BAA-6284-DA56-715D-6DC6DAFB60FC}"/>
              </a:ext>
            </a:extLst>
          </p:cNvPr>
          <p:cNvGrpSpPr>
            <a:grpSpLocks/>
          </p:cNvGrpSpPr>
          <p:nvPr/>
        </p:nvGrpSpPr>
        <p:grpSpPr bwMode="auto">
          <a:xfrm>
            <a:off x="1230084" y="3715090"/>
            <a:ext cx="7725918" cy="3526098"/>
            <a:chOff x="528" y="2123"/>
            <a:chExt cx="4415" cy="2015"/>
          </a:xfrm>
        </p:grpSpPr>
        <p:sp>
          <p:nvSpPr>
            <p:cNvPr id="11268" name="Rectangle 4">
              <a:extLst>
                <a:ext uri="{FF2B5EF4-FFF2-40B4-BE49-F238E27FC236}">
                  <a16:creationId xmlns:a16="http://schemas.microsoft.com/office/drawing/2014/main" id="{72355A37-146E-8455-3B80-AC3C515F95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23"/>
              <a:ext cx="4415" cy="2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69" name="Rectangle 5">
              <a:extLst>
                <a:ext uri="{FF2B5EF4-FFF2-40B4-BE49-F238E27FC236}">
                  <a16:creationId xmlns:a16="http://schemas.microsoft.com/office/drawing/2014/main" id="{321CDABA-C994-064B-B26E-2F706EC66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7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1270" name="Rectangle 6">
              <a:extLst>
                <a:ext uri="{FF2B5EF4-FFF2-40B4-BE49-F238E27FC236}">
                  <a16:creationId xmlns:a16="http://schemas.microsoft.com/office/drawing/2014/main" id="{9A42307B-9A9B-A46A-D148-EB9B5EC74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3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1" name="Freeform 7">
              <a:extLst>
                <a:ext uri="{FF2B5EF4-FFF2-40B4-BE49-F238E27FC236}">
                  <a16:creationId xmlns:a16="http://schemas.microsoft.com/office/drawing/2014/main" id="{E294C181-168A-DBF4-003C-429BBA03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9" y="2527"/>
              <a:ext cx="466" cy="328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2" name="Rectangle 8">
              <a:extLst>
                <a:ext uri="{FF2B5EF4-FFF2-40B4-BE49-F238E27FC236}">
                  <a16:creationId xmlns:a16="http://schemas.microsoft.com/office/drawing/2014/main" id="{FB68BAA6-9871-FFE2-EC4C-93DA9FADAE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73" name="Rectangle 9">
              <a:extLst>
                <a:ext uri="{FF2B5EF4-FFF2-40B4-BE49-F238E27FC236}">
                  <a16:creationId xmlns:a16="http://schemas.microsoft.com/office/drawing/2014/main" id="{C21BC1FB-EFEF-C377-840C-74C7779DE4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4" name="Rectangle 10">
              <a:extLst>
                <a:ext uri="{FF2B5EF4-FFF2-40B4-BE49-F238E27FC236}">
                  <a16:creationId xmlns:a16="http://schemas.microsoft.com/office/drawing/2014/main" id="{65A138A1-6253-87E9-9B67-75B1E3A11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9" y="3343"/>
              <a:ext cx="191" cy="239"/>
            </a:xfrm>
            <a:prstGeom prst="rect">
              <a:avLst/>
            </a:prstGeom>
            <a:noFill/>
            <a:ln w="9360" cap="sq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5" name="Freeform 11">
              <a:extLst>
                <a:ext uri="{FF2B5EF4-FFF2-40B4-BE49-F238E27FC236}">
                  <a16:creationId xmlns:a16="http://schemas.microsoft.com/office/drawing/2014/main" id="{80DCE283-6146-BA3A-F27A-74E8D09D5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3075" y="3002"/>
              <a:ext cx="2" cy="484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360" cap="flat">
              <a:solidFill>
                <a:srgbClr val="80808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6" name="Text Box 12">
              <a:extLst>
                <a:ext uri="{FF2B5EF4-FFF2-40B4-BE49-F238E27FC236}">
                  <a16:creationId xmlns:a16="http://schemas.microsoft.com/office/drawing/2014/main" id="{15DED261-C64D-A8A0-3327-AF1C9525DC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295"/>
              <a:ext cx="56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 i="1">
                  <a:solidFill>
                    <a:srgbClr val="808080"/>
                  </a:solidFill>
                  <a:latin typeface="Times New Roman" panose="02020603050405020304" pitchFamily="18" charset="0"/>
                </a:rPr>
                <a:t>Início</a:t>
              </a:r>
            </a:p>
          </p:txBody>
        </p:sp>
        <p:sp>
          <p:nvSpPr>
            <p:cNvPr id="11277" name="Rectangle 13">
              <a:extLst>
                <a:ext uri="{FF2B5EF4-FFF2-40B4-BE49-F238E27FC236}">
                  <a16:creationId xmlns:a16="http://schemas.microsoft.com/office/drawing/2014/main" id="{2867422B-5176-9BEF-D0DD-4AF4C2EC2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78" name="Rectangle 14">
              <a:extLst>
                <a:ext uri="{FF2B5EF4-FFF2-40B4-BE49-F238E27FC236}">
                  <a16:creationId xmlns:a16="http://schemas.microsoft.com/office/drawing/2014/main" id="{23529B53-5045-40AB-87F6-81B1C1097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79" name="Freeform 15">
              <a:extLst>
                <a:ext uri="{FF2B5EF4-FFF2-40B4-BE49-F238E27FC236}">
                  <a16:creationId xmlns:a16="http://schemas.microsoft.com/office/drawing/2014/main" id="{F2026ECD-E44B-116E-F0A0-D88ECBF03D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527"/>
              <a:ext cx="466" cy="328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0" name="Rectangle 16">
              <a:extLst>
                <a:ext uri="{FF2B5EF4-FFF2-40B4-BE49-F238E27FC236}">
                  <a16:creationId xmlns:a16="http://schemas.microsoft.com/office/drawing/2014/main" id="{1FF117A6-FA88-38F1-F00E-1414BE133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343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1" name="Freeform 17">
              <a:extLst>
                <a:ext uri="{FF2B5EF4-FFF2-40B4-BE49-F238E27FC236}">
                  <a16:creationId xmlns:a16="http://schemas.microsoft.com/office/drawing/2014/main" id="{1B276F64-7B37-97EB-1002-781A7930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3002"/>
              <a:ext cx="2" cy="484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2" name="Text Box 18">
              <a:extLst>
                <a:ext uri="{FF2B5EF4-FFF2-40B4-BE49-F238E27FC236}">
                  <a16:creationId xmlns:a16="http://schemas.microsoft.com/office/drawing/2014/main" id="{93DA2C47-0090-9FB2-2664-2A66789A94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3295"/>
              <a:ext cx="42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 i="1">
                  <a:latin typeface="Times New Roman" panose="02020603050405020304" pitchFamily="18" charset="0"/>
                </a:rPr>
                <a:t>Fim</a:t>
              </a:r>
            </a:p>
          </p:txBody>
        </p:sp>
        <p:sp>
          <p:nvSpPr>
            <p:cNvPr id="11283" name="Freeform 19">
              <a:extLst>
                <a:ext uri="{FF2B5EF4-FFF2-40B4-BE49-F238E27FC236}">
                  <a16:creationId xmlns:a16="http://schemas.microsoft.com/office/drawing/2014/main" id="{B8AE35A9-3A78-170F-2123-E909B71E2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2801"/>
              <a:ext cx="3659" cy="1097"/>
            </a:xfrm>
            <a:custGeom>
              <a:avLst/>
              <a:gdLst>
                <a:gd name="T0" fmla="*/ 3199 w 3660"/>
                <a:gd name="T1" fmla="*/ 62 h 1351"/>
                <a:gd name="T2" fmla="*/ 3571 w 3660"/>
                <a:gd name="T3" fmla="*/ 178 h 1351"/>
                <a:gd name="T4" fmla="*/ 3491 w 3660"/>
                <a:gd name="T5" fmla="*/ 1130 h 1351"/>
                <a:gd name="T6" fmla="*/ 2555 w 3660"/>
                <a:gd name="T7" fmla="*/ 1282 h 1351"/>
                <a:gd name="T8" fmla="*/ 435 w 3660"/>
                <a:gd name="T9" fmla="*/ 1242 h 1351"/>
                <a:gd name="T10" fmla="*/ 43 w 3660"/>
                <a:gd name="T11" fmla="*/ 626 h 1351"/>
                <a:gd name="T12" fmla="*/ 179 w 3660"/>
                <a:gd name="T13" fmla="*/ 106 h 1351"/>
                <a:gd name="T14" fmla="*/ 387 w 3660"/>
                <a:gd name="T15" fmla="*/ 5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0" h="1351">
                  <a:moveTo>
                    <a:pt x="3199" y="62"/>
                  </a:moveTo>
                  <a:cubicBezTo>
                    <a:pt x="3261" y="81"/>
                    <a:pt x="3522" y="0"/>
                    <a:pt x="3571" y="178"/>
                  </a:cubicBezTo>
                  <a:cubicBezTo>
                    <a:pt x="3620" y="356"/>
                    <a:pt x="3660" y="946"/>
                    <a:pt x="3491" y="1130"/>
                  </a:cubicBezTo>
                  <a:cubicBezTo>
                    <a:pt x="3322" y="1314"/>
                    <a:pt x="3064" y="1263"/>
                    <a:pt x="2555" y="1282"/>
                  </a:cubicBezTo>
                  <a:cubicBezTo>
                    <a:pt x="2046" y="1301"/>
                    <a:pt x="854" y="1351"/>
                    <a:pt x="435" y="1242"/>
                  </a:cubicBezTo>
                  <a:cubicBezTo>
                    <a:pt x="16" y="1133"/>
                    <a:pt x="86" y="815"/>
                    <a:pt x="43" y="626"/>
                  </a:cubicBezTo>
                  <a:cubicBezTo>
                    <a:pt x="0" y="437"/>
                    <a:pt x="122" y="202"/>
                    <a:pt x="179" y="106"/>
                  </a:cubicBezTo>
                  <a:cubicBezTo>
                    <a:pt x="236" y="10"/>
                    <a:pt x="344" y="62"/>
                    <a:pt x="387" y="5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4" name="Rectangle 20">
              <a:extLst>
                <a:ext uri="{FF2B5EF4-FFF2-40B4-BE49-F238E27FC236}">
                  <a16:creationId xmlns:a16="http://schemas.microsoft.com/office/drawing/2014/main" id="{BCC8A41E-2DFE-CF94-2D02-B361A93E21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285" name="Rectangle 21">
              <a:extLst>
                <a:ext uri="{FF2B5EF4-FFF2-40B4-BE49-F238E27FC236}">
                  <a16:creationId xmlns:a16="http://schemas.microsoft.com/office/drawing/2014/main" id="{DBC1E0CA-AA8D-4643-16E6-CEA816656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6" name="Freeform 22">
              <a:extLst>
                <a:ext uri="{FF2B5EF4-FFF2-40B4-BE49-F238E27FC236}">
                  <a16:creationId xmlns:a16="http://schemas.microsoft.com/office/drawing/2014/main" id="{F723709C-2667-C9ED-021B-A7E04D0A7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27"/>
              <a:ext cx="466" cy="328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grpSp>
        <p:nvGrpSpPr>
          <p:cNvPr id="11287" name="Group 23">
            <a:extLst>
              <a:ext uri="{FF2B5EF4-FFF2-40B4-BE49-F238E27FC236}">
                <a16:creationId xmlns:a16="http://schemas.microsoft.com/office/drawing/2014/main" id="{99102DEF-1CE5-74BA-2AAA-F165F866488D}"/>
              </a:ext>
            </a:extLst>
          </p:cNvPr>
          <p:cNvGrpSpPr>
            <a:grpSpLocks/>
          </p:cNvGrpSpPr>
          <p:nvPr/>
        </p:nvGrpSpPr>
        <p:grpSpPr bwMode="auto">
          <a:xfrm>
            <a:off x="1230084" y="3715090"/>
            <a:ext cx="7725918" cy="3526098"/>
            <a:chOff x="528" y="2123"/>
            <a:chExt cx="4415" cy="2015"/>
          </a:xfrm>
        </p:grpSpPr>
        <p:sp>
          <p:nvSpPr>
            <p:cNvPr id="11288" name="Rectangle 24">
              <a:extLst>
                <a:ext uri="{FF2B5EF4-FFF2-40B4-BE49-F238E27FC236}">
                  <a16:creationId xmlns:a16="http://schemas.microsoft.com/office/drawing/2014/main" id="{09DB9722-D3EA-FA96-D440-58BE1FCD4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23"/>
              <a:ext cx="4415" cy="2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89" name="Rectangle 25">
              <a:extLst>
                <a:ext uri="{FF2B5EF4-FFF2-40B4-BE49-F238E27FC236}">
                  <a16:creationId xmlns:a16="http://schemas.microsoft.com/office/drawing/2014/main" id="{FA5C560E-E27F-2D7C-F0F3-CD3131D4D5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11290" name="Rectangle 26">
              <a:extLst>
                <a:ext uri="{FF2B5EF4-FFF2-40B4-BE49-F238E27FC236}">
                  <a16:creationId xmlns:a16="http://schemas.microsoft.com/office/drawing/2014/main" id="{7A18A236-D991-E868-43E3-163F7AAEEB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1" name="Text Box 27">
              <a:extLst>
                <a:ext uri="{FF2B5EF4-FFF2-40B4-BE49-F238E27FC236}">
                  <a16:creationId xmlns:a16="http://schemas.microsoft.com/office/drawing/2014/main" id="{80295F28-1C56-BE54-2B41-993D803CB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4" y="2219"/>
              <a:ext cx="1074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r" eaLnBrk="1" hangingPunct="1">
                <a:buClrTx/>
                <a:buFontTx/>
                <a:buNone/>
              </a:pPr>
              <a:r>
                <a:rPr lang="pt-BR" altLang="pt-BR" sz="2646" i="1">
                  <a:latin typeface="Times New Roman" panose="02020603050405020304" pitchFamily="18" charset="0"/>
                </a:rPr>
                <a:t>Desenfileira</a:t>
              </a:r>
            </a:p>
          </p:txBody>
        </p:sp>
        <p:sp>
          <p:nvSpPr>
            <p:cNvPr id="11292" name="Rectangle 28">
              <a:extLst>
                <a:ext uri="{FF2B5EF4-FFF2-40B4-BE49-F238E27FC236}">
                  <a16:creationId xmlns:a16="http://schemas.microsoft.com/office/drawing/2014/main" id="{F44E76AC-110E-637E-09EC-7C1729B1FB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7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d</a:t>
              </a:r>
            </a:p>
          </p:txBody>
        </p:sp>
        <p:sp>
          <p:nvSpPr>
            <p:cNvPr id="11293" name="Rectangle 29">
              <a:extLst>
                <a:ext uri="{FF2B5EF4-FFF2-40B4-BE49-F238E27FC236}">
                  <a16:creationId xmlns:a16="http://schemas.microsoft.com/office/drawing/2014/main" id="{D82FDF3E-6D89-FC49-A5F4-146805390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3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4" name="Freeform 30">
              <a:extLst>
                <a:ext uri="{FF2B5EF4-FFF2-40B4-BE49-F238E27FC236}">
                  <a16:creationId xmlns:a16="http://schemas.microsoft.com/office/drawing/2014/main" id="{79ECDDBF-DC9B-0355-82A5-BEFEAF940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9" y="2527"/>
              <a:ext cx="1186" cy="328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5" name="Rectangle 31">
              <a:extLst>
                <a:ext uri="{FF2B5EF4-FFF2-40B4-BE49-F238E27FC236}">
                  <a16:creationId xmlns:a16="http://schemas.microsoft.com/office/drawing/2014/main" id="{85A5A550-CE51-0BDC-1FDD-42B61BC98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9" y="3343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6" name="Freeform 32">
              <a:extLst>
                <a:ext uri="{FF2B5EF4-FFF2-40B4-BE49-F238E27FC236}">
                  <a16:creationId xmlns:a16="http://schemas.microsoft.com/office/drawing/2014/main" id="{28C13FB9-81DB-2B50-E072-FCED758CF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5" y="3002"/>
              <a:ext cx="2" cy="484"/>
            </a:xfrm>
            <a:custGeom>
              <a:avLst/>
              <a:gdLst>
                <a:gd name="T0" fmla="*/ 0 w 3"/>
                <a:gd name="T1" fmla="*/ 485 h 485"/>
                <a:gd name="T2" fmla="*/ 3 w 3"/>
                <a:gd name="T3" fmla="*/ 0 h 4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" h="485">
                  <a:moveTo>
                    <a:pt x="0" y="485"/>
                  </a:moveTo>
                  <a:cubicBezTo>
                    <a:pt x="0" y="404"/>
                    <a:pt x="3" y="101"/>
                    <a:pt x="3" y="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7" name="Text Box 33">
              <a:extLst>
                <a:ext uri="{FF2B5EF4-FFF2-40B4-BE49-F238E27FC236}">
                  <a16:creationId xmlns:a16="http://schemas.microsoft.com/office/drawing/2014/main" id="{9970E8DA-ECA3-C568-504D-5DD478D9F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2" y="3295"/>
              <a:ext cx="427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 i="1">
                  <a:latin typeface="Times New Roman" panose="02020603050405020304" pitchFamily="18" charset="0"/>
                </a:rPr>
                <a:t>Fim</a:t>
              </a:r>
            </a:p>
          </p:txBody>
        </p:sp>
        <p:sp>
          <p:nvSpPr>
            <p:cNvPr id="11298" name="Freeform 34">
              <a:extLst>
                <a:ext uri="{FF2B5EF4-FFF2-40B4-BE49-F238E27FC236}">
                  <a16:creationId xmlns:a16="http://schemas.microsoft.com/office/drawing/2014/main" id="{1E00BD1A-A819-A0B3-83C1-4F09589F2B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" y="2801"/>
              <a:ext cx="3659" cy="1097"/>
            </a:xfrm>
            <a:custGeom>
              <a:avLst/>
              <a:gdLst>
                <a:gd name="T0" fmla="*/ 3199 w 3660"/>
                <a:gd name="T1" fmla="*/ 62 h 1351"/>
                <a:gd name="T2" fmla="*/ 3571 w 3660"/>
                <a:gd name="T3" fmla="*/ 178 h 1351"/>
                <a:gd name="T4" fmla="*/ 3491 w 3660"/>
                <a:gd name="T5" fmla="*/ 1130 h 1351"/>
                <a:gd name="T6" fmla="*/ 2555 w 3660"/>
                <a:gd name="T7" fmla="*/ 1282 h 1351"/>
                <a:gd name="T8" fmla="*/ 435 w 3660"/>
                <a:gd name="T9" fmla="*/ 1242 h 1351"/>
                <a:gd name="T10" fmla="*/ 43 w 3660"/>
                <a:gd name="T11" fmla="*/ 626 h 1351"/>
                <a:gd name="T12" fmla="*/ 179 w 3660"/>
                <a:gd name="T13" fmla="*/ 106 h 1351"/>
                <a:gd name="T14" fmla="*/ 387 w 3660"/>
                <a:gd name="T15" fmla="*/ 50 h 1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660" h="1351">
                  <a:moveTo>
                    <a:pt x="3199" y="62"/>
                  </a:moveTo>
                  <a:cubicBezTo>
                    <a:pt x="3261" y="81"/>
                    <a:pt x="3522" y="0"/>
                    <a:pt x="3571" y="178"/>
                  </a:cubicBezTo>
                  <a:cubicBezTo>
                    <a:pt x="3620" y="356"/>
                    <a:pt x="3660" y="946"/>
                    <a:pt x="3491" y="1130"/>
                  </a:cubicBezTo>
                  <a:cubicBezTo>
                    <a:pt x="3322" y="1314"/>
                    <a:pt x="3064" y="1263"/>
                    <a:pt x="2555" y="1282"/>
                  </a:cubicBezTo>
                  <a:cubicBezTo>
                    <a:pt x="2046" y="1301"/>
                    <a:pt x="854" y="1351"/>
                    <a:pt x="435" y="1242"/>
                  </a:cubicBezTo>
                  <a:cubicBezTo>
                    <a:pt x="16" y="1133"/>
                    <a:pt x="86" y="815"/>
                    <a:pt x="43" y="626"/>
                  </a:cubicBezTo>
                  <a:cubicBezTo>
                    <a:pt x="0" y="437"/>
                    <a:pt x="122" y="202"/>
                    <a:pt x="179" y="106"/>
                  </a:cubicBezTo>
                  <a:cubicBezTo>
                    <a:pt x="236" y="10"/>
                    <a:pt x="344" y="62"/>
                    <a:pt x="387" y="50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299" name="Rectangle 35">
              <a:extLst>
                <a:ext uri="{FF2B5EF4-FFF2-40B4-BE49-F238E27FC236}">
                  <a16:creationId xmlns:a16="http://schemas.microsoft.com/office/drawing/2014/main" id="{1808D4F8-4C44-5E43-2C17-23D20981D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6" y="2747"/>
              <a:ext cx="335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9208" tIns="51588" rIns="99208" bIns="51588" anchor="ctr"/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 algn="ctr" eaLnBrk="1" hangingPunct="1">
                <a:buClrTx/>
                <a:buFontTx/>
                <a:buNone/>
              </a:pPr>
              <a:r>
                <a:rPr lang="pt-BR" altLang="pt-BR" sz="2646">
                  <a:latin typeface="Times New Roman" panose="02020603050405020304" pitchFamily="18" charset="0"/>
                </a:rPr>
                <a:t>c</a:t>
              </a:r>
            </a:p>
          </p:txBody>
        </p:sp>
        <p:sp>
          <p:nvSpPr>
            <p:cNvPr id="11300" name="Rectangle 36">
              <a:extLst>
                <a:ext uri="{FF2B5EF4-FFF2-40B4-BE49-F238E27FC236}">
                  <a16:creationId xmlns:a16="http://schemas.microsoft.com/office/drawing/2014/main" id="{13EBB45B-2586-2EC6-FA14-8B01FEF05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747"/>
              <a:ext cx="191" cy="239"/>
            </a:xfrm>
            <a:prstGeom prst="rect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1301" name="Freeform 37">
              <a:extLst>
                <a:ext uri="{FF2B5EF4-FFF2-40B4-BE49-F238E27FC236}">
                  <a16:creationId xmlns:a16="http://schemas.microsoft.com/office/drawing/2014/main" id="{BE8E58B0-EDB3-F3B2-1118-3890CAD28B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8" y="2527"/>
              <a:ext cx="466" cy="328"/>
            </a:xfrm>
            <a:custGeom>
              <a:avLst/>
              <a:gdLst>
                <a:gd name="T0" fmla="*/ 0 w 467"/>
                <a:gd name="T1" fmla="*/ 329 h 329"/>
                <a:gd name="T2" fmla="*/ 191 w 467"/>
                <a:gd name="T3" fmla="*/ 49 h 329"/>
                <a:gd name="T4" fmla="*/ 364 w 467"/>
                <a:gd name="T5" fmla="*/ 33 h 329"/>
                <a:gd name="T6" fmla="*/ 467 w 467"/>
                <a:gd name="T7" fmla="*/ 19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7" h="329">
                  <a:moveTo>
                    <a:pt x="0" y="329"/>
                  </a:moveTo>
                  <a:cubicBezTo>
                    <a:pt x="32" y="282"/>
                    <a:pt x="130" y="98"/>
                    <a:pt x="191" y="49"/>
                  </a:cubicBezTo>
                  <a:cubicBezTo>
                    <a:pt x="252" y="0"/>
                    <a:pt x="318" y="8"/>
                    <a:pt x="364" y="33"/>
                  </a:cubicBezTo>
                  <a:cubicBezTo>
                    <a:pt x="410" y="58"/>
                    <a:pt x="446" y="165"/>
                    <a:pt x="467" y="199"/>
                  </a:cubicBezTo>
                </a:path>
              </a:pathLst>
            </a:custGeom>
            <a:noFill/>
            <a:ln w="9360" cap="flat">
              <a:solidFill>
                <a:srgbClr val="000000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grpSp>
        <p:nvGrpSpPr>
          <p:cNvPr id="11302" name="Group 38">
            <a:extLst>
              <a:ext uri="{FF2B5EF4-FFF2-40B4-BE49-F238E27FC236}">
                <a16:creationId xmlns:a16="http://schemas.microsoft.com/office/drawing/2014/main" id="{380F896B-BAEF-CDE1-EF73-A319F575CBB8}"/>
              </a:ext>
            </a:extLst>
          </p:cNvPr>
          <p:cNvGrpSpPr>
            <a:grpSpLocks/>
          </p:cNvGrpSpPr>
          <p:nvPr/>
        </p:nvGrpSpPr>
        <p:grpSpPr bwMode="auto">
          <a:xfrm>
            <a:off x="1230084" y="3715090"/>
            <a:ext cx="7725918" cy="3526098"/>
            <a:chOff x="528" y="2123"/>
            <a:chExt cx="4415" cy="2015"/>
          </a:xfrm>
        </p:grpSpPr>
        <p:sp>
          <p:nvSpPr>
            <p:cNvPr id="11303" name="Rectangle 39">
              <a:extLst>
                <a:ext uri="{FF2B5EF4-FFF2-40B4-BE49-F238E27FC236}">
                  <a16:creationId xmlns:a16="http://schemas.microsoft.com/office/drawing/2014/main" id="{45C765B1-AA86-7AD7-0C30-8B075D5983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2123"/>
              <a:ext cx="4415" cy="201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grpSp>
          <p:nvGrpSpPr>
            <p:cNvPr id="11304" name="Group 40">
              <a:extLst>
                <a:ext uri="{FF2B5EF4-FFF2-40B4-BE49-F238E27FC236}">
                  <a16:creationId xmlns:a16="http://schemas.microsoft.com/office/drawing/2014/main" id="{469694DA-FCF9-6A0B-D0A8-D43D53454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85" y="2219"/>
              <a:ext cx="3659" cy="1679"/>
              <a:chOff x="885" y="2219"/>
              <a:chExt cx="3659" cy="1679"/>
            </a:xfrm>
          </p:grpSpPr>
          <p:sp>
            <p:nvSpPr>
              <p:cNvPr id="11305" name="Rectangle 41">
                <a:extLst>
                  <a:ext uri="{FF2B5EF4-FFF2-40B4-BE49-F238E27FC236}">
                    <a16:creationId xmlns:a16="http://schemas.microsoft.com/office/drawing/2014/main" id="{6E7F8844-CB55-4770-62D1-C2BB9220F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7" y="2747"/>
                <a:ext cx="335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pt-BR" altLang="pt-BR" sz="2646">
                    <a:latin typeface="Times New Roman" panose="02020603050405020304" pitchFamily="18" charset="0"/>
                  </a:rPr>
                  <a:t>e</a:t>
                </a:r>
              </a:p>
            </p:txBody>
          </p:sp>
          <p:sp>
            <p:nvSpPr>
              <p:cNvPr id="11306" name="Rectangle 42">
                <a:extLst>
                  <a:ext uri="{FF2B5EF4-FFF2-40B4-BE49-F238E27FC236}">
                    <a16:creationId xmlns:a16="http://schemas.microsoft.com/office/drawing/2014/main" id="{8AB616D6-0836-EA54-6AF2-BC0F154379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03" y="2747"/>
                <a:ext cx="191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07" name="Freeform 43">
                <a:extLst>
                  <a:ext uri="{FF2B5EF4-FFF2-40B4-BE49-F238E27FC236}">
                    <a16:creationId xmlns:a16="http://schemas.microsoft.com/office/drawing/2014/main" id="{6637F6DA-E927-01D0-2B7A-468AA4F4E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9" y="2527"/>
                <a:ext cx="466" cy="328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08" name="Rectangle 44">
                <a:extLst>
                  <a:ext uri="{FF2B5EF4-FFF2-40B4-BE49-F238E27FC236}">
                    <a16:creationId xmlns:a16="http://schemas.microsoft.com/office/drawing/2014/main" id="{42E4D436-7E1B-06B7-A24F-7EC0E7B90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2747"/>
                <a:ext cx="335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pt-BR" altLang="pt-BR" sz="2646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11309" name="Rectangle 45">
                <a:extLst>
                  <a:ext uri="{FF2B5EF4-FFF2-40B4-BE49-F238E27FC236}">
                    <a16:creationId xmlns:a16="http://schemas.microsoft.com/office/drawing/2014/main" id="{E3DAFBFF-6D5F-6C87-FDB8-02C31CF4E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4" y="2747"/>
                <a:ext cx="191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0" name="Rectangle 46">
                <a:extLst>
                  <a:ext uri="{FF2B5EF4-FFF2-40B4-BE49-F238E27FC236}">
                    <a16:creationId xmlns:a16="http://schemas.microsoft.com/office/drawing/2014/main" id="{AB97C4E1-0BF6-F060-7896-D9C7089D82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7" y="2747"/>
                <a:ext cx="335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pt-BR" altLang="pt-BR" sz="2646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11311" name="Rectangle 47">
                <a:extLst>
                  <a:ext uri="{FF2B5EF4-FFF2-40B4-BE49-F238E27FC236}">
                    <a16:creationId xmlns:a16="http://schemas.microsoft.com/office/drawing/2014/main" id="{8A9782E0-68A7-6901-91A2-DB864D06F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3" y="2747"/>
                <a:ext cx="191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2" name="Freeform 48">
                <a:extLst>
                  <a:ext uri="{FF2B5EF4-FFF2-40B4-BE49-F238E27FC236}">
                    <a16:creationId xmlns:a16="http://schemas.microsoft.com/office/drawing/2014/main" id="{F45192B6-8769-D7E1-673D-1D0121A8FF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9" y="2527"/>
                <a:ext cx="466" cy="328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3" name="Rectangle 49">
                <a:extLst>
                  <a:ext uri="{FF2B5EF4-FFF2-40B4-BE49-F238E27FC236}">
                    <a16:creationId xmlns:a16="http://schemas.microsoft.com/office/drawing/2014/main" id="{F3112549-E040-E6F3-B4CB-4F71464B9E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4" y="3343"/>
                <a:ext cx="191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4" name="Freeform 50">
                <a:extLst>
                  <a:ext uri="{FF2B5EF4-FFF2-40B4-BE49-F238E27FC236}">
                    <a16:creationId xmlns:a16="http://schemas.microsoft.com/office/drawing/2014/main" id="{2D13D681-1A48-FFDC-DE2F-F0C2D6E5F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50" y="3002"/>
                <a:ext cx="2" cy="484"/>
              </a:xfrm>
              <a:custGeom>
                <a:avLst/>
                <a:gdLst>
                  <a:gd name="T0" fmla="*/ 0 w 3"/>
                  <a:gd name="T1" fmla="*/ 485 h 485"/>
                  <a:gd name="T2" fmla="*/ 3 w 3"/>
                  <a:gd name="T3" fmla="*/ 0 h 4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3" h="485">
                    <a:moveTo>
                      <a:pt x="0" y="485"/>
                    </a:moveTo>
                    <a:cubicBezTo>
                      <a:pt x="0" y="404"/>
                      <a:pt x="3" y="101"/>
                      <a:pt x="3" y="0"/>
                    </a:cubicBez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5" name="Text Box 51">
                <a:extLst>
                  <a:ext uri="{FF2B5EF4-FFF2-40B4-BE49-F238E27FC236}">
                    <a16:creationId xmlns:a16="http://schemas.microsoft.com/office/drawing/2014/main" id="{0080B8B6-6D2A-304D-3734-6D3497BC93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7" y="3295"/>
                <a:ext cx="427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pt-BR" altLang="pt-BR" sz="2646" i="1">
                    <a:latin typeface="Times New Roman" panose="02020603050405020304" pitchFamily="18" charset="0"/>
                  </a:rPr>
                  <a:t>Fim</a:t>
                </a:r>
              </a:p>
            </p:txBody>
          </p:sp>
          <p:sp>
            <p:nvSpPr>
              <p:cNvPr id="11316" name="Freeform 52">
                <a:extLst>
                  <a:ext uri="{FF2B5EF4-FFF2-40B4-BE49-F238E27FC236}">
                    <a16:creationId xmlns:a16="http://schemas.microsoft.com/office/drawing/2014/main" id="{07E3E047-90ED-CCF1-CBF7-5DFF15FCA7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" y="2801"/>
                <a:ext cx="3659" cy="1097"/>
              </a:xfrm>
              <a:custGeom>
                <a:avLst/>
                <a:gdLst>
                  <a:gd name="T0" fmla="*/ 3199 w 3660"/>
                  <a:gd name="T1" fmla="*/ 62 h 1351"/>
                  <a:gd name="T2" fmla="*/ 3571 w 3660"/>
                  <a:gd name="T3" fmla="*/ 178 h 1351"/>
                  <a:gd name="T4" fmla="*/ 3491 w 3660"/>
                  <a:gd name="T5" fmla="*/ 1130 h 1351"/>
                  <a:gd name="T6" fmla="*/ 2555 w 3660"/>
                  <a:gd name="T7" fmla="*/ 1282 h 1351"/>
                  <a:gd name="T8" fmla="*/ 435 w 3660"/>
                  <a:gd name="T9" fmla="*/ 1242 h 1351"/>
                  <a:gd name="T10" fmla="*/ 43 w 3660"/>
                  <a:gd name="T11" fmla="*/ 626 h 1351"/>
                  <a:gd name="T12" fmla="*/ 179 w 3660"/>
                  <a:gd name="T13" fmla="*/ 106 h 1351"/>
                  <a:gd name="T14" fmla="*/ 387 w 3660"/>
                  <a:gd name="T15" fmla="*/ 50 h 13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660" h="1351">
                    <a:moveTo>
                      <a:pt x="3199" y="62"/>
                    </a:moveTo>
                    <a:cubicBezTo>
                      <a:pt x="3261" y="81"/>
                      <a:pt x="3522" y="0"/>
                      <a:pt x="3571" y="178"/>
                    </a:cubicBezTo>
                    <a:cubicBezTo>
                      <a:pt x="3620" y="356"/>
                      <a:pt x="3660" y="946"/>
                      <a:pt x="3491" y="1130"/>
                    </a:cubicBezTo>
                    <a:cubicBezTo>
                      <a:pt x="3322" y="1314"/>
                      <a:pt x="3064" y="1263"/>
                      <a:pt x="2555" y="1282"/>
                    </a:cubicBezTo>
                    <a:cubicBezTo>
                      <a:pt x="2046" y="1301"/>
                      <a:pt x="854" y="1351"/>
                      <a:pt x="435" y="1242"/>
                    </a:cubicBezTo>
                    <a:cubicBezTo>
                      <a:pt x="16" y="1133"/>
                      <a:pt x="86" y="815"/>
                      <a:pt x="43" y="626"/>
                    </a:cubicBezTo>
                    <a:cubicBezTo>
                      <a:pt x="0" y="437"/>
                      <a:pt x="122" y="202"/>
                      <a:pt x="179" y="106"/>
                    </a:cubicBezTo>
                    <a:cubicBezTo>
                      <a:pt x="236" y="10"/>
                      <a:pt x="344" y="62"/>
                      <a:pt x="387" y="50"/>
                    </a:cubicBez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7" name="Rectangle 53">
                <a:extLst>
                  <a:ext uri="{FF2B5EF4-FFF2-40B4-BE49-F238E27FC236}">
                    <a16:creationId xmlns:a16="http://schemas.microsoft.com/office/drawing/2014/main" id="{A0539F6C-2E5D-7017-FB7B-3D352F8E84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6" y="2747"/>
                <a:ext cx="335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 anchor="ctr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ctr" eaLnBrk="1" hangingPunct="1">
                  <a:buClrTx/>
                  <a:buFontTx/>
                  <a:buNone/>
                </a:pPr>
                <a:r>
                  <a:rPr lang="pt-BR" altLang="pt-BR" sz="2646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11318" name="Rectangle 54">
                <a:extLst>
                  <a:ext uri="{FF2B5EF4-FFF2-40B4-BE49-F238E27FC236}">
                    <a16:creationId xmlns:a16="http://schemas.microsoft.com/office/drawing/2014/main" id="{DEE38C35-5067-A2D2-A337-6661DA039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2" y="2747"/>
                <a:ext cx="191" cy="239"/>
              </a:xfrm>
              <a:prstGeom prst="rect">
                <a:avLst/>
              </a:prstGeom>
              <a:noFill/>
              <a:ln w="93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19" name="Freeform 55">
                <a:extLst>
                  <a:ext uri="{FF2B5EF4-FFF2-40B4-BE49-F238E27FC236}">
                    <a16:creationId xmlns:a16="http://schemas.microsoft.com/office/drawing/2014/main" id="{6B9575AF-8124-70BC-3039-1CF8B2BBA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8" y="2527"/>
                <a:ext cx="466" cy="328"/>
              </a:xfrm>
              <a:custGeom>
                <a:avLst/>
                <a:gdLst>
                  <a:gd name="T0" fmla="*/ 0 w 467"/>
                  <a:gd name="T1" fmla="*/ 329 h 329"/>
                  <a:gd name="T2" fmla="*/ 191 w 467"/>
                  <a:gd name="T3" fmla="*/ 49 h 329"/>
                  <a:gd name="T4" fmla="*/ 364 w 467"/>
                  <a:gd name="T5" fmla="*/ 33 h 329"/>
                  <a:gd name="T6" fmla="*/ 467 w 467"/>
                  <a:gd name="T7" fmla="*/ 199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7" h="329">
                    <a:moveTo>
                      <a:pt x="0" y="329"/>
                    </a:moveTo>
                    <a:cubicBezTo>
                      <a:pt x="32" y="282"/>
                      <a:pt x="130" y="98"/>
                      <a:pt x="191" y="49"/>
                    </a:cubicBezTo>
                    <a:cubicBezTo>
                      <a:pt x="252" y="0"/>
                      <a:pt x="318" y="8"/>
                      <a:pt x="364" y="33"/>
                    </a:cubicBezTo>
                    <a:cubicBezTo>
                      <a:pt x="410" y="58"/>
                      <a:pt x="446" y="165"/>
                      <a:pt x="467" y="199"/>
                    </a:cubicBezTo>
                  </a:path>
                </a:pathLst>
              </a:custGeom>
              <a:noFill/>
              <a:ln w="9360" cap="flat">
                <a:solidFill>
                  <a:srgbClr val="000000"/>
                </a:solidFill>
                <a:round/>
                <a:headEnd type="oval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pt-BR" sz="1984"/>
              </a:p>
            </p:txBody>
          </p:sp>
          <p:sp>
            <p:nvSpPr>
              <p:cNvPr id="11320" name="Text Box 56">
                <a:extLst>
                  <a:ext uri="{FF2B5EF4-FFF2-40B4-BE49-F238E27FC236}">
                    <a16:creationId xmlns:a16="http://schemas.microsoft.com/office/drawing/2014/main" id="{47A6F990-62A9-538A-CF0A-EC7E722E54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44" y="2219"/>
                <a:ext cx="804" cy="2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9208" tIns="51588" rIns="99208" bIns="51588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>
                    <a:solidFill>
                      <a:srgbClr val="000000"/>
                    </a:solidFill>
                    <a:latin typeface="Arial" panose="020B0604020202020204" pitchFamily="34" charset="0"/>
                    <a:cs typeface="Noto Sans CJK SC Regular" charset="0"/>
                  </a:defRPr>
                </a:lvl9pPr>
              </a:lstStyle>
              <a:p>
                <a:pPr algn="r" eaLnBrk="1" hangingPunct="1">
                  <a:buClrTx/>
                  <a:buFontTx/>
                  <a:buNone/>
                </a:pPr>
                <a:r>
                  <a:rPr lang="pt-BR" altLang="pt-BR" sz="2646" i="1">
                    <a:latin typeface="Times New Roman" panose="02020603050405020304" pitchFamily="18" charset="0"/>
                  </a:rPr>
                  <a:t>Enfileira</a:t>
                </a: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2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 additive="repl">
                                        <p:cTn id="17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54D3A365-FE6F-1C2F-3A6B-04D4740BA5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39512" y="41998"/>
            <a:ext cx="8567632" cy="503978"/>
          </a:xfrm>
          <a:ln/>
        </p:spPr>
        <p:txBody>
          <a:bodyPr lIns="99208" tIns="51588" rIns="99208" bIns="51588" anchor="ctr">
            <a:noAutofit/>
          </a:bodyPr>
          <a:lstStyle/>
          <a:p>
            <a:pPr>
              <a:tabLst>
                <a:tab pos="0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Listas Duplamente Encadeadas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BC1AAD6-162E-9CFA-B6A5-A73D836EB9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62090" y="1259945"/>
            <a:ext cx="8567632" cy="545976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Para implementar deques, precisamos ser capazes de seguir a seqüência de nós em ambos os sentidos</a:t>
            </a:r>
          </a:p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Para tanto, utiliza-se listas duplamente encadeadas</a:t>
            </a:r>
          </a:p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Cada nó possui dois elos, um apontando para o nó seguinte e outro para o nó anterior</a:t>
            </a:r>
          </a:p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Também neste caso podemos denotar o início e o fim da cadeia explicitamente ou utilizando listas circulares 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E3C0181-6481-73C2-C863-552051B86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9830" y="6166734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2" name="Freeform 4">
            <a:extLst>
              <a:ext uri="{FF2B5EF4-FFF2-40B4-BE49-F238E27FC236}">
                <a16:creationId xmlns:a16="http://schemas.microsoft.com/office/drawing/2014/main" id="{B66B5109-05FB-2D24-8E6B-2AB3BB1B75C3}"/>
              </a:ext>
            </a:extLst>
          </p:cNvPr>
          <p:cNvSpPr>
            <a:spLocks/>
          </p:cNvSpPr>
          <p:nvPr/>
        </p:nvSpPr>
        <p:spPr bwMode="auto">
          <a:xfrm>
            <a:off x="7277824" y="5570011"/>
            <a:ext cx="5250" cy="848713"/>
          </a:xfrm>
          <a:custGeom>
            <a:avLst/>
            <a:gdLst>
              <a:gd name="T0" fmla="*/ 0 w 3"/>
              <a:gd name="T1" fmla="*/ 485 h 485"/>
              <a:gd name="T2" fmla="*/ 3 w 3"/>
              <a:gd name="T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5">
                <a:moveTo>
                  <a:pt x="0" y="485"/>
                </a:moveTo>
                <a:cubicBezTo>
                  <a:pt x="0" y="404"/>
                  <a:pt x="3" y="101"/>
                  <a:pt x="3" y="0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D01A78B4-2512-2FBB-8ED0-8B55863AF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580" y="6082738"/>
            <a:ext cx="623546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pt-BR" altLang="pt-BR" sz="1984" i="1"/>
              <a:t>Fim</a:t>
            </a:r>
          </a:p>
        </p:txBody>
      </p:sp>
      <p:sp>
        <p:nvSpPr>
          <p:cNvPr id="12294" name="Rectangle 6">
            <a:extLst>
              <a:ext uri="{FF2B5EF4-FFF2-40B4-BE49-F238E27FC236}">
                <a16:creationId xmlns:a16="http://schemas.microsoft.com/office/drawing/2014/main" id="{8A8760B1-83BD-1CEF-28B0-6E8391B371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018" y="5123779"/>
            <a:ext cx="419982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984"/>
              <a:t>a</a:t>
            </a:r>
          </a:p>
        </p:txBody>
      </p:sp>
      <p:sp>
        <p:nvSpPr>
          <p:cNvPr id="12295" name="Rectangle 7">
            <a:extLst>
              <a:ext uri="{FF2B5EF4-FFF2-40B4-BE49-F238E27FC236}">
                <a16:creationId xmlns:a16="http://schemas.microsoft.com/office/drawing/2014/main" id="{B5F1A74A-3D74-F77C-AF23-1FFD44258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2000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6" name="Freeform 8">
            <a:extLst>
              <a:ext uri="{FF2B5EF4-FFF2-40B4-BE49-F238E27FC236}">
                <a16:creationId xmlns:a16="http://schemas.microsoft.com/office/drawing/2014/main" id="{C3B14BC0-AD0E-C78C-AE41-02E2A2EFFD9D}"/>
              </a:ext>
            </a:extLst>
          </p:cNvPr>
          <p:cNvSpPr>
            <a:spLocks/>
          </p:cNvSpPr>
          <p:nvPr/>
        </p:nvSpPr>
        <p:spPr bwMode="auto">
          <a:xfrm>
            <a:off x="3329993" y="4738796"/>
            <a:ext cx="817215" cy="575726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7" name="Rectangle 9">
            <a:extLst>
              <a:ext uri="{FF2B5EF4-FFF2-40B4-BE49-F238E27FC236}">
                <a16:creationId xmlns:a16="http://schemas.microsoft.com/office/drawing/2014/main" id="{542A6135-3F7A-E398-1C3D-4FE2B2D28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032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8" name="Freeform 10">
            <a:extLst>
              <a:ext uri="{FF2B5EF4-FFF2-40B4-BE49-F238E27FC236}">
                <a16:creationId xmlns:a16="http://schemas.microsoft.com/office/drawing/2014/main" id="{D29E5909-E013-F330-BF03-EDF4F6DD64FF}"/>
              </a:ext>
            </a:extLst>
          </p:cNvPr>
          <p:cNvSpPr>
            <a:spLocks/>
          </p:cNvSpPr>
          <p:nvPr/>
        </p:nvSpPr>
        <p:spPr bwMode="auto">
          <a:xfrm>
            <a:off x="1956302" y="4469308"/>
            <a:ext cx="5556011" cy="906461"/>
          </a:xfrm>
          <a:custGeom>
            <a:avLst/>
            <a:gdLst>
              <a:gd name="T0" fmla="*/ 354 w 3175"/>
              <a:gd name="T1" fmla="*/ 510 h 518"/>
              <a:gd name="T2" fmla="*/ 114 w 3175"/>
              <a:gd name="T3" fmla="*/ 444 h 518"/>
              <a:gd name="T4" fmla="*/ 438 w 3175"/>
              <a:gd name="T5" fmla="*/ 66 h 518"/>
              <a:gd name="T6" fmla="*/ 2742 w 3175"/>
              <a:gd name="T7" fmla="*/ 50 h 518"/>
              <a:gd name="T8" fmla="*/ 3034 w 3175"/>
              <a:gd name="T9" fmla="*/ 334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75" h="518">
                <a:moveTo>
                  <a:pt x="354" y="510"/>
                </a:moveTo>
                <a:cubicBezTo>
                  <a:pt x="314" y="499"/>
                  <a:pt x="100" y="518"/>
                  <a:pt x="114" y="444"/>
                </a:cubicBezTo>
                <a:cubicBezTo>
                  <a:pt x="128" y="370"/>
                  <a:pt x="0" y="132"/>
                  <a:pt x="438" y="66"/>
                </a:cubicBezTo>
                <a:cubicBezTo>
                  <a:pt x="876" y="0"/>
                  <a:pt x="2309" y="5"/>
                  <a:pt x="2742" y="50"/>
                </a:cubicBezTo>
                <a:cubicBezTo>
                  <a:pt x="3175" y="95"/>
                  <a:pt x="2973" y="275"/>
                  <a:pt x="3034" y="334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299" name="Rectangle 11">
            <a:extLst>
              <a:ext uri="{FF2B5EF4-FFF2-40B4-BE49-F238E27FC236}">
                <a16:creationId xmlns:a16="http://schemas.microsoft.com/office/drawing/2014/main" id="{3CAC213B-E588-F239-5DB2-475F1E757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706" y="5123779"/>
            <a:ext cx="419982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984"/>
              <a:t>b</a:t>
            </a:r>
          </a:p>
        </p:txBody>
      </p:sp>
      <p:sp>
        <p:nvSpPr>
          <p:cNvPr id="12300" name="Rectangle 12">
            <a:extLst>
              <a:ext uri="{FF2B5EF4-FFF2-40B4-BE49-F238E27FC236}">
                <a16:creationId xmlns:a16="http://schemas.microsoft.com/office/drawing/2014/main" id="{FC3C72CC-8170-C4E6-DBF6-6F84ABFD8E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2688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1" name="Freeform 13">
            <a:extLst>
              <a:ext uri="{FF2B5EF4-FFF2-40B4-BE49-F238E27FC236}">
                <a16:creationId xmlns:a16="http://schemas.microsoft.com/office/drawing/2014/main" id="{02BA9944-2BF4-22EC-39AA-6A8A8BEE236B}"/>
              </a:ext>
            </a:extLst>
          </p:cNvPr>
          <p:cNvSpPr>
            <a:spLocks/>
          </p:cNvSpPr>
          <p:nvPr/>
        </p:nvSpPr>
        <p:spPr bwMode="auto">
          <a:xfrm>
            <a:off x="4780681" y="4738796"/>
            <a:ext cx="817214" cy="575726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2" name="Rectangle 14">
            <a:extLst>
              <a:ext uri="{FF2B5EF4-FFF2-40B4-BE49-F238E27FC236}">
                <a16:creationId xmlns:a16="http://schemas.microsoft.com/office/drawing/2014/main" id="{34C99A3A-5BA2-AE8F-8CBD-777CA73B3B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720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3" name="Freeform 15">
            <a:extLst>
              <a:ext uri="{FF2B5EF4-FFF2-40B4-BE49-F238E27FC236}">
                <a16:creationId xmlns:a16="http://schemas.microsoft.com/office/drawing/2014/main" id="{B473CAFD-33A6-DC41-31B6-C731BC8760D9}"/>
              </a:ext>
            </a:extLst>
          </p:cNvPr>
          <p:cNvSpPr>
            <a:spLocks/>
          </p:cNvSpPr>
          <p:nvPr/>
        </p:nvSpPr>
        <p:spPr bwMode="auto">
          <a:xfrm flipH="1" flipV="1">
            <a:off x="3207499" y="5360020"/>
            <a:ext cx="817215" cy="575725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4" name="Rectangle 16">
            <a:extLst>
              <a:ext uri="{FF2B5EF4-FFF2-40B4-BE49-F238E27FC236}">
                <a16:creationId xmlns:a16="http://schemas.microsoft.com/office/drawing/2014/main" id="{812BB252-84FA-2F77-1056-D13199662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3393" y="5123779"/>
            <a:ext cx="419982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984"/>
              <a:t>c</a:t>
            </a:r>
          </a:p>
        </p:txBody>
      </p:sp>
      <p:sp>
        <p:nvSpPr>
          <p:cNvPr id="12305" name="Rectangle 17">
            <a:extLst>
              <a:ext uri="{FF2B5EF4-FFF2-40B4-BE49-F238E27FC236}">
                <a16:creationId xmlns:a16="http://schemas.microsoft.com/office/drawing/2014/main" id="{698849AF-1E9B-9C6B-A425-FA4F30E56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3375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6" name="Freeform 18">
            <a:extLst>
              <a:ext uri="{FF2B5EF4-FFF2-40B4-BE49-F238E27FC236}">
                <a16:creationId xmlns:a16="http://schemas.microsoft.com/office/drawing/2014/main" id="{138C485D-084A-95D6-57D9-99684BBB9389}"/>
              </a:ext>
            </a:extLst>
          </p:cNvPr>
          <p:cNvSpPr>
            <a:spLocks/>
          </p:cNvSpPr>
          <p:nvPr/>
        </p:nvSpPr>
        <p:spPr bwMode="auto">
          <a:xfrm>
            <a:off x="6231369" y="4738796"/>
            <a:ext cx="817215" cy="575726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7" name="Rectangle 19">
            <a:extLst>
              <a:ext uri="{FF2B5EF4-FFF2-40B4-BE49-F238E27FC236}">
                <a16:creationId xmlns:a16="http://schemas.microsoft.com/office/drawing/2014/main" id="{FC5A649D-03D1-E886-1622-0E003875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7407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8" name="Freeform 20">
            <a:extLst>
              <a:ext uri="{FF2B5EF4-FFF2-40B4-BE49-F238E27FC236}">
                <a16:creationId xmlns:a16="http://schemas.microsoft.com/office/drawing/2014/main" id="{5580E61D-FAD3-7AD7-F451-5A7AE4644F6F}"/>
              </a:ext>
            </a:extLst>
          </p:cNvPr>
          <p:cNvSpPr>
            <a:spLocks/>
          </p:cNvSpPr>
          <p:nvPr/>
        </p:nvSpPr>
        <p:spPr bwMode="auto">
          <a:xfrm flipH="1" flipV="1">
            <a:off x="4658186" y="5360020"/>
            <a:ext cx="817214" cy="575725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09" name="Rectangle 21">
            <a:extLst>
              <a:ext uri="{FF2B5EF4-FFF2-40B4-BE49-F238E27FC236}">
                <a16:creationId xmlns:a16="http://schemas.microsoft.com/office/drawing/2014/main" id="{90F6FBA2-5828-D62A-5E4A-14D1C536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081" y="5123779"/>
            <a:ext cx="419982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984"/>
              <a:t>d</a:t>
            </a:r>
          </a:p>
        </p:txBody>
      </p:sp>
      <p:sp>
        <p:nvSpPr>
          <p:cNvPr id="12310" name="Rectangle 22">
            <a:extLst>
              <a:ext uri="{FF2B5EF4-FFF2-40B4-BE49-F238E27FC236}">
                <a16:creationId xmlns:a16="http://schemas.microsoft.com/office/drawing/2014/main" id="{A3CE2DA8-2D08-F9F1-94FB-EADA4A314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4063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1" name="Freeform 23">
            <a:extLst>
              <a:ext uri="{FF2B5EF4-FFF2-40B4-BE49-F238E27FC236}">
                <a16:creationId xmlns:a16="http://schemas.microsoft.com/office/drawing/2014/main" id="{E111B93A-FD5B-F33A-F249-5132B60F2F14}"/>
              </a:ext>
            </a:extLst>
          </p:cNvPr>
          <p:cNvSpPr>
            <a:spLocks/>
          </p:cNvSpPr>
          <p:nvPr/>
        </p:nvSpPr>
        <p:spPr bwMode="auto">
          <a:xfrm>
            <a:off x="2985259" y="5276024"/>
            <a:ext cx="5736253" cy="1870669"/>
          </a:xfrm>
          <a:custGeom>
            <a:avLst/>
            <a:gdLst>
              <a:gd name="T0" fmla="*/ 2684 w 3278"/>
              <a:gd name="T1" fmla="*/ 22 h 1069"/>
              <a:gd name="T2" fmla="*/ 3109 w 3278"/>
              <a:gd name="T3" fmla="*/ 149 h 1069"/>
              <a:gd name="T4" fmla="*/ 2848 w 3278"/>
              <a:gd name="T5" fmla="*/ 914 h 1069"/>
              <a:gd name="T6" fmla="*/ 528 w 3278"/>
              <a:gd name="T7" fmla="*/ 946 h 1069"/>
              <a:gd name="T8" fmla="*/ 0 w 3278"/>
              <a:gd name="T9" fmla="*/ 173 h 1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78" h="1069">
                <a:moveTo>
                  <a:pt x="2684" y="22"/>
                </a:moveTo>
                <a:cubicBezTo>
                  <a:pt x="2755" y="43"/>
                  <a:pt x="3082" y="0"/>
                  <a:pt x="3109" y="149"/>
                </a:cubicBezTo>
                <a:cubicBezTo>
                  <a:pt x="3136" y="298"/>
                  <a:pt x="3278" y="781"/>
                  <a:pt x="2848" y="914"/>
                </a:cubicBezTo>
                <a:cubicBezTo>
                  <a:pt x="2418" y="1047"/>
                  <a:pt x="1003" y="1069"/>
                  <a:pt x="528" y="946"/>
                </a:cubicBezTo>
                <a:cubicBezTo>
                  <a:pt x="53" y="823"/>
                  <a:pt x="110" y="334"/>
                  <a:pt x="0" y="173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2" name="Rectangle 24">
            <a:extLst>
              <a:ext uri="{FF2B5EF4-FFF2-40B4-BE49-F238E27FC236}">
                <a16:creationId xmlns:a16="http://schemas.microsoft.com/office/drawing/2014/main" id="{EB2A0629-5F04-B451-E72F-073D79DBE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096" y="5123779"/>
            <a:ext cx="335986" cy="419982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3" name="Freeform 25">
            <a:extLst>
              <a:ext uri="{FF2B5EF4-FFF2-40B4-BE49-F238E27FC236}">
                <a16:creationId xmlns:a16="http://schemas.microsoft.com/office/drawing/2014/main" id="{547E54A0-E080-5027-D7B2-1176D1424256}"/>
              </a:ext>
            </a:extLst>
          </p:cNvPr>
          <p:cNvSpPr>
            <a:spLocks/>
          </p:cNvSpPr>
          <p:nvPr/>
        </p:nvSpPr>
        <p:spPr bwMode="auto">
          <a:xfrm flipH="1" flipV="1">
            <a:off x="6108874" y="5360020"/>
            <a:ext cx="817215" cy="575725"/>
          </a:xfrm>
          <a:custGeom>
            <a:avLst/>
            <a:gdLst>
              <a:gd name="T0" fmla="*/ 0 w 467"/>
              <a:gd name="T1" fmla="*/ 329 h 329"/>
              <a:gd name="T2" fmla="*/ 191 w 467"/>
              <a:gd name="T3" fmla="*/ 49 h 329"/>
              <a:gd name="T4" fmla="*/ 364 w 467"/>
              <a:gd name="T5" fmla="*/ 33 h 329"/>
              <a:gd name="T6" fmla="*/ 467 w 467"/>
              <a:gd name="T7" fmla="*/ 199 h 3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" h="329">
                <a:moveTo>
                  <a:pt x="0" y="329"/>
                </a:moveTo>
                <a:cubicBezTo>
                  <a:pt x="32" y="282"/>
                  <a:pt x="130" y="98"/>
                  <a:pt x="191" y="49"/>
                </a:cubicBezTo>
                <a:cubicBezTo>
                  <a:pt x="252" y="0"/>
                  <a:pt x="318" y="8"/>
                  <a:pt x="364" y="33"/>
                </a:cubicBezTo>
                <a:cubicBezTo>
                  <a:pt x="410" y="58"/>
                  <a:pt x="446" y="165"/>
                  <a:pt x="467" y="199"/>
                </a:cubicBezTo>
              </a:path>
            </a:pathLst>
          </a:custGeom>
          <a:noFill/>
          <a:ln w="9360" cap="flat">
            <a:solidFill>
              <a:srgbClr val="00000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4" name="Rectangle 26">
            <a:extLst>
              <a:ext uri="{FF2B5EF4-FFF2-40B4-BE49-F238E27FC236}">
                <a16:creationId xmlns:a16="http://schemas.microsoft.com/office/drawing/2014/main" id="{066EF60A-B23F-85BB-464F-D1CFC90F7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2018" y="6173734"/>
            <a:ext cx="335986" cy="419982"/>
          </a:xfrm>
          <a:prstGeom prst="rect">
            <a:avLst/>
          </a:prstGeom>
          <a:noFill/>
          <a:ln w="9360" cap="sq">
            <a:solidFill>
              <a:srgbClr val="80808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5" name="Freeform 27">
            <a:extLst>
              <a:ext uri="{FF2B5EF4-FFF2-40B4-BE49-F238E27FC236}">
                <a16:creationId xmlns:a16="http://schemas.microsoft.com/office/drawing/2014/main" id="{06D9B1BA-F3D9-4648-AF46-588A7649EEC7}"/>
              </a:ext>
            </a:extLst>
          </p:cNvPr>
          <p:cNvSpPr>
            <a:spLocks/>
          </p:cNvSpPr>
          <p:nvPr/>
        </p:nvSpPr>
        <p:spPr bwMode="auto">
          <a:xfrm>
            <a:off x="2910011" y="5577011"/>
            <a:ext cx="5250" cy="848713"/>
          </a:xfrm>
          <a:custGeom>
            <a:avLst/>
            <a:gdLst>
              <a:gd name="T0" fmla="*/ 0 w 3"/>
              <a:gd name="T1" fmla="*/ 485 h 485"/>
              <a:gd name="T2" fmla="*/ 3 w 3"/>
              <a:gd name="T3" fmla="*/ 0 h 48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485">
                <a:moveTo>
                  <a:pt x="0" y="485"/>
                </a:moveTo>
                <a:cubicBezTo>
                  <a:pt x="0" y="404"/>
                  <a:pt x="3" y="101"/>
                  <a:pt x="3" y="0"/>
                </a:cubicBezTo>
              </a:path>
            </a:pathLst>
          </a:custGeom>
          <a:noFill/>
          <a:ln w="9360" cap="flat">
            <a:solidFill>
              <a:srgbClr val="808080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BE9D9EF8-0A2E-FB7F-8B92-5EE3335B2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7897" y="6089738"/>
            <a:ext cx="806289" cy="4095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9208" tIns="51588" rIns="99208" bIns="51588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pt-BR" sz="1984" i="1">
                <a:solidFill>
                  <a:srgbClr val="808080"/>
                </a:solidFill>
              </a:rPr>
              <a:t>Início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>
            <a:extLst>
              <a:ext uri="{FF2B5EF4-FFF2-40B4-BE49-F238E27FC236}">
                <a16:creationId xmlns:a16="http://schemas.microsoft.com/office/drawing/2014/main" id="{31E6A073-05DF-5A28-E302-52DA07500F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944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Circulares</a:t>
            </a:r>
          </a:p>
        </p:txBody>
      </p:sp>
      <p:sp>
        <p:nvSpPr>
          <p:cNvPr id="13314" name="Text Box 2">
            <a:extLst>
              <a:ext uri="{FF2B5EF4-FFF2-40B4-BE49-F238E27FC236}">
                <a16:creationId xmlns:a16="http://schemas.microsoft.com/office/drawing/2014/main" id="{3EBC3163-2403-88AF-D7EA-74600D350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00957"/>
            <a:ext cx="9524841" cy="238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O último elemento tem como próximo o primeiro elemento da lista, formando um ciclo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A lista pode ser representada por um ponteiro para um elemento inicial qualquer da lista</a:t>
            </a:r>
          </a:p>
          <a:p>
            <a:pPr marL="376229">
              <a:spcBef>
                <a:spcPts val="606"/>
              </a:spcBef>
            </a:pPr>
            <a:endParaRPr lang="pt-BR" altLang="pt-BR" sz="2425">
              <a:latin typeface="Verdana" panose="020B0604030504040204" pitchFamily="34" charset="0"/>
              <a:cs typeface="DejaVu Sans" charset="0"/>
            </a:endParaRPr>
          </a:p>
        </p:txBody>
      </p:sp>
      <p:grpSp>
        <p:nvGrpSpPr>
          <p:cNvPr id="13315" name="Group 3">
            <a:extLst>
              <a:ext uri="{FF2B5EF4-FFF2-40B4-BE49-F238E27FC236}">
                <a16:creationId xmlns:a16="http://schemas.microsoft.com/office/drawing/2014/main" id="{53A0721E-D0C1-4675-28B5-AD8E8DAC64C0}"/>
              </a:ext>
            </a:extLst>
          </p:cNvPr>
          <p:cNvGrpSpPr>
            <a:grpSpLocks/>
          </p:cNvGrpSpPr>
          <p:nvPr/>
        </p:nvGrpSpPr>
        <p:grpSpPr bwMode="auto">
          <a:xfrm>
            <a:off x="582611" y="3659093"/>
            <a:ext cx="9796079" cy="2176906"/>
            <a:chOff x="158" y="2091"/>
            <a:chExt cx="5598" cy="1244"/>
          </a:xfrm>
        </p:grpSpPr>
        <p:pic>
          <p:nvPicPr>
            <p:cNvPr id="13316" name="Picture 4">
              <a:extLst>
                <a:ext uri="{FF2B5EF4-FFF2-40B4-BE49-F238E27FC236}">
                  <a16:creationId xmlns:a16="http://schemas.microsoft.com/office/drawing/2014/main" id="{CA86FC72-F77F-000D-0E9B-0D38B6BBFF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091"/>
              <a:ext cx="5598" cy="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3317" name="Rectangle 5">
              <a:extLst>
                <a:ext uri="{FF2B5EF4-FFF2-40B4-BE49-F238E27FC236}">
                  <a16:creationId xmlns:a16="http://schemas.microsoft.com/office/drawing/2014/main" id="{5CA408DB-F3E5-3EB1-9DB6-EDD5C878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3318" name="Rectangle 6">
              <a:extLst>
                <a:ext uri="{FF2B5EF4-FFF2-40B4-BE49-F238E27FC236}">
                  <a16:creationId xmlns:a16="http://schemas.microsoft.com/office/drawing/2014/main" id="{A81C9EE6-D159-2F8A-E0E5-2922687B8B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3319" name="Rectangle 7">
              <a:extLst>
                <a:ext uri="{FF2B5EF4-FFF2-40B4-BE49-F238E27FC236}">
                  <a16:creationId xmlns:a16="http://schemas.microsoft.com/office/drawing/2014/main" id="{E429A4DE-DBCB-AE0F-0178-26D342EF9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>
            <a:extLst>
              <a:ext uri="{FF2B5EF4-FFF2-40B4-BE49-F238E27FC236}">
                <a16:creationId xmlns:a16="http://schemas.microsoft.com/office/drawing/2014/main" id="{50CABFF0-D8A8-E181-479A-86DCF62333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870" y="944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Imprime</a:t>
            </a:r>
          </a:p>
        </p:txBody>
      </p:sp>
      <p:sp>
        <p:nvSpPr>
          <p:cNvPr id="14338" name="Text Box 2">
            <a:extLst>
              <a:ext uri="{FF2B5EF4-FFF2-40B4-BE49-F238E27FC236}">
                <a16:creationId xmlns:a16="http://schemas.microsoft.com/office/drawing/2014/main" id="{8A406DD6-86F5-7323-B235-CA506FBBE5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496"/>
              </a:spcBef>
            </a:pPr>
            <a:r>
              <a:rPr lang="pt-BR" altLang="pt-BR" sz="1984" b="1">
                <a:solidFill>
                  <a:srgbClr val="FF3333"/>
                </a:solidFill>
                <a:latin typeface="Courier New" panose="02070309020205020404" pitchFamily="49" charset="0"/>
                <a:cs typeface="DejaVu Sans" charset="0"/>
              </a:rPr>
              <a:t>typedef *Celula TipoLista;</a:t>
            </a:r>
          </a:p>
          <a:p>
            <a:pPr>
              <a:lnSpc>
                <a:spcPct val="90000"/>
              </a:lnSpc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/* imprime valores dos elementos */</a:t>
            </a:r>
          </a:p>
          <a:p>
            <a:pPr>
              <a:lnSpc>
                <a:spcPct val="90000"/>
              </a:lnSpc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void lcirc_imprime (TipoLista* l)</a:t>
            </a:r>
          </a:p>
          <a:p>
            <a:pPr>
              <a:lnSpc>
                <a:spcPct val="90000"/>
              </a:lnSpc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/* faz p apontar para a célula inicial */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TipoLista* p = l; 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/* testa se lista não é vazia e então percorre com do-while */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if (p) do {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 /* imprime informação da célula */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 printf("%d\n", p-&gt;Item.valor); 	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   /* avança para a próxima célula */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   p = p-&gt;prox;</a:t>
            </a:r>
          </a:p>
          <a:p>
            <a:pPr lvl="1"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} while (p != l);</a:t>
            </a:r>
          </a:p>
          <a:p>
            <a:pPr>
              <a:lnSpc>
                <a:spcPct val="90000"/>
              </a:lnSpc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2150F2C6-2B42-4B6F-A2EF-D096517B3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240" y="301320"/>
            <a:ext cx="9622080" cy="706948"/>
          </a:xfrm>
        </p:spPr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Calendário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61696E-51E3-E961-0C20-D0022D1EB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05" y="1152729"/>
            <a:ext cx="10063421" cy="61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1726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>
            <a:extLst>
              <a:ext uri="{FF2B5EF4-FFF2-40B4-BE49-F238E27FC236}">
                <a16:creationId xmlns:a16="http://schemas.microsoft.com/office/drawing/2014/main" id="{31AC9429-0337-2B20-6759-350130A47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547" y="122494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Duplamente Encadeadas</a:t>
            </a:r>
          </a:p>
        </p:txBody>
      </p:sp>
      <p:grpSp>
        <p:nvGrpSpPr>
          <p:cNvPr id="15362" name="Group 2">
            <a:extLst>
              <a:ext uri="{FF2B5EF4-FFF2-40B4-BE49-F238E27FC236}">
                <a16:creationId xmlns:a16="http://schemas.microsoft.com/office/drawing/2014/main" id="{6477C0EF-0485-4A4F-4454-50C9E47AAE87}"/>
              </a:ext>
            </a:extLst>
          </p:cNvPr>
          <p:cNvGrpSpPr>
            <a:grpSpLocks/>
          </p:cNvGrpSpPr>
          <p:nvPr/>
        </p:nvGrpSpPr>
        <p:grpSpPr bwMode="auto">
          <a:xfrm>
            <a:off x="860850" y="5720504"/>
            <a:ext cx="9517840" cy="1839171"/>
            <a:chOff x="317" y="2614"/>
            <a:chExt cx="5439" cy="1051"/>
          </a:xfrm>
        </p:grpSpPr>
        <p:pic>
          <p:nvPicPr>
            <p:cNvPr id="15363" name="Picture 3">
              <a:extLst>
                <a:ext uri="{FF2B5EF4-FFF2-40B4-BE49-F238E27FC236}">
                  <a16:creationId xmlns:a16="http://schemas.microsoft.com/office/drawing/2014/main" id="{65A3B577-6C6F-DE4E-28BD-A1ABECF359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2614"/>
              <a:ext cx="5439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4" name="Rectangle 4">
              <a:extLst>
                <a:ext uri="{FF2B5EF4-FFF2-40B4-BE49-F238E27FC236}">
                  <a16:creationId xmlns:a16="http://schemas.microsoft.com/office/drawing/2014/main" id="{D75E15FB-81DD-421E-ED24-3BBEB9629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249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365" name="Rectangle 5">
              <a:extLst>
                <a:ext uri="{FF2B5EF4-FFF2-40B4-BE49-F238E27FC236}">
                  <a16:creationId xmlns:a16="http://schemas.microsoft.com/office/drawing/2014/main" id="{9F62F586-58FA-73D8-06F5-AD839907DB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249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5366" name="Rectangle 6">
              <a:extLst>
                <a:ext uri="{FF2B5EF4-FFF2-40B4-BE49-F238E27FC236}">
                  <a16:creationId xmlns:a16="http://schemas.microsoft.com/office/drawing/2014/main" id="{04148F02-A15E-4979-6432-A1C4EDBE8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249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sp>
        <p:nvSpPr>
          <p:cNvPr id="15367" name="Rectangle 7">
            <a:extLst>
              <a:ext uri="{FF2B5EF4-FFF2-40B4-BE49-F238E27FC236}">
                <a16:creationId xmlns:a16="http://schemas.microsoft.com/office/drawing/2014/main" id="{7A9157B7-4D9D-47EC-6648-92084E8DD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1238946"/>
            <a:ext cx="9524841" cy="238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Cada elemento tem um ponteiro para o próximo elemento e um ponteiro para o elemento anterior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Dado um elemento, é possível acessar o próximo e o anterior 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Dado um ponteiro para o último elemento da lista, é possível percorrer a lista em ordem inversa</a:t>
            </a:r>
          </a:p>
          <a:p>
            <a:pPr marL="376229">
              <a:spcBef>
                <a:spcPts val="606"/>
              </a:spcBef>
            </a:pPr>
            <a:endParaRPr lang="pt-BR" altLang="pt-BR" sz="2425">
              <a:latin typeface="Verdana" panose="020B0604030504040204" pitchFamily="34" charset="0"/>
              <a:cs typeface="DejaVu Sans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F0A17F83-6539-1D46-8A50-A079FA66932F}"/>
              </a:ext>
            </a:extLst>
          </p:cNvPr>
          <p:cNvGrpSpPr>
            <a:grpSpLocks/>
          </p:cNvGrpSpPr>
          <p:nvPr/>
        </p:nvGrpSpPr>
        <p:grpSpPr bwMode="auto">
          <a:xfrm>
            <a:off x="582611" y="3583787"/>
            <a:ext cx="9796079" cy="2176906"/>
            <a:chOff x="158" y="2091"/>
            <a:chExt cx="5598" cy="1244"/>
          </a:xfrm>
        </p:grpSpPr>
        <p:pic>
          <p:nvPicPr>
            <p:cNvPr id="3" name="Picture 4">
              <a:extLst>
                <a:ext uri="{FF2B5EF4-FFF2-40B4-BE49-F238E27FC236}">
                  <a16:creationId xmlns:a16="http://schemas.microsoft.com/office/drawing/2014/main" id="{9B3738D3-DB4C-9A51-9613-A0D458CF4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" y="2091"/>
              <a:ext cx="5598" cy="12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0A21D5C-6BEC-EAC6-CA98-A58135F62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93A1BB97-1070-675E-3AFA-47D8C8207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BE3EF1B3-EB5A-7ECD-E6FA-1EE6DB69BF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9" y="2704"/>
              <a:ext cx="450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>
            <a:extLst>
              <a:ext uri="{FF2B5EF4-FFF2-40B4-BE49-F238E27FC236}">
                <a16:creationId xmlns:a16="http://schemas.microsoft.com/office/drawing/2014/main" id="{92A0EB00-68B5-1592-04FC-9B17175BD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Duplamente Encadeadas</a:t>
            </a:r>
          </a:p>
        </p:txBody>
      </p:sp>
      <p:grpSp>
        <p:nvGrpSpPr>
          <p:cNvPr id="16386" name="Group 2">
            <a:extLst>
              <a:ext uri="{FF2B5EF4-FFF2-40B4-BE49-F238E27FC236}">
                <a16:creationId xmlns:a16="http://schemas.microsoft.com/office/drawing/2014/main" id="{9417C83A-BC84-0F7F-D2B4-7944BEDD199D}"/>
              </a:ext>
            </a:extLst>
          </p:cNvPr>
          <p:cNvGrpSpPr>
            <a:grpSpLocks/>
          </p:cNvGrpSpPr>
          <p:nvPr/>
        </p:nvGrpSpPr>
        <p:grpSpPr bwMode="auto">
          <a:xfrm>
            <a:off x="663108" y="3144615"/>
            <a:ext cx="9517841" cy="1839170"/>
            <a:chOff x="204" y="1797"/>
            <a:chExt cx="5439" cy="1051"/>
          </a:xfrm>
        </p:grpSpPr>
        <p:pic>
          <p:nvPicPr>
            <p:cNvPr id="16387" name="Picture 3">
              <a:extLst>
                <a:ext uri="{FF2B5EF4-FFF2-40B4-BE49-F238E27FC236}">
                  <a16:creationId xmlns:a16="http://schemas.microsoft.com/office/drawing/2014/main" id="{47BDE354-62AB-90D2-FBB5-98441E92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" y="1797"/>
              <a:ext cx="5439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388" name="Rectangle 4">
              <a:extLst>
                <a:ext uri="{FF2B5EF4-FFF2-40B4-BE49-F238E27FC236}">
                  <a16:creationId xmlns:a16="http://schemas.microsoft.com/office/drawing/2014/main" id="{A88C419A-92F9-9EE0-4166-6FBA6617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9" y="2432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6389" name="Rectangle 5">
              <a:extLst>
                <a:ext uri="{FF2B5EF4-FFF2-40B4-BE49-F238E27FC236}">
                  <a16:creationId xmlns:a16="http://schemas.microsoft.com/office/drawing/2014/main" id="{3B645E2A-3072-6FFA-34D3-366574B063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2" y="2432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6390" name="Rectangle 6">
              <a:extLst>
                <a:ext uri="{FF2B5EF4-FFF2-40B4-BE49-F238E27FC236}">
                  <a16:creationId xmlns:a16="http://schemas.microsoft.com/office/drawing/2014/main" id="{98ED7977-E8D6-F221-6647-99FD720BB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9" y="2432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sp>
        <p:nvSpPr>
          <p:cNvPr id="16391" name="Rectangle 7">
            <a:extLst>
              <a:ext uri="{FF2B5EF4-FFF2-40B4-BE49-F238E27FC236}">
                <a16:creationId xmlns:a16="http://schemas.microsoft.com/office/drawing/2014/main" id="{3B4420BB-08D4-7BF0-51D9-E3D499868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1238946"/>
            <a:ext cx="9524841" cy="2381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typedef struct tipoitem TipoItem;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typedef struct celula_str TipoListaDpl;</a:t>
            </a:r>
          </a:p>
          <a:p>
            <a:pPr marL="376229">
              <a:spcBef>
                <a:spcPts val="496"/>
              </a:spcBef>
            </a:pPr>
            <a:endParaRPr lang="pt-BR" altLang="pt-BR" sz="1984" b="1">
              <a:latin typeface="Courier New" panose="02070309020205020404" pitchFamily="49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>
            <a:extLst>
              <a:ext uri="{FF2B5EF4-FFF2-40B4-BE49-F238E27FC236}">
                <a16:creationId xmlns:a16="http://schemas.microsoft.com/office/drawing/2014/main" id="{74E90E6F-D530-02C6-58EC-295B1FA0A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Duplamente Encadeadas</a:t>
            </a:r>
          </a:p>
        </p:txBody>
      </p:sp>
      <p:grpSp>
        <p:nvGrpSpPr>
          <p:cNvPr id="17410" name="Group 2">
            <a:extLst>
              <a:ext uri="{FF2B5EF4-FFF2-40B4-BE49-F238E27FC236}">
                <a16:creationId xmlns:a16="http://schemas.microsoft.com/office/drawing/2014/main" id="{671F5812-A63C-D057-F54B-B3399B56BAD8}"/>
              </a:ext>
            </a:extLst>
          </p:cNvPr>
          <p:cNvGrpSpPr>
            <a:grpSpLocks/>
          </p:cNvGrpSpPr>
          <p:nvPr/>
        </p:nvGrpSpPr>
        <p:grpSpPr bwMode="auto">
          <a:xfrm>
            <a:off x="860850" y="5526263"/>
            <a:ext cx="9517840" cy="1839171"/>
            <a:chOff x="317" y="3158"/>
            <a:chExt cx="5439" cy="1051"/>
          </a:xfrm>
        </p:grpSpPr>
        <p:pic>
          <p:nvPicPr>
            <p:cNvPr id="17411" name="Picture 3">
              <a:extLst>
                <a:ext uri="{FF2B5EF4-FFF2-40B4-BE49-F238E27FC236}">
                  <a16:creationId xmlns:a16="http://schemas.microsoft.com/office/drawing/2014/main" id="{C783EBB3-83CB-D6FE-2D44-C2D379D73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" y="3158"/>
              <a:ext cx="5439" cy="105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7412" name="Rectangle 4">
              <a:extLst>
                <a:ext uri="{FF2B5EF4-FFF2-40B4-BE49-F238E27FC236}">
                  <a16:creationId xmlns:a16="http://schemas.microsoft.com/office/drawing/2014/main" id="{7BC9A783-639D-EC14-FA75-62BAA0C283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3793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7413" name="Rectangle 5">
              <a:extLst>
                <a:ext uri="{FF2B5EF4-FFF2-40B4-BE49-F238E27FC236}">
                  <a16:creationId xmlns:a16="http://schemas.microsoft.com/office/drawing/2014/main" id="{E6AD21BC-DE98-ADEA-7842-1E5365A8F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5" y="3793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7414" name="Rectangle 6">
              <a:extLst>
                <a:ext uri="{FF2B5EF4-FFF2-40B4-BE49-F238E27FC236}">
                  <a16:creationId xmlns:a16="http://schemas.microsoft.com/office/drawing/2014/main" id="{6C7B4883-407E-1C62-7FE5-191E043AF9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3793"/>
              <a:ext cx="404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  <p:sp>
        <p:nvSpPr>
          <p:cNvPr id="17415" name="Rectangle 7">
            <a:extLst>
              <a:ext uri="{FF2B5EF4-FFF2-40B4-BE49-F238E27FC236}">
                <a16:creationId xmlns:a16="http://schemas.microsoft.com/office/drawing/2014/main" id="{B5F68727-8789-E4A0-2F15-67E0D799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1238947"/>
            <a:ext cx="9524841" cy="3414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typedef struct tipoitem{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	int valor;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	/* outros componentes */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} TipoItem;</a:t>
            </a:r>
          </a:p>
          <a:p>
            <a:pPr>
              <a:spcBef>
                <a:spcPts val="496"/>
              </a:spcBef>
            </a:pPr>
            <a:endParaRPr lang="pt-BR" altLang="pt-BR" sz="1984" b="1">
              <a:latin typeface="Courier New" panose="02070309020205020404" pitchFamily="49" charset="0"/>
              <a:cs typeface="DejaVu Sans" charset="0"/>
            </a:endParaRP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typedef struct celula_str{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	TipoItem Item;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	struct celula_str *Prox, *Ant;</a:t>
            </a:r>
          </a:p>
          <a:p>
            <a:pPr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} Celula_str;</a:t>
            </a:r>
          </a:p>
          <a:p>
            <a:pPr marL="376229">
              <a:spcBef>
                <a:spcPts val="496"/>
              </a:spcBef>
            </a:pPr>
            <a:endParaRPr lang="pt-BR" altLang="pt-BR" sz="1984" b="1">
              <a:latin typeface="Courier New" panose="02070309020205020404" pitchFamily="49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B09AED4B-8E1B-F654-CB10-F5EE449119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Inserir (duplamente encadeada)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4BA3BE7F-6923-41AE-2C8E-69C981422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11" y="1160200"/>
            <a:ext cx="9803079" cy="404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35" name="Text Box 3">
            <a:extLst>
              <a:ext uri="{FF2B5EF4-FFF2-40B4-BE49-F238E27FC236}">
                <a16:creationId xmlns:a16="http://schemas.microsoft.com/office/drawing/2014/main" id="{5E2213C8-56FF-7149-FC02-90DAE36F9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4255817"/>
            <a:ext cx="3372106" cy="40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18436" name="Rectangle 4">
            <a:extLst>
              <a:ext uri="{FF2B5EF4-FFF2-40B4-BE49-F238E27FC236}">
                <a16:creationId xmlns:a16="http://schemas.microsoft.com/office/drawing/2014/main" id="{0B29B374-D4D4-868D-2877-9F1894A4C2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65" y="762967"/>
            <a:ext cx="9881825" cy="3768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45720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/* inserção no início: retorna a lista atualizada */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</a:t>
            </a: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* lstdpl_insere (</a:t>
            </a: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</a:t>
            </a: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* l, int v)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{   </a:t>
            </a: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</a:t>
            </a: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* novo = (</a:t>
            </a: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</a:t>
            </a: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*)     </a:t>
            </a:r>
          </a:p>
          <a:p>
            <a:pPr eaLnBrk="1" hangingPunct="1">
              <a:buClrTx/>
              <a:buFontTx/>
              <a:buNone/>
            </a:pP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                                  malloc(sizeof(</a:t>
            </a: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</a:t>
            </a:r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));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novo-&gt;Item.valor = v;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novo-&gt;Prox = l;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novo-&gt;Ant = NULL;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/* verifica se lista não estava vazia */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if (l != NULL)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	l-&gt;Ant = novo;</a:t>
            </a:r>
          </a:p>
          <a:p>
            <a:pPr lvl="1"/>
            <a:r>
              <a:rPr lang="en-US" altLang="pt-BR" sz="1984" b="1">
                <a:latin typeface="Courier New" panose="02070309020205020404" pitchFamily="49" charset="0"/>
                <a:cs typeface="DejaVu Sans" charset="0"/>
              </a:rPr>
              <a:t>return novo;</a:t>
            </a:r>
          </a:p>
          <a:p>
            <a:pPr eaLnBrk="1" hangingPunct="1">
              <a:buClrTx/>
              <a:buFontTx/>
              <a:buNone/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}</a:t>
            </a:r>
          </a:p>
        </p:txBody>
      </p:sp>
      <p:grpSp>
        <p:nvGrpSpPr>
          <p:cNvPr id="18437" name="Group 5">
            <a:extLst>
              <a:ext uri="{FF2B5EF4-FFF2-40B4-BE49-F238E27FC236}">
                <a16:creationId xmlns:a16="http://schemas.microsoft.com/office/drawing/2014/main" id="{70432055-11F8-5B57-00EF-7D916DAB2FB4}"/>
              </a:ext>
            </a:extLst>
          </p:cNvPr>
          <p:cNvGrpSpPr>
            <a:grpSpLocks/>
          </p:cNvGrpSpPr>
          <p:nvPr/>
        </p:nvGrpSpPr>
        <p:grpSpPr bwMode="auto">
          <a:xfrm>
            <a:off x="624609" y="4415061"/>
            <a:ext cx="9715582" cy="2906624"/>
            <a:chOff x="182" y="2523"/>
            <a:chExt cx="5552" cy="1661"/>
          </a:xfrm>
        </p:grpSpPr>
        <p:grpSp>
          <p:nvGrpSpPr>
            <p:cNvPr id="18438" name="Group 6">
              <a:extLst>
                <a:ext uri="{FF2B5EF4-FFF2-40B4-BE49-F238E27FC236}">
                  <a16:creationId xmlns:a16="http://schemas.microsoft.com/office/drawing/2014/main" id="{CB68F767-259D-6451-DFBF-45D87AF52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" y="2523"/>
              <a:ext cx="5552" cy="1661"/>
              <a:chOff x="182" y="2523"/>
              <a:chExt cx="5552" cy="1661"/>
            </a:xfrm>
          </p:grpSpPr>
          <p:pic>
            <p:nvPicPr>
              <p:cNvPr id="18439" name="Picture 7">
                <a:extLst>
                  <a:ext uri="{FF2B5EF4-FFF2-40B4-BE49-F238E27FC236}">
                    <a16:creationId xmlns:a16="http://schemas.microsoft.com/office/drawing/2014/main" id="{65A4D8F7-DA80-FBB1-E259-7E5F763E12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2" y="2523"/>
                <a:ext cx="5552" cy="16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8440" name="Picture 8">
                <a:extLst>
                  <a:ext uri="{FF2B5EF4-FFF2-40B4-BE49-F238E27FC236}">
                    <a16:creationId xmlns:a16="http://schemas.microsoft.com/office/drawing/2014/main" id="{E940CB7C-F7F9-C25B-9A85-1967CED5CC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8" y="2691"/>
                <a:ext cx="1811" cy="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8441" name="Rectangle 9">
              <a:extLst>
                <a:ext uri="{FF2B5EF4-FFF2-40B4-BE49-F238E27FC236}">
                  <a16:creationId xmlns:a16="http://schemas.microsoft.com/office/drawing/2014/main" id="{EB28D570-6151-6B2A-3213-A5B8FD7E8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9" y="3929"/>
              <a:ext cx="405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8442" name="Rectangle 10">
              <a:extLst>
                <a:ext uri="{FF2B5EF4-FFF2-40B4-BE49-F238E27FC236}">
                  <a16:creationId xmlns:a16="http://schemas.microsoft.com/office/drawing/2014/main" id="{60315F05-77A4-3470-5559-03F8D9C0D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7" y="3929"/>
              <a:ext cx="405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  <p:sp>
          <p:nvSpPr>
            <p:cNvPr id="18443" name="Rectangle 11">
              <a:extLst>
                <a:ext uri="{FF2B5EF4-FFF2-40B4-BE49-F238E27FC236}">
                  <a16:creationId xmlns:a16="http://schemas.microsoft.com/office/drawing/2014/main" id="{3894C065-F13C-7B58-0BD9-85D3A6ED9E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9" y="3952"/>
              <a:ext cx="405" cy="13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pt-BR" sz="1984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>
            <a:extLst>
              <a:ext uri="{FF2B5EF4-FFF2-40B4-BE49-F238E27FC236}">
                <a16:creationId xmlns:a16="http://schemas.microsoft.com/office/drawing/2014/main" id="{8E077E45-7687-DD1F-F06D-D035F1FB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38" y="80296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de Busca</a:t>
            </a:r>
          </a:p>
        </p:txBody>
      </p:sp>
      <p:sp>
        <p:nvSpPr>
          <p:cNvPr id="19458" name="Text Box 2">
            <a:extLst>
              <a:ext uri="{FF2B5EF4-FFF2-40B4-BE49-F238E27FC236}">
                <a16:creationId xmlns:a16="http://schemas.microsoft.com/office/drawing/2014/main" id="{792FC055-984E-F215-2101-FE3764908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631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Recebe a informação referente ao elemento a pesquisar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Retorna o ponteiro da célula da lista que representa o elemento, ou NULL, caso o elemento não seja encontrado na lista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implementação idêntica à lista encadeada (simples)</a:t>
            </a:r>
          </a:p>
          <a:p>
            <a:pPr marL="376229"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  <a:cs typeface="DejaVu Sans" charset="0"/>
            </a:endParaRP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TipoListaDpl* busca (TipoListaDpl* l, valor v)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{TipoListaDpl* p;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	for (p=l; p!=NULL; p = p-&gt;Prox) {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		if (p-&gt;Item.valor == v)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			return p;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	}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	return NULL; /*não encontrou o elemento */</a:t>
            </a: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>
            <a:extLst>
              <a:ext uri="{FF2B5EF4-FFF2-40B4-BE49-F238E27FC236}">
                <a16:creationId xmlns:a16="http://schemas.microsoft.com/office/drawing/2014/main" id="{88B52BD8-F4AB-B759-A205-85651FEE00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de Retirar (Exercício)</a:t>
            </a:r>
          </a:p>
        </p:txBody>
      </p:sp>
      <p:sp>
        <p:nvSpPr>
          <p:cNvPr id="20482" name="Text Box 2">
            <a:extLst>
              <a:ext uri="{FF2B5EF4-FFF2-40B4-BE49-F238E27FC236}">
                <a16:creationId xmlns:a16="http://schemas.microsoft.com/office/drawing/2014/main" id="{509B5151-3B7B-5D91-1228-47DDC800A2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631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Assinatura da função retira:</a:t>
            </a:r>
          </a:p>
          <a:p>
            <a:pPr marL="376229">
              <a:spcBef>
                <a:spcPts val="606"/>
              </a:spcBef>
            </a:pPr>
            <a:endParaRPr lang="pt-BR" altLang="pt-BR" sz="2425">
              <a:latin typeface="Verdana" panose="020B0604030504040204" pitchFamily="34" charset="0"/>
              <a:cs typeface="DejaVu Sans" charset="0"/>
            </a:endParaRPr>
          </a:p>
          <a:p>
            <a:pPr marL="377979"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  <a:cs typeface="DejaVu Sans" charset="0"/>
              </a:rPr>
              <a:t>TipoListaDpl* lstdpl_retira (TipoListaDpl* l, int v)</a:t>
            </a:r>
          </a:p>
          <a:p>
            <a:pPr marL="376229">
              <a:spcBef>
                <a:spcPts val="606"/>
              </a:spcBef>
            </a:pPr>
            <a:endParaRPr lang="pt-BR" altLang="pt-BR" sz="2425" b="1">
              <a:latin typeface="Courier New" panose="02070309020205020404" pitchFamily="49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>
            <a:extLst>
              <a:ext uri="{FF2B5EF4-FFF2-40B4-BE49-F238E27FC236}">
                <a16:creationId xmlns:a16="http://schemas.microsoft.com/office/drawing/2014/main" id="{EA7571AE-09B3-3DA7-E7FB-EDD684F0EC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de Retirar</a:t>
            </a:r>
          </a:p>
        </p:txBody>
      </p:sp>
      <p:sp>
        <p:nvSpPr>
          <p:cNvPr id="21506" name="Text Box 2">
            <a:extLst>
              <a:ext uri="{FF2B5EF4-FFF2-40B4-BE49-F238E27FC236}">
                <a16:creationId xmlns:a16="http://schemas.microsoft.com/office/drawing/2014/main" id="{0C8B26D9-72D2-84B8-D440-DBE85DAA8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922210"/>
            <a:ext cx="9524841" cy="631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1136650" indent="-2222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Se p é um ponteiro para o elemento a ser retirado, devemos fazer:</a:t>
            </a:r>
          </a:p>
          <a:p>
            <a:pPr lvl="1"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o anterior passa a apontar para o próximo: </a:t>
            </a:r>
          </a:p>
          <a:p>
            <a:pPr lvl="2">
              <a:lnSpc>
                <a:spcPct val="90000"/>
              </a:lnSpc>
              <a:spcBef>
                <a:spcPts val="496"/>
              </a:spcBef>
              <a:buClr>
                <a:srgbClr val="333399"/>
              </a:buClr>
              <a:buFont typeface="Verdana" panose="020B0604030504040204" pitchFamily="34" charset="0"/>
              <a:buChar char="•"/>
            </a:pPr>
            <a:r>
              <a:rPr lang="pt-BR" altLang="pt-BR" sz="1984" b="1">
                <a:solidFill>
                  <a:srgbClr val="333399"/>
                </a:solidFill>
                <a:latin typeface="Verdana" panose="020B0604030504040204" pitchFamily="34" charset="0"/>
                <a:cs typeface="DejaVu Sans" charset="0"/>
              </a:rPr>
              <a:t>p-&gt;Ant-&gt;Prox = p-&gt;Prox</a:t>
            </a:r>
            <a:r>
              <a:rPr lang="pt-BR" altLang="pt-BR" sz="1984">
                <a:solidFill>
                  <a:srgbClr val="333399"/>
                </a:solidFill>
                <a:latin typeface="Verdana" panose="020B0604030504040204" pitchFamily="34" charset="0"/>
                <a:cs typeface="DejaVu Sans" charset="0"/>
              </a:rPr>
              <a:t>;</a:t>
            </a:r>
          </a:p>
          <a:p>
            <a:pPr lvl="1"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o próximo passa a apontar para o anterior: </a:t>
            </a:r>
          </a:p>
          <a:p>
            <a:pPr lvl="2">
              <a:lnSpc>
                <a:spcPct val="90000"/>
              </a:lnSpc>
              <a:spcBef>
                <a:spcPts val="496"/>
              </a:spcBef>
              <a:buClr>
                <a:srgbClr val="333399"/>
              </a:buClr>
              <a:buFont typeface="Verdana" panose="020B0604030504040204" pitchFamily="34" charset="0"/>
              <a:buChar char="•"/>
            </a:pPr>
            <a:r>
              <a:rPr lang="pt-BR" altLang="pt-BR" sz="1984" b="1">
                <a:solidFill>
                  <a:srgbClr val="333399"/>
                </a:solidFill>
                <a:latin typeface="Verdana" panose="020B0604030504040204" pitchFamily="34" charset="0"/>
                <a:cs typeface="DejaVu Sans" charset="0"/>
              </a:rPr>
              <a:t>p-&gt;Prox-&gt;Ant = p-&gt;Ant</a:t>
            </a:r>
            <a:r>
              <a:rPr lang="pt-BR" altLang="pt-BR" sz="1984">
                <a:latin typeface="Verdana" panose="020B0604030504040204" pitchFamily="34" charset="0"/>
                <a:cs typeface="DejaVu Sans" charset="0"/>
              </a:rPr>
              <a:t>;</a:t>
            </a:r>
          </a:p>
          <a:p>
            <a:pPr marL="817204" lvl="1">
              <a:lnSpc>
                <a:spcPct val="90000"/>
              </a:lnSpc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  <a:cs typeface="DejaVu Sans" charset="0"/>
            </a:endParaRPr>
          </a:p>
          <a:p>
            <a:pPr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Se p estiver em algum extremo da lista, devemos considerar as </a:t>
            </a:r>
            <a:r>
              <a:rPr lang="pt-BR" altLang="pt-BR" sz="2205" b="1">
                <a:latin typeface="Verdana" panose="020B0604030504040204" pitchFamily="34" charset="0"/>
                <a:cs typeface="DejaVu Sans" charset="0"/>
              </a:rPr>
              <a:t>condições de contorno</a:t>
            </a: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Se p aponta para o último elemento</a:t>
            </a:r>
          </a:p>
          <a:p>
            <a:pPr lvl="1"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não é possível escrever </a:t>
            </a:r>
            <a:r>
              <a:rPr lang="pt-BR" altLang="pt-BR" sz="2205" b="1">
                <a:solidFill>
                  <a:srgbClr val="333399"/>
                </a:solidFill>
                <a:latin typeface="Verdana" panose="020B0604030504040204" pitchFamily="34" charset="0"/>
                <a:cs typeface="DejaVu Sans" charset="0"/>
              </a:rPr>
              <a:t>p-&gt;Prox-&gt;Ant </a:t>
            </a: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, pois p-&gt;Prox é NULL</a:t>
            </a:r>
          </a:p>
          <a:p>
            <a:pPr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Se p aponta para o primeiro elemento</a:t>
            </a:r>
          </a:p>
          <a:p>
            <a:pPr lvl="1"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não é possível escrever </a:t>
            </a:r>
            <a:r>
              <a:rPr lang="pt-BR" altLang="pt-BR" sz="2205" b="1">
                <a:solidFill>
                  <a:srgbClr val="333399"/>
                </a:solidFill>
                <a:latin typeface="Verdana" panose="020B0604030504040204" pitchFamily="34" charset="0"/>
                <a:cs typeface="DejaVu Sans" charset="0"/>
              </a:rPr>
              <a:t>p-&gt;Ant-&gt;Prox </a:t>
            </a: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, pois p-&gt;Ant é NULL</a:t>
            </a:r>
          </a:p>
          <a:p>
            <a:pPr lvl="1">
              <a:lnSpc>
                <a:spcPct val="9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é necessário atualizar o valor da lista, pois o primeiro elemento será removido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9B85C72-1F48-D58F-34FF-EC118FAC48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de Retirar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5593C7C6-8179-0486-2D89-C9E2F0A53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922210"/>
            <a:ext cx="9524841" cy="6318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/* função retira: remove elemento da lista */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TipoListaDpl* lstdpl_retira (TipoListaDpl* l, int v) 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{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TipoListaDpl* p = busca(l,v);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if (p == NULL)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   /* não achou o elemento: retorna lista inalterada */ 	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   return l; 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/* retira elemento do encadeamento */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if (l == p) /* testa se é o primeiro elemento */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    l = p-&gt;prox;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else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    p-&gt;ant-&gt;prox = p-&gt;prox;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if (p-&gt;prox != NULL) /* testa se é o último elemento */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    p-&gt;prox-&gt;ant = p-&gt;ant;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free(p);</a:t>
            </a:r>
          </a:p>
          <a:p>
            <a:pPr lvl="1">
              <a:lnSpc>
                <a:spcPct val="90000"/>
              </a:lnSpc>
              <a:spcBef>
                <a:spcPts val="496"/>
              </a:spcBef>
            </a:pPr>
            <a:r>
              <a:rPr lang="pt-BR" altLang="pt-BR" sz="1984" b="1">
                <a:latin typeface="Courier New" panose="02070309020205020404" pitchFamily="49" charset="0"/>
                <a:cs typeface="DejaVu Sans" charset="0"/>
              </a:rPr>
              <a:t>return l;</a:t>
            </a:r>
          </a:p>
          <a:p>
            <a:pPr>
              <a:lnSpc>
                <a:spcPct val="90000"/>
              </a:lnSpc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7CE76C9B-EADE-A1E5-6A1B-1CDCE7B304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de Tipos Estruturados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D0E8335-B7B3-754C-B0BB-2165189CF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93750" algn="l"/>
                <a:tab pos="1250950" algn="l"/>
                <a:tab pos="1708150" algn="l"/>
                <a:tab pos="2165350" algn="l"/>
                <a:tab pos="2622550" algn="l"/>
                <a:tab pos="3079750" algn="l"/>
                <a:tab pos="3536950" algn="l"/>
                <a:tab pos="3994150" algn="l"/>
                <a:tab pos="4451350" algn="l"/>
                <a:tab pos="4908550" algn="l"/>
                <a:tab pos="5365750" algn="l"/>
                <a:tab pos="5822950" algn="l"/>
                <a:tab pos="6280150" algn="l"/>
                <a:tab pos="6737350" algn="l"/>
                <a:tab pos="7194550" algn="l"/>
                <a:tab pos="7651750" algn="l"/>
                <a:tab pos="8108950" algn="l"/>
                <a:tab pos="8566150" algn="l"/>
                <a:tab pos="9023350" algn="l"/>
                <a:tab pos="948055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A informação associada a cada célula (TipoItem) de uma lista encadeada pode ser mais complexa, sem alterar o encadeamento dos elementos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As funções apresentadas para manipular listas de inteiros podem ser adaptadas para tratar listas de outros tipos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O campo da TipoItem pode ser representado por um ponteiro para uma estrutura, em lugar da estrutura em si</a:t>
            </a:r>
          </a:p>
          <a:p>
            <a:pPr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  <a:cs typeface="DejaVu Sans" charset="0"/>
              </a:rPr>
              <a:t>Independente da informação armazenada na lista, a estrutura da célula é sempre composta por:</a:t>
            </a:r>
          </a:p>
          <a:p>
            <a:pPr lvl="1"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um ponteiro para a informação e</a:t>
            </a:r>
          </a:p>
          <a:p>
            <a:pPr lvl="1"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um ponteiro para a próxima célula da lista</a:t>
            </a:r>
          </a:p>
          <a:p>
            <a:pPr marL="376229"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2962C182-322B-AA88-F419-AC0624A980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Exemplo: Lista de Retângulos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0A38F415-57E9-B3FA-7C76-56EC23DB82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800100" algn="l"/>
                <a:tab pos="1257300" algn="l"/>
                <a:tab pos="1714500" algn="l"/>
                <a:tab pos="2171700" algn="l"/>
                <a:tab pos="2628900" algn="l"/>
                <a:tab pos="3086100" algn="l"/>
                <a:tab pos="3543300" algn="l"/>
                <a:tab pos="4000500" algn="l"/>
                <a:tab pos="4457700" algn="l"/>
                <a:tab pos="4914900" algn="l"/>
                <a:tab pos="5372100" algn="l"/>
                <a:tab pos="5829300" algn="l"/>
                <a:tab pos="6286500" algn="l"/>
                <a:tab pos="6743700" algn="l"/>
                <a:tab pos="7200900" algn="l"/>
                <a:tab pos="7658100" algn="l"/>
                <a:tab pos="8115300" algn="l"/>
                <a:tab pos="8572500" algn="l"/>
                <a:tab pos="9029700" algn="l"/>
                <a:tab pos="94869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struct retangulo {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float b;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float h;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};</a:t>
            </a:r>
          </a:p>
          <a:p>
            <a:pPr>
              <a:spcBef>
                <a:spcPts val="551"/>
              </a:spcBef>
            </a:pPr>
            <a:endParaRPr lang="pt-BR" altLang="pt-BR" sz="2205" b="1">
              <a:latin typeface="Courier New" panose="02070309020205020404" pitchFamily="49" charset="0"/>
              <a:cs typeface="DejaVu Sans" charset="0"/>
            </a:endParaRP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typedef struct retangulo Retangulo;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typedef struct celula_str{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Retangulo* Item;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	struct celula_str* Prox;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} Celula;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typedef Celula TipoLista;</a:t>
            </a:r>
          </a:p>
          <a:p>
            <a:pPr>
              <a:spcBef>
                <a:spcPts val="551"/>
              </a:spcBef>
            </a:pPr>
            <a:endParaRPr lang="pt-BR" altLang="pt-BR" sz="2205" b="1">
              <a:latin typeface="Courier New" panose="02070309020205020404" pitchFamily="49" charset="0"/>
              <a:cs typeface="DejaVu Sans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F066E-CEF4-F2CD-C338-2100CD2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spc="-1" dirty="0">
                <a:solidFill>
                  <a:srgbClr val="00AEEF"/>
                </a:solidFill>
                <a:latin typeface="Calibri"/>
                <a:ea typeface="+mn-ea"/>
                <a:cs typeface="+mn-cs"/>
              </a:rPr>
              <a:t>Fontes da Aula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D4C1DA-150F-F446-A02F-78562E53BDB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448179" y="1573984"/>
            <a:ext cx="9622080" cy="1261800"/>
          </a:xfrm>
        </p:spPr>
        <p:txBody>
          <a:bodyPr/>
          <a:lstStyle/>
          <a:p>
            <a:pPr marL="0" indent="0">
              <a:buNone/>
            </a:pPr>
            <a:r>
              <a:rPr lang="pt-BR" sz="3600" dirty="0"/>
              <a:t>https://github.com/barretuino/estruturadados</a:t>
            </a:r>
          </a:p>
        </p:txBody>
      </p:sp>
    </p:spTree>
    <p:extLst>
      <p:ext uri="{BB962C8B-B14F-4D97-AF65-F5344CB8AC3E}">
        <p14:creationId xmlns:p14="http://schemas.microsoft.com/office/powerpoint/2010/main" val="90425331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294F042E-D44B-AD06-D9CE-043A6784B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Função para alocar uma célula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DDA08815-2B1E-34E8-B7FA-01E230E4A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240697"/>
            <a:ext cx="9524841" cy="587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425">
                <a:latin typeface="Verdana" panose="020B0604030504040204" pitchFamily="34" charset="0"/>
              </a:rPr>
              <a:t>static TipoLista* aloca (float b, float h)</a:t>
            </a:r>
          </a:p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425">
                <a:latin typeface="Verdana" panose="020B0604030504040204" pitchFamily="34" charset="0"/>
              </a:rPr>
              <a:t>{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Retangulo* r = (Retangulo*) malloc(sizeof(Retangulo));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TipoLista* p = (TipoLista*) malloc(sizeof(TipoLista));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r-&gt;b = b;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r-&gt;h = h;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p-&gt;Item = r;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p-&gt;Prox = NULL;</a:t>
            </a:r>
          </a:p>
          <a:p>
            <a:pPr lvl="1">
              <a:lnSpc>
                <a:spcPct val="80000"/>
              </a:lnSpc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return p;</a:t>
            </a:r>
          </a:p>
          <a:p>
            <a:pPr>
              <a:lnSpc>
                <a:spcPct val="80000"/>
              </a:lnSpc>
              <a:spcBef>
                <a:spcPts val="606"/>
              </a:spcBef>
            </a:pPr>
            <a:r>
              <a:rPr lang="pt-BR" altLang="pt-BR" sz="2425">
                <a:latin typeface="Verdana" panose="020B0604030504040204" pitchFamily="34" charset="0"/>
              </a:rPr>
              <a:t>}</a:t>
            </a:r>
          </a:p>
          <a:p>
            <a:pPr>
              <a:lnSpc>
                <a:spcPct val="80000"/>
              </a:lnSpc>
              <a:spcBef>
                <a:spcPts val="606"/>
              </a:spcBef>
            </a:pPr>
            <a:endParaRPr lang="pt-BR" altLang="pt-BR" sz="2425">
              <a:latin typeface="Verdana" panose="020B0604030504040204" pitchFamily="34" charset="0"/>
            </a:endParaRPr>
          </a:p>
          <a:p>
            <a:pPr marL="370979" indent="-363979">
              <a:lnSpc>
                <a:spcPct val="80000"/>
              </a:lnSpc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</a:rPr>
              <a:t>Para alocar um nó, são necessárias duas alocações  dinâmicas:</a:t>
            </a:r>
          </a:p>
          <a:p>
            <a:pPr marL="811954" lvl="1" indent="-300983">
              <a:lnSpc>
                <a:spcPct val="80000"/>
              </a:lnSpc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uma para criar a estrutura do retângulo e outra para criar a estrutura do nó.</a:t>
            </a:r>
          </a:p>
          <a:p>
            <a:pPr marL="370979" indent="-363979">
              <a:lnSpc>
                <a:spcPct val="80000"/>
              </a:lnSpc>
              <a:spcBef>
                <a:spcPts val="606"/>
              </a:spcBef>
              <a:buFont typeface="Verdana" panose="020B0604030504040204" pitchFamily="34" charset="0"/>
              <a:buChar char="•"/>
            </a:pPr>
            <a:r>
              <a:rPr lang="pt-BR" altLang="pt-BR" sz="2425">
                <a:latin typeface="Verdana" panose="020B0604030504040204" pitchFamily="34" charset="0"/>
              </a:rPr>
              <a:t>O valor da base associado a um nó p seria acessado por: p-&gt;Item-&gt;b.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5DACC3CD-233E-CCCC-D68D-CED31AFA5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666BC905-18BB-CDC5-947D-713594119C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00957"/>
            <a:ext cx="9286851" cy="3176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Como o campo Item da Célula é um ponteiro, podemos construir listas heterogênias, ou seja, com células apontando para tipos diferentes;</a:t>
            </a:r>
          </a:p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Por exemplo, imagine uma lista de retângulos, triângulos e círculos, cujas áreas são dadas por, respectivamente:</a:t>
            </a:r>
          </a:p>
          <a:p>
            <a:pPr marL="376229">
              <a:spcBef>
                <a:spcPts val="716"/>
              </a:spcBef>
            </a:pPr>
            <a:endParaRPr lang="pt-BR" altLang="pt-BR" sz="2866">
              <a:latin typeface="Verdana" panose="020B0604030504040204" pitchFamily="34" charset="0"/>
            </a:endParaRPr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D611B8CD-57AB-09D2-4838-5134BACCB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341" y="4812293"/>
            <a:ext cx="8889618" cy="1825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7CF9F73E-9648-B10A-99CF-7DD289331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E4A6530C-90DA-75A6-2452-E1BDE1F35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6558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indent="-27940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struct retangulo {</a:t>
            </a:r>
          </a:p>
          <a:p>
            <a:pPr lvl="1"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float b;</a:t>
            </a:r>
          </a:p>
          <a:p>
            <a:pPr lvl="1"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float h;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typedef struct retangulo Retangulo;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struct triangulo {</a:t>
            </a:r>
          </a:p>
          <a:p>
            <a:pPr lvl="1"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float b;</a:t>
            </a:r>
          </a:p>
          <a:p>
            <a:pPr lvl="1"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  <a:cs typeface="DejaVu Sans" charset="0"/>
              </a:rPr>
              <a:t>float h;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typedef struct triangulo Triangulo;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struct circulo {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	float r;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};</a:t>
            </a:r>
          </a:p>
          <a:p>
            <a:pPr>
              <a:spcBef>
                <a:spcPts val="606"/>
              </a:spcBef>
            </a:pPr>
            <a:r>
              <a:rPr lang="pt-BR" altLang="pt-BR" sz="2425" b="1">
                <a:latin typeface="Courier New" panose="02070309020205020404" pitchFamily="49" charset="0"/>
              </a:rPr>
              <a:t>typedef struct circulo Circulo;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A4D46FD3-4289-AFD3-17A7-3B74B28466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4A833697-A3DD-CB05-1455-072240F76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 marL="1136650" indent="-2222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716"/>
              </a:spcBef>
              <a:buFont typeface="Verdana" panose="020B0604030504040204" pitchFamily="34" charset="0"/>
              <a:buChar char="•"/>
            </a:pPr>
            <a:r>
              <a:rPr lang="pt-BR" altLang="pt-BR" sz="2866">
                <a:latin typeface="Verdana" panose="020B0604030504040204" pitchFamily="34" charset="0"/>
              </a:rPr>
              <a:t>A célula contém: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ejaVu Sans" charset="0"/>
              </a:rPr>
              <a:t>um ponteiro para a próxima célula da lista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ejaVu Sans" charset="0"/>
              </a:rPr>
              <a:t>um ponteiro para a estrutura que contém a informação </a:t>
            </a:r>
          </a:p>
          <a:p>
            <a:pPr lvl="2"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deve ser do tipo genérico (ou seja, do tipo void* ) pois pode apontar para um retângulo, um triângulo ou um círculo</a:t>
            </a:r>
          </a:p>
          <a:p>
            <a:pPr lvl="1">
              <a:spcBef>
                <a:spcPts val="661"/>
              </a:spcBef>
              <a:buFont typeface="Verdana" panose="020B0604030504040204" pitchFamily="34" charset="0"/>
              <a:buChar char="–"/>
            </a:pPr>
            <a:r>
              <a:rPr lang="pt-BR" altLang="pt-BR" sz="2646">
                <a:latin typeface="Verdana" panose="020B0604030504040204" pitchFamily="34" charset="0"/>
                <a:cs typeface="DejaVu Sans" charset="0"/>
              </a:rPr>
              <a:t>Um identificador indicando qual objeto a célula armazena</a:t>
            </a:r>
          </a:p>
          <a:p>
            <a:pPr lvl="2"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consultando esse identificador, o ponteiro genérico pode ser convertido no ponteiro específico para o objeto e assim, os campos do objeto podem ser acessados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8D019509-6705-BB44-AF24-03D0E3E0F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B607332F-94B9-F92E-2468-18B34D2B4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/* Definição dos tipos de objetos */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#define RET 0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#define TRI 1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#define CIR 2</a:t>
            </a:r>
          </a:p>
          <a:p>
            <a:pPr>
              <a:spcBef>
                <a:spcPts val="551"/>
              </a:spcBef>
            </a:pPr>
            <a:endParaRPr lang="pt-BR" altLang="pt-BR" sz="2205" b="1">
              <a:latin typeface="Courier New" panose="02070309020205020404" pitchFamily="49" charset="0"/>
            </a:endParaRP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typedef struct celula_str{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	int tipo;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	void* Item;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	struct celula_str* Prox;</a:t>
            </a:r>
          </a:p>
          <a:p>
            <a:pPr>
              <a:spcBef>
                <a:spcPts val="551"/>
              </a:spcBef>
            </a:pPr>
            <a:r>
              <a:rPr lang="pt-BR" altLang="pt-BR" sz="2205" b="1">
                <a:latin typeface="Courier New" panose="02070309020205020404" pitchFamily="49" charset="0"/>
              </a:rPr>
              <a:t>} Celula;</a:t>
            </a:r>
          </a:p>
          <a:p>
            <a:pPr>
              <a:spcBef>
                <a:spcPts val="551"/>
              </a:spcBef>
            </a:pPr>
            <a:endParaRPr lang="pt-BR" altLang="pt-BR" sz="2205" b="1">
              <a:latin typeface="Courier New" panose="02070309020205020404" pitchFamily="49" charset="0"/>
            </a:endParaRPr>
          </a:p>
          <a:p>
            <a:pPr>
              <a:spcBef>
                <a:spcPts val="661"/>
              </a:spcBef>
            </a:pPr>
            <a:r>
              <a:rPr lang="pt-BR" altLang="pt-BR" sz="2646" b="1">
                <a:latin typeface="Courier New" panose="02070309020205020404" pitchFamily="49" charset="0"/>
              </a:rPr>
              <a:t>typedef Celula TipoListaHet;</a:t>
            </a:r>
          </a:p>
          <a:p>
            <a:pPr>
              <a:spcBef>
                <a:spcPts val="661"/>
              </a:spcBef>
            </a:pPr>
            <a:endParaRPr lang="pt-BR" altLang="pt-BR" sz="2646" b="1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>
            <a:extLst>
              <a:ext uri="{FF2B5EF4-FFF2-40B4-BE49-F238E27FC236}">
                <a16:creationId xmlns:a16="http://schemas.microsoft.com/office/drawing/2014/main" id="{0E612BAA-6821-1E7F-861A-A6C997220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sp>
        <p:nvSpPr>
          <p:cNvPr id="30722" name="Text Box 2">
            <a:extLst>
              <a:ext uri="{FF2B5EF4-FFF2-40B4-BE49-F238E27FC236}">
                <a16:creationId xmlns:a16="http://schemas.microsoft.com/office/drawing/2014/main" id="{8A70D054-C08A-BE64-D7C7-0FA53972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  <a:buFont typeface="Verdana" panose="020B0604030504040204" pitchFamily="34" charset="0"/>
              <a:buChar char="•"/>
            </a:pPr>
            <a:r>
              <a:rPr lang="pt-BR" altLang="pt-BR" sz="2205">
                <a:latin typeface="Verdana" panose="020B0604030504040204" pitchFamily="34" charset="0"/>
              </a:rPr>
              <a:t>Defina as operações para alocar células:</a:t>
            </a:r>
          </a:p>
          <a:p>
            <a:pPr marL="377979"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</a:endParaRPr>
          </a:p>
          <a:p>
            <a:pPr marL="377979"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TipoListaHet* cria_ret (float b, float h)</a:t>
            </a:r>
          </a:p>
          <a:p>
            <a:pPr marL="377979"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TipoListaHet* cria_tri (float b, float h)</a:t>
            </a:r>
          </a:p>
          <a:p>
            <a:pPr marL="377979"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TipoListaHet* cria_cir (float r)</a:t>
            </a:r>
          </a:p>
          <a:p>
            <a:pPr marL="377979"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</a:endParaRPr>
          </a:p>
          <a:p>
            <a:pPr marL="377979"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>
            <a:extLst>
              <a:ext uri="{FF2B5EF4-FFF2-40B4-BE49-F238E27FC236}">
                <a16:creationId xmlns:a16="http://schemas.microsoft.com/office/drawing/2014/main" id="{959277EB-F0B2-DB85-B7C0-BBFB729614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sp>
        <p:nvSpPr>
          <p:cNvPr id="31746" name="Text Box 2">
            <a:extLst>
              <a:ext uri="{FF2B5EF4-FFF2-40B4-BE49-F238E27FC236}">
                <a16:creationId xmlns:a16="http://schemas.microsoft.com/office/drawing/2014/main" id="{24F647D9-CA15-D348-E764-A07E5392D1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TipoListaHet* cria_ret (float b, float h)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{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Retangulo* r = (Retangulo*) malloc(sizeof(Retangulo));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r-&gt;b =  b;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r-&gt;h = h;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</a:t>
            </a:r>
            <a:r>
              <a:rPr lang="pt-BR" altLang="pt-BR" sz="1984">
                <a:latin typeface="Verdana" panose="020B0604030504040204" pitchFamily="34" charset="0"/>
              </a:rPr>
              <a:t>TipoListaHet* p = (TipoListaHet*) malloc(sizeof(TipoListaHet));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p-&gt;tipo = RET;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p-&gt;Item = r;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p-&gt;Prox = NULL;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return p;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}</a:t>
            </a:r>
          </a:p>
          <a:p>
            <a:pPr>
              <a:spcBef>
                <a:spcPts val="551"/>
              </a:spcBef>
            </a:pPr>
            <a:endParaRPr lang="pt-BR" altLang="pt-BR" sz="2205"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>
            <a:extLst>
              <a:ext uri="{FF2B5EF4-FFF2-40B4-BE49-F238E27FC236}">
                <a16:creationId xmlns:a16="http://schemas.microsoft.com/office/drawing/2014/main" id="{9F16FC47-3E21-D64B-D761-F9509D12F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sp>
        <p:nvSpPr>
          <p:cNvPr id="32770" name="Text Box 2">
            <a:extLst>
              <a:ext uri="{FF2B5EF4-FFF2-40B4-BE49-F238E27FC236}">
                <a16:creationId xmlns:a16="http://schemas.microsoft.com/office/drawing/2014/main" id="{E8E60341-D369-277A-452C-77CAA2EE1C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36550" indent="-33655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 marL="736600" indent="-279400"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36550" algn="l"/>
                <a:tab pos="784225" algn="l"/>
                <a:tab pos="1233488" algn="l"/>
                <a:tab pos="1682750" algn="l"/>
                <a:tab pos="2132013" algn="l"/>
                <a:tab pos="2581275" algn="l"/>
                <a:tab pos="3030538" algn="l"/>
                <a:tab pos="3479800" algn="l"/>
                <a:tab pos="3929063" algn="l"/>
                <a:tab pos="4378325" algn="l"/>
                <a:tab pos="4827588" algn="l"/>
                <a:tab pos="5276850" algn="l"/>
                <a:tab pos="5726113" algn="l"/>
                <a:tab pos="6175375" algn="l"/>
                <a:tab pos="6624638" algn="l"/>
                <a:tab pos="7073900" algn="l"/>
                <a:tab pos="7523163" algn="l"/>
                <a:tab pos="7972425" algn="l"/>
                <a:tab pos="8421688" algn="l"/>
                <a:tab pos="8870950" algn="l"/>
                <a:tab pos="932021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  <a:buFont typeface="Verdana" panose="020B0604030504040204" pitchFamily="34" charset="0"/>
              <a:buChar char="•"/>
            </a:pPr>
            <a:r>
              <a:rPr lang="pt-BR" altLang="pt-BR" sz="2646">
                <a:latin typeface="Verdana" panose="020B0604030504040204" pitchFamily="34" charset="0"/>
              </a:rPr>
              <a:t>Fazer função que retorna a maior área entre os elementos da lista</a:t>
            </a:r>
          </a:p>
          <a:p>
            <a:pPr lvl="1"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retorna a maior área entre os elementos da lista</a:t>
            </a:r>
          </a:p>
          <a:p>
            <a:pPr lvl="1">
              <a:spcBef>
                <a:spcPts val="551"/>
              </a:spcBef>
              <a:buFont typeface="Verdana" panose="020B0604030504040204" pitchFamily="34" charset="0"/>
              <a:buChar char="–"/>
            </a:pPr>
            <a:r>
              <a:rPr lang="pt-BR" altLang="pt-BR" sz="2205">
                <a:latin typeface="Verdana" panose="020B0604030504040204" pitchFamily="34" charset="0"/>
                <a:cs typeface="DejaVu Sans" charset="0"/>
              </a:rPr>
              <a:t>para cada nó, de acordo com o tipo de objeto que armazena, chama uma função específica para o cálculo da área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>
            <a:extLst>
              <a:ext uri="{FF2B5EF4-FFF2-40B4-BE49-F238E27FC236}">
                <a16:creationId xmlns:a16="http://schemas.microsoft.com/office/drawing/2014/main" id="{A44FF779-C510-CB2D-1DEF-93412772E3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575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pic>
        <p:nvPicPr>
          <p:cNvPr id="33794" name="Picture 2">
            <a:extLst>
              <a:ext uri="{FF2B5EF4-FFF2-40B4-BE49-F238E27FC236}">
                <a16:creationId xmlns:a16="http://schemas.microsoft.com/office/drawing/2014/main" id="{AC210160-B58F-7039-B78D-39BABF118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07" y="1000956"/>
            <a:ext cx="9495092" cy="5874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>
            <a:extLst>
              <a:ext uri="{FF2B5EF4-FFF2-40B4-BE49-F238E27FC236}">
                <a16:creationId xmlns:a16="http://schemas.microsoft.com/office/drawing/2014/main" id="{E01B33FA-24B6-67DF-E583-8F0CE8AF99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1197BC9C-37FB-7131-4A2E-81DA0767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1506685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static float area (TipoListaHet* p){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float a;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switch (p-&gt;tipo) {</a:t>
            </a:r>
            <a:br>
              <a:rPr lang="pt-BR" altLang="pt-BR" sz="2205">
                <a:latin typeface="Verdana" panose="020B0604030504040204" pitchFamily="34" charset="0"/>
              </a:rPr>
            </a:br>
            <a:r>
              <a:rPr lang="pt-BR" altLang="pt-BR" sz="2205">
                <a:latin typeface="Verdana" panose="020B0604030504040204" pitchFamily="34" charset="0"/>
              </a:rPr>
              <a:t>	case RET: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	a = ret_area (p-&gt;Item);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break;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case TRI: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	a = tri_area (p-&gt;Item);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break;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case CIR: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	a = cir_area (p-&gt;Item);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	break;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	return a;</a:t>
            </a:r>
          </a:p>
          <a:p>
            <a:pPr>
              <a:spcBef>
                <a:spcPts val="551"/>
              </a:spcBef>
            </a:pPr>
            <a:r>
              <a:rPr lang="pt-BR" altLang="pt-BR" sz="2205">
                <a:latin typeface="Verdana" panose="020B0604030504040204" pitchFamily="34" charset="0"/>
              </a:rPr>
              <a:t>}</a:t>
            </a:r>
          </a:p>
        </p:txBody>
      </p:sp>
      <p:pic>
        <p:nvPicPr>
          <p:cNvPr id="34819" name="Picture 3">
            <a:extLst>
              <a:ext uri="{FF2B5EF4-FFF2-40B4-BE49-F238E27FC236}">
                <a16:creationId xmlns:a16="http://schemas.microsoft.com/office/drawing/2014/main" id="{BEB88CFB-54B7-CAC1-85F2-5C5CE93B8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681" y="1208450"/>
            <a:ext cx="4406311" cy="2189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7D914F60-F9BE-9332-4324-088D0D869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4</a:t>
            </a:fld>
            <a:endParaRPr lang="pt-BR" altLang="pt-BR"/>
          </a:p>
        </p:txBody>
      </p:sp>
      <p:sp>
        <p:nvSpPr>
          <p:cNvPr id="564226" name="Rectangle 2">
            <a:extLst>
              <a:ext uri="{FF2B5EF4-FFF2-40B4-BE49-F238E27FC236}">
                <a16:creationId xmlns:a16="http://schemas.microsoft.com/office/drawing/2014/main" id="{717CD676-3C77-9F20-9B73-D43C84D5887D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Ponteiros</a:t>
            </a:r>
          </a:p>
        </p:txBody>
      </p:sp>
      <p:sp>
        <p:nvSpPr>
          <p:cNvPr id="564227" name="Rectangle 3">
            <a:extLst>
              <a:ext uri="{FF2B5EF4-FFF2-40B4-BE49-F238E27FC236}">
                <a16:creationId xmlns:a16="http://schemas.microsoft.com/office/drawing/2014/main" id="{96B5F567-16A7-171D-1DC3-334C8372F9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Suportam alocação dinâmica</a:t>
            </a:r>
          </a:p>
          <a:p>
            <a:pPr eaLnBrk="1" hangingPunct="1"/>
            <a:r>
              <a:rPr lang="pt-BR" altLang="pt-BR"/>
              <a:t>Funções modificam parâmetros através de ponteiros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>
            <a:extLst>
              <a:ext uri="{FF2B5EF4-FFF2-40B4-BE49-F238E27FC236}">
                <a16:creationId xmlns:a16="http://schemas.microsoft.com/office/drawing/2014/main" id="{6E2387F2-5654-43D4-548A-E2A9CD4D9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0"/>
            <a:ext cx="8889618" cy="6194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Listas Heterogêneas - Exercícios</a:t>
            </a: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0EF919E6-E25E-C068-AB05-04543C997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08" y="1030706"/>
            <a:ext cx="9286851" cy="5844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/>
          <a:lstStyle>
            <a:lvl1pPr marL="342900" indent="-336550"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float max_area (TipoListaHet* l)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{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float amax = 0.0;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   TipoListaHet* p;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for (p=l; p!=NULL; p=p-&gt;Prox){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	float a = area(p);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	if (a&gt;amax)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		amax = a;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}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	return amax;</a:t>
            </a:r>
          </a:p>
          <a:p>
            <a:pPr>
              <a:spcBef>
                <a:spcPts val="661"/>
              </a:spcBef>
            </a:pPr>
            <a:r>
              <a:rPr lang="pt-BR" altLang="pt-BR" sz="2646">
                <a:latin typeface="Verdana" panose="020B0604030504040204" pitchFamily="34" charset="0"/>
              </a:rP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>
            <a:extLst>
              <a:ext uri="{FF2B5EF4-FFF2-40B4-BE49-F238E27FC236}">
                <a16:creationId xmlns:a16="http://schemas.microsoft.com/office/drawing/2014/main" id="{8496D122-F3FE-3D6F-14AF-34F3971D39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-316737"/>
            <a:ext cx="8576382" cy="1100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 Duplamente Encadeada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92135665-6A9A-DB67-E179-35D3A89A61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2183906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 sz="2646"/>
              <a:t>Uma estrutura de dados linear que se utiliza de dois ponteiros (um apontando o elemento anterior e outro o posterior) a fim de permitir percorrer a mesma não somente avançando, como também recuando;</a:t>
            </a:r>
          </a:p>
        </p:txBody>
      </p:sp>
      <p:grpSp>
        <p:nvGrpSpPr>
          <p:cNvPr id="36867" name="Group 3">
            <a:extLst>
              <a:ext uri="{FF2B5EF4-FFF2-40B4-BE49-F238E27FC236}">
                <a16:creationId xmlns:a16="http://schemas.microsoft.com/office/drawing/2014/main" id="{BFBC314D-D623-D9F1-D947-C42FDADAF00C}"/>
              </a:ext>
            </a:extLst>
          </p:cNvPr>
          <p:cNvGrpSpPr>
            <a:grpSpLocks/>
          </p:cNvGrpSpPr>
          <p:nvPr/>
        </p:nvGrpSpPr>
        <p:grpSpPr bwMode="auto">
          <a:xfrm>
            <a:off x="1653565" y="5353017"/>
            <a:ext cx="2539141" cy="579224"/>
            <a:chOff x="770" y="3059"/>
            <a:chExt cx="1451" cy="331"/>
          </a:xfrm>
        </p:grpSpPr>
        <p:sp>
          <p:nvSpPr>
            <p:cNvPr id="36868" name="Text Box 4">
              <a:extLst>
                <a:ext uri="{FF2B5EF4-FFF2-40B4-BE49-F238E27FC236}">
                  <a16:creationId xmlns:a16="http://schemas.microsoft.com/office/drawing/2014/main" id="{2118B526-976D-9A0C-35DB-5B3CBF7FF2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0" y="3059"/>
              <a:ext cx="997" cy="331"/>
            </a:xfrm>
            <a:prstGeom prst="rect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spcBef>
                  <a:spcPts val="1929"/>
                </a:spcBef>
              </a:pPr>
              <a:r>
                <a:rPr lang="pt-BR" altLang="pt-BR" sz="2646">
                  <a:solidFill>
                    <a:srgbClr val="003366"/>
                  </a:solidFill>
                </a:rPr>
                <a:t>I</a:t>
              </a:r>
              <a:r>
                <a:rPr lang="pt-BR" altLang="pt-BR" sz="3086">
                  <a:solidFill>
                    <a:srgbClr val="003366"/>
                  </a:solidFill>
                </a:rPr>
                <a:t>            |</a:t>
              </a:r>
            </a:p>
          </p:txBody>
        </p:sp>
        <p:sp>
          <p:nvSpPr>
            <p:cNvPr id="36869" name="Line 5">
              <a:extLst>
                <a:ext uri="{FF2B5EF4-FFF2-40B4-BE49-F238E27FC236}">
                  <a16:creationId xmlns:a16="http://schemas.microsoft.com/office/drawing/2014/main" id="{92482FFC-BE11-D05B-7074-A6D2A4D21A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78" y="3196"/>
              <a:ext cx="543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grpSp>
        <p:nvGrpSpPr>
          <p:cNvPr id="36870" name="Group 6">
            <a:extLst>
              <a:ext uri="{FF2B5EF4-FFF2-40B4-BE49-F238E27FC236}">
                <a16:creationId xmlns:a16="http://schemas.microsoft.com/office/drawing/2014/main" id="{D0B94E57-3FB3-9C27-FF7E-344F53AE3216}"/>
              </a:ext>
            </a:extLst>
          </p:cNvPr>
          <p:cNvGrpSpPr>
            <a:grpSpLocks/>
          </p:cNvGrpSpPr>
          <p:nvPr/>
        </p:nvGrpSpPr>
        <p:grpSpPr bwMode="auto">
          <a:xfrm>
            <a:off x="4194456" y="5353017"/>
            <a:ext cx="2539141" cy="579224"/>
            <a:chOff x="2222" y="3059"/>
            <a:chExt cx="1451" cy="331"/>
          </a:xfrm>
        </p:grpSpPr>
        <p:sp>
          <p:nvSpPr>
            <p:cNvPr id="36871" name="Text Box 7">
              <a:extLst>
                <a:ext uri="{FF2B5EF4-FFF2-40B4-BE49-F238E27FC236}">
                  <a16:creationId xmlns:a16="http://schemas.microsoft.com/office/drawing/2014/main" id="{6A072DB2-BCFA-3BB7-A698-65920B73C6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059"/>
              <a:ext cx="997" cy="331"/>
            </a:xfrm>
            <a:prstGeom prst="rect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9208" tIns="51588" rIns="99208" bIns="51588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panose="020B0604020202020204" pitchFamily="34" charset="0"/>
                  <a:cs typeface="Noto Sans CJK SC Regular" charset="0"/>
                </a:defRPr>
              </a:lvl9pPr>
            </a:lstStyle>
            <a:p>
              <a:pPr>
                <a:spcBef>
                  <a:spcPts val="1929"/>
                </a:spcBef>
              </a:pPr>
              <a:r>
                <a:rPr lang="pt-BR" altLang="pt-BR" sz="3086">
                  <a:solidFill>
                    <a:srgbClr val="003366"/>
                  </a:solidFill>
                </a:rPr>
                <a:t>|            |</a:t>
              </a:r>
            </a:p>
          </p:txBody>
        </p:sp>
        <p:sp>
          <p:nvSpPr>
            <p:cNvPr id="36872" name="Line 8">
              <a:extLst>
                <a:ext uri="{FF2B5EF4-FFF2-40B4-BE49-F238E27FC236}">
                  <a16:creationId xmlns:a16="http://schemas.microsoft.com/office/drawing/2014/main" id="{85646FE1-55D6-C40E-00C6-2736C4AA2B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0" y="3196"/>
              <a:ext cx="543" cy="0"/>
            </a:xfrm>
            <a:prstGeom prst="line">
              <a:avLst/>
            </a:prstGeom>
            <a:noFill/>
            <a:ln w="9360" cap="sq">
              <a:solidFill>
                <a:srgbClr val="003366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pt-BR" sz="1984"/>
            </a:p>
          </p:txBody>
        </p:sp>
      </p:grpSp>
      <p:sp>
        <p:nvSpPr>
          <p:cNvPr id="36873" name="Text Box 9">
            <a:extLst>
              <a:ext uri="{FF2B5EF4-FFF2-40B4-BE49-F238E27FC236}">
                <a16:creationId xmlns:a16="http://schemas.microsoft.com/office/drawing/2014/main" id="{CD4F4193-6E54-E79B-6881-013C6E920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2789" y="5353021"/>
            <a:ext cx="1746425" cy="579057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1929"/>
              </a:spcBef>
            </a:pPr>
            <a:r>
              <a:rPr lang="pt-BR" altLang="pt-BR" sz="3086">
                <a:solidFill>
                  <a:srgbClr val="003366"/>
                </a:solidFill>
              </a:rPr>
              <a:t>             |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2DB6366E-4C6A-BDD5-D569-8E5A45E6ADC4}"/>
              </a:ext>
            </a:extLst>
          </p:cNvPr>
          <p:cNvSpPr>
            <a:spLocks noChangeShapeType="1"/>
          </p:cNvSpPr>
          <p:nvPr/>
        </p:nvSpPr>
        <p:spPr bwMode="auto">
          <a:xfrm>
            <a:off x="9750467" y="5592759"/>
            <a:ext cx="475980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E28D587C-AF8D-A429-2DF5-B52439618C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4697" y="5592759"/>
            <a:ext cx="5250" cy="31673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76" name="Line 12">
            <a:extLst>
              <a:ext uri="{FF2B5EF4-FFF2-40B4-BE49-F238E27FC236}">
                <a16:creationId xmlns:a16="http://schemas.microsoft.com/office/drawing/2014/main" id="{DABC7DE0-35BB-A623-DC36-A950BF035E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067204" y="5748503"/>
            <a:ext cx="318486" cy="52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77" name="Line 13">
            <a:extLst>
              <a:ext uri="{FF2B5EF4-FFF2-40B4-BE49-F238E27FC236}">
                <a16:creationId xmlns:a16="http://schemas.microsoft.com/office/drawing/2014/main" id="{36795812-6344-9943-7281-C91E13977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47700" y="5830749"/>
            <a:ext cx="157493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78" name="Text Box 14">
            <a:extLst>
              <a:ext uri="{FF2B5EF4-FFF2-40B4-BE49-F238E27FC236}">
                <a16:creationId xmlns:a16="http://schemas.microsoft.com/office/drawing/2014/main" id="{EE066367-D510-4D68-0669-EB720689B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4093" y="5274273"/>
            <a:ext cx="873212" cy="782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spcBef>
                <a:spcPts val="2756"/>
              </a:spcBef>
            </a:pPr>
            <a:r>
              <a:rPr lang="pt-BR" altLang="pt-BR" sz="4409">
                <a:solidFill>
                  <a:srgbClr val="003366"/>
                </a:solidFill>
              </a:rPr>
              <a:t>...</a:t>
            </a:r>
          </a:p>
        </p:txBody>
      </p:sp>
      <p:sp>
        <p:nvSpPr>
          <p:cNvPr id="36879" name="Line 15">
            <a:extLst>
              <a:ext uri="{FF2B5EF4-FFF2-40B4-BE49-F238E27FC236}">
                <a16:creationId xmlns:a16="http://schemas.microsoft.com/office/drawing/2014/main" id="{F95B0BE0-03D4-13EA-ADD7-DD7AFFA856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15740" y="5795751"/>
            <a:ext cx="927460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0" name="Line 16">
            <a:extLst>
              <a:ext uri="{FF2B5EF4-FFF2-40B4-BE49-F238E27FC236}">
                <a16:creationId xmlns:a16="http://schemas.microsoft.com/office/drawing/2014/main" id="{C437B66C-D316-6518-A5AA-037716176B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5632" y="5795751"/>
            <a:ext cx="927460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1" name="Line 17">
            <a:extLst>
              <a:ext uri="{FF2B5EF4-FFF2-40B4-BE49-F238E27FC236}">
                <a16:creationId xmlns:a16="http://schemas.microsoft.com/office/drawing/2014/main" id="{D31231A9-640E-B3A8-7F56-29839849F3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5578" y="5795751"/>
            <a:ext cx="927460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2" name="Line 18">
            <a:extLst>
              <a:ext uri="{FF2B5EF4-FFF2-40B4-BE49-F238E27FC236}">
                <a16:creationId xmlns:a16="http://schemas.microsoft.com/office/drawing/2014/main" id="{2CE79156-3699-B09B-424C-B0B168FA5A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95578" y="5543761"/>
            <a:ext cx="927460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3" name="Line 19">
            <a:extLst>
              <a:ext uri="{FF2B5EF4-FFF2-40B4-BE49-F238E27FC236}">
                <a16:creationId xmlns:a16="http://schemas.microsoft.com/office/drawing/2014/main" id="{8F58266D-EDB3-E420-E237-169E4DD443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4579" y="5627758"/>
            <a:ext cx="498729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4" name="Line 20">
            <a:extLst>
              <a:ext uri="{FF2B5EF4-FFF2-40B4-BE49-F238E27FC236}">
                <a16:creationId xmlns:a16="http://schemas.microsoft.com/office/drawing/2014/main" id="{697814CF-F5CB-C3A1-C21C-432888880B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24580" y="5627758"/>
            <a:ext cx="5250" cy="316737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5" name="Line 21">
            <a:extLst>
              <a:ext uri="{FF2B5EF4-FFF2-40B4-BE49-F238E27FC236}">
                <a16:creationId xmlns:a16="http://schemas.microsoft.com/office/drawing/2014/main" id="{9675E8AE-E8AE-6339-B142-3E1D85BF6C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7086" y="5783502"/>
            <a:ext cx="318486" cy="5249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36886" name="Line 22">
            <a:extLst>
              <a:ext uri="{FF2B5EF4-FFF2-40B4-BE49-F238E27FC236}">
                <a16:creationId xmlns:a16="http://schemas.microsoft.com/office/drawing/2014/main" id="{FA8A886B-EE67-6F58-4C04-2B434DE243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47583" y="5865748"/>
            <a:ext cx="157493" cy="1750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>
            <a:extLst>
              <a:ext uri="{FF2B5EF4-FFF2-40B4-BE49-F238E27FC236}">
                <a16:creationId xmlns:a16="http://schemas.microsoft.com/office/drawing/2014/main" id="{4568C732-ECFE-EEE9-8432-D8C3F7FD47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499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 Duplamente Encadeada</a:t>
            </a: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8CB80D1A-ECFF-BA16-3EFC-D1B6309B79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619801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Vantagem: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Facilidades na hora de procurar um elemento, principalmente se o mesmo estiver antes da atual posição pesquisada;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Desvantagem: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Nas inserções, remoções e alterações, isso significa mais ponteiros para atualizar, o que pode levar programadores não muito bons a cometer falhas (o que não é o caso de vocês!).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>
            <a:extLst>
              <a:ext uri="{FF2B5EF4-FFF2-40B4-BE49-F238E27FC236}">
                <a16:creationId xmlns:a16="http://schemas.microsoft.com/office/drawing/2014/main" id="{CAC94535-E5FF-9564-689B-A6239B52D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156" y="850463"/>
            <a:ext cx="8576382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Declaração de uma Lista Duplamente Encadeada (opção 1)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623E36D-4DE3-DEF1-1F00-1C7784AF208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type PNo = ^TNo;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     TNo = record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	valor: integer;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	anterior: PNo;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	proximo: PNo;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end;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TLista = PNo;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>
            <a:extLst>
              <a:ext uri="{FF2B5EF4-FFF2-40B4-BE49-F238E27FC236}">
                <a16:creationId xmlns:a16="http://schemas.microsoft.com/office/drawing/2014/main" id="{4E03C9C0-4CE4-D6E1-2C0A-2144E3205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39" y="752777"/>
            <a:ext cx="8576381" cy="7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Declaração de uma Lista Duplamente Encadeada (opção 2)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15BF2A5-D69D-A450-6A5B-AF044DE4556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535805"/>
          </a:xfrm>
          <a:ln/>
        </p:spPr>
        <p:txBody>
          <a:bodyPr lIns="99208" tIns="51588" rIns="99208" bIns="51588">
            <a:normAutofit lnSpcReduction="10000"/>
          </a:bodyPr>
          <a:lstStyle/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type PNo = ^TNo;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     TNo = record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valor: integer;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anterior: PNo;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proximo: PNo;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end;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TLista = record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primeiro: PNo;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ultimo: PNo;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tamanho: integer;</a:t>
            </a:r>
          </a:p>
          <a:p>
            <a:pPr indent="-376229">
              <a:lnSpc>
                <a:spcPct val="80000"/>
              </a:lnSpc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     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>
            <a:extLst>
              <a:ext uri="{FF2B5EF4-FFF2-40B4-BE49-F238E27FC236}">
                <a16:creationId xmlns:a16="http://schemas.microsoft.com/office/drawing/2014/main" id="{3D38A1FD-A29F-111F-7E88-3E96531A5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11" y="785308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Operações em Lista Duplamente Encadeada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A7D0B6F5-B916-DF61-3BA1-A8E4C933E3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53580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Operações Básicas: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Criação;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Inserção;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Busca / Recuperação;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Remoção;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Como seriam essas operações em uma Lista DE se ela não estiver ordenada? E se estiver ordenada?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>
            <a:extLst>
              <a:ext uri="{FF2B5EF4-FFF2-40B4-BE49-F238E27FC236}">
                <a16:creationId xmlns:a16="http://schemas.microsoft.com/office/drawing/2014/main" id="{DE78C6CF-F241-05C2-4EE6-EE5891C84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3" y="10500"/>
            <a:ext cx="8576382" cy="782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 Circular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B12A69D-EF9B-7003-BA62-EBCDAE393F3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2603888"/>
          </a:xfrm>
          <a:ln/>
        </p:spPr>
        <p:txBody>
          <a:bodyPr lIns="99208" tIns="51588" rIns="99208" bIns="51588">
            <a:normAutofit fontScale="92500" lnSpcReduction="20000"/>
          </a:bodyPr>
          <a:lstStyle/>
          <a:p>
            <a:pPr marL="0" indent="0">
              <a:lnSpc>
                <a:spcPct val="80000"/>
              </a:lnSpc>
              <a:spcBef>
                <a:spcPts val="55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Estrutura de dados linear em que o último elemento aponta para o primeiro;</a:t>
            </a:r>
          </a:p>
          <a:p>
            <a:pPr marL="0" indent="0">
              <a:lnSpc>
                <a:spcPct val="80000"/>
              </a:lnSpc>
              <a:spcBef>
                <a:spcPts val="55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indent="0">
              <a:lnSpc>
                <a:spcPct val="80000"/>
              </a:lnSpc>
              <a:spcBef>
                <a:spcPts val="55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Lista em que todo elemento possui um “sucessor” (o sucessor do último é o primeiro elemento);</a:t>
            </a:r>
          </a:p>
          <a:p>
            <a:pPr marL="0" indent="0">
              <a:lnSpc>
                <a:spcPct val="80000"/>
              </a:lnSpc>
              <a:spcBef>
                <a:spcPts val="55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indent="0">
              <a:lnSpc>
                <a:spcPct val="80000"/>
              </a:lnSpc>
              <a:spcBef>
                <a:spcPts val="55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Pode-se adotar encadeamento simples, duplo ou outro qualquer;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90088E8-FEB2-6704-6ABF-5E634D8F3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35" y="5123779"/>
            <a:ext cx="1007957" cy="335986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88" name="Rectangle 4">
            <a:extLst>
              <a:ext uri="{FF2B5EF4-FFF2-40B4-BE49-F238E27FC236}">
                <a16:creationId xmlns:a16="http://schemas.microsoft.com/office/drawing/2014/main" id="{EED1153F-BDE6-2056-DC12-4FC2253107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7877" y="5879747"/>
            <a:ext cx="1007957" cy="335986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89" name="Rectangle 5">
            <a:extLst>
              <a:ext uri="{FF2B5EF4-FFF2-40B4-BE49-F238E27FC236}">
                <a16:creationId xmlns:a16="http://schemas.microsoft.com/office/drawing/2014/main" id="{878CC2B6-CB8A-F6B5-B1D6-8671CE778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996" y="5879747"/>
            <a:ext cx="1007957" cy="335986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0" name="Rectangle 6">
            <a:extLst>
              <a:ext uri="{FF2B5EF4-FFF2-40B4-BE49-F238E27FC236}">
                <a16:creationId xmlns:a16="http://schemas.microsoft.com/office/drawing/2014/main" id="{046E7CCF-9080-0DCE-D053-0626037AD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935" y="6551718"/>
            <a:ext cx="1007957" cy="335986"/>
          </a:xfrm>
          <a:prstGeom prst="rect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sz="1984"/>
          </a:p>
        </p:txBody>
      </p:sp>
      <p:sp>
        <p:nvSpPr>
          <p:cNvPr id="41991" name="Line 7">
            <a:extLst>
              <a:ext uri="{FF2B5EF4-FFF2-40B4-BE49-F238E27FC236}">
                <a16:creationId xmlns:a16="http://schemas.microsoft.com/office/drawing/2014/main" id="{B49B782A-E2C3-0805-4B10-5B8E08435B2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81892" y="5291772"/>
            <a:ext cx="923960" cy="587975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2" name="Line 8">
            <a:extLst>
              <a:ext uri="{FF2B5EF4-FFF2-40B4-BE49-F238E27FC236}">
                <a16:creationId xmlns:a16="http://schemas.microsoft.com/office/drawing/2014/main" id="{F55C30EC-6CA4-8BF7-CD08-2FCE3051FB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80143" y="6215732"/>
            <a:ext cx="927460" cy="503978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3" name="Line 9">
            <a:extLst>
              <a:ext uri="{FF2B5EF4-FFF2-40B4-BE49-F238E27FC236}">
                <a16:creationId xmlns:a16="http://schemas.microsoft.com/office/drawing/2014/main" id="{8DF89C56-3BDF-1C3A-7376-E2292BEF3F7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48226" y="6213984"/>
            <a:ext cx="927460" cy="507478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  <p:sp>
        <p:nvSpPr>
          <p:cNvPr id="41994" name="Line 10">
            <a:extLst>
              <a:ext uri="{FF2B5EF4-FFF2-40B4-BE49-F238E27FC236}">
                <a16:creationId xmlns:a16="http://schemas.microsoft.com/office/drawing/2014/main" id="{49BDE228-A45E-242F-AA12-98CA0AF51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3971" y="5290023"/>
            <a:ext cx="839964" cy="591475"/>
          </a:xfrm>
          <a:prstGeom prst="line">
            <a:avLst/>
          </a:prstGeom>
          <a:noFill/>
          <a:ln w="9360" cap="sq">
            <a:solidFill>
              <a:srgbClr val="0033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 sz="1984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>
            <a:extLst>
              <a:ext uri="{FF2B5EF4-FFF2-40B4-BE49-F238E27FC236}">
                <a16:creationId xmlns:a16="http://schemas.microsoft.com/office/drawing/2014/main" id="{E0E35414-E5FF-61A9-1ACE-A493EE3FD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Lista Circular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F954D9B1-ACCD-4325-4127-B6B3F20820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787794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Observações: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Não há mais elementos apontando para nil, logo não podemos mais identificar o último elemento desta forma!</a:t>
            </a:r>
          </a:p>
          <a:p>
            <a:pPr lvl="2">
              <a:spcBef>
                <a:spcPts val="551"/>
              </a:spcBef>
              <a:buFont typeface="Times New Roman" panose="02020603050405020304" pitchFamily="18" charset="0"/>
              <a:buChar char="•"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Mas podemos parar quando percebermos que o próximo é o “primeiro elemento” (apontado pela lista circular);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Podemos até mesmo deslocar a “cabeça” da lista sem que se perca a referência para nenhum dos elementos;</a:t>
            </a:r>
          </a:p>
          <a:p>
            <a:pPr lvl="2">
              <a:spcBef>
                <a:spcPts val="551"/>
              </a:spcBef>
              <a:buFont typeface="Times New Roman" panose="02020603050405020304" pitchFamily="18" charset="0"/>
              <a:buChar char="•"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Mas isso não é interessante caso a lista seja ordenada.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>
            <a:extLst>
              <a:ext uri="{FF2B5EF4-FFF2-40B4-BE49-F238E27FC236}">
                <a16:creationId xmlns:a16="http://schemas.microsoft.com/office/drawing/2014/main" id="{60B3D425-6C1A-2340-86EE-EEE7BC0F43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2" y="10499"/>
            <a:ext cx="9701989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Declaração de uma Lista Circular (opção 1)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3719B3F7-BB73-BF51-8B4B-A9B4B531585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type PNo = ^TNo;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     TNo = record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	valor: integer;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	proximo: PNo;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	end;</a:t>
            </a:r>
          </a:p>
          <a:p>
            <a:pPr indent="-376229">
              <a:spcBef>
                <a:spcPts val="772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/>
              <a:t>		TLista = PNo;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>
            <a:extLst>
              <a:ext uri="{FF2B5EF4-FFF2-40B4-BE49-F238E27FC236}">
                <a16:creationId xmlns:a16="http://schemas.microsoft.com/office/drawing/2014/main" id="{798B2A80-D648-3B8C-C3C9-703629192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22" y="0"/>
            <a:ext cx="9687731" cy="794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Declaração de uma Lista Circular (opção 2)</a:t>
            </a: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B5E7F88D-5F28-27B8-87BC-25BC942064C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535805"/>
          </a:xfrm>
          <a:ln/>
        </p:spPr>
        <p:txBody>
          <a:bodyPr lIns="99208" tIns="51588" rIns="99208" bIns="51588">
            <a:normAutofit/>
          </a:bodyPr>
          <a:lstStyle/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type PNo = ^TNo;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     TNo = record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valor: integer;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proximo: PNo;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end;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TLista = record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primeiro: PNo;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	tamanho: integer;</a:t>
            </a:r>
          </a:p>
          <a:p>
            <a:pPr indent="-376229">
              <a:spcBef>
                <a:spcPts val="661"/>
              </a:spcBef>
              <a:buSzPct val="75000"/>
              <a:buNone/>
              <a:tabLst>
                <a:tab pos="377979" algn="l"/>
                <a:tab pos="493472" algn="l"/>
                <a:tab pos="988695" algn="l"/>
                <a:tab pos="1483916" algn="l"/>
                <a:tab pos="1979139" algn="l"/>
                <a:tab pos="2474360" algn="l"/>
                <a:tab pos="2969583" algn="l"/>
                <a:tab pos="3464804" algn="l"/>
                <a:tab pos="3960027" algn="l"/>
                <a:tab pos="4455249" algn="l"/>
                <a:tab pos="4950471" algn="l"/>
                <a:tab pos="5445693" algn="l"/>
                <a:tab pos="5940915" algn="l"/>
                <a:tab pos="6436137" algn="l"/>
                <a:tab pos="6931359" algn="l"/>
                <a:tab pos="7426581" algn="l"/>
                <a:tab pos="7921804" algn="l"/>
                <a:tab pos="8417025" algn="l"/>
                <a:tab pos="8912248" algn="l"/>
                <a:tab pos="9407469" algn="l"/>
                <a:tab pos="9902692" algn="l"/>
              </a:tabLst>
            </a:pPr>
            <a:r>
              <a:rPr lang="pt-BR" altLang="pt-BR" sz="2646"/>
              <a:t>			     end;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70033327-29EF-291B-F90C-4908882A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5</a:t>
            </a:fld>
            <a:endParaRPr lang="pt-BR" altLang="pt-BR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591628A0-42CE-50EB-C4A6-F547EF1C67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 que é um ponteiro?</a:t>
            </a:r>
          </a:p>
        </p:txBody>
      </p:sp>
      <p:sp>
        <p:nvSpPr>
          <p:cNvPr id="565251" name="Rectangle 3">
            <a:extLst>
              <a:ext uri="{FF2B5EF4-FFF2-40B4-BE49-F238E27FC236}">
                <a16:creationId xmlns:a16="http://schemas.microsoft.com/office/drawing/2014/main" id="{F1ABEC34-ED89-ED75-7A73-88E81FF59BBC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10101" y="1557433"/>
            <a:ext cx="9139858" cy="4989036"/>
          </a:xfrm>
        </p:spPr>
        <p:txBody>
          <a:bodyPr/>
          <a:lstStyle/>
          <a:p>
            <a:pPr eaLnBrk="1" hangingPunct="1"/>
            <a:r>
              <a:rPr lang="pt-BR" altLang="pt-BR"/>
              <a:t>É uma variável que contém um endereço de memória</a:t>
            </a:r>
          </a:p>
          <a:p>
            <a:pPr lvl="1" eaLnBrk="1" hangingPunct="1"/>
            <a:r>
              <a:rPr lang="pt-BR" altLang="pt-BR"/>
              <a:t>Usualmente esse é o endereço de outra variável na memória</a:t>
            </a:r>
          </a:p>
        </p:txBody>
      </p:sp>
      <p:graphicFrame>
        <p:nvGraphicFramePr>
          <p:cNvPr id="4255" name="Group 159">
            <a:extLst>
              <a:ext uri="{FF2B5EF4-FFF2-40B4-BE49-F238E27FC236}">
                <a16:creationId xmlns:a16="http://schemas.microsoft.com/office/drawing/2014/main" id="{CECEFD6A-AFBD-C644-C664-C0A85E68F509}"/>
              </a:ext>
            </a:extLst>
          </p:cNvPr>
          <p:cNvGraphicFramePr>
            <a:graphicFrameLocks noGrp="1"/>
          </p:cNvGraphicFramePr>
          <p:nvPr>
            <p:ph sz="half" idx="4294967295"/>
          </p:nvPr>
        </p:nvGraphicFramePr>
        <p:xfrm>
          <a:off x="4075461" y="4891040"/>
          <a:ext cx="2938124" cy="2027980"/>
        </p:xfrm>
        <a:graphic>
          <a:graphicData uri="http://schemas.openxmlformats.org/drawingml/2006/table">
            <a:tbl>
              <a:tblPr/>
              <a:tblGrid>
                <a:gridCol w="1426189">
                  <a:extLst>
                    <a:ext uri="{9D8B030D-6E8A-4147-A177-3AD203B41FA5}">
                      <a16:colId xmlns:a16="http://schemas.microsoft.com/office/drawing/2014/main" val="3200714574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3172705860"/>
                    </a:ext>
                  </a:extLst>
                </a:gridCol>
              </a:tblGrid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05575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27620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1002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801781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1003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498141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    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287803"/>
                  </a:ext>
                </a:extLst>
              </a:tr>
            </a:tbl>
          </a:graphicData>
        </a:graphic>
      </p:graphicFrame>
      <p:sp>
        <p:nvSpPr>
          <p:cNvPr id="565274" name="Text Box 28">
            <a:extLst>
              <a:ext uri="{FF2B5EF4-FFF2-40B4-BE49-F238E27FC236}">
                <a16:creationId xmlns:a16="http://schemas.microsoft.com/office/drawing/2014/main" id="{55FC1753-C899-86E5-10F9-11FC8B40F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3354" y="4096574"/>
            <a:ext cx="1694695" cy="70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984"/>
              <a:t>Endereço na </a:t>
            </a:r>
          </a:p>
          <a:p>
            <a:pPr algn="ctr" eaLnBrk="1" hangingPunct="1"/>
            <a:r>
              <a:rPr lang="pt-BR" altLang="pt-BR" sz="1984"/>
              <a:t>memória</a:t>
            </a:r>
          </a:p>
        </p:txBody>
      </p:sp>
      <p:sp>
        <p:nvSpPr>
          <p:cNvPr id="565275" name="Text Box 29">
            <a:extLst>
              <a:ext uri="{FF2B5EF4-FFF2-40B4-BE49-F238E27FC236}">
                <a16:creationId xmlns:a16="http://schemas.microsoft.com/office/drawing/2014/main" id="{01D15970-3CA2-3F97-469A-3D3019447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8853" y="4096574"/>
            <a:ext cx="1703030" cy="703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1984"/>
              <a:t>Valor variável</a:t>
            </a:r>
          </a:p>
          <a:p>
            <a:pPr algn="ctr" eaLnBrk="1" hangingPunct="1"/>
            <a:r>
              <a:rPr lang="pt-BR" altLang="pt-BR" sz="1984"/>
              <a:t>na memória</a:t>
            </a:r>
          </a:p>
        </p:txBody>
      </p:sp>
      <p:sp>
        <p:nvSpPr>
          <p:cNvPr id="565276" name="Freeform 114">
            <a:extLst>
              <a:ext uri="{FF2B5EF4-FFF2-40B4-BE49-F238E27FC236}">
                <a16:creationId xmlns:a16="http://schemas.microsoft.com/office/drawing/2014/main" id="{E8856FAA-EF1B-770A-0157-0932A6DC786D}"/>
              </a:ext>
            </a:extLst>
          </p:cNvPr>
          <p:cNvSpPr>
            <a:spLocks/>
          </p:cNvSpPr>
          <p:nvPr/>
        </p:nvSpPr>
        <p:spPr bwMode="auto">
          <a:xfrm>
            <a:off x="7092332" y="5050283"/>
            <a:ext cx="556476" cy="1270445"/>
          </a:xfrm>
          <a:custGeom>
            <a:avLst/>
            <a:gdLst>
              <a:gd name="T0" fmla="*/ 0 w 318"/>
              <a:gd name="T1" fmla="*/ 0 h 726"/>
              <a:gd name="T2" fmla="*/ 2147483647 w 318"/>
              <a:gd name="T3" fmla="*/ 2147483647 h 726"/>
              <a:gd name="T4" fmla="*/ 0 w 318"/>
              <a:gd name="T5" fmla="*/ 2147483647 h 726"/>
              <a:gd name="T6" fmla="*/ 0 60000 65536"/>
              <a:gd name="T7" fmla="*/ 0 60000 65536"/>
              <a:gd name="T8" fmla="*/ 0 60000 65536"/>
              <a:gd name="T9" fmla="*/ 0 w 318"/>
              <a:gd name="T10" fmla="*/ 0 h 726"/>
              <a:gd name="T11" fmla="*/ 318 w 318"/>
              <a:gd name="T12" fmla="*/ 726 h 72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8" h="726">
                <a:moveTo>
                  <a:pt x="0" y="0"/>
                </a:moveTo>
                <a:cubicBezTo>
                  <a:pt x="159" y="143"/>
                  <a:pt x="318" y="287"/>
                  <a:pt x="318" y="408"/>
                </a:cubicBezTo>
                <a:cubicBezTo>
                  <a:pt x="318" y="529"/>
                  <a:pt x="159" y="627"/>
                  <a:pt x="0" y="726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984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>
            <a:extLst>
              <a:ext uri="{FF2B5EF4-FFF2-40B4-BE49-F238E27FC236}">
                <a16:creationId xmlns:a16="http://schemas.microsoft.com/office/drawing/2014/main" id="{B1AAFCFC-F54B-B366-730D-07E438F077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370" y="10499"/>
            <a:ext cx="8576381" cy="703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Operações em Lista Circular</a:t>
            </a: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F6C00906-CF34-DDD0-B7AE-DB8C5DFA4E0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230084" y="2603888"/>
            <a:ext cx="8480135" cy="4535805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Operações Básicas: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Criação;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Inserção;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Busca / Recuperação;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Remoção;</a:t>
            </a:r>
          </a:p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Como seriam essas operações em uma Lista Circular se ela não estiver ordenada? E se estiver ordenada?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>
            <a:extLst>
              <a:ext uri="{FF2B5EF4-FFF2-40B4-BE49-F238E27FC236}">
                <a16:creationId xmlns:a16="http://schemas.microsoft.com/office/drawing/2014/main" id="{609D897F-7AB7-EC66-BCE2-D583957088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23" y="0"/>
            <a:ext cx="8576382" cy="713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208" tIns="51588" rIns="99208" bIns="51588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Noto Sans CJK SC Regular" charset="0"/>
              </a:defRPr>
            </a:lvl9pPr>
          </a:lstStyle>
          <a:p>
            <a:pPr>
              <a:buClrTx/>
              <a:buFontTx/>
              <a:buNone/>
            </a:pPr>
            <a:r>
              <a:rPr lang="pt-BR" altLang="pt-BR" sz="4000" b="1" spc="-1" dirty="0">
                <a:solidFill>
                  <a:srgbClr val="00AEEF"/>
                </a:solidFill>
                <a:latin typeface="Calibri"/>
                <a:cs typeface="+mn-cs"/>
              </a:rPr>
              <a:t>Exercícios</a:t>
            </a: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7ECBD087-70F5-7C62-ABEC-2814D30587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97812" y="1603427"/>
            <a:ext cx="8480135" cy="4105324"/>
          </a:xfrm>
          <a:ln/>
        </p:spPr>
        <p:txBody>
          <a:bodyPr lIns="99208" tIns="51588" rIns="99208" bIns="51588">
            <a:normAutofit/>
          </a:bodyPr>
          <a:lstStyle/>
          <a:p>
            <a:pPr marL="0" indent="0">
              <a:spcBef>
                <a:spcPts val="772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Implemente as operações de inserção, busca, alteração e remoção para: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Lista duplamente encadeada não-ordenada;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Lista duplamente encadeada ordenada;</a:t>
            </a:r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endParaRPr lang="pt-BR" altLang="pt-BR"/>
          </a:p>
          <a:p>
            <a:pPr marL="0" lvl="1" indent="0">
              <a:spcBef>
                <a:spcPts val="661"/>
              </a:spcBef>
              <a:buNone/>
              <a:tabLst>
                <a:tab pos="0" algn="l"/>
                <a:tab pos="115493" algn="l"/>
                <a:tab pos="610716" algn="l"/>
                <a:tab pos="1105938" algn="l"/>
                <a:tab pos="1601160" algn="l"/>
                <a:tab pos="2096382" algn="l"/>
                <a:tab pos="2591604" algn="l"/>
                <a:tab pos="3086826" algn="l"/>
                <a:tab pos="3582048" algn="l"/>
                <a:tab pos="4077270" algn="l"/>
                <a:tab pos="4572493" algn="l"/>
                <a:tab pos="5067714" algn="l"/>
                <a:tab pos="5562937" algn="l"/>
                <a:tab pos="6058158" algn="l"/>
                <a:tab pos="6553381" algn="l"/>
                <a:tab pos="7048602" algn="l"/>
                <a:tab pos="7543825" algn="l"/>
                <a:tab pos="8039046" algn="l"/>
                <a:tab pos="8534269" algn="l"/>
                <a:tab pos="9029490" algn="l"/>
                <a:tab pos="9524713" algn="l"/>
              </a:tabLst>
            </a:pPr>
            <a:r>
              <a:rPr lang="pt-BR" altLang="pt-BR"/>
              <a:t>Lista circular.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Imagem 2_15"/>
          <p:cNvPicPr/>
          <p:nvPr/>
        </p:nvPicPr>
        <p:blipFill>
          <a:blip r:embed="rId2"/>
          <a:stretch/>
        </p:blipFill>
        <p:spPr>
          <a:xfrm>
            <a:off x="0" y="360"/>
            <a:ext cx="581400" cy="7554960"/>
          </a:xfrm>
          <a:prstGeom prst="rect">
            <a:avLst/>
          </a:prstGeom>
          <a:ln>
            <a:noFill/>
          </a:ln>
        </p:spPr>
      </p:pic>
      <p:pic>
        <p:nvPicPr>
          <p:cNvPr id="142" name="Imagem 4_16" descr="Logotipo&#10;&#10;Descrição gerada automaticamente"/>
          <p:cNvPicPr/>
          <p:nvPr/>
        </p:nvPicPr>
        <p:blipFill>
          <a:blip r:embed="rId3"/>
          <a:stretch/>
        </p:blipFill>
        <p:spPr>
          <a:xfrm>
            <a:off x="8975160" y="6777360"/>
            <a:ext cx="1600560" cy="619200"/>
          </a:xfrm>
          <a:prstGeom prst="rect">
            <a:avLst/>
          </a:prstGeom>
          <a:ln>
            <a:noFill/>
          </a:ln>
        </p:spPr>
      </p:pic>
      <p:sp>
        <p:nvSpPr>
          <p:cNvPr id="143" name="CustomShape 1"/>
          <p:cNvSpPr/>
          <p:nvPr/>
        </p:nvSpPr>
        <p:spPr>
          <a:xfrm>
            <a:off x="719280" y="260640"/>
            <a:ext cx="8948520" cy="56628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pc="-1" dirty="0">
                <a:solidFill>
                  <a:srgbClr val="00AEEF"/>
                </a:solidFill>
                <a:latin typeface="Calibri"/>
              </a:rPr>
              <a:t>Próxima Aula</a:t>
            </a:r>
          </a:p>
        </p:txBody>
      </p:sp>
      <p:sp>
        <p:nvSpPr>
          <p:cNvPr id="144" name="CustomShape 2"/>
          <p:cNvSpPr/>
          <p:nvPr/>
        </p:nvSpPr>
        <p:spPr>
          <a:xfrm>
            <a:off x="900000" y="1716480"/>
            <a:ext cx="9155160" cy="484833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457200" indent="-456840">
              <a:lnSpc>
                <a:spcPct val="80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Aplicações Práticas com Listas</a:t>
            </a:r>
            <a:endParaRPr lang="pt-BR" sz="3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Imagem 6" descr="Interface gráfica do usuário, Logotipo&#10;&#10;Descrição gerada automaticamente"/>
          <p:cNvPicPr/>
          <p:nvPr/>
        </p:nvPicPr>
        <p:blipFill>
          <a:blip r:embed="rId2"/>
          <a:stretch/>
        </p:blipFill>
        <p:spPr>
          <a:xfrm>
            <a:off x="0" y="-18360"/>
            <a:ext cx="10687680" cy="7554600"/>
          </a:xfrm>
          <a:prstGeom prst="rect">
            <a:avLst/>
          </a:prstGeom>
          <a:ln>
            <a:noFill/>
          </a:ln>
        </p:spPr>
      </p:pic>
      <p:sp>
        <p:nvSpPr>
          <p:cNvPr id="83" name="CustomShape 1"/>
          <p:cNvSpPr/>
          <p:nvPr/>
        </p:nvSpPr>
        <p:spPr>
          <a:xfrm>
            <a:off x="525674" y="5495040"/>
            <a:ext cx="2945015" cy="460211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Aula: 04/09/2025</a:t>
            </a:r>
            <a:endParaRPr lang="pt-BR" sz="2400" b="0" strike="noStrike" spc="-1" dirty="0"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23800" y="5991840"/>
            <a:ext cx="370908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>
                <a:solidFill>
                  <a:srgbClr val="FCF9F9"/>
                </a:solidFill>
                <a:latin typeface="Verdana"/>
                <a:ea typeface="DejaVu Sans"/>
              </a:rPr>
              <a:t>Prof.: Ms. Paulo Barreto</a:t>
            </a:r>
            <a:endParaRPr lang="pt-BR" sz="2000" b="0" strike="noStrike" spc="-1"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0" y="7066080"/>
            <a:ext cx="6995160" cy="45144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000" b="0" strike="noStrike" spc="-1" dirty="0">
                <a:solidFill>
                  <a:srgbClr val="FCF9F9"/>
                </a:solidFill>
                <a:latin typeface="Verdana"/>
                <a:ea typeface="DejaVu Sans"/>
              </a:rPr>
              <a:t>Curso: Sistemas de Informação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540501B-727B-E5A8-8FE3-A0D2F8F38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66" y="136621"/>
            <a:ext cx="3333581" cy="1912847"/>
          </a:xfrm>
          <a:prstGeom prst="rect">
            <a:avLst/>
          </a:prstGeom>
        </p:spPr>
      </p:pic>
      <p:sp>
        <p:nvSpPr>
          <p:cNvPr id="2" name="CustomShape 3">
            <a:extLst>
              <a:ext uri="{FF2B5EF4-FFF2-40B4-BE49-F238E27FC236}">
                <a16:creationId xmlns:a16="http://schemas.microsoft.com/office/drawing/2014/main" id="{3662AC23-777B-F2B3-EAA5-5CE18A016313}"/>
              </a:ext>
            </a:extLst>
          </p:cNvPr>
          <p:cNvSpPr/>
          <p:nvPr/>
        </p:nvSpPr>
        <p:spPr>
          <a:xfrm>
            <a:off x="458639" y="2267280"/>
            <a:ext cx="6652165" cy="7704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pt-BR" sz="4000" b="1" strike="noStrike" spc="-1" dirty="0">
                <a:solidFill>
                  <a:srgbClr val="FCF9F9"/>
                </a:solidFill>
                <a:latin typeface="Calibri"/>
                <a:ea typeface="DejaVu Sans"/>
              </a:rPr>
              <a:t>Listas Ordenadas e Circulares</a:t>
            </a:r>
            <a:endParaRPr lang="pt-BR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910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A029AA80-5797-84D7-C0BD-038488C3A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6</a:t>
            </a:fld>
            <a:endParaRPr lang="pt-BR" altLang="pt-BR"/>
          </a:p>
        </p:txBody>
      </p:sp>
      <p:sp>
        <p:nvSpPr>
          <p:cNvPr id="566274" name="Rectangle 2">
            <a:extLst>
              <a:ext uri="{FF2B5EF4-FFF2-40B4-BE49-F238E27FC236}">
                <a16:creationId xmlns:a16="http://schemas.microsoft.com/office/drawing/2014/main" id="{6DD3BACD-0873-DCD7-69F5-F2CD5CC49F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Variáveis ponteiro</a:t>
            </a:r>
          </a:p>
        </p:txBody>
      </p:sp>
      <p:sp>
        <p:nvSpPr>
          <p:cNvPr id="566275" name="Rectangle 3">
            <a:extLst>
              <a:ext uri="{FF2B5EF4-FFF2-40B4-BE49-F238E27FC236}">
                <a16:creationId xmlns:a16="http://schemas.microsoft.com/office/drawing/2014/main" id="{3149F90F-6B1B-664D-95D6-5F88E61D1C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3"/>
            <a:ext cx="9071610" cy="5032784"/>
          </a:xfrm>
        </p:spPr>
        <p:txBody>
          <a:bodyPr/>
          <a:lstStyle/>
          <a:p>
            <a:pPr eaLnBrk="1" hangingPunct="1"/>
            <a:r>
              <a:rPr lang="pt-BR" altLang="pt-BR"/>
              <a:t>Declaração:</a:t>
            </a:r>
          </a:p>
          <a:p>
            <a:pPr eaLnBrk="1" hangingPunct="1"/>
            <a:endParaRPr lang="pt-BR" altLang="pt-BR"/>
          </a:p>
          <a:p>
            <a:pPr eaLnBrk="1" hangingPunct="1"/>
            <a:endParaRPr lang="pt-BR" altLang="pt-BR"/>
          </a:p>
          <a:p>
            <a:pPr eaLnBrk="1" hangingPunct="1"/>
            <a:r>
              <a:rPr lang="pt-BR" altLang="pt-BR"/>
              <a:t>Exemplos</a:t>
            </a:r>
          </a:p>
        </p:txBody>
      </p:sp>
      <p:sp>
        <p:nvSpPr>
          <p:cNvPr id="566276" name="Text Box 4">
            <a:extLst>
              <a:ext uri="{FF2B5EF4-FFF2-40B4-BE49-F238E27FC236}">
                <a16:creationId xmlns:a16="http://schemas.microsoft.com/office/drawing/2014/main" id="{7D055449-E066-7725-503B-CAFEC76FB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9481" y="2827878"/>
            <a:ext cx="3743332" cy="5672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tipo *variavel;</a:t>
            </a:r>
          </a:p>
        </p:txBody>
      </p:sp>
      <p:sp>
        <p:nvSpPr>
          <p:cNvPr id="566277" name="Text Box 5">
            <a:extLst>
              <a:ext uri="{FF2B5EF4-FFF2-40B4-BE49-F238E27FC236}">
                <a16:creationId xmlns:a16="http://schemas.microsoft.com/office/drawing/2014/main" id="{3AF73B69-A1E3-9046-87B0-E7BFBA758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745" y="4493807"/>
            <a:ext cx="4206819" cy="15169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char		</a:t>
            </a:r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3086" b="1">
                <a:latin typeface="Courier New" panose="02070309020205020404" pitchFamily="49" charset="0"/>
              </a:rPr>
              <a:t>ch;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		</a:t>
            </a:r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3086" b="1">
                <a:latin typeface="Courier New" panose="02070309020205020404" pitchFamily="49" charset="0"/>
              </a:rPr>
              <a:t>i;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float	</a:t>
            </a:r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*</a:t>
            </a:r>
            <a:r>
              <a:rPr lang="pt-BR" altLang="pt-BR" sz="3086" b="1">
                <a:latin typeface="Courier New" panose="02070309020205020404" pitchFamily="49" charset="0"/>
              </a:rPr>
              <a:t>num;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926E124C-8E19-203B-127D-8E49426E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7</a:t>
            </a:fld>
            <a:endParaRPr lang="pt-BR" altLang="pt-BR"/>
          </a:p>
        </p:txBody>
      </p:sp>
      <p:sp>
        <p:nvSpPr>
          <p:cNvPr id="567298" name="Rectangle 2">
            <a:extLst>
              <a:ext uri="{FF2B5EF4-FFF2-40B4-BE49-F238E27FC236}">
                <a16:creationId xmlns:a16="http://schemas.microsoft.com/office/drawing/2014/main" id="{B960B207-616A-1FF4-04CD-F8DE49A1BC3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 </a:t>
            </a:r>
            <a:r>
              <a:rPr lang="pt-BR" altLang="pt-BR">
                <a:solidFill>
                  <a:srgbClr val="FF0000"/>
                </a:solidFill>
              </a:rPr>
              <a:t>&amp;</a:t>
            </a:r>
            <a:endParaRPr lang="pt-BR" altLang="pt-BR"/>
          </a:p>
        </p:txBody>
      </p:sp>
      <p:sp>
        <p:nvSpPr>
          <p:cNvPr id="567299" name="Rectangle 3">
            <a:extLst>
              <a:ext uri="{FF2B5EF4-FFF2-40B4-BE49-F238E27FC236}">
                <a16:creationId xmlns:a16="http://schemas.microsoft.com/office/drawing/2014/main" id="{E60DDBC3-D7FC-5732-25F6-A93DCF04486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4"/>
            <a:ext cx="9071610" cy="1937167"/>
          </a:xfrm>
        </p:spPr>
        <p:txBody>
          <a:bodyPr/>
          <a:lstStyle/>
          <a:p>
            <a:pPr lvl="1" eaLnBrk="1" hangingPunct="1"/>
            <a:r>
              <a:rPr lang="pt-BR" altLang="pt-BR"/>
              <a:t>Devolve o endereço de memória de seu operando</a:t>
            </a:r>
          </a:p>
        </p:txBody>
      </p:sp>
      <p:sp>
        <p:nvSpPr>
          <p:cNvPr id="567300" name="Text Box 4">
            <a:extLst>
              <a:ext uri="{FF2B5EF4-FFF2-40B4-BE49-F238E27FC236}">
                <a16:creationId xmlns:a16="http://schemas.microsoft.com/office/drawing/2014/main" id="{C6766D6E-4AB3-6B60-5485-3E8C707E8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67" y="3228611"/>
            <a:ext cx="2794355" cy="29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count;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count = 5;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m = &amp;count;</a:t>
            </a:r>
          </a:p>
        </p:txBody>
      </p:sp>
      <p:graphicFrame>
        <p:nvGraphicFramePr>
          <p:cNvPr id="7312" name="Group 144">
            <a:extLst>
              <a:ext uri="{FF2B5EF4-FFF2-40B4-BE49-F238E27FC236}">
                <a16:creationId xmlns:a16="http://schemas.microsoft.com/office/drawing/2014/main" id="{0DD59DBA-1C4E-F762-2F2F-8AB765EC5B68}"/>
              </a:ext>
            </a:extLst>
          </p:cNvPr>
          <p:cNvGraphicFramePr>
            <a:graphicFrameLocks noGrp="1"/>
          </p:cNvGraphicFramePr>
          <p:nvPr/>
        </p:nvGraphicFramePr>
        <p:xfrm>
          <a:off x="5662644" y="4338064"/>
          <a:ext cx="4124572" cy="1988144"/>
        </p:xfrm>
        <a:graphic>
          <a:graphicData uri="http://schemas.openxmlformats.org/drawingml/2006/table">
            <a:tbl>
              <a:tblPr/>
              <a:tblGrid>
                <a:gridCol w="1268695">
                  <a:extLst>
                    <a:ext uri="{9D8B030D-6E8A-4147-A177-3AD203B41FA5}">
                      <a16:colId xmlns:a16="http://schemas.microsoft.com/office/drawing/2014/main" val="4107066668"/>
                    </a:ext>
                  </a:extLst>
                </a:gridCol>
                <a:gridCol w="1343942">
                  <a:extLst>
                    <a:ext uri="{9D8B030D-6E8A-4147-A177-3AD203B41FA5}">
                      <a16:colId xmlns:a16="http://schemas.microsoft.com/office/drawing/2014/main" val="2084509427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2248094765"/>
                    </a:ext>
                  </a:extLst>
                </a:gridCol>
              </a:tblGrid>
              <a:tr h="766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Endereço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Memória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700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14213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1200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4021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993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2F713D83-E1D3-E8C0-22BD-9FBA6E9CE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8</a:t>
            </a:fld>
            <a:endParaRPr lang="pt-BR" altLang="pt-BR"/>
          </a:p>
        </p:txBody>
      </p:sp>
      <p:sp>
        <p:nvSpPr>
          <p:cNvPr id="568322" name="Rectangle 2">
            <a:extLst>
              <a:ext uri="{FF2B5EF4-FFF2-40B4-BE49-F238E27FC236}">
                <a16:creationId xmlns:a16="http://schemas.microsoft.com/office/drawing/2014/main" id="{26983FA2-02D6-60E1-DE4F-54EB654CFCB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 </a:t>
            </a:r>
            <a:r>
              <a:rPr lang="pt-BR" altLang="pt-BR">
                <a:solidFill>
                  <a:srgbClr val="FF0000"/>
                </a:solidFill>
              </a:rPr>
              <a:t>&amp;</a:t>
            </a:r>
            <a:endParaRPr lang="pt-BR" altLang="pt-BR"/>
          </a:p>
        </p:txBody>
      </p:sp>
      <p:sp>
        <p:nvSpPr>
          <p:cNvPr id="568323" name="Rectangle 3">
            <a:extLst>
              <a:ext uri="{FF2B5EF4-FFF2-40B4-BE49-F238E27FC236}">
                <a16:creationId xmlns:a16="http://schemas.microsoft.com/office/drawing/2014/main" id="{7E78E9CF-EDDF-4ADB-40E0-4D59182B5B1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4"/>
            <a:ext cx="9071610" cy="1937167"/>
          </a:xfrm>
        </p:spPr>
        <p:txBody>
          <a:bodyPr/>
          <a:lstStyle/>
          <a:p>
            <a:pPr lvl="1" eaLnBrk="1" hangingPunct="1"/>
            <a:r>
              <a:rPr lang="pt-BR" altLang="pt-BR"/>
              <a:t>Devolve o endereço de memória de seu operando</a:t>
            </a:r>
          </a:p>
        </p:txBody>
      </p:sp>
      <p:sp>
        <p:nvSpPr>
          <p:cNvPr id="568324" name="Text Box 4">
            <a:extLst>
              <a:ext uri="{FF2B5EF4-FFF2-40B4-BE49-F238E27FC236}">
                <a16:creationId xmlns:a16="http://schemas.microsoft.com/office/drawing/2014/main" id="{74834753-3E00-1521-C7DE-9C1AA7CB0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67" y="3228611"/>
            <a:ext cx="2794355" cy="2941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count;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count = 5;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m = &amp;count;</a:t>
            </a:r>
          </a:p>
        </p:txBody>
      </p:sp>
      <p:graphicFrame>
        <p:nvGraphicFramePr>
          <p:cNvPr id="7312" name="Group 144">
            <a:extLst>
              <a:ext uri="{FF2B5EF4-FFF2-40B4-BE49-F238E27FC236}">
                <a16:creationId xmlns:a16="http://schemas.microsoft.com/office/drawing/2014/main" id="{963E7CFC-D135-E112-E9BE-87B3985033C4}"/>
              </a:ext>
            </a:extLst>
          </p:cNvPr>
          <p:cNvGraphicFramePr>
            <a:graphicFrameLocks noGrp="1"/>
          </p:cNvGraphicFramePr>
          <p:nvPr/>
        </p:nvGraphicFramePr>
        <p:xfrm>
          <a:off x="5662644" y="4338064"/>
          <a:ext cx="4124572" cy="1988144"/>
        </p:xfrm>
        <a:graphic>
          <a:graphicData uri="http://schemas.openxmlformats.org/drawingml/2006/table">
            <a:tbl>
              <a:tblPr/>
              <a:tblGrid>
                <a:gridCol w="1268695">
                  <a:extLst>
                    <a:ext uri="{9D8B030D-6E8A-4147-A177-3AD203B41FA5}">
                      <a16:colId xmlns:a16="http://schemas.microsoft.com/office/drawing/2014/main" val="366713702"/>
                    </a:ext>
                  </a:extLst>
                </a:gridCol>
                <a:gridCol w="1343942">
                  <a:extLst>
                    <a:ext uri="{9D8B030D-6E8A-4147-A177-3AD203B41FA5}">
                      <a16:colId xmlns:a16="http://schemas.microsoft.com/office/drawing/2014/main" val="1138909105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3004024180"/>
                    </a:ext>
                  </a:extLst>
                </a:gridCol>
              </a:tblGrid>
              <a:tr h="766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Endereço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Memória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730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5192128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1200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1311014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817655"/>
                  </a:ext>
                </a:extLst>
              </a:tr>
            </a:tbl>
          </a:graphicData>
        </a:graphic>
      </p:graphicFrame>
      <p:sp>
        <p:nvSpPr>
          <p:cNvPr id="568345" name="Freeform 38">
            <a:extLst>
              <a:ext uri="{FF2B5EF4-FFF2-40B4-BE49-F238E27FC236}">
                <a16:creationId xmlns:a16="http://schemas.microsoft.com/office/drawing/2014/main" id="{1C132C5C-718F-B34C-5144-C5858D29E8F5}"/>
              </a:ext>
            </a:extLst>
          </p:cNvPr>
          <p:cNvSpPr>
            <a:spLocks/>
          </p:cNvSpPr>
          <p:nvPr/>
        </p:nvSpPr>
        <p:spPr bwMode="auto">
          <a:xfrm>
            <a:off x="9834464" y="5354769"/>
            <a:ext cx="279988" cy="475980"/>
          </a:xfrm>
          <a:custGeom>
            <a:avLst/>
            <a:gdLst>
              <a:gd name="T0" fmla="*/ 0 w 160"/>
              <a:gd name="T1" fmla="*/ 2147483647 h 272"/>
              <a:gd name="T2" fmla="*/ 2147483647 w 160"/>
              <a:gd name="T3" fmla="*/ 2147483647 h 272"/>
              <a:gd name="T4" fmla="*/ 2147483647 w 160"/>
              <a:gd name="T5" fmla="*/ 2147483647 h 272"/>
              <a:gd name="T6" fmla="*/ 0 w 160"/>
              <a:gd name="T7" fmla="*/ 0 h 272"/>
              <a:gd name="T8" fmla="*/ 0 60000 65536"/>
              <a:gd name="T9" fmla="*/ 0 60000 65536"/>
              <a:gd name="T10" fmla="*/ 0 60000 65536"/>
              <a:gd name="T11" fmla="*/ 0 60000 65536"/>
              <a:gd name="T12" fmla="*/ 0 w 160"/>
              <a:gd name="T13" fmla="*/ 0 h 272"/>
              <a:gd name="T14" fmla="*/ 160 w 160"/>
              <a:gd name="T15" fmla="*/ 272 h 2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0" h="272">
                <a:moveTo>
                  <a:pt x="0" y="272"/>
                </a:moveTo>
                <a:cubicBezTo>
                  <a:pt x="57" y="268"/>
                  <a:pt x="114" y="265"/>
                  <a:pt x="137" y="227"/>
                </a:cubicBezTo>
                <a:cubicBezTo>
                  <a:pt x="160" y="189"/>
                  <a:pt x="160" y="84"/>
                  <a:pt x="137" y="46"/>
                </a:cubicBezTo>
                <a:cubicBezTo>
                  <a:pt x="114" y="8"/>
                  <a:pt x="57" y="4"/>
                  <a:pt x="0" y="0"/>
                </a:cubicBezTo>
              </a:path>
            </a:pathLst>
          </a:custGeom>
          <a:noFill/>
          <a:ln w="28575">
            <a:solidFill>
              <a:srgbClr val="0000CC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pt-BR" sz="1984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Número de Slide 5">
            <a:extLst>
              <a:ext uri="{FF2B5EF4-FFF2-40B4-BE49-F238E27FC236}">
                <a16:creationId xmlns:a16="http://schemas.microsoft.com/office/drawing/2014/main" id="{778AEC54-FACD-E4B7-2D50-E3713C4D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pt-BR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fld id="{9EDF4E04-24F4-47F6-ABB9-3C300C6C6E76}" type="slidenum">
              <a:rPr lang="pt-BR" altLang="pt-BR" smtClean="0"/>
              <a:pPr/>
              <a:t>9</a:t>
            </a:fld>
            <a:endParaRPr lang="pt-BR" altLang="pt-BR"/>
          </a:p>
        </p:txBody>
      </p:sp>
      <p:sp>
        <p:nvSpPr>
          <p:cNvPr id="569346" name="Rectangle 2">
            <a:extLst>
              <a:ext uri="{FF2B5EF4-FFF2-40B4-BE49-F238E27FC236}">
                <a16:creationId xmlns:a16="http://schemas.microsoft.com/office/drawing/2014/main" id="{3437516A-D057-D13C-85CC-2C103AF063B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pt-BR" altLang="pt-BR"/>
              <a:t>Operador</a:t>
            </a:r>
          </a:p>
        </p:txBody>
      </p:sp>
      <p:sp>
        <p:nvSpPr>
          <p:cNvPr id="569347" name="Rectangle 3">
            <a:extLst>
              <a:ext uri="{FF2B5EF4-FFF2-40B4-BE49-F238E27FC236}">
                <a16:creationId xmlns:a16="http://schemas.microsoft.com/office/drawing/2014/main" id="{D578E16B-8F5D-A1D4-EDD3-178514FECAE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10101" y="1763924"/>
            <a:ext cx="9071610" cy="1937167"/>
          </a:xfrm>
        </p:spPr>
        <p:txBody>
          <a:bodyPr/>
          <a:lstStyle/>
          <a:p>
            <a:pPr lvl="1" eaLnBrk="1" hangingPunct="1"/>
            <a:r>
              <a:rPr lang="pt-BR" altLang="pt-BR"/>
              <a:t>Devolve o valor da variável localizada no endereço de seu operando</a:t>
            </a:r>
          </a:p>
        </p:txBody>
      </p:sp>
      <p:sp>
        <p:nvSpPr>
          <p:cNvPr id="569348" name="Text Box 29">
            <a:extLst>
              <a:ext uri="{FF2B5EF4-FFF2-40B4-BE49-F238E27FC236}">
                <a16:creationId xmlns:a16="http://schemas.microsoft.com/office/drawing/2014/main" id="{38D1C980-1EE1-3528-163D-B08FC1FB04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5067" y="3228611"/>
            <a:ext cx="3031599" cy="3416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count,q;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int *m;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count = 5;</a:t>
            </a:r>
          </a:p>
          <a:p>
            <a:pPr eaLnBrk="1" hangingPunct="1"/>
            <a:r>
              <a:rPr lang="pt-BR" altLang="pt-BR" sz="3086" b="1">
                <a:latin typeface="Courier New" panose="02070309020205020404" pitchFamily="49" charset="0"/>
              </a:rPr>
              <a:t>m = &amp;count;</a:t>
            </a:r>
          </a:p>
          <a:p>
            <a:pPr eaLnBrk="1" hangingPunct="1"/>
            <a:endParaRPr lang="pt-BR" altLang="pt-BR" sz="3086" b="1">
              <a:latin typeface="Courier New" panose="02070309020205020404" pitchFamily="49" charset="0"/>
            </a:endParaRPr>
          </a:p>
          <a:p>
            <a:pPr eaLnBrk="1" hangingPunct="1"/>
            <a:r>
              <a:rPr lang="pt-BR" altLang="pt-BR" sz="3086" b="1">
                <a:solidFill>
                  <a:srgbClr val="0000CC"/>
                </a:solidFill>
                <a:latin typeface="Courier New" panose="02070309020205020404" pitchFamily="49" charset="0"/>
              </a:rPr>
              <a:t>q = *m;</a:t>
            </a:r>
          </a:p>
        </p:txBody>
      </p:sp>
      <p:graphicFrame>
        <p:nvGraphicFramePr>
          <p:cNvPr id="8339" name="Group 147">
            <a:extLst>
              <a:ext uri="{FF2B5EF4-FFF2-40B4-BE49-F238E27FC236}">
                <a16:creationId xmlns:a16="http://schemas.microsoft.com/office/drawing/2014/main" id="{D23E3A1E-D543-83B6-6ADC-9BF74802072D}"/>
              </a:ext>
            </a:extLst>
          </p:cNvPr>
          <p:cNvGraphicFramePr>
            <a:graphicFrameLocks noGrp="1"/>
          </p:cNvGraphicFramePr>
          <p:nvPr/>
        </p:nvGraphicFramePr>
        <p:xfrm>
          <a:off x="5981130" y="4338064"/>
          <a:ext cx="4124572" cy="2393740"/>
        </p:xfrm>
        <a:graphic>
          <a:graphicData uri="http://schemas.openxmlformats.org/drawingml/2006/table">
            <a:tbl>
              <a:tblPr/>
              <a:tblGrid>
                <a:gridCol w="1268695">
                  <a:extLst>
                    <a:ext uri="{9D8B030D-6E8A-4147-A177-3AD203B41FA5}">
                      <a16:colId xmlns:a16="http://schemas.microsoft.com/office/drawing/2014/main" val="3237694548"/>
                    </a:ext>
                  </a:extLst>
                </a:gridCol>
                <a:gridCol w="1343942">
                  <a:extLst>
                    <a:ext uri="{9D8B030D-6E8A-4147-A177-3AD203B41FA5}">
                      <a16:colId xmlns:a16="http://schemas.microsoft.com/office/drawing/2014/main" val="810517360"/>
                    </a:ext>
                  </a:extLst>
                </a:gridCol>
                <a:gridCol w="1511935">
                  <a:extLst>
                    <a:ext uri="{9D8B030D-6E8A-4147-A177-3AD203B41FA5}">
                      <a16:colId xmlns:a16="http://schemas.microsoft.com/office/drawing/2014/main" val="1830951621"/>
                    </a:ext>
                  </a:extLst>
                </a:gridCol>
              </a:tblGrid>
              <a:tr h="76604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Variável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Endereço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Memória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pt-BR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045939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count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364121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m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1200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1001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8901769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q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1007</a:t>
                      </a: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?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3724846"/>
                  </a:ext>
                </a:extLst>
              </a:tr>
              <a:tr h="40318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kumimoji="0" lang="en-US" altLang="pt-B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00796" marR="100796" marT="50398" marB="50398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Calibri" panose="020F050202020403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pt-BR" altLang="pt-B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sym typeface="MT Extra" panose="05050102010205020202" pitchFamily="18" charset="2"/>
                        </a:rPr>
                        <a:t></a:t>
                      </a:r>
                    </a:p>
                  </a:txBody>
                  <a:tcPr marL="100796" marR="100796" marT="50398" marB="503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418003"/>
                  </a:ext>
                </a:extLst>
              </a:tr>
            </a:tbl>
          </a:graphicData>
        </a:graphic>
      </p:graphicFrame>
      <p:sp>
        <p:nvSpPr>
          <p:cNvPr id="45" name="Rectangle 3">
            <a:extLst>
              <a:ext uri="{FF2B5EF4-FFF2-40B4-BE49-F238E27FC236}">
                <a16:creationId xmlns:a16="http://schemas.microsoft.com/office/drawing/2014/main" id="{EA387BA2-22C0-1156-C9ED-646FCBC51F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093" y="629972"/>
            <a:ext cx="708719" cy="62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77979" indent="-377979">
              <a:spcBef>
                <a:spcPct val="20000"/>
              </a:spcBef>
              <a:defRPr/>
            </a:pPr>
            <a:r>
              <a:rPr lang="pt-BR" sz="3968" b="1" kern="0" dirty="0">
                <a:solidFill>
                  <a:srgbClr val="FF0000"/>
                </a:solidFill>
                <a:latin typeface="Courier New" pitchFamily="49" charset="0"/>
                <a:sym typeface="Symbol" pitchFamily="18" charset="2"/>
              </a:rPr>
              <a:t>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</TotalTime>
  <Words>3098</Words>
  <Application>Microsoft Office PowerPoint</Application>
  <PresentationFormat>Personalizar</PresentationFormat>
  <Paragraphs>624</Paragraphs>
  <Slides>53</Slides>
  <Notes>37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Office Theme</vt:lpstr>
      <vt:lpstr>Office Theme</vt:lpstr>
      <vt:lpstr>Apresentação do PowerPoint</vt:lpstr>
      <vt:lpstr>Calendário</vt:lpstr>
      <vt:lpstr>Fontes da Aula</vt:lpstr>
      <vt:lpstr>Ponteiros</vt:lpstr>
      <vt:lpstr>O que é um ponteiro?</vt:lpstr>
      <vt:lpstr>Variáveis ponteiro</vt:lpstr>
      <vt:lpstr>Operador &amp;</vt:lpstr>
      <vt:lpstr>Operador &amp;</vt:lpstr>
      <vt:lpstr>Operador</vt:lpstr>
      <vt:lpstr>Operador</vt:lpstr>
      <vt:lpstr>Operador</vt:lpstr>
      <vt:lpstr>Valor de x ?</vt:lpstr>
      <vt:lpstr>Atribuição de ponteiros</vt:lpstr>
      <vt:lpstr>Atribuição de ponteiros</vt:lpstr>
      <vt:lpstr>Atribuição de ponteiros</vt:lpstr>
      <vt:lpstr>Listas Circulares</vt:lpstr>
      <vt:lpstr>Listas Duplamente Encadeadas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Criação</dc:creator>
  <dc:description/>
  <cp:lastModifiedBy>PAULO CESAR B. DA SILVA</cp:lastModifiedBy>
  <cp:revision>51</cp:revision>
  <dcterms:created xsi:type="dcterms:W3CDTF">2022-01-12T20:15:21Z</dcterms:created>
  <dcterms:modified xsi:type="dcterms:W3CDTF">2025-09-04T15:55:00Z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Personalizar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16</vt:i4>
  </property>
</Properties>
</file>