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80"/>
  </p:notes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44" r:id="rId78"/>
    <p:sldId id="346" r:id="rId79"/>
  </p:sldIdLst>
  <p:sldSz cx="9906000" cy="6858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660"/>
  </p:normalViewPr>
  <p:slideViewPr>
    <p:cSldViewPr snapToGrid="0">
      <p:cViewPr varScale="1">
        <p:scale>
          <a:sx n="72" d="100"/>
          <a:sy n="72" d="100"/>
        </p:scale>
        <p:origin x="1176" y="66"/>
      </p:cViewPr>
      <p:guideLst/>
    </p:cSldViewPr>
  </p:slideViewPr>
  <p:notesTextViewPr>
    <p:cViewPr>
      <p:scale>
        <a:sx n="1" d="1"/>
        <a:sy n="1" d="1"/>
      </p:scale>
      <p:origin x="0" y="0"/>
    </p:cViewPr>
  </p:notesTextViewPr>
  <p:sorterViewPr>
    <p:cViewPr>
      <p:scale>
        <a:sx n="100" d="100"/>
        <a:sy n="100" d="100"/>
      </p:scale>
      <p:origin x="0" y="-234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p:cNvSpPr>
          <p:nvPr>
            <p:ph type="body"/>
          </p:nvPr>
        </p:nvSpPr>
        <p:spPr>
          <a:xfrm>
            <a:off x="756000" y="5078520"/>
            <a:ext cx="6047640" cy="4811040"/>
          </a:xfrm>
          <a:prstGeom prst="rect">
            <a:avLst/>
          </a:prstGeom>
        </p:spPr>
        <p:txBody>
          <a:bodyPr lIns="0" tIns="0" rIns="0" bIns="0"/>
          <a:lstStyle/>
          <a:p>
            <a:r>
              <a:rPr lang="pt-BR" sz="2000" b="0" strike="noStrike" spc="-1">
                <a:latin typeface="Arial"/>
              </a:rPr>
              <a:t>Clique para editar o formato de notas</a:t>
            </a:r>
          </a:p>
        </p:txBody>
      </p:sp>
      <p:sp>
        <p:nvSpPr>
          <p:cNvPr id="121" name="PlaceHolder 2"/>
          <p:cNvSpPr>
            <a:spLocks noGrp="1"/>
          </p:cNvSpPr>
          <p:nvPr>
            <p:ph type="hdr"/>
          </p:nvPr>
        </p:nvSpPr>
        <p:spPr>
          <a:xfrm>
            <a:off x="0" y="0"/>
            <a:ext cx="3280680" cy="534240"/>
          </a:xfrm>
          <a:prstGeom prst="rect">
            <a:avLst/>
          </a:prstGeom>
        </p:spPr>
        <p:txBody>
          <a:bodyPr lIns="0" tIns="0" rIns="0" bIns="0"/>
          <a:lstStyle/>
          <a:p>
            <a:r>
              <a:rPr lang="pt-BR" sz="1400" b="0" strike="noStrike" spc="-1">
                <a:latin typeface="Times New Roman"/>
              </a:rPr>
              <a:t> </a:t>
            </a:r>
          </a:p>
        </p:txBody>
      </p:sp>
      <p:sp>
        <p:nvSpPr>
          <p:cNvPr id="122" name="PlaceHolder 3"/>
          <p:cNvSpPr>
            <a:spLocks noGrp="1"/>
          </p:cNvSpPr>
          <p:nvPr>
            <p:ph type="dt"/>
          </p:nvPr>
        </p:nvSpPr>
        <p:spPr>
          <a:xfrm>
            <a:off x="4278960" y="0"/>
            <a:ext cx="3280680" cy="534240"/>
          </a:xfrm>
          <a:prstGeom prst="rect">
            <a:avLst/>
          </a:prstGeom>
        </p:spPr>
        <p:txBody>
          <a:bodyPr lIns="0" tIns="0" rIns="0" bIns="0"/>
          <a:lstStyle/>
          <a:p>
            <a:pPr algn="r"/>
            <a:r>
              <a:rPr lang="pt-BR" sz="1400" b="0" strike="noStrike" spc="-1">
                <a:latin typeface="Times New Roman"/>
              </a:rPr>
              <a:t> </a:t>
            </a:r>
          </a:p>
        </p:txBody>
      </p:sp>
      <p:sp>
        <p:nvSpPr>
          <p:cNvPr id="123" name="PlaceHolder 4"/>
          <p:cNvSpPr>
            <a:spLocks noGrp="1"/>
          </p:cNvSpPr>
          <p:nvPr>
            <p:ph type="ftr"/>
          </p:nvPr>
        </p:nvSpPr>
        <p:spPr>
          <a:xfrm>
            <a:off x="0" y="10157400"/>
            <a:ext cx="3280680" cy="534240"/>
          </a:xfrm>
          <a:prstGeom prst="rect">
            <a:avLst/>
          </a:prstGeom>
        </p:spPr>
        <p:txBody>
          <a:bodyPr lIns="0" tIns="0" rIns="0" bIns="0" anchor="b"/>
          <a:lstStyle/>
          <a:p>
            <a:r>
              <a:rPr lang="pt-BR" sz="1400" b="0" strike="noStrike" spc="-1">
                <a:latin typeface="Times New Roman"/>
              </a:rPr>
              <a:t> </a:t>
            </a:r>
          </a:p>
        </p:txBody>
      </p:sp>
      <p:sp>
        <p:nvSpPr>
          <p:cNvPr id="124" name="PlaceHolder 5"/>
          <p:cNvSpPr>
            <a:spLocks noGrp="1"/>
          </p:cNvSpPr>
          <p:nvPr>
            <p:ph type="sldNum"/>
          </p:nvPr>
        </p:nvSpPr>
        <p:spPr>
          <a:xfrm>
            <a:off x="4278960" y="10157400"/>
            <a:ext cx="3280680" cy="534240"/>
          </a:xfrm>
          <a:prstGeom prst="rect">
            <a:avLst/>
          </a:prstGeom>
        </p:spPr>
        <p:txBody>
          <a:bodyPr lIns="0" tIns="0" rIns="0" bIns="0" anchor="b"/>
          <a:lstStyle/>
          <a:p>
            <a:pPr algn="r"/>
            <a:fld id="{736BB994-82CC-4E39-B81F-DC2CC3654A77}"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laceHolder 1"/>
          <p:cNvSpPr>
            <a:spLocks noGrp="1"/>
          </p:cNvSpPr>
          <p:nvPr>
            <p:ph type="body"/>
          </p:nvPr>
        </p:nvSpPr>
        <p:spPr>
          <a:xfrm>
            <a:off x="685800" y="4343400"/>
            <a:ext cx="5486040" cy="4114440"/>
          </a:xfrm>
          <a:prstGeom prst="rect">
            <a:avLst/>
          </a:prstGeom>
        </p:spPr>
        <p:txBody>
          <a:bodyPr/>
          <a:lstStyle/>
          <a:p>
            <a:endParaRPr lang="pt-BR" sz="2000" b="0" strike="noStrike" spc="-1">
              <a:latin typeface="Arial"/>
            </a:endParaRPr>
          </a:p>
        </p:txBody>
      </p:sp>
      <p:sp>
        <p:nvSpPr>
          <p:cNvPr id="723" name="TextShape 2"/>
          <p:cNvSpPr txBox="1"/>
          <p:nvPr/>
        </p:nvSpPr>
        <p:spPr>
          <a:xfrm>
            <a:off x="3884760" y="8685360"/>
            <a:ext cx="2971440" cy="456840"/>
          </a:xfrm>
          <a:prstGeom prst="rect">
            <a:avLst/>
          </a:prstGeom>
          <a:noFill/>
          <a:ln>
            <a:noFill/>
          </a:ln>
        </p:spPr>
        <p:txBody>
          <a:bodyPr anchor="b"/>
          <a:lstStyle/>
          <a:p>
            <a:pPr algn="r">
              <a:lnSpc>
                <a:spcPct val="100000"/>
              </a:lnSpc>
            </a:pPr>
            <a:fld id="{116339C8-E2E5-4EC0-B983-DD1E0F14B35D}" type="slidenum">
              <a:rPr lang="pt-BR" sz="1200" b="0" strike="noStrike" spc="-1">
                <a:solidFill>
                  <a:srgbClr val="000000"/>
                </a:solidFill>
                <a:latin typeface="+mn-lt"/>
                <a:ea typeface="+mn-ea"/>
              </a:rPr>
              <a:t>1</a:t>
            </a:fld>
            <a:endParaRPr lang="pt-B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PlaceHolder 1"/>
          <p:cNvSpPr>
            <a:spLocks noGrp="1"/>
          </p:cNvSpPr>
          <p:nvPr>
            <p:ph type="body"/>
          </p:nvPr>
        </p:nvSpPr>
        <p:spPr>
          <a:xfrm>
            <a:off x="685800" y="4343400"/>
            <a:ext cx="5486040" cy="4114440"/>
          </a:xfrm>
          <a:prstGeom prst="rect">
            <a:avLst/>
          </a:prstGeom>
        </p:spPr>
        <p:txBody>
          <a:bodyPr/>
          <a:lstStyle/>
          <a:p>
            <a:r>
              <a:rPr lang="pt-BR" sz="2000" b="0" strike="noStrike" spc="-1">
                <a:latin typeface="Arial"/>
              </a:rPr>
              <a:t>AS linguagens de programação tipicamente possuem diversas estruturas de programação destinadas ao controle do fluxo de execução, isto é, estruturas que permitem a repetição e o desvio do fluxo de execução.</a:t>
            </a:r>
          </a:p>
          <a:p>
            <a:endParaRPr lang="pt-BR" sz="2000" b="0" strike="noStrike" spc="-1">
              <a:latin typeface="Arial"/>
            </a:endParaRPr>
          </a:p>
          <a:p>
            <a:r>
              <a:rPr lang="pt-BR" sz="2000" b="0" strike="noStrike" spc="-1">
                <a:latin typeface="Arial"/>
              </a:rPr>
              <a:t>Além destas estruturas existem ainda:</a:t>
            </a:r>
          </a:p>
          <a:p>
            <a:r>
              <a:rPr lang="pt-BR" sz="2000" b="0" strike="noStrike" spc="-1">
                <a:latin typeface="Wingdings"/>
              </a:rPr>
              <a:t> Mecanismos de modularização</a:t>
            </a:r>
            <a:endParaRPr lang="pt-BR" sz="2000" b="0" strike="noStrike" spc="-1">
              <a:latin typeface="Arial"/>
            </a:endParaRPr>
          </a:p>
          <a:p>
            <a:r>
              <a:rPr lang="pt-BR" sz="2000" b="0" strike="noStrike" spc="-1">
                <a:latin typeface="Wingdings"/>
              </a:rPr>
              <a:t> Estruturas de controle de erros</a:t>
            </a:r>
            <a:endParaRPr lang="pt-BR"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PlaceHolder 1"/>
          <p:cNvSpPr>
            <a:spLocks noGrp="1"/>
          </p:cNvSpPr>
          <p:nvPr>
            <p:ph type="body"/>
          </p:nvPr>
        </p:nvSpPr>
        <p:spPr>
          <a:xfrm>
            <a:off x="685800" y="4343400"/>
            <a:ext cx="5486040" cy="4114440"/>
          </a:xfrm>
          <a:prstGeom prst="rect">
            <a:avLst/>
          </a:prstGeom>
        </p:spPr>
        <p:txBody>
          <a:bodyPr/>
          <a:lstStyle/>
          <a:p>
            <a:r>
              <a:rPr lang="pt-BR" sz="2000" b="0" strike="noStrike" spc="-1">
                <a:latin typeface="Arial"/>
              </a:rPr>
              <a:t>AS linguagens de programação tipicamente possuem diversas estruturas de programação destinadas ao controle do fluxo de execução, isto é, estruturas que permitem a repetição e o desvio do fluxo de execução.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PlaceHolder 1"/>
          <p:cNvSpPr>
            <a:spLocks noGrp="1"/>
          </p:cNvSpPr>
          <p:nvPr>
            <p:ph type="body"/>
          </p:nvPr>
        </p:nvSpPr>
        <p:spPr>
          <a:xfrm>
            <a:off x="685800" y="4343400"/>
            <a:ext cx="5486040" cy="4114440"/>
          </a:xfrm>
          <a:prstGeom prst="rect">
            <a:avLst/>
          </a:prstGeom>
        </p:spPr>
        <p:txBody>
          <a:bodyPr/>
          <a:lstStyle/>
          <a:p>
            <a:r>
              <a:rPr lang="pt-BR" sz="2000" b="0" strike="noStrike" spc="-1">
                <a:latin typeface="Arial"/>
              </a:rPr>
              <a:t>AS linguagens de programação tipicamente possuem diversas estruturas de programação destinadas ao controle do fluxo de execução, isto é, estruturas que permitem a repetição e o desvio do fluxo de execução.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PlaceHolder 1"/>
          <p:cNvSpPr>
            <a:spLocks noGrp="1"/>
          </p:cNvSpPr>
          <p:nvPr>
            <p:ph type="body"/>
          </p:nvPr>
        </p:nvSpPr>
        <p:spPr>
          <a:xfrm>
            <a:off x="685800" y="4343400"/>
            <a:ext cx="5486040" cy="4114440"/>
          </a:xfrm>
          <a:prstGeom prst="rect">
            <a:avLst/>
          </a:prstGeom>
        </p:spPr>
        <p:txBody>
          <a:bodyPr/>
          <a:lstStyle/>
          <a:p>
            <a:r>
              <a:rPr lang="pt-BR" sz="2000" b="0" strike="noStrike" spc="-1">
                <a:latin typeface="Arial"/>
              </a:rPr>
              <a:t>AS linguagens de programação tipicamente possuem diversas estruturas de programação destinadas ao controle do fluxo de execução, isto é, estruturas que permitem a repetição e o desvio do fluxo de execução.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PlaceHolder 1"/>
          <p:cNvSpPr>
            <a:spLocks noGrp="1"/>
          </p:cNvSpPr>
          <p:nvPr>
            <p:ph type="body"/>
          </p:nvPr>
        </p:nvSpPr>
        <p:spPr>
          <a:xfrm>
            <a:off x="685800" y="4343400"/>
            <a:ext cx="5486040" cy="4114440"/>
          </a:xfrm>
          <a:prstGeom prst="rect">
            <a:avLst/>
          </a:prstGeom>
        </p:spPr>
        <p:txBody>
          <a:bodyPr/>
          <a:lstStyle/>
          <a:p>
            <a:endParaRPr lang="pt-BR" sz="2000" b="0" strike="noStrike" spc="-1">
              <a:latin typeface="Arial"/>
            </a:endParaRPr>
          </a:p>
        </p:txBody>
      </p:sp>
      <p:sp>
        <p:nvSpPr>
          <p:cNvPr id="729" name="TextShape 2"/>
          <p:cNvSpPr txBox="1"/>
          <p:nvPr/>
        </p:nvSpPr>
        <p:spPr>
          <a:xfrm>
            <a:off x="3884760" y="8685360"/>
            <a:ext cx="2971440" cy="456840"/>
          </a:xfrm>
          <a:prstGeom prst="rect">
            <a:avLst/>
          </a:prstGeom>
          <a:noFill/>
          <a:ln>
            <a:noFill/>
          </a:ln>
        </p:spPr>
        <p:txBody>
          <a:bodyPr anchor="b"/>
          <a:lstStyle/>
          <a:p>
            <a:pPr algn="r">
              <a:lnSpc>
                <a:spcPct val="100000"/>
              </a:lnSpc>
            </a:pPr>
            <a:fld id="{ADA93C32-9606-4CC7-9C2B-CCA52451AEFE}" type="slidenum">
              <a:rPr lang="pt-BR" sz="1200" b="0" strike="noStrike" spc="-1">
                <a:solidFill>
                  <a:srgbClr val="000000"/>
                </a:solidFill>
                <a:latin typeface="+mn-lt"/>
                <a:ea typeface="+mn-ea"/>
              </a:rPr>
              <a:t>76</a:t>
            </a:fld>
            <a:endParaRPr lang="pt-B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7"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8"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3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2"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3" name="PlaceHolder 5"/>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35"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6"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7"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8" name="PlaceHolder 5"/>
          <p:cNvSpPr>
            <a:spLocks noGrp="1"/>
          </p:cNvSpPr>
          <p:nvPr>
            <p:ph type="body"/>
          </p:nvPr>
        </p:nvSpPr>
        <p:spPr>
          <a:xfrm>
            <a:off x="65232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9"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40" name="PlaceHolder 7"/>
          <p:cNvSpPr>
            <a:spLocks noGrp="1"/>
          </p:cNvSpPr>
          <p:nvPr>
            <p:ph type="body"/>
          </p:nvPr>
        </p:nvSpPr>
        <p:spPr>
          <a:xfrm>
            <a:off x="4950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44" name="PlaceHolder 2"/>
          <p:cNvSpPr>
            <a:spLocks noGrp="1"/>
          </p:cNvSpPr>
          <p:nvPr>
            <p:ph type="subTitle"/>
          </p:nvPr>
        </p:nvSpPr>
        <p:spPr>
          <a:xfrm>
            <a:off x="495000" y="1604520"/>
            <a:ext cx="8915040" cy="3977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46"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48"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49"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865800" y="533520"/>
            <a:ext cx="4087080" cy="116557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53"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54" name="PlaceHolder 3"/>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55" name="PlaceHolder 4"/>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6" name="PlaceHolder 2"/>
          <p:cNvSpPr>
            <a:spLocks noGrp="1"/>
          </p:cNvSpPr>
          <p:nvPr>
            <p:ph type="subTitle"/>
          </p:nvPr>
        </p:nvSpPr>
        <p:spPr>
          <a:xfrm>
            <a:off x="495000" y="1604520"/>
            <a:ext cx="8915040" cy="3977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57"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58"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59"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61"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62"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63"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65"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66"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68"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6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0"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1" name="PlaceHolder 5"/>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73"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4"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5"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6" name="PlaceHolder 5"/>
          <p:cNvSpPr>
            <a:spLocks noGrp="1"/>
          </p:cNvSpPr>
          <p:nvPr>
            <p:ph type="body"/>
          </p:nvPr>
        </p:nvSpPr>
        <p:spPr>
          <a:xfrm>
            <a:off x="65232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7"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8" name="PlaceHolder 7"/>
          <p:cNvSpPr>
            <a:spLocks noGrp="1"/>
          </p:cNvSpPr>
          <p:nvPr>
            <p:ph type="body"/>
          </p:nvPr>
        </p:nvSpPr>
        <p:spPr>
          <a:xfrm>
            <a:off x="4950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85" name="PlaceHolder 2"/>
          <p:cNvSpPr>
            <a:spLocks noGrp="1"/>
          </p:cNvSpPr>
          <p:nvPr>
            <p:ph type="subTitle"/>
          </p:nvPr>
        </p:nvSpPr>
        <p:spPr>
          <a:xfrm>
            <a:off x="495000" y="1604520"/>
            <a:ext cx="8915040" cy="3977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87"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89"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90"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8"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865800" y="533520"/>
            <a:ext cx="4087080" cy="116557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94"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95" name="PlaceHolder 3"/>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96" name="PlaceHolder 4"/>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98"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9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00"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0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03"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04"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06"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07"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09"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0"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1"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2" name="PlaceHolder 5"/>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14"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5"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6"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7" name="PlaceHolder 5"/>
          <p:cNvSpPr>
            <a:spLocks noGrp="1"/>
          </p:cNvSpPr>
          <p:nvPr>
            <p:ph type="body"/>
          </p:nvPr>
        </p:nvSpPr>
        <p:spPr>
          <a:xfrm>
            <a:off x="65232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8"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9" name="PlaceHolder 7"/>
          <p:cNvSpPr>
            <a:spLocks noGrp="1"/>
          </p:cNvSpPr>
          <p:nvPr>
            <p:ph type="body"/>
          </p:nvPr>
        </p:nvSpPr>
        <p:spPr>
          <a:xfrm>
            <a:off x="4950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0"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65800" y="533520"/>
            <a:ext cx="4087080" cy="116557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5"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6" name="PlaceHolder 3"/>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7" name="PlaceHolder 4"/>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9"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0"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1"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3"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4"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5"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65800" y="533520"/>
            <a:ext cx="4087080" cy="2514240"/>
          </a:xfrm>
          <a:prstGeom prst="rect">
            <a:avLst/>
          </a:prstGeom>
        </p:spPr>
        <p:txBody>
          <a:bodyPr anchor="b">
            <a:normAutofit/>
          </a:bodyPr>
          <a:lstStyle/>
          <a:p>
            <a:pPr>
              <a:lnSpc>
                <a:spcPct val="100000"/>
              </a:lnSpc>
            </a:pPr>
            <a:r>
              <a:rPr lang="en-US" sz="5400" b="1" strike="noStrike" spc="-1">
                <a:solidFill>
                  <a:srgbClr val="00AEEF"/>
                </a:solidFill>
                <a:latin typeface="Franklin Gothic Medium"/>
              </a:rPr>
              <a:t>Clique para editar o estilo do título mestre</a:t>
            </a:r>
            <a:endParaRPr lang="en-US" sz="5400" b="0" strike="noStrike" spc="-1">
              <a:solidFill>
                <a:srgbClr val="000000"/>
              </a:solidFill>
              <a:latin typeface="Franklin Gothic Medium"/>
            </a:endParaRPr>
          </a:p>
        </p:txBody>
      </p:sp>
      <p:sp>
        <p:nvSpPr>
          <p:cNvPr id="6" name="PlaceHolder 2"/>
          <p:cNvSpPr>
            <a:spLocks noGrp="1"/>
          </p:cNvSpPr>
          <p:nvPr>
            <p:ph type="dt"/>
          </p:nvPr>
        </p:nvSpPr>
        <p:spPr>
          <a:xfrm>
            <a:off x="5634360" y="6155280"/>
            <a:ext cx="1114200" cy="272520"/>
          </a:xfrm>
          <a:prstGeom prst="rect">
            <a:avLst/>
          </a:prstGeom>
        </p:spPr>
        <p:txBody>
          <a:bodyPr anchor="ctr"/>
          <a:lstStyle/>
          <a:p>
            <a:endParaRPr lang="pt-BR" sz="2400" b="0" strike="noStrike" spc="-1">
              <a:latin typeface="Times New Roman"/>
            </a:endParaRPr>
          </a:p>
        </p:txBody>
      </p:sp>
      <p:sp>
        <p:nvSpPr>
          <p:cNvPr id="2" name="PlaceHolder 3"/>
          <p:cNvSpPr>
            <a:spLocks noGrp="1"/>
          </p:cNvSpPr>
          <p:nvPr>
            <p:ph type="ftr"/>
          </p:nvPr>
        </p:nvSpPr>
        <p:spPr>
          <a:xfrm>
            <a:off x="865800" y="6155280"/>
            <a:ext cx="4593960" cy="272520"/>
          </a:xfrm>
          <a:prstGeom prst="rect">
            <a:avLst/>
          </a:prstGeom>
        </p:spPr>
        <p:txBody>
          <a:bodyPr anchor="ctr"/>
          <a:lstStyle/>
          <a:p>
            <a:endParaRPr lang="pt-BR" sz="2400" b="0" strike="noStrike" spc="-1">
              <a:latin typeface="Times New Roman"/>
            </a:endParaRPr>
          </a:p>
        </p:txBody>
      </p:sp>
      <p:sp>
        <p:nvSpPr>
          <p:cNvPr id="3" name="PlaceHolder 4"/>
          <p:cNvSpPr>
            <a:spLocks noGrp="1"/>
          </p:cNvSpPr>
          <p:nvPr>
            <p:ph type="sldNum"/>
          </p:nvPr>
        </p:nvSpPr>
        <p:spPr>
          <a:xfrm>
            <a:off x="6934680" y="6155280"/>
            <a:ext cx="990360" cy="272520"/>
          </a:xfrm>
          <a:prstGeom prst="rect">
            <a:avLst/>
          </a:prstGeom>
        </p:spPr>
        <p:txBody>
          <a:bodyPr anchor="ctr"/>
          <a:lstStyle/>
          <a:p>
            <a:pPr algn="r">
              <a:lnSpc>
                <a:spcPct val="100000"/>
              </a:lnSpc>
            </a:pPr>
            <a:fld id="{C7107E68-3A84-4022-AF50-098E005115A1}" type="slidenum">
              <a:rPr lang="pt-BR" sz="1000" b="0" strike="noStrike" spc="-1">
                <a:solidFill>
                  <a:srgbClr val="595959"/>
                </a:solidFill>
                <a:latin typeface="Franklin Gothic Medium"/>
              </a:rPr>
              <a:t>‹nº›</a:t>
            </a:fld>
            <a:endParaRPr lang="pt-BR" sz="1000" b="0" strike="noStrike" spc="-1">
              <a:latin typeface="Times New Roman"/>
            </a:endParaRPr>
          </a:p>
        </p:txBody>
      </p:sp>
      <p:sp>
        <p:nvSpPr>
          <p:cNvPr id="4" name="PlaceHolder 5"/>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595959"/>
                </a:solidFill>
                <a:latin typeface="Franklin Gothic Medium"/>
              </a:rPr>
              <a:t>Clique para editar o formato do texto da estrutura de tópicos</a:t>
            </a:r>
          </a:p>
          <a:p>
            <a:pPr marL="864000" lvl="1" indent="-324000">
              <a:spcBef>
                <a:spcPts val="1134"/>
              </a:spcBef>
              <a:buClr>
                <a:srgbClr val="000000"/>
              </a:buClr>
              <a:buSzPct val="75000"/>
              <a:buFont typeface="Symbol" charset="2"/>
              <a:buChar char=""/>
            </a:pPr>
            <a:r>
              <a:rPr lang="en-US" sz="1600" b="0" strike="noStrike" spc="-1">
                <a:solidFill>
                  <a:srgbClr val="595959"/>
                </a:solidFill>
                <a:latin typeface="Franklin Gothic Medium"/>
              </a:rPr>
              <a:t>2.º nível da estrutura de tópicos</a:t>
            </a:r>
          </a:p>
          <a:p>
            <a:pPr marL="1296000" lvl="2" indent="-288000">
              <a:spcBef>
                <a:spcPts val="850"/>
              </a:spcBef>
              <a:buClr>
                <a:srgbClr val="000000"/>
              </a:buClr>
              <a:buSzPct val="45000"/>
              <a:buFont typeface="Wingdings" charset="2"/>
              <a:buChar char=""/>
            </a:pPr>
            <a:r>
              <a:rPr lang="en-US" sz="1400" b="0" strike="noStrike" spc="-1">
                <a:solidFill>
                  <a:srgbClr val="595959"/>
                </a:solidFill>
                <a:latin typeface="Franklin Gothic Medium"/>
              </a:rPr>
              <a:t>3.º nível da estrutura de tópicos</a:t>
            </a:r>
          </a:p>
          <a:p>
            <a:pPr marL="1728000" lvl="3" indent="-216000">
              <a:spcBef>
                <a:spcPts val="567"/>
              </a:spcBef>
              <a:buClr>
                <a:srgbClr val="000000"/>
              </a:buClr>
              <a:buSzPct val="75000"/>
              <a:buFont typeface="Symbol" charset="2"/>
              <a:buChar char=""/>
            </a:pPr>
            <a:r>
              <a:rPr lang="en-US" sz="1400" b="0" strike="noStrike" spc="-1">
                <a:solidFill>
                  <a:srgbClr val="595959"/>
                </a:solidFill>
                <a:latin typeface="Franklin Gothic Medium"/>
              </a:rPr>
              <a:t>4.º nível da estrutura de tópicos</a:t>
            </a:r>
          </a:p>
          <a:p>
            <a:pPr marL="2160000" lvl="4"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5.º nível da estrutura de tópicos</a:t>
            </a:r>
          </a:p>
          <a:p>
            <a:pPr marL="2592000" lvl="5"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6.º nível da estrutura de tópicos</a:t>
            </a:r>
          </a:p>
          <a:p>
            <a:pPr marL="3024000" lvl="6"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latin typeface="Franklin Gothic Medium"/>
              </a:rPr>
              <a:t>Clique para editar o formato do texto do título</a:t>
            </a:r>
          </a:p>
        </p:txBody>
      </p:sp>
      <p:sp>
        <p:nvSpPr>
          <p:cNvPr id="42"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595959"/>
                </a:solidFill>
                <a:latin typeface="Franklin Gothic Medium"/>
              </a:rPr>
              <a:t>Clique para editar o formato do texto da estrutura de tópicos</a:t>
            </a:r>
          </a:p>
          <a:p>
            <a:pPr marL="864000" lvl="1" indent="-324000">
              <a:spcBef>
                <a:spcPts val="1134"/>
              </a:spcBef>
              <a:buClr>
                <a:srgbClr val="000000"/>
              </a:buClr>
              <a:buSzPct val="75000"/>
              <a:buFont typeface="Symbol" charset="2"/>
              <a:buChar char=""/>
            </a:pPr>
            <a:r>
              <a:rPr lang="en-US" sz="1600" b="0" strike="noStrike" spc="-1">
                <a:solidFill>
                  <a:srgbClr val="595959"/>
                </a:solidFill>
                <a:latin typeface="Franklin Gothic Medium"/>
              </a:rPr>
              <a:t>2.º nível da estrutura de tópicos</a:t>
            </a:r>
          </a:p>
          <a:p>
            <a:pPr marL="1296000" lvl="2" indent="-288000">
              <a:spcBef>
                <a:spcPts val="850"/>
              </a:spcBef>
              <a:buClr>
                <a:srgbClr val="000000"/>
              </a:buClr>
              <a:buSzPct val="45000"/>
              <a:buFont typeface="Wingdings" charset="2"/>
              <a:buChar char=""/>
            </a:pPr>
            <a:r>
              <a:rPr lang="en-US" sz="1400" b="0" strike="noStrike" spc="-1">
                <a:solidFill>
                  <a:srgbClr val="595959"/>
                </a:solidFill>
                <a:latin typeface="Franklin Gothic Medium"/>
              </a:rPr>
              <a:t>3.º nível da estrutura de tópicos</a:t>
            </a:r>
          </a:p>
          <a:p>
            <a:pPr marL="1728000" lvl="3" indent="-216000">
              <a:spcBef>
                <a:spcPts val="567"/>
              </a:spcBef>
              <a:buClr>
                <a:srgbClr val="000000"/>
              </a:buClr>
              <a:buSzPct val="75000"/>
              <a:buFont typeface="Symbol" charset="2"/>
              <a:buChar char=""/>
            </a:pPr>
            <a:r>
              <a:rPr lang="en-US" sz="1400" b="0" strike="noStrike" spc="-1">
                <a:solidFill>
                  <a:srgbClr val="595959"/>
                </a:solidFill>
                <a:latin typeface="Franklin Gothic Medium"/>
              </a:rPr>
              <a:t>4.º nível da estrutura de tópicos</a:t>
            </a:r>
          </a:p>
          <a:p>
            <a:pPr marL="2160000" lvl="4"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5.º nível da estrutura de tópicos</a:t>
            </a:r>
          </a:p>
          <a:p>
            <a:pPr marL="2592000" lvl="5"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6.º nível da estrutura de tópicos</a:t>
            </a:r>
          </a:p>
          <a:p>
            <a:pPr marL="3024000" lvl="6"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9" name="PlaceHolder 1"/>
          <p:cNvSpPr>
            <a:spLocks noGrp="1"/>
          </p:cNvSpPr>
          <p:nvPr>
            <p:ph type="dt"/>
          </p:nvPr>
        </p:nvSpPr>
        <p:spPr>
          <a:xfrm>
            <a:off x="5634360" y="6155280"/>
            <a:ext cx="1114200" cy="272520"/>
          </a:xfrm>
          <a:prstGeom prst="rect">
            <a:avLst/>
          </a:prstGeom>
        </p:spPr>
        <p:txBody>
          <a:bodyPr anchor="ctr"/>
          <a:lstStyle/>
          <a:p>
            <a:endParaRPr lang="pt-BR" sz="2400" b="0" strike="noStrike" spc="-1">
              <a:latin typeface="Times New Roman"/>
            </a:endParaRPr>
          </a:p>
        </p:txBody>
      </p:sp>
      <p:sp>
        <p:nvSpPr>
          <p:cNvPr id="80" name="PlaceHolder 2"/>
          <p:cNvSpPr>
            <a:spLocks noGrp="1"/>
          </p:cNvSpPr>
          <p:nvPr>
            <p:ph type="ftr"/>
          </p:nvPr>
        </p:nvSpPr>
        <p:spPr>
          <a:xfrm>
            <a:off x="865800" y="6155280"/>
            <a:ext cx="4593960" cy="272520"/>
          </a:xfrm>
          <a:prstGeom prst="rect">
            <a:avLst/>
          </a:prstGeom>
        </p:spPr>
        <p:txBody>
          <a:bodyPr anchor="ctr"/>
          <a:lstStyle/>
          <a:p>
            <a:endParaRPr lang="pt-BR" sz="2400" b="0" strike="noStrike" spc="-1">
              <a:latin typeface="Times New Roman"/>
            </a:endParaRPr>
          </a:p>
        </p:txBody>
      </p:sp>
      <p:sp>
        <p:nvSpPr>
          <p:cNvPr id="81" name="PlaceHolder 3"/>
          <p:cNvSpPr>
            <a:spLocks noGrp="1"/>
          </p:cNvSpPr>
          <p:nvPr>
            <p:ph type="sldNum"/>
          </p:nvPr>
        </p:nvSpPr>
        <p:spPr>
          <a:xfrm>
            <a:off x="8915040" y="6156360"/>
            <a:ext cx="990360" cy="272520"/>
          </a:xfrm>
          <a:prstGeom prst="rect">
            <a:avLst/>
          </a:prstGeom>
        </p:spPr>
        <p:txBody>
          <a:bodyPr anchor="ctr"/>
          <a:lstStyle/>
          <a:p>
            <a:pPr algn="r">
              <a:lnSpc>
                <a:spcPct val="100000"/>
              </a:lnSpc>
            </a:pPr>
            <a:fld id="{40426FF3-01A9-4EF8-A99E-9FB92EB1382C}" type="slidenum">
              <a:rPr lang="pt-BR" sz="1200" b="0" strike="noStrike" spc="-1">
                <a:solidFill>
                  <a:srgbClr val="595959"/>
                </a:solidFill>
                <a:latin typeface="Franklin Gothic Medium"/>
              </a:rPr>
              <a:t>‹nº›</a:t>
            </a:fld>
            <a:endParaRPr lang="pt-BR" sz="1200" b="0" strike="noStrike" spc="-1">
              <a:latin typeface="Times New Roman"/>
            </a:endParaRPr>
          </a:p>
        </p:txBody>
      </p:sp>
      <p:sp>
        <p:nvSpPr>
          <p:cNvPr id="82" name="PlaceHolder 4"/>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latin typeface="Franklin Gothic Medium"/>
              </a:rPr>
              <a:t>Clique para editar o formato do texto do título</a:t>
            </a:r>
          </a:p>
        </p:txBody>
      </p:sp>
      <p:sp>
        <p:nvSpPr>
          <p:cNvPr id="83" name="PlaceHolder 5"/>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595959"/>
                </a:solidFill>
                <a:latin typeface="Franklin Gothic Medium"/>
              </a:rPr>
              <a:t>Clique para editar o formato do texto da estrutura de tópicos</a:t>
            </a:r>
          </a:p>
          <a:p>
            <a:pPr marL="864000" lvl="1" indent="-324000">
              <a:spcBef>
                <a:spcPts val="1134"/>
              </a:spcBef>
              <a:buClr>
                <a:srgbClr val="000000"/>
              </a:buClr>
              <a:buSzPct val="75000"/>
              <a:buFont typeface="Symbol" charset="2"/>
              <a:buChar char=""/>
            </a:pPr>
            <a:r>
              <a:rPr lang="en-US" sz="1600" b="0" strike="noStrike" spc="-1">
                <a:solidFill>
                  <a:srgbClr val="595959"/>
                </a:solidFill>
                <a:latin typeface="Franklin Gothic Medium"/>
              </a:rPr>
              <a:t>2.º nível da estrutura de tópicos</a:t>
            </a:r>
          </a:p>
          <a:p>
            <a:pPr marL="1296000" lvl="2" indent="-288000">
              <a:spcBef>
                <a:spcPts val="850"/>
              </a:spcBef>
              <a:buClr>
                <a:srgbClr val="000000"/>
              </a:buClr>
              <a:buSzPct val="45000"/>
              <a:buFont typeface="Wingdings" charset="2"/>
              <a:buChar char=""/>
            </a:pPr>
            <a:r>
              <a:rPr lang="en-US" sz="1400" b="0" strike="noStrike" spc="-1">
                <a:solidFill>
                  <a:srgbClr val="595959"/>
                </a:solidFill>
                <a:latin typeface="Franklin Gothic Medium"/>
              </a:rPr>
              <a:t>3.º nível da estrutura de tópicos</a:t>
            </a:r>
          </a:p>
          <a:p>
            <a:pPr marL="1728000" lvl="3" indent="-216000">
              <a:spcBef>
                <a:spcPts val="567"/>
              </a:spcBef>
              <a:buClr>
                <a:srgbClr val="000000"/>
              </a:buClr>
              <a:buSzPct val="75000"/>
              <a:buFont typeface="Symbol" charset="2"/>
              <a:buChar char=""/>
            </a:pPr>
            <a:r>
              <a:rPr lang="en-US" sz="1400" b="0" strike="noStrike" spc="-1">
                <a:solidFill>
                  <a:srgbClr val="595959"/>
                </a:solidFill>
                <a:latin typeface="Franklin Gothic Medium"/>
              </a:rPr>
              <a:t>4.º nível da estrutura de tópicos</a:t>
            </a:r>
          </a:p>
          <a:p>
            <a:pPr marL="2160000" lvl="4"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5.º nível da estrutura de tópicos</a:t>
            </a:r>
          </a:p>
          <a:p>
            <a:pPr marL="2592000" lvl="5"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6.º nível da estrutura de tópicos</a:t>
            </a:r>
          </a:p>
          <a:p>
            <a:pPr marL="3024000" lvl="6"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javase/overview/index.html" TargetMode="External"/><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eclipse.org/downloads/" TargetMode="Externa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23.png"/><Relationship Id="rId7" Type="http://schemas.openxmlformats.org/officeDocument/2006/relationships/image" Target="../media/image22.wmf"/><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7.png"/><Relationship Id="rId5" Type="http://schemas.openxmlformats.org/officeDocument/2006/relationships/image" Target="../media/image21.wmf"/><Relationship Id="rId10" Type="http://schemas.openxmlformats.org/officeDocument/2006/relationships/image" Target="../media/image26.png"/><Relationship Id="rId4" Type="http://schemas.openxmlformats.org/officeDocument/2006/relationships/oleObject" Target="../embeddings/oleObject1.bin"/><Relationship Id="rId9" Type="http://schemas.openxmlformats.org/officeDocument/2006/relationships/image" Target="../media/image25.wmf"/></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slideLayout" Target="../slideLayouts/slideLayout25.xml"/><Relationship Id="rId6" Type="http://schemas.openxmlformats.org/officeDocument/2006/relationships/image" Target="../media/image33.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slides/_rels/slide7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280" y="4901760"/>
            <a:ext cx="29199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2400" b="0" strike="noStrike" spc="-1" dirty="0">
                <a:solidFill>
                  <a:srgbClr val="000000"/>
                </a:solidFill>
                <a:latin typeface="Verdana"/>
              </a:rPr>
              <a:t>Aula: 05/10/2019</a:t>
            </a:r>
            <a:endParaRPr lang="pt-BR" sz="2400" b="0" strike="noStrike" spc="-1" dirty="0">
              <a:latin typeface="Arial"/>
            </a:endParaRPr>
          </a:p>
        </p:txBody>
      </p:sp>
      <p:sp>
        <p:nvSpPr>
          <p:cNvPr id="126" name="CustomShape 2"/>
          <p:cNvSpPr/>
          <p:nvPr/>
        </p:nvSpPr>
        <p:spPr>
          <a:xfrm>
            <a:off x="523800" y="5544720"/>
            <a:ext cx="371448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2000" b="0" strike="noStrike" spc="-1">
                <a:solidFill>
                  <a:srgbClr val="000000"/>
                </a:solidFill>
                <a:latin typeface="Verdana"/>
              </a:rPr>
              <a:t>Prof.: Ms. Paulo Barreto</a:t>
            </a:r>
            <a:endParaRPr lang="pt-BR" sz="2000" b="0" strike="noStrike" spc="-1">
              <a:latin typeface="Arial"/>
            </a:endParaRPr>
          </a:p>
          <a:p>
            <a:pPr>
              <a:lnSpc>
                <a:spcPct val="100000"/>
              </a:lnSpc>
            </a:pPr>
            <a:endParaRPr lang="pt-BR" sz="2000" b="0" strike="noStrike" spc="-1">
              <a:latin typeface="Arial"/>
            </a:endParaRPr>
          </a:p>
        </p:txBody>
      </p:sp>
      <p:pic>
        <p:nvPicPr>
          <p:cNvPr id="127" name="Picture 3"/>
          <p:cNvPicPr/>
          <p:nvPr/>
        </p:nvPicPr>
        <p:blipFill>
          <a:blip r:embed="rId3"/>
          <a:stretch/>
        </p:blipFill>
        <p:spPr>
          <a:xfrm>
            <a:off x="8596440" y="0"/>
            <a:ext cx="1309320" cy="958320"/>
          </a:xfrm>
          <a:prstGeom prst="rect">
            <a:avLst/>
          </a:prstGeom>
          <a:ln>
            <a:noFill/>
          </a:ln>
        </p:spPr>
      </p:pic>
      <p:pic>
        <p:nvPicPr>
          <p:cNvPr id="128" name="Picture 2"/>
          <p:cNvPicPr/>
          <p:nvPr/>
        </p:nvPicPr>
        <p:blipFill>
          <a:blip r:embed="rId4"/>
          <a:stretch/>
        </p:blipFill>
        <p:spPr>
          <a:xfrm>
            <a:off x="0" y="0"/>
            <a:ext cx="3214440" cy="2899440"/>
          </a:xfrm>
          <a:prstGeom prst="rect">
            <a:avLst/>
          </a:prstGeom>
          <a:ln>
            <a:noFill/>
          </a:ln>
        </p:spPr>
      </p:pic>
      <p:sp>
        <p:nvSpPr>
          <p:cNvPr id="129" name="CustomShape 3"/>
          <p:cNvSpPr/>
          <p:nvPr/>
        </p:nvSpPr>
        <p:spPr>
          <a:xfrm>
            <a:off x="809640" y="3295800"/>
            <a:ext cx="621468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4000" b="0" strike="noStrike" spc="-1">
                <a:solidFill>
                  <a:srgbClr val="4E2968"/>
                </a:solidFill>
                <a:latin typeface="Calibri"/>
              </a:rPr>
              <a:t>Introdução ao Java: </a:t>
            </a:r>
            <a:r>
              <a:rPr lang="pt-BR" sz="3600" b="0" strike="noStrike" spc="-1">
                <a:solidFill>
                  <a:srgbClr val="4E2968"/>
                </a:solidFill>
                <a:latin typeface="Calibri"/>
              </a:rPr>
              <a:t>introdução a Orientação a Objetos</a:t>
            </a:r>
            <a:endParaRPr lang="pt-BR" sz="36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8915040" y="6156360"/>
            <a:ext cx="990360" cy="272520"/>
          </a:xfrm>
          <a:prstGeom prst="rect">
            <a:avLst/>
          </a:prstGeom>
          <a:noFill/>
          <a:ln>
            <a:noFill/>
          </a:ln>
        </p:spPr>
        <p:txBody>
          <a:bodyPr anchor="ctr"/>
          <a:lstStyle/>
          <a:p>
            <a:pPr algn="r">
              <a:lnSpc>
                <a:spcPct val="100000"/>
              </a:lnSpc>
            </a:pPr>
            <a:fld id="{09CC7AC5-68D9-4BE1-B71A-665EDD97DC48}" type="slidenum">
              <a:rPr lang="pt-BR" sz="1200" b="0" strike="noStrike" spc="-1">
                <a:solidFill>
                  <a:srgbClr val="595959"/>
                </a:solidFill>
                <a:latin typeface="Franklin Gothic Medium"/>
              </a:rPr>
              <a:t>10</a:t>
            </a:fld>
            <a:endParaRPr lang="pt-BR" sz="1200" b="0" strike="noStrike" spc="-1">
              <a:latin typeface="Times New Roman"/>
            </a:endParaRPr>
          </a:p>
        </p:txBody>
      </p:sp>
      <p:graphicFrame>
        <p:nvGraphicFramePr>
          <p:cNvPr id="173" name="Table 2"/>
          <p:cNvGraphicFramePr/>
          <p:nvPr/>
        </p:nvGraphicFramePr>
        <p:xfrm>
          <a:off x="798120" y="3141720"/>
          <a:ext cx="8679600" cy="863280"/>
        </p:xfrm>
        <a:graphic>
          <a:graphicData uri="http://schemas.openxmlformats.org/drawingml/2006/table">
            <a:tbl>
              <a:tblPr/>
              <a:tblGrid>
                <a:gridCol w="1112400">
                  <a:extLst>
                    <a:ext uri="{9D8B030D-6E8A-4147-A177-3AD203B41FA5}">
                      <a16:colId xmlns:a16="http://schemas.microsoft.com/office/drawing/2014/main" val="20000"/>
                    </a:ext>
                  </a:extLst>
                </a:gridCol>
                <a:gridCol w="3666240">
                  <a:extLst>
                    <a:ext uri="{9D8B030D-6E8A-4147-A177-3AD203B41FA5}">
                      <a16:colId xmlns:a16="http://schemas.microsoft.com/office/drawing/2014/main" val="20001"/>
                    </a:ext>
                  </a:extLst>
                </a:gridCol>
                <a:gridCol w="3900960">
                  <a:extLst>
                    <a:ext uri="{9D8B030D-6E8A-4147-A177-3AD203B41FA5}">
                      <a16:colId xmlns:a16="http://schemas.microsoft.com/office/drawing/2014/main" val="20002"/>
                    </a:ext>
                  </a:extLst>
                </a:gridCol>
              </a:tblGrid>
              <a:tr h="321840">
                <a:tc>
                  <a:txBody>
                    <a:bodyPr/>
                    <a:lstStyle/>
                    <a:p>
                      <a:pPr algn="ctr">
                        <a:lnSpc>
                          <a:spcPct val="100000"/>
                        </a:lnSpc>
                        <a:spcBef>
                          <a:spcPts val="360"/>
                        </a:spcBef>
                      </a:pPr>
                      <a:r>
                        <a:rPr lang="pt-BR" sz="1800" b="1" strike="noStrike" spc="-1">
                          <a:solidFill>
                            <a:srgbClr val="000000"/>
                          </a:solidFill>
                          <a:latin typeface="Calibri"/>
                        </a:rPr>
                        <a:t>Tipo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Valor Mínimo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Valor Máximo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0"/>
                  </a:ext>
                </a:extLst>
              </a:tr>
              <a:tr h="597600">
                <a:tc>
                  <a:txBody>
                    <a:bodyPr/>
                    <a:lstStyle/>
                    <a:p>
                      <a:pPr>
                        <a:lnSpc>
                          <a:spcPct val="100000"/>
                        </a:lnSpc>
                        <a:spcBef>
                          <a:spcPts val="360"/>
                        </a:spcBef>
                      </a:pPr>
                      <a:r>
                        <a:rPr lang="pt-BR" sz="1800" b="0" strike="noStrike" spc="-1">
                          <a:solidFill>
                            <a:srgbClr val="000000"/>
                          </a:solidFill>
                          <a:latin typeface="Calibri"/>
                        </a:rPr>
                        <a:t>float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-3,4028234663852886E+38 a </a:t>
                      </a:r>
                      <a:endParaRPr lang="pt-BR" sz="1800" b="0" strike="noStrike" spc="-1">
                        <a:latin typeface="Arial"/>
                      </a:endParaRPr>
                    </a:p>
                    <a:p>
                      <a:pPr algn="r">
                        <a:lnSpc>
                          <a:spcPct val="100000"/>
                        </a:lnSpc>
                        <a:spcBef>
                          <a:spcPts val="360"/>
                        </a:spcBef>
                      </a:pPr>
                      <a:r>
                        <a:rPr lang="pt-BR" sz="1800" b="0" strike="noStrike" spc="-1">
                          <a:solidFill>
                            <a:srgbClr val="000000"/>
                          </a:solidFill>
                          <a:latin typeface="Calibri"/>
                        </a:rPr>
                        <a:t>-1,40129846432481707E-45     </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1,40129846432481707E-45 a</a:t>
                      </a:r>
                      <a:endParaRPr lang="pt-BR" sz="1800" b="0" strike="noStrike" spc="-1">
                        <a:latin typeface="Arial"/>
                      </a:endParaRPr>
                    </a:p>
                    <a:p>
                      <a:pPr algn="r">
                        <a:lnSpc>
                          <a:spcPct val="100000"/>
                        </a:lnSpc>
                        <a:spcBef>
                          <a:spcPts val="360"/>
                        </a:spcBef>
                      </a:pPr>
                      <a:r>
                        <a:rPr lang="pt-BR" sz="1800" b="0" strike="noStrike" spc="-1">
                          <a:solidFill>
                            <a:srgbClr val="000000"/>
                          </a:solidFill>
                          <a:latin typeface="Calibri"/>
                        </a:rPr>
                        <a:t>3,4028234663852886E+38</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1"/>
                  </a:ext>
                </a:extLst>
              </a:tr>
              <a:tr h="597600">
                <a:tc>
                  <a:txBody>
                    <a:bodyPr/>
                    <a:lstStyle/>
                    <a:p>
                      <a:pPr>
                        <a:lnSpc>
                          <a:spcPct val="100000"/>
                        </a:lnSpc>
                        <a:spcBef>
                          <a:spcPts val="360"/>
                        </a:spcBef>
                      </a:pPr>
                      <a:r>
                        <a:rPr lang="pt-BR" sz="1800" b="0" strike="noStrike" spc="-1">
                          <a:solidFill>
                            <a:srgbClr val="000000"/>
                          </a:solidFill>
                          <a:latin typeface="Calibri"/>
                        </a:rPr>
                        <a:t>double</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-1,7976931348623157E+308 a</a:t>
                      </a:r>
                      <a:endParaRPr lang="pt-BR" sz="1800" b="0" strike="noStrike" spc="-1">
                        <a:latin typeface="Arial"/>
                      </a:endParaRPr>
                    </a:p>
                    <a:p>
                      <a:pPr algn="r">
                        <a:lnSpc>
                          <a:spcPct val="100000"/>
                        </a:lnSpc>
                        <a:spcBef>
                          <a:spcPts val="360"/>
                        </a:spcBef>
                      </a:pPr>
                      <a:r>
                        <a:rPr lang="pt-BR" sz="1800" b="0" strike="noStrike" spc="-1">
                          <a:solidFill>
                            <a:srgbClr val="000000"/>
                          </a:solidFill>
                          <a:latin typeface="Calibri"/>
                        </a:rPr>
                        <a:t>-4,94065645841246544E-324</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4,94065645841246544E-324 a</a:t>
                      </a:r>
                      <a:endParaRPr lang="pt-BR" sz="1800" b="0" strike="noStrike" spc="-1">
                        <a:latin typeface="Arial"/>
                      </a:endParaRPr>
                    </a:p>
                    <a:p>
                      <a:pPr algn="r">
                        <a:lnSpc>
                          <a:spcPct val="100000"/>
                        </a:lnSpc>
                        <a:spcBef>
                          <a:spcPts val="360"/>
                        </a:spcBef>
                      </a:pPr>
                      <a:r>
                        <a:rPr lang="pt-BR" sz="1800" b="0" strike="noStrike" spc="-1">
                          <a:solidFill>
                            <a:srgbClr val="000000"/>
                          </a:solidFill>
                          <a:latin typeface="Calibri"/>
                        </a:rPr>
                        <a:t>1,7976931348623157E+308</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2"/>
                  </a:ext>
                </a:extLst>
              </a:tr>
            </a:tbl>
          </a:graphicData>
        </a:graphic>
      </p:graphicFrame>
      <p:sp>
        <p:nvSpPr>
          <p:cNvPr id="174" name="CustomShape 3"/>
          <p:cNvSpPr/>
          <p:nvPr/>
        </p:nvSpPr>
        <p:spPr>
          <a:xfrm>
            <a:off x="856440" y="1916280"/>
            <a:ext cx="81910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Os valores em ponto flutuante do Java estão em conformidade com o padrão IEEE 754:</a:t>
            </a:r>
            <a:endParaRPr lang="pt-BR" sz="2000" b="0" strike="noStrike" spc="-1">
              <a:latin typeface="Arial"/>
            </a:endParaRPr>
          </a:p>
        </p:txBody>
      </p:sp>
      <p:sp>
        <p:nvSpPr>
          <p:cNvPr id="175" name="CustomShape 4"/>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Tipos Primitivos</a:t>
            </a:r>
            <a:endParaRPr lang="pt-BR" sz="3200" b="0" strike="noStrike" spc="-1">
              <a:latin typeface="Arial"/>
            </a:endParaRPr>
          </a:p>
        </p:txBody>
      </p:sp>
      <p:sp>
        <p:nvSpPr>
          <p:cNvPr id="176" name="CustomShape 5"/>
          <p:cNvSpPr/>
          <p:nvPr/>
        </p:nvSpPr>
        <p:spPr>
          <a:xfrm>
            <a:off x="662040" y="12254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Tipos de Dados em Ponto Flutuante:</a:t>
            </a:r>
            <a:endParaRPr lang="pt-BR" sz="24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915040" y="6156360"/>
            <a:ext cx="990360" cy="272520"/>
          </a:xfrm>
          <a:prstGeom prst="rect">
            <a:avLst/>
          </a:prstGeom>
          <a:noFill/>
          <a:ln>
            <a:noFill/>
          </a:ln>
        </p:spPr>
        <p:txBody>
          <a:bodyPr anchor="ctr"/>
          <a:lstStyle/>
          <a:p>
            <a:pPr algn="r">
              <a:lnSpc>
                <a:spcPct val="100000"/>
              </a:lnSpc>
            </a:pPr>
            <a:fld id="{F523DE48-B518-4291-A45C-D48EA62F472C}" type="slidenum">
              <a:rPr lang="pt-BR" sz="1200" b="0" strike="noStrike" spc="-1">
                <a:solidFill>
                  <a:srgbClr val="595959"/>
                </a:solidFill>
                <a:latin typeface="Franklin Gothic Medium"/>
              </a:rPr>
              <a:t>11</a:t>
            </a:fld>
            <a:endParaRPr lang="pt-BR" sz="1200" b="0" strike="noStrike" spc="-1">
              <a:latin typeface="Times New Roman"/>
            </a:endParaRPr>
          </a:p>
        </p:txBody>
      </p:sp>
      <p:sp>
        <p:nvSpPr>
          <p:cNvPr id="178" name="CustomShape 2"/>
          <p:cNvSpPr/>
          <p:nvPr/>
        </p:nvSpPr>
        <p:spPr>
          <a:xfrm>
            <a:off x="818640" y="1916280"/>
            <a:ext cx="8345880" cy="2471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Deve ser utilizado o ponto como separador e casas decimais. Quando necessário, expoentes podem ser escritos usando o caractere ‘e’ ou ‘E’, como nos seguintes valores:</a:t>
            </a:r>
            <a:endParaRPr lang="pt-BR" sz="2000" b="0" strike="noStrike" spc="-1">
              <a:latin typeface="Arial"/>
            </a:endParaRPr>
          </a:p>
          <a:p>
            <a:pPr algn="just">
              <a:lnSpc>
                <a:spcPct val="100000"/>
              </a:lnSpc>
              <a:spcBef>
                <a:spcPts val="1001"/>
              </a:spcBef>
            </a:pPr>
            <a:endParaRPr lang="pt-BR" sz="2000" b="0" strike="noStrike" spc="-1">
              <a:latin typeface="Arial"/>
            </a:endParaRPr>
          </a:p>
          <a:p>
            <a:pPr algn="just">
              <a:lnSpc>
                <a:spcPct val="100000"/>
              </a:lnSpc>
              <a:spcBef>
                <a:spcPts val="799"/>
              </a:spcBef>
            </a:pPr>
            <a:r>
              <a:rPr lang="pt-BR" sz="1600" b="0" strike="noStrike" spc="-1">
                <a:solidFill>
                  <a:srgbClr val="000000"/>
                </a:solidFill>
                <a:latin typeface="Franklin Gothic Medium"/>
              </a:rPr>
              <a:t>1.44E6 (= 1.44 x 10</a:t>
            </a:r>
            <a:r>
              <a:rPr lang="pt-BR" sz="1600" b="0" strike="noStrike" spc="-1" baseline="30000">
                <a:solidFill>
                  <a:srgbClr val="000000"/>
                </a:solidFill>
                <a:latin typeface="Franklin Gothic Medium"/>
              </a:rPr>
              <a:t>6</a:t>
            </a:r>
            <a:r>
              <a:rPr lang="pt-BR" sz="1600" b="0" strike="noStrike" spc="-1">
                <a:solidFill>
                  <a:srgbClr val="000000"/>
                </a:solidFill>
                <a:latin typeface="Franklin Gothic Medium"/>
              </a:rPr>
              <a:t> = 1,440,000) </a:t>
            </a:r>
            <a:endParaRPr lang="pt-BR" sz="1600" b="0" strike="noStrike" spc="-1">
              <a:latin typeface="Arial"/>
            </a:endParaRPr>
          </a:p>
          <a:p>
            <a:pPr algn="just">
              <a:lnSpc>
                <a:spcPct val="100000"/>
              </a:lnSpc>
              <a:spcBef>
                <a:spcPts val="799"/>
              </a:spcBef>
            </a:pPr>
            <a:endParaRPr lang="pt-BR" sz="1600" b="0" strike="noStrike" spc="-1">
              <a:latin typeface="Arial"/>
            </a:endParaRPr>
          </a:p>
          <a:p>
            <a:pPr algn="just">
              <a:lnSpc>
                <a:spcPct val="100000"/>
              </a:lnSpc>
              <a:spcBef>
                <a:spcPts val="799"/>
              </a:spcBef>
            </a:pPr>
            <a:r>
              <a:rPr lang="pt-BR" sz="1600" b="0" strike="noStrike" spc="-1">
                <a:solidFill>
                  <a:srgbClr val="000000"/>
                </a:solidFill>
                <a:latin typeface="Franklin Gothic Medium"/>
              </a:rPr>
              <a:t>3.4254e-2 (= 3.4254 x 10</a:t>
            </a:r>
            <a:r>
              <a:rPr lang="pt-BR" sz="1600" b="0" strike="noStrike" spc="-1" baseline="30000">
                <a:solidFill>
                  <a:srgbClr val="000000"/>
                </a:solidFill>
                <a:latin typeface="Franklin Gothic Medium"/>
              </a:rPr>
              <a:t>2</a:t>
            </a:r>
            <a:r>
              <a:rPr lang="pt-BR" sz="1600" b="0" strike="noStrike" spc="-1">
                <a:solidFill>
                  <a:srgbClr val="000000"/>
                </a:solidFill>
                <a:latin typeface="Franklin Gothic Medium"/>
              </a:rPr>
              <a:t> = 0,034254)</a:t>
            </a:r>
            <a:endParaRPr lang="pt-BR" sz="1600" b="0" strike="noStrike" spc="-1">
              <a:latin typeface="Arial"/>
            </a:endParaRPr>
          </a:p>
        </p:txBody>
      </p:sp>
      <p:sp>
        <p:nvSpPr>
          <p:cNvPr id="179" name="CustomShape 3"/>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Tipos Primitivos</a:t>
            </a:r>
            <a:endParaRPr lang="pt-BR" sz="3200" b="0" strike="noStrike" spc="-1">
              <a:latin typeface="Arial"/>
            </a:endParaRPr>
          </a:p>
        </p:txBody>
      </p:sp>
      <p:sp>
        <p:nvSpPr>
          <p:cNvPr id="180" name="CustomShape 4"/>
          <p:cNvSpPr/>
          <p:nvPr/>
        </p:nvSpPr>
        <p:spPr>
          <a:xfrm>
            <a:off x="662040" y="12254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Tipos de Dados em Ponto Flutuante:</a:t>
            </a:r>
            <a:endParaRPr lang="pt-BR" sz="24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8915040" y="6156360"/>
            <a:ext cx="990360" cy="272520"/>
          </a:xfrm>
          <a:prstGeom prst="rect">
            <a:avLst/>
          </a:prstGeom>
          <a:noFill/>
          <a:ln>
            <a:noFill/>
          </a:ln>
        </p:spPr>
        <p:txBody>
          <a:bodyPr anchor="ctr"/>
          <a:lstStyle/>
          <a:p>
            <a:pPr algn="r">
              <a:lnSpc>
                <a:spcPct val="100000"/>
              </a:lnSpc>
            </a:pPr>
            <a:fld id="{AD3D5C1A-8E8B-4D02-9FD2-369227D6E94E}" type="slidenum">
              <a:rPr lang="pt-BR" sz="1200" b="0" strike="noStrike" spc="-1">
                <a:solidFill>
                  <a:srgbClr val="595959"/>
                </a:solidFill>
                <a:latin typeface="Franklin Gothic Medium"/>
              </a:rPr>
              <a:t>12</a:t>
            </a:fld>
            <a:endParaRPr lang="pt-BR" sz="1200" b="0" strike="noStrike" spc="-1">
              <a:latin typeface="Times New Roman"/>
            </a:endParaRPr>
          </a:p>
        </p:txBody>
      </p:sp>
      <p:sp>
        <p:nvSpPr>
          <p:cNvPr id="182" name="CustomShape 2"/>
          <p:cNvSpPr/>
          <p:nvPr/>
        </p:nvSpPr>
        <p:spPr>
          <a:xfrm>
            <a:off x="662040" y="112536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Tipos de Dados Caractere:</a:t>
            </a:r>
            <a:endParaRPr lang="pt-BR" sz="2400" b="0" strike="noStrike" spc="-1">
              <a:latin typeface="Arial"/>
            </a:endParaRPr>
          </a:p>
        </p:txBody>
      </p:sp>
      <p:sp>
        <p:nvSpPr>
          <p:cNvPr id="183" name="CustomShape 3"/>
          <p:cNvSpPr/>
          <p:nvPr/>
        </p:nvSpPr>
        <p:spPr>
          <a:xfrm>
            <a:off x="856440" y="1916280"/>
            <a:ext cx="8191080" cy="161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O tipo </a:t>
            </a:r>
            <a:r>
              <a:rPr lang="pt-BR" sz="2000" b="0" i="1" strike="noStrike" spc="-1">
                <a:solidFill>
                  <a:srgbClr val="000000"/>
                </a:solidFill>
                <a:latin typeface="Franklin Gothic Medium"/>
              </a:rPr>
              <a:t>char</a:t>
            </a:r>
            <a:r>
              <a:rPr lang="pt-BR" sz="2000" b="0" strike="noStrike" spc="-1">
                <a:solidFill>
                  <a:srgbClr val="000000"/>
                </a:solidFill>
                <a:latin typeface="Franklin Gothic Medium"/>
              </a:rPr>
              <a:t> permite a representação de caracteres individuais. Como o Java utiliza uma representação interna no padrão UNICODE, cada caractere ocupa 16 bits (2 bytes), o que permite representar até 32.768 caracteres diferentes, teoricamente facilitando o trabalho de internacionalização de aplicações Java.</a:t>
            </a:r>
            <a:endParaRPr lang="pt-BR" sz="2000" b="0" strike="noStrike" spc="-1">
              <a:latin typeface="Arial"/>
            </a:endParaRPr>
          </a:p>
        </p:txBody>
      </p:sp>
      <p:sp>
        <p:nvSpPr>
          <p:cNvPr id="184" name="CustomShape 4"/>
          <p:cNvSpPr/>
          <p:nvPr/>
        </p:nvSpPr>
        <p:spPr>
          <a:xfrm>
            <a:off x="856440" y="3917880"/>
            <a:ext cx="81910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Alguns caracteres são considerados especiais pois não possuem uma representação visual, sendo a maioria caracteres de controle e outros caracteres cujo uso é reservado pela linguagem.</a:t>
            </a:r>
            <a:endParaRPr lang="pt-BR" sz="2000" b="0" strike="noStrike" spc="-1">
              <a:latin typeface="Arial"/>
            </a:endParaRPr>
          </a:p>
        </p:txBody>
      </p:sp>
      <p:sp>
        <p:nvSpPr>
          <p:cNvPr id="185" name="CustomShape 5"/>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Tipos Primitivos</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8915040" y="6156360"/>
            <a:ext cx="990360" cy="272520"/>
          </a:xfrm>
          <a:prstGeom prst="rect">
            <a:avLst/>
          </a:prstGeom>
          <a:noFill/>
          <a:ln>
            <a:noFill/>
          </a:ln>
        </p:spPr>
        <p:txBody>
          <a:bodyPr anchor="ctr"/>
          <a:lstStyle/>
          <a:p>
            <a:pPr algn="r">
              <a:lnSpc>
                <a:spcPct val="100000"/>
              </a:lnSpc>
            </a:pPr>
            <a:fld id="{DB72CAE5-80DF-477A-BC77-6A4E9E248DFE}" type="slidenum">
              <a:rPr lang="pt-BR" sz="1200" b="0" strike="noStrike" spc="-1">
                <a:solidFill>
                  <a:srgbClr val="595959"/>
                </a:solidFill>
                <a:latin typeface="Franklin Gothic Medium"/>
              </a:rPr>
              <a:t>13</a:t>
            </a:fld>
            <a:endParaRPr lang="pt-BR" sz="1200" b="0" strike="noStrike" spc="-1">
              <a:latin typeface="Times New Roman"/>
            </a:endParaRPr>
          </a:p>
        </p:txBody>
      </p:sp>
      <p:sp>
        <p:nvSpPr>
          <p:cNvPr id="187" name="CustomShape 2"/>
          <p:cNvSpPr/>
          <p:nvPr/>
        </p:nvSpPr>
        <p:spPr>
          <a:xfrm>
            <a:off x="856440" y="1844640"/>
            <a:ext cx="81910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A representação (‘\’) indica dentro do programa a utilização de tais caracteres considerados especiais:</a:t>
            </a:r>
            <a:endParaRPr lang="pt-BR" sz="2000" b="0" strike="noStrike" spc="-1">
              <a:latin typeface="Arial"/>
            </a:endParaRPr>
          </a:p>
        </p:txBody>
      </p:sp>
      <p:graphicFrame>
        <p:nvGraphicFramePr>
          <p:cNvPr id="188" name="Table 3"/>
          <p:cNvGraphicFramePr/>
          <p:nvPr/>
        </p:nvGraphicFramePr>
        <p:xfrm>
          <a:off x="1052640" y="2997360"/>
          <a:ext cx="7723080" cy="1827000"/>
        </p:xfrm>
        <a:graphic>
          <a:graphicData uri="http://schemas.openxmlformats.org/drawingml/2006/table">
            <a:tbl>
              <a:tblPr/>
              <a:tblGrid>
                <a:gridCol w="2584800">
                  <a:extLst>
                    <a:ext uri="{9D8B030D-6E8A-4147-A177-3AD203B41FA5}">
                      <a16:colId xmlns:a16="http://schemas.microsoft.com/office/drawing/2014/main" val="20000"/>
                    </a:ext>
                  </a:extLst>
                </a:gridCol>
                <a:gridCol w="5138640">
                  <a:extLst>
                    <a:ext uri="{9D8B030D-6E8A-4147-A177-3AD203B41FA5}">
                      <a16:colId xmlns:a16="http://schemas.microsoft.com/office/drawing/2014/main" val="20001"/>
                    </a:ext>
                  </a:extLst>
                </a:gridCol>
              </a:tblGrid>
              <a:tr h="396720">
                <a:tc>
                  <a:txBody>
                    <a:bodyPr/>
                    <a:lstStyle/>
                    <a:p>
                      <a:pPr>
                        <a:lnSpc>
                          <a:spcPct val="100000"/>
                        </a:lnSpc>
                        <a:spcBef>
                          <a:spcPts val="400"/>
                        </a:spcBef>
                      </a:pPr>
                      <a:r>
                        <a:rPr lang="pt-BR" sz="2000" b="1" strike="noStrike" spc="-1">
                          <a:solidFill>
                            <a:srgbClr val="000000"/>
                          </a:solidFill>
                          <a:latin typeface="Calibri"/>
                        </a:rPr>
                        <a:t>Representação</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1" strike="noStrike" spc="-1">
                          <a:solidFill>
                            <a:srgbClr val="000000"/>
                          </a:solidFill>
                          <a:latin typeface="Calibri"/>
                        </a:rPr>
                        <a:t>Significado</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0"/>
                  </a:ext>
                </a:extLst>
              </a:tr>
              <a:tr h="396720">
                <a:tc>
                  <a:txBody>
                    <a:bodyPr/>
                    <a:lstStyle/>
                    <a:p>
                      <a:pPr>
                        <a:lnSpc>
                          <a:spcPct val="100000"/>
                        </a:lnSpc>
                        <a:spcBef>
                          <a:spcPts val="400"/>
                        </a:spcBef>
                      </a:pPr>
                      <a:r>
                        <a:rPr lang="pt-BR" sz="2000" b="0" strike="noStrike" spc="-1">
                          <a:solidFill>
                            <a:srgbClr val="000000"/>
                          </a:solidFill>
                          <a:latin typeface="Calibri"/>
                        </a:rPr>
                        <a:t>\n</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Pula linha (</a:t>
                      </a:r>
                      <a:r>
                        <a:rPr lang="pt-BR" sz="2000" b="0" i="1" strike="noStrike" spc="-1">
                          <a:solidFill>
                            <a:srgbClr val="000000"/>
                          </a:solidFill>
                          <a:latin typeface="Calibri"/>
                        </a:rPr>
                        <a:t>newline</a:t>
                      </a:r>
                      <a:r>
                        <a:rPr lang="pt-BR" sz="2000" b="0" strike="noStrike" spc="-1">
                          <a:solidFill>
                            <a:srgbClr val="000000"/>
                          </a:solidFill>
                          <a:latin typeface="Calibri"/>
                        </a:rPr>
                        <a:t> ou </a:t>
                      </a:r>
                      <a:r>
                        <a:rPr lang="pt-BR" sz="2000" b="0" i="1" strike="noStrike" spc="-1">
                          <a:solidFill>
                            <a:srgbClr val="000000"/>
                          </a:solidFill>
                          <a:latin typeface="Calibri"/>
                        </a:rPr>
                        <a:t>linefeed</a:t>
                      </a:r>
                      <a:r>
                        <a:rPr lang="pt-BR" sz="2000" b="0" strike="noStrike" spc="-1">
                          <a:solidFill>
                            <a:srgbClr val="000000"/>
                          </a:solidFill>
                          <a:latin typeface="Calibri"/>
                        </a:rPr>
                        <a:t>)</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1"/>
                  </a:ext>
                </a:extLst>
              </a:tr>
              <a:tr h="396720">
                <a:tc>
                  <a:txBody>
                    <a:bodyPr/>
                    <a:lstStyle/>
                    <a:p>
                      <a:pPr>
                        <a:lnSpc>
                          <a:spcPct val="100000"/>
                        </a:lnSpc>
                        <a:spcBef>
                          <a:spcPts val="400"/>
                        </a:spcBef>
                      </a:pPr>
                      <a:r>
                        <a:rPr lang="pt-BR" sz="2000" b="0" strike="noStrike" spc="-1">
                          <a:solidFill>
                            <a:srgbClr val="000000"/>
                          </a:solidFill>
                          <a:latin typeface="Calibri"/>
                        </a:rPr>
                        <a:t>\r</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Retorno de carro (</a:t>
                      </a:r>
                      <a:r>
                        <a:rPr lang="pt-BR" sz="2000" b="0" i="1" strike="noStrike" spc="-1">
                          <a:solidFill>
                            <a:srgbClr val="000000"/>
                          </a:solidFill>
                          <a:latin typeface="Calibri"/>
                        </a:rPr>
                        <a:t>carriage return</a:t>
                      </a:r>
                      <a:r>
                        <a:rPr lang="pt-BR" sz="2000" b="0" strike="noStrike" spc="-1">
                          <a:solidFill>
                            <a:srgbClr val="000000"/>
                          </a:solidFill>
                          <a:latin typeface="Calibri"/>
                        </a:rPr>
                        <a:t>)</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2"/>
                  </a:ext>
                </a:extLst>
              </a:tr>
              <a:tr h="396720">
                <a:tc>
                  <a:txBody>
                    <a:bodyPr/>
                    <a:lstStyle/>
                    <a:p>
                      <a:pPr>
                        <a:lnSpc>
                          <a:spcPct val="100000"/>
                        </a:lnSpc>
                        <a:spcBef>
                          <a:spcPts val="400"/>
                        </a:spcBef>
                      </a:pPr>
                      <a:r>
                        <a:rPr lang="pt-BR" sz="2000" b="0" strike="noStrike" spc="-1">
                          <a:solidFill>
                            <a:srgbClr val="000000"/>
                          </a:solidFill>
                          <a:latin typeface="Calibri"/>
                        </a:rPr>
                        <a:t>\b</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Retrocesso (</a:t>
                      </a:r>
                      <a:r>
                        <a:rPr lang="pt-BR" sz="2000" b="0" i="1" strike="noStrike" spc="-1">
                          <a:solidFill>
                            <a:srgbClr val="000000"/>
                          </a:solidFill>
                          <a:latin typeface="Calibri"/>
                        </a:rPr>
                        <a:t>backspace</a:t>
                      </a:r>
                      <a:r>
                        <a:rPr lang="pt-BR" sz="2000" b="0" strike="noStrike" spc="-1">
                          <a:solidFill>
                            <a:srgbClr val="000000"/>
                          </a:solidFill>
                          <a:latin typeface="Calibri"/>
                        </a:rPr>
                        <a:t>)</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3"/>
                  </a:ext>
                </a:extLst>
              </a:tr>
              <a:tr h="396720">
                <a:tc>
                  <a:txBody>
                    <a:bodyPr/>
                    <a:lstStyle/>
                    <a:p>
                      <a:pPr>
                        <a:lnSpc>
                          <a:spcPct val="100000"/>
                        </a:lnSpc>
                        <a:spcBef>
                          <a:spcPts val="400"/>
                        </a:spcBef>
                      </a:pPr>
                      <a:r>
                        <a:rPr lang="pt-BR" sz="2000" b="0" strike="noStrike" spc="-1">
                          <a:solidFill>
                            <a:srgbClr val="000000"/>
                          </a:solidFill>
                          <a:latin typeface="Calibri"/>
                        </a:rPr>
                        <a:t>\t</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Tabulação (</a:t>
                      </a:r>
                      <a:r>
                        <a:rPr lang="pt-BR" sz="2000" b="0" i="1" strike="noStrike" spc="-1">
                          <a:solidFill>
                            <a:srgbClr val="000000"/>
                          </a:solidFill>
                          <a:latin typeface="Calibri"/>
                        </a:rPr>
                        <a:t>horizontal tabulation</a:t>
                      </a:r>
                      <a:r>
                        <a:rPr lang="pt-BR" sz="2000" b="0" strike="noStrike" spc="-1">
                          <a:solidFill>
                            <a:srgbClr val="000000"/>
                          </a:solidFill>
                          <a:latin typeface="Calibri"/>
                        </a:rPr>
                        <a:t>)</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4"/>
                  </a:ext>
                </a:extLst>
              </a:tr>
              <a:tr h="396720">
                <a:tc>
                  <a:txBody>
                    <a:bodyPr/>
                    <a:lstStyle/>
                    <a:p>
                      <a:pPr>
                        <a:lnSpc>
                          <a:spcPct val="100000"/>
                        </a:lnSpc>
                        <a:spcBef>
                          <a:spcPts val="400"/>
                        </a:spcBef>
                      </a:pPr>
                      <a:r>
                        <a:rPr lang="pt-BR" sz="2000" b="0" strike="noStrike" spc="-1">
                          <a:solidFill>
                            <a:srgbClr val="000000"/>
                          </a:solidFill>
                          <a:latin typeface="Calibri"/>
                        </a:rPr>
                        <a:t>\f</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Nova página (</a:t>
                      </a:r>
                      <a:r>
                        <a:rPr lang="pt-BR" sz="2000" b="0" i="1" strike="noStrike" spc="-1">
                          <a:solidFill>
                            <a:srgbClr val="000000"/>
                          </a:solidFill>
                          <a:latin typeface="Calibri"/>
                        </a:rPr>
                        <a:t>formfeed</a:t>
                      </a:r>
                      <a:r>
                        <a:rPr lang="pt-BR" sz="2000" b="0" strike="noStrike" spc="-1">
                          <a:solidFill>
                            <a:srgbClr val="000000"/>
                          </a:solidFill>
                          <a:latin typeface="Calibri"/>
                        </a:rPr>
                        <a:t>)</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5"/>
                  </a:ext>
                </a:extLst>
              </a:tr>
            </a:tbl>
          </a:graphicData>
        </a:graphic>
      </p:graphicFrame>
      <p:sp>
        <p:nvSpPr>
          <p:cNvPr id="189" name="CustomShape 4"/>
          <p:cNvSpPr/>
          <p:nvPr/>
        </p:nvSpPr>
        <p:spPr>
          <a:xfrm>
            <a:off x="662040" y="112536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Tipos de Dados Caractere:</a:t>
            </a:r>
            <a:endParaRPr lang="pt-BR" sz="2400" b="0" strike="noStrike" spc="-1">
              <a:latin typeface="Arial"/>
            </a:endParaRPr>
          </a:p>
        </p:txBody>
      </p:sp>
      <p:sp>
        <p:nvSpPr>
          <p:cNvPr id="190" name="CustomShape 5"/>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Tipos Primitivos</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8915040" y="6156360"/>
            <a:ext cx="990360" cy="272520"/>
          </a:xfrm>
          <a:prstGeom prst="rect">
            <a:avLst/>
          </a:prstGeom>
          <a:noFill/>
          <a:ln>
            <a:noFill/>
          </a:ln>
        </p:spPr>
        <p:txBody>
          <a:bodyPr anchor="ctr"/>
          <a:lstStyle/>
          <a:p>
            <a:pPr algn="r">
              <a:lnSpc>
                <a:spcPct val="100000"/>
              </a:lnSpc>
            </a:pPr>
            <a:fld id="{430B280C-0604-4358-8B2A-BD626F214AB5}" type="slidenum">
              <a:rPr lang="pt-BR" sz="1200" b="0" strike="noStrike" spc="-1">
                <a:solidFill>
                  <a:srgbClr val="595959"/>
                </a:solidFill>
                <a:latin typeface="Franklin Gothic Medium"/>
              </a:rPr>
              <a:t>14</a:t>
            </a:fld>
            <a:endParaRPr lang="pt-BR" sz="1200" b="0" strike="noStrike" spc="-1">
              <a:latin typeface="Times New Roman"/>
            </a:endParaRPr>
          </a:p>
        </p:txBody>
      </p:sp>
      <p:graphicFrame>
        <p:nvGraphicFramePr>
          <p:cNvPr id="192" name="Table 2"/>
          <p:cNvGraphicFramePr/>
          <p:nvPr/>
        </p:nvGraphicFramePr>
        <p:xfrm>
          <a:off x="1052640" y="1989000"/>
          <a:ext cx="7723080" cy="2136240"/>
        </p:xfrm>
        <a:graphic>
          <a:graphicData uri="http://schemas.openxmlformats.org/drawingml/2006/table">
            <a:tbl>
              <a:tblPr/>
              <a:tblGrid>
                <a:gridCol w="2584800">
                  <a:extLst>
                    <a:ext uri="{9D8B030D-6E8A-4147-A177-3AD203B41FA5}">
                      <a16:colId xmlns:a16="http://schemas.microsoft.com/office/drawing/2014/main" val="20000"/>
                    </a:ext>
                  </a:extLst>
                </a:gridCol>
                <a:gridCol w="5138640">
                  <a:extLst>
                    <a:ext uri="{9D8B030D-6E8A-4147-A177-3AD203B41FA5}">
                      <a16:colId xmlns:a16="http://schemas.microsoft.com/office/drawing/2014/main" val="20001"/>
                    </a:ext>
                  </a:extLst>
                </a:gridCol>
              </a:tblGrid>
              <a:tr h="346320">
                <a:tc>
                  <a:txBody>
                    <a:bodyPr/>
                    <a:lstStyle/>
                    <a:p>
                      <a:pPr>
                        <a:lnSpc>
                          <a:spcPct val="100000"/>
                        </a:lnSpc>
                        <a:spcBef>
                          <a:spcPts val="400"/>
                        </a:spcBef>
                      </a:pPr>
                      <a:r>
                        <a:rPr lang="pt-BR" sz="2000" b="1" strike="noStrike" spc="-1">
                          <a:solidFill>
                            <a:srgbClr val="000000"/>
                          </a:solidFill>
                          <a:latin typeface="Calibri"/>
                        </a:rPr>
                        <a:t>Representação</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1" strike="noStrike" spc="-1">
                          <a:solidFill>
                            <a:srgbClr val="000000"/>
                          </a:solidFill>
                          <a:latin typeface="Calibri"/>
                        </a:rPr>
                        <a:t>Significado</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0"/>
                  </a:ext>
                </a:extLst>
              </a:tr>
              <a:tr h="346320">
                <a:tc>
                  <a:txBody>
                    <a:bodyPr/>
                    <a:lstStyle/>
                    <a:p>
                      <a:pPr>
                        <a:lnSpc>
                          <a:spcPct val="100000"/>
                        </a:lnSpc>
                        <a:spcBef>
                          <a:spcPts val="400"/>
                        </a:spcBef>
                      </a:pPr>
                      <a:r>
                        <a:rPr lang="pt-BR" sz="2000" b="0" strike="noStrike" spc="-1">
                          <a:solidFill>
                            <a:srgbClr val="000000"/>
                          </a:solidFill>
                          <a:latin typeface="Calibri"/>
                        </a:rPr>
                        <a:t>\’</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Apóstrofe</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1"/>
                  </a:ext>
                </a:extLst>
              </a:tr>
              <a:tr h="346320">
                <a:tc>
                  <a:txBody>
                    <a:bodyPr/>
                    <a:lstStyle/>
                    <a:p>
                      <a:pPr>
                        <a:lnSpc>
                          <a:spcPct val="100000"/>
                        </a:lnSpc>
                        <a:spcBef>
                          <a:spcPts val="400"/>
                        </a:spcBef>
                      </a:pPr>
                      <a:r>
                        <a:rPr lang="pt-BR" sz="2000" b="0" strike="noStrike" spc="-1">
                          <a:solidFill>
                            <a:srgbClr val="000000"/>
                          </a:solidFill>
                          <a:latin typeface="Calibri"/>
                        </a:rPr>
                        <a:t>\”</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Aspas</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2"/>
                  </a:ext>
                </a:extLst>
              </a:tr>
              <a:tr h="346320">
                <a:tc>
                  <a:txBody>
                    <a:bodyPr/>
                    <a:lstStyle/>
                    <a:p>
                      <a:pPr>
                        <a:lnSpc>
                          <a:spcPct val="100000"/>
                        </a:lnSpc>
                        <a:spcBef>
                          <a:spcPts val="400"/>
                        </a:spcBef>
                      </a:pPr>
                      <a:r>
                        <a:rPr lang="pt-BR" sz="2000" b="0" strike="noStrike" spc="-1">
                          <a:solidFill>
                            <a:srgbClr val="000000"/>
                          </a:solidFill>
                          <a:latin typeface="Calibri"/>
                        </a:rPr>
                        <a:t>\\</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Barra invertida</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3"/>
                  </a:ext>
                </a:extLst>
              </a:tr>
              <a:tr h="346320">
                <a:tc>
                  <a:txBody>
                    <a:bodyPr/>
                    <a:lstStyle/>
                    <a:p>
                      <a:pPr>
                        <a:lnSpc>
                          <a:spcPct val="100000"/>
                        </a:lnSpc>
                        <a:spcBef>
                          <a:spcPts val="400"/>
                        </a:spcBef>
                      </a:pPr>
                      <a:r>
                        <a:rPr lang="pt-BR" sz="2000" b="0" strike="noStrike" spc="-1">
                          <a:solidFill>
                            <a:srgbClr val="000000"/>
                          </a:solidFill>
                          <a:latin typeface="Calibri"/>
                        </a:rPr>
                        <a:t>\u223d</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Caractere UNICODE 233d</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4"/>
                  </a:ext>
                </a:extLst>
              </a:tr>
              <a:tr h="346320">
                <a:tc>
                  <a:txBody>
                    <a:bodyPr/>
                    <a:lstStyle/>
                    <a:p>
                      <a:pPr>
                        <a:lnSpc>
                          <a:spcPct val="100000"/>
                        </a:lnSpc>
                        <a:spcBef>
                          <a:spcPts val="400"/>
                        </a:spcBef>
                      </a:pPr>
                      <a:r>
                        <a:rPr lang="pt-BR" sz="2000" b="0" strike="noStrike" spc="-1">
                          <a:solidFill>
                            <a:srgbClr val="000000"/>
                          </a:solidFill>
                          <a:latin typeface="Calibri"/>
                        </a:rPr>
                        <a:t>\g37</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Octal</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5"/>
                  </a:ext>
                </a:extLst>
              </a:tr>
              <a:tr h="346320">
                <a:tc>
                  <a:txBody>
                    <a:bodyPr/>
                    <a:lstStyle/>
                    <a:p>
                      <a:pPr>
                        <a:lnSpc>
                          <a:spcPct val="100000"/>
                        </a:lnSpc>
                        <a:spcBef>
                          <a:spcPts val="400"/>
                        </a:spcBef>
                      </a:pPr>
                      <a:r>
                        <a:rPr lang="pt-BR" sz="2000" b="0" strike="noStrike" spc="-1">
                          <a:solidFill>
                            <a:srgbClr val="000000"/>
                          </a:solidFill>
                          <a:latin typeface="Calibri"/>
                        </a:rPr>
                        <a:t>\fca</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Hexadecinal</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6"/>
                  </a:ext>
                </a:extLst>
              </a:tr>
            </a:tbl>
          </a:graphicData>
        </a:graphic>
      </p:graphicFrame>
      <p:sp>
        <p:nvSpPr>
          <p:cNvPr id="193" name="CustomShape 3"/>
          <p:cNvSpPr/>
          <p:nvPr/>
        </p:nvSpPr>
        <p:spPr>
          <a:xfrm>
            <a:off x="856440" y="5229360"/>
            <a:ext cx="81910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O valor literal de caracteres deve estar delimitado por aspas simples, por exemplo: </a:t>
            </a:r>
            <a:r>
              <a:rPr lang="pt-BR" sz="2000" b="0" strike="noStrike" spc="-1">
                <a:solidFill>
                  <a:srgbClr val="000000"/>
                </a:solidFill>
                <a:latin typeface="Courier New"/>
              </a:rPr>
              <a:t>(‘\n’).</a:t>
            </a:r>
            <a:endParaRPr lang="pt-BR" sz="2000" b="0" strike="noStrike" spc="-1">
              <a:latin typeface="Arial"/>
            </a:endParaRPr>
          </a:p>
        </p:txBody>
      </p:sp>
      <p:sp>
        <p:nvSpPr>
          <p:cNvPr id="194" name="CustomShape 4"/>
          <p:cNvSpPr/>
          <p:nvPr/>
        </p:nvSpPr>
        <p:spPr>
          <a:xfrm>
            <a:off x="662040" y="112536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Tipos de Dados Caractere:</a:t>
            </a:r>
            <a:endParaRPr lang="pt-BR" sz="2400" b="0" strike="noStrike" spc="-1">
              <a:latin typeface="Arial"/>
            </a:endParaRPr>
          </a:p>
        </p:txBody>
      </p:sp>
      <p:sp>
        <p:nvSpPr>
          <p:cNvPr id="195" name="CustomShape 5"/>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Tipos Primitivos</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8915040" y="6156360"/>
            <a:ext cx="990360" cy="272520"/>
          </a:xfrm>
          <a:prstGeom prst="rect">
            <a:avLst/>
          </a:prstGeom>
          <a:noFill/>
          <a:ln>
            <a:noFill/>
          </a:ln>
        </p:spPr>
        <p:txBody>
          <a:bodyPr anchor="ctr"/>
          <a:lstStyle/>
          <a:p>
            <a:pPr algn="r">
              <a:lnSpc>
                <a:spcPct val="100000"/>
              </a:lnSpc>
            </a:pPr>
            <a:fld id="{627CC1F1-440B-46E8-AC4C-4BB4018D8B04}" type="slidenum">
              <a:rPr lang="pt-BR" sz="1200" b="0" strike="noStrike" spc="-1">
                <a:solidFill>
                  <a:srgbClr val="595959"/>
                </a:solidFill>
                <a:latin typeface="Franklin Gothic Medium"/>
              </a:rPr>
              <a:t>15</a:t>
            </a:fld>
            <a:endParaRPr lang="pt-BR" sz="1200" b="0" strike="noStrike" spc="-1">
              <a:latin typeface="Times New Roman"/>
            </a:endParaRPr>
          </a:p>
        </p:txBody>
      </p:sp>
      <p:sp>
        <p:nvSpPr>
          <p:cNvPr id="197" name="CustomShape 2"/>
          <p:cNvSpPr/>
          <p:nvPr/>
        </p:nvSpPr>
        <p:spPr>
          <a:xfrm>
            <a:off x="662040" y="11714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Tipos de Dados Lógico:</a:t>
            </a:r>
            <a:endParaRPr lang="pt-BR" sz="2400" b="0" strike="noStrike" spc="-1">
              <a:latin typeface="Arial"/>
            </a:endParaRPr>
          </a:p>
        </p:txBody>
      </p:sp>
      <p:sp>
        <p:nvSpPr>
          <p:cNvPr id="198" name="CustomShape 3"/>
          <p:cNvSpPr/>
          <p:nvPr/>
        </p:nvSpPr>
        <p:spPr>
          <a:xfrm>
            <a:off x="856440" y="2062080"/>
            <a:ext cx="81910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Em Java dispõe-se do tipo lógico </a:t>
            </a:r>
            <a:r>
              <a:rPr lang="pt-BR" sz="2000" b="0" i="1" strike="noStrike" spc="-1">
                <a:solidFill>
                  <a:srgbClr val="000000"/>
                </a:solidFill>
                <a:latin typeface="Franklin Gothic Medium"/>
              </a:rPr>
              <a:t>boolean</a:t>
            </a:r>
            <a:r>
              <a:rPr lang="pt-BR" sz="2000" b="0" strike="noStrike" spc="-1">
                <a:solidFill>
                  <a:srgbClr val="000000"/>
                </a:solidFill>
                <a:latin typeface="Franklin Gothic Medium"/>
              </a:rPr>
              <a:t> capaz de assumir os valores </a:t>
            </a:r>
            <a:r>
              <a:rPr lang="pt-BR" sz="2000" b="0" i="1" strike="noStrike" spc="-1">
                <a:solidFill>
                  <a:srgbClr val="000000"/>
                </a:solidFill>
                <a:latin typeface="Franklin Gothic Medium"/>
              </a:rPr>
              <a:t>false</a:t>
            </a:r>
            <a:r>
              <a:rPr lang="pt-BR" sz="2000" b="0" strike="noStrike" spc="-1">
                <a:solidFill>
                  <a:srgbClr val="000000"/>
                </a:solidFill>
                <a:latin typeface="Franklin Gothic Medium"/>
              </a:rPr>
              <a:t> (falso) ou </a:t>
            </a:r>
            <a:r>
              <a:rPr lang="pt-BR" sz="2000" b="0" i="1" strike="noStrike" spc="-1">
                <a:solidFill>
                  <a:srgbClr val="000000"/>
                </a:solidFill>
                <a:latin typeface="Franklin Gothic Medium"/>
              </a:rPr>
              <a:t>true</a:t>
            </a:r>
            <a:r>
              <a:rPr lang="pt-BR" sz="2000" b="0" strike="noStrike" spc="-1">
                <a:solidFill>
                  <a:srgbClr val="000000"/>
                </a:solidFill>
                <a:latin typeface="Franklin Gothic Medium"/>
              </a:rPr>
              <a:t> (verdadeiro) que equivalem aos estados </a:t>
            </a:r>
            <a:r>
              <a:rPr lang="pt-BR" sz="2000" b="0" i="1" strike="noStrike" spc="-1">
                <a:solidFill>
                  <a:srgbClr val="000000"/>
                </a:solidFill>
                <a:latin typeface="Franklin Gothic Medium"/>
              </a:rPr>
              <a:t>off</a:t>
            </a:r>
            <a:r>
              <a:rPr lang="pt-BR" sz="2000" b="0" strike="noStrike" spc="-1">
                <a:solidFill>
                  <a:srgbClr val="000000"/>
                </a:solidFill>
                <a:latin typeface="Franklin Gothic Medium"/>
              </a:rPr>
              <a:t> (desligado) e </a:t>
            </a:r>
            <a:r>
              <a:rPr lang="pt-BR" sz="2000" b="0" i="1" strike="noStrike" spc="-1">
                <a:solidFill>
                  <a:srgbClr val="000000"/>
                </a:solidFill>
                <a:latin typeface="Franklin Gothic Medium"/>
              </a:rPr>
              <a:t>on</a:t>
            </a:r>
            <a:r>
              <a:rPr lang="pt-BR" sz="2000" b="0" strike="noStrike" spc="-1">
                <a:solidFill>
                  <a:srgbClr val="000000"/>
                </a:solidFill>
                <a:latin typeface="Franklin Gothic Medium"/>
              </a:rPr>
              <a:t> (ligado) ou </a:t>
            </a:r>
            <a:r>
              <a:rPr lang="pt-BR" sz="2000" b="0" i="1" strike="noStrike" spc="-1">
                <a:solidFill>
                  <a:srgbClr val="000000"/>
                </a:solidFill>
                <a:latin typeface="Franklin Gothic Medium"/>
              </a:rPr>
              <a:t>no</a:t>
            </a:r>
            <a:r>
              <a:rPr lang="pt-BR" sz="2000" b="0" strike="noStrike" spc="-1">
                <a:solidFill>
                  <a:srgbClr val="000000"/>
                </a:solidFill>
                <a:latin typeface="Franklin Gothic Medium"/>
              </a:rPr>
              <a:t> (não) e </a:t>
            </a:r>
            <a:r>
              <a:rPr lang="pt-BR" sz="2000" b="0" i="1" strike="noStrike" spc="-1">
                <a:solidFill>
                  <a:srgbClr val="000000"/>
                </a:solidFill>
                <a:latin typeface="Franklin Gothic Medium"/>
              </a:rPr>
              <a:t>yes</a:t>
            </a:r>
            <a:r>
              <a:rPr lang="pt-BR" sz="2000" b="0" strike="noStrike" spc="-1">
                <a:solidFill>
                  <a:srgbClr val="000000"/>
                </a:solidFill>
                <a:latin typeface="Franklin Gothic Medium"/>
              </a:rPr>
              <a:t> (sim).</a:t>
            </a:r>
            <a:endParaRPr lang="pt-BR" sz="2000" b="0" strike="noStrike" spc="-1">
              <a:latin typeface="Arial"/>
            </a:endParaRPr>
          </a:p>
        </p:txBody>
      </p:sp>
      <p:graphicFrame>
        <p:nvGraphicFramePr>
          <p:cNvPr id="199" name="Table 4"/>
          <p:cNvGraphicFramePr/>
          <p:nvPr/>
        </p:nvGraphicFramePr>
        <p:xfrm>
          <a:off x="1052640" y="3718080"/>
          <a:ext cx="7723080" cy="580680"/>
        </p:xfrm>
        <a:graphic>
          <a:graphicData uri="http://schemas.openxmlformats.org/drawingml/2006/table">
            <a:tbl>
              <a:tblPr/>
              <a:tblGrid>
                <a:gridCol w="2584800">
                  <a:extLst>
                    <a:ext uri="{9D8B030D-6E8A-4147-A177-3AD203B41FA5}">
                      <a16:colId xmlns:a16="http://schemas.microsoft.com/office/drawing/2014/main" val="20000"/>
                    </a:ext>
                  </a:extLst>
                </a:gridCol>
                <a:gridCol w="5138640">
                  <a:extLst>
                    <a:ext uri="{9D8B030D-6E8A-4147-A177-3AD203B41FA5}">
                      <a16:colId xmlns:a16="http://schemas.microsoft.com/office/drawing/2014/main" val="20001"/>
                    </a:ext>
                  </a:extLst>
                </a:gridCol>
              </a:tblGrid>
              <a:tr h="396720">
                <a:tc>
                  <a:txBody>
                    <a:bodyPr/>
                    <a:lstStyle/>
                    <a:p>
                      <a:pPr>
                        <a:lnSpc>
                          <a:spcPct val="100000"/>
                        </a:lnSpc>
                        <a:spcBef>
                          <a:spcPts val="400"/>
                        </a:spcBef>
                      </a:pPr>
                      <a:r>
                        <a:rPr lang="pt-BR" sz="2000" b="1" strike="noStrike" spc="-1">
                          <a:solidFill>
                            <a:srgbClr val="000000"/>
                          </a:solidFill>
                          <a:latin typeface="Calibri"/>
                        </a:rPr>
                        <a:t>Tipo</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1" strike="noStrike" spc="-1">
                          <a:solidFill>
                            <a:srgbClr val="000000"/>
                          </a:solidFill>
                          <a:latin typeface="Calibri"/>
                        </a:rPr>
                        <a:t>Valor</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0"/>
                  </a:ext>
                </a:extLst>
              </a:tr>
              <a:tr h="396720">
                <a:tc>
                  <a:txBody>
                    <a:bodyPr/>
                    <a:lstStyle/>
                    <a:p>
                      <a:pPr>
                        <a:lnSpc>
                          <a:spcPct val="100000"/>
                        </a:lnSpc>
                        <a:spcBef>
                          <a:spcPts val="400"/>
                        </a:spcBef>
                      </a:pPr>
                      <a:r>
                        <a:rPr lang="pt-BR" sz="2000" b="0" strike="noStrike" spc="-1">
                          <a:solidFill>
                            <a:srgbClr val="000000"/>
                          </a:solidFill>
                          <a:latin typeface="Calibri"/>
                        </a:rPr>
                        <a:t>boolean</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400"/>
                        </a:spcBef>
                      </a:pPr>
                      <a:r>
                        <a:rPr lang="pt-BR" sz="2000" b="0" strike="noStrike" spc="-1">
                          <a:solidFill>
                            <a:srgbClr val="000000"/>
                          </a:solidFill>
                          <a:latin typeface="Calibri"/>
                        </a:rPr>
                        <a:t>true ou false</a:t>
                      </a:r>
                      <a:endParaRPr lang="pt-BR" sz="20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1"/>
                  </a:ext>
                </a:extLst>
              </a:tr>
            </a:tbl>
          </a:graphicData>
        </a:graphic>
      </p:graphicFrame>
      <p:sp>
        <p:nvSpPr>
          <p:cNvPr id="200" name="CustomShape 5"/>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Tipos Primitivos</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8915040" y="6156360"/>
            <a:ext cx="990360" cy="272520"/>
          </a:xfrm>
          <a:prstGeom prst="rect">
            <a:avLst/>
          </a:prstGeom>
          <a:noFill/>
          <a:ln>
            <a:noFill/>
          </a:ln>
        </p:spPr>
        <p:txBody>
          <a:bodyPr anchor="ctr"/>
          <a:lstStyle/>
          <a:p>
            <a:pPr algn="r">
              <a:lnSpc>
                <a:spcPct val="100000"/>
              </a:lnSpc>
            </a:pPr>
            <a:fld id="{97452727-4133-473E-A392-765EFA4A00AE}" type="slidenum">
              <a:rPr lang="pt-BR" sz="1200" b="0" strike="noStrike" spc="-1">
                <a:solidFill>
                  <a:srgbClr val="595959"/>
                </a:solidFill>
                <a:latin typeface="Franklin Gothic Medium"/>
              </a:rPr>
              <a:t>16</a:t>
            </a:fld>
            <a:endParaRPr lang="pt-BR" sz="1200" b="0" strike="noStrike" spc="-1">
              <a:latin typeface="Times New Roman"/>
            </a:endParaRPr>
          </a:p>
        </p:txBody>
      </p:sp>
      <p:sp>
        <p:nvSpPr>
          <p:cNvPr id="202" name="CustomShape 2"/>
          <p:cNvSpPr/>
          <p:nvPr/>
        </p:nvSpPr>
        <p:spPr>
          <a:xfrm>
            <a:off x="856440" y="1052640"/>
            <a:ext cx="81910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A linguagem Java oferece um conjunto bastante amplo de operadores destinados a realização de operações aritméticas, lógicas,relacionais e de atribuição.</a:t>
            </a:r>
            <a:endParaRPr lang="pt-BR" sz="2000" b="0" strike="noStrike" spc="-1">
              <a:latin typeface="Arial"/>
            </a:endParaRPr>
          </a:p>
        </p:txBody>
      </p:sp>
      <p:sp>
        <p:nvSpPr>
          <p:cNvPr id="203" name="CustomShape 3"/>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Operadores</a:t>
            </a:r>
            <a:endParaRPr lang="pt-BR" sz="3200" b="0" strike="noStrike" spc="-1">
              <a:latin typeface="Arial"/>
            </a:endParaRPr>
          </a:p>
        </p:txBody>
      </p:sp>
      <p:sp>
        <p:nvSpPr>
          <p:cNvPr id="204" name="CustomShape 4"/>
          <p:cNvSpPr/>
          <p:nvPr/>
        </p:nvSpPr>
        <p:spPr>
          <a:xfrm>
            <a:off x="662040" y="22766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Operadores Aritméticos</a:t>
            </a:r>
            <a:endParaRPr lang="pt-BR" sz="2400" b="0" strike="noStrike" spc="-1">
              <a:latin typeface="Arial"/>
            </a:endParaRPr>
          </a:p>
        </p:txBody>
      </p:sp>
      <p:graphicFrame>
        <p:nvGraphicFramePr>
          <p:cNvPr id="205" name="Table 5"/>
          <p:cNvGraphicFramePr/>
          <p:nvPr/>
        </p:nvGraphicFramePr>
        <p:xfrm>
          <a:off x="798120" y="2779560"/>
          <a:ext cx="8679600" cy="3419280"/>
        </p:xfrm>
        <a:graphic>
          <a:graphicData uri="http://schemas.openxmlformats.org/drawingml/2006/table">
            <a:tbl>
              <a:tblPr/>
              <a:tblGrid>
                <a:gridCol w="1346400">
                  <a:extLst>
                    <a:ext uri="{9D8B030D-6E8A-4147-A177-3AD203B41FA5}">
                      <a16:colId xmlns:a16="http://schemas.microsoft.com/office/drawing/2014/main" val="20000"/>
                    </a:ext>
                  </a:extLst>
                </a:gridCol>
                <a:gridCol w="3432600">
                  <a:extLst>
                    <a:ext uri="{9D8B030D-6E8A-4147-A177-3AD203B41FA5}">
                      <a16:colId xmlns:a16="http://schemas.microsoft.com/office/drawing/2014/main" val="20001"/>
                    </a:ext>
                  </a:extLst>
                </a:gridCol>
                <a:gridCol w="3900600">
                  <a:extLst>
                    <a:ext uri="{9D8B030D-6E8A-4147-A177-3AD203B41FA5}">
                      <a16:colId xmlns:a16="http://schemas.microsoft.com/office/drawing/2014/main" val="20002"/>
                    </a:ext>
                  </a:extLst>
                </a:gridCol>
              </a:tblGrid>
              <a:tr h="366120">
                <a:tc>
                  <a:txBody>
                    <a:bodyPr/>
                    <a:lstStyle/>
                    <a:p>
                      <a:pPr algn="ctr">
                        <a:lnSpc>
                          <a:spcPct val="100000"/>
                        </a:lnSpc>
                        <a:spcBef>
                          <a:spcPts val="360"/>
                        </a:spcBef>
                      </a:pPr>
                      <a:r>
                        <a:rPr lang="pt-BR" sz="1800" b="1" strike="noStrike" spc="-1">
                          <a:solidFill>
                            <a:srgbClr val="000000"/>
                          </a:solidFill>
                          <a:latin typeface="Calibri"/>
                        </a:rPr>
                        <a:t>Operador</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Significado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Exemplo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0"/>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Adição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1"/>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Subtração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2"/>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Multiplicação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3"/>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Divisão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4"/>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Resto da divisão inteira</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5"/>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Sinal negativo (- unário)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6"/>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Sinal positivo (+ unário)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7"/>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Incremento unitário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ou a++</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8"/>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Decremento unitário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ou a--</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9"/>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8915040" y="6156360"/>
            <a:ext cx="990360" cy="272520"/>
          </a:xfrm>
          <a:prstGeom prst="rect">
            <a:avLst/>
          </a:prstGeom>
          <a:noFill/>
          <a:ln>
            <a:noFill/>
          </a:ln>
        </p:spPr>
        <p:txBody>
          <a:bodyPr anchor="ctr"/>
          <a:lstStyle/>
          <a:p>
            <a:pPr algn="r">
              <a:lnSpc>
                <a:spcPct val="100000"/>
              </a:lnSpc>
            </a:pPr>
            <a:fld id="{26F30675-D879-4C76-89B9-6FD4E36ED5F6}" type="slidenum">
              <a:rPr lang="pt-BR" sz="1200" b="0" strike="noStrike" spc="-1">
                <a:solidFill>
                  <a:srgbClr val="595959"/>
                </a:solidFill>
                <a:latin typeface="Franklin Gothic Medium"/>
              </a:rPr>
              <a:t>17</a:t>
            </a:fld>
            <a:endParaRPr lang="pt-BR" sz="1200" b="0" strike="noStrike" spc="-1">
              <a:latin typeface="Times New Roman"/>
            </a:endParaRPr>
          </a:p>
        </p:txBody>
      </p:sp>
      <p:sp>
        <p:nvSpPr>
          <p:cNvPr id="207" name="CustomShape 2"/>
          <p:cNvSpPr/>
          <p:nvPr/>
        </p:nvSpPr>
        <p:spPr>
          <a:xfrm>
            <a:off x="856440" y="1557360"/>
            <a:ext cx="81910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Permitem comparar valores literais, variáveis ou o resultado de expressões retornando um resultado do tipo lógico, isto é, um resultado falso ou verdadeiro.</a:t>
            </a:r>
            <a:endParaRPr lang="pt-BR" sz="2000" b="0" strike="noStrike" spc="-1">
              <a:latin typeface="Arial"/>
            </a:endParaRPr>
          </a:p>
        </p:txBody>
      </p:sp>
      <p:sp>
        <p:nvSpPr>
          <p:cNvPr id="208" name="CustomShape 3"/>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Operadores</a:t>
            </a:r>
            <a:endParaRPr lang="pt-BR" sz="3200" b="0" strike="noStrike" spc="-1">
              <a:latin typeface="Arial"/>
            </a:endParaRPr>
          </a:p>
        </p:txBody>
      </p:sp>
      <p:sp>
        <p:nvSpPr>
          <p:cNvPr id="209" name="CustomShape 4"/>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Operadores Relacionais</a:t>
            </a:r>
            <a:endParaRPr lang="pt-BR" sz="2400" b="0" strike="noStrike" spc="-1">
              <a:latin typeface="Arial"/>
            </a:endParaRPr>
          </a:p>
        </p:txBody>
      </p:sp>
      <p:graphicFrame>
        <p:nvGraphicFramePr>
          <p:cNvPr id="210" name="Table 5"/>
          <p:cNvGraphicFramePr/>
          <p:nvPr/>
        </p:nvGraphicFramePr>
        <p:xfrm>
          <a:off x="798120" y="2779560"/>
          <a:ext cx="8679600" cy="2401560"/>
        </p:xfrm>
        <a:graphic>
          <a:graphicData uri="http://schemas.openxmlformats.org/drawingml/2006/table">
            <a:tbl>
              <a:tblPr/>
              <a:tblGrid>
                <a:gridCol w="1346400">
                  <a:extLst>
                    <a:ext uri="{9D8B030D-6E8A-4147-A177-3AD203B41FA5}">
                      <a16:colId xmlns:a16="http://schemas.microsoft.com/office/drawing/2014/main" val="20000"/>
                    </a:ext>
                  </a:extLst>
                </a:gridCol>
                <a:gridCol w="3432600">
                  <a:extLst>
                    <a:ext uri="{9D8B030D-6E8A-4147-A177-3AD203B41FA5}">
                      <a16:colId xmlns:a16="http://schemas.microsoft.com/office/drawing/2014/main" val="20001"/>
                    </a:ext>
                  </a:extLst>
                </a:gridCol>
                <a:gridCol w="3900600">
                  <a:extLst>
                    <a:ext uri="{9D8B030D-6E8A-4147-A177-3AD203B41FA5}">
                      <a16:colId xmlns:a16="http://schemas.microsoft.com/office/drawing/2014/main" val="20002"/>
                    </a:ext>
                  </a:extLst>
                </a:gridCol>
              </a:tblGrid>
              <a:tr h="366120">
                <a:tc>
                  <a:txBody>
                    <a:bodyPr/>
                    <a:lstStyle/>
                    <a:p>
                      <a:pPr algn="ctr">
                        <a:lnSpc>
                          <a:spcPct val="100000"/>
                        </a:lnSpc>
                        <a:spcBef>
                          <a:spcPts val="360"/>
                        </a:spcBef>
                      </a:pPr>
                      <a:r>
                        <a:rPr lang="pt-BR" sz="1800" b="1" strike="noStrike" spc="-1">
                          <a:solidFill>
                            <a:srgbClr val="000000"/>
                          </a:solidFill>
                          <a:latin typeface="Calibri"/>
                        </a:rPr>
                        <a:t>Operador</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Significado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Exemplo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0"/>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Igual</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1"/>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Diferente</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2"/>
                  </a:ext>
                </a:extLst>
              </a:tr>
              <a:tr h="366120">
                <a:tc>
                  <a:txBody>
                    <a:bodyPr/>
                    <a:lstStyle/>
                    <a:p>
                      <a:pPr algn="ctr">
                        <a:lnSpc>
                          <a:spcPct val="100000"/>
                        </a:lnSpc>
                        <a:spcBef>
                          <a:spcPts val="360"/>
                        </a:spcBef>
                      </a:pPr>
                      <a:r>
                        <a:rPr lang="pt-BR" sz="1800" b="0" strike="noStrike" spc="-1">
                          <a:solidFill>
                            <a:srgbClr val="000000"/>
                          </a:solidFill>
                          <a:latin typeface="Calibri"/>
                        </a:rPr>
                        <a:t>&gt;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Maior que</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&gt;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3"/>
                  </a:ext>
                </a:extLst>
              </a:tr>
              <a:tr h="366120">
                <a:tc>
                  <a:txBody>
                    <a:bodyPr/>
                    <a:lstStyle/>
                    <a:p>
                      <a:pPr algn="ctr">
                        <a:lnSpc>
                          <a:spcPct val="100000"/>
                        </a:lnSpc>
                        <a:spcBef>
                          <a:spcPts val="360"/>
                        </a:spcBef>
                      </a:pPr>
                      <a:r>
                        <a:rPr lang="pt-BR" sz="1800" b="0" strike="noStrike" spc="-1">
                          <a:solidFill>
                            <a:srgbClr val="000000"/>
                          </a:solidFill>
                          <a:latin typeface="Calibri"/>
                        </a:rPr>
                        <a:t>&gt;=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Maior ou igual a</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&gt;=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4"/>
                  </a:ext>
                </a:extLst>
              </a:tr>
              <a:tr h="366120">
                <a:tc>
                  <a:txBody>
                    <a:bodyPr/>
                    <a:lstStyle/>
                    <a:p>
                      <a:pPr algn="ctr">
                        <a:lnSpc>
                          <a:spcPct val="100000"/>
                        </a:lnSpc>
                        <a:spcBef>
                          <a:spcPts val="360"/>
                        </a:spcBef>
                      </a:pPr>
                      <a:r>
                        <a:rPr lang="pt-BR" sz="1800" b="0" strike="noStrike" spc="-1">
                          <a:solidFill>
                            <a:srgbClr val="000000"/>
                          </a:solidFill>
                          <a:latin typeface="Calibri"/>
                        </a:rPr>
                        <a:t>&lt;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Menor que</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&lt;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5"/>
                  </a:ext>
                </a:extLst>
              </a:tr>
              <a:tr h="366120">
                <a:tc>
                  <a:txBody>
                    <a:bodyPr/>
                    <a:lstStyle/>
                    <a:p>
                      <a:pPr algn="ctr">
                        <a:lnSpc>
                          <a:spcPct val="100000"/>
                        </a:lnSpc>
                        <a:spcBef>
                          <a:spcPts val="360"/>
                        </a:spcBef>
                      </a:pPr>
                      <a:r>
                        <a:rPr lang="pt-BR" sz="1800" b="0" strike="noStrike" spc="-1">
                          <a:solidFill>
                            <a:srgbClr val="000000"/>
                          </a:solidFill>
                          <a:latin typeface="Calibri"/>
                        </a:rPr>
                        <a:t>&lt;=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Menor ou igual a</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&lt;= n</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6"/>
                  </a:ext>
                </a:extLst>
              </a:tr>
            </a:tbl>
          </a:graphicData>
        </a:graphic>
      </p:graphicFrame>
      <p:sp>
        <p:nvSpPr>
          <p:cNvPr id="211" name="CustomShape 6"/>
          <p:cNvSpPr/>
          <p:nvPr/>
        </p:nvSpPr>
        <p:spPr>
          <a:xfrm>
            <a:off x="856440" y="5589720"/>
            <a:ext cx="8191080" cy="605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spcBef>
                <a:spcPts val="700"/>
              </a:spcBef>
              <a:buClr>
                <a:srgbClr val="000000"/>
              </a:buClr>
              <a:buFont typeface="StarSymbol"/>
              <a:buChar char="-"/>
            </a:pPr>
            <a:r>
              <a:rPr lang="pt-BR" sz="1400" b="0" strike="noStrike" spc="-1">
                <a:solidFill>
                  <a:srgbClr val="000000"/>
                </a:solidFill>
                <a:latin typeface="Franklin Gothic Medium"/>
              </a:rPr>
              <a:t> (==) operador de igualdade, não deve ser confundido com o operador de atribuição (=).</a:t>
            </a:r>
            <a:endParaRPr lang="pt-BR" sz="1400" b="0" strike="noStrike" spc="-1">
              <a:latin typeface="Arial"/>
            </a:endParaRPr>
          </a:p>
          <a:p>
            <a:pPr indent="-216000" algn="just">
              <a:lnSpc>
                <a:spcPct val="100000"/>
              </a:lnSpc>
              <a:spcBef>
                <a:spcPts val="700"/>
              </a:spcBef>
              <a:buClr>
                <a:srgbClr val="000000"/>
              </a:buClr>
              <a:buFont typeface="StarSymbol"/>
              <a:buChar char="-"/>
            </a:pPr>
            <a:r>
              <a:rPr lang="pt-BR" sz="1400" b="0" strike="noStrike" spc="-1">
                <a:solidFill>
                  <a:srgbClr val="000000"/>
                </a:solidFill>
                <a:latin typeface="Franklin Gothic Medium"/>
              </a:rPr>
              <a:t> Operadores definidos por dois caracteres não devem conter espaços em branco.</a:t>
            </a:r>
            <a:endParaRPr lang="pt-BR" sz="14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8915040" y="6156360"/>
            <a:ext cx="990360" cy="272520"/>
          </a:xfrm>
          <a:prstGeom prst="rect">
            <a:avLst/>
          </a:prstGeom>
          <a:noFill/>
          <a:ln>
            <a:noFill/>
          </a:ln>
        </p:spPr>
        <p:txBody>
          <a:bodyPr anchor="ctr"/>
          <a:lstStyle/>
          <a:p>
            <a:pPr algn="r">
              <a:lnSpc>
                <a:spcPct val="100000"/>
              </a:lnSpc>
            </a:pPr>
            <a:fld id="{7CE5131C-301F-4F8F-BB15-CE88FFFDB039}" type="slidenum">
              <a:rPr lang="pt-BR" sz="1200" b="0" strike="noStrike" spc="-1">
                <a:solidFill>
                  <a:srgbClr val="595959"/>
                </a:solidFill>
                <a:latin typeface="Franklin Gothic Medium"/>
              </a:rPr>
              <a:t>18</a:t>
            </a:fld>
            <a:endParaRPr lang="pt-BR" sz="1200" b="0" strike="noStrike" spc="-1">
              <a:latin typeface="Times New Roman"/>
            </a:endParaRPr>
          </a:p>
        </p:txBody>
      </p:sp>
      <p:sp>
        <p:nvSpPr>
          <p:cNvPr id="213" name="CustomShape 2"/>
          <p:cNvSpPr/>
          <p:nvPr/>
        </p:nvSpPr>
        <p:spPr>
          <a:xfrm>
            <a:off x="856440" y="1557360"/>
            <a:ext cx="8191080" cy="161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Como toda linguagem de programação, Java possui operadores lógicos capazes de conectar logicamente o resultado de expressões de diferentes expressões aritméticas ou relacionais construindo assim uma expressão resultante composta de várias partes e portanto mais complexas.</a:t>
            </a:r>
            <a:endParaRPr lang="pt-BR" sz="2000" b="0" strike="noStrike" spc="-1">
              <a:latin typeface="Arial"/>
            </a:endParaRPr>
          </a:p>
        </p:txBody>
      </p:sp>
      <p:sp>
        <p:nvSpPr>
          <p:cNvPr id="214" name="CustomShape 3"/>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Operadores</a:t>
            </a:r>
            <a:endParaRPr lang="pt-BR" sz="3200" b="0" strike="noStrike" spc="-1">
              <a:latin typeface="Arial"/>
            </a:endParaRPr>
          </a:p>
        </p:txBody>
      </p:sp>
      <p:sp>
        <p:nvSpPr>
          <p:cNvPr id="215" name="CustomShape 4"/>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Operadores Lógicos</a:t>
            </a:r>
            <a:endParaRPr lang="pt-BR" sz="2400" b="0" strike="noStrike" spc="-1">
              <a:latin typeface="Arial"/>
            </a:endParaRPr>
          </a:p>
        </p:txBody>
      </p:sp>
      <p:graphicFrame>
        <p:nvGraphicFramePr>
          <p:cNvPr id="216" name="Table 5"/>
          <p:cNvGraphicFramePr/>
          <p:nvPr/>
        </p:nvGraphicFramePr>
        <p:xfrm>
          <a:off x="798120" y="3394080"/>
          <a:ext cx="8679600" cy="1306080"/>
        </p:xfrm>
        <a:graphic>
          <a:graphicData uri="http://schemas.openxmlformats.org/drawingml/2006/table">
            <a:tbl>
              <a:tblPr/>
              <a:tblGrid>
                <a:gridCol w="1346400">
                  <a:extLst>
                    <a:ext uri="{9D8B030D-6E8A-4147-A177-3AD203B41FA5}">
                      <a16:colId xmlns:a16="http://schemas.microsoft.com/office/drawing/2014/main" val="20000"/>
                    </a:ext>
                  </a:extLst>
                </a:gridCol>
                <a:gridCol w="3432600">
                  <a:extLst>
                    <a:ext uri="{9D8B030D-6E8A-4147-A177-3AD203B41FA5}">
                      <a16:colId xmlns:a16="http://schemas.microsoft.com/office/drawing/2014/main" val="20001"/>
                    </a:ext>
                  </a:extLst>
                </a:gridCol>
                <a:gridCol w="3900600">
                  <a:extLst>
                    <a:ext uri="{9D8B030D-6E8A-4147-A177-3AD203B41FA5}">
                      <a16:colId xmlns:a16="http://schemas.microsoft.com/office/drawing/2014/main" val="20002"/>
                    </a:ext>
                  </a:extLst>
                </a:gridCol>
              </a:tblGrid>
              <a:tr h="366120">
                <a:tc>
                  <a:txBody>
                    <a:bodyPr/>
                    <a:lstStyle/>
                    <a:p>
                      <a:pPr algn="ctr">
                        <a:lnSpc>
                          <a:spcPct val="100000"/>
                        </a:lnSpc>
                        <a:spcBef>
                          <a:spcPts val="360"/>
                        </a:spcBef>
                      </a:pPr>
                      <a:r>
                        <a:rPr lang="pt-BR" sz="1800" b="1" strike="noStrike" spc="-1">
                          <a:solidFill>
                            <a:srgbClr val="000000"/>
                          </a:solidFill>
                          <a:latin typeface="Calibri"/>
                        </a:rPr>
                        <a:t>Operador</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Significado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Exemplo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0"/>
                  </a:ext>
                </a:extLst>
              </a:tr>
              <a:tr h="366120">
                <a:tc>
                  <a:txBody>
                    <a:bodyPr/>
                    <a:lstStyle/>
                    <a:p>
                      <a:pPr algn="ctr">
                        <a:lnSpc>
                          <a:spcPct val="100000"/>
                        </a:lnSpc>
                        <a:spcBef>
                          <a:spcPts val="360"/>
                        </a:spcBef>
                      </a:pPr>
                      <a:r>
                        <a:rPr lang="pt-BR" sz="1800" b="0" strike="noStrike" spc="-1">
                          <a:solidFill>
                            <a:srgbClr val="000000"/>
                          </a:solidFill>
                          <a:latin typeface="Calibri"/>
                        </a:rPr>
                        <a:t>&amp;&amp;</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E lógico (</a:t>
                      </a:r>
                      <a:r>
                        <a:rPr lang="pt-BR" sz="1800" b="0" i="1" strike="noStrike" spc="-1">
                          <a:solidFill>
                            <a:srgbClr val="000000"/>
                          </a:solidFill>
                          <a:latin typeface="Calibri"/>
                        </a:rPr>
                        <a:t>and</a:t>
                      </a: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&amp;&amp;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1"/>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OU lógico (</a:t>
                      </a:r>
                      <a:r>
                        <a:rPr lang="pt-BR" sz="1800" b="0" i="1" strike="noStrike" spc="-1">
                          <a:solidFill>
                            <a:srgbClr val="000000"/>
                          </a:solidFill>
                          <a:latin typeface="Calibri"/>
                        </a:rPr>
                        <a:t>or</a:t>
                      </a: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 || b</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2"/>
                  </a:ext>
                </a:extLst>
              </a:tr>
              <a:tr h="36612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Negação (</a:t>
                      </a:r>
                      <a:r>
                        <a:rPr lang="pt-BR" sz="1800" b="0" i="1" strike="noStrike" spc="-1">
                          <a:solidFill>
                            <a:srgbClr val="000000"/>
                          </a:solidFill>
                          <a:latin typeface="Calibri"/>
                        </a:rPr>
                        <a:t>not)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3"/>
                  </a:ext>
                </a:extLst>
              </a:tr>
            </a:tbl>
          </a:graphicData>
        </a:graphic>
      </p:graphicFrame>
      <p:sp>
        <p:nvSpPr>
          <p:cNvPr id="217" name="CustomShape 6"/>
          <p:cNvSpPr/>
          <p:nvPr/>
        </p:nvSpPr>
        <p:spPr>
          <a:xfrm>
            <a:off x="856440" y="5157720"/>
            <a:ext cx="8191080" cy="303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spcBef>
                <a:spcPts val="700"/>
              </a:spcBef>
              <a:buClr>
                <a:srgbClr val="000000"/>
              </a:buClr>
              <a:buFont typeface="StarSymbol"/>
              <a:buChar char="-"/>
            </a:pPr>
            <a:r>
              <a:rPr lang="pt-BR" sz="1400" b="0" strike="noStrike" spc="-1">
                <a:solidFill>
                  <a:srgbClr val="000000"/>
                </a:solidFill>
                <a:latin typeface="Franklin Gothic Medium"/>
              </a:rPr>
              <a:t> Operadores definidos por dois caracteres não devem conter espaços em branco.</a:t>
            </a:r>
            <a:endParaRPr lang="pt-BR" sz="14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8915040" y="6156360"/>
            <a:ext cx="990360" cy="272520"/>
          </a:xfrm>
          <a:prstGeom prst="rect">
            <a:avLst/>
          </a:prstGeom>
          <a:noFill/>
          <a:ln>
            <a:noFill/>
          </a:ln>
        </p:spPr>
        <p:txBody>
          <a:bodyPr anchor="ctr"/>
          <a:lstStyle/>
          <a:p>
            <a:pPr algn="r">
              <a:lnSpc>
                <a:spcPct val="100000"/>
              </a:lnSpc>
            </a:pPr>
            <a:fld id="{9C76F85C-840B-4996-9A3E-2C49BF7532DD}" type="slidenum">
              <a:rPr lang="pt-BR" sz="1200" b="0" strike="noStrike" spc="-1">
                <a:solidFill>
                  <a:srgbClr val="595959"/>
                </a:solidFill>
                <a:latin typeface="Franklin Gothic Medium"/>
              </a:rPr>
              <a:t>19</a:t>
            </a:fld>
            <a:endParaRPr lang="pt-BR" sz="1200" b="0" strike="noStrike" spc="-1">
              <a:latin typeface="Times New Roman"/>
            </a:endParaRPr>
          </a:p>
        </p:txBody>
      </p:sp>
      <p:sp>
        <p:nvSpPr>
          <p:cNvPr id="219" name="CustomShape 2"/>
          <p:cNvSpPr/>
          <p:nvPr/>
        </p:nvSpPr>
        <p:spPr>
          <a:xfrm>
            <a:off x="856440" y="1557360"/>
            <a:ext cx="81910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Atribuição é a operação que permite definir o valor de uma variável através de uma constante ou através do resultado de uma expressão envolvendo operações diversas.</a:t>
            </a:r>
            <a:endParaRPr lang="pt-BR" sz="2000" b="0" strike="noStrike" spc="-1">
              <a:latin typeface="Arial"/>
            </a:endParaRPr>
          </a:p>
        </p:txBody>
      </p:sp>
      <p:sp>
        <p:nvSpPr>
          <p:cNvPr id="220" name="CustomShape 3"/>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Operadores</a:t>
            </a:r>
            <a:endParaRPr lang="pt-BR" sz="3200" b="0" strike="noStrike" spc="-1">
              <a:latin typeface="Arial"/>
            </a:endParaRPr>
          </a:p>
        </p:txBody>
      </p:sp>
      <p:sp>
        <p:nvSpPr>
          <p:cNvPr id="221" name="CustomShape 4"/>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Operador de atribuição</a:t>
            </a:r>
            <a:endParaRPr lang="pt-BR" sz="2400" b="0" strike="noStrike" spc="-1">
              <a:latin typeface="Arial"/>
            </a:endParaRPr>
          </a:p>
        </p:txBody>
      </p:sp>
      <p:graphicFrame>
        <p:nvGraphicFramePr>
          <p:cNvPr id="222" name="Table 5"/>
          <p:cNvGraphicFramePr/>
          <p:nvPr/>
        </p:nvGraphicFramePr>
        <p:xfrm>
          <a:off x="798120" y="3394080"/>
          <a:ext cx="8679600" cy="576000"/>
        </p:xfrm>
        <a:graphic>
          <a:graphicData uri="http://schemas.openxmlformats.org/drawingml/2006/table">
            <a:tbl>
              <a:tblPr/>
              <a:tblGrid>
                <a:gridCol w="1346400">
                  <a:extLst>
                    <a:ext uri="{9D8B030D-6E8A-4147-A177-3AD203B41FA5}">
                      <a16:colId xmlns:a16="http://schemas.microsoft.com/office/drawing/2014/main" val="20000"/>
                    </a:ext>
                  </a:extLst>
                </a:gridCol>
                <a:gridCol w="3432600">
                  <a:extLst>
                    <a:ext uri="{9D8B030D-6E8A-4147-A177-3AD203B41FA5}">
                      <a16:colId xmlns:a16="http://schemas.microsoft.com/office/drawing/2014/main" val="20001"/>
                    </a:ext>
                  </a:extLst>
                </a:gridCol>
                <a:gridCol w="3900600">
                  <a:extLst>
                    <a:ext uri="{9D8B030D-6E8A-4147-A177-3AD203B41FA5}">
                      <a16:colId xmlns:a16="http://schemas.microsoft.com/office/drawing/2014/main" val="20002"/>
                    </a:ext>
                  </a:extLst>
                </a:gridCol>
              </a:tblGrid>
              <a:tr h="366120">
                <a:tc>
                  <a:txBody>
                    <a:bodyPr/>
                    <a:lstStyle/>
                    <a:p>
                      <a:pPr algn="ctr">
                        <a:lnSpc>
                          <a:spcPct val="100000"/>
                        </a:lnSpc>
                        <a:spcBef>
                          <a:spcPts val="360"/>
                        </a:spcBef>
                      </a:pPr>
                      <a:r>
                        <a:rPr lang="pt-BR" sz="1800" b="1" strike="noStrike" spc="-1">
                          <a:solidFill>
                            <a:srgbClr val="000000"/>
                          </a:solidFill>
                          <a:latin typeface="Calibri"/>
                        </a:rPr>
                        <a:t>Operador</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Significado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Exemplo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0"/>
                  </a:ext>
                </a:extLst>
              </a:tr>
              <a:tr h="1006200">
                <a:tc>
                  <a:txBody>
                    <a:bodyPr/>
                    <a:lstStyle/>
                    <a:p>
                      <a:pPr algn="ctr">
                        <a:lnSpc>
                          <a:spcPct val="100000"/>
                        </a:lnSpc>
                        <a:spcBef>
                          <a:spcPts val="360"/>
                        </a:spcBef>
                      </a:pPr>
                      <a:r>
                        <a:rPr lang="pt-BR" sz="1800" b="0" strike="noStrike" spc="-1">
                          <a:solidFill>
                            <a:srgbClr val="000000"/>
                          </a:solidFill>
                          <a:latin typeface="Calibri"/>
                        </a:rPr>
                        <a: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Atribuição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nSpc>
                          <a:spcPct val="100000"/>
                        </a:lnSpc>
                        <a:spcBef>
                          <a:spcPts val="360"/>
                        </a:spcBef>
                      </a:pPr>
                      <a:r>
                        <a:rPr lang="pt-BR" sz="1800" b="0" strike="noStrike" spc="-1">
                          <a:solidFill>
                            <a:srgbClr val="000000"/>
                          </a:solidFill>
                          <a:latin typeface="Calibri"/>
                        </a:rPr>
                        <a:t>b = 4</a:t>
                      </a:r>
                      <a:endParaRPr lang="pt-BR" sz="1800" b="0" strike="noStrike" spc="-1">
                        <a:latin typeface="Arial"/>
                      </a:endParaRPr>
                    </a:p>
                    <a:p>
                      <a:pPr>
                        <a:lnSpc>
                          <a:spcPct val="100000"/>
                        </a:lnSpc>
                        <a:spcBef>
                          <a:spcPts val="360"/>
                        </a:spcBef>
                      </a:pPr>
                      <a:r>
                        <a:rPr lang="pt-BR" sz="1800" b="0" strike="noStrike" spc="-1">
                          <a:solidFill>
                            <a:srgbClr val="000000"/>
                          </a:solidFill>
                          <a:latin typeface="Calibri"/>
                        </a:rPr>
                        <a:t>c = b / 2     </a:t>
                      </a:r>
                      <a:endParaRPr lang="pt-BR" sz="1800" b="0" strike="noStrike" spc="-1">
                        <a:latin typeface="Arial"/>
                      </a:endParaRPr>
                    </a:p>
                    <a:p>
                      <a:pPr>
                        <a:lnSpc>
                          <a:spcPct val="100000"/>
                        </a:lnSpc>
                        <a:spcBef>
                          <a:spcPts val="360"/>
                        </a:spcBef>
                      </a:pPr>
                      <a:r>
                        <a:rPr lang="pt-BR" sz="1800" b="0" strike="noStrike" spc="-1">
                          <a:solidFill>
                            <a:srgbClr val="000000"/>
                          </a:solidFill>
                          <a:latin typeface="Calibri"/>
                        </a:rPr>
                        <a:t>a = b * c</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915040" y="6156360"/>
            <a:ext cx="990360" cy="272520"/>
          </a:xfrm>
          <a:prstGeom prst="rect">
            <a:avLst/>
          </a:prstGeom>
          <a:noFill/>
          <a:ln>
            <a:noFill/>
          </a:ln>
        </p:spPr>
        <p:txBody>
          <a:bodyPr anchor="ctr"/>
          <a:lstStyle/>
          <a:p>
            <a:pPr algn="r">
              <a:lnSpc>
                <a:spcPct val="100000"/>
              </a:lnSpc>
            </a:pPr>
            <a:fld id="{4D8D4952-AE85-42E1-A754-157563E0F0B2}" type="slidenum">
              <a:rPr lang="pt-BR" sz="1200" b="0" strike="noStrike" spc="-1">
                <a:solidFill>
                  <a:srgbClr val="595959"/>
                </a:solidFill>
                <a:latin typeface="Franklin Gothic Medium"/>
              </a:rPr>
              <a:t>2</a:t>
            </a:fld>
            <a:endParaRPr lang="pt-BR" sz="1200" b="0" strike="noStrike" spc="-1">
              <a:latin typeface="Times New Roman"/>
            </a:endParaRPr>
          </a:p>
        </p:txBody>
      </p:sp>
      <p:sp>
        <p:nvSpPr>
          <p:cNvPr id="136" name="CustomShape 2"/>
          <p:cNvSpPr/>
          <p:nvPr/>
        </p:nvSpPr>
        <p:spPr>
          <a:xfrm>
            <a:off x="662040" y="1484280"/>
            <a:ext cx="8581320" cy="4969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tecnologia Java começou a ser criada em 1991 com o nome de Green Project. O projeto era esperado como a próxima geração de software embarcado. Nele trabalhavam James Grosling, Mike Sheridan e Patrik Naughton. Em 1992 surge a linguagem Oak a primeira máquina virtual implementada. Várias tentativas de negócio foram feitas para vender o Oak, mas nenhuma com sucesso.</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Em 1994 surge a internet, a Sun vê uma nova possibilidade para o Green Project e cria uma linguagem para construir aplicativos Web baseada na Oak, a Java. Em 23 de maio de 1995 a linguagem Java é oficialmente lançada na SunWorld Expo 95 com a versão JDK 1.0 alpha. A Netscape aposta na idéia e inicia a implementação de interpretadores Java em seu navegador, possibilitando a criação de Java applets. A partir desta etapa o Java começa a crescer muito.</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Em 1997 é lançado a prova da maturidade da tecnologia.</a:t>
            </a:r>
            <a:endParaRPr lang="pt-BR" sz="2000" b="0" strike="noStrike" spc="-1">
              <a:latin typeface="Arial"/>
            </a:endParaRPr>
          </a:p>
        </p:txBody>
      </p:sp>
      <p:sp>
        <p:nvSpPr>
          <p:cNvPr id="137" name="CustomShape 3"/>
          <p:cNvSpPr/>
          <p:nvPr/>
        </p:nvSpPr>
        <p:spPr>
          <a:xfrm>
            <a:off x="2122200" y="260280"/>
            <a:ext cx="462420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4000" b="0" strike="noStrike" spc="-1">
                <a:solidFill>
                  <a:srgbClr val="00AEEF"/>
                </a:solidFill>
                <a:latin typeface="Calibri"/>
              </a:rPr>
              <a:t>História do JAVA</a:t>
            </a:r>
            <a:endParaRPr lang="pt-BR" sz="4000" b="0" strike="noStrike" spc="-1">
              <a:latin typeface="Arial"/>
            </a:endParaRPr>
          </a:p>
        </p:txBody>
      </p:sp>
      <p:pic>
        <p:nvPicPr>
          <p:cNvPr id="138" name="Picture 13"/>
          <p:cNvPicPr/>
          <p:nvPr/>
        </p:nvPicPr>
        <p:blipFill>
          <a:blip r:embed="rId2"/>
          <a:stretch/>
        </p:blipFill>
        <p:spPr>
          <a:xfrm>
            <a:off x="428400" y="0"/>
            <a:ext cx="1344600" cy="138384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8915040" y="6156360"/>
            <a:ext cx="990360" cy="272520"/>
          </a:xfrm>
          <a:prstGeom prst="rect">
            <a:avLst/>
          </a:prstGeom>
          <a:noFill/>
          <a:ln>
            <a:noFill/>
          </a:ln>
        </p:spPr>
        <p:txBody>
          <a:bodyPr anchor="ctr"/>
          <a:lstStyle/>
          <a:p>
            <a:pPr algn="r">
              <a:lnSpc>
                <a:spcPct val="100000"/>
              </a:lnSpc>
            </a:pPr>
            <a:fld id="{360D5367-BF53-4C3F-B493-54A1C216DFBD}" type="slidenum">
              <a:rPr lang="pt-BR" sz="1200" b="0" strike="noStrike" spc="-1">
                <a:solidFill>
                  <a:srgbClr val="595959"/>
                </a:solidFill>
                <a:latin typeface="Franklin Gothic Medium"/>
              </a:rPr>
              <a:t>20</a:t>
            </a:fld>
            <a:endParaRPr lang="pt-BR" sz="1200" b="0" strike="noStrike" spc="-1">
              <a:latin typeface="Times New Roman"/>
            </a:endParaRPr>
          </a:p>
        </p:txBody>
      </p:sp>
      <p:sp>
        <p:nvSpPr>
          <p:cNvPr id="224" name="CustomShape 2"/>
          <p:cNvSpPr/>
          <p:nvPr/>
        </p:nvSpPr>
        <p:spPr>
          <a:xfrm>
            <a:off x="818640" y="1434960"/>
            <a:ext cx="8345880" cy="700200"/>
          </a:xfrm>
          <a:prstGeom prst="rect">
            <a:avLst/>
          </a:prstGeom>
          <a:solidFill>
            <a:srgbClr val="CCFFCC"/>
          </a:solid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spcBef>
                <a:spcPts val="1001"/>
              </a:spcBef>
              <a:buClr>
                <a:srgbClr val="000000"/>
              </a:buClr>
              <a:buFont typeface="Symbol" charset="2"/>
              <a:buChar char=""/>
            </a:pPr>
            <a:r>
              <a:rPr lang="pt-BR" sz="2000" b="1" strike="noStrike" spc="-1">
                <a:solidFill>
                  <a:srgbClr val="000000"/>
                </a:solidFill>
                <a:latin typeface="Franklin Gothic Medium"/>
              </a:rPr>
              <a:t> Um programa de computador é um seqüência de instruções organizadas de forma tal a produzir a solução de um determinado problema.</a:t>
            </a:r>
            <a:endParaRPr lang="pt-BR" sz="2000" b="0" strike="noStrike" spc="-1">
              <a:latin typeface="Arial"/>
            </a:endParaRPr>
          </a:p>
        </p:txBody>
      </p:sp>
      <p:sp>
        <p:nvSpPr>
          <p:cNvPr id="225" name="CustomShape 3"/>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226" name="CustomShape 4"/>
          <p:cNvSpPr/>
          <p:nvPr/>
        </p:nvSpPr>
        <p:spPr>
          <a:xfrm>
            <a:off x="856440" y="2876400"/>
            <a:ext cx="81910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Naturalmente tais instruções são executadas em seqüência, o que se denomina fluxo seqüencial de execução.</a:t>
            </a:r>
            <a:endParaRPr lang="pt-BR" sz="2000" b="0" strike="noStrike" spc="-1">
              <a:latin typeface="Arial"/>
            </a:endParaRPr>
          </a:p>
        </p:txBody>
      </p:sp>
      <p:sp>
        <p:nvSpPr>
          <p:cNvPr id="227" name="CustomShape 5"/>
          <p:cNvSpPr/>
          <p:nvPr/>
        </p:nvSpPr>
        <p:spPr>
          <a:xfrm>
            <a:off x="865080" y="3828960"/>
            <a:ext cx="8191080" cy="161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Em inúmeras circunstâncias é necessário executar as instruções de um programa em uma ordem diferente da estritamente seqüencial. Tais situações são caracterizadas pela necessidade da repetição de instruções individuais ou de um grupo de instruções e também pelo desvio do fluxo de execução.</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8915040" y="6156360"/>
            <a:ext cx="990360" cy="272520"/>
          </a:xfrm>
          <a:prstGeom prst="rect">
            <a:avLst/>
          </a:prstGeom>
          <a:noFill/>
          <a:ln>
            <a:noFill/>
          </a:ln>
        </p:spPr>
        <p:txBody>
          <a:bodyPr anchor="ctr"/>
          <a:lstStyle/>
          <a:p>
            <a:pPr algn="r">
              <a:lnSpc>
                <a:spcPct val="100000"/>
              </a:lnSpc>
            </a:pPr>
            <a:fld id="{6C5B29A8-FA11-4F03-9437-DAA3053E594B}" type="slidenum">
              <a:rPr lang="pt-BR" sz="1200" b="0" strike="noStrike" spc="-1">
                <a:solidFill>
                  <a:srgbClr val="595959"/>
                </a:solidFill>
                <a:latin typeface="Franklin Gothic Medium"/>
              </a:rPr>
              <a:t>21</a:t>
            </a:fld>
            <a:endParaRPr lang="pt-BR" sz="1200" b="0" strike="noStrike" spc="-1">
              <a:latin typeface="Times New Roman"/>
            </a:endParaRPr>
          </a:p>
        </p:txBody>
      </p:sp>
      <p:sp>
        <p:nvSpPr>
          <p:cNvPr id="229"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graphicFrame>
        <p:nvGraphicFramePr>
          <p:cNvPr id="230" name="Table 3"/>
          <p:cNvGraphicFramePr/>
          <p:nvPr/>
        </p:nvGraphicFramePr>
        <p:xfrm>
          <a:off x="381960" y="1168560"/>
          <a:ext cx="9128160" cy="3268440"/>
        </p:xfrm>
        <a:graphic>
          <a:graphicData uri="http://schemas.openxmlformats.org/drawingml/2006/table">
            <a:tbl>
              <a:tblPr/>
              <a:tblGrid>
                <a:gridCol w="2921760">
                  <a:extLst>
                    <a:ext uri="{9D8B030D-6E8A-4147-A177-3AD203B41FA5}">
                      <a16:colId xmlns:a16="http://schemas.microsoft.com/office/drawing/2014/main" val="20000"/>
                    </a:ext>
                  </a:extLst>
                </a:gridCol>
                <a:gridCol w="4020840">
                  <a:extLst>
                    <a:ext uri="{9D8B030D-6E8A-4147-A177-3AD203B41FA5}">
                      <a16:colId xmlns:a16="http://schemas.microsoft.com/office/drawing/2014/main" val="20001"/>
                    </a:ext>
                  </a:extLst>
                </a:gridCol>
                <a:gridCol w="2185560">
                  <a:extLst>
                    <a:ext uri="{9D8B030D-6E8A-4147-A177-3AD203B41FA5}">
                      <a16:colId xmlns:a16="http://schemas.microsoft.com/office/drawing/2014/main" val="20002"/>
                    </a:ext>
                  </a:extLst>
                </a:gridCol>
              </a:tblGrid>
              <a:tr h="321840">
                <a:tc>
                  <a:txBody>
                    <a:bodyPr/>
                    <a:lstStyle/>
                    <a:p>
                      <a:pPr algn="ctr">
                        <a:lnSpc>
                          <a:spcPct val="100000"/>
                        </a:lnSpc>
                        <a:spcBef>
                          <a:spcPts val="360"/>
                        </a:spcBef>
                      </a:pPr>
                      <a:r>
                        <a:rPr lang="pt-BR" sz="1800" b="1" strike="noStrike" spc="-1">
                          <a:solidFill>
                            <a:srgbClr val="000000"/>
                          </a:solidFill>
                          <a:latin typeface="Calibri"/>
                        </a:rPr>
                        <a:t>Estrutura</a:t>
                      </a:r>
                      <a:endParaRPr lang="pt-BR" sz="1800" b="0" strike="noStrike" spc="-1">
                        <a:latin typeface="Arial"/>
                      </a:endParaRPr>
                    </a:p>
                  </a:txBody>
                  <a:tcPr marL="99000" marR="99000">
                    <a:lnL w="2808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100000"/>
                        </a:lnSpc>
                        <a:spcBef>
                          <a:spcPts val="360"/>
                        </a:spcBef>
                      </a:pPr>
                      <a:r>
                        <a:rPr lang="pt-BR" sz="1800" b="1" strike="noStrike" spc="-1">
                          <a:solidFill>
                            <a:srgbClr val="000000"/>
                          </a:solidFill>
                          <a:latin typeface="Calibri"/>
                        </a:rPr>
                        <a:t>Definição</a:t>
                      </a:r>
                      <a:endParaRPr lang="pt-BR" sz="1800" b="0" strike="noStrike" spc="-1">
                        <a:latin typeface="Arial"/>
                      </a:endParaRPr>
                    </a:p>
                  </a:txBody>
                  <a:tcPr marL="99000" marR="99000">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100000"/>
                        </a:lnSpc>
                        <a:spcBef>
                          <a:spcPts val="360"/>
                        </a:spcBef>
                      </a:pPr>
                      <a:r>
                        <a:rPr lang="pt-BR" sz="1800" b="1" strike="noStrike" spc="-1">
                          <a:solidFill>
                            <a:srgbClr val="000000"/>
                          </a:solidFill>
                          <a:latin typeface="Calibri"/>
                        </a:rPr>
                        <a:t>Diretiva em Java</a:t>
                      </a:r>
                      <a:endParaRPr lang="pt-BR" sz="1800" b="0" strike="noStrike" spc="-1">
                        <a:latin typeface="Arial"/>
                      </a:endParaRPr>
                    </a:p>
                  </a:txBody>
                  <a:tcPr marL="99000" marR="99000">
                    <a:lnL w="12240">
                      <a:solidFill>
                        <a:srgbClr val="000000"/>
                      </a:solidFill>
                    </a:lnL>
                    <a:lnR w="28080">
                      <a:solidFill>
                        <a:srgbClr val="000000"/>
                      </a:solidFill>
                    </a:lnR>
                    <a:lnT w="28080">
                      <a:solidFill>
                        <a:srgbClr val="000000"/>
                      </a:solidFill>
                    </a:lnT>
                    <a:lnB w="12240">
                      <a:solidFill>
                        <a:srgbClr val="000000"/>
                      </a:solidFill>
                    </a:lnB>
                    <a:noFill/>
                  </a:tcPr>
                </a:tc>
                <a:extLst>
                  <a:ext uri="{0D108BD9-81ED-4DB2-BD59-A6C34878D82A}">
                    <a16:rowId xmlns:a16="http://schemas.microsoft.com/office/drawing/2014/main" val="10000"/>
                  </a:ext>
                </a:extLst>
              </a:tr>
              <a:tr h="781920">
                <a:tc>
                  <a:txBody>
                    <a:bodyPr/>
                    <a:lstStyle/>
                    <a:p>
                      <a:pPr>
                        <a:lnSpc>
                          <a:spcPct val="100000"/>
                        </a:lnSpc>
                        <a:spcBef>
                          <a:spcPts val="360"/>
                        </a:spcBef>
                      </a:pPr>
                      <a:r>
                        <a:rPr lang="pt-BR" sz="1800" b="0" strike="noStrike" spc="-1">
                          <a:solidFill>
                            <a:srgbClr val="000000"/>
                          </a:solidFill>
                          <a:latin typeface="Calibri"/>
                        </a:rPr>
                        <a:t>Repetição Simples</a:t>
                      </a:r>
                      <a:endParaRPr lang="pt-BR" sz="1800" b="0" strike="noStrike" spc="-1">
                        <a:latin typeface="Arial"/>
                      </a:endParaRPr>
                    </a:p>
                  </a:txBody>
                  <a:tcPr marL="99000" marR="990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360"/>
                        </a:spcBef>
                      </a:pPr>
                      <a:r>
                        <a:rPr lang="pt-BR" sz="1800" b="0" strike="noStrike" spc="-1">
                          <a:solidFill>
                            <a:srgbClr val="000000"/>
                          </a:solidFill>
                          <a:latin typeface="Calibri"/>
                        </a:rPr>
                        <a:t>Destinadas a repetição de um ou mais comandos, criando o que se denomina laços.</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360"/>
                        </a:spcBef>
                      </a:pPr>
                      <a:r>
                        <a:rPr lang="pt-BR" sz="1800" b="0" i="1" strike="noStrike" spc="-1">
                          <a:solidFill>
                            <a:srgbClr val="000000"/>
                          </a:solidFill>
                          <a:latin typeface="Calibri"/>
                        </a:rPr>
                        <a:t>for</a:t>
                      </a:r>
                      <a:endParaRPr lang="pt-BR" sz="1800" b="0" strike="noStrike" spc="-1">
                        <a:latin typeface="Arial"/>
                      </a:endParaRPr>
                    </a:p>
                  </a:txBody>
                  <a:tcPr marL="99000" marR="990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702080">
                <a:tc>
                  <a:txBody>
                    <a:bodyPr/>
                    <a:lstStyle/>
                    <a:p>
                      <a:pPr>
                        <a:lnSpc>
                          <a:spcPct val="100000"/>
                        </a:lnSpc>
                        <a:spcBef>
                          <a:spcPts val="360"/>
                        </a:spcBef>
                      </a:pPr>
                      <a:r>
                        <a:rPr lang="pt-BR" sz="1800" b="0" strike="noStrike" spc="-1">
                          <a:solidFill>
                            <a:srgbClr val="000000"/>
                          </a:solidFill>
                          <a:latin typeface="Calibri"/>
                        </a:rPr>
                        <a:t>Desvio de Fluxo</a:t>
                      </a:r>
                      <a:endParaRPr lang="pt-BR" sz="1800" b="0" strike="noStrike" spc="-1">
                        <a:latin typeface="Arial"/>
                      </a:endParaRPr>
                    </a:p>
                  </a:txBody>
                  <a:tcPr marL="99000" marR="990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360"/>
                        </a:spcBef>
                      </a:pPr>
                      <a:r>
                        <a:rPr lang="pt-BR" sz="1800" b="0" strike="noStrike" spc="-1">
                          <a:solidFill>
                            <a:srgbClr val="000000"/>
                          </a:solidFill>
                          <a:latin typeface="Calibri"/>
                        </a:rPr>
                        <a:t>Destinadas a desviar a execução do programa para um outra parte, quebrando o fluxo seqüencial de execução. O desvio do fluxo pode ocorrer condicionalmente, quando associado a avaliação de uma expressão, ou incondicionalmente</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360"/>
                        </a:spcBef>
                      </a:pPr>
                      <a:r>
                        <a:rPr lang="pt-BR" sz="1800" b="0" i="1" strike="noStrike" spc="-1">
                          <a:solidFill>
                            <a:srgbClr val="000000"/>
                          </a:solidFill>
                          <a:latin typeface="Calibri"/>
                        </a:rPr>
                        <a:t>If</a:t>
                      </a:r>
                      <a:r>
                        <a:rPr lang="pt-BR" sz="1800" b="0" strike="noStrike" spc="-1">
                          <a:solidFill>
                            <a:srgbClr val="000000"/>
                          </a:solidFill>
                          <a:latin typeface="Calibri"/>
                        </a:rPr>
                        <a:t> e </a:t>
                      </a:r>
                      <a:r>
                        <a:rPr lang="pt-BR" sz="1800" b="0" i="1" strike="noStrike" spc="-1">
                          <a:solidFill>
                            <a:srgbClr val="000000"/>
                          </a:solidFill>
                          <a:latin typeface="Calibri"/>
                        </a:rPr>
                        <a:t>switch</a:t>
                      </a:r>
                      <a:endParaRPr lang="pt-BR" sz="1800" b="0" strike="noStrike" spc="-1">
                        <a:latin typeface="Arial"/>
                      </a:endParaRPr>
                    </a:p>
                  </a:txBody>
                  <a:tcPr marL="99000" marR="990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1472040">
                <a:tc>
                  <a:txBody>
                    <a:bodyPr/>
                    <a:lstStyle/>
                    <a:p>
                      <a:pPr>
                        <a:lnSpc>
                          <a:spcPct val="100000"/>
                        </a:lnSpc>
                        <a:spcBef>
                          <a:spcPts val="360"/>
                        </a:spcBef>
                      </a:pPr>
                      <a:r>
                        <a:rPr lang="pt-BR" sz="1800" b="0" strike="noStrike" spc="-1">
                          <a:solidFill>
                            <a:srgbClr val="000000"/>
                          </a:solidFill>
                          <a:latin typeface="Calibri"/>
                        </a:rPr>
                        <a:t>Repetição Condicionais</a:t>
                      </a:r>
                      <a:endParaRPr lang="pt-BR" sz="1800" b="0" strike="noStrike" spc="-1">
                        <a:latin typeface="Arial"/>
                      </a:endParaRPr>
                    </a:p>
                  </a:txBody>
                  <a:tcPr marL="99000" marR="99000">
                    <a:lnL w="2808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nSpc>
                          <a:spcPct val="100000"/>
                        </a:lnSpc>
                        <a:spcBef>
                          <a:spcPts val="360"/>
                        </a:spcBef>
                      </a:pPr>
                      <a:r>
                        <a:rPr lang="pt-BR" sz="1800" b="0" strike="noStrike" spc="-1">
                          <a:solidFill>
                            <a:srgbClr val="000000"/>
                          </a:solidFill>
                          <a:latin typeface="Calibri"/>
                        </a:rPr>
                        <a:t>Semelhante as estruturas de repetição simples mas cuja repetição está associada a avaliação de uma condição sendo geralmente utilizados quando não se conhece de antemão o número necessário de repetições.</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nSpc>
                          <a:spcPct val="100000"/>
                        </a:lnSpc>
                        <a:spcBef>
                          <a:spcPts val="360"/>
                        </a:spcBef>
                      </a:pPr>
                      <a:r>
                        <a:rPr lang="pt-BR" sz="1800" b="0" i="1" strike="noStrike" spc="-1">
                          <a:solidFill>
                            <a:srgbClr val="000000"/>
                          </a:solidFill>
                          <a:latin typeface="Calibri"/>
                        </a:rPr>
                        <a:t>while </a:t>
                      </a:r>
                      <a:r>
                        <a:rPr lang="pt-BR" sz="1800" b="0" strike="noStrike" spc="-1">
                          <a:solidFill>
                            <a:srgbClr val="000000"/>
                          </a:solidFill>
                          <a:latin typeface="Calibri"/>
                        </a:rPr>
                        <a:t>e</a:t>
                      </a:r>
                      <a:r>
                        <a:rPr lang="pt-BR" sz="1800" b="0" i="1" strike="noStrike" spc="-1">
                          <a:solidFill>
                            <a:srgbClr val="000000"/>
                          </a:solidFill>
                          <a:latin typeface="Calibri"/>
                        </a:rPr>
                        <a:t> do while</a:t>
                      </a:r>
                      <a:endParaRPr lang="pt-BR" sz="1800" b="0" strike="noStrike" spc="-1">
                        <a:latin typeface="Arial"/>
                      </a:endParaRPr>
                    </a:p>
                  </a:txBody>
                  <a:tcPr marL="99000" marR="99000">
                    <a:lnL w="12240">
                      <a:solidFill>
                        <a:srgbClr val="000000"/>
                      </a:solidFill>
                    </a:lnL>
                    <a:lnR w="28080">
                      <a:solidFill>
                        <a:srgbClr val="000000"/>
                      </a:solidFill>
                    </a:lnR>
                    <a:lnT w="12240">
                      <a:solidFill>
                        <a:srgbClr val="000000"/>
                      </a:solidFill>
                    </a:lnT>
                    <a:lnB w="2808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8915040" y="6156360"/>
            <a:ext cx="990360" cy="272520"/>
          </a:xfrm>
          <a:prstGeom prst="rect">
            <a:avLst/>
          </a:prstGeom>
          <a:noFill/>
          <a:ln>
            <a:noFill/>
          </a:ln>
        </p:spPr>
        <p:txBody>
          <a:bodyPr anchor="ctr"/>
          <a:lstStyle/>
          <a:p>
            <a:pPr algn="r">
              <a:lnSpc>
                <a:spcPct val="100000"/>
              </a:lnSpc>
            </a:pPr>
            <a:fld id="{19F32DB7-1E99-4121-B5DB-EC81CF3E0D08}" type="slidenum">
              <a:rPr lang="pt-BR" sz="1200" b="0" strike="noStrike" spc="-1">
                <a:solidFill>
                  <a:srgbClr val="595959"/>
                </a:solidFill>
                <a:latin typeface="Franklin Gothic Medium"/>
              </a:rPr>
              <a:t>22</a:t>
            </a:fld>
            <a:endParaRPr lang="pt-BR" sz="1200" b="0" strike="noStrike" spc="-1">
              <a:latin typeface="Times New Roman"/>
            </a:endParaRPr>
          </a:p>
        </p:txBody>
      </p:sp>
      <p:sp>
        <p:nvSpPr>
          <p:cNvPr id="232"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233" name="CustomShape 3"/>
          <p:cNvSpPr/>
          <p:nvPr/>
        </p:nvSpPr>
        <p:spPr>
          <a:xfrm>
            <a:off x="1754280" y="2003400"/>
            <a:ext cx="1014480" cy="3024000"/>
          </a:xfrm>
          <a:prstGeom prst="rect">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sp>
      <p:sp>
        <p:nvSpPr>
          <p:cNvPr id="234" name="Line 4"/>
          <p:cNvSpPr/>
          <p:nvPr/>
        </p:nvSpPr>
        <p:spPr>
          <a:xfrm>
            <a:off x="2269800" y="1726920"/>
            <a:ext cx="360" cy="3816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35" name="CustomShape 5"/>
          <p:cNvSpPr/>
          <p:nvPr/>
        </p:nvSpPr>
        <p:spPr>
          <a:xfrm>
            <a:off x="4430160" y="2003400"/>
            <a:ext cx="1014480" cy="3024000"/>
          </a:xfrm>
          <a:prstGeom prst="rect">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sp>
      <p:sp>
        <p:nvSpPr>
          <p:cNvPr id="236" name="CustomShape 6"/>
          <p:cNvSpPr/>
          <p:nvPr/>
        </p:nvSpPr>
        <p:spPr>
          <a:xfrm>
            <a:off x="4942800" y="1727280"/>
            <a:ext cx="845640" cy="3792240"/>
          </a:xfrm>
          <a:custGeom>
            <a:avLst/>
            <a:gdLst/>
            <a:ahLst/>
            <a:cxnLst/>
            <a:rect l="l" t="t" r="r" b="b"/>
            <a:pathLst>
              <a:path w="492" h="2389">
                <a:moveTo>
                  <a:pt x="2" y="0"/>
                </a:moveTo>
                <a:lnTo>
                  <a:pt x="0" y="1288"/>
                </a:lnTo>
                <a:lnTo>
                  <a:pt x="112" y="1288"/>
                </a:lnTo>
                <a:lnTo>
                  <a:pt x="492" y="1288"/>
                </a:lnTo>
                <a:lnTo>
                  <a:pt x="492" y="919"/>
                </a:lnTo>
                <a:lnTo>
                  <a:pt x="114" y="919"/>
                </a:lnTo>
                <a:lnTo>
                  <a:pt x="114" y="1297"/>
                </a:lnTo>
                <a:lnTo>
                  <a:pt x="114" y="2389"/>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37" name="CustomShape 7"/>
          <p:cNvSpPr/>
          <p:nvPr/>
        </p:nvSpPr>
        <p:spPr>
          <a:xfrm>
            <a:off x="7266240" y="2003400"/>
            <a:ext cx="1014480" cy="3024000"/>
          </a:xfrm>
          <a:prstGeom prst="rect">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sp>
      <p:sp>
        <p:nvSpPr>
          <p:cNvPr id="238" name="CustomShape 8"/>
          <p:cNvSpPr/>
          <p:nvPr/>
        </p:nvSpPr>
        <p:spPr>
          <a:xfrm>
            <a:off x="7782120" y="1727280"/>
            <a:ext cx="680760" cy="3816000"/>
          </a:xfrm>
          <a:custGeom>
            <a:avLst/>
            <a:gdLst/>
            <a:ahLst/>
            <a:cxnLst/>
            <a:rect l="l" t="t" r="r" b="b"/>
            <a:pathLst>
              <a:path w="396" h="2404">
                <a:moveTo>
                  <a:pt x="0" y="0"/>
                </a:moveTo>
                <a:lnTo>
                  <a:pt x="4" y="716"/>
                </a:lnTo>
                <a:lnTo>
                  <a:pt x="396" y="716"/>
                </a:lnTo>
                <a:lnTo>
                  <a:pt x="396" y="1500"/>
                </a:lnTo>
                <a:lnTo>
                  <a:pt x="0" y="1500"/>
                </a:lnTo>
                <a:lnTo>
                  <a:pt x="1" y="2404"/>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39" name="CustomShape 9"/>
          <p:cNvSpPr/>
          <p:nvPr/>
        </p:nvSpPr>
        <p:spPr>
          <a:xfrm>
            <a:off x="1481760" y="5553000"/>
            <a:ext cx="1410840" cy="8204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600" b="0" strike="noStrike" spc="-1">
                <a:solidFill>
                  <a:srgbClr val="000000"/>
                </a:solidFill>
                <a:latin typeface="Franklin Gothic Medium"/>
              </a:rPr>
              <a:t>Fluxo</a:t>
            </a:r>
            <a:endParaRPr lang="pt-BR" sz="1600" b="0" strike="noStrike" spc="-1">
              <a:latin typeface="Arial"/>
            </a:endParaRPr>
          </a:p>
          <a:p>
            <a:pPr algn="ctr">
              <a:lnSpc>
                <a:spcPct val="100000"/>
              </a:lnSpc>
            </a:pPr>
            <a:r>
              <a:rPr lang="pt-BR" sz="1600" b="0" strike="noStrike" spc="-1">
                <a:solidFill>
                  <a:srgbClr val="000000"/>
                </a:solidFill>
                <a:latin typeface="Franklin Gothic Medium"/>
              </a:rPr>
              <a:t>Seqüencial de</a:t>
            </a:r>
            <a:endParaRPr lang="pt-BR" sz="1600" b="0" strike="noStrike" spc="-1">
              <a:latin typeface="Arial"/>
            </a:endParaRPr>
          </a:p>
          <a:p>
            <a:pPr algn="ctr">
              <a:lnSpc>
                <a:spcPct val="100000"/>
              </a:lnSpc>
            </a:pPr>
            <a:r>
              <a:rPr lang="pt-BR" sz="1600" b="0" strike="noStrike" spc="-1">
                <a:solidFill>
                  <a:srgbClr val="000000"/>
                </a:solidFill>
                <a:latin typeface="Franklin Gothic Medium"/>
              </a:rPr>
              <a:t>Execução</a:t>
            </a:r>
            <a:endParaRPr lang="pt-BR" sz="1600" b="0" strike="noStrike" spc="-1">
              <a:latin typeface="Arial"/>
            </a:endParaRPr>
          </a:p>
        </p:txBody>
      </p:sp>
      <p:sp>
        <p:nvSpPr>
          <p:cNvPr id="240" name="CustomShape 10"/>
          <p:cNvSpPr/>
          <p:nvPr/>
        </p:nvSpPr>
        <p:spPr>
          <a:xfrm>
            <a:off x="4393800" y="5556240"/>
            <a:ext cx="1328760" cy="8204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600" b="0" strike="noStrike" spc="-1">
                <a:solidFill>
                  <a:srgbClr val="000000"/>
                </a:solidFill>
                <a:latin typeface="Franklin Gothic Medium"/>
              </a:rPr>
              <a:t>Fluxo</a:t>
            </a:r>
            <a:endParaRPr lang="pt-BR" sz="1600" b="0" strike="noStrike" spc="-1">
              <a:latin typeface="Arial"/>
            </a:endParaRPr>
          </a:p>
          <a:p>
            <a:pPr algn="ctr">
              <a:lnSpc>
                <a:spcPct val="100000"/>
              </a:lnSpc>
            </a:pPr>
            <a:r>
              <a:rPr lang="pt-BR" sz="1600" b="0" strike="noStrike" spc="-1">
                <a:solidFill>
                  <a:srgbClr val="000000"/>
                </a:solidFill>
                <a:latin typeface="Franklin Gothic Medium"/>
              </a:rPr>
              <a:t>Repetitivo de</a:t>
            </a:r>
            <a:endParaRPr lang="pt-BR" sz="1600" b="0" strike="noStrike" spc="-1">
              <a:latin typeface="Arial"/>
            </a:endParaRPr>
          </a:p>
          <a:p>
            <a:pPr algn="ctr">
              <a:lnSpc>
                <a:spcPct val="100000"/>
              </a:lnSpc>
            </a:pPr>
            <a:r>
              <a:rPr lang="pt-BR" sz="1600" b="0" strike="noStrike" spc="-1">
                <a:solidFill>
                  <a:srgbClr val="000000"/>
                </a:solidFill>
                <a:latin typeface="Franklin Gothic Medium"/>
              </a:rPr>
              <a:t>Execução</a:t>
            </a:r>
            <a:endParaRPr lang="pt-BR" sz="1600" b="0" strike="noStrike" spc="-1">
              <a:latin typeface="Arial"/>
            </a:endParaRPr>
          </a:p>
        </p:txBody>
      </p:sp>
      <p:sp>
        <p:nvSpPr>
          <p:cNvPr id="241" name="CustomShape 11"/>
          <p:cNvSpPr/>
          <p:nvPr/>
        </p:nvSpPr>
        <p:spPr>
          <a:xfrm>
            <a:off x="7194600" y="5543640"/>
            <a:ext cx="1025280" cy="8204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600" b="0" strike="noStrike" spc="-1">
                <a:solidFill>
                  <a:srgbClr val="000000"/>
                </a:solidFill>
                <a:latin typeface="Franklin Gothic Medium"/>
              </a:rPr>
              <a:t>Desvio do</a:t>
            </a:r>
            <a:endParaRPr lang="pt-BR" sz="1600" b="0" strike="noStrike" spc="-1">
              <a:latin typeface="Arial"/>
            </a:endParaRPr>
          </a:p>
          <a:p>
            <a:pPr algn="ctr">
              <a:lnSpc>
                <a:spcPct val="100000"/>
              </a:lnSpc>
            </a:pPr>
            <a:r>
              <a:rPr lang="pt-BR" sz="1600" b="0" strike="noStrike" spc="-1">
                <a:solidFill>
                  <a:srgbClr val="000000"/>
                </a:solidFill>
                <a:latin typeface="Franklin Gothic Medium"/>
              </a:rPr>
              <a:t>Fluxo de</a:t>
            </a:r>
            <a:endParaRPr lang="pt-BR" sz="1600" b="0" strike="noStrike" spc="-1">
              <a:latin typeface="Arial"/>
            </a:endParaRPr>
          </a:p>
          <a:p>
            <a:pPr algn="ctr">
              <a:lnSpc>
                <a:spcPct val="100000"/>
              </a:lnSpc>
            </a:pPr>
            <a:r>
              <a:rPr lang="pt-BR" sz="1600" b="0" strike="noStrike" spc="-1">
                <a:solidFill>
                  <a:srgbClr val="000000"/>
                </a:solidFill>
                <a:latin typeface="Franklin Gothic Medium"/>
              </a:rPr>
              <a:t>Execução</a:t>
            </a:r>
            <a:endParaRPr lang="pt-BR" sz="1600" b="0" strike="noStrike" spc="-1">
              <a:latin typeface="Arial"/>
            </a:endParaRPr>
          </a:p>
        </p:txBody>
      </p:sp>
      <p:sp>
        <p:nvSpPr>
          <p:cNvPr id="242" name="CustomShape 12"/>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Variações do Fluxo de Execução de um Programa</a:t>
            </a:r>
            <a:endParaRPr lang="pt-BR" sz="24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36"/>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38"/>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915040" y="6156360"/>
            <a:ext cx="990360" cy="272520"/>
          </a:xfrm>
          <a:prstGeom prst="rect">
            <a:avLst/>
          </a:prstGeom>
          <a:noFill/>
          <a:ln>
            <a:noFill/>
          </a:ln>
        </p:spPr>
        <p:txBody>
          <a:bodyPr anchor="ctr"/>
          <a:lstStyle/>
          <a:p>
            <a:pPr algn="r">
              <a:lnSpc>
                <a:spcPct val="100000"/>
              </a:lnSpc>
            </a:pPr>
            <a:fld id="{86C175D6-FDD2-464F-B7BA-1919A979724B}" type="slidenum">
              <a:rPr lang="pt-BR" sz="1200" b="0" strike="noStrike" spc="-1">
                <a:solidFill>
                  <a:srgbClr val="595959"/>
                </a:solidFill>
                <a:latin typeface="Franklin Gothic Medium"/>
              </a:rPr>
              <a:t>23</a:t>
            </a:fld>
            <a:endParaRPr lang="pt-BR" sz="1200" b="0" strike="noStrike" spc="-1">
              <a:latin typeface="Times New Roman"/>
            </a:endParaRPr>
          </a:p>
        </p:txBody>
      </p:sp>
      <p:sp>
        <p:nvSpPr>
          <p:cNvPr id="244" name="CustomShape 2"/>
          <p:cNvSpPr/>
          <p:nvPr/>
        </p:nvSpPr>
        <p:spPr>
          <a:xfrm>
            <a:off x="856440" y="1197000"/>
            <a:ext cx="8191080" cy="1310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Os mecanismos de modularização são aqueles que nos permitem a construção de funções e procedimentos (dentro do paradigma estruturado / procedural) ou métodos (dentro do paradigma orientado a objetos).</a:t>
            </a:r>
            <a:endParaRPr lang="pt-BR" sz="2000" b="0" strike="noStrike" spc="-1">
              <a:latin typeface="Arial"/>
            </a:endParaRPr>
          </a:p>
        </p:txBody>
      </p:sp>
      <p:sp>
        <p:nvSpPr>
          <p:cNvPr id="245" name="CustomShape 3"/>
          <p:cNvSpPr/>
          <p:nvPr/>
        </p:nvSpPr>
        <p:spPr>
          <a:xfrm>
            <a:off x="856440" y="2671920"/>
            <a:ext cx="819108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Definições:</a:t>
            </a:r>
            <a:endParaRPr lang="pt-BR" sz="2000" b="0" strike="noStrike" spc="-1">
              <a:latin typeface="Arial"/>
            </a:endParaRPr>
          </a:p>
        </p:txBody>
      </p:sp>
      <p:sp>
        <p:nvSpPr>
          <p:cNvPr id="246" name="CustomShape 4"/>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247" name="CustomShape 5"/>
          <p:cNvSpPr/>
          <p:nvPr/>
        </p:nvSpPr>
        <p:spPr>
          <a:xfrm>
            <a:off x="818640" y="3214800"/>
            <a:ext cx="8345880" cy="1310040"/>
          </a:xfrm>
          <a:prstGeom prst="rect">
            <a:avLst/>
          </a:prstGeom>
          <a:solidFill>
            <a:srgbClr val="CCFFCC"/>
          </a:solid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spcBef>
                <a:spcPts val="1001"/>
              </a:spcBef>
              <a:buClr>
                <a:srgbClr val="000000"/>
              </a:buClr>
              <a:buFont typeface="Symbol" charset="2"/>
              <a:buChar char=""/>
            </a:pPr>
            <a:r>
              <a:rPr lang="pt-BR" sz="2000" b="0" strike="noStrike" spc="-1">
                <a:solidFill>
                  <a:srgbClr val="000000"/>
                </a:solidFill>
                <a:latin typeface="Franklin Gothic Medium"/>
              </a:rPr>
              <a:t> Formalmente as instruções de um programa são chamadas diretivas (statements). Tradicionalmente as diretivas são escritas uma após a outra num programa e separadas de alguma forma. Em Java através do símbolo de pontuação </a:t>
            </a:r>
            <a:r>
              <a:rPr lang="pt-BR" sz="2000" b="0" strike="noStrike" spc="-1">
                <a:solidFill>
                  <a:srgbClr val="000000"/>
                </a:solidFill>
                <a:latin typeface="Courier New"/>
              </a:rPr>
              <a:t>‘;’ </a:t>
            </a:r>
            <a:r>
              <a:rPr lang="pt-BR" sz="2000" b="0" strike="noStrike" spc="-1">
                <a:solidFill>
                  <a:srgbClr val="000000"/>
                </a:solidFill>
                <a:latin typeface="Franklin Gothic Medium"/>
              </a:rPr>
              <a:t>(ponto e virgula).</a:t>
            </a:r>
            <a:endParaRPr lang="pt-BR" sz="2000" b="0" strike="noStrike" spc="-1">
              <a:latin typeface="Arial"/>
            </a:endParaRPr>
          </a:p>
        </p:txBody>
      </p:sp>
      <p:sp>
        <p:nvSpPr>
          <p:cNvPr id="248" name="CustomShape 6"/>
          <p:cNvSpPr/>
          <p:nvPr/>
        </p:nvSpPr>
        <p:spPr>
          <a:xfrm>
            <a:off x="4100040" y="4653000"/>
            <a:ext cx="1552680" cy="2010600"/>
          </a:xfrm>
          <a:prstGeom prst="rect">
            <a:avLst/>
          </a:prstGeom>
          <a:noFill/>
          <a:ln w="9360">
            <a:solidFill>
              <a:schemeClr val="accent1"/>
            </a:solidFill>
            <a:miter/>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Courier New"/>
              </a:rPr>
              <a:t>diretiva1;</a:t>
            </a:r>
            <a:endParaRPr lang="pt-BR" sz="1800" b="0" strike="noStrike" spc="-1">
              <a:latin typeface="Arial"/>
            </a:endParaRPr>
          </a:p>
          <a:p>
            <a:pPr>
              <a:lnSpc>
                <a:spcPct val="100000"/>
              </a:lnSpc>
            </a:pPr>
            <a:r>
              <a:rPr lang="pt-BR" sz="1800" b="0" strike="noStrike" spc="-1">
                <a:solidFill>
                  <a:srgbClr val="000000"/>
                </a:solidFill>
                <a:latin typeface="Courier New"/>
              </a:rPr>
              <a:t>diretiva2;</a:t>
            </a:r>
            <a:endParaRPr lang="pt-BR" sz="1800" b="0" strike="noStrike" spc="-1">
              <a:latin typeface="Arial"/>
            </a:endParaRPr>
          </a:p>
          <a:p>
            <a:pPr>
              <a:lnSpc>
                <a:spcPct val="100000"/>
              </a:lnSpc>
            </a:pPr>
            <a:r>
              <a:rPr lang="pt-BR" sz="1800" b="0" strike="noStrike" spc="-1">
                <a:solidFill>
                  <a:srgbClr val="000000"/>
                </a:solidFill>
                <a:latin typeface="Courier New"/>
              </a:rPr>
              <a:t>diretiva3;</a:t>
            </a:r>
            <a:endParaRPr lang="pt-BR" sz="1800" b="0" strike="noStrike" spc="-1">
              <a:latin typeface="Arial"/>
            </a:endParaRPr>
          </a:p>
          <a:p>
            <a:pPr>
              <a:lnSpc>
                <a:spcPct val="100000"/>
              </a:lnSpc>
            </a:pPr>
            <a:r>
              <a:rPr lang="pt-BR" sz="1800" b="0" strike="noStrike" spc="-1">
                <a:solidFill>
                  <a:srgbClr val="000000"/>
                </a:solidFill>
                <a:latin typeface="Courier New"/>
              </a:rPr>
              <a:t>.</a:t>
            </a:r>
            <a:endParaRPr lang="pt-BR" sz="1800" b="0" strike="noStrike" spc="-1">
              <a:latin typeface="Arial"/>
            </a:endParaRPr>
          </a:p>
          <a:p>
            <a:pPr>
              <a:lnSpc>
                <a:spcPct val="100000"/>
              </a:lnSpc>
            </a:pPr>
            <a:r>
              <a:rPr lang="pt-BR" sz="1800" b="0" strike="noStrike" spc="-1">
                <a:solidFill>
                  <a:srgbClr val="000000"/>
                </a:solidFill>
                <a:latin typeface="Courier New"/>
              </a:rPr>
              <a:t>.</a:t>
            </a:r>
            <a:endParaRPr lang="pt-BR" sz="1800" b="0" strike="noStrike" spc="-1">
              <a:latin typeface="Arial"/>
            </a:endParaRPr>
          </a:p>
          <a:p>
            <a:pPr>
              <a:lnSpc>
                <a:spcPct val="100000"/>
              </a:lnSpc>
            </a:pPr>
            <a:r>
              <a:rPr lang="pt-BR" sz="1800" b="0" strike="noStrike" spc="-1">
                <a:solidFill>
                  <a:srgbClr val="000000"/>
                </a:solidFill>
                <a:latin typeface="Courier New"/>
              </a:rPr>
              <a:t>.</a:t>
            </a:r>
            <a:endParaRPr lang="pt-BR" sz="1800" b="0" strike="noStrike" spc="-1">
              <a:latin typeface="Arial"/>
            </a:endParaRPr>
          </a:p>
          <a:p>
            <a:pPr>
              <a:lnSpc>
                <a:spcPct val="100000"/>
              </a:lnSpc>
            </a:pPr>
            <a:r>
              <a:rPr lang="pt-BR" sz="1800" b="0" strike="noStrike" spc="-1">
                <a:solidFill>
                  <a:srgbClr val="000000"/>
                </a:solidFill>
                <a:latin typeface="Courier New"/>
              </a:rPr>
              <a:t>diretivaN;</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47"/>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8915040" y="6156360"/>
            <a:ext cx="990360" cy="272520"/>
          </a:xfrm>
          <a:prstGeom prst="rect">
            <a:avLst/>
          </a:prstGeom>
          <a:noFill/>
          <a:ln>
            <a:noFill/>
          </a:ln>
        </p:spPr>
        <p:txBody>
          <a:bodyPr anchor="ctr"/>
          <a:lstStyle/>
          <a:p>
            <a:pPr algn="r">
              <a:lnSpc>
                <a:spcPct val="100000"/>
              </a:lnSpc>
            </a:pPr>
            <a:fld id="{666DCBCD-B612-4448-99C0-0697E2EC2749}" type="slidenum">
              <a:rPr lang="pt-BR" sz="1200" b="0" strike="noStrike" spc="-1">
                <a:solidFill>
                  <a:srgbClr val="595959"/>
                </a:solidFill>
                <a:latin typeface="Franklin Gothic Medium"/>
              </a:rPr>
              <a:t>24</a:t>
            </a:fld>
            <a:endParaRPr lang="pt-BR" sz="1200" b="0" strike="noStrike" spc="-1">
              <a:latin typeface="Times New Roman"/>
            </a:endParaRPr>
          </a:p>
        </p:txBody>
      </p:sp>
      <p:sp>
        <p:nvSpPr>
          <p:cNvPr id="250" name="CustomShape 2"/>
          <p:cNvSpPr/>
          <p:nvPr/>
        </p:nvSpPr>
        <p:spPr>
          <a:xfrm>
            <a:off x="856440" y="1125720"/>
            <a:ext cx="8191080" cy="2174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Como nas outras linguagens de programação, as estruturas de controle podem operar sobre diretivas isoladas (individuais) ou sobre várias diretivas separadas como um conjunto que é denominado bloco.</a:t>
            </a:r>
            <a:endParaRPr lang="pt-BR" sz="2000" b="0" strike="noStrike" spc="-1">
              <a:latin typeface="Arial"/>
            </a:endParaRPr>
          </a:p>
          <a:p>
            <a:pPr algn="just">
              <a:lnSpc>
                <a:spcPct val="100000"/>
              </a:lnSpc>
              <a:spcBef>
                <a:spcPts val="1001"/>
              </a:spcBef>
            </a:pPr>
            <a:r>
              <a:rPr lang="pt-BR" sz="2000" b="0" strike="noStrike" spc="-1">
                <a:solidFill>
                  <a:srgbClr val="000000"/>
                </a:solidFill>
                <a:latin typeface="Franklin Gothic Medium"/>
              </a:rPr>
              <a:t>Um bloco em Java é um grupo de diretivas delimitadas por chaves ({...}).</a:t>
            </a:r>
            <a:endParaRPr lang="pt-BR" sz="2000" b="0" strike="noStrike" spc="-1">
              <a:latin typeface="Arial"/>
            </a:endParaRPr>
          </a:p>
          <a:p>
            <a:pPr algn="just">
              <a:lnSpc>
                <a:spcPct val="100000"/>
              </a:lnSpc>
              <a:spcBef>
                <a:spcPts val="1001"/>
              </a:spcBef>
            </a:pPr>
            <a:r>
              <a:rPr lang="pt-BR" sz="2000" b="0" strike="noStrike" spc="-1">
                <a:solidFill>
                  <a:srgbClr val="000000"/>
                </a:solidFill>
                <a:latin typeface="Franklin Gothic Medium"/>
              </a:rPr>
              <a:t>Por sua vez, um bloco de diretivas recebe um tratamento equivalente ao de uma única diretiva individual.</a:t>
            </a:r>
            <a:endParaRPr lang="pt-BR" sz="2000" b="0" strike="noStrike" spc="-1">
              <a:latin typeface="Arial"/>
            </a:endParaRPr>
          </a:p>
        </p:txBody>
      </p:sp>
      <p:sp>
        <p:nvSpPr>
          <p:cNvPr id="251" name="CustomShape 3"/>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252" name="CustomShape 4"/>
          <p:cNvSpPr/>
          <p:nvPr/>
        </p:nvSpPr>
        <p:spPr>
          <a:xfrm>
            <a:off x="2612520" y="4127400"/>
            <a:ext cx="2340360" cy="2559240"/>
          </a:xfrm>
          <a:prstGeom prst="rect">
            <a:avLst/>
          </a:prstGeom>
          <a:noFill/>
          <a:ln w="9360">
            <a:solidFill>
              <a:schemeClr val="accent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a:solidFill>
                  <a:srgbClr val="000000"/>
                </a:solidFill>
                <a:latin typeface="Courier New"/>
              </a:rPr>
              <a:t>{</a:t>
            </a:r>
            <a:endParaRPr lang="pt-BR" sz="1800" b="0" strike="noStrike" spc="-1">
              <a:latin typeface="Arial"/>
            </a:endParaRPr>
          </a:p>
          <a:p>
            <a:pPr>
              <a:lnSpc>
                <a:spcPct val="100000"/>
              </a:lnSpc>
            </a:pPr>
            <a:r>
              <a:rPr lang="pt-BR" sz="1800" b="0" strike="noStrike" spc="-1">
                <a:solidFill>
                  <a:srgbClr val="000000"/>
                </a:solidFill>
                <a:latin typeface="Courier New"/>
              </a:rPr>
              <a:t>   diretiva1;</a:t>
            </a:r>
            <a:endParaRPr lang="pt-BR" sz="1800" b="0" strike="noStrike" spc="-1">
              <a:latin typeface="Arial"/>
            </a:endParaRPr>
          </a:p>
          <a:p>
            <a:pPr>
              <a:lnSpc>
                <a:spcPct val="100000"/>
              </a:lnSpc>
            </a:pPr>
            <a:r>
              <a:rPr lang="pt-BR" sz="1800" b="0" strike="noStrike" spc="-1">
                <a:solidFill>
                  <a:srgbClr val="000000"/>
                </a:solidFill>
                <a:latin typeface="Courier New"/>
              </a:rPr>
              <a:t>   diretiva2;</a:t>
            </a:r>
            <a:endParaRPr lang="pt-BR" sz="1800" b="0" strike="noStrike" spc="-1">
              <a:latin typeface="Arial"/>
            </a:endParaRPr>
          </a:p>
          <a:p>
            <a:pPr>
              <a:lnSpc>
                <a:spcPct val="100000"/>
              </a:lnSpc>
            </a:pPr>
            <a:r>
              <a:rPr lang="pt-BR" sz="1800" b="0" strike="noStrike" spc="-1">
                <a:solidFill>
                  <a:srgbClr val="000000"/>
                </a:solidFill>
                <a:latin typeface="Courier New"/>
              </a:rPr>
              <a:t>   diretiva3;</a:t>
            </a:r>
            <a:endParaRPr lang="pt-BR" sz="1800" b="0" strike="noStrike" spc="-1">
              <a:latin typeface="Arial"/>
            </a:endParaRPr>
          </a:p>
          <a:p>
            <a:pPr>
              <a:lnSpc>
                <a:spcPct val="100000"/>
              </a:lnSpc>
            </a:pPr>
            <a:r>
              <a:rPr lang="pt-BR" sz="1800" b="0" strike="noStrike" spc="-1">
                <a:solidFill>
                  <a:srgbClr val="000000"/>
                </a:solidFill>
                <a:latin typeface="Courier New"/>
              </a:rPr>
              <a:t>   .</a:t>
            </a:r>
            <a:endParaRPr lang="pt-BR" sz="1800" b="0" strike="noStrike" spc="-1">
              <a:latin typeface="Arial"/>
            </a:endParaRPr>
          </a:p>
          <a:p>
            <a:pPr>
              <a:lnSpc>
                <a:spcPct val="100000"/>
              </a:lnSpc>
            </a:pPr>
            <a:r>
              <a:rPr lang="pt-BR" sz="1800" b="0" strike="noStrike" spc="-1">
                <a:solidFill>
                  <a:srgbClr val="000000"/>
                </a:solidFill>
                <a:latin typeface="Courier New"/>
              </a:rPr>
              <a:t>   .</a:t>
            </a:r>
            <a:endParaRPr lang="pt-BR" sz="1800" b="0" strike="noStrike" spc="-1">
              <a:latin typeface="Arial"/>
            </a:endParaRPr>
          </a:p>
          <a:p>
            <a:pPr>
              <a:lnSpc>
                <a:spcPct val="100000"/>
              </a:lnSpc>
            </a:pPr>
            <a:r>
              <a:rPr lang="pt-BR" sz="1800" b="0" strike="noStrike" spc="-1">
                <a:solidFill>
                  <a:srgbClr val="000000"/>
                </a:solidFill>
                <a:latin typeface="Courier New"/>
              </a:rPr>
              <a:t>   .</a:t>
            </a:r>
            <a:endParaRPr lang="pt-BR" sz="1800" b="0" strike="noStrike" spc="-1">
              <a:latin typeface="Arial"/>
            </a:endParaRPr>
          </a:p>
          <a:p>
            <a:pPr>
              <a:lnSpc>
                <a:spcPct val="100000"/>
              </a:lnSpc>
            </a:pPr>
            <a:r>
              <a:rPr lang="pt-BR" sz="1800" b="0" strike="noStrike" spc="-1">
                <a:solidFill>
                  <a:srgbClr val="000000"/>
                </a:solidFill>
                <a:latin typeface="Courier New"/>
              </a:rPr>
              <a:t>   diretivaN;</a:t>
            </a:r>
            <a:endParaRPr lang="pt-BR" sz="1800" b="0" strike="noStrike" spc="-1">
              <a:latin typeface="Arial"/>
            </a:endParaRPr>
          </a:p>
          <a:p>
            <a:pPr>
              <a:lnSpc>
                <a:spcPct val="100000"/>
              </a:lnSpc>
            </a:pPr>
            <a:r>
              <a:rPr lang="pt-BR" sz="1800" b="0" strike="noStrike" spc="-1">
                <a:solidFill>
                  <a:srgbClr val="000000"/>
                </a:solidFill>
                <a:latin typeface="Courier New"/>
              </a:rPr>
              <a:t>}</a:t>
            </a:r>
            <a:endParaRPr lang="pt-BR" sz="1800" b="0" strike="noStrike" spc="-1">
              <a:latin typeface="Arial"/>
            </a:endParaRPr>
          </a:p>
        </p:txBody>
      </p:sp>
      <p:sp>
        <p:nvSpPr>
          <p:cNvPr id="253" name="CustomShape 5"/>
          <p:cNvSpPr/>
          <p:nvPr/>
        </p:nvSpPr>
        <p:spPr>
          <a:xfrm>
            <a:off x="5498280" y="5140440"/>
            <a:ext cx="2340360" cy="364680"/>
          </a:xfrm>
          <a:prstGeom prst="rect">
            <a:avLst/>
          </a:prstGeom>
          <a:noFill/>
          <a:ln w="9360">
            <a:solidFill>
              <a:schemeClr val="accent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1800" b="0" strike="noStrike" spc="-1">
                <a:solidFill>
                  <a:srgbClr val="000000"/>
                </a:solidFill>
                <a:latin typeface="Courier New"/>
              </a:rPr>
              <a:t>diretivaUnica;</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8915040" y="6156360"/>
            <a:ext cx="990360" cy="272520"/>
          </a:xfrm>
          <a:prstGeom prst="rect">
            <a:avLst/>
          </a:prstGeom>
          <a:noFill/>
          <a:ln>
            <a:noFill/>
          </a:ln>
        </p:spPr>
        <p:txBody>
          <a:bodyPr anchor="ctr"/>
          <a:lstStyle/>
          <a:p>
            <a:pPr algn="r">
              <a:lnSpc>
                <a:spcPct val="100000"/>
              </a:lnSpc>
            </a:pPr>
            <a:fld id="{FADAB873-B64F-4514-8FEE-B7F20CDBC724}" type="slidenum">
              <a:rPr lang="pt-BR" sz="1200" b="0" strike="noStrike" spc="-1">
                <a:solidFill>
                  <a:srgbClr val="595959"/>
                </a:solidFill>
                <a:latin typeface="Franklin Gothic Medium"/>
              </a:rPr>
              <a:t>25</a:t>
            </a:fld>
            <a:endParaRPr lang="pt-BR" sz="1200" b="0" strike="noStrike" spc="-1">
              <a:latin typeface="Times New Roman"/>
            </a:endParaRPr>
          </a:p>
        </p:txBody>
      </p:sp>
      <p:sp>
        <p:nvSpPr>
          <p:cNvPr id="255"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256" name="CustomShape 3"/>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Estruturas de repetição simples</a:t>
            </a:r>
            <a:endParaRPr lang="pt-BR" sz="2400" b="0" strike="noStrike" spc="-1">
              <a:latin typeface="Arial"/>
            </a:endParaRPr>
          </a:p>
        </p:txBody>
      </p:sp>
      <p:sp>
        <p:nvSpPr>
          <p:cNvPr id="257" name="CustomShape 4"/>
          <p:cNvSpPr/>
          <p:nvPr/>
        </p:nvSpPr>
        <p:spPr>
          <a:xfrm>
            <a:off x="856440" y="1628640"/>
            <a:ext cx="81910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Como repetição simples consideremos um trecho de código, isto é, um conjunto de diretivas que deve ser repetido um número conhecido de vezes.</a:t>
            </a:r>
            <a:endParaRPr lang="pt-BR" sz="2000" b="0" strike="noStrike" spc="-1">
              <a:latin typeface="Arial"/>
            </a:endParaRPr>
          </a:p>
        </p:txBody>
      </p:sp>
      <p:sp>
        <p:nvSpPr>
          <p:cNvPr id="258" name="CustomShape 5"/>
          <p:cNvSpPr/>
          <p:nvPr/>
        </p:nvSpPr>
        <p:spPr>
          <a:xfrm>
            <a:off x="1365480" y="2852640"/>
            <a:ext cx="7877880" cy="605520"/>
          </a:xfrm>
          <a:prstGeom prst="rect">
            <a:avLst/>
          </a:prstGeom>
          <a:noFill/>
          <a:ln w="9360">
            <a:solidFill>
              <a:schemeClr val="accent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00"/>
              </a:spcBef>
            </a:pPr>
            <a:r>
              <a:rPr lang="pt-BR" sz="1400" b="0" strike="noStrike" spc="-1">
                <a:solidFill>
                  <a:srgbClr val="000000"/>
                </a:solidFill>
                <a:latin typeface="Courier New"/>
              </a:rPr>
              <a:t>for (inicialização; condição de execução; incremento/decremento)</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      diretiva;</a:t>
            </a:r>
            <a:endParaRPr lang="pt-BR" sz="1400" b="0" strike="noStrike" spc="-1">
              <a:latin typeface="Arial"/>
            </a:endParaRPr>
          </a:p>
        </p:txBody>
      </p:sp>
      <p:sp>
        <p:nvSpPr>
          <p:cNvPr id="259" name="CustomShape 6"/>
          <p:cNvSpPr/>
          <p:nvPr/>
        </p:nvSpPr>
        <p:spPr>
          <a:xfrm>
            <a:off x="4359600" y="390852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inicialização</a:t>
            </a:r>
            <a:endParaRPr lang="pt-BR" sz="1200" b="0" strike="noStrike" spc="-1">
              <a:latin typeface="Arial"/>
            </a:endParaRPr>
          </a:p>
        </p:txBody>
      </p:sp>
      <p:sp>
        <p:nvSpPr>
          <p:cNvPr id="260" name="CustomShape 7"/>
          <p:cNvSpPr/>
          <p:nvPr/>
        </p:nvSpPr>
        <p:spPr>
          <a:xfrm>
            <a:off x="4827600" y="4483080"/>
            <a:ext cx="233640" cy="215640"/>
          </a:xfrm>
          <a:prstGeom prst="flowChartConnector">
            <a:avLst/>
          </a:prstGeom>
          <a:solidFill>
            <a:schemeClr val="accent6">
              <a:lumMod val="40000"/>
              <a:lumOff val="60000"/>
            </a:schemeClr>
          </a:solidFill>
          <a:ln w="9360">
            <a:solidFill>
              <a:schemeClr val="tx1"/>
            </a:solidFill>
            <a:round/>
          </a:ln>
        </p:spPr>
        <p:style>
          <a:lnRef idx="0">
            <a:scrgbClr r="0" g="0" b="0"/>
          </a:lnRef>
          <a:fillRef idx="0">
            <a:scrgbClr r="0" g="0" b="0"/>
          </a:fillRef>
          <a:effectRef idx="0">
            <a:scrgbClr r="0" g="0" b="0"/>
          </a:effectRef>
          <a:fontRef idx="minor"/>
        </p:style>
      </p:sp>
      <p:sp>
        <p:nvSpPr>
          <p:cNvPr id="261" name="CustomShape 8"/>
          <p:cNvSpPr/>
          <p:nvPr/>
        </p:nvSpPr>
        <p:spPr>
          <a:xfrm>
            <a:off x="4944240" y="4230720"/>
            <a:ext cx="360" cy="25200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62" name="CustomShape 9"/>
          <p:cNvSpPr/>
          <p:nvPr/>
        </p:nvSpPr>
        <p:spPr>
          <a:xfrm flipH="1">
            <a:off x="4944240" y="3586320"/>
            <a:ext cx="11520" cy="32184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63" name="CustomShape 10"/>
          <p:cNvSpPr/>
          <p:nvPr/>
        </p:nvSpPr>
        <p:spPr>
          <a:xfrm>
            <a:off x="4258080" y="4952880"/>
            <a:ext cx="1368720" cy="826560"/>
          </a:xfrm>
          <a:prstGeom prst="flowChartDecision">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Expressão </a:t>
            </a:r>
            <a:endParaRPr lang="pt-BR" sz="1200" b="0" strike="noStrike" spc="-1">
              <a:latin typeface="Arial"/>
            </a:endParaRPr>
          </a:p>
          <a:p>
            <a:pPr algn="ctr">
              <a:lnSpc>
                <a:spcPct val="100000"/>
              </a:lnSpc>
            </a:pPr>
            <a:r>
              <a:rPr lang="pt-BR" sz="1200" b="0" strike="noStrike" spc="-1">
                <a:solidFill>
                  <a:srgbClr val="000000"/>
                </a:solidFill>
                <a:latin typeface="Franklin Gothic Medium"/>
              </a:rPr>
              <a:t>Lógica</a:t>
            </a:r>
            <a:endParaRPr lang="pt-BR" sz="1200" b="0" strike="noStrike" spc="-1">
              <a:latin typeface="Arial"/>
            </a:endParaRPr>
          </a:p>
        </p:txBody>
      </p:sp>
      <p:sp>
        <p:nvSpPr>
          <p:cNvPr id="264" name="CustomShape 11"/>
          <p:cNvSpPr/>
          <p:nvPr/>
        </p:nvSpPr>
        <p:spPr>
          <a:xfrm flipH="1">
            <a:off x="4942800" y="4699080"/>
            <a:ext cx="1440" cy="25380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65" name="CustomShape 12"/>
          <p:cNvSpPr/>
          <p:nvPr/>
        </p:nvSpPr>
        <p:spPr>
          <a:xfrm>
            <a:off x="6167160" y="520704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diretiva</a:t>
            </a:r>
            <a:endParaRPr lang="pt-BR" sz="1200" b="0" strike="noStrike" spc="-1">
              <a:latin typeface="Arial"/>
            </a:endParaRPr>
          </a:p>
        </p:txBody>
      </p:sp>
      <p:sp>
        <p:nvSpPr>
          <p:cNvPr id="266" name="CustomShape 13"/>
          <p:cNvSpPr/>
          <p:nvPr/>
        </p:nvSpPr>
        <p:spPr>
          <a:xfrm>
            <a:off x="5627160" y="5367240"/>
            <a:ext cx="539640" cy="108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67" name="CustomShape 14"/>
          <p:cNvSpPr/>
          <p:nvPr/>
        </p:nvSpPr>
        <p:spPr>
          <a:xfrm>
            <a:off x="6167160" y="5818320"/>
            <a:ext cx="1168920" cy="43128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Incremento/</a:t>
            </a:r>
            <a:endParaRPr lang="pt-BR" sz="1200" b="0" strike="noStrike" spc="-1">
              <a:latin typeface="Arial"/>
            </a:endParaRPr>
          </a:p>
          <a:p>
            <a:pPr algn="ctr">
              <a:lnSpc>
                <a:spcPct val="100000"/>
              </a:lnSpc>
            </a:pPr>
            <a:r>
              <a:rPr lang="pt-BR" sz="1200" b="0" strike="noStrike" spc="-1">
                <a:solidFill>
                  <a:srgbClr val="000000"/>
                </a:solidFill>
                <a:latin typeface="Franklin Gothic Medium"/>
              </a:rPr>
              <a:t>decremento</a:t>
            </a:r>
            <a:endParaRPr lang="pt-BR" sz="1200" b="0" strike="noStrike" spc="-1">
              <a:latin typeface="Arial"/>
            </a:endParaRPr>
          </a:p>
        </p:txBody>
      </p:sp>
      <p:sp>
        <p:nvSpPr>
          <p:cNvPr id="268" name="CustomShape 15"/>
          <p:cNvSpPr/>
          <p:nvPr/>
        </p:nvSpPr>
        <p:spPr>
          <a:xfrm>
            <a:off x="6751800" y="5529240"/>
            <a:ext cx="360" cy="2887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69" name="CustomShape 16"/>
          <p:cNvSpPr/>
          <p:nvPr/>
        </p:nvSpPr>
        <p:spPr>
          <a:xfrm flipH="1" flipV="1">
            <a:off x="5060520" y="4590360"/>
            <a:ext cx="2274840" cy="1442520"/>
          </a:xfrm>
          <a:prstGeom prst="bentConnector3">
            <a:avLst>
              <a:gd name="adj1" fmla="val -10884"/>
            </a:avLst>
          </a:prstGeom>
          <a:noFill/>
          <a:ln w="9360">
            <a:solidFill>
              <a:schemeClr val="tx1"/>
            </a:solidFill>
            <a:miter/>
            <a:tailEnd type="triangle" w="med" len="med"/>
          </a:ln>
        </p:spPr>
        <p:style>
          <a:lnRef idx="0">
            <a:scrgbClr r="0" g="0" b="0"/>
          </a:lnRef>
          <a:fillRef idx="0">
            <a:scrgbClr r="0" g="0" b="0"/>
          </a:fillRef>
          <a:effectRef idx="0">
            <a:scrgbClr r="0" g="0" b="0"/>
          </a:effectRef>
          <a:fontRef idx="minor"/>
        </p:style>
      </p:sp>
      <p:sp>
        <p:nvSpPr>
          <p:cNvPr id="270" name="CustomShape 17"/>
          <p:cNvSpPr/>
          <p:nvPr/>
        </p:nvSpPr>
        <p:spPr>
          <a:xfrm>
            <a:off x="4942800" y="5780160"/>
            <a:ext cx="10080" cy="45684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71" name="CustomShape 18"/>
          <p:cNvSpPr/>
          <p:nvPr/>
        </p:nvSpPr>
        <p:spPr>
          <a:xfrm>
            <a:off x="5314320" y="4843440"/>
            <a:ext cx="87156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verdadeiro</a:t>
            </a:r>
            <a:endParaRPr lang="pt-BR" sz="1200" b="0" strike="noStrike" spc="-1">
              <a:latin typeface="Arial"/>
            </a:endParaRPr>
          </a:p>
        </p:txBody>
      </p:sp>
      <p:sp>
        <p:nvSpPr>
          <p:cNvPr id="272" name="CustomShape 19"/>
          <p:cNvSpPr/>
          <p:nvPr/>
        </p:nvSpPr>
        <p:spPr>
          <a:xfrm>
            <a:off x="4048200" y="5635800"/>
            <a:ext cx="49824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falso</a:t>
            </a:r>
            <a:endParaRPr lang="pt-BR" sz="1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8915040" y="6156360"/>
            <a:ext cx="990360" cy="272520"/>
          </a:xfrm>
          <a:prstGeom prst="rect">
            <a:avLst/>
          </a:prstGeom>
          <a:noFill/>
          <a:ln>
            <a:noFill/>
          </a:ln>
        </p:spPr>
        <p:txBody>
          <a:bodyPr anchor="ctr"/>
          <a:lstStyle/>
          <a:p>
            <a:pPr algn="r">
              <a:lnSpc>
                <a:spcPct val="100000"/>
              </a:lnSpc>
            </a:pPr>
            <a:fld id="{DBE90C7F-1A2B-47E4-92D0-349DDC80368E}" type="slidenum">
              <a:rPr lang="pt-BR" sz="1200" b="0" strike="noStrike" spc="-1">
                <a:solidFill>
                  <a:srgbClr val="595959"/>
                </a:solidFill>
                <a:latin typeface="Franklin Gothic Medium"/>
              </a:rPr>
              <a:t>26</a:t>
            </a:fld>
            <a:endParaRPr lang="pt-BR" sz="1200" b="0" strike="noStrike" spc="-1">
              <a:latin typeface="Times New Roman"/>
            </a:endParaRPr>
          </a:p>
        </p:txBody>
      </p:sp>
      <p:sp>
        <p:nvSpPr>
          <p:cNvPr id="274"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275" name="CustomShape 3"/>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Exemplo de utilização da diretiva for</a:t>
            </a:r>
            <a:endParaRPr lang="pt-BR" sz="2400" b="0" strike="noStrike" spc="-1">
              <a:latin typeface="Arial"/>
            </a:endParaRPr>
          </a:p>
        </p:txBody>
      </p:sp>
      <p:pic>
        <p:nvPicPr>
          <p:cNvPr id="276" name="Picture 4"/>
          <p:cNvPicPr/>
          <p:nvPr/>
        </p:nvPicPr>
        <p:blipFill>
          <a:blip r:embed="rId3"/>
          <a:srcRect l="25099" t="9165" r="35970" b="66376"/>
          <a:stretch/>
        </p:blipFill>
        <p:spPr>
          <a:xfrm>
            <a:off x="1716480" y="1844640"/>
            <a:ext cx="6472800" cy="2720520"/>
          </a:xfrm>
          <a:prstGeom prst="rect">
            <a:avLst/>
          </a:prstGeom>
          <a:ln w="9360">
            <a:noFill/>
          </a:ln>
        </p:spPr>
      </p:pic>
      <p:sp>
        <p:nvSpPr>
          <p:cNvPr id="277" name="CustomShape 4"/>
          <p:cNvSpPr/>
          <p:nvPr/>
        </p:nvSpPr>
        <p:spPr>
          <a:xfrm>
            <a:off x="856440" y="5032440"/>
            <a:ext cx="81910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Executando o exemplo acima deveremos ter como resultado uma contagem de 0 a 9, onde cada valor é exibido em uma linha.</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8915040" y="6156360"/>
            <a:ext cx="990360" cy="272520"/>
          </a:xfrm>
          <a:prstGeom prst="rect">
            <a:avLst/>
          </a:prstGeom>
          <a:noFill/>
          <a:ln>
            <a:noFill/>
          </a:ln>
        </p:spPr>
        <p:txBody>
          <a:bodyPr anchor="ctr"/>
          <a:lstStyle/>
          <a:p>
            <a:pPr algn="r">
              <a:lnSpc>
                <a:spcPct val="100000"/>
              </a:lnSpc>
            </a:pPr>
            <a:fld id="{D92B4E52-D857-4448-938D-38438A7AA658}" type="slidenum">
              <a:rPr lang="pt-BR" sz="1200" b="0" strike="noStrike" spc="-1">
                <a:solidFill>
                  <a:srgbClr val="595959"/>
                </a:solidFill>
                <a:latin typeface="Franklin Gothic Medium"/>
              </a:rPr>
              <a:t>27</a:t>
            </a:fld>
            <a:endParaRPr lang="pt-BR" sz="1200" b="0" strike="noStrike" spc="-1">
              <a:latin typeface="Times New Roman"/>
            </a:endParaRPr>
          </a:p>
        </p:txBody>
      </p:sp>
      <p:sp>
        <p:nvSpPr>
          <p:cNvPr id="279"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280" name="CustomShape 3"/>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Estruturas de desvio de fluxo</a:t>
            </a:r>
            <a:endParaRPr lang="pt-BR" sz="2400" b="0" strike="noStrike" spc="-1">
              <a:latin typeface="Arial"/>
            </a:endParaRPr>
          </a:p>
        </p:txBody>
      </p:sp>
      <p:sp>
        <p:nvSpPr>
          <p:cNvPr id="281" name="CustomShape 4"/>
          <p:cNvSpPr/>
          <p:nvPr/>
        </p:nvSpPr>
        <p:spPr>
          <a:xfrm>
            <a:off x="856440" y="1628640"/>
            <a:ext cx="8191080" cy="1437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Existem várias estruturas de desvio de fluxo que podem provocar a modificação da maneira com que as diretivas de um programa são executadas conforme a avaliação de uma condição.</a:t>
            </a:r>
            <a:endParaRPr lang="pt-BR" sz="2000" b="0" strike="noStrike" spc="-1">
              <a:latin typeface="Arial"/>
            </a:endParaRPr>
          </a:p>
          <a:p>
            <a:pPr algn="just">
              <a:lnSpc>
                <a:spcPct val="100000"/>
              </a:lnSpc>
              <a:spcBef>
                <a:spcPts val="1001"/>
              </a:spcBef>
            </a:pPr>
            <a:r>
              <a:rPr lang="pt-BR" sz="2000" b="0" strike="noStrike" spc="-1">
                <a:solidFill>
                  <a:srgbClr val="000000"/>
                </a:solidFill>
                <a:latin typeface="Franklin Gothic Medium"/>
              </a:rPr>
              <a:t>O Java dispõe de duas destas estruturas </a:t>
            </a:r>
            <a:r>
              <a:rPr lang="pt-BR" sz="2000" b="0" i="1" strike="noStrike" spc="-1">
                <a:solidFill>
                  <a:srgbClr val="000000"/>
                </a:solidFill>
                <a:latin typeface="Franklin Gothic Medium"/>
              </a:rPr>
              <a:t>if</a:t>
            </a:r>
            <a:r>
              <a:rPr lang="pt-BR" sz="2000" b="0" strike="noStrike" spc="-1">
                <a:solidFill>
                  <a:srgbClr val="000000"/>
                </a:solidFill>
                <a:latin typeface="Franklin Gothic Medium"/>
              </a:rPr>
              <a:t> e </a:t>
            </a:r>
            <a:r>
              <a:rPr lang="pt-BR" sz="2000" b="0" i="1" strike="noStrike" spc="-1">
                <a:solidFill>
                  <a:srgbClr val="000000"/>
                </a:solidFill>
                <a:latin typeface="Franklin Gothic Medium"/>
              </a:rPr>
              <a:t>switch</a:t>
            </a:r>
            <a:r>
              <a:rPr lang="pt-BR" sz="2000" b="0" strike="noStrike" spc="-1">
                <a:solidFill>
                  <a:srgbClr val="000000"/>
                </a:solidFill>
                <a:latin typeface="Franklin Gothic Medium"/>
              </a:rPr>
              <a:t>.</a:t>
            </a:r>
            <a:endParaRPr lang="pt-BR" sz="2000" b="0" strike="noStrike" spc="-1">
              <a:latin typeface="Arial"/>
            </a:endParaRPr>
          </a:p>
        </p:txBody>
      </p:sp>
      <p:sp>
        <p:nvSpPr>
          <p:cNvPr id="282" name="CustomShape 5"/>
          <p:cNvSpPr/>
          <p:nvPr/>
        </p:nvSpPr>
        <p:spPr>
          <a:xfrm>
            <a:off x="3470400" y="3741840"/>
            <a:ext cx="2651400" cy="1209600"/>
          </a:xfrm>
          <a:prstGeom prst="rect">
            <a:avLst/>
          </a:prstGeom>
          <a:noFill/>
          <a:ln w="9360">
            <a:solidFill>
              <a:schemeClr val="accent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00"/>
              </a:spcBef>
            </a:pPr>
            <a:r>
              <a:rPr lang="pt-BR" sz="1400" b="0" strike="noStrike" spc="-1">
                <a:solidFill>
                  <a:srgbClr val="000000"/>
                </a:solidFill>
                <a:latin typeface="Courier New"/>
              </a:rPr>
              <a:t>if (expresão_lógica)</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    diretiva1;</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else</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    diretiva2;</a:t>
            </a:r>
            <a:endParaRPr lang="pt-BR" sz="1400" b="0" strike="noStrike" spc="-1">
              <a:latin typeface="Arial"/>
            </a:endParaRPr>
          </a:p>
        </p:txBody>
      </p:sp>
      <p:sp>
        <p:nvSpPr>
          <p:cNvPr id="283" name="CustomShape 6"/>
          <p:cNvSpPr/>
          <p:nvPr/>
        </p:nvSpPr>
        <p:spPr>
          <a:xfrm>
            <a:off x="741240" y="3693960"/>
            <a:ext cx="1368720" cy="826560"/>
          </a:xfrm>
          <a:prstGeom prst="flowChartDecision">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Expressão </a:t>
            </a:r>
            <a:endParaRPr lang="pt-BR" sz="1200" b="0" strike="noStrike" spc="-1">
              <a:latin typeface="Arial"/>
            </a:endParaRPr>
          </a:p>
          <a:p>
            <a:pPr algn="ctr">
              <a:lnSpc>
                <a:spcPct val="100000"/>
              </a:lnSpc>
            </a:pPr>
            <a:r>
              <a:rPr lang="pt-BR" sz="1200" b="0" strike="noStrike" spc="-1">
                <a:solidFill>
                  <a:srgbClr val="000000"/>
                </a:solidFill>
                <a:latin typeface="Franklin Gothic Medium"/>
              </a:rPr>
              <a:t>Lógica</a:t>
            </a:r>
            <a:endParaRPr lang="pt-BR" sz="1200" b="0" strike="noStrike" spc="-1">
              <a:latin typeface="Arial"/>
            </a:endParaRPr>
          </a:p>
        </p:txBody>
      </p:sp>
      <p:sp>
        <p:nvSpPr>
          <p:cNvPr id="284" name="CustomShape 7"/>
          <p:cNvSpPr/>
          <p:nvPr/>
        </p:nvSpPr>
        <p:spPr>
          <a:xfrm flipH="1">
            <a:off x="1425600" y="3440160"/>
            <a:ext cx="1440" cy="25380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85" name="CustomShape 8"/>
          <p:cNvSpPr/>
          <p:nvPr/>
        </p:nvSpPr>
        <p:spPr>
          <a:xfrm>
            <a:off x="851400" y="497844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Diretiva 1</a:t>
            </a:r>
            <a:endParaRPr lang="pt-BR" sz="1200" b="0" strike="noStrike" spc="-1">
              <a:latin typeface="Arial"/>
            </a:endParaRPr>
          </a:p>
        </p:txBody>
      </p:sp>
      <p:sp>
        <p:nvSpPr>
          <p:cNvPr id="286" name="CustomShape 9"/>
          <p:cNvSpPr/>
          <p:nvPr/>
        </p:nvSpPr>
        <p:spPr>
          <a:xfrm flipV="1">
            <a:off x="1553040" y="2518920"/>
            <a:ext cx="556920" cy="1588680"/>
          </a:xfrm>
          <a:prstGeom prst="bentConnector3">
            <a:avLst>
              <a:gd name="adj1" fmla="val 144444"/>
            </a:avLst>
          </a:prstGeom>
          <a:noFill/>
          <a:ln w="9360">
            <a:solidFill>
              <a:schemeClr val="tx1"/>
            </a:solidFill>
            <a:miter/>
            <a:headEnd type="triangle" w="med" len="med"/>
          </a:ln>
        </p:spPr>
        <p:style>
          <a:lnRef idx="0">
            <a:scrgbClr r="0" g="0" b="0"/>
          </a:lnRef>
          <a:fillRef idx="0">
            <a:scrgbClr r="0" g="0" b="0"/>
          </a:fillRef>
          <a:effectRef idx="0">
            <a:scrgbClr r="0" g="0" b="0"/>
          </a:effectRef>
          <a:fontRef idx="minor"/>
        </p:style>
      </p:sp>
      <p:sp>
        <p:nvSpPr>
          <p:cNvPr id="287" name="CustomShape 10"/>
          <p:cNvSpPr/>
          <p:nvPr/>
        </p:nvSpPr>
        <p:spPr>
          <a:xfrm>
            <a:off x="1425600" y="4521240"/>
            <a:ext cx="10080" cy="45684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88" name="CustomShape 11"/>
          <p:cNvSpPr/>
          <p:nvPr/>
        </p:nvSpPr>
        <p:spPr>
          <a:xfrm>
            <a:off x="433800" y="4508640"/>
            <a:ext cx="87156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verdadeiro</a:t>
            </a:r>
            <a:endParaRPr lang="pt-BR" sz="1200" b="0" strike="noStrike" spc="-1">
              <a:latin typeface="Arial"/>
            </a:endParaRPr>
          </a:p>
        </p:txBody>
      </p:sp>
      <p:sp>
        <p:nvSpPr>
          <p:cNvPr id="289" name="CustomShape 12"/>
          <p:cNvSpPr/>
          <p:nvPr/>
        </p:nvSpPr>
        <p:spPr>
          <a:xfrm>
            <a:off x="2063520" y="3789360"/>
            <a:ext cx="49824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falso</a:t>
            </a:r>
            <a:endParaRPr lang="pt-BR" sz="1200" b="0" strike="noStrike" spc="-1">
              <a:latin typeface="Arial"/>
            </a:endParaRPr>
          </a:p>
        </p:txBody>
      </p:sp>
      <p:sp>
        <p:nvSpPr>
          <p:cNvPr id="290" name="CustomShape 13"/>
          <p:cNvSpPr/>
          <p:nvPr/>
        </p:nvSpPr>
        <p:spPr>
          <a:xfrm>
            <a:off x="1319040" y="5589720"/>
            <a:ext cx="233640" cy="215640"/>
          </a:xfrm>
          <a:prstGeom prst="flowChartConnector">
            <a:avLst/>
          </a:prstGeom>
          <a:solidFill>
            <a:schemeClr val="accent6">
              <a:lumMod val="40000"/>
              <a:lumOff val="60000"/>
            </a:schemeClr>
          </a:solidFill>
          <a:ln w="9360">
            <a:solidFill>
              <a:schemeClr val="tx1"/>
            </a:solidFill>
            <a:round/>
          </a:ln>
        </p:spPr>
        <p:style>
          <a:lnRef idx="0">
            <a:scrgbClr r="0" g="0" b="0"/>
          </a:lnRef>
          <a:fillRef idx="0">
            <a:scrgbClr r="0" g="0" b="0"/>
          </a:fillRef>
          <a:effectRef idx="0">
            <a:scrgbClr r="0" g="0" b="0"/>
          </a:effectRef>
          <a:fontRef idx="minor"/>
        </p:style>
      </p:sp>
      <p:sp>
        <p:nvSpPr>
          <p:cNvPr id="291" name="CustomShape 14"/>
          <p:cNvSpPr/>
          <p:nvPr/>
        </p:nvSpPr>
        <p:spPr>
          <a:xfrm>
            <a:off x="1436040" y="5300640"/>
            <a:ext cx="360" cy="2887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92" name="CustomShape 15"/>
          <p:cNvSpPr/>
          <p:nvPr/>
        </p:nvSpPr>
        <p:spPr>
          <a:xfrm>
            <a:off x="1436040" y="5805360"/>
            <a:ext cx="1440" cy="2887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93" name="CustomShape 16"/>
          <p:cNvSpPr/>
          <p:nvPr/>
        </p:nvSpPr>
        <p:spPr>
          <a:xfrm>
            <a:off x="7457040" y="3683160"/>
            <a:ext cx="1368720" cy="826560"/>
          </a:xfrm>
          <a:prstGeom prst="flowChartDecision">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Expressão </a:t>
            </a:r>
            <a:endParaRPr lang="pt-BR" sz="1200" b="0" strike="noStrike" spc="-1">
              <a:latin typeface="Arial"/>
            </a:endParaRPr>
          </a:p>
          <a:p>
            <a:pPr algn="ctr">
              <a:lnSpc>
                <a:spcPct val="100000"/>
              </a:lnSpc>
            </a:pPr>
            <a:r>
              <a:rPr lang="pt-BR" sz="1200" b="0" strike="noStrike" spc="-1">
                <a:solidFill>
                  <a:srgbClr val="000000"/>
                </a:solidFill>
                <a:latin typeface="Franklin Gothic Medium"/>
              </a:rPr>
              <a:t>Lógica</a:t>
            </a:r>
            <a:endParaRPr lang="pt-BR" sz="1200" b="0" strike="noStrike" spc="-1">
              <a:latin typeface="Arial"/>
            </a:endParaRPr>
          </a:p>
        </p:txBody>
      </p:sp>
      <p:sp>
        <p:nvSpPr>
          <p:cNvPr id="294" name="CustomShape 17"/>
          <p:cNvSpPr/>
          <p:nvPr/>
        </p:nvSpPr>
        <p:spPr>
          <a:xfrm flipH="1">
            <a:off x="8141400" y="3429000"/>
            <a:ext cx="1440" cy="25380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95" name="CustomShape 18"/>
          <p:cNvSpPr/>
          <p:nvPr/>
        </p:nvSpPr>
        <p:spPr>
          <a:xfrm>
            <a:off x="6671160" y="486900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Diretiva 1</a:t>
            </a:r>
            <a:endParaRPr lang="pt-BR" sz="1200" b="0" strike="noStrike" spc="-1">
              <a:latin typeface="Arial"/>
            </a:endParaRPr>
          </a:p>
        </p:txBody>
      </p:sp>
      <p:sp>
        <p:nvSpPr>
          <p:cNvPr id="296" name="CustomShape 19"/>
          <p:cNvSpPr/>
          <p:nvPr/>
        </p:nvSpPr>
        <p:spPr>
          <a:xfrm rot="5400000" flipH="1">
            <a:off x="8552520" y="4371480"/>
            <a:ext cx="771120" cy="223200"/>
          </a:xfrm>
          <a:prstGeom prst="bentConnector2">
            <a:avLst/>
          </a:prstGeom>
          <a:noFill/>
          <a:ln w="9360">
            <a:solidFill>
              <a:schemeClr val="tx1"/>
            </a:solidFill>
            <a:miter/>
            <a:headEnd type="triangle" w="med" len="med"/>
          </a:ln>
        </p:spPr>
        <p:style>
          <a:lnRef idx="0">
            <a:scrgbClr r="0" g="0" b="0"/>
          </a:lnRef>
          <a:fillRef idx="0">
            <a:scrgbClr r="0" g="0" b="0"/>
          </a:fillRef>
          <a:effectRef idx="0">
            <a:scrgbClr r="0" g="0" b="0"/>
          </a:effectRef>
          <a:fontRef idx="minor"/>
        </p:style>
      </p:sp>
      <p:sp>
        <p:nvSpPr>
          <p:cNvPr id="297" name="CustomShape 20"/>
          <p:cNvSpPr/>
          <p:nvPr/>
        </p:nvSpPr>
        <p:spPr>
          <a:xfrm>
            <a:off x="8779320" y="3778200"/>
            <a:ext cx="49824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falso</a:t>
            </a:r>
            <a:endParaRPr lang="pt-BR" sz="1200" b="0" strike="noStrike" spc="-1">
              <a:latin typeface="Arial"/>
            </a:endParaRPr>
          </a:p>
        </p:txBody>
      </p:sp>
      <p:sp>
        <p:nvSpPr>
          <p:cNvPr id="298" name="CustomShape 21"/>
          <p:cNvSpPr/>
          <p:nvPr/>
        </p:nvSpPr>
        <p:spPr>
          <a:xfrm>
            <a:off x="8034840" y="5578560"/>
            <a:ext cx="233640" cy="215640"/>
          </a:xfrm>
          <a:prstGeom prst="flowChartConnector">
            <a:avLst/>
          </a:prstGeom>
          <a:solidFill>
            <a:schemeClr val="accent6">
              <a:lumMod val="40000"/>
              <a:lumOff val="60000"/>
            </a:schemeClr>
          </a:solidFill>
          <a:ln w="9360">
            <a:solidFill>
              <a:schemeClr val="tx1"/>
            </a:solidFill>
            <a:round/>
          </a:ln>
        </p:spPr>
        <p:style>
          <a:lnRef idx="0">
            <a:scrgbClr r="0" g="0" b="0"/>
          </a:lnRef>
          <a:fillRef idx="0">
            <a:scrgbClr r="0" g="0" b="0"/>
          </a:fillRef>
          <a:effectRef idx="0">
            <a:scrgbClr r="0" g="0" b="0"/>
          </a:effectRef>
          <a:fontRef idx="minor"/>
        </p:style>
      </p:sp>
      <p:sp>
        <p:nvSpPr>
          <p:cNvPr id="299" name="CustomShape 22"/>
          <p:cNvSpPr/>
          <p:nvPr/>
        </p:nvSpPr>
        <p:spPr>
          <a:xfrm>
            <a:off x="8151840" y="5794200"/>
            <a:ext cx="1440" cy="2887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300" name="CustomShape 23"/>
          <p:cNvSpPr/>
          <p:nvPr/>
        </p:nvSpPr>
        <p:spPr>
          <a:xfrm>
            <a:off x="8464680" y="486900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Diretiva 2</a:t>
            </a:r>
            <a:endParaRPr lang="pt-BR" sz="1200" b="0" strike="noStrike" spc="-1">
              <a:latin typeface="Arial"/>
            </a:endParaRPr>
          </a:p>
        </p:txBody>
      </p:sp>
      <p:sp>
        <p:nvSpPr>
          <p:cNvPr id="301" name="CustomShape 24"/>
          <p:cNvSpPr/>
          <p:nvPr/>
        </p:nvSpPr>
        <p:spPr>
          <a:xfrm rot="10800000" flipV="1">
            <a:off x="7457040" y="4869000"/>
            <a:ext cx="200880" cy="771120"/>
          </a:xfrm>
          <a:prstGeom prst="bentConnector2">
            <a:avLst/>
          </a:prstGeom>
          <a:noFill/>
          <a:ln w="9360">
            <a:solidFill>
              <a:schemeClr val="tx1"/>
            </a:solidFill>
            <a:miter/>
            <a:tailEnd type="triangle" w="med" len="med"/>
          </a:ln>
        </p:spPr>
        <p:style>
          <a:lnRef idx="0">
            <a:scrgbClr r="0" g="0" b="0"/>
          </a:lnRef>
          <a:fillRef idx="0">
            <a:scrgbClr r="0" g="0" b="0"/>
          </a:fillRef>
          <a:effectRef idx="0">
            <a:scrgbClr r="0" g="0" b="0"/>
          </a:effectRef>
          <a:fontRef idx="minor"/>
        </p:style>
      </p:sp>
      <p:sp>
        <p:nvSpPr>
          <p:cNvPr id="302" name="CustomShape 25"/>
          <p:cNvSpPr/>
          <p:nvPr/>
        </p:nvSpPr>
        <p:spPr>
          <a:xfrm rot="16200000" flipH="1">
            <a:off x="7396920" y="5049720"/>
            <a:ext cx="495000" cy="778680"/>
          </a:xfrm>
          <a:prstGeom prst="bentConnector2">
            <a:avLst/>
          </a:prstGeom>
          <a:noFill/>
          <a:ln w="9360">
            <a:solidFill>
              <a:schemeClr val="tx1"/>
            </a:solidFill>
            <a:miter/>
            <a:tailEnd type="triangle" w="med" len="med"/>
          </a:ln>
        </p:spPr>
        <p:style>
          <a:lnRef idx="0">
            <a:scrgbClr r="0" g="0" b="0"/>
          </a:lnRef>
          <a:fillRef idx="0">
            <a:scrgbClr r="0" g="0" b="0"/>
          </a:fillRef>
          <a:effectRef idx="0">
            <a:scrgbClr r="0" g="0" b="0"/>
          </a:effectRef>
          <a:fontRef idx="minor"/>
        </p:style>
      </p:sp>
      <p:sp>
        <p:nvSpPr>
          <p:cNvPr id="303" name="CustomShape 26"/>
          <p:cNvSpPr/>
          <p:nvPr/>
        </p:nvSpPr>
        <p:spPr>
          <a:xfrm rot="5400000">
            <a:off x="8411760" y="5048280"/>
            <a:ext cx="495000" cy="780480"/>
          </a:xfrm>
          <a:prstGeom prst="bentConnector2">
            <a:avLst/>
          </a:prstGeom>
          <a:noFill/>
          <a:ln w="9360">
            <a:solidFill>
              <a:schemeClr val="tx1"/>
            </a:solidFill>
            <a:miter/>
            <a:tailEnd type="triangle" w="med" len="med"/>
          </a:ln>
        </p:spPr>
        <p:style>
          <a:lnRef idx="0">
            <a:scrgbClr r="0" g="0" b="0"/>
          </a:lnRef>
          <a:fillRef idx="0">
            <a:scrgbClr r="0" g="0" b="0"/>
          </a:fillRef>
          <a:effectRef idx="0">
            <a:scrgbClr r="0" g="0" b="0"/>
          </a:effectRef>
          <a:fontRef idx="minor"/>
        </p:style>
      </p:sp>
      <p:sp>
        <p:nvSpPr>
          <p:cNvPr id="304" name="CustomShape 27"/>
          <p:cNvSpPr/>
          <p:nvPr/>
        </p:nvSpPr>
        <p:spPr>
          <a:xfrm>
            <a:off x="6597360" y="3789360"/>
            <a:ext cx="87156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verdadeiro</a:t>
            </a:r>
            <a:endParaRPr lang="pt-BR" sz="1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8915040" y="6156360"/>
            <a:ext cx="990360" cy="272520"/>
          </a:xfrm>
          <a:prstGeom prst="rect">
            <a:avLst/>
          </a:prstGeom>
          <a:noFill/>
          <a:ln>
            <a:noFill/>
          </a:ln>
        </p:spPr>
        <p:txBody>
          <a:bodyPr anchor="ctr"/>
          <a:lstStyle/>
          <a:p>
            <a:pPr algn="r">
              <a:lnSpc>
                <a:spcPct val="100000"/>
              </a:lnSpc>
            </a:pPr>
            <a:fld id="{50ADEEEC-CD4D-48C8-BE45-ADD5AB45C617}" type="slidenum">
              <a:rPr lang="pt-BR" sz="1200" b="0" strike="noStrike" spc="-1">
                <a:solidFill>
                  <a:srgbClr val="595959"/>
                </a:solidFill>
                <a:latin typeface="Franklin Gothic Medium"/>
              </a:rPr>
              <a:t>28</a:t>
            </a:fld>
            <a:endParaRPr lang="pt-BR" sz="1200" b="0" strike="noStrike" spc="-1">
              <a:latin typeface="Times New Roman"/>
            </a:endParaRPr>
          </a:p>
        </p:txBody>
      </p:sp>
      <p:sp>
        <p:nvSpPr>
          <p:cNvPr id="306"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307" name="CustomShape 3"/>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switch</a:t>
            </a:r>
            <a:endParaRPr lang="pt-BR" sz="2400" b="0" strike="noStrike" spc="-1">
              <a:latin typeface="Arial"/>
            </a:endParaRPr>
          </a:p>
        </p:txBody>
      </p:sp>
      <p:sp>
        <p:nvSpPr>
          <p:cNvPr id="308" name="CustomShape 4"/>
          <p:cNvSpPr/>
          <p:nvPr/>
        </p:nvSpPr>
        <p:spPr>
          <a:xfrm>
            <a:off x="3002760" y="1035000"/>
            <a:ext cx="3900240" cy="2202480"/>
          </a:xfrm>
          <a:prstGeom prst="rect">
            <a:avLst/>
          </a:prstGeom>
          <a:noFill/>
          <a:ln w="9360">
            <a:solidFill>
              <a:schemeClr val="accent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00"/>
              </a:spcBef>
            </a:pPr>
            <a:r>
              <a:rPr lang="pt-BR" sz="1400" b="0" strike="noStrike" spc="-1">
                <a:solidFill>
                  <a:srgbClr val="000000"/>
                </a:solidFill>
                <a:latin typeface="Courier New"/>
              </a:rPr>
              <a:t>switch (expressão_lógica){</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    case ordinal1: diretiva3;</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		  break;</a:t>
            </a:r>
            <a:endParaRPr lang="pt-BR" sz="1400" b="0" strike="noStrike" spc="-1">
              <a:latin typeface="Arial"/>
            </a:endParaRPr>
          </a:p>
          <a:p>
            <a:pPr algn="ctr">
              <a:lnSpc>
                <a:spcPct val="100000"/>
              </a:lnSpc>
              <a:spcBef>
                <a:spcPts val="901"/>
              </a:spcBef>
            </a:pPr>
            <a:r>
              <a:rPr lang="pt-BR" sz="1800" b="0" strike="noStrike" spc="-1">
                <a:solidFill>
                  <a:srgbClr val="000000"/>
                </a:solidFill>
                <a:latin typeface="Franklin Gothic Medium"/>
              </a:rPr>
              <a:t> </a:t>
            </a:r>
            <a:r>
              <a:rPr lang="pt-BR" sz="1400" b="0" strike="noStrike" spc="-1">
                <a:solidFill>
                  <a:srgbClr val="000000"/>
                </a:solidFill>
                <a:latin typeface="Courier New"/>
              </a:rPr>
              <a:t>case ordinal2: diretiva2;</a:t>
            </a:r>
            <a:endParaRPr lang="pt-BR" sz="1400" b="0" strike="noStrike" spc="-1">
              <a:latin typeface="Arial"/>
            </a:endParaRPr>
          </a:p>
          <a:p>
            <a:pPr algn="ctr">
              <a:lnSpc>
                <a:spcPct val="100000"/>
              </a:lnSpc>
              <a:spcBef>
                <a:spcPts val="700"/>
              </a:spcBef>
            </a:pPr>
            <a:r>
              <a:rPr lang="pt-BR" sz="1400" b="0" strike="noStrike" spc="-1">
                <a:solidFill>
                  <a:srgbClr val="000000"/>
                </a:solidFill>
                <a:latin typeface="Courier New"/>
              </a:rPr>
              <a:t>	   break;</a:t>
            </a:r>
            <a:endParaRPr lang="pt-BR" sz="1400" b="0" strike="noStrike" spc="-1">
              <a:latin typeface="Arial"/>
            </a:endParaRPr>
          </a:p>
          <a:p>
            <a:pPr algn="ctr">
              <a:lnSpc>
                <a:spcPct val="100000"/>
              </a:lnSpc>
              <a:spcBef>
                <a:spcPts val="700"/>
              </a:spcBef>
            </a:pPr>
            <a:r>
              <a:rPr lang="pt-BR" sz="1400" b="0" strike="noStrike" spc="-1">
                <a:solidFill>
                  <a:srgbClr val="000000"/>
                </a:solidFill>
                <a:latin typeface="Courier New"/>
              </a:rPr>
              <a:t> default: diretiva_default;</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a:t>
            </a:r>
            <a:endParaRPr lang="pt-BR" sz="1400" b="0" strike="noStrike" spc="-1">
              <a:latin typeface="Arial"/>
            </a:endParaRPr>
          </a:p>
        </p:txBody>
      </p:sp>
      <p:sp>
        <p:nvSpPr>
          <p:cNvPr id="309" name="CustomShape 5"/>
          <p:cNvSpPr/>
          <p:nvPr/>
        </p:nvSpPr>
        <p:spPr>
          <a:xfrm>
            <a:off x="4256640" y="3836880"/>
            <a:ext cx="1368720" cy="826560"/>
          </a:xfrm>
          <a:prstGeom prst="flowChartDecision">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Expressão </a:t>
            </a:r>
            <a:endParaRPr lang="pt-BR" sz="1200" b="0" strike="noStrike" spc="-1">
              <a:latin typeface="Arial"/>
            </a:endParaRPr>
          </a:p>
          <a:p>
            <a:pPr algn="ctr">
              <a:lnSpc>
                <a:spcPct val="100000"/>
              </a:lnSpc>
            </a:pPr>
            <a:r>
              <a:rPr lang="pt-BR" sz="1200" b="0" strike="noStrike" spc="-1">
                <a:solidFill>
                  <a:srgbClr val="000000"/>
                </a:solidFill>
                <a:latin typeface="Franklin Gothic Medium"/>
              </a:rPr>
              <a:t>Ordinal</a:t>
            </a:r>
            <a:endParaRPr lang="pt-BR" sz="1200" b="0" strike="noStrike" spc="-1">
              <a:latin typeface="Arial"/>
            </a:endParaRPr>
          </a:p>
        </p:txBody>
      </p:sp>
      <p:sp>
        <p:nvSpPr>
          <p:cNvPr id="310" name="CustomShape 6"/>
          <p:cNvSpPr/>
          <p:nvPr/>
        </p:nvSpPr>
        <p:spPr>
          <a:xfrm flipH="1">
            <a:off x="4941000" y="3583080"/>
            <a:ext cx="1440" cy="25380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311" name="CustomShape 7"/>
          <p:cNvSpPr/>
          <p:nvPr/>
        </p:nvSpPr>
        <p:spPr>
          <a:xfrm>
            <a:off x="2612520" y="502272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Diretiva 1</a:t>
            </a:r>
            <a:endParaRPr lang="pt-BR" sz="1200" b="0" strike="noStrike" spc="-1">
              <a:latin typeface="Arial"/>
            </a:endParaRPr>
          </a:p>
        </p:txBody>
      </p:sp>
      <p:sp>
        <p:nvSpPr>
          <p:cNvPr id="312" name="CustomShape 8"/>
          <p:cNvSpPr/>
          <p:nvPr/>
        </p:nvSpPr>
        <p:spPr>
          <a:xfrm rot="16200000">
            <a:off x="4759560" y="4841640"/>
            <a:ext cx="358560" cy="3240"/>
          </a:xfrm>
          <a:prstGeom prst="bentConnector3">
            <a:avLst>
              <a:gd name="adj1" fmla="val 50000"/>
            </a:avLst>
          </a:prstGeom>
          <a:noFill/>
          <a:ln w="9360">
            <a:solidFill>
              <a:schemeClr val="tx1"/>
            </a:solidFill>
            <a:miter/>
            <a:headEnd type="triangle" w="med" len="med"/>
          </a:ln>
        </p:spPr>
        <p:style>
          <a:lnRef idx="0">
            <a:scrgbClr r="0" g="0" b="0"/>
          </a:lnRef>
          <a:fillRef idx="0">
            <a:scrgbClr r="0" g="0" b="0"/>
          </a:fillRef>
          <a:effectRef idx="0">
            <a:scrgbClr r="0" g="0" b="0"/>
          </a:effectRef>
          <a:fontRef idx="minor"/>
        </p:style>
      </p:sp>
      <p:sp>
        <p:nvSpPr>
          <p:cNvPr id="313" name="CustomShape 9"/>
          <p:cNvSpPr/>
          <p:nvPr/>
        </p:nvSpPr>
        <p:spPr>
          <a:xfrm>
            <a:off x="4820400" y="5732640"/>
            <a:ext cx="233640" cy="215640"/>
          </a:xfrm>
          <a:prstGeom prst="flowChartConnector">
            <a:avLst/>
          </a:prstGeom>
          <a:solidFill>
            <a:schemeClr val="accent6">
              <a:lumMod val="40000"/>
              <a:lumOff val="60000"/>
            </a:schemeClr>
          </a:solidFill>
          <a:ln w="9360">
            <a:solidFill>
              <a:schemeClr val="tx1"/>
            </a:solidFill>
            <a:round/>
          </a:ln>
        </p:spPr>
        <p:style>
          <a:lnRef idx="0">
            <a:scrgbClr r="0" g="0" b="0"/>
          </a:lnRef>
          <a:fillRef idx="0">
            <a:scrgbClr r="0" g="0" b="0"/>
          </a:fillRef>
          <a:effectRef idx="0">
            <a:scrgbClr r="0" g="0" b="0"/>
          </a:effectRef>
          <a:fontRef idx="minor"/>
        </p:style>
      </p:sp>
      <p:sp>
        <p:nvSpPr>
          <p:cNvPr id="314" name="CustomShape 10"/>
          <p:cNvSpPr/>
          <p:nvPr/>
        </p:nvSpPr>
        <p:spPr>
          <a:xfrm>
            <a:off x="4937400" y="5948280"/>
            <a:ext cx="1440" cy="2887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315" name="CustomShape 11"/>
          <p:cNvSpPr/>
          <p:nvPr/>
        </p:nvSpPr>
        <p:spPr>
          <a:xfrm>
            <a:off x="4352760" y="502272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Diretiva 2</a:t>
            </a:r>
            <a:endParaRPr lang="pt-BR" sz="1200" b="0" strike="noStrike" spc="-1">
              <a:latin typeface="Arial"/>
            </a:endParaRPr>
          </a:p>
        </p:txBody>
      </p:sp>
      <p:sp>
        <p:nvSpPr>
          <p:cNvPr id="316" name="CustomShape 12"/>
          <p:cNvSpPr/>
          <p:nvPr/>
        </p:nvSpPr>
        <p:spPr>
          <a:xfrm rot="5400000">
            <a:off x="3889800" y="3971520"/>
            <a:ext cx="358560" cy="1743480"/>
          </a:xfrm>
          <a:prstGeom prst="bentConnector3">
            <a:avLst>
              <a:gd name="adj1" fmla="val 49556"/>
            </a:avLst>
          </a:prstGeom>
          <a:noFill/>
          <a:ln w="9360">
            <a:solidFill>
              <a:schemeClr val="tx1"/>
            </a:solidFill>
            <a:miter/>
            <a:tailEnd type="triangle" w="med" len="med"/>
          </a:ln>
        </p:spPr>
        <p:style>
          <a:lnRef idx="0">
            <a:scrgbClr r="0" g="0" b="0"/>
          </a:lnRef>
          <a:fillRef idx="0">
            <a:scrgbClr r="0" g="0" b="0"/>
          </a:fillRef>
          <a:effectRef idx="0">
            <a:scrgbClr r="0" g="0" b="0"/>
          </a:effectRef>
          <a:fontRef idx="minor"/>
        </p:style>
      </p:sp>
      <p:sp>
        <p:nvSpPr>
          <p:cNvPr id="317" name="CustomShape 13"/>
          <p:cNvSpPr/>
          <p:nvPr/>
        </p:nvSpPr>
        <p:spPr>
          <a:xfrm rot="16200000" flipH="1">
            <a:off x="3760560" y="4781160"/>
            <a:ext cx="495000" cy="1623240"/>
          </a:xfrm>
          <a:prstGeom prst="bentConnector2">
            <a:avLst/>
          </a:prstGeom>
          <a:noFill/>
          <a:ln w="9360">
            <a:solidFill>
              <a:schemeClr val="tx1"/>
            </a:solidFill>
            <a:miter/>
            <a:tailEnd type="triangle" w="med" len="med"/>
          </a:ln>
        </p:spPr>
        <p:style>
          <a:lnRef idx="0">
            <a:scrgbClr r="0" g="0" b="0"/>
          </a:lnRef>
          <a:fillRef idx="0">
            <a:scrgbClr r="0" g="0" b="0"/>
          </a:fillRef>
          <a:effectRef idx="0">
            <a:scrgbClr r="0" g="0" b="0"/>
          </a:effectRef>
          <a:fontRef idx="minor"/>
        </p:style>
      </p:sp>
      <p:sp>
        <p:nvSpPr>
          <p:cNvPr id="318" name="CustomShape 14"/>
          <p:cNvSpPr/>
          <p:nvPr/>
        </p:nvSpPr>
        <p:spPr>
          <a:xfrm rot="5400000">
            <a:off x="4743720" y="5538600"/>
            <a:ext cx="387000" cy="36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319" name="CustomShape 15"/>
          <p:cNvSpPr/>
          <p:nvPr/>
        </p:nvSpPr>
        <p:spPr>
          <a:xfrm>
            <a:off x="2874600" y="4591080"/>
            <a:ext cx="62928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Caso 1</a:t>
            </a:r>
            <a:endParaRPr lang="pt-BR" sz="1200" b="0" strike="noStrike" spc="-1">
              <a:latin typeface="Arial"/>
            </a:endParaRPr>
          </a:p>
        </p:txBody>
      </p:sp>
      <p:sp>
        <p:nvSpPr>
          <p:cNvPr id="320" name="CustomShape 16"/>
          <p:cNvSpPr/>
          <p:nvPr/>
        </p:nvSpPr>
        <p:spPr>
          <a:xfrm>
            <a:off x="6124320" y="502272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Diretiva n</a:t>
            </a:r>
            <a:endParaRPr lang="pt-BR" sz="1200" b="0" strike="noStrike" spc="-1">
              <a:latin typeface="Arial"/>
            </a:endParaRPr>
          </a:p>
        </p:txBody>
      </p:sp>
      <p:sp>
        <p:nvSpPr>
          <p:cNvPr id="321" name="CustomShape 17"/>
          <p:cNvSpPr/>
          <p:nvPr/>
        </p:nvSpPr>
        <p:spPr>
          <a:xfrm rot="16200000" flipH="1">
            <a:off x="5645520" y="3959640"/>
            <a:ext cx="358560" cy="1767600"/>
          </a:xfrm>
          <a:prstGeom prst="bentConnector3">
            <a:avLst>
              <a:gd name="adj1" fmla="val 49556"/>
            </a:avLst>
          </a:prstGeom>
          <a:noFill/>
          <a:ln w="9360">
            <a:solidFill>
              <a:schemeClr val="tx1"/>
            </a:solidFill>
            <a:miter/>
            <a:tailEnd type="triangle" w="med" len="med"/>
          </a:ln>
        </p:spPr>
        <p:style>
          <a:lnRef idx="0">
            <a:scrgbClr r="0" g="0" b="0"/>
          </a:lnRef>
          <a:fillRef idx="0">
            <a:scrgbClr r="0" g="0" b="0"/>
          </a:fillRef>
          <a:effectRef idx="0">
            <a:scrgbClr r="0" g="0" b="0"/>
          </a:effectRef>
          <a:fontRef idx="minor"/>
        </p:style>
      </p:sp>
      <p:sp>
        <p:nvSpPr>
          <p:cNvPr id="322" name="CustomShape 18"/>
          <p:cNvSpPr/>
          <p:nvPr/>
        </p:nvSpPr>
        <p:spPr>
          <a:xfrm rot="5400000">
            <a:off x="5634360" y="4765680"/>
            <a:ext cx="495000" cy="1654200"/>
          </a:xfrm>
          <a:prstGeom prst="bentConnector2">
            <a:avLst/>
          </a:prstGeom>
          <a:noFill/>
          <a:ln w="9360">
            <a:solidFill>
              <a:schemeClr val="tx1"/>
            </a:solidFill>
            <a:miter/>
            <a:tailEnd type="triangle" w="med" len="med"/>
          </a:ln>
        </p:spPr>
        <p:style>
          <a:lnRef idx="0">
            <a:scrgbClr r="0" g="0" b="0"/>
          </a:lnRef>
          <a:fillRef idx="0">
            <a:scrgbClr r="0" g="0" b="0"/>
          </a:fillRef>
          <a:effectRef idx="0">
            <a:scrgbClr r="0" g="0" b="0"/>
          </a:effectRef>
          <a:fontRef idx="minor"/>
        </p:style>
      </p:sp>
      <p:sp>
        <p:nvSpPr>
          <p:cNvPr id="323" name="CustomShape 19"/>
          <p:cNvSpPr/>
          <p:nvPr/>
        </p:nvSpPr>
        <p:spPr>
          <a:xfrm>
            <a:off x="4938480" y="4591080"/>
            <a:ext cx="62928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Caso 2</a:t>
            </a:r>
            <a:endParaRPr lang="pt-BR" sz="1200" b="0" strike="noStrike" spc="-1">
              <a:latin typeface="Arial"/>
            </a:endParaRPr>
          </a:p>
        </p:txBody>
      </p:sp>
      <p:sp>
        <p:nvSpPr>
          <p:cNvPr id="324" name="CustomShape 20"/>
          <p:cNvSpPr/>
          <p:nvPr/>
        </p:nvSpPr>
        <p:spPr>
          <a:xfrm>
            <a:off x="6348600" y="4591080"/>
            <a:ext cx="65808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Default</a:t>
            </a:r>
            <a:endParaRPr lang="pt-BR" sz="1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8915040" y="6156360"/>
            <a:ext cx="990360" cy="272520"/>
          </a:xfrm>
          <a:prstGeom prst="rect">
            <a:avLst/>
          </a:prstGeom>
          <a:noFill/>
          <a:ln>
            <a:noFill/>
          </a:ln>
        </p:spPr>
        <p:txBody>
          <a:bodyPr anchor="ctr"/>
          <a:lstStyle/>
          <a:p>
            <a:pPr algn="r">
              <a:lnSpc>
                <a:spcPct val="100000"/>
              </a:lnSpc>
            </a:pPr>
            <a:fld id="{EB9A3E48-C7C4-43B0-851C-609171CDFCB8}" type="slidenum">
              <a:rPr lang="pt-BR" sz="1200" b="0" strike="noStrike" spc="-1">
                <a:solidFill>
                  <a:srgbClr val="595959"/>
                </a:solidFill>
                <a:latin typeface="Franklin Gothic Medium"/>
              </a:rPr>
              <a:t>29</a:t>
            </a:fld>
            <a:endParaRPr lang="pt-BR" sz="1200" b="0" strike="noStrike" spc="-1">
              <a:latin typeface="Times New Roman"/>
            </a:endParaRPr>
          </a:p>
        </p:txBody>
      </p:sp>
      <p:sp>
        <p:nvSpPr>
          <p:cNvPr id="326"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327" name="CustomShape 3"/>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Estruturas de repetição condicional</a:t>
            </a:r>
            <a:endParaRPr lang="pt-BR" sz="2400" b="0" strike="noStrike" spc="-1">
              <a:latin typeface="Arial"/>
            </a:endParaRPr>
          </a:p>
        </p:txBody>
      </p:sp>
      <p:sp>
        <p:nvSpPr>
          <p:cNvPr id="328" name="CustomShape 4"/>
          <p:cNvSpPr/>
          <p:nvPr/>
        </p:nvSpPr>
        <p:spPr>
          <a:xfrm>
            <a:off x="856440" y="1628640"/>
            <a:ext cx="8191080" cy="2351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AS estruturas de repetição condicionais são estruturas de repetição cujo controle de execução é feito pela avaliação de expressões condicionais. Estas estruturas são adequadas para permitir a execução repetida de um conjunto de diretrizes por um número indeterminado de vezes, isto é, um número desconhecido durante a fase de programação e mas que pode ser determinado durante a execução do programa.</a:t>
            </a:r>
            <a:endParaRPr lang="pt-BR" sz="2000" b="0" strike="noStrike" spc="-1">
              <a:latin typeface="Arial"/>
            </a:endParaRPr>
          </a:p>
          <a:p>
            <a:pPr algn="just">
              <a:lnSpc>
                <a:spcPct val="100000"/>
              </a:lnSpc>
              <a:spcBef>
                <a:spcPts val="1001"/>
              </a:spcBef>
            </a:pPr>
            <a:r>
              <a:rPr lang="pt-BR" sz="2000" b="0" strike="noStrike" spc="-1">
                <a:solidFill>
                  <a:srgbClr val="000000"/>
                </a:solidFill>
                <a:latin typeface="Franklin Gothic Medium"/>
              </a:rPr>
              <a:t>O Java dispõe de duas destas estruturas </a:t>
            </a:r>
            <a:r>
              <a:rPr lang="pt-BR" sz="2000" b="0" i="1" strike="noStrike" spc="-1">
                <a:solidFill>
                  <a:srgbClr val="000000"/>
                </a:solidFill>
                <a:latin typeface="Franklin Gothic Medium"/>
              </a:rPr>
              <a:t>while </a:t>
            </a:r>
            <a:r>
              <a:rPr lang="pt-BR" sz="2000" b="0" strike="noStrike" spc="-1">
                <a:solidFill>
                  <a:srgbClr val="000000"/>
                </a:solidFill>
                <a:latin typeface="Franklin Gothic Medium"/>
              </a:rPr>
              <a:t>e </a:t>
            </a:r>
            <a:r>
              <a:rPr lang="pt-BR" sz="2000" b="0" i="1" strike="noStrike" spc="-1">
                <a:solidFill>
                  <a:srgbClr val="000000"/>
                </a:solidFill>
                <a:latin typeface="Franklin Gothic Medium"/>
              </a:rPr>
              <a:t>do while</a:t>
            </a:r>
            <a:r>
              <a:rPr lang="pt-BR" sz="2000" b="0" strike="noStrike" spc="-1">
                <a:solidFill>
                  <a:srgbClr val="000000"/>
                </a:solidFill>
                <a:latin typeface="Franklin Gothic Medium"/>
              </a:rPr>
              <a:t>.</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915040" y="6156360"/>
            <a:ext cx="990360" cy="272520"/>
          </a:xfrm>
          <a:prstGeom prst="rect">
            <a:avLst/>
          </a:prstGeom>
          <a:noFill/>
          <a:ln>
            <a:noFill/>
          </a:ln>
        </p:spPr>
        <p:txBody>
          <a:bodyPr anchor="ctr"/>
          <a:lstStyle/>
          <a:p>
            <a:pPr algn="r">
              <a:lnSpc>
                <a:spcPct val="100000"/>
              </a:lnSpc>
            </a:pPr>
            <a:fld id="{7E685B0E-6718-42B5-89B3-A1A065DDCA74}" type="slidenum">
              <a:rPr lang="pt-BR" sz="1200" b="0" strike="noStrike" spc="-1">
                <a:solidFill>
                  <a:srgbClr val="595959"/>
                </a:solidFill>
                <a:latin typeface="Franklin Gothic Medium"/>
              </a:rPr>
              <a:t>3</a:t>
            </a:fld>
            <a:endParaRPr lang="pt-BR" sz="1200" b="0" strike="noStrike" spc="-1">
              <a:latin typeface="Times New Roman"/>
            </a:endParaRPr>
          </a:p>
        </p:txBody>
      </p:sp>
      <p:sp>
        <p:nvSpPr>
          <p:cNvPr id="140" name="CustomShape 2"/>
          <p:cNvSpPr/>
          <p:nvPr/>
        </p:nvSpPr>
        <p:spPr>
          <a:xfrm>
            <a:off x="2122200" y="260280"/>
            <a:ext cx="462420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4000" b="0" strike="noStrike" spc="-1">
                <a:solidFill>
                  <a:srgbClr val="00AEEF"/>
                </a:solidFill>
                <a:latin typeface="Calibri"/>
              </a:rPr>
              <a:t>História do JAVA</a:t>
            </a:r>
            <a:endParaRPr lang="pt-BR" sz="4000" b="0" strike="noStrike" spc="-1">
              <a:latin typeface="Arial"/>
            </a:endParaRPr>
          </a:p>
        </p:txBody>
      </p:sp>
      <p:sp>
        <p:nvSpPr>
          <p:cNvPr id="141" name="CustomShape 3"/>
          <p:cNvSpPr/>
          <p:nvPr/>
        </p:nvSpPr>
        <p:spPr>
          <a:xfrm>
            <a:off x="662040" y="1501920"/>
            <a:ext cx="8581320" cy="4480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De 1998 até hoje a tecnologia evoluiu muito possuindo um dos maiores repositórios de projetos livres do mundo, o java.net. Em 1999 surgiu a plataforma para desenvolvimento e distribuição corporativa batizado de Java 2 Enterprise Edition (J2EE) e a plataforma Java 2 Mobile Edition (J2ME) para dispositivos móveis, celulares, PDAs e outros aparelhos limitados.</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A versão 6 batizada de Mustang, e a versão 7 batizada de Dolphin (Golfinho) são as mais  utilizadas neste momento. Recentemente a versão 8 batizada de Lambda (</a:t>
            </a:r>
            <a:r>
              <a:rPr lang="pt-BR" sz="2800" b="0" strike="noStrike" spc="-1">
                <a:solidFill>
                  <a:srgbClr val="000000"/>
                </a:solidFill>
                <a:latin typeface="Symbol"/>
              </a:rPr>
              <a:t></a:t>
            </a:r>
            <a:r>
              <a:rPr lang="pt-BR" sz="2000" b="0" strike="noStrike" spc="-1">
                <a:solidFill>
                  <a:srgbClr val="000000"/>
                </a:solidFill>
                <a:latin typeface="Franklin Gothic Medium"/>
              </a:rPr>
              <a:t>) passou a ser a versão corrente da linguagem de programação.</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Atualmente Java é uma das linguagens mais usadas e serve para qualquer tipo de aplicação, entre elas: web, desktop, servidores,  mainframes, jogos, aplicações móveis, chips de identificação, etc.</a:t>
            </a:r>
            <a:endParaRPr lang="pt-BR" sz="2000" b="0" strike="noStrike" spc="-1">
              <a:latin typeface="Arial"/>
            </a:endParaRPr>
          </a:p>
        </p:txBody>
      </p:sp>
      <p:pic>
        <p:nvPicPr>
          <p:cNvPr id="142" name="Picture 5"/>
          <p:cNvPicPr/>
          <p:nvPr/>
        </p:nvPicPr>
        <p:blipFill>
          <a:blip r:embed="rId2"/>
          <a:stretch/>
        </p:blipFill>
        <p:spPr>
          <a:xfrm>
            <a:off x="428400" y="0"/>
            <a:ext cx="1344600" cy="138384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8915040" y="6156360"/>
            <a:ext cx="990360" cy="272520"/>
          </a:xfrm>
          <a:prstGeom prst="rect">
            <a:avLst/>
          </a:prstGeom>
          <a:noFill/>
          <a:ln>
            <a:noFill/>
          </a:ln>
        </p:spPr>
        <p:txBody>
          <a:bodyPr anchor="ctr"/>
          <a:lstStyle/>
          <a:p>
            <a:pPr algn="r">
              <a:lnSpc>
                <a:spcPct val="100000"/>
              </a:lnSpc>
            </a:pPr>
            <a:fld id="{D987314A-0FE9-4281-8198-2E1F22753C52}" type="slidenum">
              <a:rPr lang="pt-BR" sz="1200" b="0" strike="noStrike" spc="-1">
                <a:solidFill>
                  <a:srgbClr val="595959"/>
                </a:solidFill>
                <a:latin typeface="Franklin Gothic Medium"/>
              </a:rPr>
              <a:t>30</a:t>
            </a:fld>
            <a:endParaRPr lang="pt-BR" sz="1200" b="0" strike="noStrike" spc="-1">
              <a:latin typeface="Times New Roman"/>
            </a:endParaRPr>
          </a:p>
        </p:txBody>
      </p:sp>
      <p:sp>
        <p:nvSpPr>
          <p:cNvPr id="330"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331" name="CustomShape 3"/>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while</a:t>
            </a:r>
            <a:endParaRPr lang="pt-BR" sz="2400" b="0" strike="noStrike" spc="-1">
              <a:latin typeface="Arial"/>
            </a:endParaRPr>
          </a:p>
        </p:txBody>
      </p:sp>
      <p:sp>
        <p:nvSpPr>
          <p:cNvPr id="332" name="CustomShape 4"/>
          <p:cNvSpPr/>
          <p:nvPr/>
        </p:nvSpPr>
        <p:spPr>
          <a:xfrm>
            <a:off x="3002760" y="3013200"/>
            <a:ext cx="3900240" cy="605520"/>
          </a:xfrm>
          <a:prstGeom prst="rect">
            <a:avLst/>
          </a:prstGeom>
          <a:noFill/>
          <a:ln w="9360">
            <a:solidFill>
              <a:schemeClr val="accent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00"/>
              </a:spcBef>
            </a:pPr>
            <a:r>
              <a:rPr lang="pt-BR" sz="1400" b="0" strike="noStrike" spc="-1">
                <a:solidFill>
                  <a:srgbClr val="000000"/>
                </a:solidFill>
                <a:latin typeface="Courier New"/>
              </a:rPr>
              <a:t>while (expressão_lógica)</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    diretiva;</a:t>
            </a:r>
            <a:endParaRPr lang="pt-BR" sz="1400" b="0" strike="noStrike" spc="-1">
              <a:latin typeface="Arial"/>
            </a:endParaRPr>
          </a:p>
        </p:txBody>
      </p:sp>
      <p:sp>
        <p:nvSpPr>
          <p:cNvPr id="333" name="CustomShape 5"/>
          <p:cNvSpPr/>
          <p:nvPr/>
        </p:nvSpPr>
        <p:spPr>
          <a:xfrm>
            <a:off x="2847960" y="4403880"/>
            <a:ext cx="1368720" cy="826560"/>
          </a:xfrm>
          <a:prstGeom prst="flowChartDecision">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Expressão </a:t>
            </a:r>
            <a:endParaRPr lang="pt-BR" sz="1200" b="0" strike="noStrike" spc="-1">
              <a:latin typeface="Arial"/>
            </a:endParaRPr>
          </a:p>
          <a:p>
            <a:pPr algn="ctr">
              <a:lnSpc>
                <a:spcPct val="100000"/>
              </a:lnSpc>
            </a:pPr>
            <a:r>
              <a:rPr lang="pt-BR" sz="1200" b="0" strike="noStrike" spc="-1">
                <a:solidFill>
                  <a:srgbClr val="000000"/>
                </a:solidFill>
                <a:latin typeface="Franklin Gothic Medium"/>
              </a:rPr>
              <a:t>Lógica</a:t>
            </a:r>
            <a:endParaRPr lang="pt-BR" sz="1200" b="0" strike="noStrike" spc="-1">
              <a:latin typeface="Arial"/>
            </a:endParaRPr>
          </a:p>
        </p:txBody>
      </p:sp>
      <p:sp>
        <p:nvSpPr>
          <p:cNvPr id="334" name="CustomShape 6"/>
          <p:cNvSpPr/>
          <p:nvPr/>
        </p:nvSpPr>
        <p:spPr>
          <a:xfrm flipH="1">
            <a:off x="3532320" y="4149720"/>
            <a:ext cx="1440" cy="25380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335" name="CustomShape 7"/>
          <p:cNvSpPr/>
          <p:nvPr/>
        </p:nvSpPr>
        <p:spPr>
          <a:xfrm>
            <a:off x="2958120" y="568800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diretiva</a:t>
            </a:r>
            <a:endParaRPr lang="pt-BR" sz="1200" b="0" strike="noStrike" spc="-1">
              <a:latin typeface="Arial"/>
            </a:endParaRPr>
          </a:p>
        </p:txBody>
      </p:sp>
      <p:sp>
        <p:nvSpPr>
          <p:cNvPr id="336" name="CustomShape 8"/>
          <p:cNvSpPr/>
          <p:nvPr/>
        </p:nvSpPr>
        <p:spPr>
          <a:xfrm rot="16200000">
            <a:off x="2918520" y="5443920"/>
            <a:ext cx="1923840" cy="672120"/>
          </a:xfrm>
          <a:prstGeom prst="bentConnector4">
            <a:avLst>
              <a:gd name="adj1" fmla="val 17079"/>
              <a:gd name="adj2" fmla="val 136829"/>
            </a:avLst>
          </a:prstGeom>
          <a:noFill/>
          <a:ln w="9360">
            <a:solidFill>
              <a:schemeClr val="tx1"/>
            </a:solidFill>
            <a:miter/>
            <a:headEnd type="triangle" w="med" len="med"/>
          </a:ln>
        </p:spPr>
        <p:style>
          <a:lnRef idx="0">
            <a:scrgbClr r="0" g="0" b="0"/>
          </a:lnRef>
          <a:fillRef idx="0">
            <a:scrgbClr r="0" g="0" b="0"/>
          </a:fillRef>
          <a:effectRef idx="0">
            <a:scrgbClr r="0" g="0" b="0"/>
          </a:effectRef>
          <a:fontRef idx="minor"/>
        </p:style>
      </p:sp>
      <p:sp>
        <p:nvSpPr>
          <p:cNvPr id="337" name="CustomShape 9"/>
          <p:cNvSpPr/>
          <p:nvPr/>
        </p:nvSpPr>
        <p:spPr>
          <a:xfrm>
            <a:off x="3532320" y="5230800"/>
            <a:ext cx="10080" cy="45684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338" name="CustomShape 10"/>
          <p:cNvSpPr/>
          <p:nvPr/>
        </p:nvSpPr>
        <p:spPr>
          <a:xfrm>
            <a:off x="2540520" y="5218200"/>
            <a:ext cx="87156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verdadeiro</a:t>
            </a:r>
            <a:endParaRPr lang="pt-BR" sz="1200" b="0" strike="noStrike" spc="-1">
              <a:latin typeface="Arial"/>
            </a:endParaRPr>
          </a:p>
        </p:txBody>
      </p:sp>
      <p:sp>
        <p:nvSpPr>
          <p:cNvPr id="339" name="CustomShape 11"/>
          <p:cNvSpPr/>
          <p:nvPr/>
        </p:nvSpPr>
        <p:spPr>
          <a:xfrm>
            <a:off x="4170240" y="4498920"/>
            <a:ext cx="49824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falso</a:t>
            </a:r>
            <a:endParaRPr lang="pt-BR" sz="1200" b="0" strike="noStrike" spc="-1">
              <a:latin typeface="Arial"/>
            </a:endParaRPr>
          </a:p>
        </p:txBody>
      </p:sp>
      <p:sp>
        <p:nvSpPr>
          <p:cNvPr id="340" name="CustomShape 12"/>
          <p:cNvSpPr/>
          <p:nvPr/>
        </p:nvSpPr>
        <p:spPr>
          <a:xfrm rot="16200000" flipV="1">
            <a:off x="2599200" y="5066280"/>
            <a:ext cx="1191960" cy="694440"/>
          </a:xfrm>
          <a:prstGeom prst="bentConnector4">
            <a:avLst>
              <a:gd name="adj1" fmla="val -19042"/>
              <a:gd name="adj2" fmla="val 145296"/>
            </a:avLst>
          </a:prstGeom>
          <a:noFill/>
          <a:ln w="9360">
            <a:solidFill>
              <a:schemeClr val="tx1"/>
            </a:solidFill>
            <a:miter/>
            <a:tailEnd type="triangle" w="med" len="med"/>
          </a:ln>
        </p:spPr>
        <p:style>
          <a:lnRef idx="0">
            <a:scrgbClr r="0" g="0" b="0"/>
          </a:lnRef>
          <a:fillRef idx="0">
            <a:scrgbClr r="0" g="0" b="0"/>
          </a:fillRef>
          <a:effectRef idx="0">
            <a:scrgbClr r="0" g="0" b="0"/>
          </a:effectRef>
          <a:fontRef idx="minor"/>
        </p:style>
      </p:sp>
      <p:sp>
        <p:nvSpPr>
          <p:cNvPr id="341" name="CustomShape 13"/>
          <p:cNvSpPr/>
          <p:nvPr/>
        </p:nvSpPr>
        <p:spPr>
          <a:xfrm>
            <a:off x="856440" y="1628640"/>
            <a:ext cx="81910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O </a:t>
            </a:r>
            <a:r>
              <a:rPr lang="pt-BR" sz="2000" b="0" i="1" strike="noStrike" spc="-1">
                <a:solidFill>
                  <a:srgbClr val="000000"/>
                </a:solidFill>
                <a:latin typeface="Franklin Gothic Medium"/>
              </a:rPr>
              <a:t>while</a:t>
            </a:r>
            <a:r>
              <a:rPr lang="pt-BR" sz="2000" b="0" strike="noStrike" spc="-1">
                <a:solidFill>
                  <a:srgbClr val="000000"/>
                </a:solidFill>
                <a:latin typeface="Franklin Gothic Medium"/>
              </a:rPr>
              <a:t> é o que chamamos de laço condicional, isto é, um conjunto de instruções que é repetido enquanto o resultado de uma expressão lógica (uma condição) é avaliado como verdadeiro.</a:t>
            </a:r>
            <a:endParaRPr lang="pt-BR" sz="2000" b="0" strike="noStrike" spc="-1">
              <a:latin typeface="Arial"/>
            </a:endParaRPr>
          </a:p>
        </p:txBody>
      </p:sp>
      <p:sp>
        <p:nvSpPr>
          <p:cNvPr id="342" name="CustomShape 14"/>
          <p:cNvSpPr/>
          <p:nvPr/>
        </p:nvSpPr>
        <p:spPr>
          <a:xfrm>
            <a:off x="5733720" y="4508640"/>
            <a:ext cx="3743640" cy="1728360"/>
          </a:xfrm>
          <a:prstGeom prst="borderCallout2">
            <a:avLst>
              <a:gd name="adj1" fmla="val 6611"/>
              <a:gd name="adj2" fmla="val -2204"/>
              <a:gd name="adj3" fmla="val 6611"/>
              <a:gd name="adj4" fmla="val -10796"/>
              <a:gd name="adj5" fmla="val 9644"/>
              <a:gd name="adj6" fmla="val -23106"/>
            </a:avLst>
          </a:prstGeom>
          <a:solidFill>
            <a:srgbClr val="FFFF99"/>
          </a:solidFill>
          <a:ln w="9360">
            <a:solidFill>
              <a:schemeClr val="tx1"/>
            </a:solidFill>
            <a:miter/>
            <a:tailEnd type="triangle" w="med" len="med"/>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pt-BR" sz="1600" b="0" strike="noStrike" spc="-1">
                <a:solidFill>
                  <a:srgbClr val="000000"/>
                </a:solidFill>
                <a:latin typeface="Franklin Gothic Medium"/>
              </a:rPr>
              <a:t>Note que a diretiva</a:t>
            </a:r>
            <a:r>
              <a:rPr lang="pt-BR" sz="1600" b="0" i="1" strike="noStrike" spc="-1">
                <a:solidFill>
                  <a:srgbClr val="000000"/>
                </a:solidFill>
                <a:latin typeface="Franklin Gothic Medium"/>
              </a:rPr>
              <a:t> while </a:t>
            </a:r>
            <a:r>
              <a:rPr lang="pt-BR" sz="1600" b="0" strike="noStrike" spc="-1">
                <a:solidFill>
                  <a:srgbClr val="000000"/>
                </a:solidFill>
                <a:latin typeface="Franklin Gothic Medium"/>
              </a:rPr>
              <a:t> avalia o resultado da expressão lógica antes de executar a diretiva associada, assim é possível que a diretiva nunca seja executada caso a condição seja inicialmente falsa.</a:t>
            </a:r>
            <a:endParaRPr lang="pt-BR" sz="16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8915040" y="6156360"/>
            <a:ext cx="990360" cy="272520"/>
          </a:xfrm>
          <a:prstGeom prst="rect">
            <a:avLst/>
          </a:prstGeom>
          <a:noFill/>
          <a:ln>
            <a:noFill/>
          </a:ln>
        </p:spPr>
        <p:txBody>
          <a:bodyPr anchor="ctr"/>
          <a:lstStyle/>
          <a:p>
            <a:pPr algn="r">
              <a:lnSpc>
                <a:spcPct val="100000"/>
              </a:lnSpc>
            </a:pPr>
            <a:fld id="{59C27A91-152B-4196-9780-CBF28EDD1E1C}" type="slidenum">
              <a:rPr lang="pt-BR" sz="1200" b="0" strike="noStrike" spc="-1">
                <a:solidFill>
                  <a:srgbClr val="595959"/>
                </a:solidFill>
                <a:latin typeface="Franklin Gothic Medium"/>
              </a:rPr>
              <a:t>31</a:t>
            </a:fld>
            <a:endParaRPr lang="pt-BR" sz="1200" b="0" strike="noStrike" spc="-1">
              <a:latin typeface="Times New Roman"/>
            </a:endParaRPr>
          </a:p>
        </p:txBody>
      </p:sp>
      <p:sp>
        <p:nvSpPr>
          <p:cNvPr id="344"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Estruturas de Controle</a:t>
            </a:r>
            <a:endParaRPr lang="pt-BR" sz="3200" b="0" strike="noStrike" spc="-1">
              <a:latin typeface="Arial"/>
            </a:endParaRPr>
          </a:p>
        </p:txBody>
      </p:sp>
      <p:sp>
        <p:nvSpPr>
          <p:cNvPr id="345" name="CustomShape 3"/>
          <p:cNvSpPr/>
          <p:nvPr/>
        </p:nvSpPr>
        <p:spPr>
          <a:xfrm>
            <a:off x="662040" y="10382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do while</a:t>
            </a:r>
            <a:endParaRPr lang="pt-BR" sz="2400" b="0" strike="noStrike" spc="-1">
              <a:latin typeface="Arial"/>
            </a:endParaRPr>
          </a:p>
        </p:txBody>
      </p:sp>
      <p:sp>
        <p:nvSpPr>
          <p:cNvPr id="346" name="CustomShape 4"/>
          <p:cNvSpPr/>
          <p:nvPr/>
        </p:nvSpPr>
        <p:spPr>
          <a:xfrm>
            <a:off x="1130040" y="4132440"/>
            <a:ext cx="3198600" cy="907560"/>
          </a:xfrm>
          <a:prstGeom prst="rect">
            <a:avLst/>
          </a:prstGeom>
          <a:noFill/>
          <a:ln w="9360">
            <a:solidFill>
              <a:schemeClr val="accent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00"/>
              </a:spcBef>
            </a:pPr>
            <a:r>
              <a:rPr lang="pt-BR" sz="1400" b="0" strike="noStrike" spc="-1">
                <a:solidFill>
                  <a:srgbClr val="000000"/>
                </a:solidFill>
                <a:latin typeface="Courier New"/>
              </a:rPr>
              <a:t>do</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   diretiva;</a:t>
            </a:r>
            <a:endParaRPr lang="pt-BR" sz="1400" b="0" strike="noStrike" spc="-1">
              <a:latin typeface="Arial"/>
            </a:endParaRPr>
          </a:p>
          <a:p>
            <a:pPr>
              <a:lnSpc>
                <a:spcPct val="100000"/>
              </a:lnSpc>
              <a:spcBef>
                <a:spcPts val="700"/>
              </a:spcBef>
            </a:pPr>
            <a:r>
              <a:rPr lang="pt-BR" sz="1400" b="0" strike="noStrike" spc="-1">
                <a:solidFill>
                  <a:srgbClr val="000000"/>
                </a:solidFill>
                <a:latin typeface="Courier New"/>
              </a:rPr>
              <a:t>while (expressão_lógica);</a:t>
            </a:r>
            <a:endParaRPr lang="pt-BR" sz="1400" b="0" strike="noStrike" spc="-1">
              <a:latin typeface="Arial"/>
            </a:endParaRPr>
          </a:p>
        </p:txBody>
      </p:sp>
      <p:sp>
        <p:nvSpPr>
          <p:cNvPr id="347" name="CustomShape 5"/>
          <p:cNvSpPr/>
          <p:nvPr/>
        </p:nvSpPr>
        <p:spPr>
          <a:xfrm>
            <a:off x="6438960" y="4808520"/>
            <a:ext cx="1368720" cy="826560"/>
          </a:xfrm>
          <a:prstGeom prst="flowChartDecision">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Expressão </a:t>
            </a:r>
            <a:endParaRPr lang="pt-BR" sz="1200" b="0" strike="noStrike" spc="-1">
              <a:latin typeface="Arial"/>
            </a:endParaRPr>
          </a:p>
          <a:p>
            <a:pPr algn="ctr">
              <a:lnSpc>
                <a:spcPct val="100000"/>
              </a:lnSpc>
            </a:pPr>
            <a:r>
              <a:rPr lang="pt-BR" sz="1200" b="0" strike="noStrike" spc="-1">
                <a:solidFill>
                  <a:srgbClr val="000000"/>
                </a:solidFill>
                <a:latin typeface="Franklin Gothic Medium"/>
              </a:rPr>
              <a:t>Lógica</a:t>
            </a:r>
            <a:endParaRPr lang="pt-BR" sz="1200" b="0" strike="noStrike" spc="-1">
              <a:latin typeface="Arial"/>
            </a:endParaRPr>
          </a:p>
        </p:txBody>
      </p:sp>
      <p:sp>
        <p:nvSpPr>
          <p:cNvPr id="348" name="CustomShape 6"/>
          <p:cNvSpPr/>
          <p:nvPr/>
        </p:nvSpPr>
        <p:spPr>
          <a:xfrm>
            <a:off x="7123320" y="4498920"/>
            <a:ext cx="360" cy="30924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349" name="CustomShape 7"/>
          <p:cNvSpPr/>
          <p:nvPr/>
        </p:nvSpPr>
        <p:spPr>
          <a:xfrm>
            <a:off x="7123320" y="5635800"/>
            <a:ext cx="10080" cy="45684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350" name="CustomShape 8"/>
          <p:cNvSpPr/>
          <p:nvPr/>
        </p:nvSpPr>
        <p:spPr>
          <a:xfrm>
            <a:off x="5658480" y="5241960"/>
            <a:ext cx="87156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verdadeiro</a:t>
            </a:r>
            <a:endParaRPr lang="pt-BR" sz="1200" b="0" strike="noStrike" spc="-1">
              <a:latin typeface="Arial"/>
            </a:endParaRPr>
          </a:p>
        </p:txBody>
      </p:sp>
      <p:sp>
        <p:nvSpPr>
          <p:cNvPr id="351" name="CustomShape 9"/>
          <p:cNvSpPr/>
          <p:nvPr/>
        </p:nvSpPr>
        <p:spPr>
          <a:xfrm>
            <a:off x="7295040" y="5562720"/>
            <a:ext cx="498240" cy="272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200" b="0" strike="noStrike" spc="-1">
                <a:solidFill>
                  <a:srgbClr val="000000"/>
                </a:solidFill>
                <a:latin typeface="Franklin Gothic Medium"/>
              </a:rPr>
              <a:t>falso</a:t>
            </a:r>
            <a:endParaRPr lang="pt-BR" sz="1200" b="0" strike="noStrike" spc="-1">
              <a:latin typeface="Arial"/>
            </a:endParaRPr>
          </a:p>
        </p:txBody>
      </p:sp>
      <p:sp>
        <p:nvSpPr>
          <p:cNvPr id="352" name="CustomShape 10"/>
          <p:cNvSpPr/>
          <p:nvPr/>
        </p:nvSpPr>
        <p:spPr>
          <a:xfrm rot="10800000" flipV="1">
            <a:off x="6538680" y="5222160"/>
            <a:ext cx="99360" cy="883800"/>
          </a:xfrm>
          <a:prstGeom prst="bentConnector3">
            <a:avLst>
              <a:gd name="adj1" fmla="val 405171"/>
            </a:avLst>
          </a:prstGeom>
          <a:noFill/>
          <a:ln w="9360">
            <a:solidFill>
              <a:schemeClr val="tx1"/>
            </a:solidFill>
            <a:miter/>
            <a:headEnd type="triangle" w="med" len="med"/>
          </a:ln>
        </p:spPr>
        <p:style>
          <a:lnRef idx="0">
            <a:scrgbClr r="0" g="0" b="0"/>
          </a:lnRef>
          <a:fillRef idx="0">
            <a:scrgbClr r="0" g="0" b="0"/>
          </a:fillRef>
          <a:effectRef idx="0">
            <a:scrgbClr r="0" g="0" b="0"/>
          </a:effectRef>
          <a:fontRef idx="minor"/>
        </p:style>
      </p:sp>
      <p:sp>
        <p:nvSpPr>
          <p:cNvPr id="353" name="CustomShape 11"/>
          <p:cNvSpPr/>
          <p:nvPr/>
        </p:nvSpPr>
        <p:spPr>
          <a:xfrm>
            <a:off x="856440" y="1628640"/>
            <a:ext cx="8191080" cy="1919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O </a:t>
            </a:r>
            <a:r>
              <a:rPr lang="pt-BR" sz="2000" b="0" i="1" strike="noStrike" spc="-1">
                <a:solidFill>
                  <a:srgbClr val="000000"/>
                </a:solidFill>
                <a:latin typeface="Franklin Gothic Medium"/>
              </a:rPr>
              <a:t>do</a:t>
            </a:r>
            <a:r>
              <a:rPr lang="pt-BR" sz="2000" b="0" strike="noStrike" spc="-1">
                <a:solidFill>
                  <a:srgbClr val="000000"/>
                </a:solidFill>
                <a:latin typeface="Franklin Gothic Medium"/>
              </a:rPr>
              <a:t> </a:t>
            </a:r>
            <a:r>
              <a:rPr lang="pt-BR" sz="2000" b="0" i="1" strike="noStrike" spc="-1">
                <a:solidFill>
                  <a:srgbClr val="000000"/>
                </a:solidFill>
                <a:latin typeface="Franklin Gothic Medium"/>
              </a:rPr>
              <a:t>while</a:t>
            </a:r>
            <a:r>
              <a:rPr lang="pt-BR" sz="2000" b="0" strike="noStrike" spc="-1">
                <a:solidFill>
                  <a:srgbClr val="000000"/>
                </a:solidFill>
                <a:latin typeface="Franklin Gothic Medium"/>
              </a:rPr>
              <a:t> também é um laço condicional, isto é, tal como o </a:t>
            </a:r>
            <a:r>
              <a:rPr lang="pt-BR" sz="2000" b="0" i="1" strike="noStrike" spc="-1">
                <a:solidFill>
                  <a:srgbClr val="000000"/>
                </a:solidFill>
                <a:latin typeface="Franklin Gothic Medium"/>
              </a:rPr>
              <a:t>while</a:t>
            </a:r>
            <a:r>
              <a:rPr lang="pt-BR" sz="2000" b="0" strike="noStrike" spc="-1">
                <a:solidFill>
                  <a:srgbClr val="000000"/>
                </a:solidFill>
                <a:latin typeface="Franklin Gothic Medium"/>
              </a:rPr>
              <a:t> é um conjunto de instruções repetidas enquanto o resultado de uma expressão lógica (uma condição) é avaliado como verdadeiro mas, diferentemente do </a:t>
            </a:r>
            <a:r>
              <a:rPr lang="pt-BR" sz="2000" b="0" i="1" strike="noStrike" spc="-1">
                <a:solidFill>
                  <a:srgbClr val="000000"/>
                </a:solidFill>
                <a:latin typeface="Franklin Gothic Medium"/>
              </a:rPr>
              <a:t>while</a:t>
            </a:r>
            <a:r>
              <a:rPr lang="pt-BR" sz="2000" b="0" strike="noStrike" spc="-1">
                <a:solidFill>
                  <a:srgbClr val="000000"/>
                </a:solidFill>
                <a:latin typeface="Franklin Gothic Medium"/>
              </a:rPr>
              <a:t>, a diretiva associada é executada antes da avaliação da expressão lógica e assim temos que esta diretiva é executada pelo menos uma vez.</a:t>
            </a:r>
            <a:endParaRPr lang="pt-BR" sz="2000" b="0" strike="noStrike" spc="-1">
              <a:latin typeface="Arial"/>
            </a:endParaRPr>
          </a:p>
        </p:txBody>
      </p:sp>
      <p:sp>
        <p:nvSpPr>
          <p:cNvPr id="354" name="CustomShape 12"/>
          <p:cNvSpPr/>
          <p:nvPr/>
        </p:nvSpPr>
        <p:spPr>
          <a:xfrm>
            <a:off x="6538680" y="4176720"/>
            <a:ext cx="1168920" cy="321840"/>
          </a:xfrm>
          <a:prstGeom prst="flowChartProcess">
            <a:avLst/>
          </a:prstGeom>
          <a:solidFill>
            <a:schemeClr val="accent6">
              <a:lumMod val="40000"/>
              <a:lumOff val="60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pt-BR" sz="1200" b="0" strike="noStrike" spc="-1">
                <a:solidFill>
                  <a:srgbClr val="000000"/>
                </a:solidFill>
                <a:latin typeface="Franklin Gothic Medium"/>
              </a:rPr>
              <a:t>diretiva</a:t>
            </a:r>
            <a:endParaRPr lang="pt-BR" sz="1200" b="0" strike="noStrike" spc="-1">
              <a:latin typeface="Arial"/>
            </a:endParaRPr>
          </a:p>
        </p:txBody>
      </p:sp>
      <p:sp>
        <p:nvSpPr>
          <p:cNvPr id="355" name="CustomShape 13"/>
          <p:cNvSpPr/>
          <p:nvPr/>
        </p:nvSpPr>
        <p:spPr>
          <a:xfrm>
            <a:off x="7118280" y="3868920"/>
            <a:ext cx="4680" cy="30744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8915040" y="6156360"/>
            <a:ext cx="990360" cy="272520"/>
          </a:xfrm>
          <a:prstGeom prst="rect">
            <a:avLst/>
          </a:prstGeom>
          <a:noFill/>
          <a:ln>
            <a:noFill/>
          </a:ln>
        </p:spPr>
        <p:txBody>
          <a:bodyPr anchor="ctr"/>
          <a:lstStyle/>
          <a:p>
            <a:pPr algn="r">
              <a:lnSpc>
                <a:spcPct val="100000"/>
              </a:lnSpc>
            </a:pPr>
            <a:fld id="{F58D6119-D671-4FB5-AED5-CEEF789DD4E4}" type="slidenum">
              <a:rPr lang="pt-BR" sz="1200" b="0" strike="noStrike" spc="-1">
                <a:solidFill>
                  <a:srgbClr val="595959"/>
                </a:solidFill>
                <a:latin typeface="Franklin Gothic Medium"/>
              </a:rPr>
              <a:t>32</a:t>
            </a:fld>
            <a:endParaRPr lang="pt-BR" sz="1200" b="0" strike="noStrike" spc="-1">
              <a:latin typeface="Times New Roman"/>
            </a:endParaRPr>
          </a:p>
        </p:txBody>
      </p:sp>
      <p:sp>
        <p:nvSpPr>
          <p:cNvPr id="357"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Classes</a:t>
            </a:r>
            <a:endParaRPr lang="pt-BR" sz="3200" b="0" strike="noStrike" spc="-1">
              <a:latin typeface="Arial"/>
            </a:endParaRPr>
          </a:p>
        </p:txBody>
      </p:sp>
      <p:sp>
        <p:nvSpPr>
          <p:cNvPr id="358" name="CustomShape 3"/>
          <p:cNvSpPr/>
          <p:nvPr/>
        </p:nvSpPr>
        <p:spPr>
          <a:xfrm>
            <a:off x="741240" y="1212840"/>
            <a:ext cx="8345880" cy="4664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Uma classe é a descrição de um tipo de objeto. Todos os objetos são instâncias de uma classe, onde a classe descreve as propriedades e comportamentos daquele objeto.</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Objetos só podem ser instâncias de uma classe.</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Usam-se classes para classificar os objetos que identificamos no mundo real.</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Uma classe pode ser a descrição de um objeto em qualquer tipo de sistema – sistemas de informação, técnicos, integrados real-time, distribuídos, softwares etc. Num sistema de software, por exemplo, existem classes que representam entidades de software em um sistema operacional como arquivos, programas executáveis, janelas, barras de rolagem, etc.</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8915040" y="6156360"/>
            <a:ext cx="990360" cy="272520"/>
          </a:xfrm>
          <a:prstGeom prst="rect">
            <a:avLst/>
          </a:prstGeom>
          <a:noFill/>
          <a:ln>
            <a:noFill/>
          </a:ln>
        </p:spPr>
        <p:txBody>
          <a:bodyPr anchor="ctr"/>
          <a:lstStyle/>
          <a:p>
            <a:pPr algn="r">
              <a:lnSpc>
                <a:spcPct val="100000"/>
              </a:lnSpc>
            </a:pPr>
            <a:fld id="{20BD3031-23B9-487F-B563-0667F38E8D06}" type="slidenum">
              <a:rPr lang="pt-BR" sz="1200" b="0" strike="noStrike" spc="-1">
                <a:solidFill>
                  <a:srgbClr val="595959"/>
                </a:solidFill>
                <a:latin typeface="Franklin Gothic Medium"/>
              </a:rPr>
              <a:t>33</a:t>
            </a:fld>
            <a:endParaRPr lang="pt-BR" sz="1200" b="0" strike="noStrike" spc="-1">
              <a:latin typeface="Times New Roman"/>
            </a:endParaRPr>
          </a:p>
        </p:txBody>
      </p:sp>
      <p:sp>
        <p:nvSpPr>
          <p:cNvPr id="360"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Identificando classes</a:t>
            </a:r>
            <a:endParaRPr lang="pt-BR" sz="3200" b="0" strike="noStrike" spc="-1">
              <a:latin typeface="Arial"/>
            </a:endParaRPr>
          </a:p>
        </p:txBody>
      </p:sp>
      <p:sp>
        <p:nvSpPr>
          <p:cNvPr id="361" name="CustomShape 3"/>
          <p:cNvSpPr/>
          <p:nvPr/>
        </p:nvSpPr>
        <p:spPr>
          <a:xfrm>
            <a:off x="741240" y="1170000"/>
            <a:ext cx="8345880" cy="2834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Identificar classes de um sistema pode ser complicado, se realizado de forma errônea, por isso, faz se necessário um domínio do problema a que se destina o modelo de software.</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As classes devem ser retiradas do domínio do problema e serem nomeadas de acordo com o que elas representam no sistema.</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Quando procuramos definir as classes de um sistema, existem algumas questões que podem ajudar a identificá-las.</a:t>
            </a:r>
            <a:endParaRPr lang="pt-BR" sz="2000" b="0" strike="noStrike" spc="-1">
              <a:latin typeface="Arial"/>
            </a:endParaRPr>
          </a:p>
        </p:txBody>
      </p:sp>
      <p:pic>
        <p:nvPicPr>
          <p:cNvPr id="362" name="Picture 4"/>
          <p:cNvPicPr/>
          <p:nvPr/>
        </p:nvPicPr>
        <p:blipFill>
          <a:blip r:embed="rId2"/>
          <a:stretch/>
        </p:blipFill>
        <p:spPr>
          <a:xfrm>
            <a:off x="4230720" y="4724280"/>
            <a:ext cx="1444320" cy="128556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8915040" y="6156360"/>
            <a:ext cx="990360" cy="272520"/>
          </a:xfrm>
          <a:prstGeom prst="rect">
            <a:avLst/>
          </a:prstGeom>
          <a:noFill/>
          <a:ln>
            <a:noFill/>
          </a:ln>
        </p:spPr>
        <p:txBody>
          <a:bodyPr anchor="ctr"/>
          <a:lstStyle/>
          <a:p>
            <a:pPr algn="r">
              <a:lnSpc>
                <a:spcPct val="100000"/>
              </a:lnSpc>
            </a:pPr>
            <a:fld id="{54CD7126-A0A2-420E-9DA3-29E3D770E8AD}" type="slidenum">
              <a:rPr lang="pt-BR" sz="1200" b="0" strike="noStrike" spc="-1">
                <a:solidFill>
                  <a:srgbClr val="595959"/>
                </a:solidFill>
                <a:latin typeface="Franklin Gothic Medium"/>
              </a:rPr>
              <a:t>34</a:t>
            </a:fld>
            <a:endParaRPr lang="pt-BR" sz="1200" b="0" strike="noStrike" spc="-1">
              <a:latin typeface="Times New Roman"/>
            </a:endParaRPr>
          </a:p>
        </p:txBody>
      </p:sp>
      <p:sp>
        <p:nvSpPr>
          <p:cNvPr id="364"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Identificando classes</a:t>
            </a:r>
            <a:endParaRPr lang="pt-BR" sz="3200" b="0" strike="noStrike" spc="-1">
              <a:latin typeface="Arial"/>
            </a:endParaRPr>
          </a:p>
        </p:txBody>
      </p:sp>
      <p:sp>
        <p:nvSpPr>
          <p:cNvPr id="365" name="CustomShape 3"/>
          <p:cNvSpPr/>
          <p:nvPr/>
        </p:nvSpPr>
        <p:spPr>
          <a:xfrm>
            <a:off x="741240" y="1170000"/>
            <a:ext cx="7176240" cy="1553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buClr>
                <a:srgbClr val="000000"/>
              </a:buClr>
              <a:buFont typeface="Symbol" charset="2"/>
              <a:buChar char=""/>
            </a:pPr>
            <a:r>
              <a:rPr lang="pt-BR" sz="2000" b="0" strike="noStrike" spc="-1">
                <a:solidFill>
                  <a:srgbClr val="000000"/>
                </a:solidFill>
                <a:latin typeface="Franklin Gothic Medium"/>
              </a:rPr>
              <a:t> Existem informações que devem ser armazenadas ou analisadas?</a:t>
            </a:r>
            <a:endParaRPr lang="pt-BR" sz="2000" b="0" strike="noStrike" spc="-1">
              <a:latin typeface="Arial"/>
            </a:endParaRPr>
          </a:p>
          <a:p>
            <a:pPr algn="just">
              <a:lnSpc>
                <a:spcPct val="100000"/>
              </a:lnSpc>
            </a:pPr>
            <a:r>
              <a:rPr lang="pt-BR" sz="2000" b="0" strike="noStrike" spc="-1">
                <a:solidFill>
                  <a:srgbClr val="000000"/>
                </a:solidFill>
                <a:latin typeface="Franklin Gothic Medium"/>
              </a:rPr>
              <a:t>	</a:t>
            </a:r>
            <a:r>
              <a:rPr lang="pt-BR" sz="1800" b="0" strike="noStrike" spc="-1">
                <a:solidFill>
                  <a:srgbClr val="000000"/>
                </a:solidFill>
                <a:latin typeface="Franklin Gothic Medium"/>
              </a:rPr>
              <a:t>Se existir alguma informação que tenha que ser guardada, transformada ou analisada de alguma forma, então é possível candidata para ser uma classe.</a:t>
            </a:r>
            <a:endParaRPr lang="pt-BR" sz="1800" b="0" strike="noStrike" spc="-1">
              <a:latin typeface="Arial"/>
            </a:endParaRPr>
          </a:p>
        </p:txBody>
      </p:sp>
      <p:pic>
        <p:nvPicPr>
          <p:cNvPr id="366" name="Picture 4"/>
          <p:cNvPicPr/>
          <p:nvPr/>
        </p:nvPicPr>
        <p:blipFill>
          <a:blip r:embed="rId2"/>
          <a:stretch/>
        </p:blipFill>
        <p:spPr>
          <a:xfrm>
            <a:off x="8037000" y="1285920"/>
            <a:ext cx="1444320" cy="1285560"/>
          </a:xfrm>
          <a:prstGeom prst="rect">
            <a:avLst/>
          </a:prstGeom>
          <a:ln w="9360">
            <a:noFill/>
          </a:ln>
        </p:spPr>
      </p:pic>
      <p:sp>
        <p:nvSpPr>
          <p:cNvPr id="367" name="CustomShape 4"/>
          <p:cNvSpPr/>
          <p:nvPr/>
        </p:nvSpPr>
        <p:spPr>
          <a:xfrm>
            <a:off x="662040" y="3141720"/>
            <a:ext cx="8658720" cy="974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buClr>
                <a:srgbClr val="000000"/>
              </a:buClr>
              <a:buFont typeface="Symbol" charset="2"/>
              <a:buChar char=""/>
            </a:pPr>
            <a:r>
              <a:rPr lang="pt-BR" sz="2000" b="0" strike="noStrike" spc="-1">
                <a:solidFill>
                  <a:srgbClr val="000000"/>
                </a:solidFill>
                <a:latin typeface="Franklin Gothic Medium"/>
              </a:rPr>
              <a:t> Existem sistemas externos ao modelado?</a:t>
            </a:r>
            <a:endParaRPr lang="pt-BR" sz="2000" b="0" strike="noStrike" spc="-1">
              <a:latin typeface="Arial"/>
            </a:endParaRPr>
          </a:p>
          <a:p>
            <a:pPr algn="just">
              <a:lnSpc>
                <a:spcPct val="100000"/>
              </a:lnSpc>
            </a:pPr>
            <a:r>
              <a:rPr lang="pt-BR" sz="2000" b="0" strike="noStrike" spc="-1">
                <a:solidFill>
                  <a:srgbClr val="000000"/>
                </a:solidFill>
                <a:latin typeface="Franklin Gothic Medium"/>
              </a:rPr>
              <a:t>	</a:t>
            </a:r>
            <a:r>
              <a:rPr lang="pt-BR" sz="1800" b="0" strike="noStrike" spc="-1">
                <a:solidFill>
                  <a:srgbClr val="000000"/>
                </a:solidFill>
                <a:latin typeface="Franklin Gothic Medium"/>
              </a:rPr>
              <a:t>Se existir, eles deverão ser vistos como classes pelo sistema para que possa interagir com outros externos.</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8915040" y="6156360"/>
            <a:ext cx="990360" cy="272520"/>
          </a:xfrm>
          <a:prstGeom prst="rect">
            <a:avLst/>
          </a:prstGeom>
          <a:noFill/>
          <a:ln>
            <a:noFill/>
          </a:ln>
        </p:spPr>
        <p:txBody>
          <a:bodyPr anchor="ctr"/>
          <a:lstStyle/>
          <a:p>
            <a:pPr algn="r">
              <a:lnSpc>
                <a:spcPct val="100000"/>
              </a:lnSpc>
            </a:pPr>
            <a:fld id="{20895ED2-E225-4A24-8A96-30D425B13B25}" type="slidenum">
              <a:rPr lang="pt-BR" sz="1200" b="0" strike="noStrike" spc="-1">
                <a:solidFill>
                  <a:srgbClr val="595959"/>
                </a:solidFill>
                <a:latin typeface="Franklin Gothic Medium"/>
              </a:rPr>
              <a:t>35</a:t>
            </a:fld>
            <a:endParaRPr lang="pt-BR" sz="1200" b="0" strike="noStrike" spc="-1">
              <a:latin typeface="Times New Roman"/>
            </a:endParaRPr>
          </a:p>
        </p:txBody>
      </p:sp>
      <p:sp>
        <p:nvSpPr>
          <p:cNvPr id="369"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Identificando classes</a:t>
            </a:r>
            <a:endParaRPr lang="pt-BR" sz="3200" b="0" strike="noStrike" spc="-1">
              <a:latin typeface="Arial"/>
            </a:endParaRPr>
          </a:p>
        </p:txBody>
      </p:sp>
      <p:sp>
        <p:nvSpPr>
          <p:cNvPr id="370" name="CustomShape 3"/>
          <p:cNvSpPr/>
          <p:nvPr/>
        </p:nvSpPr>
        <p:spPr>
          <a:xfrm>
            <a:off x="622440" y="1125360"/>
            <a:ext cx="7295040" cy="1279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buClr>
                <a:srgbClr val="000000"/>
              </a:buClr>
              <a:buFont typeface="Symbol" charset="2"/>
              <a:buChar char=""/>
            </a:pPr>
            <a:r>
              <a:rPr lang="pt-BR" sz="2000" b="0" strike="noStrike" spc="-1">
                <a:solidFill>
                  <a:srgbClr val="000000"/>
                </a:solidFill>
                <a:latin typeface="Franklin Gothic Medium"/>
              </a:rPr>
              <a:t> Existem classes ou bibliotecas, componentes ou modelos externos a serem utilizados pelo sistema modelado?</a:t>
            </a:r>
            <a:endParaRPr lang="pt-BR" sz="2000" b="0" strike="noStrike" spc="-1">
              <a:latin typeface="Arial"/>
            </a:endParaRPr>
          </a:p>
          <a:p>
            <a:pPr algn="just">
              <a:lnSpc>
                <a:spcPct val="100000"/>
              </a:lnSpc>
            </a:pPr>
            <a:r>
              <a:rPr lang="pt-BR" sz="2000" b="0" strike="noStrike" spc="-1">
                <a:solidFill>
                  <a:srgbClr val="000000"/>
                </a:solidFill>
                <a:latin typeface="Franklin Gothic Medium"/>
              </a:rPr>
              <a:t>	</a:t>
            </a:r>
            <a:r>
              <a:rPr lang="pt-BR" sz="1800" b="0" strike="noStrike" spc="-1">
                <a:solidFill>
                  <a:srgbClr val="000000"/>
                </a:solidFill>
                <a:latin typeface="Franklin Gothic Medium"/>
              </a:rPr>
              <a:t>Se sim, normalmente essas classes, componentes e modelos conterão classes candidatas ao nosso sistema.</a:t>
            </a:r>
            <a:endParaRPr lang="pt-BR" sz="1800" b="0" strike="noStrike" spc="-1">
              <a:latin typeface="Arial"/>
            </a:endParaRPr>
          </a:p>
        </p:txBody>
      </p:sp>
      <p:sp>
        <p:nvSpPr>
          <p:cNvPr id="371" name="CustomShape 4"/>
          <p:cNvSpPr/>
          <p:nvPr/>
        </p:nvSpPr>
        <p:spPr>
          <a:xfrm>
            <a:off x="662040" y="3141720"/>
            <a:ext cx="8658720" cy="974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buClr>
                <a:srgbClr val="000000"/>
              </a:buClr>
              <a:buFont typeface="Symbol" charset="2"/>
              <a:buChar char=""/>
            </a:pPr>
            <a:r>
              <a:rPr lang="pt-BR" sz="2000" b="0" strike="noStrike" spc="-1">
                <a:solidFill>
                  <a:srgbClr val="000000"/>
                </a:solidFill>
                <a:latin typeface="Franklin Gothic Medium"/>
              </a:rPr>
              <a:t> Qual o papel dos atores dentro do sistema?</a:t>
            </a:r>
            <a:endParaRPr lang="pt-BR" sz="2000" b="0" strike="noStrike" spc="-1">
              <a:latin typeface="Arial"/>
            </a:endParaRPr>
          </a:p>
          <a:p>
            <a:pPr algn="just">
              <a:lnSpc>
                <a:spcPct val="100000"/>
              </a:lnSpc>
            </a:pPr>
            <a:r>
              <a:rPr lang="pt-BR" sz="2000" b="0" strike="noStrike" spc="-1">
                <a:solidFill>
                  <a:srgbClr val="000000"/>
                </a:solidFill>
                <a:latin typeface="Franklin Gothic Medium"/>
              </a:rPr>
              <a:t>	</a:t>
            </a:r>
            <a:r>
              <a:rPr lang="pt-BR" sz="1800" b="0" strike="noStrike" spc="-1">
                <a:solidFill>
                  <a:srgbClr val="000000"/>
                </a:solidFill>
                <a:latin typeface="Franklin Gothic Medium"/>
              </a:rPr>
              <a:t>Talvez o papel deles possa ser visto como classes, por exemplo, usuário, operador, cliente e daí por diante.</a:t>
            </a:r>
            <a:endParaRPr lang="pt-BR" sz="1800" b="0" strike="noStrike" spc="-1">
              <a:latin typeface="Arial"/>
            </a:endParaRPr>
          </a:p>
        </p:txBody>
      </p:sp>
      <p:pic>
        <p:nvPicPr>
          <p:cNvPr id="372" name="Picture 4"/>
          <p:cNvPicPr/>
          <p:nvPr/>
        </p:nvPicPr>
        <p:blipFill>
          <a:blip r:embed="rId2"/>
          <a:stretch/>
        </p:blipFill>
        <p:spPr>
          <a:xfrm>
            <a:off x="8037000" y="1285920"/>
            <a:ext cx="1444320" cy="128556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8915040" y="6156360"/>
            <a:ext cx="990360" cy="272520"/>
          </a:xfrm>
          <a:prstGeom prst="rect">
            <a:avLst/>
          </a:prstGeom>
          <a:noFill/>
          <a:ln>
            <a:noFill/>
          </a:ln>
        </p:spPr>
        <p:txBody>
          <a:bodyPr anchor="ctr"/>
          <a:lstStyle/>
          <a:p>
            <a:pPr algn="r">
              <a:lnSpc>
                <a:spcPct val="100000"/>
              </a:lnSpc>
            </a:pPr>
            <a:fld id="{21B764D1-27C7-4170-870A-3C6D6CC0CC43}" type="slidenum">
              <a:rPr lang="pt-BR" sz="1200" b="0" strike="noStrike" spc="-1">
                <a:solidFill>
                  <a:srgbClr val="595959"/>
                </a:solidFill>
                <a:latin typeface="Franklin Gothic Medium"/>
              </a:rPr>
              <a:t>36</a:t>
            </a:fld>
            <a:endParaRPr lang="pt-BR" sz="1200" b="0" strike="noStrike" spc="-1">
              <a:latin typeface="Times New Roman"/>
            </a:endParaRPr>
          </a:p>
        </p:txBody>
      </p:sp>
      <p:sp>
        <p:nvSpPr>
          <p:cNvPr id="374"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Representação de classes</a:t>
            </a:r>
            <a:endParaRPr lang="pt-BR" sz="3200" b="0" strike="noStrike" spc="-1">
              <a:latin typeface="Arial"/>
            </a:endParaRPr>
          </a:p>
        </p:txBody>
      </p:sp>
      <p:sp>
        <p:nvSpPr>
          <p:cNvPr id="375" name="CustomShape 3"/>
          <p:cNvSpPr/>
          <p:nvPr/>
        </p:nvSpPr>
        <p:spPr>
          <a:xfrm>
            <a:off x="741240" y="1212840"/>
            <a:ext cx="8345880" cy="2925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Em UML as classes são representadas por um retângulo dividido em três compartimentos:</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1800" b="0" strike="noStrike" spc="-1">
                <a:solidFill>
                  <a:srgbClr val="000000"/>
                </a:solidFill>
                <a:latin typeface="Franklin Gothic Medium"/>
              </a:rPr>
              <a:t>	</a:t>
            </a:r>
            <a:r>
              <a:rPr lang="pt-BR" sz="1800" b="0" strike="noStrike" spc="-1">
                <a:solidFill>
                  <a:srgbClr val="000000"/>
                </a:solidFill>
                <a:latin typeface="Wingdings"/>
              </a:rPr>
              <a:t></a:t>
            </a:r>
            <a:r>
              <a:rPr lang="pt-BR" sz="1800" b="0" strike="noStrike" spc="-1">
                <a:solidFill>
                  <a:srgbClr val="000000"/>
                </a:solidFill>
                <a:latin typeface="Franklin Gothic Medium"/>
              </a:rPr>
              <a:t> Compartimento de nome, que conterá apenas o nome da classe modelada</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r>
              <a:rPr lang="pt-BR" sz="1800" b="0" strike="noStrike" spc="-1">
                <a:solidFill>
                  <a:srgbClr val="000000"/>
                </a:solidFill>
                <a:latin typeface="Franklin Gothic Medium"/>
              </a:rPr>
              <a:t>	</a:t>
            </a:r>
            <a:r>
              <a:rPr lang="pt-BR" sz="1800" b="0" strike="noStrike" spc="-1">
                <a:solidFill>
                  <a:srgbClr val="000000"/>
                </a:solidFill>
                <a:latin typeface="Wingdings"/>
              </a:rPr>
              <a:t></a:t>
            </a:r>
            <a:r>
              <a:rPr lang="pt-BR" sz="1800" b="0" strike="noStrike" spc="-1">
                <a:solidFill>
                  <a:srgbClr val="000000"/>
                </a:solidFill>
                <a:latin typeface="Franklin Gothic Medium"/>
              </a:rPr>
              <a:t> O de atributo, que possuíra a relação de atributos que a classe possui em sua estrutura interna</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r>
              <a:rPr lang="pt-BR" sz="1800" b="0" strike="noStrike" spc="-1">
                <a:solidFill>
                  <a:srgbClr val="000000"/>
                </a:solidFill>
                <a:latin typeface="Franklin Gothic Medium"/>
              </a:rPr>
              <a:t>	</a:t>
            </a:r>
            <a:r>
              <a:rPr lang="pt-BR" sz="1800" b="0" strike="noStrike" spc="-1">
                <a:solidFill>
                  <a:srgbClr val="000000"/>
                </a:solidFill>
                <a:latin typeface="Wingdings"/>
              </a:rPr>
              <a:t></a:t>
            </a:r>
            <a:r>
              <a:rPr lang="pt-BR" sz="1800" b="0" strike="noStrike" spc="-1">
                <a:solidFill>
                  <a:srgbClr val="000000"/>
                </a:solidFill>
                <a:latin typeface="Franklin Gothic Medium"/>
              </a:rPr>
              <a:t> Compartimento de operações, que serão os métodos de manipulação de dados e de comunicação de uma classe com outras do sistema.</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8915040" y="6156360"/>
            <a:ext cx="990360" cy="272520"/>
          </a:xfrm>
          <a:prstGeom prst="rect">
            <a:avLst/>
          </a:prstGeom>
          <a:noFill/>
          <a:ln>
            <a:noFill/>
          </a:ln>
        </p:spPr>
        <p:txBody>
          <a:bodyPr anchor="ctr"/>
          <a:lstStyle/>
          <a:p>
            <a:pPr algn="r">
              <a:lnSpc>
                <a:spcPct val="100000"/>
              </a:lnSpc>
            </a:pPr>
            <a:fld id="{6DCDD9B1-9396-4CBF-A468-FBBEDE50B450}" type="slidenum">
              <a:rPr lang="pt-BR" sz="1200" b="0" strike="noStrike" spc="-1">
                <a:solidFill>
                  <a:srgbClr val="595959"/>
                </a:solidFill>
                <a:latin typeface="Franklin Gothic Medium"/>
              </a:rPr>
              <a:t>37</a:t>
            </a:fld>
            <a:endParaRPr lang="pt-BR" sz="1200" b="0" strike="noStrike" spc="-1">
              <a:latin typeface="Times New Roman"/>
            </a:endParaRPr>
          </a:p>
        </p:txBody>
      </p:sp>
      <p:sp>
        <p:nvSpPr>
          <p:cNvPr id="377"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Representação de classes</a:t>
            </a:r>
            <a:endParaRPr lang="pt-BR" sz="3200" b="0" strike="noStrike" spc="-1">
              <a:latin typeface="Arial"/>
            </a:endParaRPr>
          </a:p>
        </p:txBody>
      </p:sp>
      <p:sp>
        <p:nvSpPr>
          <p:cNvPr id="378" name="CustomShape 3"/>
          <p:cNvSpPr/>
          <p:nvPr/>
        </p:nvSpPr>
        <p:spPr>
          <a:xfrm>
            <a:off x="741240" y="4925880"/>
            <a:ext cx="83458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sintaxe utilizada em cada um destes compartimentos é independente de qualquer linguagem de programação, embora possa ser utilizada a especificação de tipo de atributo especifica da linguagem “A” ou “B”.</a:t>
            </a:r>
            <a:endParaRPr lang="pt-BR" sz="2000" b="0" strike="noStrike" spc="-1">
              <a:latin typeface="Arial"/>
            </a:endParaRPr>
          </a:p>
        </p:txBody>
      </p:sp>
      <p:sp>
        <p:nvSpPr>
          <p:cNvPr id="379" name="CustomShape 4"/>
          <p:cNvSpPr/>
          <p:nvPr/>
        </p:nvSpPr>
        <p:spPr>
          <a:xfrm>
            <a:off x="3938400" y="2276640"/>
            <a:ext cx="2340360" cy="1800000"/>
          </a:xfrm>
          <a:prstGeom prst="rect">
            <a:avLst/>
          </a:prstGeom>
          <a:solidFill>
            <a:srgbClr val="EAEAEA"/>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pt-BR" sz="2400" b="0" strike="noStrike" spc="-1">
                <a:solidFill>
                  <a:srgbClr val="000000"/>
                </a:solidFill>
                <a:latin typeface="Franklin Gothic Medium"/>
              </a:rPr>
              <a:t>       Cliente</a:t>
            </a:r>
            <a:endParaRPr lang="pt-BR" sz="2400" b="0" strike="noStrike" spc="-1">
              <a:latin typeface="Arial"/>
            </a:endParaRPr>
          </a:p>
          <a:p>
            <a:pPr algn="just">
              <a:lnSpc>
                <a:spcPct val="100000"/>
              </a:lnSpc>
            </a:pPr>
            <a:endParaRPr lang="pt-BR" sz="2400" b="0" strike="noStrike" spc="-1">
              <a:latin typeface="Arial"/>
            </a:endParaRPr>
          </a:p>
          <a:p>
            <a:pPr algn="just">
              <a:lnSpc>
                <a:spcPct val="100000"/>
              </a:lnSpc>
            </a:pPr>
            <a:r>
              <a:rPr lang="pt-BR" sz="1800" b="0" strike="noStrike" spc="-1">
                <a:solidFill>
                  <a:srgbClr val="000000"/>
                </a:solidFill>
                <a:latin typeface="Franklin Gothic Medium"/>
              </a:rPr>
              <a:t> Nome: Texto</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Idade: Numero</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r>
              <a:rPr lang="pt-BR" sz="1800" b="0" strike="noStrike" spc="-1">
                <a:solidFill>
                  <a:srgbClr val="000000"/>
                </a:solidFill>
                <a:latin typeface="Franklin Gothic Medium"/>
              </a:rPr>
              <a:t> Criar()</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Destruir()</a:t>
            </a:r>
            <a:endParaRPr lang="pt-BR" sz="1800" b="0" strike="noStrike" spc="-1">
              <a:latin typeface="Arial"/>
            </a:endParaRPr>
          </a:p>
        </p:txBody>
      </p:sp>
      <p:sp>
        <p:nvSpPr>
          <p:cNvPr id="380" name="Line 5"/>
          <p:cNvSpPr/>
          <p:nvPr/>
        </p:nvSpPr>
        <p:spPr>
          <a:xfrm>
            <a:off x="3938040" y="270792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1" name="Line 6"/>
          <p:cNvSpPr/>
          <p:nvPr/>
        </p:nvSpPr>
        <p:spPr>
          <a:xfrm>
            <a:off x="3938040" y="335592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2" name="Line 7"/>
          <p:cNvSpPr/>
          <p:nvPr/>
        </p:nvSpPr>
        <p:spPr>
          <a:xfrm flipH="1">
            <a:off x="6356160" y="2492280"/>
            <a:ext cx="78084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383" name="Line 8"/>
          <p:cNvSpPr/>
          <p:nvPr/>
        </p:nvSpPr>
        <p:spPr>
          <a:xfrm flipH="1">
            <a:off x="6356160" y="2995560"/>
            <a:ext cx="78084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384" name="Line 9"/>
          <p:cNvSpPr/>
          <p:nvPr/>
        </p:nvSpPr>
        <p:spPr>
          <a:xfrm flipH="1">
            <a:off x="6356160" y="3643200"/>
            <a:ext cx="78084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385" name="CustomShape 10"/>
          <p:cNvSpPr/>
          <p:nvPr/>
        </p:nvSpPr>
        <p:spPr>
          <a:xfrm>
            <a:off x="7300080" y="2295360"/>
            <a:ext cx="17722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Nome da Classe</a:t>
            </a:r>
            <a:endParaRPr lang="pt-BR" sz="1800" b="0" strike="noStrike" spc="-1">
              <a:latin typeface="Arial"/>
            </a:endParaRPr>
          </a:p>
        </p:txBody>
      </p:sp>
      <p:sp>
        <p:nvSpPr>
          <p:cNvPr id="386" name="CustomShape 11"/>
          <p:cNvSpPr/>
          <p:nvPr/>
        </p:nvSpPr>
        <p:spPr>
          <a:xfrm>
            <a:off x="7296480" y="2779560"/>
            <a:ext cx="10681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Atributos</a:t>
            </a:r>
            <a:endParaRPr lang="pt-BR" sz="1800" b="0" strike="noStrike" spc="-1">
              <a:latin typeface="Arial"/>
            </a:endParaRPr>
          </a:p>
        </p:txBody>
      </p:sp>
      <p:sp>
        <p:nvSpPr>
          <p:cNvPr id="387" name="CustomShape 12"/>
          <p:cNvSpPr/>
          <p:nvPr/>
        </p:nvSpPr>
        <p:spPr>
          <a:xfrm>
            <a:off x="7300440" y="3421080"/>
            <a:ext cx="122364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Operações</a:t>
            </a:r>
            <a:endParaRPr lang="pt-BR" sz="1800" b="0" strike="noStrike" spc="-1">
              <a:latin typeface="Arial"/>
            </a:endParaRPr>
          </a:p>
        </p:txBody>
      </p:sp>
      <p:pic>
        <p:nvPicPr>
          <p:cNvPr id="388" name="Picture 13"/>
          <p:cNvPicPr/>
          <p:nvPr/>
        </p:nvPicPr>
        <p:blipFill>
          <a:blip r:embed="rId2"/>
          <a:stretch/>
        </p:blipFill>
        <p:spPr>
          <a:xfrm>
            <a:off x="662040" y="2048040"/>
            <a:ext cx="2092680" cy="2388960"/>
          </a:xfrm>
          <a:prstGeom prst="rect">
            <a:avLst/>
          </a:prstGeom>
          <a:ln w="9360">
            <a:noFill/>
          </a:ln>
        </p:spPr>
      </p:pic>
      <p:sp>
        <p:nvSpPr>
          <p:cNvPr id="389" name="CustomShape 13"/>
          <p:cNvSpPr/>
          <p:nvPr/>
        </p:nvSpPr>
        <p:spPr>
          <a:xfrm>
            <a:off x="359640" y="1327320"/>
            <a:ext cx="236196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800" b="0" strike="noStrike" spc="-1">
                <a:solidFill>
                  <a:srgbClr val="000000"/>
                </a:solidFill>
                <a:latin typeface="Franklin Gothic Medium"/>
              </a:rPr>
              <a:t>Objeto do mundo real:</a:t>
            </a:r>
            <a:endParaRPr lang="pt-BR" sz="1800" b="0" strike="noStrike" spc="-1">
              <a:latin typeface="Arial"/>
            </a:endParaRPr>
          </a:p>
          <a:p>
            <a:pPr algn="ctr">
              <a:lnSpc>
                <a:spcPct val="100000"/>
              </a:lnSpc>
            </a:pPr>
            <a:r>
              <a:rPr lang="pt-BR" sz="1800" b="1" strike="noStrike" spc="-1">
                <a:solidFill>
                  <a:srgbClr val="000000"/>
                </a:solidFill>
                <a:latin typeface="Franklin Gothic Medium"/>
              </a:rPr>
              <a:t>Cliente</a:t>
            </a:r>
            <a:endParaRPr lang="pt-BR" sz="1800" b="0" strike="noStrike" spc="-1">
              <a:latin typeface="Arial"/>
            </a:endParaRPr>
          </a:p>
        </p:txBody>
      </p:sp>
      <p:sp>
        <p:nvSpPr>
          <p:cNvPr id="390" name="CustomShape 14"/>
          <p:cNvSpPr/>
          <p:nvPr/>
        </p:nvSpPr>
        <p:spPr>
          <a:xfrm>
            <a:off x="4577400" y="1628640"/>
            <a:ext cx="37321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1800" b="0" strike="noStrike" spc="-1">
                <a:solidFill>
                  <a:srgbClr val="000000"/>
                </a:solidFill>
                <a:latin typeface="Franklin Gothic Medium"/>
              </a:rPr>
              <a:t>Representação conceitual do Objeto</a:t>
            </a:r>
            <a:endParaRPr lang="pt-BR" sz="1800" b="0" strike="noStrike" spc="-1">
              <a:latin typeface="Arial"/>
            </a:endParaRPr>
          </a:p>
        </p:txBody>
      </p:sp>
      <p:sp>
        <p:nvSpPr>
          <p:cNvPr id="391" name="CustomShape 15"/>
          <p:cNvSpPr/>
          <p:nvPr/>
        </p:nvSpPr>
        <p:spPr>
          <a:xfrm>
            <a:off x="3074760" y="2801880"/>
            <a:ext cx="583560" cy="9133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5400" b="0" strike="noStrike" spc="-1">
                <a:solidFill>
                  <a:srgbClr val="000000"/>
                </a:solidFill>
                <a:latin typeface="Franklin Gothic Medium"/>
              </a:rPr>
              <a:t>=</a:t>
            </a:r>
            <a:endParaRPr lang="pt-BR" sz="54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8915040" y="6156360"/>
            <a:ext cx="990360" cy="272520"/>
          </a:xfrm>
          <a:prstGeom prst="rect">
            <a:avLst/>
          </a:prstGeom>
          <a:noFill/>
          <a:ln>
            <a:noFill/>
          </a:ln>
        </p:spPr>
        <p:txBody>
          <a:bodyPr anchor="ctr"/>
          <a:lstStyle/>
          <a:p>
            <a:pPr algn="r">
              <a:lnSpc>
                <a:spcPct val="100000"/>
              </a:lnSpc>
            </a:pPr>
            <a:fld id="{C89CC745-1D6E-4C95-AFB6-494DDD023729}" type="slidenum">
              <a:rPr lang="pt-BR" sz="1200" b="0" strike="noStrike" spc="-1">
                <a:solidFill>
                  <a:srgbClr val="595959"/>
                </a:solidFill>
                <a:latin typeface="Franklin Gothic Medium"/>
              </a:rPr>
              <a:t>38</a:t>
            </a:fld>
            <a:endParaRPr lang="pt-BR" sz="1200" b="0" strike="noStrike" spc="-1">
              <a:latin typeface="Times New Roman"/>
            </a:endParaRPr>
          </a:p>
        </p:txBody>
      </p:sp>
      <p:sp>
        <p:nvSpPr>
          <p:cNvPr id="393"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Representação de Objetos</a:t>
            </a:r>
            <a:endParaRPr lang="pt-BR" sz="3200" b="0" strike="noStrike" spc="-1">
              <a:latin typeface="Arial"/>
            </a:endParaRPr>
          </a:p>
        </p:txBody>
      </p:sp>
      <p:sp>
        <p:nvSpPr>
          <p:cNvPr id="394" name="CustomShape 3"/>
          <p:cNvSpPr/>
          <p:nvPr/>
        </p:nvSpPr>
        <p:spPr>
          <a:xfrm>
            <a:off x="741240" y="1268280"/>
            <a:ext cx="83458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Um objeto é a modelagem de um objeto do mundo real. Cada  objeto do mundo real (no domínio universitário, um professor particular, uma aula especifica) pode ser representado por um objeto.</a:t>
            </a:r>
            <a:endParaRPr lang="pt-BR" sz="2000" b="0" strike="noStrike" spc="-1">
              <a:latin typeface="Arial"/>
            </a:endParaRPr>
          </a:p>
        </p:txBody>
      </p:sp>
      <p:sp>
        <p:nvSpPr>
          <p:cNvPr id="395" name="CustomShape 4"/>
          <p:cNvSpPr/>
          <p:nvPr/>
        </p:nvSpPr>
        <p:spPr>
          <a:xfrm>
            <a:off x="1520280" y="4076640"/>
            <a:ext cx="4056480" cy="1800000"/>
          </a:xfrm>
          <a:prstGeom prst="rect">
            <a:avLst/>
          </a:prstGeom>
          <a:solidFill>
            <a:srgbClr val="EAEAEA"/>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pt-BR" sz="2400" b="0" strike="noStrike" spc="-1">
                <a:solidFill>
                  <a:srgbClr val="000000"/>
                </a:solidFill>
                <a:latin typeface="Franklin Gothic Medium"/>
              </a:rPr>
              <a:t>    Pablo Barros: Cliente</a:t>
            </a:r>
            <a:endParaRPr lang="pt-BR" sz="2400" b="0" strike="noStrike" spc="-1">
              <a:latin typeface="Arial"/>
            </a:endParaRPr>
          </a:p>
          <a:p>
            <a:pPr algn="just">
              <a:lnSpc>
                <a:spcPct val="100000"/>
              </a:lnSpc>
            </a:pPr>
            <a:endParaRPr lang="pt-BR" sz="2400" b="0" strike="noStrike" spc="-1">
              <a:latin typeface="Arial"/>
            </a:endParaRPr>
          </a:p>
          <a:p>
            <a:pPr algn="just">
              <a:lnSpc>
                <a:spcPct val="100000"/>
              </a:lnSpc>
            </a:pPr>
            <a:r>
              <a:rPr lang="pt-BR" sz="1800" b="0" strike="noStrike" spc="-1">
                <a:solidFill>
                  <a:srgbClr val="000000"/>
                </a:solidFill>
                <a:latin typeface="Franklin Gothic Medium"/>
              </a:rPr>
              <a:t> Nome: “Pablo Barros”</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Idade: 7</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r>
              <a:rPr lang="pt-BR" sz="1800" b="0" strike="noStrike" spc="-1">
                <a:solidFill>
                  <a:srgbClr val="000000"/>
                </a:solidFill>
                <a:latin typeface="Franklin Gothic Medium"/>
              </a:rPr>
              <a:t> Criar()</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Destruir()</a:t>
            </a:r>
            <a:endParaRPr lang="pt-BR" sz="1800" b="0" strike="noStrike" spc="-1">
              <a:latin typeface="Arial"/>
            </a:endParaRPr>
          </a:p>
        </p:txBody>
      </p:sp>
      <p:sp>
        <p:nvSpPr>
          <p:cNvPr id="396" name="Line 5"/>
          <p:cNvSpPr/>
          <p:nvPr/>
        </p:nvSpPr>
        <p:spPr>
          <a:xfrm>
            <a:off x="1514880" y="4508280"/>
            <a:ext cx="405540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7" name="Line 6"/>
          <p:cNvSpPr/>
          <p:nvPr/>
        </p:nvSpPr>
        <p:spPr>
          <a:xfrm flipH="1">
            <a:off x="5654520" y="4292280"/>
            <a:ext cx="78084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398" name="Line 7"/>
          <p:cNvSpPr/>
          <p:nvPr/>
        </p:nvSpPr>
        <p:spPr>
          <a:xfrm flipH="1">
            <a:off x="5654520" y="4795560"/>
            <a:ext cx="78084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399" name="Line 8"/>
          <p:cNvSpPr/>
          <p:nvPr/>
        </p:nvSpPr>
        <p:spPr>
          <a:xfrm flipH="1">
            <a:off x="5654520" y="5443200"/>
            <a:ext cx="78084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400" name="CustomShape 9"/>
          <p:cNvSpPr/>
          <p:nvPr/>
        </p:nvSpPr>
        <p:spPr>
          <a:xfrm>
            <a:off x="6598440" y="4095720"/>
            <a:ext cx="17722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Nome da Classe</a:t>
            </a:r>
            <a:endParaRPr lang="pt-BR" sz="1800" b="0" strike="noStrike" spc="-1">
              <a:latin typeface="Arial"/>
            </a:endParaRPr>
          </a:p>
        </p:txBody>
      </p:sp>
      <p:sp>
        <p:nvSpPr>
          <p:cNvPr id="401" name="CustomShape 10"/>
          <p:cNvSpPr/>
          <p:nvPr/>
        </p:nvSpPr>
        <p:spPr>
          <a:xfrm>
            <a:off x="6594840" y="4579920"/>
            <a:ext cx="10681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Atributos</a:t>
            </a:r>
            <a:endParaRPr lang="pt-BR" sz="1800" b="0" strike="noStrike" spc="-1">
              <a:latin typeface="Arial"/>
            </a:endParaRPr>
          </a:p>
        </p:txBody>
      </p:sp>
      <p:sp>
        <p:nvSpPr>
          <p:cNvPr id="402" name="CustomShape 11"/>
          <p:cNvSpPr/>
          <p:nvPr/>
        </p:nvSpPr>
        <p:spPr>
          <a:xfrm>
            <a:off x="6598800" y="5221440"/>
            <a:ext cx="122364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Operações</a:t>
            </a:r>
            <a:endParaRPr lang="pt-BR" sz="1800" b="0" strike="noStrike" spc="-1">
              <a:latin typeface="Arial"/>
            </a:endParaRPr>
          </a:p>
        </p:txBody>
      </p:sp>
      <p:sp>
        <p:nvSpPr>
          <p:cNvPr id="403" name="Line 12"/>
          <p:cNvSpPr/>
          <p:nvPr/>
        </p:nvSpPr>
        <p:spPr>
          <a:xfrm>
            <a:off x="1520280" y="5157720"/>
            <a:ext cx="405504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04" name="CustomShape 13"/>
          <p:cNvSpPr/>
          <p:nvPr/>
        </p:nvSpPr>
        <p:spPr>
          <a:xfrm>
            <a:off x="741240" y="2693880"/>
            <a:ext cx="83458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Cada objeto “pertence” a uma classe. A estrutura do objeto como as operações que ele pode executar são descritas pela classe.</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8915040" y="6156360"/>
            <a:ext cx="990360" cy="272520"/>
          </a:xfrm>
          <a:prstGeom prst="rect">
            <a:avLst/>
          </a:prstGeom>
          <a:noFill/>
          <a:ln>
            <a:noFill/>
          </a:ln>
        </p:spPr>
        <p:txBody>
          <a:bodyPr anchor="ctr"/>
          <a:lstStyle/>
          <a:p>
            <a:pPr algn="r">
              <a:lnSpc>
                <a:spcPct val="100000"/>
              </a:lnSpc>
            </a:pPr>
            <a:fld id="{9E22D48D-DE29-4478-91BD-6ACF74B7601E}" type="slidenum">
              <a:rPr lang="pt-BR" sz="1200" b="0" strike="noStrike" spc="-1">
                <a:solidFill>
                  <a:srgbClr val="595959"/>
                </a:solidFill>
                <a:latin typeface="Franklin Gothic Medium"/>
              </a:rPr>
              <a:t>39</a:t>
            </a:fld>
            <a:endParaRPr lang="pt-BR" sz="1200" b="0" strike="noStrike" spc="-1">
              <a:latin typeface="Times New Roman"/>
            </a:endParaRPr>
          </a:p>
        </p:txBody>
      </p:sp>
      <p:pic>
        <p:nvPicPr>
          <p:cNvPr id="406" name="Picture 2"/>
          <p:cNvPicPr/>
          <p:nvPr/>
        </p:nvPicPr>
        <p:blipFill>
          <a:blip r:embed="rId2"/>
          <a:stretch/>
        </p:blipFill>
        <p:spPr>
          <a:xfrm>
            <a:off x="810000" y="1884240"/>
            <a:ext cx="8283960" cy="4784400"/>
          </a:xfrm>
          <a:prstGeom prst="rect">
            <a:avLst/>
          </a:prstGeom>
          <a:ln w="9360">
            <a:noFill/>
          </a:ln>
        </p:spPr>
      </p:pic>
      <p:sp>
        <p:nvSpPr>
          <p:cNvPr id="407"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Conceito de Objeto</a:t>
            </a:r>
            <a:endParaRPr lang="pt-BR" sz="3200" b="0" strike="noStrike" spc="-1">
              <a:latin typeface="Arial"/>
            </a:endParaRPr>
          </a:p>
        </p:txBody>
      </p:sp>
      <p:sp>
        <p:nvSpPr>
          <p:cNvPr id="408" name="CustomShape 3"/>
          <p:cNvSpPr/>
          <p:nvPr/>
        </p:nvSpPr>
        <p:spPr>
          <a:xfrm>
            <a:off x="741240" y="1052640"/>
            <a:ext cx="83458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Um objetos possui um estado, exibe um comportamento bem-definido e possui uma identidade única.</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915040" y="6156360"/>
            <a:ext cx="990360" cy="272520"/>
          </a:xfrm>
          <a:prstGeom prst="rect">
            <a:avLst/>
          </a:prstGeom>
          <a:noFill/>
          <a:ln>
            <a:noFill/>
          </a:ln>
        </p:spPr>
        <p:txBody>
          <a:bodyPr anchor="ctr"/>
          <a:lstStyle/>
          <a:p>
            <a:pPr algn="r">
              <a:lnSpc>
                <a:spcPct val="100000"/>
              </a:lnSpc>
            </a:pPr>
            <a:fld id="{1DF58B32-D72A-4D4A-BE77-A1562A8B9D79}" type="slidenum">
              <a:rPr lang="pt-BR" sz="1200" b="0" strike="noStrike" spc="-1">
                <a:solidFill>
                  <a:srgbClr val="595959"/>
                </a:solidFill>
                <a:latin typeface="Franklin Gothic Medium"/>
              </a:rPr>
              <a:t>4</a:t>
            </a:fld>
            <a:endParaRPr lang="pt-BR" sz="1200" b="0" strike="noStrike" spc="-1">
              <a:latin typeface="Times New Roman"/>
            </a:endParaRPr>
          </a:p>
        </p:txBody>
      </p:sp>
      <p:sp>
        <p:nvSpPr>
          <p:cNvPr id="144" name="CustomShape 2"/>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b="0" strike="noStrike" spc="-1">
                <a:solidFill>
                  <a:srgbClr val="00AEEF"/>
                </a:solidFill>
                <a:latin typeface="Calibri"/>
              </a:rPr>
              <a:t>Maquina Virtual</a:t>
            </a:r>
            <a:endParaRPr lang="pt-BR" sz="3200" b="0" strike="noStrike" spc="-1">
              <a:latin typeface="Arial"/>
            </a:endParaRPr>
          </a:p>
        </p:txBody>
      </p:sp>
      <p:pic>
        <p:nvPicPr>
          <p:cNvPr id="145" name="Picture 5"/>
          <p:cNvPicPr/>
          <p:nvPr/>
        </p:nvPicPr>
        <p:blipFill>
          <a:blip r:embed="rId2"/>
          <a:stretch/>
        </p:blipFill>
        <p:spPr>
          <a:xfrm>
            <a:off x="1363680" y="1341360"/>
            <a:ext cx="7731720" cy="1294920"/>
          </a:xfrm>
          <a:prstGeom prst="rect">
            <a:avLst/>
          </a:prstGeom>
          <a:ln w="9360">
            <a:noFill/>
          </a:ln>
        </p:spPr>
      </p:pic>
      <p:pic>
        <p:nvPicPr>
          <p:cNvPr id="146" name="Picture 6"/>
          <p:cNvPicPr/>
          <p:nvPr/>
        </p:nvPicPr>
        <p:blipFill>
          <a:blip r:embed="rId3"/>
          <a:stretch/>
        </p:blipFill>
        <p:spPr>
          <a:xfrm>
            <a:off x="1487520" y="3716280"/>
            <a:ext cx="6928560" cy="279540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8915040" y="6156360"/>
            <a:ext cx="990360" cy="272520"/>
          </a:xfrm>
          <a:prstGeom prst="rect">
            <a:avLst/>
          </a:prstGeom>
          <a:noFill/>
          <a:ln>
            <a:noFill/>
          </a:ln>
        </p:spPr>
        <p:txBody>
          <a:bodyPr anchor="ctr"/>
          <a:lstStyle/>
          <a:p>
            <a:pPr algn="r">
              <a:lnSpc>
                <a:spcPct val="100000"/>
              </a:lnSpc>
            </a:pPr>
            <a:fld id="{F252E4EE-692C-4865-83F1-149154A96802}" type="slidenum">
              <a:rPr lang="pt-BR" sz="1200" b="0" strike="noStrike" spc="-1">
                <a:solidFill>
                  <a:srgbClr val="595959"/>
                </a:solidFill>
                <a:latin typeface="Franklin Gothic Medium"/>
              </a:rPr>
              <a:t>40</a:t>
            </a:fld>
            <a:endParaRPr lang="pt-BR" sz="1200" b="0" strike="noStrike" spc="-1">
              <a:latin typeface="Times New Roman"/>
            </a:endParaRPr>
          </a:p>
        </p:txBody>
      </p:sp>
      <p:sp>
        <p:nvSpPr>
          <p:cNvPr id="410" name="CustomShape 2"/>
          <p:cNvSpPr/>
          <p:nvPr/>
        </p:nvSpPr>
        <p:spPr>
          <a:xfrm>
            <a:off x="741240" y="1212840"/>
            <a:ext cx="8345880" cy="1919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Objetos são entidades independentes uns dos outros. Dois objetos com exatamente os mesmos atributos são dois objetos diferentes. Na ciência da computação, se pode pensar na memória de um computador: dois objetos com os mesmos atributos, estão em diferentes partes da memória, na verdade eles tem um atributo implícito (o endereço na memória onde eles ficam) que é diferente.</a:t>
            </a:r>
            <a:endParaRPr lang="pt-BR" sz="2000" b="0" strike="noStrike" spc="-1">
              <a:latin typeface="Arial"/>
            </a:endParaRPr>
          </a:p>
        </p:txBody>
      </p:sp>
      <p:sp>
        <p:nvSpPr>
          <p:cNvPr id="411" name="CustomShape 3"/>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Conceito de Objeto</a:t>
            </a:r>
            <a:endParaRPr lang="pt-BR" sz="3200" b="0" strike="noStrike" spc="-1">
              <a:latin typeface="Arial"/>
            </a:endParaRPr>
          </a:p>
        </p:txBody>
      </p:sp>
      <p:pic>
        <p:nvPicPr>
          <p:cNvPr id="412" name="Picture 4"/>
          <p:cNvPicPr/>
          <p:nvPr/>
        </p:nvPicPr>
        <p:blipFill>
          <a:blip r:embed="rId2"/>
          <a:stretch/>
        </p:blipFill>
        <p:spPr>
          <a:xfrm>
            <a:off x="1754280" y="3860640"/>
            <a:ext cx="1980720" cy="1572840"/>
          </a:xfrm>
          <a:prstGeom prst="rect">
            <a:avLst/>
          </a:prstGeom>
          <a:ln w="9360">
            <a:noFill/>
          </a:ln>
        </p:spPr>
      </p:pic>
      <p:pic>
        <p:nvPicPr>
          <p:cNvPr id="413" name="Picture 5"/>
          <p:cNvPicPr/>
          <p:nvPr/>
        </p:nvPicPr>
        <p:blipFill>
          <a:blip r:embed="rId3"/>
          <a:stretch/>
        </p:blipFill>
        <p:spPr>
          <a:xfrm>
            <a:off x="5967720" y="3716280"/>
            <a:ext cx="1289520" cy="185688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8915040" y="6156360"/>
            <a:ext cx="990360" cy="272520"/>
          </a:xfrm>
          <a:prstGeom prst="rect">
            <a:avLst/>
          </a:prstGeom>
          <a:noFill/>
          <a:ln>
            <a:noFill/>
          </a:ln>
        </p:spPr>
        <p:txBody>
          <a:bodyPr anchor="ctr"/>
          <a:lstStyle/>
          <a:p>
            <a:pPr algn="r">
              <a:lnSpc>
                <a:spcPct val="100000"/>
              </a:lnSpc>
            </a:pPr>
            <a:fld id="{665AE877-AD18-40B9-A3D3-FD94E5780D54}" type="slidenum">
              <a:rPr lang="pt-BR" sz="1200" b="0" strike="noStrike" spc="-1">
                <a:solidFill>
                  <a:srgbClr val="595959"/>
                </a:solidFill>
                <a:latin typeface="Franklin Gothic Medium"/>
              </a:rPr>
              <a:t>41</a:t>
            </a:fld>
            <a:endParaRPr lang="pt-BR" sz="1200" b="0" strike="noStrike" spc="-1">
              <a:latin typeface="Times New Roman"/>
            </a:endParaRPr>
          </a:p>
        </p:txBody>
      </p:sp>
      <p:graphicFrame>
        <p:nvGraphicFramePr>
          <p:cNvPr id="415" name="Table 2"/>
          <p:cNvGraphicFramePr/>
          <p:nvPr/>
        </p:nvGraphicFramePr>
        <p:xfrm>
          <a:off x="741240" y="1268280"/>
          <a:ext cx="8892720" cy="4260600"/>
        </p:xfrm>
        <a:graphic>
          <a:graphicData uri="http://schemas.openxmlformats.org/drawingml/2006/table">
            <a:tbl>
              <a:tblPr/>
              <a:tblGrid>
                <a:gridCol w="2379960">
                  <a:extLst>
                    <a:ext uri="{9D8B030D-6E8A-4147-A177-3AD203B41FA5}">
                      <a16:colId xmlns:a16="http://schemas.microsoft.com/office/drawing/2014/main" val="20000"/>
                    </a:ext>
                  </a:extLst>
                </a:gridCol>
                <a:gridCol w="6512760">
                  <a:extLst>
                    <a:ext uri="{9D8B030D-6E8A-4147-A177-3AD203B41FA5}">
                      <a16:colId xmlns:a16="http://schemas.microsoft.com/office/drawing/2014/main" val="20001"/>
                    </a:ext>
                  </a:extLst>
                </a:gridCol>
              </a:tblGrid>
              <a:tr h="346320">
                <a:tc>
                  <a:txBody>
                    <a:bodyPr/>
                    <a:lstStyle/>
                    <a:p>
                      <a:pPr>
                        <a:lnSpc>
                          <a:spcPct val="100000"/>
                        </a:lnSpc>
                        <a:spcBef>
                          <a:spcPts val="400"/>
                        </a:spcBef>
                      </a:pPr>
                      <a:r>
                        <a:rPr lang="pt-BR" sz="2000" b="1" strike="noStrike" spc="-1">
                          <a:solidFill>
                            <a:srgbClr val="000000"/>
                          </a:solidFill>
                          <a:latin typeface="Calibri"/>
                        </a:rPr>
                        <a:t>Qualificador</a:t>
                      </a:r>
                      <a:endParaRPr lang="pt-BR" sz="2000" b="0" strike="noStrike" spc="-1">
                        <a:latin typeface="Arial"/>
                      </a:endParaRPr>
                    </a:p>
                  </a:txBody>
                  <a:tcPr marL="99000" marR="99000">
                    <a:lnB w="38160">
                      <a:solidFill>
                        <a:srgbClr val="000000"/>
                      </a:solidFill>
                    </a:lnB>
                    <a:noFill/>
                  </a:tcPr>
                </a:tc>
                <a:tc>
                  <a:txBody>
                    <a:bodyPr/>
                    <a:lstStyle/>
                    <a:p>
                      <a:pPr>
                        <a:lnSpc>
                          <a:spcPct val="100000"/>
                        </a:lnSpc>
                        <a:spcBef>
                          <a:spcPts val="400"/>
                        </a:spcBef>
                      </a:pPr>
                      <a:r>
                        <a:rPr lang="pt-BR" sz="2000" b="1" strike="noStrike" spc="-1">
                          <a:solidFill>
                            <a:srgbClr val="000000"/>
                          </a:solidFill>
                          <a:latin typeface="Calibri"/>
                        </a:rPr>
                        <a:t>Significado</a:t>
                      </a:r>
                      <a:endParaRPr lang="pt-BR" sz="2000" b="0" strike="noStrike" spc="-1">
                        <a:latin typeface="Arial"/>
                      </a:endParaRPr>
                    </a:p>
                  </a:txBody>
                  <a:tcPr marL="99000" marR="99000">
                    <a:lnB w="38160">
                      <a:solidFill>
                        <a:srgbClr val="000000"/>
                      </a:solidFill>
                    </a:lnB>
                    <a:noFill/>
                  </a:tcPr>
                </a:tc>
                <a:extLst>
                  <a:ext uri="{0D108BD9-81ED-4DB2-BD59-A6C34878D82A}">
                    <a16:rowId xmlns:a16="http://schemas.microsoft.com/office/drawing/2014/main" val="10000"/>
                  </a:ext>
                </a:extLst>
              </a:tr>
              <a:tr h="918720">
                <a:tc>
                  <a:txBody>
                    <a:bodyPr/>
                    <a:lstStyle/>
                    <a:p>
                      <a:pPr>
                        <a:lnSpc>
                          <a:spcPct val="100000"/>
                        </a:lnSpc>
                        <a:spcBef>
                          <a:spcPts val="400"/>
                        </a:spcBef>
                      </a:pPr>
                      <a:r>
                        <a:rPr lang="pt-BR" sz="2000" b="1" i="1" strike="noStrike" spc="-1">
                          <a:solidFill>
                            <a:srgbClr val="0066FF"/>
                          </a:solidFill>
                          <a:latin typeface="Calibri"/>
                        </a:rPr>
                        <a:t>public</a:t>
                      </a:r>
                      <a:endParaRPr lang="pt-BR" sz="2000" b="0" strike="noStrike" spc="-1">
                        <a:latin typeface="Arial"/>
                      </a:endParaRPr>
                    </a:p>
                  </a:txBody>
                  <a:tcPr marL="99000" marR="99000">
                    <a:lnT w="38160">
                      <a:solidFill>
                        <a:srgbClr val="000000"/>
                      </a:solidFill>
                    </a:lnT>
                    <a:noFill/>
                  </a:tcPr>
                </a:tc>
                <a:tc>
                  <a:txBody>
                    <a:bodyPr/>
                    <a:lstStyle/>
                    <a:p>
                      <a:pPr>
                        <a:lnSpc>
                          <a:spcPct val="100000"/>
                        </a:lnSpc>
                        <a:spcBef>
                          <a:spcPts val="400"/>
                        </a:spcBef>
                      </a:pPr>
                      <a:r>
                        <a:rPr lang="pt-BR" sz="2000" b="0" strike="noStrike" spc="-1">
                          <a:solidFill>
                            <a:srgbClr val="000000"/>
                          </a:solidFill>
                          <a:latin typeface="Calibri"/>
                        </a:rPr>
                        <a:t>Indica que o conteúdo público da classe pode ser utilizado livremente por outras classes do mesmo ou de outro pacote.</a:t>
                      </a:r>
                      <a:endParaRPr lang="pt-BR" sz="2000" b="0" strike="noStrike" spc="-1">
                        <a:latin typeface="Arial"/>
                      </a:endParaRPr>
                    </a:p>
                    <a:p>
                      <a:pPr>
                        <a:lnSpc>
                          <a:spcPct val="100000"/>
                        </a:lnSpc>
                        <a:spcBef>
                          <a:spcPts val="241"/>
                        </a:spcBef>
                      </a:pPr>
                      <a:endParaRPr lang="pt-BR" sz="2000" b="0" strike="noStrike" spc="-1">
                        <a:latin typeface="Arial"/>
                      </a:endParaRPr>
                    </a:p>
                  </a:txBody>
                  <a:tcPr marL="99000" marR="99000">
                    <a:lnT w="38160">
                      <a:solidFill>
                        <a:srgbClr val="000000"/>
                      </a:solidFill>
                    </a:lnT>
                    <a:noFill/>
                  </a:tcPr>
                </a:tc>
                <a:extLst>
                  <a:ext uri="{0D108BD9-81ED-4DB2-BD59-A6C34878D82A}">
                    <a16:rowId xmlns:a16="http://schemas.microsoft.com/office/drawing/2014/main" val="10001"/>
                  </a:ext>
                </a:extLst>
              </a:tr>
              <a:tr h="1038600">
                <a:tc>
                  <a:txBody>
                    <a:bodyPr/>
                    <a:lstStyle/>
                    <a:p>
                      <a:pPr>
                        <a:lnSpc>
                          <a:spcPct val="100000"/>
                        </a:lnSpc>
                        <a:spcBef>
                          <a:spcPts val="400"/>
                        </a:spcBef>
                      </a:pPr>
                      <a:r>
                        <a:rPr lang="pt-BR" sz="2000" b="1" i="1" strike="noStrike" spc="-1">
                          <a:solidFill>
                            <a:srgbClr val="0066FF"/>
                          </a:solidFill>
                          <a:latin typeface="Calibri"/>
                        </a:rPr>
                        <a:t>package</a:t>
                      </a:r>
                      <a:endParaRPr lang="pt-BR" sz="2000" b="0" strike="noStrike" spc="-1">
                        <a:latin typeface="Arial"/>
                      </a:endParaRPr>
                    </a:p>
                  </a:txBody>
                  <a:tcPr marL="99000" marR="99000">
                    <a:noFill/>
                  </a:tcPr>
                </a:tc>
                <a:tc>
                  <a:txBody>
                    <a:bodyPr/>
                    <a:lstStyle/>
                    <a:p>
                      <a:pPr>
                        <a:lnSpc>
                          <a:spcPct val="100000"/>
                        </a:lnSpc>
                        <a:spcBef>
                          <a:spcPts val="400"/>
                        </a:spcBef>
                      </a:pPr>
                      <a:r>
                        <a:rPr lang="pt-BR" sz="2000" b="0" strike="noStrike" spc="-1">
                          <a:solidFill>
                            <a:srgbClr val="000000"/>
                          </a:solidFill>
                          <a:latin typeface="Calibri"/>
                        </a:rPr>
                        <a:t>Indica que o conteúdo público da classe pode ser utilizado livremente por outras classes pertencentes ao mesmo pacote.</a:t>
                      </a:r>
                      <a:endParaRPr lang="pt-BR" sz="2000" b="0" strike="noStrike" spc="-1">
                        <a:latin typeface="Arial"/>
                      </a:endParaRPr>
                    </a:p>
                    <a:p>
                      <a:pPr>
                        <a:lnSpc>
                          <a:spcPct val="100000"/>
                        </a:lnSpc>
                        <a:spcBef>
                          <a:spcPts val="241"/>
                        </a:spcBef>
                      </a:pPr>
                      <a:endParaRPr lang="pt-BR" sz="2000" b="0" strike="noStrike" spc="-1">
                        <a:latin typeface="Arial"/>
                      </a:endParaRPr>
                    </a:p>
                  </a:txBody>
                  <a:tcPr marL="99000" marR="99000">
                    <a:noFill/>
                  </a:tcPr>
                </a:tc>
                <a:extLst>
                  <a:ext uri="{0D108BD9-81ED-4DB2-BD59-A6C34878D82A}">
                    <a16:rowId xmlns:a16="http://schemas.microsoft.com/office/drawing/2014/main" val="10002"/>
                  </a:ext>
                </a:extLst>
              </a:tr>
              <a:tr h="1038600">
                <a:tc>
                  <a:txBody>
                    <a:bodyPr/>
                    <a:lstStyle/>
                    <a:p>
                      <a:pPr>
                        <a:lnSpc>
                          <a:spcPct val="100000"/>
                        </a:lnSpc>
                        <a:spcBef>
                          <a:spcPts val="400"/>
                        </a:spcBef>
                      </a:pPr>
                      <a:r>
                        <a:rPr lang="pt-BR" sz="2000" b="1" i="1" strike="noStrike" spc="-1">
                          <a:solidFill>
                            <a:srgbClr val="0066FF"/>
                          </a:solidFill>
                          <a:latin typeface="Calibri"/>
                        </a:rPr>
                        <a:t>private</a:t>
                      </a:r>
                      <a:endParaRPr lang="pt-BR" sz="2000" b="0" strike="noStrike" spc="-1">
                        <a:latin typeface="Arial"/>
                      </a:endParaRPr>
                    </a:p>
                  </a:txBody>
                  <a:tcPr marL="99000" marR="99000">
                    <a:noFill/>
                  </a:tcPr>
                </a:tc>
                <a:tc>
                  <a:txBody>
                    <a:bodyPr/>
                    <a:lstStyle/>
                    <a:p>
                      <a:pPr>
                        <a:lnSpc>
                          <a:spcPct val="100000"/>
                        </a:lnSpc>
                        <a:spcBef>
                          <a:spcPts val="400"/>
                        </a:spcBef>
                      </a:pPr>
                      <a:r>
                        <a:rPr lang="pt-BR" sz="2000" b="0" strike="noStrike" spc="-1">
                          <a:solidFill>
                            <a:srgbClr val="000000"/>
                          </a:solidFill>
                          <a:latin typeface="Calibri"/>
                        </a:rPr>
                        <a:t>Indica que apenas manipulações internas podem haver dentro da classe, não permitindo acesso nem mesmo por suas instâncias.</a:t>
                      </a:r>
                      <a:endParaRPr lang="pt-BR" sz="2000" b="0" strike="noStrike" spc="-1">
                        <a:latin typeface="Arial"/>
                      </a:endParaRPr>
                    </a:p>
                    <a:p>
                      <a:pPr>
                        <a:lnSpc>
                          <a:spcPct val="100000"/>
                        </a:lnSpc>
                        <a:spcBef>
                          <a:spcPts val="241"/>
                        </a:spcBef>
                      </a:pPr>
                      <a:endParaRPr lang="pt-BR" sz="2000" b="0" strike="noStrike" spc="-1">
                        <a:latin typeface="Arial"/>
                      </a:endParaRPr>
                    </a:p>
                  </a:txBody>
                  <a:tcPr marL="99000" marR="99000">
                    <a:noFill/>
                  </a:tcPr>
                </a:tc>
                <a:extLst>
                  <a:ext uri="{0D108BD9-81ED-4DB2-BD59-A6C34878D82A}">
                    <a16:rowId xmlns:a16="http://schemas.microsoft.com/office/drawing/2014/main" val="10003"/>
                  </a:ext>
                </a:extLst>
              </a:tr>
              <a:tr h="918360">
                <a:tc>
                  <a:txBody>
                    <a:bodyPr/>
                    <a:lstStyle/>
                    <a:p>
                      <a:pPr>
                        <a:lnSpc>
                          <a:spcPct val="100000"/>
                        </a:lnSpc>
                        <a:spcBef>
                          <a:spcPts val="400"/>
                        </a:spcBef>
                      </a:pPr>
                      <a:r>
                        <a:rPr lang="pt-BR" sz="2000" b="1" i="1" strike="noStrike" spc="-1">
                          <a:solidFill>
                            <a:srgbClr val="0066FF"/>
                          </a:solidFill>
                          <a:latin typeface="Calibri"/>
                        </a:rPr>
                        <a:t>protected</a:t>
                      </a:r>
                      <a:endParaRPr lang="pt-BR" sz="2000" b="0" strike="noStrike" spc="-1">
                        <a:latin typeface="Arial"/>
                      </a:endParaRPr>
                    </a:p>
                  </a:txBody>
                  <a:tcPr marL="99000" marR="99000">
                    <a:noFill/>
                  </a:tcPr>
                </a:tc>
                <a:tc>
                  <a:txBody>
                    <a:bodyPr/>
                    <a:lstStyle/>
                    <a:p>
                      <a:pPr>
                        <a:lnSpc>
                          <a:spcPct val="100000"/>
                        </a:lnSpc>
                        <a:spcBef>
                          <a:spcPts val="400"/>
                        </a:spcBef>
                      </a:pPr>
                      <a:r>
                        <a:rPr lang="pt-BR" sz="2000" b="0" strike="noStrike" spc="-1">
                          <a:solidFill>
                            <a:srgbClr val="000000"/>
                          </a:solidFill>
                          <a:latin typeface="Calibri"/>
                        </a:rPr>
                        <a:t>Indica que existe proteção e os detalhes da execução da classe não são apresentados.</a:t>
                      </a:r>
                      <a:endParaRPr lang="pt-BR" sz="2000" b="0" strike="noStrike" spc="-1">
                        <a:latin typeface="Arial"/>
                      </a:endParaRPr>
                    </a:p>
                  </a:txBody>
                  <a:tcPr marL="99000" marR="99000">
                    <a:noFill/>
                  </a:tcPr>
                </a:tc>
                <a:extLst>
                  <a:ext uri="{0D108BD9-81ED-4DB2-BD59-A6C34878D82A}">
                    <a16:rowId xmlns:a16="http://schemas.microsoft.com/office/drawing/2014/main" val="10004"/>
                  </a:ext>
                </a:extLst>
              </a:tr>
            </a:tbl>
          </a:graphicData>
        </a:graphic>
      </p:graphicFrame>
      <p:sp>
        <p:nvSpPr>
          <p:cNvPr id="416" name="CustomShape 3"/>
          <p:cNvSpPr/>
          <p:nvPr/>
        </p:nvSpPr>
        <p:spPr>
          <a:xfrm>
            <a:off x="405720" y="333360"/>
            <a:ext cx="922788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Qualificadores de acesso</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8915040" y="6156360"/>
            <a:ext cx="990360" cy="272520"/>
          </a:xfrm>
          <a:prstGeom prst="rect">
            <a:avLst/>
          </a:prstGeom>
          <a:noFill/>
          <a:ln>
            <a:noFill/>
          </a:ln>
        </p:spPr>
        <p:txBody>
          <a:bodyPr anchor="ctr"/>
          <a:lstStyle/>
          <a:p>
            <a:pPr algn="r">
              <a:lnSpc>
                <a:spcPct val="100000"/>
              </a:lnSpc>
            </a:pPr>
            <a:fld id="{4B69FFAE-4045-4E6C-ABC4-3EA55EA70F5E}" type="slidenum">
              <a:rPr lang="pt-BR" sz="1200" b="0" strike="noStrike" spc="-1">
                <a:solidFill>
                  <a:srgbClr val="595959"/>
                </a:solidFill>
                <a:latin typeface="Franklin Gothic Medium"/>
              </a:rPr>
              <a:t>42</a:t>
            </a:fld>
            <a:endParaRPr lang="pt-BR" sz="1200" b="0" strike="noStrike" spc="-1">
              <a:latin typeface="Times New Roman"/>
            </a:endParaRPr>
          </a:p>
        </p:txBody>
      </p:sp>
      <p:sp>
        <p:nvSpPr>
          <p:cNvPr id="418"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Estrutura das classes</a:t>
            </a:r>
            <a:endParaRPr lang="pt-BR" sz="3200" b="0" strike="noStrike" spc="-1">
              <a:latin typeface="Arial"/>
            </a:endParaRPr>
          </a:p>
        </p:txBody>
      </p:sp>
      <p:sp>
        <p:nvSpPr>
          <p:cNvPr id="419" name="CustomShape 3"/>
          <p:cNvSpPr/>
          <p:nvPr/>
        </p:nvSpPr>
        <p:spPr>
          <a:xfrm>
            <a:off x="2613960" y="3716280"/>
            <a:ext cx="2340360" cy="1800000"/>
          </a:xfrm>
          <a:prstGeom prst="rect">
            <a:avLst/>
          </a:prstGeom>
          <a:solidFill>
            <a:srgbClr val="EAEAEA"/>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pt-BR" sz="2400" b="0" strike="noStrike" spc="-1">
                <a:solidFill>
                  <a:srgbClr val="000000"/>
                </a:solidFill>
                <a:latin typeface="Franklin Gothic Medium"/>
              </a:rPr>
              <a:t>       Cliente</a:t>
            </a:r>
            <a:endParaRPr lang="pt-BR" sz="2400" b="0" strike="noStrike" spc="-1">
              <a:latin typeface="Arial"/>
            </a:endParaRPr>
          </a:p>
          <a:p>
            <a:pPr algn="just">
              <a:lnSpc>
                <a:spcPct val="100000"/>
              </a:lnSpc>
            </a:pPr>
            <a:endParaRPr lang="pt-BR" sz="2400" b="0" strike="noStrike" spc="-1">
              <a:latin typeface="Arial"/>
            </a:endParaRPr>
          </a:p>
          <a:p>
            <a:pPr algn="just">
              <a:lnSpc>
                <a:spcPct val="100000"/>
              </a:lnSpc>
            </a:pPr>
            <a:r>
              <a:rPr lang="pt-BR" sz="1800" b="0" strike="noStrike" spc="-1">
                <a:solidFill>
                  <a:srgbClr val="000000"/>
                </a:solidFill>
                <a:latin typeface="Franklin Gothic Medium"/>
              </a:rPr>
              <a:t> Nome: Texto</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Idade: Numero</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r>
              <a:rPr lang="pt-BR" sz="1800" b="0" strike="noStrike" spc="-1">
                <a:solidFill>
                  <a:srgbClr val="000000"/>
                </a:solidFill>
                <a:latin typeface="Franklin Gothic Medium"/>
              </a:rPr>
              <a:t> Criar()</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Destruir()</a:t>
            </a:r>
            <a:endParaRPr lang="pt-BR" sz="1800" b="0" strike="noStrike" spc="-1">
              <a:latin typeface="Arial"/>
            </a:endParaRPr>
          </a:p>
        </p:txBody>
      </p:sp>
      <p:sp>
        <p:nvSpPr>
          <p:cNvPr id="420" name="Line 4"/>
          <p:cNvSpPr/>
          <p:nvPr/>
        </p:nvSpPr>
        <p:spPr>
          <a:xfrm>
            <a:off x="2613960" y="414792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1" name="Line 5"/>
          <p:cNvSpPr/>
          <p:nvPr/>
        </p:nvSpPr>
        <p:spPr>
          <a:xfrm>
            <a:off x="2613960" y="479556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2" name="Line 6"/>
          <p:cNvSpPr/>
          <p:nvPr/>
        </p:nvSpPr>
        <p:spPr>
          <a:xfrm flipH="1">
            <a:off x="5032080" y="3931920"/>
            <a:ext cx="78048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423" name="Line 7"/>
          <p:cNvSpPr/>
          <p:nvPr/>
        </p:nvSpPr>
        <p:spPr>
          <a:xfrm flipH="1">
            <a:off x="5032080" y="4435200"/>
            <a:ext cx="78048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424" name="Line 8"/>
          <p:cNvSpPr/>
          <p:nvPr/>
        </p:nvSpPr>
        <p:spPr>
          <a:xfrm flipH="1">
            <a:off x="5032080" y="5082840"/>
            <a:ext cx="78048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425" name="CustomShape 9"/>
          <p:cNvSpPr/>
          <p:nvPr/>
        </p:nvSpPr>
        <p:spPr>
          <a:xfrm>
            <a:off x="5976000" y="3735360"/>
            <a:ext cx="17722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Nome da Classe</a:t>
            </a:r>
            <a:endParaRPr lang="pt-BR" sz="1800" b="0" strike="noStrike" spc="-1">
              <a:latin typeface="Arial"/>
            </a:endParaRPr>
          </a:p>
        </p:txBody>
      </p:sp>
      <p:sp>
        <p:nvSpPr>
          <p:cNvPr id="426" name="CustomShape 10"/>
          <p:cNvSpPr/>
          <p:nvPr/>
        </p:nvSpPr>
        <p:spPr>
          <a:xfrm>
            <a:off x="5972400" y="4219560"/>
            <a:ext cx="10681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Atributos</a:t>
            </a:r>
            <a:endParaRPr lang="pt-BR" sz="1800" b="0" strike="noStrike" spc="-1">
              <a:latin typeface="Arial"/>
            </a:endParaRPr>
          </a:p>
        </p:txBody>
      </p:sp>
      <p:sp>
        <p:nvSpPr>
          <p:cNvPr id="427" name="CustomShape 11"/>
          <p:cNvSpPr/>
          <p:nvPr/>
        </p:nvSpPr>
        <p:spPr>
          <a:xfrm>
            <a:off x="5973120" y="4861080"/>
            <a:ext cx="10252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Métodos</a:t>
            </a:r>
            <a:endParaRPr lang="pt-BR" sz="1800" b="0" strike="noStrike" spc="-1">
              <a:latin typeface="Arial"/>
            </a:endParaRPr>
          </a:p>
        </p:txBody>
      </p:sp>
      <p:sp>
        <p:nvSpPr>
          <p:cNvPr id="428" name="CustomShape 12"/>
          <p:cNvSpPr/>
          <p:nvPr/>
        </p:nvSpPr>
        <p:spPr>
          <a:xfrm>
            <a:off x="741240" y="1268280"/>
            <a:ext cx="8345880" cy="161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Um classe basicamente possui dois grupos de elementos: a declaração de seus atributos e a implementação de seus métodos.</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Se desejássemos construir uma nova classe pública denominada </a:t>
            </a:r>
            <a:r>
              <a:rPr lang="pt-BR" sz="2000" b="0" strike="noStrike" spc="-1">
                <a:solidFill>
                  <a:srgbClr val="FF0000"/>
                </a:solidFill>
                <a:latin typeface="Courier New"/>
              </a:rPr>
              <a:t>Cliente</a:t>
            </a:r>
            <a:r>
              <a:rPr lang="pt-BR" sz="2000" b="0" strike="noStrike" spc="-1">
                <a:solidFill>
                  <a:srgbClr val="000000"/>
                </a:solidFill>
                <a:latin typeface="Courier New"/>
              </a:rPr>
              <a:t>,</a:t>
            </a:r>
            <a:r>
              <a:rPr lang="pt-BR" sz="2000" b="0" strike="noStrike" spc="-1">
                <a:solidFill>
                  <a:srgbClr val="000000"/>
                </a:solidFill>
                <a:latin typeface="Franklin Gothic Medium"/>
              </a:rPr>
              <a:t> como seria esta implementação?</a:t>
            </a:r>
            <a:endParaRPr lang="pt-BR" sz="2000" b="0" strike="noStrike" spc="-1">
              <a:latin typeface="Arial"/>
            </a:endParaRPr>
          </a:p>
        </p:txBody>
      </p:sp>
      <p:pic>
        <p:nvPicPr>
          <p:cNvPr id="429" name="Picture 13"/>
          <p:cNvPicPr/>
          <p:nvPr/>
        </p:nvPicPr>
        <p:blipFill>
          <a:blip r:embed="rId2"/>
          <a:stretch/>
        </p:blipFill>
        <p:spPr>
          <a:xfrm>
            <a:off x="9010080" y="5661000"/>
            <a:ext cx="412560" cy="63792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8915040" y="6156360"/>
            <a:ext cx="990360" cy="272520"/>
          </a:xfrm>
          <a:prstGeom prst="rect">
            <a:avLst/>
          </a:prstGeom>
          <a:noFill/>
          <a:ln>
            <a:noFill/>
          </a:ln>
        </p:spPr>
        <p:txBody>
          <a:bodyPr anchor="ctr"/>
          <a:lstStyle/>
          <a:p>
            <a:pPr algn="r">
              <a:lnSpc>
                <a:spcPct val="100000"/>
              </a:lnSpc>
            </a:pPr>
            <a:fld id="{B7331F30-BD7C-4205-95A6-79AA83946E8B}" type="slidenum">
              <a:rPr lang="pt-BR" sz="1200" b="0" strike="noStrike" spc="-1">
                <a:solidFill>
                  <a:srgbClr val="595959"/>
                </a:solidFill>
                <a:latin typeface="Franklin Gothic Medium"/>
              </a:rPr>
              <a:t>43</a:t>
            </a:fld>
            <a:endParaRPr lang="pt-BR" sz="1200" b="0" strike="noStrike" spc="-1">
              <a:latin typeface="Times New Roman"/>
            </a:endParaRPr>
          </a:p>
        </p:txBody>
      </p:sp>
      <p:sp>
        <p:nvSpPr>
          <p:cNvPr id="431"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Atributos</a:t>
            </a:r>
            <a:endParaRPr lang="pt-BR" sz="3200" b="0" strike="noStrike" spc="-1">
              <a:latin typeface="Arial"/>
            </a:endParaRPr>
          </a:p>
        </p:txBody>
      </p:sp>
      <p:sp>
        <p:nvSpPr>
          <p:cNvPr id="432" name="CustomShape 3"/>
          <p:cNvSpPr/>
          <p:nvPr/>
        </p:nvSpPr>
        <p:spPr>
          <a:xfrm>
            <a:off x="2613960" y="3716280"/>
            <a:ext cx="2340360" cy="1800000"/>
          </a:xfrm>
          <a:prstGeom prst="rect">
            <a:avLst/>
          </a:prstGeom>
          <a:solidFill>
            <a:srgbClr val="EAEAEA"/>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pt-BR" sz="2400" b="0" strike="noStrike" spc="-1">
                <a:solidFill>
                  <a:srgbClr val="000000"/>
                </a:solidFill>
                <a:latin typeface="Franklin Gothic Medium"/>
              </a:rPr>
              <a:t>       Cliente</a:t>
            </a:r>
            <a:endParaRPr lang="pt-BR" sz="2400" b="0" strike="noStrike" spc="-1">
              <a:latin typeface="Arial"/>
            </a:endParaRPr>
          </a:p>
          <a:p>
            <a:pPr algn="just">
              <a:lnSpc>
                <a:spcPct val="100000"/>
              </a:lnSpc>
            </a:pPr>
            <a:endParaRPr lang="pt-BR" sz="2400" b="0" strike="noStrike" spc="-1">
              <a:latin typeface="Arial"/>
            </a:endParaRPr>
          </a:p>
          <a:p>
            <a:pPr algn="just">
              <a:lnSpc>
                <a:spcPct val="100000"/>
              </a:lnSpc>
            </a:pPr>
            <a:r>
              <a:rPr lang="pt-BR" sz="1800" b="0" strike="noStrike" spc="-1">
                <a:solidFill>
                  <a:srgbClr val="000000"/>
                </a:solidFill>
                <a:latin typeface="Franklin Gothic Medium"/>
              </a:rPr>
              <a:t> Nome: Texto</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Idade: Numero</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r>
              <a:rPr lang="pt-BR" sz="1800" b="0" strike="noStrike" spc="-1">
                <a:solidFill>
                  <a:srgbClr val="000000"/>
                </a:solidFill>
                <a:latin typeface="Franklin Gothic Medium"/>
              </a:rPr>
              <a:t> Criar()</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Destruir()</a:t>
            </a:r>
            <a:endParaRPr lang="pt-BR" sz="1800" b="0" strike="noStrike" spc="-1">
              <a:latin typeface="Arial"/>
            </a:endParaRPr>
          </a:p>
        </p:txBody>
      </p:sp>
      <p:sp>
        <p:nvSpPr>
          <p:cNvPr id="433" name="Line 4"/>
          <p:cNvSpPr/>
          <p:nvPr/>
        </p:nvSpPr>
        <p:spPr>
          <a:xfrm>
            <a:off x="2613960" y="414792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4" name="Line 5"/>
          <p:cNvSpPr/>
          <p:nvPr/>
        </p:nvSpPr>
        <p:spPr>
          <a:xfrm>
            <a:off x="2613960" y="479556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5" name="Line 6"/>
          <p:cNvSpPr/>
          <p:nvPr/>
        </p:nvSpPr>
        <p:spPr>
          <a:xfrm flipH="1">
            <a:off x="5032080" y="4435200"/>
            <a:ext cx="78048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436" name="CustomShape 7"/>
          <p:cNvSpPr/>
          <p:nvPr/>
        </p:nvSpPr>
        <p:spPr>
          <a:xfrm>
            <a:off x="5972400" y="4219560"/>
            <a:ext cx="10681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Atributos</a:t>
            </a:r>
            <a:endParaRPr lang="pt-BR" sz="1800" b="0" strike="noStrike" spc="-1">
              <a:latin typeface="Arial"/>
            </a:endParaRPr>
          </a:p>
        </p:txBody>
      </p:sp>
      <p:sp>
        <p:nvSpPr>
          <p:cNvPr id="437" name="CustomShape 8"/>
          <p:cNvSpPr/>
          <p:nvPr/>
        </p:nvSpPr>
        <p:spPr>
          <a:xfrm>
            <a:off x="741240" y="1268280"/>
            <a:ext cx="8345880" cy="2224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Um atributo (</a:t>
            </a:r>
            <a:r>
              <a:rPr lang="pt-BR" sz="2000" b="0" i="1" strike="noStrike" spc="-1">
                <a:solidFill>
                  <a:srgbClr val="000000"/>
                </a:solidFill>
                <a:latin typeface="Courier New"/>
              </a:rPr>
              <a:t>atribute</a:t>
            </a:r>
            <a:r>
              <a:rPr lang="pt-BR" sz="2000" b="0" strike="noStrike" spc="-1">
                <a:solidFill>
                  <a:srgbClr val="000000"/>
                </a:solidFill>
                <a:latin typeface="Franklin Gothic Medium"/>
              </a:rPr>
              <a:t>) de uma classe é uma variável pertencente a esta classe que é destinada a armazenar alguma informação que está intrinsecamente associada a classe.</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Por exemplo, o cliente possui como atributos Nome e Idade, sendo Nome do tipo texto (</a:t>
            </a:r>
            <a:r>
              <a:rPr lang="pt-BR" sz="2000" b="0" strike="noStrike" spc="-1">
                <a:solidFill>
                  <a:srgbClr val="0066FF"/>
                </a:solidFill>
                <a:latin typeface="Courier New"/>
              </a:rPr>
              <a:t>String</a:t>
            </a:r>
            <a:r>
              <a:rPr lang="pt-BR" sz="2000" b="0" strike="noStrike" spc="-1">
                <a:solidFill>
                  <a:srgbClr val="000000"/>
                </a:solidFill>
                <a:latin typeface="Franklin Gothic Medium"/>
              </a:rPr>
              <a:t>) e Idade do tipo número (</a:t>
            </a:r>
            <a:r>
              <a:rPr lang="pt-BR" sz="2000" b="0" strike="noStrike" spc="-1">
                <a:solidFill>
                  <a:srgbClr val="0066FF"/>
                </a:solidFill>
                <a:latin typeface="Courier New"/>
              </a:rPr>
              <a:t>int</a:t>
            </a:r>
            <a:r>
              <a:rPr lang="pt-BR" sz="2000" b="0" strike="noStrike" spc="-1">
                <a:solidFill>
                  <a:srgbClr val="000000"/>
                </a:solidFill>
                <a:latin typeface="Franklin Gothic Medium"/>
              </a:rPr>
              <a:t>).</a:t>
            </a:r>
            <a:endParaRPr lang="pt-BR" sz="2000" b="0" strike="noStrike" spc="-1">
              <a:latin typeface="Arial"/>
            </a:endParaRPr>
          </a:p>
          <a:p>
            <a:pPr algn="just">
              <a:lnSpc>
                <a:spcPct val="100000"/>
              </a:lnSpc>
            </a:pPr>
            <a:endParaRPr lang="pt-BR" sz="2000" b="0" strike="noStrike" spc="-1">
              <a:latin typeface="Arial"/>
            </a:endParaRPr>
          </a:p>
        </p:txBody>
      </p:sp>
      <p:sp>
        <p:nvSpPr>
          <p:cNvPr id="438" name="CustomShape 9"/>
          <p:cNvSpPr/>
          <p:nvPr/>
        </p:nvSpPr>
        <p:spPr>
          <a:xfrm flipV="1">
            <a:off x="2612520" y="3282480"/>
            <a:ext cx="2340360" cy="433080"/>
          </a:xfrm>
          <a:prstGeom prst="rect">
            <a:avLst/>
          </a:prstGeom>
          <a:solidFill>
            <a:schemeClr val="accent1">
              <a:alpha val="81175"/>
            </a:schemeClr>
          </a:solidFill>
          <a:ln w="9360">
            <a:solidFill>
              <a:schemeClr val="tx1"/>
            </a:solidFill>
            <a:miter/>
          </a:ln>
        </p:spPr>
        <p:style>
          <a:lnRef idx="0">
            <a:scrgbClr r="0" g="0" b="0"/>
          </a:lnRef>
          <a:fillRef idx="0">
            <a:scrgbClr r="0" g="0" b="0"/>
          </a:fillRef>
          <a:effectRef idx="0">
            <a:scrgbClr r="0" g="0" b="0"/>
          </a:effectRef>
          <a:fontRef idx="minor"/>
        </p:style>
      </p:sp>
      <p:sp>
        <p:nvSpPr>
          <p:cNvPr id="439" name="CustomShape 10"/>
          <p:cNvSpPr/>
          <p:nvPr/>
        </p:nvSpPr>
        <p:spPr>
          <a:xfrm flipV="1">
            <a:off x="2612520" y="4077720"/>
            <a:ext cx="2340360" cy="718920"/>
          </a:xfrm>
          <a:prstGeom prst="rect">
            <a:avLst/>
          </a:prstGeom>
          <a:solidFill>
            <a:schemeClr val="accent1">
              <a:alpha val="81175"/>
            </a:schemeClr>
          </a:solidFill>
          <a:ln w="9360">
            <a:solidFill>
              <a:schemeClr val="tx1"/>
            </a:solidFill>
            <a:miter/>
          </a:ln>
        </p:spPr>
        <p:style>
          <a:lnRef idx="0">
            <a:scrgbClr r="0" g="0" b="0"/>
          </a:lnRef>
          <a:fillRef idx="0">
            <a:scrgbClr r="0" g="0" b="0"/>
          </a:fillRef>
          <a:effectRef idx="0">
            <a:scrgbClr r="0" g="0" b="0"/>
          </a:effectRef>
          <a:fontRef idx="minor"/>
        </p:style>
      </p:sp>
      <p:pic>
        <p:nvPicPr>
          <p:cNvPr id="440" name="Picture 11"/>
          <p:cNvPicPr/>
          <p:nvPr/>
        </p:nvPicPr>
        <p:blipFill>
          <a:blip r:embed="rId2"/>
          <a:stretch/>
        </p:blipFill>
        <p:spPr>
          <a:xfrm>
            <a:off x="9010080" y="5661000"/>
            <a:ext cx="412560" cy="63792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8915040" y="6156360"/>
            <a:ext cx="990360" cy="272520"/>
          </a:xfrm>
          <a:prstGeom prst="rect">
            <a:avLst/>
          </a:prstGeom>
          <a:noFill/>
          <a:ln>
            <a:noFill/>
          </a:ln>
        </p:spPr>
        <p:txBody>
          <a:bodyPr anchor="ctr"/>
          <a:lstStyle/>
          <a:p>
            <a:pPr algn="r">
              <a:lnSpc>
                <a:spcPct val="100000"/>
              </a:lnSpc>
            </a:pPr>
            <a:fld id="{1BF212F3-99AC-4783-818A-8B1A47CD2FB9}" type="slidenum">
              <a:rPr lang="pt-BR" sz="1200" b="0" strike="noStrike" spc="-1">
                <a:solidFill>
                  <a:srgbClr val="595959"/>
                </a:solidFill>
                <a:latin typeface="Franklin Gothic Medium"/>
              </a:rPr>
              <a:t>44</a:t>
            </a:fld>
            <a:endParaRPr lang="pt-BR" sz="1200" b="0" strike="noStrike" spc="-1">
              <a:latin typeface="Times New Roman"/>
            </a:endParaRPr>
          </a:p>
        </p:txBody>
      </p:sp>
      <p:sp>
        <p:nvSpPr>
          <p:cNvPr id="442"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Métodos</a:t>
            </a:r>
            <a:endParaRPr lang="pt-BR" sz="3200" b="0" strike="noStrike" spc="-1">
              <a:latin typeface="Arial"/>
            </a:endParaRPr>
          </a:p>
        </p:txBody>
      </p:sp>
      <p:sp>
        <p:nvSpPr>
          <p:cNvPr id="443" name="CustomShape 3"/>
          <p:cNvSpPr/>
          <p:nvPr/>
        </p:nvSpPr>
        <p:spPr>
          <a:xfrm>
            <a:off x="2613960" y="4653000"/>
            <a:ext cx="2340360" cy="1800000"/>
          </a:xfrm>
          <a:prstGeom prst="rect">
            <a:avLst/>
          </a:prstGeom>
          <a:solidFill>
            <a:srgbClr val="EAEAEA"/>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pt-BR" sz="2400" b="0" strike="noStrike" spc="-1">
                <a:solidFill>
                  <a:srgbClr val="000000"/>
                </a:solidFill>
                <a:latin typeface="Franklin Gothic Medium"/>
              </a:rPr>
              <a:t>       Cliente</a:t>
            </a:r>
            <a:endParaRPr lang="pt-BR" sz="2400" b="0" strike="noStrike" spc="-1">
              <a:latin typeface="Arial"/>
            </a:endParaRPr>
          </a:p>
          <a:p>
            <a:pPr algn="just">
              <a:lnSpc>
                <a:spcPct val="100000"/>
              </a:lnSpc>
            </a:pPr>
            <a:endParaRPr lang="pt-BR" sz="2400" b="0" strike="noStrike" spc="-1">
              <a:latin typeface="Arial"/>
            </a:endParaRPr>
          </a:p>
          <a:p>
            <a:pPr algn="just">
              <a:lnSpc>
                <a:spcPct val="100000"/>
              </a:lnSpc>
            </a:pPr>
            <a:r>
              <a:rPr lang="pt-BR" sz="1800" b="0" strike="noStrike" spc="-1">
                <a:solidFill>
                  <a:srgbClr val="000000"/>
                </a:solidFill>
                <a:latin typeface="Franklin Gothic Medium"/>
              </a:rPr>
              <a:t> Nome: Texto</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Idade: Numero</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r>
              <a:rPr lang="pt-BR" sz="1800" b="0" strike="noStrike" spc="-1">
                <a:solidFill>
                  <a:srgbClr val="000000"/>
                </a:solidFill>
                <a:latin typeface="Franklin Gothic Medium"/>
              </a:rPr>
              <a:t> Criar()</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Destruir()</a:t>
            </a:r>
            <a:endParaRPr lang="pt-BR" sz="1800" b="0" strike="noStrike" spc="-1">
              <a:latin typeface="Arial"/>
            </a:endParaRPr>
          </a:p>
        </p:txBody>
      </p:sp>
      <p:sp>
        <p:nvSpPr>
          <p:cNvPr id="444" name="Line 4"/>
          <p:cNvSpPr/>
          <p:nvPr/>
        </p:nvSpPr>
        <p:spPr>
          <a:xfrm>
            <a:off x="2613960" y="508464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5" name="Line 5"/>
          <p:cNvSpPr/>
          <p:nvPr/>
        </p:nvSpPr>
        <p:spPr>
          <a:xfrm>
            <a:off x="2613960" y="573228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46" name="Line 6"/>
          <p:cNvSpPr/>
          <p:nvPr/>
        </p:nvSpPr>
        <p:spPr>
          <a:xfrm flipH="1">
            <a:off x="5032080" y="6086160"/>
            <a:ext cx="78048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447" name="CustomShape 7"/>
          <p:cNvSpPr/>
          <p:nvPr/>
        </p:nvSpPr>
        <p:spPr>
          <a:xfrm>
            <a:off x="5973120" y="5870520"/>
            <a:ext cx="10252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00000"/>
                </a:solidFill>
                <a:latin typeface="Franklin Gothic Medium"/>
              </a:rPr>
              <a:t>Métodos</a:t>
            </a:r>
            <a:endParaRPr lang="pt-BR" sz="1800" b="0" strike="noStrike" spc="-1">
              <a:latin typeface="Arial"/>
            </a:endParaRPr>
          </a:p>
        </p:txBody>
      </p:sp>
      <p:sp>
        <p:nvSpPr>
          <p:cNvPr id="448" name="CustomShape 8"/>
          <p:cNvSpPr/>
          <p:nvPr/>
        </p:nvSpPr>
        <p:spPr>
          <a:xfrm>
            <a:off x="741240" y="1268280"/>
            <a:ext cx="8345880" cy="3139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Enquanto os atributos permitem armazenar dados associados aos objetos, ou seja, valores que descrevem a aparência ou estado de um certo objeto, os métodos (methods) são capazes de realizar operações sobre os atributos de uma classe ou capazes de especificar ações ou transformações possíveis para um objeto.</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Isso significa que os métodos conferem um caráter dinâmico aos objetos pois permitem que os objetos exibam um comportamento que, em muitos casos, pode mimetizar (imitar) o comportamento de um objeto real.</a:t>
            </a:r>
            <a:endParaRPr lang="pt-BR" sz="2000" b="0" strike="noStrike" spc="-1">
              <a:latin typeface="Arial"/>
            </a:endParaRPr>
          </a:p>
          <a:p>
            <a:pPr algn="just">
              <a:lnSpc>
                <a:spcPct val="100000"/>
              </a:lnSpc>
            </a:pPr>
            <a:endParaRPr lang="pt-BR" sz="2000" b="0" strike="noStrike" spc="-1">
              <a:latin typeface="Arial"/>
            </a:endParaRPr>
          </a:p>
        </p:txBody>
      </p:sp>
      <p:sp>
        <p:nvSpPr>
          <p:cNvPr id="449" name="CustomShape 9"/>
          <p:cNvSpPr/>
          <p:nvPr/>
        </p:nvSpPr>
        <p:spPr>
          <a:xfrm flipV="1">
            <a:off x="2612520" y="4219200"/>
            <a:ext cx="2340360" cy="433080"/>
          </a:xfrm>
          <a:prstGeom prst="rect">
            <a:avLst/>
          </a:prstGeom>
          <a:solidFill>
            <a:schemeClr val="accent1">
              <a:alpha val="81175"/>
            </a:schemeClr>
          </a:solidFill>
          <a:ln w="9360">
            <a:solidFill>
              <a:schemeClr val="tx1"/>
            </a:solidFill>
            <a:miter/>
          </a:ln>
        </p:spPr>
        <p:style>
          <a:lnRef idx="0">
            <a:scrgbClr r="0" g="0" b="0"/>
          </a:lnRef>
          <a:fillRef idx="0">
            <a:scrgbClr r="0" g="0" b="0"/>
          </a:fillRef>
          <a:effectRef idx="0">
            <a:scrgbClr r="0" g="0" b="0"/>
          </a:effectRef>
          <a:fontRef idx="minor"/>
        </p:style>
      </p:sp>
      <p:sp>
        <p:nvSpPr>
          <p:cNvPr id="450" name="CustomShape 10"/>
          <p:cNvSpPr/>
          <p:nvPr/>
        </p:nvSpPr>
        <p:spPr>
          <a:xfrm flipV="1">
            <a:off x="2612520" y="4439160"/>
            <a:ext cx="2340360" cy="647280"/>
          </a:xfrm>
          <a:prstGeom prst="rect">
            <a:avLst/>
          </a:prstGeom>
          <a:solidFill>
            <a:schemeClr val="accent1">
              <a:alpha val="81175"/>
            </a:schemeClr>
          </a:solidFill>
          <a:ln w="9360">
            <a:solidFill>
              <a:schemeClr val="tx1"/>
            </a:solidFill>
            <a:miter/>
          </a:ln>
        </p:spPr>
        <p:style>
          <a:lnRef idx="0">
            <a:scrgbClr r="0" g="0" b="0"/>
          </a:lnRef>
          <a:fillRef idx="0">
            <a:scrgbClr r="0" g="0" b="0"/>
          </a:fillRef>
          <a:effectRef idx="0">
            <a:scrgbClr r="0" g="0" b="0"/>
          </a:effectRef>
          <a:fontRef idx="minor"/>
        </p:style>
      </p:sp>
      <p:pic>
        <p:nvPicPr>
          <p:cNvPr id="451" name="Picture 11"/>
          <p:cNvPicPr/>
          <p:nvPr/>
        </p:nvPicPr>
        <p:blipFill>
          <a:blip r:embed="rId2"/>
          <a:stretch/>
        </p:blipFill>
        <p:spPr>
          <a:xfrm>
            <a:off x="9010080" y="5661000"/>
            <a:ext cx="412560" cy="63792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1"/>
          <p:cNvSpPr txBox="1"/>
          <p:nvPr/>
        </p:nvSpPr>
        <p:spPr>
          <a:xfrm>
            <a:off x="8915040" y="6156360"/>
            <a:ext cx="990360" cy="272520"/>
          </a:xfrm>
          <a:prstGeom prst="rect">
            <a:avLst/>
          </a:prstGeom>
          <a:noFill/>
          <a:ln>
            <a:noFill/>
          </a:ln>
        </p:spPr>
        <p:txBody>
          <a:bodyPr anchor="ctr"/>
          <a:lstStyle/>
          <a:p>
            <a:pPr algn="r">
              <a:lnSpc>
                <a:spcPct val="100000"/>
              </a:lnSpc>
            </a:pPr>
            <a:fld id="{94AD435C-1614-4CC6-A6CA-6099DF328DF3}" type="slidenum">
              <a:rPr lang="pt-BR" sz="1200" b="0" strike="noStrike" spc="-1">
                <a:solidFill>
                  <a:srgbClr val="595959"/>
                </a:solidFill>
                <a:latin typeface="Franklin Gothic Medium"/>
              </a:rPr>
              <a:t>45</a:t>
            </a:fld>
            <a:endParaRPr lang="pt-BR" sz="1200" b="0" strike="noStrike" spc="-1">
              <a:latin typeface="Times New Roman"/>
            </a:endParaRPr>
          </a:p>
        </p:txBody>
      </p:sp>
      <p:sp>
        <p:nvSpPr>
          <p:cNvPr id="453"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Instanciação – Criação de um novo Objeto</a:t>
            </a:r>
            <a:endParaRPr lang="pt-BR" sz="3200" b="0" strike="noStrike" spc="-1">
              <a:latin typeface="Arial"/>
            </a:endParaRPr>
          </a:p>
        </p:txBody>
      </p:sp>
      <p:sp>
        <p:nvSpPr>
          <p:cNvPr id="454" name="CustomShape 3"/>
          <p:cNvSpPr/>
          <p:nvPr/>
        </p:nvSpPr>
        <p:spPr>
          <a:xfrm>
            <a:off x="741240" y="1212840"/>
            <a:ext cx="8345880" cy="1919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criação de um objeto é que chamamos instanciação. Instanciar significa criar uma instância da classe (</a:t>
            </a:r>
            <a:r>
              <a:rPr lang="pt-BR" sz="2000" b="0" i="1" strike="noStrike" spc="-1">
                <a:solidFill>
                  <a:srgbClr val="000000"/>
                </a:solidFill>
                <a:latin typeface="Franklin Gothic Medium"/>
              </a:rPr>
              <a:t>class instance</a:t>
            </a:r>
            <a:r>
              <a:rPr lang="pt-BR" sz="2000" b="0" strike="noStrike" spc="-1">
                <a:solidFill>
                  <a:srgbClr val="000000"/>
                </a:solidFill>
                <a:latin typeface="Franklin Gothic Medium"/>
              </a:rPr>
              <a:t>), isto é, um novo objeto que pode ser descrito através desta classe.</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Enquanto que uma classe é um modelo abstrato de um objeto, uma instância representa um objeto concreto desta classe.</a:t>
            </a:r>
            <a:endParaRPr lang="pt-BR" sz="2000" b="0" strike="noStrike" spc="-1">
              <a:latin typeface="Arial"/>
            </a:endParaRPr>
          </a:p>
        </p:txBody>
      </p:sp>
      <p:sp>
        <p:nvSpPr>
          <p:cNvPr id="455" name="CustomShape 4"/>
          <p:cNvSpPr/>
          <p:nvPr/>
        </p:nvSpPr>
        <p:spPr>
          <a:xfrm>
            <a:off x="1520280" y="3716280"/>
            <a:ext cx="2340360" cy="1800000"/>
          </a:xfrm>
          <a:prstGeom prst="rect">
            <a:avLst/>
          </a:prstGeom>
          <a:solidFill>
            <a:srgbClr val="EAEAEA"/>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pt-BR" sz="2400" b="0" strike="noStrike" spc="-1">
                <a:solidFill>
                  <a:srgbClr val="000000"/>
                </a:solidFill>
                <a:latin typeface="Franklin Gothic Medium"/>
              </a:rPr>
              <a:t>       Cliente</a:t>
            </a:r>
            <a:endParaRPr lang="pt-BR" sz="2400" b="0" strike="noStrike" spc="-1">
              <a:latin typeface="Arial"/>
            </a:endParaRPr>
          </a:p>
          <a:p>
            <a:pPr algn="just">
              <a:lnSpc>
                <a:spcPct val="100000"/>
              </a:lnSpc>
            </a:pPr>
            <a:endParaRPr lang="pt-BR" sz="2400" b="0" strike="noStrike" spc="-1">
              <a:latin typeface="Arial"/>
            </a:endParaRPr>
          </a:p>
          <a:p>
            <a:pPr algn="just">
              <a:lnSpc>
                <a:spcPct val="100000"/>
              </a:lnSpc>
            </a:pPr>
            <a:r>
              <a:rPr lang="pt-BR" sz="1800" b="0" strike="noStrike" spc="-1">
                <a:solidFill>
                  <a:srgbClr val="000000"/>
                </a:solidFill>
                <a:latin typeface="Franklin Gothic Medium"/>
              </a:rPr>
              <a:t> Nome: Texto</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Idade: Numero</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r>
              <a:rPr lang="pt-BR" sz="1800" b="0" strike="noStrike" spc="-1">
                <a:solidFill>
                  <a:srgbClr val="000000"/>
                </a:solidFill>
                <a:latin typeface="Franklin Gothic Medium"/>
              </a:rPr>
              <a:t> Criar()</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Destruir()</a:t>
            </a:r>
            <a:endParaRPr lang="pt-BR" sz="1800" b="0" strike="noStrike" spc="-1">
              <a:latin typeface="Arial"/>
            </a:endParaRPr>
          </a:p>
        </p:txBody>
      </p:sp>
      <p:sp>
        <p:nvSpPr>
          <p:cNvPr id="456" name="Line 5"/>
          <p:cNvSpPr/>
          <p:nvPr/>
        </p:nvSpPr>
        <p:spPr>
          <a:xfrm>
            <a:off x="1520280" y="4147920"/>
            <a:ext cx="2340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7" name="Line 6"/>
          <p:cNvSpPr/>
          <p:nvPr/>
        </p:nvSpPr>
        <p:spPr>
          <a:xfrm>
            <a:off x="1520280" y="4795560"/>
            <a:ext cx="2340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58" name="CustomShape 7"/>
          <p:cNvSpPr/>
          <p:nvPr/>
        </p:nvSpPr>
        <p:spPr>
          <a:xfrm>
            <a:off x="4719240" y="3933720"/>
            <a:ext cx="4835520" cy="118764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901"/>
              </a:spcBef>
            </a:pPr>
            <a:r>
              <a:rPr lang="pt-BR" sz="1800" b="0" strike="noStrike" spc="-1">
                <a:solidFill>
                  <a:srgbClr val="000000"/>
                </a:solidFill>
                <a:latin typeface="Franklin Gothic Medium"/>
              </a:rPr>
              <a:t>A classe </a:t>
            </a:r>
            <a:r>
              <a:rPr lang="pt-BR" sz="1800" b="1" strike="noStrike" spc="-1">
                <a:solidFill>
                  <a:srgbClr val="000000"/>
                </a:solidFill>
                <a:latin typeface="Franklin Gothic Medium"/>
              </a:rPr>
              <a:t>cliente</a:t>
            </a:r>
            <a:r>
              <a:rPr lang="pt-BR" sz="1800" b="0" strike="noStrike" spc="-1">
                <a:solidFill>
                  <a:srgbClr val="000000"/>
                </a:solidFill>
                <a:latin typeface="Franklin Gothic Medium"/>
              </a:rPr>
              <a:t> representa um modelo abstrato de cliente enquanto que cada cliente que existe fisicamente é uma instância desta classe, ou seja, um objeto concreto deste tipo.</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TextShape 1"/>
          <p:cNvSpPr txBox="1"/>
          <p:nvPr/>
        </p:nvSpPr>
        <p:spPr>
          <a:xfrm>
            <a:off x="8915040" y="6156360"/>
            <a:ext cx="990360" cy="272520"/>
          </a:xfrm>
          <a:prstGeom prst="rect">
            <a:avLst/>
          </a:prstGeom>
          <a:noFill/>
          <a:ln>
            <a:noFill/>
          </a:ln>
        </p:spPr>
        <p:txBody>
          <a:bodyPr anchor="ctr"/>
          <a:lstStyle/>
          <a:p>
            <a:pPr algn="r">
              <a:lnSpc>
                <a:spcPct val="100000"/>
              </a:lnSpc>
            </a:pPr>
            <a:fld id="{3993495F-6E8F-42B2-B417-FD1B01C87F31}" type="slidenum">
              <a:rPr lang="pt-BR" sz="1200" b="0" strike="noStrike" spc="-1">
                <a:solidFill>
                  <a:srgbClr val="595959"/>
                </a:solidFill>
                <a:latin typeface="Franklin Gothic Medium"/>
              </a:rPr>
              <a:t>46</a:t>
            </a:fld>
            <a:endParaRPr lang="pt-BR" sz="1200" b="0" strike="noStrike" spc="-1">
              <a:latin typeface="Times New Roman"/>
            </a:endParaRPr>
          </a:p>
        </p:txBody>
      </p:sp>
      <p:sp>
        <p:nvSpPr>
          <p:cNvPr id="460" name="CustomShape 2"/>
          <p:cNvSpPr/>
          <p:nvPr/>
        </p:nvSpPr>
        <p:spPr>
          <a:xfrm>
            <a:off x="741240" y="1212840"/>
            <a:ext cx="8345880" cy="2834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Criar uma instância significa no exemplo do cliente, que utilizamos as mesmas características para descrever objetos diferentes, ou seja, um cliente com nome Julio, olhos Azuis e altura 1,40 mt. é um cliente diferente de outro com nome Paulo, olhos Castanhos e altura 1,86 mt., embora descritos através das mesmas características (nome, olhos e altura). </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Assim os atributos de uma classe são váriaveis-membro desta classe que contêm informações representativas sobre um certo objeto deste tipo.</a:t>
            </a:r>
            <a:endParaRPr lang="pt-BR" sz="2000" b="0" strike="noStrike" spc="-1">
              <a:latin typeface="Arial"/>
            </a:endParaRPr>
          </a:p>
        </p:txBody>
      </p:sp>
      <p:sp>
        <p:nvSpPr>
          <p:cNvPr id="461" name="CustomShape 3"/>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Instanciação – Criação de um novo Objeto</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extShape 1"/>
          <p:cNvSpPr txBox="1"/>
          <p:nvPr/>
        </p:nvSpPr>
        <p:spPr>
          <a:xfrm>
            <a:off x="8915040" y="6156360"/>
            <a:ext cx="990360" cy="272520"/>
          </a:xfrm>
          <a:prstGeom prst="rect">
            <a:avLst/>
          </a:prstGeom>
          <a:noFill/>
          <a:ln>
            <a:noFill/>
          </a:ln>
        </p:spPr>
        <p:txBody>
          <a:bodyPr anchor="ctr"/>
          <a:lstStyle/>
          <a:p>
            <a:pPr algn="r">
              <a:lnSpc>
                <a:spcPct val="100000"/>
              </a:lnSpc>
            </a:pPr>
            <a:fld id="{09C63896-A027-4F9C-AE4E-F51B7CCCBC0C}" type="slidenum">
              <a:rPr lang="pt-BR" sz="1200" b="0" strike="noStrike" spc="-1">
                <a:solidFill>
                  <a:srgbClr val="595959"/>
                </a:solidFill>
                <a:latin typeface="Franklin Gothic Medium"/>
              </a:rPr>
              <a:t>47</a:t>
            </a:fld>
            <a:endParaRPr lang="pt-BR" sz="1200" b="0" strike="noStrike" spc="-1">
              <a:latin typeface="Times New Roman"/>
            </a:endParaRPr>
          </a:p>
        </p:txBody>
      </p:sp>
      <p:sp>
        <p:nvSpPr>
          <p:cNvPr id="463"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Conceito Computacional</a:t>
            </a:r>
            <a:endParaRPr lang="pt-BR" sz="3200" b="0" strike="noStrike" spc="-1">
              <a:latin typeface="Arial"/>
            </a:endParaRPr>
          </a:p>
        </p:txBody>
      </p:sp>
      <p:sp>
        <p:nvSpPr>
          <p:cNvPr id="464" name="CustomShape 3"/>
          <p:cNvSpPr/>
          <p:nvPr/>
        </p:nvSpPr>
        <p:spPr>
          <a:xfrm>
            <a:off x="741240" y="1212840"/>
            <a:ext cx="8345880" cy="1310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Do ponto de vista computacional, a instância corresponde a alocação de memória para armazenar informações sobre um certo objeto, ou seja, a reserva de uma porção de memória para guardar os valores associados aos atributos que descrevem um objeto de uma certa classe.</a:t>
            </a:r>
            <a:endParaRPr lang="pt-BR" sz="2000" b="0" strike="noStrike" spc="-1">
              <a:latin typeface="Arial"/>
            </a:endParaRPr>
          </a:p>
        </p:txBody>
      </p:sp>
      <p:graphicFrame>
        <p:nvGraphicFramePr>
          <p:cNvPr id="465" name="Table 4"/>
          <p:cNvGraphicFramePr/>
          <p:nvPr/>
        </p:nvGraphicFramePr>
        <p:xfrm>
          <a:off x="3673440" y="3240000"/>
          <a:ext cx="2520720" cy="375840"/>
        </p:xfrm>
        <a:graphic>
          <a:graphicData uri="http://schemas.openxmlformats.org/drawingml/2006/table">
            <a:tbl>
              <a:tblPr/>
              <a:tblGrid>
                <a:gridCol w="503640">
                  <a:extLst>
                    <a:ext uri="{9D8B030D-6E8A-4147-A177-3AD203B41FA5}">
                      <a16:colId xmlns:a16="http://schemas.microsoft.com/office/drawing/2014/main" val="20000"/>
                    </a:ext>
                  </a:extLst>
                </a:gridCol>
                <a:gridCol w="503640">
                  <a:extLst>
                    <a:ext uri="{9D8B030D-6E8A-4147-A177-3AD203B41FA5}">
                      <a16:colId xmlns:a16="http://schemas.microsoft.com/office/drawing/2014/main" val="20001"/>
                    </a:ext>
                  </a:extLst>
                </a:gridCol>
                <a:gridCol w="505440">
                  <a:extLst>
                    <a:ext uri="{9D8B030D-6E8A-4147-A177-3AD203B41FA5}">
                      <a16:colId xmlns:a16="http://schemas.microsoft.com/office/drawing/2014/main" val="20002"/>
                    </a:ext>
                  </a:extLst>
                </a:gridCol>
                <a:gridCol w="503640">
                  <a:extLst>
                    <a:ext uri="{9D8B030D-6E8A-4147-A177-3AD203B41FA5}">
                      <a16:colId xmlns:a16="http://schemas.microsoft.com/office/drawing/2014/main" val="20003"/>
                    </a:ext>
                  </a:extLst>
                </a:gridCol>
                <a:gridCol w="504360">
                  <a:extLst>
                    <a:ext uri="{9D8B030D-6E8A-4147-A177-3AD203B41FA5}">
                      <a16:colId xmlns:a16="http://schemas.microsoft.com/office/drawing/2014/main" val="20004"/>
                    </a:ext>
                  </a:extLst>
                </a:gridCol>
              </a:tblGrid>
              <a:tr h="457560">
                <a:tc>
                  <a:txBody>
                    <a:bodyPr/>
                    <a:lstStyle/>
                    <a:p>
                      <a:endParaRPr lang="pt-BR"/>
                    </a:p>
                  </a:txBody>
                  <a:tcPr marL="99000" marR="99000">
                    <a:lnL w="28080">
                      <a:solidFill>
                        <a:srgbClr val="000000"/>
                      </a:solidFill>
                    </a:lnL>
                    <a:lnR w="12240">
                      <a:solidFill>
                        <a:srgbClr val="000000"/>
                      </a:solidFill>
                    </a:lnR>
                    <a:lnT w="28080">
                      <a:solidFill>
                        <a:srgbClr val="000000"/>
                      </a:solidFill>
                    </a:lnT>
                    <a:lnB w="28080">
                      <a:solidFill>
                        <a:srgbClr val="000000"/>
                      </a:solidFill>
                    </a:lnB>
                    <a:solidFill>
                      <a:srgbClr val="009900"/>
                    </a:solidFill>
                  </a:tcPr>
                </a:tc>
                <a:tc>
                  <a:txBody>
                    <a:bodyPr/>
                    <a:lstStyle/>
                    <a:p>
                      <a:endParaRPr lang="pt-BR"/>
                    </a:p>
                  </a:txBody>
                  <a:tcPr marL="99000" marR="99000">
                    <a:lnL w="12240">
                      <a:solidFill>
                        <a:srgbClr val="000000"/>
                      </a:solidFill>
                    </a:lnL>
                    <a:lnR w="12240">
                      <a:solidFill>
                        <a:srgbClr val="000000"/>
                      </a:solidFill>
                    </a:lnR>
                    <a:lnT w="28080">
                      <a:solidFill>
                        <a:srgbClr val="000000"/>
                      </a:solidFill>
                    </a:lnT>
                    <a:lnB w="28080">
                      <a:solidFill>
                        <a:srgbClr val="000000"/>
                      </a:solidFill>
                    </a:lnB>
                    <a:solidFill>
                      <a:srgbClr val="009900"/>
                    </a:solidFill>
                  </a:tcPr>
                </a:tc>
                <a:tc>
                  <a:txBody>
                    <a:bodyPr/>
                    <a:lstStyle/>
                    <a:p>
                      <a:endParaRPr lang="pt-BR"/>
                    </a:p>
                  </a:txBody>
                  <a:tcPr marL="99000" marR="99000">
                    <a:lnL w="12240">
                      <a:solidFill>
                        <a:srgbClr val="000000"/>
                      </a:solidFill>
                    </a:lnL>
                    <a:lnR w="12240">
                      <a:solidFill>
                        <a:srgbClr val="000000"/>
                      </a:solidFill>
                    </a:lnR>
                    <a:lnT w="28080">
                      <a:solidFill>
                        <a:srgbClr val="000000"/>
                      </a:solidFill>
                    </a:lnT>
                    <a:lnB w="28080">
                      <a:solidFill>
                        <a:srgbClr val="000000"/>
                      </a:solidFill>
                    </a:lnB>
                    <a:solidFill>
                      <a:srgbClr val="009900"/>
                    </a:solidFill>
                  </a:tcPr>
                </a:tc>
                <a:tc>
                  <a:txBody>
                    <a:bodyPr/>
                    <a:lstStyle/>
                    <a:p>
                      <a:endParaRPr lang="pt-BR"/>
                    </a:p>
                  </a:txBody>
                  <a:tcPr marL="99000" marR="99000">
                    <a:lnL w="12240">
                      <a:solidFill>
                        <a:srgbClr val="000000"/>
                      </a:solidFill>
                    </a:lnL>
                    <a:lnR w="12240">
                      <a:solidFill>
                        <a:srgbClr val="000000"/>
                      </a:solidFill>
                    </a:lnR>
                    <a:lnT w="28080">
                      <a:solidFill>
                        <a:srgbClr val="000000"/>
                      </a:solidFill>
                    </a:lnT>
                    <a:lnB w="28080">
                      <a:solidFill>
                        <a:srgbClr val="000000"/>
                      </a:solidFill>
                    </a:lnB>
                    <a:solidFill>
                      <a:srgbClr val="009900"/>
                    </a:solidFill>
                  </a:tcPr>
                </a:tc>
                <a:tc>
                  <a:txBody>
                    <a:bodyPr/>
                    <a:lstStyle/>
                    <a:p>
                      <a:endParaRPr lang="pt-BR"/>
                    </a:p>
                  </a:txBody>
                  <a:tcPr marL="99000" marR="99000">
                    <a:lnL w="12240">
                      <a:solidFill>
                        <a:srgbClr val="000000"/>
                      </a:solidFill>
                    </a:lnL>
                    <a:lnR w="28080">
                      <a:solidFill>
                        <a:srgbClr val="000000"/>
                      </a:solidFill>
                    </a:lnR>
                    <a:lnT w="28080">
                      <a:solidFill>
                        <a:srgbClr val="000000"/>
                      </a:solidFill>
                    </a:lnT>
                    <a:lnB w="28080">
                      <a:solidFill>
                        <a:srgbClr val="000000"/>
                      </a:solidFill>
                    </a:lnB>
                    <a:solidFill>
                      <a:srgbClr val="009900"/>
                    </a:solidFill>
                  </a:tcPr>
                </a:tc>
                <a:extLst>
                  <a:ext uri="{0D108BD9-81ED-4DB2-BD59-A6C34878D82A}">
                    <a16:rowId xmlns:a16="http://schemas.microsoft.com/office/drawing/2014/main" val="10000"/>
                  </a:ext>
                </a:extLst>
              </a:tr>
            </a:tbl>
          </a:graphicData>
        </a:graphic>
      </p:graphicFrame>
      <p:sp>
        <p:nvSpPr>
          <p:cNvPr id="466" name="CustomShape 5"/>
          <p:cNvSpPr/>
          <p:nvPr/>
        </p:nvSpPr>
        <p:spPr>
          <a:xfrm>
            <a:off x="3750840" y="3325680"/>
            <a:ext cx="311040" cy="360000"/>
          </a:xfrm>
          <a:prstGeom prst="rect">
            <a:avLst/>
          </a:prstGeom>
          <a:solidFill>
            <a:schemeClr val="accent1"/>
          </a:solidFill>
          <a:ln w="28440">
            <a:solidFill>
              <a:schemeClr val="bg2"/>
            </a:solidFill>
            <a:miter/>
          </a:ln>
        </p:spPr>
        <p:style>
          <a:lnRef idx="0">
            <a:scrgbClr r="0" g="0" b="0"/>
          </a:lnRef>
          <a:fillRef idx="0">
            <a:scrgbClr r="0" g="0" b="0"/>
          </a:fillRef>
          <a:effectRef idx="0">
            <a:scrgbClr r="0" g="0" b="0"/>
          </a:effectRef>
          <a:fontRef idx="minor"/>
        </p:style>
      </p:sp>
      <p:sp>
        <p:nvSpPr>
          <p:cNvPr id="467" name="CustomShape 6"/>
          <p:cNvSpPr/>
          <p:nvPr/>
        </p:nvSpPr>
        <p:spPr>
          <a:xfrm>
            <a:off x="4264920" y="3311640"/>
            <a:ext cx="311040" cy="360000"/>
          </a:xfrm>
          <a:prstGeom prst="rect">
            <a:avLst/>
          </a:prstGeom>
          <a:solidFill>
            <a:schemeClr val="accent1"/>
          </a:solidFill>
          <a:ln w="28440">
            <a:solidFill>
              <a:schemeClr val="bg2"/>
            </a:solidFill>
            <a:miter/>
          </a:ln>
        </p:spPr>
        <p:style>
          <a:lnRef idx="0">
            <a:scrgbClr r="0" g="0" b="0"/>
          </a:lnRef>
          <a:fillRef idx="0">
            <a:scrgbClr r="0" g="0" b="0"/>
          </a:fillRef>
          <a:effectRef idx="0">
            <a:scrgbClr r="0" g="0" b="0"/>
          </a:effectRef>
          <a:fontRef idx="minor"/>
        </p:style>
      </p:sp>
      <p:sp>
        <p:nvSpPr>
          <p:cNvPr id="468" name="CustomShape 7"/>
          <p:cNvSpPr/>
          <p:nvPr/>
        </p:nvSpPr>
        <p:spPr>
          <a:xfrm>
            <a:off x="4765680" y="3311640"/>
            <a:ext cx="311040" cy="360000"/>
          </a:xfrm>
          <a:prstGeom prst="rect">
            <a:avLst/>
          </a:prstGeom>
          <a:solidFill>
            <a:schemeClr val="accent1"/>
          </a:solidFill>
          <a:ln w="28440">
            <a:solidFill>
              <a:schemeClr val="bg2"/>
            </a:solidFill>
            <a:miter/>
          </a:ln>
        </p:spPr>
        <p:style>
          <a:lnRef idx="0">
            <a:scrgbClr r="0" g="0" b="0"/>
          </a:lnRef>
          <a:fillRef idx="0">
            <a:scrgbClr r="0" g="0" b="0"/>
          </a:fillRef>
          <a:effectRef idx="0">
            <a:scrgbClr r="0" g="0" b="0"/>
          </a:effectRef>
          <a:fontRef idx="minor"/>
        </p:style>
      </p:sp>
      <p:sp>
        <p:nvSpPr>
          <p:cNvPr id="469" name="CustomShape 8"/>
          <p:cNvSpPr/>
          <p:nvPr/>
        </p:nvSpPr>
        <p:spPr>
          <a:xfrm>
            <a:off x="5281560" y="3311640"/>
            <a:ext cx="311040" cy="360000"/>
          </a:xfrm>
          <a:prstGeom prst="rect">
            <a:avLst/>
          </a:prstGeom>
          <a:solidFill>
            <a:schemeClr val="accent1"/>
          </a:solidFill>
          <a:ln w="28440">
            <a:solidFill>
              <a:schemeClr val="bg2"/>
            </a:solidFill>
            <a:miter/>
          </a:ln>
        </p:spPr>
        <p:style>
          <a:lnRef idx="0">
            <a:scrgbClr r="0" g="0" b="0"/>
          </a:lnRef>
          <a:fillRef idx="0">
            <a:scrgbClr r="0" g="0" b="0"/>
          </a:fillRef>
          <a:effectRef idx="0">
            <a:scrgbClr r="0" g="0" b="0"/>
          </a:effectRef>
          <a:fontRef idx="minor"/>
        </p:style>
      </p:sp>
      <p:sp>
        <p:nvSpPr>
          <p:cNvPr id="470" name="CustomShape 9"/>
          <p:cNvSpPr/>
          <p:nvPr/>
        </p:nvSpPr>
        <p:spPr>
          <a:xfrm>
            <a:off x="5795640" y="3311640"/>
            <a:ext cx="311040" cy="360000"/>
          </a:xfrm>
          <a:prstGeom prst="rect">
            <a:avLst/>
          </a:prstGeom>
          <a:solidFill>
            <a:schemeClr val="accent1"/>
          </a:solidFill>
          <a:ln w="28440">
            <a:solidFill>
              <a:schemeClr val="bg2"/>
            </a:solidFill>
            <a:miter/>
          </a:ln>
        </p:spPr>
        <p:style>
          <a:lnRef idx="0">
            <a:scrgbClr r="0" g="0" b="0"/>
          </a:lnRef>
          <a:fillRef idx="0">
            <a:scrgbClr r="0" g="0" b="0"/>
          </a:fillRef>
          <a:effectRef idx="0">
            <a:scrgbClr r="0" g="0" b="0"/>
          </a:effectRef>
          <a:fontRef idx="minor"/>
        </p:style>
      </p:sp>
      <p:sp>
        <p:nvSpPr>
          <p:cNvPr id="471" name="CustomShape 10"/>
          <p:cNvSpPr/>
          <p:nvPr/>
        </p:nvSpPr>
        <p:spPr>
          <a:xfrm>
            <a:off x="662040" y="4653000"/>
            <a:ext cx="2340360" cy="1800000"/>
          </a:xfrm>
          <a:prstGeom prst="rect">
            <a:avLst/>
          </a:prstGeom>
          <a:solidFill>
            <a:srgbClr val="EAEAEA"/>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pt-BR" sz="2400" b="0" strike="noStrike" spc="-1">
                <a:solidFill>
                  <a:srgbClr val="000000"/>
                </a:solidFill>
                <a:latin typeface="Franklin Gothic Medium"/>
              </a:rPr>
              <a:t>  Julio: cliente</a:t>
            </a:r>
            <a:endParaRPr lang="pt-BR" sz="2400" b="0" strike="noStrike" spc="-1">
              <a:latin typeface="Arial"/>
            </a:endParaRPr>
          </a:p>
          <a:p>
            <a:pPr algn="just">
              <a:lnSpc>
                <a:spcPct val="100000"/>
              </a:lnSpc>
            </a:pPr>
            <a:endParaRPr lang="pt-BR" sz="2400" b="0" strike="noStrike" spc="-1">
              <a:latin typeface="Arial"/>
            </a:endParaRPr>
          </a:p>
          <a:p>
            <a:pPr algn="just">
              <a:lnSpc>
                <a:spcPct val="100000"/>
              </a:lnSpc>
            </a:pPr>
            <a:r>
              <a:rPr lang="pt-BR" sz="1800" b="0" strike="noStrike" spc="-1">
                <a:solidFill>
                  <a:srgbClr val="000000"/>
                </a:solidFill>
                <a:latin typeface="Franklin Gothic Medium"/>
              </a:rPr>
              <a:t> Nome = Julio</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Idade= 23</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Olhos = Azuis</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Altura = 1.40</a:t>
            </a:r>
            <a:endParaRPr lang="pt-BR" sz="1800" b="0" strike="noStrike" spc="-1">
              <a:latin typeface="Arial"/>
            </a:endParaRPr>
          </a:p>
        </p:txBody>
      </p:sp>
      <p:sp>
        <p:nvSpPr>
          <p:cNvPr id="472" name="Line 11"/>
          <p:cNvSpPr/>
          <p:nvPr/>
        </p:nvSpPr>
        <p:spPr>
          <a:xfrm>
            <a:off x="662040" y="5084640"/>
            <a:ext cx="2340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73" name="CustomShape 12"/>
          <p:cNvSpPr/>
          <p:nvPr/>
        </p:nvSpPr>
        <p:spPr>
          <a:xfrm rot="16200000">
            <a:off x="2393640" y="3139920"/>
            <a:ext cx="952200" cy="2073600"/>
          </a:xfrm>
          <a:prstGeom prst="bentConnector3">
            <a:avLst>
              <a:gd name="adj1" fmla="val 50833"/>
            </a:avLst>
          </a:prstGeom>
          <a:noFill/>
          <a:ln w="28440">
            <a:solidFill>
              <a:srgbClr val="CC9900"/>
            </a:solidFill>
            <a:miter/>
          </a:ln>
        </p:spPr>
        <p:style>
          <a:lnRef idx="0">
            <a:scrgbClr r="0" g="0" b="0"/>
          </a:lnRef>
          <a:fillRef idx="0">
            <a:scrgbClr r="0" g="0" b="0"/>
          </a:fillRef>
          <a:effectRef idx="0">
            <a:scrgbClr r="0" g="0" b="0"/>
          </a:effectRef>
          <a:fontRef idx="minor"/>
        </p:style>
      </p:sp>
      <p:sp>
        <p:nvSpPr>
          <p:cNvPr id="474" name="CustomShape 13"/>
          <p:cNvSpPr/>
          <p:nvPr/>
        </p:nvSpPr>
        <p:spPr>
          <a:xfrm>
            <a:off x="3252240" y="4653000"/>
            <a:ext cx="2340360" cy="1800000"/>
          </a:xfrm>
          <a:prstGeom prst="rect">
            <a:avLst/>
          </a:prstGeom>
          <a:solidFill>
            <a:srgbClr val="EAEAEA"/>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pt-BR" sz="2400" b="0" strike="noStrike" spc="-1">
                <a:solidFill>
                  <a:srgbClr val="000000"/>
                </a:solidFill>
                <a:latin typeface="Franklin Gothic Medium"/>
              </a:rPr>
              <a:t> Paulo: cliente</a:t>
            </a:r>
            <a:endParaRPr lang="pt-BR" sz="2400" b="0" strike="noStrike" spc="-1">
              <a:latin typeface="Arial"/>
            </a:endParaRPr>
          </a:p>
          <a:p>
            <a:pPr algn="just">
              <a:lnSpc>
                <a:spcPct val="100000"/>
              </a:lnSpc>
            </a:pPr>
            <a:endParaRPr lang="pt-BR" sz="2400" b="0" strike="noStrike" spc="-1">
              <a:latin typeface="Arial"/>
            </a:endParaRPr>
          </a:p>
          <a:p>
            <a:pPr algn="just">
              <a:lnSpc>
                <a:spcPct val="100000"/>
              </a:lnSpc>
            </a:pPr>
            <a:r>
              <a:rPr lang="pt-BR" sz="1800" b="0" strike="noStrike" spc="-1">
                <a:solidFill>
                  <a:srgbClr val="000000"/>
                </a:solidFill>
                <a:latin typeface="Franklin Gothic Medium"/>
              </a:rPr>
              <a:t> Nome = Paulo</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Idade= 27</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Olhos = Castanho</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Altura = 1.86</a:t>
            </a:r>
            <a:endParaRPr lang="pt-BR" sz="1800" b="0" strike="noStrike" spc="-1">
              <a:latin typeface="Arial"/>
            </a:endParaRPr>
          </a:p>
        </p:txBody>
      </p:sp>
      <p:sp>
        <p:nvSpPr>
          <p:cNvPr id="475" name="Line 14"/>
          <p:cNvSpPr/>
          <p:nvPr/>
        </p:nvSpPr>
        <p:spPr>
          <a:xfrm>
            <a:off x="3251880" y="508464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76" name="CustomShape 15"/>
          <p:cNvSpPr/>
          <p:nvPr/>
        </p:nvSpPr>
        <p:spPr>
          <a:xfrm rot="5400000" flipH="1">
            <a:off x="3939120" y="4168440"/>
            <a:ext cx="966600" cy="1440"/>
          </a:xfrm>
          <a:prstGeom prst="bentConnector3">
            <a:avLst>
              <a:gd name="adj1" fmla="val 50741"/>
            </a:avLst>
          </a:prstGeom>
          <a:noFill/>
          <a:ln w="28440">
            <a:solidFill>
              <a:srgbClr val="CC9900"/>
            </a:solidFill>
            <a:miter/>
          </a:ln>
        </p:spPr>
        <p:style>
          <a:lnRef idx="0">
            <a:scrgbClr r="0" g="0" b="0"/>
          </a:lnRef>
          <a:fillRef idx="0">
            <a:scrgbClr r="0" g="0" b="0"/>
          </a:fillRef>
          <a:effectRef idx="0">
            <a:scrgbClr r="0" g="0" b="0"/>
          </a:effectRef>
          <a:fontRef idx="minor"/>
        </p:style>
      </p:sp>
      <p:sp>
        <p:nvSpPr>
          <p:cNvPr id="477" name="CustomShape 16"/>
          <p:cNvSpPr/>
          <p:nvPr/>
        </p:nvSpPr>
        <p:spPr>
          <a:xfrm>
            <a:off x="5888520" y="4653000"/>
            <a:ext cx="2340360" cy="1800000"/>
          </a:xfrm>
          <a:prstGeom prst="rect">
            <a:avLst/>
          </a:prstGeom>
          <a:solidFill>
            <a:srgbClr val="EAEAEA"/>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pt-BR" sz="2400" b="0" strike="noStrike" spc="-1">
                <a:solidFill>
                  <a:srgbClr val="000000"/>
                </a:solidFill>
                <a:latin typeface="Franklin Gothic Medium"/>
              </a:rPr>
              <a:t> Elaine: cliente</a:t>
            </a:r>
            <a:endParaRPr lang="pt-BR" sz="2400" b="0" strike="noStrike" spc="-1">
              <a:latin typeface="Arial"/>
            </a:endParaRPr>
          </a:p>
          <a:p>
            <a:pPr algn="just">
              <a:lnSpc>
                <a:spcPct val="100000"/>
              </a:lnSpc>
            </a:pPr>
            <a:endParaRPr lang="pt-BR" sz="2400" b="0" strike="noStrike" spc="-1">
              <a:latin typeface="Arial"/>
            </a:endParaRPr>
          </a:p>
          <a:p>
            <a:pPr algn="just">
              <a:lnSpc>
                <a:spcPct val="100000"/>
              </a:lnSpc>
            </a:pPr>
            <a:r>
              <a:rPr lang="pt-BR" sz="1800" b="0" strike="noStrike" spc="-1">
                <a:solidFill>
                  <a:srgbClr val="000000"/>
                </a:solidFill>
                <a:latin typeface="Franklin Gothic Medium"/>
              </a:rPr>
              <a:t> Nome = Elaine</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Idade= 21</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Olhos = Verde</a:t>
            </a:r>
            <a:endParaRPr lang="pt-BR" sz="1800" b="0" strike="noStrike" spc="-1">
              <a:latin typeface="Arial"/>
            </a:endParaRPr>
          </a:p>
          <a:p>
            <a:pPr algn="just">
              <a:lnSpc>
                <a:spcPct val="100000"/>
              </a:lnSpc>
            </a:pPr>
            <a:r>
              <a:rPr lang="pt-BR" sz="1800" b="0" strike="noStrike" spc="-1">
                <a:solidFill>
                  <a:srgbClr val="000000"/>
                </a:solidFill>
                <a:latin typeface="Franklin Gothic Medium"/>
              </a:rPr>
              <a:t> Altura = 1.75</a:t>
            </a:r>
            <a:endParaRPr lang="pt-BR" sz="1800" b="0" strike="noStrike" spc="-1">
              <a:latin typeface="Arial"/>
            </a:endParaRPr>
          </a:p>
        </p:txBody>
      </p:sp>
      <p:sp>
        <p:nvSpPr>
          <p:cNvPr id="478" name="CustomShape 17"/>
          <p:cNvSpPr/>
          <p:nvPr/>
        </p:nvSpPr>
        <p:spPr>
          <a:xfrm rot="5400000" flipH="1">
            <a:off x="5506920" y="3100680"/>
            <a:ext cx="966600" cy="2137320"/>
          </a:xfrm>
          <a:prstGeom prst="bentConnector3">
            <a:avLst>
              <a:gd name="adj1" fmla="val 50741"/>
            </a:avLst>
          </a:prstGeom>
          <a:noFill/>
          <a:ln w="28440">
            <a:solidFill>
              <a:srgbClr val="CC9900"/>
            </a:solidFill>
            <a:miter/>
          </a:ln>
        </p:spPr>
        <p:style>
          <a:lnRef idx="0">
            <a:scrgbClr r="0" g="0" b="0"/>
          </a:lnRef>
          <a:fillRef idx="0">
            <a:scrgbClr r="0" g="0" b="0"/>
          </a:fillRef>
          <a:effectRef idx="0">
            <a:scrgbClr r="0" g="0" b="0"/>
          </a:effectRef>
          <a:fontRef idx="minor"/>
        </p:style>
      </p:sp>
      <p:sp>
        <p:nvSpPr>
          <p:cNvPr id="479" name="Line 18"/>
          <p:cNvSpPr/>
          <p:nvPr/>
        </p:nvSpPr>
        <p:spPr>
          <a:xfrm>
            <a:off x="5886720" y="5084640"/>
            <a:ext cx="23407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80" name="CustomShape 19"/>
          <p:cNvSpPr/>
          <p:nvPr/>
        </p:nvSpPr>
        <p:spPr>
          <a:xfrm>
            <a:off x="4533480" y="3456000"/>
            <a:ext cx="187092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599"/>
              </a:spcBef>
            </a:pPr>
            <a:r>
              <a:rPr lang="pt-BR" sz="3200" b="0" strike="noStrike" spc="-1">
                <a:solidFill>
                  <a:srgbClr val="000000"/>
                </a:solidFill>
                <a:latin typeface="Franklin Gothic Medium"/>
              </a:rPr>
              <a:t>...</a:t>
            </a:r>
            <a:endParaRPr lang="pt-BR" sz="3200" b="0" strike="noStrike" spc="-1">
              <a:latin typeface="Arial"/>
            </a:endParaRPr>
          </a:p>
        </p:txBody>
      </p:sp>
      <p:sp>
        <p:nvSpPr>
          <p:cNvPr id="481" name="CustomShape 20"/>
          <p:cNvSpPr/>
          <p:nvPr/>
        </p:nvSpPr>
        <p:spPr>
          <a:xfrm>
            <a:off x="5061240" y="3710160"/>
            <a:ext cx="1870920" cy="36468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pt-BR" sz="1800" b="1" strike="noStrike" spc="-1">
                <a:solidFill>
                  <a:srgbClr val="000000"/>
                </a:solidFill>
                <a:latin typeface="Franklin Gothic Medium"/>
              </a:rPr>
              <a:t>N</a:t>
            </a:r>
            <a:endParaRPr lang="pt-BR" sz="1800" b="0" strike="noStrike" spc="-1">
              <a:latin typeface="Arial"/>
            </a:endParaRPr>
          </a:p>
        </p:txBody>
      </p:sp>
      <p:sp>
        <p:nvSpPr>
          <p:cNvPr id="482" name="CustomShape 21"/>
          <p:cNvSpPr/>
          <p:nvPr/>
        </p:nvSpPr>
        <p:spPr>
          <a:xfrm>
            <a:off x="4017600" y="2879640"/>
            <a:ext cx="1870920" cy="36468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pt-BR" sz="1800" b="1" strike="noStrike" spc="-1">
                <a:solidFill>
                  <a:srgbClr val="000000"/>
                </a:solidFill>
                <a:latin typeface="Franklin Gothic Medium"/>
              </a:rPr>
              <a:t>Memória</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extShape 1"/>
          <p:cNvSpPr txBox="1"/>
          <p:nvPr/>
        </p:nvSpPr>
        <p:spPr>
          <a:xfrm>
            <a:off x="8915040" y="6156360"/>
            <a:ext cx="990360" cy="272520"/>
          </a:xfrm>
          <a:prstGeom prst="rect">
            <a:avLst/>
          </a:prstGeom>
          <a:noFill/>
          <a:ln>
            <a:noFill/>
          </a:ln>
        </p:spPr>
        <p:txBody>
          <a:bodyPr anchor="ctr"/>
          <a:lstStyle/>
          <a:p>
            <a:pPr algn="r">
              <a:lnSpc>
                <a:spcPct val="100000"/>
              </a:lnSpc>
            </a:pPr>
            <a:fld id="{83011637-0C0B-43AF-8676-E41C9E251266}" type="slidenum">
              <a:rPr lang="pt-BR" sz="1200" b="0" strike="noStrike" spc="-1">
                <a:solidFill>
                  <a:srgbClr val="595959"/>
                </a:solidFill>
                <a:latin typeface="Franklin Gothic Medium"/>
              </a:rPr>
              <a:t>48</a:t>
            </a:fld>
            <a:endParaRPr lang="pt-BR" sz="1200" b="0" strike="noStrike" spc="-1">
              <a:latin typeface="Times New Roman"/>
            </a:endParaRPr>
          </a:p>
        </p:txBody>
      </p:sp>
      <p:sp>
        <p:nvSpPr>
          <p:cNvPr id="484"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Conceito Computacional</a:t>
            </a:r>
            <a:endParaRPr lang="pt-BR" sz="3200" b="0" strike="noStrike" spc="-1">
              <a:latin typeface="Arial"/>
            </a:endParaRPr>
          </a:p>
        </p:txBody>
      </p:sp>
      <p:sp>
        <p:nvSpPr>
          <p:cNvPr id="485" name="CustomShape 3"/>
          <p:cNvSpPr/>
          <p:nvPr/>
        </p:nvSpPr>
        <p:spPr>
          <a:xfrm>
            <a:off x="741240" y="1212840"/>
            <a:ext cx="6161760" cy="1310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classe, através de sua definição, contêm informações suficientes para que seja determinada a quantidade de memória necessária ao armazenamento de um objeto do seu tipo.</a:t>
            </a:r>
            <a:endParaRPr lang="pt-BR" sz="2000" b="0" strike="noStrike" spc="-1">
              <a:latin typeface="Arial"/>
            </a:endParaRPr>
          </a:p>
        </p:txBody>
      </p:sp>
      <p:pic>
        <p:nvPicPr>
          <p:cNvPr id="486" name="Picture 4"/>
          <p:cNvPicPr/>
          <p:nvPr/>
        </p:nvPicPr>
        <p:blipFill>
          <a:blip r:embed="rId2"/>
          <a:stretch/>
        </p:blipFill>
        <p:spPr>
          <a:xfrm>
            <a:off x="7137000" y="1150920"/>
            <a:ext cx="2534760" cy="1198080"/>
          </a:xfrm>
          <a:prstGeom prst="rect">
            <a:avLst/>
          </a:prstGeom>
          <a:ln w="9360">
            <a:noFill/>
          </a:ln>
        </p:spPr>
      </p:pic>
      <p:sp>
        <p:nvSpPr>
          <p:cNvPr id="487" name="CustomShape 4"/>
          <p:cNvSpPr/>
          <p:nvPr/>
        </p:nvSpPr>
        <p:spPr>
          <a:xfrm>
            <a:off x="708480" y="2965320"/>
            <a:ext cx="8736120" cy="1310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Enquanto este processo de ocupação de memória e sua organização interna são absolutamente transparentes para o programador, é este quem determina quando e como instanciar novos objetos, ou seja, é o programador aquele quem cria novos objetos para serem utilizados em um programa.</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TextShape 1"/>
          <p:cNvSpPr txBox="1"/>
          <p:nvPr/>
        </p:nvSpPr>
        <p:spPr>
          <a:xfrm>
            <a:off x="8915040" y="6156360"/>
            <a:ext cx="990360" cy="272520"/>
          </a:xfrm>
          <a:prstGeom prst="rect">
            <a:avLst/>
          </a:prstGeom>
          <a:noFill/>
          <a:ln>
            <a:noFill/>
          </a:ln>
        </p:spPr>
        <p:txBody>
          <a:bodyPr anchor="ctr"/>
          <a:lstStyle/>
          <a:p>
            <a:pPr algn="r">
              <a:lnSpc>
                <a:spcPct val="100000"/>
              </a:lnSpc>
            </a:pPr>
            <a:fld id="{AF8E4894-E0B9-4B99-8508-C2F647323B60}" type="slidenum">
              <a:rPr lang="pt-BR" sz="1200" b="0" strike="noStrike" spc="-1">
                <a:solidFill>
                  <a:srgbClr val="595959"/>
                </a:solidFill>
                <a:latin typeface="Franklin Gothic Medium"/>
              </a:rPr>
              <a:t>49</a:t>
            </a:fld>
            <a:endParaRPr lang="pt-BR" sz="1200" b="0" strike="noStrike" spc="-1">
              <a:latin typeface="Times New Roman"/>
            </a:endParaRPr>
          </a:p>
        </p:txBody>
      </p:sp>
      <p:sp>
        <p:nvSpPr>
          <p:cNvPr id="489"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Instanciando um novo objeto</a:t>
            </a:r>
            <a:endParaRPr lang="pt-BR" sz="3200" b="0" strike="noStrike" spc="-1">
              <a:latin typeface="Arial"/>
            </a:endParaRPr>
          </a:p>
        </p:txBody>
      </p:sp>
      <p:sp>
        <p:nvSpPr>
          <p:cNvPr id="490" name="CustomShape 3"/>
          <p:cNvSpPr/>
          <p:nvPr/>
        </p:nvSpPr>
        <p:spPr>
          <a:xfrm>
            <a:off x="741240" y="1212840"/>
            <a:ext cx="83458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Para instanciarmos um novo objeto devemos utilizar o operador </a:t>
            </a:r>
            <a:r>
              <a:rPr lang="pt-BR" sz="2000" b="0" i="1" strike="noStrike" spc="-1">
                <a:solidFill>
                  <a:srgbClr val="0066FF"/>
                </a:solidFill>
                <a:latin typeface="Courier New"/>
              </a:rPr>
              <a:t>new</a:t>
            </a:r>
            <a:r>
              <a:rPr lang="pt-BR" sz="2000" b="0" strike="noStrike" spc="-1">
                <a:solidFill>
                  <a:srgbClr val="000000"/>
                </a:solidFill>
                <a:latin typeface="Franklin Gothic Medium"/>
              </a:rPr>
              <a:t>, destinado a criação de novos objetos como segue:</a:t>
            </a:r>
            <a:endParaRPr lang="pt-BR" sz="2000" b="0" strike="noStrike" spc="-1">
              <a:latin typeface="Arial"/>
            </a:endParaRPr>
          </a:p>
        </p:txBody>
      </p:sp>
      <p:sp>
        <p:nvSpPr>
          <p:cNvPr id="491" name="CustomShape 4"/>
          <p:cNvSpPr/>
          <p:nvPr/>
        </p:nvSpPr>
        <p:spPr>
          <a:xfrm>
            <a:off x="741240" y="2455920"/>
            <a:ext cx="834588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i="1" strike="noStrike" spc="-1">
                <a:solidFill>
                  <a:srgbClr val="000000"/>
                </a:solidFill>
                <a:latin typeface="Courier New"/>
              </a:rPr>
              <a:t>NomedaClasse nomeDoObjeto = </a:t>
            </a:r>
            <a:r>
              <a:rPr lang="pt-BR" sz="2000" b="0" i="1" strike="noStrike" spc="-1">
                <a:solidFill>
                  <a:srgbClr val="0066FF"/>
                </a:solidFill>
                <a:latin typeface="Courier New"/>
              </a:rPr>
              <a:t>new</a:t>
            </a:r>
            <a:r>
              <a:rPr lang="pt-BR" sz="2000" b="0" i="1" strike="noStrike" spc="-1">
                <a:solidFill>
                  <a:srgbClr val="000000"/>
                </a:solidFill>
                <a:latin typeface="Courier New"/>
              </a:rPr>
              <a:t> NomeDaClasse();</a:t>
            </a:r>
            <a:endParaRPr lang="pt-BR" sz="2000" b="0" strike="noStrike" spc="-1">
              <a:latin typeface="Arial"/>
            </a:endParaRPr>
          </a:p>
        </p:txBody>
      </p:sp>
      <p:sp>
        <p:nvSpPr>
          <p:cNvPr id="492" name="CustomShape 5"/>
          <p:cNvSpPr/>
          <p:nvPr/>
        </p:nvSpPr>
        <p:spPr>
          <a:xfrm>
            <a:off x="779040" y="3468600"/>
            <a:ext cx="8345880" cy="1614960"/>
          </a:xfrm>
          <a:prstGeom prst="rect">
            <a:avLst/>
          </a:prstGeom>
          <a:solidFill>
            <a:srgbClr val="EAEAEA"/>
          </a:solid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Esta construção possui duas partes: a declaração de um objeto e a instanciação propriamente dita. A parte esquerda é semelhante a uma declaração de variáveis onde indicamos um tipo e um nome para a variável. No caso dizemos ser um objeto, pois, corresponde a uma instância de uma classe.</a:t>
            </a:r>
            <a:endParaRPr lang="pt-BR" sz="2000" b="0" strike="noStrike" spc="-1">
              <a:latin typeface="Arial"/>
            </a:endParaRPr>
          </a:p>
        </p:txBody>
      </p:sp>
      <p:sp>
        <p:nvSpPr>
          <p:cNvPr id="493" name="CustomShape 6"/>
          <p:cNvSpPr/>
          <p:nvPr/>
        </p:nvSpPr>
        <p:spPr>
          <a:xfrm rot="5400000">
            <a:off x="2670120" y="1001160"/>
            <a:ext cx="431280" cy="4133880"/>
          </a:xfrm>
          <a:prstGeom prst="rightBrace">
            <a:avLst>
              <a:gd name="adj1" fmla="val 73652"/>
              <a:gd name="adj2" fmla="val 49958"/>
            </a:avLst>
          </a:prstGeom>
          <a:noFill/>
          <a:ln w="28440">
            <a:solidFill>
              <a:srgbClr val="009900"/>
            </a:solidFill>
            <a:round/>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915040" y="6156360"/>
            <a:ext cx="990360" cy="272520"/>
          </a:xfrm>
          <a:prstGeom prst="rect">
            <a:avLst/>
          </a:prstGeom>
          <a:noFill/>
          <a:ln>
            <a:noFill/>
          </a:ln>
        </p:spPr>
        <p:txBody>
          <a:bodyPr anchor="ctr"/>
          <a:lstStyle/>
          <a:p>
            <a:pPr algn="r">
              <a:lnSpc>
                <a:spcPct val="100000"/>
              </a:lnSpc>
            </a:pPr>
            <a:fld id="{BC837AEB-5361-4AD7-AFB1-7A10AF79D41D}" type="slidenum">
              <a:rPr lang="pt-BR" sz="1200" b="0" strike="noStrike" spc="-1">
                <a:solidFill>
                  <a:srgbClr val="595959"/>
                </a:solidFill>
                <a:latin typeface="Franklin Gothic Medium"/>
              </a:rPr>
              <a:t>5</a:t>
            </a:fld>
            <a:endParaRPr lang="pt-BR" sz="1200" b="0" strike="noStrike" spc="-1">
              <a:latin typeface="Times New Roman"/>
            </a:endParaRPr>
          </a:p>
        </p:txBody>
      </p:sp>
      <p:sp>
        <p:nvSpPr>
          <p:cNvPr id="148" name="CustomShape 2"/>
          <p:cNvSpPr/>
          <p:nvPr/>
        </p:nvSpPr>
        <p:spPr>
          <a:xfrm>
            <a:off x="741240" y="1212840"/>
            <a:ext cx="8345880" cy="1218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JVM – </a:t>
            </a:r>
            <a:r>
              <a:rPr lang="pt-BR" sz="1800" b="0" strike="noStrike" spc="-1">
                <a:solidFill>
                  <a:srgbClr val="000000"/>
                </a:solidFill>
                <a:latin typeface="Franklin Gothic Medium"/>
              </a:rPr>
              <a:t>Máquina virtual Java (do inglês Java Virtual Machine - JVM) é um programa que carrega e executa os aplicativos Java, convertendo os bytecodes em código executável de máquina. A JVM é responsável pelo gerenciamento dos aplicativos, à medida em que são executados. </a:t>
            </a:r>
            <a:endParaRPr lang="pt-BR" sz="1800" b="0" strike="noStrike" spc="-1">
              <a:latin typeface="Arial"/>
            </a:endParaRPr>
          </a:p>
        </p:txBody>
      </p:sp>
      <p:sp>
        <p:nvSpPr>
          <p:cNvPr id="149" name="CustomShape 3"/>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4000" b="0" strike="noStrike" spc="-1">
                <a:solidFill>
                  <a:srgbClr val="00AEEF"/>
                </a:solidFill>
                <a:latin typeface="Calibri"/>
              </a:rPr>
              <a:t>JAVA</a:t>
            </a:r>
            <a:endParaRPr lang="pt-BR" sz="4000" b="0" strike="noStrike" spc="-1">
              <a:latin typeface="Arial"/>
            </a:endParaRPr>
          </a:p>
        </p:txBody>
      </p:sp>
      <p:sp>
        <p:nvSpPr>
          <p:cNvPr id="150" name="CustomShape 4"/>
          <p:cNvSpPr/>
          <p:nvPr/>
        </p:nvSpPr>
        <p:spPr>
          <a:xfrm>
            <a:off x="741240" y="2817720"/>
            <a:ext cx="8345880" cy="94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JDK – </a:t>
            </a:r>
            <a:r>
              <a:rPr lang="pt-BR" sz="1800" b="0" strike="noStrike" spc="-1">
                <a:solidFill>
                  <a:srgbClr val="000000"/>
                </a:solidFill>
                <a:latin typeface="Franklin Gothic Medium"/>
              </a:rPr>
              <a:t>Java Development Kit Software - Desenvolvido pela Sun Microsystens que implementa o conjunto básico de ferramentas necessárias para escrever, testar e depurar aplicações Java e applets. </a:t>
            </a:r>
            <a:endParaRPr lang="pt-BR" sz="1800" b="0" strike="noStrike" spc="-1">
              <a:latin typeface="Arial"/>
            </a:endParaRPr>
          </a:p>
        </p:txBody>
      </p:sp>
      <p:pic>
        <p:nvPicPr>
          <p:cNvPr id="151" name="Picture 5"/>
          <p:cNvPicPr/>
          <p:nvPr/>
        </p:nvPicPr>
        <p:blipFill>
          <a:blip r:embed="rId2"/>
          <a:stretch/>
        </p:blipFill>
        <p:spPr>
          <a:xfrm>
            <a:off x="351000" y="4292640"/>
            <a:ext cx="880200" cy="1439640"/>
          </a:xfrm>
          <a:prstGeom prst="rect">
            <a:avLst/>
          </a:prstGeom>
          <a:ln w="9360">
            <a:noFill/>
          </a:ln>
        </p:spPr>
      </p:pic>
      <p:sp>
        <p:nvSpPr>
          <p:cNvPr id="152" name="CustomShape 5"/>
          <p:cNvSpPr/>
          <p:nvPr/>
        </p:nvSpPr>
        <p:spPr>
          <a:xfrm>
            <a:off x="1933920" y="4653000"/>
            <a:ext cx="6278760" cy="36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1800" b="0" u="sng" strike="noStrike" spc="-1">
                <a:solidFill>
                  <a:srgbClr val="00AEEF"/>
                </a:solidFill>
                <a:uFillTx/>
                <a:latin typeface="Franklin Gothic Medium"/>
                <a:hlinkClick r:id="rId3"/>
              </a:rPr>
              <a:t>http://www.oracle.com/technetwork/java/javase/overview/index.html</a:t>
            </a:r>
            <a:endParaRPr lang="pt-BR" sz="1800" b="0" strike="noStrike" spc="-1">
              <a:latin typeface="Arial"/>
            </a:endParaRPr>
          </a:p>
        </p:txBody>
      </p:sp>
      <p:sp>
        <p:nvSpPr>
          <p:cNvPr id="153" name="CustomShape 6"/>
          <p:cNvSpPr/>
          <p:nvPr/>
        </p:nvSpPr>
        <p:spPr>
          <a:xfrm>
            <a:off x="2136600" y="4287960"/>
            <a:ext cx="6379200" cy="3650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pt-BR" sz="1800" b="0" strike="noStrike" spc="-1">
                <a:solidFill>
                  <a:srgbClr val="000000"/>
                </a:solidFill>
                <a:latin typeface="Franklin Gothic Medium"/>
              </a:rPr>
              <a:t>Atualmente encontra-se na versão 8, conhecida como Lambda.</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8915040" y="6156360"/>
            <a:ext cx="990360" cy="272520"/>
          </a:xfrm>
          <a:prstGeom prst="rect">
            <a:avLst/>
          </a:prstGeom>
          <a:noFill/>
          <a:ln>
            <a:noFill/>
          </a:ln>
        </p:spPr>
        <p:txBody>
          <a:bodyPr anchor="ctr"/>
          <a:lstStyle/>
          <a:p>
            <a:pPr algn="r">
              <a:lnSpc>
                <a:spcPct val="100000"/>
              </a:lnSpc>
            </a:pPr>
            <a:fld id="{20132A0C-F253-4D1F-8F1E-B8DE508B3F18}" type="slidenum">
              <a:rPr lang="pt-BR" sz="1200" b="0" strike="noStrike" spc="-1">
                <a:solidFill>
                  <a:srgbClr val="595959"/>
                </a:solidFill>
                <a:latin typeface="Franklin Gothic Medium"/>
              </a:rPr>
              <a:t>50</a:t>
            </a:fld>
            <a:endParaRPr lang="pt-BR" sz="1200" b="0" strike="noStrike" spc="-1">
              <a:latin typeface="Times New Roman"/>
            </a:endParaRPr>
          </a:p>
        </p:txBody>
      </p:sp>
      <p:sp>
        <p:nvSpPr>
          <p:cNvPr id="495"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Instanciando um novo objeto</a:t>
            </a:r>
            <a:endParaRPr lang="pt-BR" sz="3200" b="0" strike="noStrike" spc="-1">
              <a:latin typeface="Arial"/>
            </a:endParaRPr>
          </a:p>
        </p:txBody>
      </p:sp>
      <p:sp>
        <p:nvSpPr>
          <p:cNvPr id="496" name="CustomShape 3"/>
          <p:cNvSpPr/>
          <p:nvPr/>
        </p:nvSpPr>
        <p:spPr>
          <a:xfrm>
            <a:off x="741240" y="1341360"/>
            <a:ext cx="834588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i="1" strike="noStrike" spc="-1">
                <a:solidFill>
                  <a:srgbClr val="000000"/>
                </a:solidFill>
                <a:latin typeface="Courier New"/>
              </a:rPr>
              <a:t>NomedaClasse nomeDoObjeto = </a:t>
            </a:r>
            <a:r>
              <a:rPr lang="pt-BR" sz="2000" b="0" i="1" strike="noStrike" spc="-1">
                <a:solidFill>
                  <a:srgbClr val="0066FF"/>
                </a:solidFill>
                <a:latin typeface="Courier New"/>
              </a:rPr>
              <a:t>new</a:t>
            </a:r>
            <a:r>
              <a:rPr lang="pt-BR" sz="2000" b="0" i="1" strike="noStrike" spc="-1">
                <a:solidFill>
                  <a:srgbClr val="000000"/>
                </a:solidFill>
                <a:latin typeface="Courier New"/>
              </a:rPr>
              <a:t> NomeDaClasse();</a:t>
            </a:r>
            <a:endParaRPr lang="pt-BR" sz="2000" b="0" strike="noStrike" spc="-1">
              <a:latin typeface="Arial"/>
            </a:endParaRPr>
          </a:p>
        </p:txBody>
      </p:sp>
      <p:sp>
        <p:nvSpPr>
          <p:cNvPr id="497" name="CustomShape 4"/>
          <p:cNvSpPr/>
          <p:nvPr/>
        </p:nvSpPr>
        <p:spPr>
          <a:xfrm>
            <a:off x="779040" y="2354400"/>
            <a:ext cx="8345880" cy="1310040"/>
          </a:xfrm>
          <a:prstGeom prst="rect">
            <a:avLst/>
          </a:prstGeom>
          <a:solidFill>
            <a:srgbClr val="EAEAEA"/>
          </a:solid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parte direita é a instanciação do objeto, onde usamos o operador </a:t>
            </a:r>
            <a:r>
              <a:rPr lang="pt-BR" sz="2000" b="0" i="1" strike="noStrike" spc="-1">
                <a:solidFill>
                  <a:srgbClr val="0066FF"/>
                </a:solidFill>
                <a:latin typeface="Courier New"/>
              </a:rPr>
              <a:t>new</a:t>
            </a:r>
            <a:r>
              <a:rPr lang="pt-BR" sz="2000" b="0" i="1" strike="noStrike" spc="-1">
                <a:solidFill>
                  <a:srgbClr val="000000"/>
                </a:solidFill>
                <a:latin typeface="Franklin Gothic Medium"/>
              </a:rPr>
              <a:t> </a:t>
            </a:r>
            <a:r>
              <a:rPr lang="pt-BR" sz="2000" b="0" strike="noStrike" spc="-1">
                <a:solidFill>
                  <a:srgbClr val="000000"/>
                </a:solidFill>
                <a:latin typeface="Franklin Gothic Medium"/>
              </a:rPr>
              <a:t>para indicar que desejamos a criação de um novo objeto de uma certa classe, o que é feito através de um método especial denominado construtor</a:t>
            </a:r>
            <a:r>
              <a:rPr lang="pt-BR" sz="2000" b="0" strike="noStrike" spc="-1" baseline="30000">
                <a:solidFill>
                  <a:srgbClr val="000000"/>
                </a:solidFill>
                <a:latin typeface="Franklin Gothic Medium"/>
              </a:rPr>
              <a:t>1</a:t>
            </a:r>
            <a:r>
              <a:rPr lang="pt-BR" sz="2000" b="0" strike="noStrike" spc="-1">
                <a:solidFill>
                  <a:srgbClr val="000000"/>
                </a:solidFill>
                <a:latin typeface="Franklin Gothic Medium"/>
              </a:rPr>
              <a:t>.</a:t>
            </a:r>
            <a:endParaRPr lang="pt-BR" sz="2000" b="0" strike="noStrike" spc="-1">
              <a:latin typeface="Arial"/>
            </a:endParaRPr>
          </a:p>
        </p:txBody>
      </p:sp>
      <p:sp>
        <p:nvSpPr>
          <p:cNvPr id="498" name="CustomShape 5"/>
          <p:cNvSpPr/>
          <p:nvPr/>
        </p:nvSpPr>
        <p:spPr>
          <a:xfrm rot="5400000">
            <a:off x="6648840" y="127440"/>
            <a:ext cx="431280" cy="3509640"/>
          </a:xfrm>
          <a:prstGeom prst="rightBrace">
            <a:avLst>
              <a:gd name="adj1" fmla="val 62531"/>
              <a:gd name="adj2" fmla="val 49958"/>
            </a:avLst>
          </a:prstGeom>
          <a:noFill/>
          <a:ln w="28440">
            <a:solidFill>
              <a:srgbClr val="CC3300"/>
            </a:solidFill>
            <a:round/>
          </a:ln>
        </p:spPr>
        <p:style>
          <a:lnRef idx="0">
            <a:scrgbClr r="0" g="0" b="0"/>
          </a:lnRef>
          <a:fillRef idx="0">
            <a:scrgbClr r="0" g="0" b="0"/>
          </a:fillRef>
          <a:effectRef idx="0">
            <a:scrgbClr r="0" g="0" b="0"/>
          </a:effectRef>
          <a:fontRef idx="minor"/>
        </p:style>
      </p:sp>
      <p:sp>
        <p:nvSpPr>
          <p:cNvPr id="499" name="CustomShape 6"/>
          <p:cNvSpPr/>
          <p:nvPr/>
        </p:nvSpPr>
        <p:spPr>
          <a:xfrm>
            <a:off x="779040" y="4222800"/>
            <a:ext cx="8345880" cy="1310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Com isto efetuamos a criação de um novo objeto e guardamos uma referência para sua utilização na variável objeto. Para a criação de um objeto do tipo </a:t>
            </a:r>
            <a:r>
              <a:rPr lang="pt-BR" sz="2000" b="1" strike="noStrike" spc="-1">
                <a:solidFill>
                  <a:srgbClr val="000000"/>
                </a:solidFill>
                <a:latin typeface="Franklin Gothic Medium"/>
              </a:rPr>
              <a:t>Cliente</a:t>
            </a:r>
            <a:r>
              <a:rPr lang="pt-BR" sz="2000" b="0" strike="noStrike" spc="-1">
                <a:solidFill>
                  <a:srgbClr val="000000"/>
                </a:solidFill>
                <a:latin typeface="Franklin Gothic Medium"/>
              </a:rPr>
              <a:t> poderíamos escrever:</a:t>
            </a:r>
            <a:endParaRPr lang="pt-BR" sz="2000" b="0" strike="noStrike" spc="-1">
              <a:latin typeface="Arial"/>
            </a:endParaRPr>
          </a:p>
          <a:p>
            <a:pPr algn="just">
              <a:lnSpc>
                <a:spcPct val="100000"/>
              </a:lnSpc>
            </a:pPr>
            <a:endParaRPr lang="pt-BR" sz="2000" b="0" strike="noStrike" spc="-1">
              <a:latin typeface="Arial"/>
            </a:endParaRPr>
          </a:p>
        </p:txBody>
      </p:sp>
      <p:sp>
        <p:nvSpPr>
          <p:cNvPr id="500" name="CustomShape 7"/>
          <p:cNvSpPr/>
          <p:nvPr/>
        </p:nvSpPr>
        <p:spPr>
          <a:xfrm>
            <a:off x="1599480" y="5462640"/>
            <a:ext cx="678600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2000" b="0" i="1" strike="noStrike" spc="-1">
                <a:solidFill>
                  <a:srgbClr val="000000"/>
                </a:solidFill>
                <a:latin typeface="Courier New"/>
              </a:rPr>
              <a:t>Cliente novoCliente = </a:t>
            </a:r>
            <a:r>
              <a:rPr lang="pt-BR" sz="2000" b="0" i="1" strike="noStrike" spc="-1">
                <a:solidFill>
                  <a:srgbClr val="0066FF"/>
                </a:solidFill>
                <a:latin typeface="Courier New"/>
              </a:rPr>
              <a:t>new</a:t>
            </a:r>
            <a:r>
              <a:rPr lang="pt-BR" sz="2000" b="0" i="1" strike="noStrike" spc="-1">
                <a:solidFill>
                  <a:srgbClr val="000000"/>
                </a:solidFill>
                <a:latin typeface="Courier New"/>
              </a:rPr>
              <a:t> Cliente();</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9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TextShape 1"/>
          <p:cNvSpPr txBox="1"/>
          <p:nvPr/>
        </p:nvSpPr>
        <p:spPr>
          <a:xfrm>
            <a:off x="8915040" y="6156360"/>
            <a:ext cx="990360" cy="272520"/>
          </a:xfrm>
          <a:prstGeom prst="rect">
            <a:avLst/>
          </a:prstGeom>
          <a:noFill/>
          <a:ln>
            <a:noFill/>
          </a:ln>
        </p:spPr>
        <p:txBody>
          <a:bodyPr anchor="ctr"/>
          <a:lstStyle/>
          <a:p>
            <a:pPr algn="r">
              <a:lnSpc>
                <a:spcPct val="100000"/>
              </a:lnSpc>
            </a:pPr>
            <a:fld id="{E56503B3-C363-4932-8520-D0DDDD2AF473}" type="slidenum">
              <a:rPr lang="pt-BR" sz="1200" b="0" strike="noStrike" spc="-1">
                <a:solidFill>
                  <a:srgbClr val="595959"/>
                </a:solidFill>
                <a:latin typeface="Franklin Gothic Medium"/>
              </a:rPr>
              <a:t>51</a:t>
            </a:fld>
            <a:endParaRPr lang="pt-BR" sz="1200" b="0" strike="noStrike" spc="-1">
              <a:latin typeface="Times New Roman"/>
            </a:endParaRPr>
          </a:p>
        </p:txBody>
      </p:sp>
      <p:sp>
        <p:nvSpPr>
          <p:cNvPr id="502"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Exemplo de Instanciação</a:t>
            </a:r>
            <a:endParaRPr lang="pt-BR" sz="3200" b="0" strike="noStrike" spc="-1">
              <a:latin typeface="Arial"/>
            </a:endParaRPr>
          </a:p>
        </p:txBody>
      </p:sp>
      <p:sp>
        <p:nvSpPr>
          <p:cNvPr id="503" name="CustomShape 3"/>
          <p:cNvSpPr/>
          <p:nvPr/>
        </p:nvSpPr>
        <p:spPr>
          <a:xfrm>
            <a:off x="779040" y="1341360"/>
            <a:ext cx="83458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Desta forma objetos diferentes podem ser criados e referenciados através de variáveis com nomes distintos:</a:t>
            </a:r>
            <a:endParaRPr lang="pt-BR" sz="2000" b="0" strike="noStrike" spc="-1">
              <a:latin typeface="Arial"/>
            </a:endParaRPr>
          </a:p>
          <a:p>
            <a:pPr algn="just">
              <a:lnSpc>
                <a:spcPct val="100000"/>
              </a:lnSpc>
            </a:pPr>
            <a:endParaRPr lang="pt-BR" sz="2000" b="0" strike="noStrike" spc="-1">
              <a:latin typeface="Arial"/>
            </a:endParaRPr>
          </a:p>
        </p:txBody>
      </p:sp>
      <p:sp>
        <p:nvSpPr>
          <p:cNvPr id="504" name="CustomShape 4"/>
          <p:cNvSpPr/>
          <p:nvPr/>
        </p:nvSpPr>
        <p:spPr>
          <a:xfrm>
            <a:off x="2332080" y="2467080"/>
            <a:ext cx="5226120" cy="1310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2000" b="0" strike="noStrike" spc="-1">
                <a:solidFill>
                  <a:srgbClr val="000000"/>
                </a:solidFill>
                <a:latin typeface="Courier New"/>
              </a:rPr>
              <a:t>Bola bolaDoJoao = new Bola();</a:t>
            </a:r>
            <a:endParaRPr lang="pt-BR" sz="2000" b="0" strike="noStrike" spc="-1">
              <a:latin typeface="Arial"/>
            </a:endParaRPr>
          </a:p>
          <a:p>
            <a:pPr>
              <a:lnSpc>
                <a:spcPct val="100000"/>
              </a:lnSpc>
            </a:pPr>
            <a:r>
              <a:rPr lang="pt-BR" sz="2000" b="0" strike="noStrike" spc="-1">
                <a:solidFill>
                  <a:srgbClr val="000000"/>
                </a:solidFill>
                <a:latin typeface="Courier New"/>
              </a:rPr>
              <a:t>Bola minhaBola = new Bola();</a:t>
            </a:r>
            <a:endParaRPr lang="pt-BR" sz="2000" b="0" strike="noStrike" spc="-1">
              <a:latin typeface="Arial"/>
            </a:endParaRPr>
          </a:p>
          <a:p>
            <a:pPr>
              <a:lnSpc>
                <a:spcPct val="100000"/>
              </a:lnSpc>
            </a:pPr>
            <a:r>
              <a:rPr lang="pt-BR" sz="2000" b="0" strike="noStrike" spc="-1">
                <a:solidFill>
                  <a:srgbClr val="000000"/>
                </a:solidFill>
                <a:latin typeface="Courier New"/>
              </a:rPr>
              <a:t>Bola outraBola = new Bola();</a:t>
            </a:r>
            <a:endParaRPr lang="pt-BR" sz="2000" b="0" strike="noStrike" spc="-1">
              <a:latin typeface="Arial"/>
            </a:endParaRPr>
          </a:p>
          <a:p>
            <a:pPr>
              <a:lnSpc>
                <a:spcPct val="100000"/>
              </a:lnSpc>
            </a:pPr>
            <a:r>
              <a:rPr lang="pt-BR" sz="2000" b="0" strike="noStrike" spc="-1">
                <a:solidFill>
                  <a:srgbClr val="000000"/>
                </a:solidFill>
                <a:latin typeface="Courier New"/>
              </a:rPr>
              <a:t>Bola bola1 = new Bola();</a:t>
            </a:r>
            <a:endParaRPr lang="pt-BR" sz="2000" b="0" strike="noStrike" spc="-1">
              <a:latin typeface="Arial"/>
            </a:endParaRPr>
          </a:p>
        </p:txBody>
      </p:sp>
      <p:sp>
        <p:nvSpPr>
          <p:cNvPr id="505" name="CustomShape 5"/>
          <p:cNvSpPr/>
          <p:nvPr/>
        </p:nvSpPr>
        <p:spPr>
          <a:xfrm>
            <a:off x="779040" y="4005360"/>
            <a:ext cx="8345880" cy="1310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Portanto um mesmo programa pode utilizar vários objetos de uma mesma classe, tal qual podemos manusear diferentes objetos do mesmo tipo, mantendo-se apenas uma referência distinta para cada objeto (uma variável objeto diferente para cada um deles).</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Shape 1"/>
          <p:cNvSpPr txBox="1"/>
          <p:nvPr/>
        </p:nvSpPr>
        <p:spPr>
          <a:xfrm>
            <a:off x="8915040" y="6156360"/>
            <a:ext cx="990360" cy="272520"/>
          </a:xfrm>
          <a:prstGeom prst="rect">
            <a:avLst/>
          </a:prstGeom>
          <a:noFill/>
          <a:ln>
            <a:noFill/>
          </a:ln>
        </p:spPr>
        <p:txBody>
          <a:bodyPr anchor="ctr"/>
          <a:lstStyle/>
          <a:p>
            <a:pPr algn="r">
              <a:lnSpc>
                <a:spcPct val="100000"/>
              </a:lnSpc>
            </a:pPr>
            <a:fld id="{0206D1D9-9808-4222-8883-EDACA3D2DEC9}" type="slidenum">
              <a:rPr lang="pt-BR" sz="1200" b="0" strike="noStrike" spc="-1">
                <a:solidFill>
                  <a:srgbClr val="595959"/>
                </a:solidFill>
                <a:latin typeface="Franklin Gothic Medium"/>
              </a:rPr>
              <a:t>52</a:t>
            </a:fld>
            <a:endParaRPr lang="pt-BR" sz="1200" b="0" strike="noStrike" spc="-1">
              <a:latin typeface="Times New Roman"/>
            </a:endParaRPr>
          </a:p>
        </p:txBody>
      </p:sp>
      <p:sp>
        <p:nvSpPr>
          <p:cNvPr id="507"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Exemplo de Instanciação</a:t>
            </a:r>
            <a:endParaRPr lang="pt-BR" sz="3200" b="0" strike="noStrike" spc="-1">
              <a:latin typeface="Arial"/>
            </a:endParaRPr>
          </a:p>
        </p:txBody>
      </p:sp>
      <p:sp>
        <p:nvSpPr>
          <p:cNvPr id="508" name="CustomShape 3"/>
          <p:cNvSpPr/>
          <p:nvPr/>
        </p:nvSpPr>
        <p:spPr>
          <a:xfrm>
            <a:off x="2550600" y="3247920"/>
            <a:ext cx="480456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2000" b="0" strike="noStrike" spc="-1">
                <a:solidFill>
                  <a:srgbClr val="000000"/>
                </a:solidFill>
                <a:latin typeface="Courier New"/>
              </a:rPr>
              <a:t>nomeDoObjeto</a:t>
            </a:r>
            <a:r>
              <a:rPr lang="pt-BR" sz="2000" b="1" strike="noStrike" spc="-1">
                <a:solidFill>
                  <a:srgbClr val="0066FF"/>
                </a:solidFill>
                <a:latin typeface="Courier New"/>
              </a:rPr>
              <a:t>.</a:t>
            </a:r>
            <a:r>
              <a:rPr lang="pt-BR" sz="2000" b="0" strike="noStrike" spc="-1">
                <a:solidFill>
                  <a:srgbClr val="000000"/>
                </a:solidFill>
                <a:latin typeface="Courier New"/>
              </a:rPr>
              <a:t>nomeDoAtributo</a:t>
            </a:r>
            <a:endParaRPr lang="pt-BR" sz="2000" b="0" strike="noStrike" spc="-1">
              <a:latin typeface="Arial"/>
            </a:endParaRPr>
          </a:p>
        </p:txBody>
      </p:sp>
      <p:sp>
        <p:nvSpPr>
          <p:cNvPr id="509" name="CustomShape 4"/>
          <p:cNvSpPr/>
          <p:nvPr/>
        </p:nvSpPr>
        <p:spPr>
          <a:xfrm>
            <a:off x="779040" y="1341360"/>
            <a:ext cx="8345880" cy="1310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classe </a:t>
            </a:r>
            <a:r>
              <a:rPr lang="pt-BR" sz="2000" b="1" strike="noStrike" spc="-1">
                <a:solidFill>
                  <a:srgbClr val="000000"/>
                </a:solidFill>
                <a:latin typeface="Franklin Gothic Medium"/>
              </a:rPr>
              <a:t>Bola</a:t>
            </a:r>
            <a:r>
              <a:rPr lang="pt-BR" sz="2000" b="0" strike="noStrike" spc="-1">
                <a:solidFill>
                  <a:srgbClr val="000000"/>
                </a:solidFill>
                <a:latin typeface="Franklin Gothic Medium"/>
              </a:rPr>
              <a:t> define atributos raio, oca, material e cor para seus objetos. Para indicarmos qual destes atributos desejamos utilizar/manusear utilizamos um outro operador denominado seletor (</a:t>
            </a:r>
            <a:r>
              <a:rPr lang="pt-BR" sz="2000" b="0" i="1" strike="noStrike" spc="-1">
                <a:solidFill>
                  <a:srgbClr val="000000"/>
                </a:solidFill>
                <a:latin typeface="Franklin Gothic Medium"/>
              </a:rPr>
              <a:t>selector</a:t>
            </a:r>
            <a:r>
              <a:rPr lang="pt-BR" sz="2000" b="0" strike="noStrike" spc="-1">
                <a:solidFill>
                  <a:srgbClr val="000000"/>
                </a:solidFill>
                <a:latin typeface="Franklin Gothic Medium"/>
              </a:rPr>
              <a:t>) indicado por um caractere ponto (“.”) como segue:</a:t>
            </a:r>
            <a:endParaRPr lang="pt-BR" sz="2000" b="0" strike="noStrike" spc="-1">
              <a:latin typeface="Arial"/>
            </a:endParaRPr>
          </a:p>
        </p:txBody>
      </p:sp>
      <p:sp>
        <p:nvSpPr>
          <p:cNvPr id="510" name="CustomShape 5"/>
          <p:cNvSpPr/>
          <p:nvPr/>
        </p:nvSpPr>
        <p:spPr>
          <a:xfrm>
            <a:off x="779040" y="3989520"/>
            <a:ext cx="8345880" cy="1310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Esta construção pode ser lida como: “Selecione o atributo </a:t>
            </a:r>
            <a:r>
              <a:rPr lang="pt-BR" sz="2000" b="1" strike="noStrike" spc="-1">
                <a:solidFill>
                  <a:srgbClr val="000000"/>
                </a:solidFill>
                <a:latin typeface="Franklin Gothic Medium"/>
              </a:rPr>
              <a:t>nomeDoAtributo</a:t>
            </a:r>
            <a:r>
              <a:rPr lang="pt-BR" sz="2000" b="0" strike="noStrike" spc="-1">
                <a:solidFill>
                  <a:srgbClr val="000000"/>
                </a:solidFill>
                <a:latin typeface="Franklin Gothic Medium"/>
              </a:rPr>
              <a:t> do objeto </a:t>
            </a:r>
            <a:r>
              <a:rPr lang="pt-BR" sz="2000" b="1" strike="noStrike" spc="-1">
                <a:solidFill>
                  <a:srgbClr val="000000"/>
                </a:solidFill>
                <a:latin typeface="Franklin Gothic Medium"/>
              </a:rPr>
              <a:t>nomeDoObjeto</a:t>
            </a:r>
            <a:r>
              <a:rPr lang="pt-BR" sz="2000" b="0" strike="noStrike" spc="-1">
                <a:solidFill>
                  <a:srgbClr val="000000"/>
                </a:solidFill>
                <a:latin typeface="Franklin Gothic Medium"/>
              </a:rPr>
              <a:t>. Com o nome da variável objeto selecionamos o objeto em si e através do seletor indicamos qual o atributo deste objeto que desejamos utilizar/manusear.</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8915040" y="6156360"/>
            <a:ext cx="990360" cy="272520"/>
          </a:xfrm>
          <a:prstGeom prst="rect">
            <a:avLst/>
          </a:prstGeom>
          <a:noFill/>
          <a:ln>
            <a:noFill/>
          </a:ln>
        </p:spPr>
        <p:txBody>
          <a:bodyPr anchor="ctr"/>
          <a:lstStyle/>
          <a:p>
            <a:pPr algn="r">
              <a:lnSpc>
                <a:spcPct val="100000"/>
              </a:lnSpc>
            </a:pPr>
            <a:fld id="{4B49426C-130C-47CF-B15F-EBF90D752E08}" type="slidenum">
              <a:rPr lang="pt-BR" sz="1200" b="0" strike="noStrike" spc="-1">
                <a:solidFill>
                  <a:srgbClr val="595959"/>
                </a:solidFill>
                <a:latin typeface="Franklin Gothic Medium"/>
              </a:rPr>
              <a:t>53</a:t>
            </a:fld>
            <a:endParaRPr lang="pt-BR" sz="1200" b="0" strike="noStrike" spc="-1">
              <a:latin typeface="Times New Roman"/>
            </a:endParaRPr>
          </a:p>
        </p:txBody>
      </p:sp>
      <p:sp>
        <p:nvSpPr>
          <p:cNvPr id="512" name="CustomShape 2"/>
          <p:cNvSpPr/>
          <p:nvPr/>
        </p:nvSpPr>
        <p:spPr>
          <a:xfrm>
            <a:off x="405720" y="59364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Utilização de um atributo em uma Instância</a:t>
            </a:r>
            <a:endParaRPr lang="pt-BR" sz="3200" b="0" strike="noStrike" spc="-1">
              <a:latin typeface="Arial"/>
            </a:endParaRPr>
          </a:p>
        </p:txBody>
      </p:sp>
      <p:sp>
        <p:nvSpPr>
          <p:cNvPr id="513" name="CustomShape 3"/>
          <p:cNvSpPr/>
          <p:nvPr/>
        </p:nvSpPr>
        <p:spPr>
          <a:xfrm>
            <a:off x="779040" y="1916280"/>
            <a:ext cx="834588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Usar um atributo pode significar uma de duas operações:</a:t>
            </a:r>
            <a:endParaRPr lang="pt-BR" sz="2000" b="0" strike="noStrike" spc="-1">
              <a:latin typeface="Arial"/>
            </a:endParaRPr>
          </a:p>
        </p:txBody>
      </p:sp>
      <p:sp>
        <p:nvSpPr>
          <p:cNvPr id="514" name="CustomShape 4"/>
          <p:cNvSpPr/>
          <p:nvPr/>
        </p:nvSpPr>
        <p:spPr>
          <a:xfrm>
            <a:off x="1052640" y="2684520"/>
            <a:ext cx="8345880" cy="1461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71520" indent="-371160" algn="just">
              <a:lnSpc>
                <a:spcPct val="100000"/>
              </a:lnSpc>
              <a:buClr>
                <a:srgbClr val="000000"/>
              </a:buClr>
              <a:buFont typeface="StarSymbol"/>
              <a:buAutoNum type="romanLcParenR"/>
            </a:pPr>
            <a:r>
              <a:rPr lang="pt-BR" sz="1800" b="0" strike="noStrike" spc="-1">
                <a:solidFill>
                  <a:srgbClr val="000000"/>
                </a:solidFill>
                <a:latin typeface="Franklin Gothic Medium"/>
              </a:rPr>
              <a:t>Consultar seu conteúdo, ou seja, ler ou obter seu valor</a:t>
            </a:r>
            <a:endParaRPr lang="pt-BR" sz="1800" b="0" strike="noStrike" spc="-1">
              <a:latin typeface="Arial"/>
            </a:endParaRPr>
          </a:p>
          <a:p>
            <a:pPr marL="371520" indent="-371160" algn="just">
              <a:lnSpc>
                <a:spcPct val="100000"/>
              </a:lnSpc>
            </a:pPr>
            <a:endParaRPr lang="pt-BR" sz="1800" b="0" strike="noStrike" spc="-1">
              <a:latin typeface="Arial"/>
            </a:endParaRPr>
          </a:p>
          <a:p>
            <a:pPr marL="371520" indent="-371160" algn="just">
              <a:lnSpc>
                <a:spcPct val="100000"/>
              </a:lnSpc>
              <a:buClr>
                <a:srgbClr val="000000"/>
              </a:buClr>
              <a:buFont typeface="StarSymbol"/>
              <a:buAutoNum type="romanLcParenR" startAt="2"/>
            </a:pPr>
            <a:r>
              <a:rPr lang="pt-BR" sz="1800" b="0" strike="noStrike" spc="-1">
                <a:solidFill>
                  <a:srgbClr val="000000"/>
                </a:solidFill>
                <a:latin typeface="Franklin Gothic Medium"/>
              </a:rPr>
              <a:t>Determinar seu conteúdo, isto é, escrever ou armazenar um certo valor neste atributo</a:t>
            </a:r>
            <a:endParaRPr lang="pt-BR" sz="1800" b="0" strike="noStrike" spc="-1">
              <a:latin typeface="Arial"/>
            </a:endParaRPr>
          </a:p>
          <a:p>
            <a:pPr algn="just">
              <a:lnSpc>
                <a:spcPct val="100000"/>
              </a:lnSpc>
            </a:pPr>
            <a:endParaRPr lang="pt-BR" sz="1800" b="0" strike="noStrike" spc="-1">
              <a:latin typeface="Arial"/>
            </a:endParaRPr>
          </a:p>
        </p:txBody>
      </p:sp>
      <p:sp>
        <p:nvSpPr>
          <p:cNvPr id="515" name="CustomShape 5"/>
          <p:cNvSpPr/>
          <p:nvPr/>
        </p:nvSpPr>
        <p:spPr>
          <a:xfrm>
            <a:off x="779040" y="4184640"/>
            <a:ext cx="83458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primeira situação envolve o atributo em uma expressão qualquer enquanto que a segunda situação temos o atributo recebendo o resultado de uma expressão qualquer através de uma operação de atribuição.</a:t>
            </a:r>
            <a:endParaRPr lang="pt-BR" sz="2000" b="0" strike="noStrike" spc="-1">
              <a:latin typeface="Arial"/>
            </a:endParaRPr>
          </a:p>
        </p:txBody>
      </p:sp>
      <p:pic>
        <p:nvPicPr>
          <p:cNvPr id="516" name="Picture 6"/>
          <p:cNvPicPr/>
          <p:nvPr/>
        </p:nvPicPr>
        <p:blipFill>
          <a:blip r:embed="rId2"/>
          <a:stretch/>
        </p:blipFill>
        <p:spPr>
          <a:xfrm>
            <a:off x="9010080" y="5661000"/>
            <a:ext cx="412560" cy="63792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extShape 1"/>
          <p:cNvSpPr txBox="1"/>
          <p:nvPr/>
        </p:nvSpPr>
        <p:spPr>
          <a:xfrm>
            <a:off x="8915040" y="6156360"/>
            <a:ext cx="990360" cy="272520"/>
          </a:xfrm>
          <a:prstGeom prst="rect">
            <a:avLst/>
          </a:prstGeom>
          <a:noFill/>
          <a:ln>
            <a:noFill/>
          </a:ln>
        </p:spPr>
        <p:txBody>
          <a:bodyPr anchor="ctr"/>
          <a:lstStyle/>
          <a:p>
            <a:pPr algn="r">
              <a:lnSpc>
                <a:spcPct val="100000"/>
              </a:lnSpc>
            </a:pPr>
            <a:fld id="{5447E3A6-E705-433C-B1CD-28A2C1CE25D7}" type="slidenum">
              <a:rPr lang="pt-BR" sz="1200" b="0" strike="noStrike" spc="-1">
                <a:solidFill>
                  <a:srgbClr val="595959"/>
                </a:solidFill>
                <a:latin typeface="Franklin Gothic Medium"/>
              </a:rPr>
              <a:t>54</a:t>
            </a:fld>
            <a:endParaRPr lang="pt-BR" sz="1200" b="0" strike="noStrike" spc="-1">
              <a:latin typeface="Times New Roman"/>
            </a:endParaRPr>
          </a:p>
        </p:txBody>
      </p:sp>
      <p:sp>
        <p:nvSpPr>
          <p:cNvPr id="518"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Construtores – Métodos de Construção</a:t>
            </a:r>
            <a:endParaRPr lang="pt-BR" sz="3200" b="0" strike="noStrike" spc="-1">
              <a:latin typeface="Arial"/>
            </a:endParaRPr>
          </a:p>
        </p:txBody>
      </p:sp>
      <p:sp>
        <p:nvSpPr>
          <p:cNvPr id="519" name="CustomShape 3"/>
          <p:cNvSpPr/>
          <p:nvPr/>
        </p:nvSpPr>
        <p:spPr>
          <a:xfrm>
            <a:off x="741240" y="1212840"/>
            <a:ext cx="8345880" cy="161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O (pseudo-)método construtor determina que ações devem ser executadas quando da criação de um objeto. Em Java, o construtor é definido como um método cujo nome deve ser o mesmo nome da classe e sem indicação do tipo de retorno -- nem mesmo void. O construtor é unicamente invocado no momento da criação do objeto através do operador new.</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TextShape 1"/>
          <p:cNvSpPr txBox="1"/>
          <p:nvPr/>
        </p:nvSpPr>
        <p:spPr>
          <a:xfrm>
            <a:off x="8915040" y="6156360"/>
            <a:ext cx="990360" cy="272520"/>
          </a:xfrm>
          <a:prstGeom prst="rect">
            <a:avLst/>
          </a:prstGeom>
          <a:noFill/>
          <a:ln>
            <a:noFill/>
          </a:ln>
        </p:spPr>
        <p:txBody>
          <a:bodyPr anchor="ctr"/>
          <a:lstStyle/>
          <a:p>
            <a:pPr algn="r">
              <a:lnSpc>
                <a:spcPct val="100000"/>
              </a:lnSpc>
            </a:pPr>
            <a:fld id="{900A41CB-5CB6-4DB4-85CA-9AA479B21532}" type="slidenum">
              <a:rPr lang="pt-BR" sz="1200" b="0" strike="noStrike" spc="-1">
                <a:solidFill>
                  <a:srgbClr val="595959"/>
                </a:solidFill>
                <a:latin typeface="Franklin Gothic Medium"/>
              </a:rPr>
              <a:t>55</a:t>
            </a:fld>
            <a:endParaRPr lang="pt-BR" sz="1200" b="0" strike="noStrike" spc="-1">
              <a:latin typeface="Times New Roman"/>
            </a:endParaRPr>
          </a:p>
        </p:txBody>
      </p:sp>
      <p:sp>
        <p:nvSpPr>
          <p:cNvPr id="521" name="CustomShape 2"/>
          <p:cNvSpPr/>
          <p:nvPr/>
        </p:nvSpPr>
        <p:spPr>
          <a:xfrm>
            <a:off x="741240" y="1212840"/>
            <a:ext cx="8345880" cy="161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O retorno do operador new é uma referência para o objeto recém-criado. O construtor pode receber argumentos, como qualquer método. Usando o mecanismo de sobrecarga, mais de um construtor pode ser definido para uma classe. Veja por exemplo os construtores definidos para a classe Point de Java. </a:t>
            </a:r>
            <a:endParaRPr lang="pt-BR" sz="2000" b="0" strike="noStrike" spc="-1">
              <a:latin typeface="Arial"/>
            </a:endParaRPr>
          </a:p>
        </p:txBody>
      </p:sp>
      <p:sp>
        <p:nvSpPr>
          <p:cNvPr id="522" name="CustomShape 3"/>
          <p:cNvSpPr/>
          <p:nvPr/>
        </p:nvSpPr>
        <p:spPr>
          <a:xfrm>
            <a:off x="772200" y="3319560"/>
            <a:ext cx="834588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i="1" strike="noStrike" spc="-1">
                <a:solidFill>
                  <a:srgbClr val="000000"/>
                </a:solidFill>
                <a:latin typeface="Courier New"/>
              </a:rPr>
              <a:t>NomedaClasse nomeDoObjeto = </a:t>
            </a:r>
            <a:r>
              <a:rPr lang="pt-BR" sz="2000" b="0" i="1" strike="noStrike" spc="-1">
                <a:solidFill>
                  <a:srgbClr val="0066FF"/>
                </a:solidFill>
                <a:latin typeface="Courier New"/>
              </a:rPr>
              <a:t>new</a:t>
            </a:r>
            <a:r>
              <a:rPr lang="pt-BR" sz="2000" b="0" i="1" strike="noStrike" spc="-1">
                <a:solidFill>
                  <a:srgbClr val="000000"/>
                </a:solidFill>
                <a:latin typeface="Courier New"/>
              </a:rPr>
              <a:t> NomeDaClasse();</a:t>
            </a:r>
            <a:endParaRPr lang="pt-BR" sz="2000" b="0" strike="noStrike" spc="-1">
              <a:latin typeface="Arial"/>
            </a:endParaRPr>
          </a:p>
        </p:txBody>
      </p:sp>
      <p:pic>
        <p:nvPicPr>
          <p:cNvPr id="523" name="Picture 5"/>
          <p:cNvPicPr/>
          <p:nvPr/>
        </p:nvPicPr>
        <p:blipFill>
          <a:blip r:embed="rId2"/>
          <a:stretch/>
        </p:blipFill>
        <p:spPr>
          <a:xfrm>
            <a:off x="9010080" y="5661000"/>
            <a:ext cx="412560" cy="637920"/>
          </a:xfrm>
          <a:prstGeom prst="rect">
            <a:avLst/>
          </a:prstGeom>
          <a:ln w="9360">
            <a:noFill/>
          </a:ln>
        </p:spPr>
      </p:pic>
      <p:sp>
        <p:nvSpPr>
          <p:cNvPr id="524" name="CustomShape 4"/>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Construtores – Métodos de Construção</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extShape 1"/>
          <p:cNvSpPr txBox="1"/>
          <p:nvPr/>
        </p:nvSpPr>
        <p:spPr>
          <a:xfrm>
            <a:off x="8915040" y="6156360"/>
            <a:ext cx="990360" cy="272520"/>
          </a:xfrm>
          <a:prstGeom prst="rect">
            <a:avLst/>
          </a:prstGeom>
          <a:noFill/>
          <a:ln>
            <a:noFill/>
          </a:ln>
        </p:spPr>
        <p:txBody>
          <a:bodyPr anchor="ctr"/>
          <a:lstStyle/>
          <a:p>
            <a:pPr algn="r">
              <a:lnSpc>
                <a:spcPct val="100000"/>
              </a:lnSpc>
            </a:pPr>
            <a:fld id="{331A1780-4B3F-4549-8555-F740BCB11294}" type="slidenum">
              <a:rPr lang="pt-BR" sz="1200" b="0" strike="noStrike" spc="-1">
                <a:solidFill>
                  <a:srgbClr val="595959"/>
                </a:solidFill>
                <a:latin typeface="Franklin Gothic Medium"/>
              </a:rPr>
              <a:t>56</a:t>
            </a:fld>
            <a:endParaRPr lang="pt-BR" sz="1200" b="0" strike="noStrike" spc="-1">
              <a:latin typeface="Times New Roman"/>
            </a:endParaRPr>
          </a:p>
        </p:txBody>
      </p:sp>
      <p:sp>
        <p:nvSpPr>
          <p:cNvPr id="526" name="CustomShape 2"/>
          <p:cNvSpPr/>
          <p:nvPr/>
        </p:nvSpPr>
        <p:spPr>
          <a:xfrm>
            <a:off x="741240" y="1212840"/>
            <a:ext cx="8345880" cy="2224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Toda classe tem pelo menos um construtor sempre definido. Se nenhum construtor for explicitamente definido pelo programador da classe, um construtor padrão, que não recebe argumentos, é incluído para a classe pelo compilador Java. No entanto, se o programador da classe criar pelo menos um método construtor, o construtor padrão não será criado automaticamente -- se o programador desejar mantê-lo, deverá criar um construtor sem argumentos explicitamente. </a:t>
            </a:r>
            <a:endParaRPr lang="pt-BR" sz="2000" b="0" strike="noStrike" spc="-1">
              <a:latin typeface="Arial"/>
            </a:endParaRPr>
          </a:p>
        </p:txBody>
      </p:sp>
      <p:pic>
        <p:nvPicPr>
          <p:cNvPr id="527" name="Picture 4"/>
          <p:cNvPicPr/>
          <p:nvPr/>
        </p:nvPicPr>
        <p:blipFill>
          <a:blip r:embed="rId2"/>
          <a:stretch/>
        </p:blipFill>
        <p:spPr>
          <a:xfrm>
            <a:off x="9010080" y="5661000"/>
            <a:ext cx="412560" cy="637920"/>
          </a:xfrm>
          <a:prstGeom prst="rect">
            <a:avLst/>
          </a:prstGeom>
          <a:ln w="9360">
            <a:noFill/>
          </a:ln>
        </p:spPr>
      </p:pic>
      <p:sp>
        <p:nvSpPr>
          <p:cNvPr id="528" name="CustomShape 3"/>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Construtores – Métodos de Construção</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extShape 1"/>
          <p:cNvSpPr txBox="1"/>
          <p:nvPr/>
        </p:nvSpPr>
        <p:spPr>
          <a:xfrm>
            <a:off x="8915040" y="6156360"/>
            <a:ext cx="990360" cy="272520"/>
          </a:xfrm>
          <a:prstGeom prst="rect">
            <a:avLst/>
          </a:prstGeom>
          <a:noFill/>
          <a:ln>
            <a:noFill/>
          </a:ln>
        </p:spPr>
        <p:txBody>
          <a:bodyPr anchor="ctr"/>
          <a:lstStyle/>
          <a:p>
            <a:pPr algn="r">
              <a:lnSpc>
                <a:spcPct val="100000"/>
              </a:lnSpc>
            </a:pPr>
            <a:fld id="{412F9927-3803-44D3-9AEF-1993E2BFFC1E}" type="slidenum">
              <a:rPr lang="pt-BR" sz="1200" b="0" strike="noStrike" spc="-1">
                <a:solidFill>
                  <a:srgbClr val="595959"/>
                </a:solidFill>
                <a:latin typeface="Franklin Gothic Medium"/>
              </a:rPr>
              <a:t>57</a:t>
            </a:fld>
            <a:endParaRPr lang="pt-BR" sz="1200" b="0" strike="noStrike" spc="-1">
              <a:latin typeface="Times New Roman"/>
            </a:endParaRPr>
          </a:p>
        </p:txBody>
      </p:sp>
      <p:sp>
        <p:nvSpPr>
          <p:cNvPr id="530" name="CustomShape 2"/>
          <p:cNvSpPr/>
          <p:nvPr/>
        </p:nvSpPr>
        <p:spPr>
          <a:xfrm>
            <a:off x="741240" y="1212840"/>
            <a:ext cx="8345880" cy="4054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construção de classes, embora de fundamental importância, não representa o mecanismo mais importante da orientação à objetos. A grande contribuição da orientação a objetos para o projeto e desenvolvimento de sistemas é o polimorfismo. </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A palavra polimorfismo vem do grego </a:t>
            </a:r>
            <a:r>
              <a:rPr lang="pt-BR" sz="2000" b="0" i="1" strike="noStrike" spc="-1">
                <a:solidFill>
                  <a:srgbClr val="000000"/>
                </a:solidFill>
                <a:latin typeface="Franklin Gothic Medium"/>
              </a:rPr>
              <a:t>poli morfos</a:t>
            </a:r>
            <a:r>
              <a:rPr lang="pt-BR" sz="2000" b="0" strike="noStrike" spc="-1">
                <a:solidFill>
                  <a:srgbClr val="000000"/>
                </a:solidFill>
                <a:latin typeface="Franklin Gothic Medium"/>
              </a:rPr>
              <a:t> e significa muitas formas.</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Na orientação à objetos representa uma característica onde se admite tratamento idêntico para formas diferentes baseado em relações de semelhança, isto é entidades diferentes podem ser tratadas de forma semelhante conferindo versatilidade aos programas e classes que se beneficiam destas características.</a:t>
            </a:r>
            <a:endParaRPr lang="pt-BR" sz="2000" b="0" strike="noStrike" spc="-1">
              <a:latin typeface="Arial"/>
            </a:endParaRPr>
          </a:p>
        </p:txBody>
      </p:sp>
      <p:sp>
        <p:nvSpPr>
          <p:cNvPr id="531" name="CustomShape 3"/>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Construtores – Métodos de Construção</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TextShape 1"/>
          <p:cNvSpPr txBox="1"/>
          <p:nvPr/>
        </p:nvSpPr>
        <p:spPr>
          <a:xfrm>
            <a:off x="8915040" y="6156360"/>
            <a:ext cx="990360" cy="272520"/>
          </a:xfrm>
          <a:prstGeom prst="rect">
            <a:avLst/>
          </a:prstGeom>
          <a:noFill/>
          <a:ln>
            <a:noFill/>
          </a:ln>
        </p:spPr>
        <p:txBody>
          <a:bodyPr anchor="ctr"/>
          <a:lstStyle/>
          <a:p>
            <a:pPr algn="r">
              <a:lnSpc>
                <a:spcPct val="100000"/>
              </a:lnSpc>
            </a:pPr>
            <a:fld id="{63E9CC71-653D-4A52-81D5-BA1522C3F8D4}" type="slidenum">
              <a:rPr lang="pt-BR" sz="1200" b="0" strike="noStrike" spc="-1">
                <a:solidFill>
                  <a:srgbClr val="595959"/>
                </a:solidFill>
                <a:latin typeface="Franklin Gothic Medium"/>
              </a:rPr>
              <a:t>58</a:t>
            </a:fld>
            <a:endParaRPr lang="pt-BR" sz="1200" b="0" strike="noStrike" spc="-1">
              <a:latin typeface="Times New Roman"/>
            </a:endParaRPr>
          </a:p>
        </p:txBody>
      </p:sp>
      <p:sp>
        <p:nvSpPr>
          <p:cNvPr id="533"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Sobrecarga de Métodos</a:t>
            </a:r>
            <a:endParaRPr lang="pt-BR" sz="4000" b="0" strike="noStrike" spc="-1">
              <a:latin typeface="Arial"/>
            </a:endParaRPr>
          </a:p>
        </p:txBody>
      </p:sp>
      <p:sp>
        <p:nvSpPr>
          <p:cNvPr id="534" name="CustomShape 3"/>
          <p:cNvSpPr/>
          <p:nvPr/>
        </p:nvSpPr>
        <p:spPr>
          <a:xfrm>
            <a:off x="741240" y="1212840"/>
            <a:ext cx="8345880" cy="3444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forma mais simples de polimorfismo oferecido pela linguagem Java é a sobrecarga de métodos (</a:t>
            </a:r>
            <a:r>
              <a:rPr lang="pt-BR" sz="2000" b="0" i="1" strike="noStrike" spc="-1">
                <a:solidFill>
                  <a:srgbClr val="000000"/>
                </a:solidFill>
                <a:latin typeface="Franklin Gothic Medium"/>
              </a:rPr>
              <a:t>method overload</a:t>
            </a:r>
            <a:r>
              <a:rPr lang="pt-BR" sz="2000" b="0" strike="noStrike" spc="-1">
                <a:solidFill>
                  <a:srgbClr val="000000"/>
                </a:solidFill>
                <a:latin typeface="Franklin Gothic Medium"/>
              </a:rPr>
              <a:t>) ou seja é a possibilidade de existirem numa mesma classe vários métodos com o mesmo nome. Para que estes métodos tenham o mesmo nome e possam ser identificados eles devem possuir assinaturas diferentes.</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A assinatura (</a:t>
            </a:r>
            <a:r>
              <a:rPr lang="pt-BR" sz="2000" b="0" i="1" strike="noStrike" spc="-1">
                <a:solidFill>
                  <a:srgbClr val="000000"/>
                </a:solidFill>
                <a:latin typeface="Franklin Gothic Medium"/>
              </a:rPr>
              <a:t>signature</a:t>
            </a:r>
            <a:r>
              <a:rPr lang="pt-BR" sz="2000" b="0" strike="noStrike" spc="-1">
                <a:solidFill>
                  <a:srgbClr val="000000"/>
                </a:solidFill>
                <a:latin typeface="Franklin Gothic Medium"/>
              </a:rPr>
              <a:t>) de um método é uma lista que indica os tipos de todos os seus argumentos, sendo assim métodos com mesmo nome são considerados diferentes se recebem um diferente número ou tipo de argumento e tem, portanto, uma assinatura diferente.</a:t>
            </a:r>
            <a:endParaRPr lang="pt-BR" sz="2000" b="0" strike="noStrike" spc="-1">
              <a:latin typeface="Arial"/>
            </a:endParaRPr>
          </a:p>
          <a:p>
            <a:pPr algn="just">
              <a:lnSpc>
                <a:spcPct val="100000"/>
              </a:lnSpc>
            </a:pP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TextShape 1"/>
          <p:cNvSpPr txBox="1"/>
          <p:nvPr/>
        </p:nvSpPr>
        <p:spPr>
          <a:xfrm>
            <a:off x="8915040" y="6156360"/>
            <a:ext cx="990360" cy="272520"/>
          </a:xfrm>
          <a:prstGeom prst="rect">
            <a:avLst/>
          </a:prstGeom>
          <a:noFill/>
          <a:ln>
            <a:noFill/>
          </a:ln>
        </p:spPr>
        <p:txBody>
          <a:bodyPr anchor="ctr"/>
          <a:lstStyle/>
          <a:p>
            <a:pPr algn="r">
              <a:lnSpc>
                <a:spcPct val="100000"/>
              </a:lnSpc>
            </a:pPr>
            <a:fld id="{8FE62AD3-56A4-451E-A0BB-01E81A3BFEE5}" type="slidenum">
              <a:rPr lang="pt-BR" sz="1200" b="0" strike="noStrike" spc="-1">
                <a:solidFill>
                  <a:srgbClr val="595959"/>
                </a:solidFill>
                <a:latin typeface="Franklin Gothic Medium"/>
              </a:rPr>
              <a:t>59</a:t>
            </a:fld>
            <a:endParaRPr lang="pt-BR" sz="1200" b="0" strike="noStrike" spc="-1">
              <a:latin typeface="Times New Roman"/>
            </a:endParaRPr>
          </a:p>
        </p:txBody>
      </p:sp>
      <p:sp>
        <p:nvSpPr>
          <p:cNvPr id="536"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Sobrecarga de Métodos</a:t>
            </a:r>
            <a:endParaRPr lang="pt-BR" sz="4000" b="0" strike="noStrike" spc="-1">
              <a:latin typeface="Arial"/>
            </a:endParaRPr>
          </a:p>
        </p:txBody>
      </p:sp>
      <p:sp>
        <p:nvSpPr>
          <p:cNvPr id="537" name="CustomShape 3"/>
          <p:cNvSpPr/>
          <p:nvPr/>
        </p:nvSpPr>
        <p:spPr>
          <a:xfrm>
            <a:off x="741240" y="1212840"/>
            <a:ext cx="83458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Um método que não recebe argumentos tem como assinatura o tipo </a:t>
            </a:r>
            <a:r>
              <a:rPr lang="pt-BR" sz="2000" b="0" i="1" strike="noStrike" spc="-1">
                <a:solidFill>
                  <a:srgbClr val="000000"/>
                </a:solidFill>
                <a:latin typeface="Franklin Gothic Medium"/>
              </a:rPr>
              <a:t>void</a:t>
            </a:r>
            <a:r>
              <a:rPr lang="pt-BR" sz="2000" b="0" strike="noStrike" spc="-1">
                <a:solidFill>
                  <a:srgbClr val="000000"/>
                </a:solidFill>
                <a:latin typeface="Franklin Gothic Medium"/>
              </a:rPr>
              <a:t> enquanto um outro método que recebe dois inteiros como argumentos tem como assinatura os tipos </a:t>
            </a:r>
            <a:r>
              <a:rPr lang="pt-BR" sz="2000" b="0" i="1" strike="noStrike" spc="-1">
                <a:solidFill>
                  <a:srgbClr val="000000"/>
                </a:solidFill>
                <a:latin typeface="Franklin Gothic Medium"/>
              </a:rPr>
              <a:t>int</a:t>
            </a:r>
            <a:r>
              <a:rPr lang="pt-BR" sz="2000" b="0" strike="noStrike" spc="-1">
                <a:solidFill>
                  <a:srgbClr val="000000"/>
                </a:solidFill>
                <a:latin typeface="Franklin Gothic Medium"/>
              </a:rPr>
              <a:t>, </a:t>
            </a:r>
            <a:r>
              <a:rPr lang="pt-BR" sz="2000" b="0" i="1" strike="noStrike" spc="-1">
                <a:solidFill>
                  <a:srgbClr val="000000"/>
                </a:solidFill>
                <a:latin typeface="Franklin Gothic Medium"/>
              </a:rPr>
              <a:t>int</a:t>
            </a:r>
            <a:r>
              <a:rPr lang="pt-BR" sz="2000" b="0" strike="noStrike" spc="-1">
                <a:solidFill>
                  <a:srgbClr val="000000"/>
                </a:solidFill>
                <a:latin typeface="Franklin Gothic Medium"/>
              </a:rPr>
              <a:t> como no exemplo a seguir:</a:t>
            </a:r>
            <a:endParaRPr lang="pt-BR" sz="2000" b="0" strike="noStrike" spc="-1">
              <a:latin typeface="Arial"/>
            </a:endParaRPr>
          </a:p>
        </p:txBody>
      </p:sp>
      <p:pic>
        <p:nvPicPr>
          <p:cNvPr id="538" name="Picture 4"/>
          <p:cNvPicPr/>
          <p:nvPr/>
        </p:nvPicPr>
        <p:blipFill>
          <a:blip r:embed="rId2"/>
          <a:srcRect l="26612" t="12935" r="35059" b="50471"/>
          <a:stretch/>
        </p:blipFill>
        <p:spPr>
          <a:xfrm>
            <a:off x="351000" y="2637000"/>
            <a:ext cx="5733360" cy="3661920"/>
          </a:xfrm>
          <a:prstGeom prst="rect">
            <a:avLst/>
          </a:prstGeom>
          <a:ln w="9360">
            <a:solidFill>
              <a:schemeClr val="bg2"/>
            </a:solidFill>
            <a:miter/>
          </a:ln>
        </p:spPr>
      </p:pic>
      <p:pic>
        <p:nvPicPr>
          <p:cNvPr id="539" name="Picture 5"/>
          <p:cNvPicPr/>
          <p:nvPr/>
        </p:nvPicPr>
        <p:blipFill>
          <a:blip r:embed="rId2"/>
          <a:srcRect l="81720" t="15844" r="2034" b="73993"/>
          <a:stretch/>
        </p:blipFill>
        <p:spPr>
          <a:xfrm>
            <a:off x="6903360" y="3573360"/>
            <a:ext cx="2730600" cy="1144080"/>
          </a:xfrm>
          <a:prstGeom prst="rect">
            <a:avLst/>
          </a:prstGeom>
          <a:ln w="9360">
            <a:solidFill>
              <a:schemeClr val="bg2"/>
            </a:solidFill>
            <a:miter/>
          </a:ln>
          <a:effectLst>
            <a:outerShdw dist="107763" dir="13500000" algn="ctr" rotWithShape="0">
              <a:schemeClr val="bg2">
                <a:alpha val="50000"/>
              </a:schemeClr>
            </a:outerShdw>
          </a:effectLst>
        </p:spPr>
      </p:pic>
      <p:sp>
        <p:nvSpPr>
          <p:cNvPr id="540" name="CustomShape 4"/>
          <p:cNvSpPr/>
          <p:nvPr/>
        </p:nvSpPr>
        <p:spPr>
          <a:xfrm>
            <a:off x="6098760" y="3625920"/>
            <a:ext cx="673200" cy="109584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6600" b="0" strike="noStrike" spc="-1">
                <a:solidFill>
                  <a:srgbClr val="000000"/>
                </a:solidFill>
                <a:latin typeface="Franklin Gothic Medium"/>
              </a:rPr>
              <a:t>=</a:t>
            </a:r>
            <a:endParaRPr lang="pt-BR" sz="66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8915040" y="6156360"/>
            <a:ext cx="990360" cy="272520"/>
          </a:xfrm>
          <a:prstGeom prst="rect">
            <a:avLst/>
          </a:prstGeom>
          <a:noFill/>
          <a:ln>
            <a:noFill/>
          </a:ln>
        </p:spPr>
        <p:txBody>
          <a:bodyPr anchor="ctr"/>
          <a:lstStyle/>
          <a:p>
            <a:pPr algn="r">
              <a:lnSpc>
                <a:spcPct val="100000"/>
              </a:lnSpc>
            </a:pPr>
            <a:fld id="{A0367BE1-5D0E-4BDC-B297-03A9D8EF648C}" type="slidenum">
              <a:rPr lang="pt-BR" sz="1200" b="0" strike="noStrike" spc="-1">
                <a:solidFill>
                  <a:srgbClr val="595959"/>
                </a:solidFill>
                <a:latin typeface="Franklin Gothic Medium"/>
              </a:rPr>
              <a:t>6</a:t>
            </a:fld>
            <a:endParaRPr lang="pt-BR" sz="1200" b="0" strike="noStrike" spc="-1">
              <a:latin typeface="Times New Roman"/>
            </a:endParaRPr>
          </a:p>
        </p:txBody>
      </p:sp>
      <p:sp>
        <p:nvSpPr>
          <p:cNvPr id="155" name="CustomShape 2"/>
          <p:cNvSpPr/>
          <p:nvPr/>
        </p:nvSpPr>
        <p:spPr>
          <a:xfrm>
            <a:off x="741240" y="1212840"/>
            <a:ext cx="8345880" cy="283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1800" b="0" strike="noStrike" spc="-1">
                <a:solidFill>
                  <a:srgbClr val="000000"/>
                </a:solidFill>
                <a:latin typeface="Franklin Gothic Medium"/>
              </a:rPr>
              <a:t>A plataforma Eclipse é uma proposta de consórcio de empresas que apóiam o uso de uma arquitetura aberta para a criação de ambientes integrados de desenvolvimento (IDEs), onde a indústria de software possa desenvolver diversos programas, aplicativos e ferramentas, de forma otimizada e padronizada, baseando-se nas iniciativas de software livre. O Eclipse oferece uma estrutura flexível, pois utiliza linguagem Java (com suporte total para Java 8.0) e vem com exemplos de construção. Isso torna mais fácil a criação, integração e utilização das ferramentas, economizando tempo e dinheiro. A plataforma Eclipse tem sido desdobrada em uma grande escala de desenvolvimento de estações de trabalho como HP-UX, Solaris, AIX e Linux. </a:t>
            </a:r>
            <a:endParaRPr lang="pt-BR" sz="1800" b="0" strike="noStrike" spc="-1">
              <a:latin typeface="Arial"/>
            </a:endParaRPr>
          </a:p>
        </p:txBody>
      </p:sp>
      <p:sp>
        <p:nvSpPr>
          <p:cNvPr id="156" name="CustomShape 3"/>
          <p:cNvSpPr/>
          <p:nvPr/>
        </p:nvSpPr>
        <p:spPr>
          <a:xfrm>
            <a:off x="3452040" y="4788000"/>
            <a:ext cx="4912920" cy="639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1800" b="0" u="sng" strike="noStrike" spc="-1">
                <a:solidFill>
                  <a:srgbClr val="00AEEF"/>
                </a:solidFill>
                <a:uFillTx/>
                <a:latin typeface="Franklin Gothic Medium"/>
                <a:hlinkClick r:id="rId2"/>
              </a:rPr>
              <a:t>http://www.eclipse.org/downloads/</a:t>
            </a:r>
            <a:endParaRPr lang="pt-BR" sz="1800" b="0" strike="noStrike" spc="-1">
              <a:latin typeface="Arial"/>
            </a:endParaRPr>
          </a:p>
          <a:p>
            <a:pPr algn="ctr">
              <a:lnSpc>
                <a:spcPct val="100000"/>
              </a:lnSpc>
            </a:pPr>
            <a:endParaRPr lang="pt-BR" sz="1800" b="0" strike="noStrike" spc="-1">
              <a:latin typeface="Arial"/>
            </a:endParaRPr>
          </a:p>
        </p:txBody>
      </p:sp>
      <p:sp>
        <p:nvSpPr>
          <p:cNvPr id="157" name="CustomShape 4"/>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4000" b="0" strike="noStrike" spc="-1">
                <a:solidFill>
                  <a:srgbClr val="00AEEF"/>
                </a:solidFill>
                <a:latin typeface="Calibri"/>
              </a:rPr>
              <a:t>Eclipse</a:t>
            </a:r>
            <a:endParaRPr lang="pt-BR" sz="4000" b="0" strike="noStrike" spc="-1">
              <a:latin typeface="Arial"/>
            </a:endParaRPr>
          </a:p>
        </p:txBody>
      </p:sp>
      <p:pic>
        <p:nvPicPr>
          <p:cNvPr id="158" name="Picture 2"/>
          <p:cNvPicPr/>
          <p:nvPr/>
        </p:nvPicPr>
        <p:blipFill>
          <a:blip r:embed="rId3"/>
          <a:stretch/>
        </p:blipFill>
        <p:spPr>
          <a:xfrm>
            <a:off x="738000" y="4572000"/>
            <a:ext cx="2499840" cy="58716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Shape 1"/>
          <p:cNvSpPr txBox="1"/>
          <p:nvPr/>
        </p:nvSpPr>
        <p:spPr>
          <a:xfrm>
            <a:off x="8915040" y="6156360"/>
            <a:ext cx="990360" cy="272520"/>
          </a:xfrm>
          <a:prstGeom prst="rect">
            <a:avLst/>
          </a:prstGeom>
          <a:noFill/>
          <a:ln>
            <a:noFill/>
          </a:ln>
        </p:spPr>
        <p:txBody>
          <a:bodyPr anchor="ctr"/>
          <a:lstStyle/>
          <a:p>
            <a:pPr algn="r">
              <a:lnSpc>
                <a:spcPct val="100000"/>
              </a:lnSpc>
            </a:pPr>
            <a:fld id="{78E8B90F-1628-4160-A5BE-0CA04E14FDF9}" type="slidenum">
              <a:rPr lang="pt-BR" sz="1200" b="0" strike="noStrike" spc="-1">
                <a:solidFill>
                  <a:srgbClr val="595959"/>
                </a:solidFill>
                <a:latin typeface="Franklin Gothic Medium"/>
              </a:rPr>
              <a:t>60</a:t>
            </a:fld>
            <a:endParaRPr lang="pt-BR" sz="1200" b="0" strike="noStrike" spc="-1">
              <a:latin typeface="Times New Roman"/>
            </a:endParaRPr>
          </a:p>
        </p:txBody>
      </p:sp>
      <p:sp>
        <p:nvSpPr>
          <p:cNvPr id="542"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Sobrecarga de Métodos</a:t>
            </a:r>
            <a:endParaRPr lang="pt-BR" sz="4000" b="0" strike="noStrike" spc="-1">
              <a:latin typeface="Arial"/>
            </a:endParaRPr>
          </a:p>
        </p:txBody>
      </p:sp>
      <p:sp>
        <p:nvSpPr>
          <p:cNvPr id="543" name="CustomShape 3"/>
          <p:cNvSpPr/>
          <p:nvPr/>
        </p:nvSpPr>
        <p:spPr>
          <a:xfrm>
            <a:off x="741240" y="2622600"/>
            <a:ext cx="8345880" cy="2834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No exemplo temos na classe </a:t>
            </a:r>
            <a:r>
              <a:rPr lang="pt-BR" sz="2000" b="1" strike="noStrike" spc="-1">
                <a:solidFill>
                  <a:srgbClr val="000000"/>
                </a:solidFill>
                <a:latin typeface="Franklin Gothic Medium"/>
              </a:rPr>
              <a:t>Sobrecarga</a:t>
            </a:r>
            <a:r>
              <a:rPr lang="pt-BR" sz="2000" b="0" strike="noStrike" spc="-1">
                <a:solidFill>
                  <a:srgbClr val="000000"/>
                </a:solidFill>
                <a:latin typeface="Franklin Gothic Medium"/>
              </a:rPr>
              <a:t> a implementação de três métodos denominados </a:t>
            </a:r>
            <a:r>
              <a:rPr lang="pt-BR" sz="2000" b="1" strike="noStrike" spc="-1">
                <a:solidFill>
                  <a:srgbClr val="000000"/>
                </a:solidFill>
                <a:latin typeface="Franklin Gothic Medium"/>
              </a:rPr>
              <a:t>duplo</a:t>
            </a:r>
            <a:r>
              <a:rPr lang="pt-BR" sz="2000" b="0" strike="noStrike" spc="-1">
                <a:solidFill>
                  <a:srgbClr val="000000"/>
                </a:solidFill>
                <a:latin typeface="Franklin Gothic Medium"/>
              </a:rPr>
              <a:t> que tomam um único argumento retornando o valor que é o dobro do valor do argumento recebido.</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Através da sobrecarga foram implementadas três versões do método </a:t>
            </a:r>
            <a:r>
              <a:rPr lang="pt-BR" sz="2000" b="1" strike="noStrike" spc="-1">
                <a:solidFill>
                  <a:srgbClr val="000000"/>
                </a:solidFill>
                <a:latin typeface="Franklin Gothic Medium"/>
              </a:rPr>
              <a:t>duplo</a:t>
            </a:r>
            <a:r>
              <a:rPr lang="pt-BR" sz="2000" b="0" strike="noStrike" spc="-1">
                <a:solidFill>
                  <a:srgbClr val="000000"/>
                </a:solidFill>
                <a:latin typeface="Franklin Gothic Medium"/>
              </a:rPr>
              <a:t>, cada um capaz de receber um argumento de tipo diferente. Na prática é como se o método fosse capaz de processar argumentos de tipos diferentes, o que para o usuário da classe é transparente e resulta na operação desejada.</a:t>
            </a:r>
            <a:endParaRPr lang="pt-BR" sz="2000" b="0" strike="noStrike" spc="-1">
              <a:latin typeface="Arial"/>
            </a:endParaRPr>
          </a:p>
        </p:txBody>
      </p:sp>
      <p:pic>
        <p:nvPicPr>
          <p:cNvPr id="544" name="Picture 4"/>
          <p:cNvPicPr/>
          <p:nvPr/>
        </p:nvPicPr>
        <p:blipFill>
          <a:blip r:embed="rId2"/>
          <a:srcRect l="81720" t="15844" r="2034" b="73993"/>
          <a:stretch/>
        </p:blipFill>
        <p:spPr>
          <a:xfrm>
            <a:off x="3587400" y="1276200"/>
            <a:ext cx="2730600" cy="1144080"/>
          </a:xfrm>
          <a:prstGeom prst="rect">
            <a:avLst/>
          </a:prstGeom>
          <a:ln w="9360">
            <a:solidFill>
              <a:schemeClr val="bg2"/>
            </a:solidFill>
            <a:miter/>
          </a:ln>
          <a:effectLst>
            <a:outerShdw dist="107763" dir="13500000" algn="ctr" rotWithShape="0">
              <a:schemeClr val="bg2">
                <a:alpha val="50000"/>
              </a:schemeClr>
            </a:outerShdw>
          </a:effectLst>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412920" y="6094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Polimorfismo</a:t>
            </a:r>
            <a:endParaRPr lang="pt-BR" sz="4000" b="0" strike="noStrike" spc="-1">
              <a:latin typeface="Arial"/>
            </a:endParaRPr>
          </a:p>
        </p:txBody>
      </p:sp>
      <p:sp>
        <p:nvSpPr>
          <p:cNvPr id="546" name="CustomShape 2"/>
          <p:cNvSpPr/>
          <p:nvPr/>
        </p:nvSpPr>
        <p:spPr>
          <a:xfrm>
            <a:off x="505440" y="1490760"/>
            <a:ext cx="8892720" cy="3016440"/>
          </a:xfrm>
          <a:prstGeom prst="rect">
            <a:avLst/>
          </a:prstGeom>
          <a:ln>
            <a:round/>
          </a:ln>
        </p:spPr>
        <p:style>
          <a:lnRef idx="1">
            <a:schemeClr val="accent1"/>
          </a:lnRef>
          <a:fillRef idx="2">
            <a:schemeClr val="accent1"/>
          </a:fillRef>
          <a:effectRef idx="1">
            <a:schemeClr val="accent1"/>
          </a:effectRef>
          <a:fontRef idx="minor"/>
        </p:style>
        <p:txBody>
          <a:bodyPr lIns="90000" tIns="45000" rIns="90000" bIns="45000"/>
          <a:lstStyle/>
          <a:p>
            <a:pPr marL="179280" indent="6480">
              <a:lnSpc>
                <a:spcPct val="100000"/>
              </a:lnSpc>
              <a:spcBef>
                <a:spcPts val="1199"/>
              </a:spcBef>
            </a:pPr>
            <a:r>
              <a:rPr lang="pt-BR" sz="2400" b="1" strike="noStrike" spc="-1">
                <a:solidFill>
                  <a:srgbClr val="000000"/>
                </a:solidFill>
                <a:latin typeface="Franklin Gothic Medium"/>
              </a:rPr>
              <a:t>Polimorfismo</a:t>
            </a:r>
            <a:r>
              <a:rPr lang="pt-BR" sz="2400" b="0" strike="noStrike" spc="-1">
                <a:solidFill>
                  <a:srgbClr val="000000"/>
                </a:solidFill>
                <a:latin typeface="Franklin Gothic Medium"/>
              </a:rPr>
              <a:t>, originário do grego, significa "muitas formas" (poli = muitas, morphos = formas). Ele permite que referências de tipos de classes mais abstratas representem o comportamento das classes concretas que referenciam. Assim, um mesmo método pode apresentar várias formas, de acordo com seu contexto. O polimorfismo é importante pois permite que a semântica de uma interface seja efetivamente separada da implementação que a representa. </a:t>
            </a:r>
            <a:endParaRPr lang="pt-BR" sz="24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577800" y="8380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Conceito de Polimorfismo</a:t>
            </a:r>
            <a:endParaRPr lang="pt-BR" sz="4000" b="0" strike="noStrike" spc="-1">
              <a:latin typeface="Arial"/>
            </a:endParaRPr>
          </a:p>
        </p:txBody>
      </p:sp>
      <p:sp>
        <p:nvSpPr>
          <p:cNvPr id="548" name="CustomShape 2"/>
          <p:cNvSpPr/>
          <p:nvPr/>
        </p:nvSpPr>
        <p:spPr>
          <a:xfrm>
            <a:off x="896040" y="1588320"/>
            <a:ext cx="8113680" cy="2530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pt-BR" sz="2000" b="0" strike="noStrike" spc="-1">
                <a:solidFill>
                  <a:srgbClr val="000000"/>
                </a:solidFill>
                <a:latin typeface="Franklin Gothic Medium"/>
              </a:rPr>
              <a:t>Polimorfismo é o princípio pelo qual duas ou mais classes derivadas de uma mesma superclasse podem invocar métodos que têm a mesma identificação (assinatura) mas comportamentos distintos, especializados para cada classe derivada, usando para tanto uma referência a um objeto do tipo da superclasse. </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A idéia por trás do polimorfismo é que, embora a mensagem </a:t>
            </a:r>
            <a:endParaRPr lang="pt-BR" sz="2000" b="0" strike="noStrike" spc="-1">
              <a:latin typeface="Arial"/>
            </a:endParaRPr>
          </a:p>
          <a:p>
            <a:pPr algn="just">
              <a:lnSpc>
                <a:spcPct val="100000"/>
              </a:lnSpc>
            </a:pPr>
            <a:r>
              <a:rPr lang="pt-BR" sz="2000" b="0" strike="noStrike" spc="-1">
                <a:solidFill>
                  <a:srgbClr val="000000"/>
                </a:solidFill>
                <a:latin typeface="Franklin Gothic Medium"/>
              </a:rPr>
              <a:t>possa ser a mesma, os objetos talvez respondam de forma diferente. </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afterEffect">
                                  <p:stCondLst>
                                    <p:cond delay="0"/>
                                  </p:stCondLst>
                                  <p:childTnLst>
                                    <p:set>
                                      <p:cBhvr>
                                        <p:cTn id="6" dur="1" fill="hold">
                                          <p:stCondLst>
                                            <p:cond delay="499"/>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95360" y="76212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Conceito de Polimorfismo</a:t>
            </a:r>
            <a:endParaRPr lang="pt-BR" sz="4000" b="0" strike="noStrike" spc="-1">
              <a:latin typeface="Arial"/>
            </a:endParaRPr>
          </a:p>
        </p:txBody>
      </p:sp>
      <p:sp>
        <p:nvSpPr>
          <p:cNvPr id="550" name="CustomShape 2"/>
          <p:cNvSpPr/>
          <p:nvPr/>
        </p:nvSpPr>
        <p:spPr>
          <a:xfrm>
            <a:off x="896040" y="1438920"/>
            <a:ext cx="8113680" cy="3139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pt-BR" sz="2000" b="0" strike="noStrike" spc="-1">
                <a:solidFill>
                  <a:srgbClr val="000000"/>
                </a:solidFill>
                <a:latin typeface="Franklin Gothic Medium"/>
              </a:rPr>
              <a:t>O polimorfismo pode se aplicar a qualquer método herdado de uma superclasse. A chave para que o polimorfismo funcione é chamada de ligação dinâmica. Isso significa q o compilador não gera o código para chamar um método em tempo de compilação. </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Em vez disso, sempre que você define um método com um objeto, o compilador gera o código para calcular qual método chamara, usando a informação de tipo do objeto. </a:t>
            </a:r>
            <a:endParaRPr lang="pt-BR" sz="2000" b="0" strike="noStrike" spc="-1">
              <a:latin typeface="Arial"/>
            </a:endParaRPr>
          </a:p>
          <a:p>
            <a:pPr algn="just">
              <a:lnSpc>
                <a:spcPct val="100000"/>
              </a:lnSpc>
            </a:pPr>
            <a:r>
              <a:rPr lang="pt-BR" sz="2000" b="0" strike="noStrike" spc="-1">
                <a:solidFill>
                  <a:srgbClr val="000000"/>
                </a:solidFill>
                <a:latin typeface="Franklin Gothic Medium"/>
              </a:rPr>
              <a:t>Esse processo geralmente é conhecido como ligação adiada ou ligação dinâmica.</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afterEffect">
                                  <p:stCondLst>
                                    <p:cond delay="0"/>
                                  </p:stCondLst>
                                  <p:childTnLst>
                                    <p:set>
                                      <p:cBhvr>
                                        <p:cTn id="6" dur="1" fill="hold">
                                          <p:stCondLst>
                                            <p:cond delay="499"/>
                                          </p:stCondLst>
                                        </p:cTn>
                                        <p:tgtEl>
                                          <p:spTgt spid="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577800" y="68580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Conceito de Polimorfismo</a:t>
            </a:r>
            <a:endParaRPr lang="pt-BR" sz="4000" b="0" strike="noStrike" spc="-1">
              <a:latin typeface="Arial"/>
            </a:endParaRPr>
          </a:p>
        </p:txBody>
      </p:sp>
      <p:sp>
        <p:nvSpPr>
          <p:cNvPr id="552" name="CustomShape 2"/>
          <p:cNvSpPr/>
          <p:nvPr/>
        </p:nvSpPr>
        <p:spPr>
          <a:xfrm>
            <a:off x="896040" y="1319040"/>
            <a:ext cx="8113680" cy="405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pt-BR" sz="2000" b="0" strike="noStrike" spc="-1">
                <a:solidFill>
                  <a:srgbClr val="000000"/>
                </a:solidFill>
                <a:latin typeface="Franklin Gothic Medium"/>
              </a:rPr>
              <a:t>O mecanismo regular de chamada de função é conhecido como ligação estática, pois a operação a ser executada é completamente determinada em tempo de compilação. </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A ligação estática depende apenas do método; a ligação dinâmica depende do tipo de variável do objeto e da posição do objeto real na hierarquia de herança.</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Resumindo, a herança e o polimorfismo permitem que o aplicativo informe o modo geral pelo qual deseja que as coisas prossigam. As classes individuais na hierarquia de herança são responsáveis por executar os detalhes - usando o polimorfismo para determinar quais métodos chamara.</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afterEffect">
                                  <p:stCondLst>
                                    <p:cond delay="0"/>
                                  </p:stCondLst>
                                  <p:childTnLst>
                                    <p:set>
                                      <p:cBhvr>
                                        <p:cTn id="6" dur="1" fill="hold">
                                          <p:stCondLst>
                                            <p:cond delay="499"/>
                                          </p:stCondLst>
                                        </p:cTn>
                                        <p:tgtEl>
                                          <p:spTgt spid="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ustomShape 1"/>
          <p:cNvSpPr/>
          <p:nvPr/>
        </p:nvSpPr>
        <p:spPr>
          <a:xfrm>
            <a:off x="577800" y="68580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Conceito de Polimorfismo</a:t>
            </a:r>
            <a:endParaRPr lang="pt-BR" sz="4000" b="0" strike="noStrike" spc="-1">
              <a:latin typeface="Arial"/>
            </a:endParaRPr>
          </a:p>
        </p:txBody>
      </p:sp>
      <p:sp>
        <p:nvSpPr>
          <p:cNvPr id="554" name="CustomShape 2"/>
          <p:cNvSpPr/>
          <p:nvPr/>
        </p:nvSpPr>
        <p:spPr>
          <a:xfrm>
            <a:off x="896040" y="1413360"/>
            <a:ext cx="8113680" cy="1005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pt-BR" sz="2000" b="0" strike="noStrike" spc="-1">
                <a:solidFill>
                  <a:srgbClr val="000000"/>
                </a:solidFill>
                <a:latin typeface="Franklin Gothic Medium"/>
              </a:rPr>
              <a:t>Várias classes podem implementar a mesma operação de maneira diferente. A mesma operação (com o mesmo nome) tem várias (“poli”) formas (“morfismo”) em cada classe. </a:t>
            </a:r>
            <a:endParaRPr lang="pt-BR" sz="2000" b="0" strike="noStrike" spc="-1">
              <a:latin typeface="Arial"/>
            </a:endParaRPr>
          </a:p>
        </p:txBody>
      </p:sp>
      <p:sp>
        <p:nvSpPr>
          <p:cNvPr id="555" name="CustomShape 3"/>
          <p:cNvSpPr/>
          <p:nvPr/>
        </p:nvSpPr>
        <p:spPr>
          <a:xfrm>
            <a:off x="3267720" y="3017880"/>
            <a:ext cx="3353400" cy="2870280"/>
          </a:xfrm>
          <a:prstGeom prst="rect">
            <a:avLst/>
          </a:prstGeom>
          <a:solidFill>
            <a:srgbClr val="99CCFF"/>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199"/>
              </a:spcBef>
            </a:pPr>
            <a:r>
              <a:rPr lang="pt-BR" sz="2400" b="0" u="sng" strike="noStrike" spc="-1">
                <a:solidFill>
                  <a:srgbClr val="000000"/>
                </a:solidFill>
                <a:uFillTx/>
                <a:latin typeface="Franklin Gothic Medium"/>
              </a:rPr>
              <a:t>Inseto</a:t>
            </a:r>
            <a:endParaRPr lang="pt-BR" sz="2400" b="0" strike="noStrike" spc="-1">
              <a:latin typeface="Arial"/>
            </a:endParaRPr>
          </a:p>
          <a:p>
            <a:pPr>
              <a:lnSpc>
                <a:spcPct val="100000"/>
              </a:lnSpc>
              <a:spcBef>
                <a:spcPts val="799"/>
              </a:spcBef>
            </a:pPr>
            <a:r>
              <a:rPr lang="pt-BR" sz="1600" b="0" strike="noStrike" spc="-1">
                <a:solidFill>
                  <a:srgbClr val="000000"/>
                </a:solidFill>
                <a:latin typeface="Franklin Gothic Medium"/>
              </a:rPr>
              <a:t>+descricao: string (25)</a:t>
            </a:r>
            <a:endParaRPr lang="pt-BR" sz="1600" b="0" strike="noStrike" spc="-1">
              <a:latin typeface="Arial"/>
            </a:endParaRPr>
          </a:p>
          <a:p>
            <a:pPr>
              <a:lnSpc>
                <a:spcPct val="100000"/>
              </a:lnSpc>
              <a:spcBef>
                <a:spcPts val="799"/>
              </a:spcBef>
            </a:pPr>
            <a:r>
              <a:rPr lang="pt-BR" sz="1600" b="0" strike="noStrike" spc="-1">
                <a:solidFill>
                  <a:srgbClr val="000000"/>
                </a:solidFill>
                <a:latin typeface="Franklin Gothic Medium"/>
              </a:rPr>
              <a:t>+peso: int (3)</a:t>
            </a:r>
            <a:endParaRPr lang="pt-BR" sz="1600" b="0" strike="noStrike" spc="-1">
              <a:latin typeface="Arial"/>
            </a:endParaRPr>
          </a:p>
          <a:p>
            <a:pPr>
              <a:lnSpc>
                <a:spcPct val="100000"/>
              </a:lnSpc>
              <a:spcBef>
                <a:spcPts val="799"/>
              </a:spcBef>
            </a:pPr>
            <a:r>
              <a:rPr lang="pt-BR" sz="1600" b="0" strike="noStrike" spc="-1">
                <a:solidFill>
                  <a:srgbClr val="000000"/>
                </a:solidFill>
                <a:latin typeface="Franklin Gothic Medium"/>
              </a:rPr>
              <a:t>+comprimento: int(3);</a:t>
            </a:r>
            <a:endParaRPr lang="pt-BR" sz="1600" b="0" strike="noStrike" spc="-1">
              <a:latin typeface="Arial"/>
            </a:endParaRPr>
          </a:p>
          <a:p>
            <a:pPr>
              <a:lnSpc>
                <a:spcPct val="100000"/>
              </a:lnSpc>
              <a:spcBef>
                <a:spcPts val="799"/>
              </a:spcBef>
            </a:pPr>
            <a:r>
              <a:rPr lang="pt-BR" sz="1600" b="0" strike="noStrike" spc="-1">
                <a:solidFill>
                  <a:srgbClr val="000000"/>
                </a:solidFill>
                <a:latin typeface="Franklin Gothic Medium"/>
              </a:rPr>
              <a:t>+cor: int (2);</a:t>
            </a:r>
            <a:endParaRPr lang="pt-BR" sz="1600" b="0" strike="noStrike" spc="-1">
              <a:latin typeface="Arial"/>
            </a:endParaRPr>
          </a:p>
          <a:p>
            <a:pPr>
              <a:lnSpc>
                <a:spcPct val="100000"/>
              </a:lnSpc>
              <a:spcBef>
                <a:spcPts val="799"/>
              </a:spcBef>
            </a:pPr>
            <a:r>
              <a:rPr lang="pt-BR" sz="1600" b="0" strike="noStrike" spc="-1">
                <a:solidFill>
                  <a:srgbClr val="000000"/>
                </a:solidFill>
                <a:latin typeface="Franklin Gothic Medium"/>
              </a:rPr>
              <a:t>-Inseto(string descricao)</a:t>
            </a:r>
            <a:endParaRPr lang="pt-BR" sz="1600" b="0" strike="noStrike" spc="-1">
              <a:latin typeface="Arial"/>
            </a:endParaRPr>
          </a:p>
          <a:p>
            <a:pPr>
              <a:lnSpc>
                <a:spcPct val="100000"/>
              </a:lnSpc>
              <a:spcBef>
                <a:spcPts val="799"/>
              </a:spcBef>
            </a:pPr>
            <a:r>
              <a:rPr lang="pt-BR" sz="1600" b="0" strike="noStrike" spc="-1">
                <a:solidFill>
                  <a:srgbClr val="000000"/>
                </a:solidFill>
                <a:latin typeface="Franklin Gothic Medium"/>
              </a:rPr>
              <a:t>-setDescricao(string d)</a:t>
            </a:r>
            <a:endParaRPr lang="pt-BR" sz="1600" b="0" strike="noStrike" spc="-1">
              <a:latin typeface="Arial"/>
            </a:endParaRPr>
          </a:p>
          <a:p>
            <a:pPr>
              <a:lnSpc>
                <a:spcPct val="100000"/>
              </a:lnSpc>
              <a:spcBef>
                <a:spcPts val="799"/>
              </a:spcBef>
            </a:pPr>
            <a:r>
              <a:rPr lang="pt-BR" sz="1600" b="0" strike="noStrike" spc="-1">
                <a:solidFill>
                  <a:srgbClr val="000000"/>
                </a:solidFill>
                <a:latin typeface="Franklin Gothic Medium"/>
              </a:rPr>
              <a:t>...</a:t>
            </a:r>
            <a:endParaRPr lang="pt-BR" sz="1600" b="0" strike="noStrike" spc="-1">
              <a:latin typeface="Arial"/>
            </a:endParaRPr>
          </a:p>
        </p:txBody>
      </p:sp>
      <p:sp>
        <p:nvSpPr>
          <p:cNvPr id="556" name="Line 4"/>
          <p:cNvSpPr/>
          <p:nvPr/>
        </p:nvSpPr>
        <p:spPr>
          <a:xfrm>
            <a:off x="3267360" y="5013000"/>
            <a:ext cx="33537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57" name="Line 5"/>
          <p:cNvSpPr/>
          <p:nvPr/>
        </p:nvSpPr>
        <p:spPr>
          <a:xfrm>
            <a:off x="3267360" y="3446280"/>
            <a:ext cx="33537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afterEffect">
                                  <p:stCondLst>
                                    <p:cond delay="0"/>
                                  </p:stCondLst>
                                  <p:childTnLst>
                                    <p:set>
                                      <p:cBhvr>
                                        <p:cTn id="6" dur="1" fill="hold">
                                          <p:stCondLst>
                                            <p:cond delay="499"/>
                                          </p:stCondLst>
                                        </p:cTn>
                                        <p:tgtEl>
                                          <p:spTgt spid="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660240" y="68580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Em que Polimorfismo é útil?</a:t>
            </a:r>
            <a:endParaRPr lang="pt-BR" sz="4000" b="0" strike="noStrike" spc="-1">
              <a:latin typeface="Arial"/>
            </a:endParaRPr>
          </a:p>
        </p:txBody>
      </p:sp>
      <p:sp>
        <p:nvSpPr>
          <p:cNvPr id="559" name="CustomShape 2"/>
          <p:cNvSpPr/>
          <p:nvPr/>
        </p:nvSpPr>
        <p:spPr>
          <a:xfrm>
            <a:off x="896040" y="1565640"/>
            <a:ext cx="8113680" cy="700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pt-BR" sz="2000" b="0" strike="noStrike" spc="-1">
                <a:solidFill>
                  <a:srgbClr val="000000"/>
                </a:solidFill>
                <a:latin typeface="Franklin Gothic Medium"/>
              </a:rPr>
              <a:t>Pense em nossa classe Inseto como a superclasse de todas as classes do reino dos insetos.</a:t>
            </a:r>
            <a:endParaRPr lang="pt-BR" sz="2000" b="0" strike="noStrike" spc="-1">
              <a:latin typeface="Arial"/>
            </a:endParaRPr>
          </a:p>
        </p:txBody>
      </p:sp>
      <p:pic>
        <p:nvPicPr>
          <p:cNvPr id="560" name="Picture 4"/>
          <p:cNvPicPr/>
          <p:nvPr/>
        </p:nvPicPr>
        <p:blipFill>
          <a:blip r:embed="rId3"/>
          <a:stretch/>
        </p:blipFill>
        <p:spPr>
          <a:xfrm>
            <a:off x="5499720" y="3978360"/>
            <a:ext cx="918000" cy="847440"/>
          </a:xfrm>
          <a:prstGeom prst="rect">
            <a:avLst/>
          </a:prstGeom>
          <a:ln w="9360">
            <a:noFill/>
          </a:ln>
        </p:spPr>
      </p:pic>
      <p:graphicFrame>
        <p:nvGraphicFramePr>
          <p:cNvPr id="561" name="Object 3"/>
          <p:cNvGraphicFramePr/>
          <p:nvPr/>
        </p:nvGraphicFramePr>
        <p:xfrm>
          <a:off x="3393000" y="5202360"/>
          <a:ext cx="1002240" cy="1179000"/>
        </p:xfrm>
        <a:graphic>
          <a:graphicData uri="http://schemas.openxmlformats.org/presentationml/2006/ole">
            <mc:AlternateContent xmlns:mc="http://schemas.openxmlformats.org/markup-compatibility/2006">
              <mc:Choice xmlns:v="urn:schemas-microsoft-com:vml" Requires="v">
                <p:oleObj spid="_x0000_s1032" r:id="rId4" imgW="0" imgH="0" progId="Package">
                  <p:embed/>
                </p:oleObj>
              </mc:Choice>
              <mc:Fallback>
                <p:oleObj r:id="rId4" imgW="0" imgH="0" progId="Package">
                  <p:embed/>
                  <p:pic>
                    <p:nvPicPr>
                      <p:cNvPr id="562" name="Object 2"/>
                      <p:cNvPicPr/>
                      <p:nvPr/>
                    </p:nvPicPr>
                    <p:blipFill>
                      <a:blip r:embed="rId5"/>
                      <a:stretch/>
                    </p:blipFill>
                    <p:spPr>
                      <a:xfrm>
                        <a:off x="3393000" y="5202360"/>
                        <a:ext cx="1002240" cy="1179000"/>
                      </a:xfrm>
                      <a:prstGeom prst="rect">
                        <a:avLst/>
                      </a:prstGeom>
                      <a:ln>
                        <a:noFill/>
                      </a:ln>
                    </p:spPr>
                  </p:pic>
                </p:oleObj>
              </mc:Fallback>
            </mc:AlternateContent>
          </a:graphicData>
        </a:graphic>
      </p:graphicFrame>
      <p:graphicFrame>
        <p:nvGraphicFramePr>
          <p:cNvPr id="563" name="Object 4"/>
          <p:cNvGraphicFramePr/>
          <p:nvPr/>
        </p:nvGraphicFramePr>
        <p:xfrm>
          <a:off x="3783600" y="3978360"/>
          <a:ext cx="795960" cy="936360"/>
        </p:xfrm>
        <a:graphic>
          <a:graphicData uri="http://schemas.openxmlformats.org/presentationml/2006/ole">
            <mc:AlternateContent xmlns:mc="http://schemas.openxmlformats.org/markup-compatibility/2006">
              <mc:Choice xmlns:v="urn:schemas-microsoft-com:vml" Requires="v">
                <p:oleObj spid="_x0000_s1033" r:id="rId6" imgW="0" imgH="0" progId="Package">
                  <p:embed/>
                </p:oleObj>
              </mc:Choice>
              <mc:Fallback>
                <p:oleObj r:id="rId6" imgW="0" imgH="0" progId="Package">
                  <p:embed/>
                  <p:pic>
                    <p:nvPicPr>
                      <p:cNvPr id="564" name="Object 3"/>
                      <p:cNvPicPr/>
                      <p:nvPr/>
                    </p:nvPicPr>
                    <p:blipFill>
                      <a:blip r:embed="rId7"/>
                      <a:stretch/>
                    </p:blipFill>
                    <p:spPr>
                      <a:xfrm>
                        <a:off x="3783600" y="3978360"/>
                        <a:ext cx="795960" cy="936360"/>
                      </a:xfrm>
                      <a:prstGeom prst="rect">
                        <a:avLst/>
                      </a:prstGeom>
                      <a:ln>
                        <a:noFill/>
                      </a:ln>
                    </p:spPr>
                  </p:pic>
                </p:oleObj>
              </mc:Fallback>
            </mc:AlternateContent>
          </a:graphicData>
        </a:graphic>
      </p:graphicFrame>
      <p:pic>
        <p:nvPicPr>
          <p:cNvPr id="565" name="Picture 7"/>
          <p:cNvPicPr/>
          <p:nvPr/>
        </p:nvPicPr>
        <p:blipFill>
          <a:blip r:embed="rId8"/>
          <a:stretch/>
        </p:blipFill>
        <p:spPr>
          <a:xfrm>
            <a:off x="5186880" y="5491080"/>
            <a:ext cx="1428840" cy="518760"/>
          </a:xfrm>
          <a:prstGeom prst="rect">
            <a:avLst/>
          </a:prstGeom>
          <a:ln w="9360">
            <a:noFill/>
          </a:ln>
        </p:spPr>
      </p:pic>
      <p:pic>
        <p:nvPicPr>
          <p:cNvPr id="566" name="Picture 8"/>
          <p:cNvPicPr/>
          <p:nvPr/>
        </p:nvPicPr>
        <p:blipFill>
          <a:blip r:embed="rId9"/>
          <a:stretch/>
        </p:blipFill>
        <p:spPr>
          <a:xfrm>
            <a:off x="7450200" y="5273640"/>
            <a:ext cx="935280" cy="704520"/>
          </a:xfrm>
          <a:prstGeom prst="rect">
            <a:avLst/>
          </a:prstGeom>
          <a:ln w="9360">
            <a:noFill/>
          </a:ln>
        </p:spPr>
      </p:pic>
      <p:pic>
        <p:nvPicPr>
          <p:cNvPr id="567" name="Picture 9"/>
          <p:cNvPicPr/>
          <p:nvPr/>
        </p:nvPicPr>
        <p:blipFill>
          <a:blip r:embed="rId10"/>
          <a:stretch/>
        </p:blipFill>
        <p:spPr>
          <a:xfrm>
            <a:off x="7450200" y="4049640"/>
            <a:ext cx="943920" cy="831600"/>
          </a:xfrm>
          <a:prstGeom prst="rect">
            <a:avLst/>
          </a:prstGeom>
          <a:ln w="9360">
            <a:noFill/>
          </a:ln>
        </p:spPr>
      </p:pic>
      <p:pic>
        <p:nvPicPr>
          <p:cNvPr id="568" name="Picture 10"/>
          <p:cNvPicPr/>
          <p:nvPr/>
        </p:nvPicPr>
        <p:blipFill>
          <a:blip r:embed="rId11"/>
          <a:stretch/>
        </p:blipFill>
        <p:spPr>
          <a:xfrm>
            <a:off x="584640" y="2627280"/>
            <a:ext cx="1949760" cy="1603080"/>
          </a:xfrm>
          <a:prstGeom prst="rect">
            <a:avLst/>
          </a:prstGeom>
          <a:ln w="9360">
            <a:noFill/>
          </a:ln>
        </p:spPr>
      </p:pic>
      <p:sp>
        <p:nvSpPr>
          <p:cNvPr id="569" name="Line 5"/>
          <p:cNvSpPr/>
          <p:nvPr/>
        </p:nvSpPr>
        <p:spPr>
          <a:xfrm>
            <a:off x="2846160" y="3141360"/>
            <a:ext cx="78084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570" name="CustomShape 6"/>
          <p:cNvSpPr/>
          <p:nvPr/>
        </p:nvSpPr>
        <p:spPr>
          <a:xfrm>
            <a:off x="3878280" y="2946240"/>
            <a:ext cx="5460120" cy="36468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901"/>
              </a:spcBef>
            </a:pPr>
            <a:r>
              <a:rPr lang="pt-BR" sz="1800" b="0" strike="noStrike" spc="-1">
                <a:solidFill>
                  <a:srgbClr val="000000"/>
                </a:solidFill>
                <a:latin typeface="Franklin Gothic Medium"/>
              </a:rPr>
              <a:t>Como tratar a movimentação destes insetos?</a:t>
            </a:r>
            <a:endParaRPr lang="pt-BR" sz="1800" b="0" strike="noStrike" spc="-1">
              <a:latin typeface="Arial"/>
            </a:endParaRPr>
          </a:p>
        </p:txBody>
      </p:sp>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TextShape 1"/>
          <p:cNvSpPr txBox="1"/>
          <p:nvPr/>
        </p:nvSpPr>
        <p:spPr>
          <a:xfrm>
            <a:off x="8915040" y="6156360"/>
            <a:ext cx="990360" cy="272520"/>
          </a:xfrm>
          <a:prstGeom prst="rect">
            <a:avLst/>
          </a:prstGeom>
          <a:noFill/>
          <a:ln>
            <a:noFill/>
          </a:ln>
        </p:spPr>
        <p:txBody>
          <a:bodyPr anchor="ctr"/>
          <a:lstStyle/>
          <a:p>
            <a:pPr algn="r">
              <a:lnSpc>
                <a:spcPct val="100000"/>
              </a:lnSpc>
            </a:pPr>
            <a:fld id="{6C233B48-6889-4A63-AB93-84BBE326BF48}" type="slidenum">
              <a:rPr lang="pt-BR" sz="1200" b="0" strike="noStrike" spc="-1">
                <a:solidFill>
                  <a:srgbClr val="595959"/>
                </a:solidFill>
                <a:latin typeface="Franklin Gothic Medium"/>
              </a:rPr>
              <a:t>67</a:t>
            </a:fld>
            <a:endParaRPr lang="pt-BR" sz="1200" b="0" strike="noStrike" spc="-1">
              <a:latin typeface="Times New Roman"/>
            </a:endParaRPr>
          </a:p>
        </p:txBody>
      </p:sp>
      <p:sp>
        <p:nvSpPr>
          <p:cNvPr id="572"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O que é herança?</a:t>
            </a:r>
            <a:endParaRPr lang="pt-BR" sz="4000" b="0" strike="noStrike" spc="-1">
              <a:latin typeface="Arial"/>
            </a:endParaRPr>
          </a:p>
        </p:txBody>
      </p:sp>
      <p:sp>
        <p:nvSpPr>
          <p:cNvPr id="573" name="CustomShape 3"/>
          <p:cNvSpPr/>
          <p:nvPr/>
        </p:nvSpPr>
        <p:spPr>
          <a:xfrm>
            <a:off x="741240" y="1212840"/>
            <a:ext cx="8345880" cy="2224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Herdar é derivar características de gerações precedentes. </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No mundo da Programação Orientada a Objetos, o termo é associado com uma das formas de reutilização de software. Através da herança, novas classes podem ser derivadas das classes existentes. A nova classe herda propriedades e métodos da classe base. A nova classe também pode adicionar suas próprias propriedades e métodos.</a:t>
            </a:r>
            <a:endParaRPr lang="pt-BR" sz="2000" b="0" strike="noStrike" spc="-1">
              <a:latin typeface="Arial"/>
            </a:endParaRPr>
          </a:p>
        </p:txBody>
      </p:sp>
      <p:pic>
        <p:nvPicPr>
          <p:cNvPr id="574" name="Picture 4"/>
          <p:cNvPicPr/>
          <p:nvPr/>
        </p:nvPicPr>
        <p:blipFill>
          <a:blip r:embed="rId2"/>
          <a:stretch/>
        </p:blipFill>
        <p:spPr>
          <a:xfrm>
            <a:off x="4270320" y="4076640"/>
            <a:ext cx="1365120" cy="1800000"/>
          </a:xfrm>
          <a:prstGeom prst="rect">
            <a:avLst/>
          </a:prstGeom>
          <a:ln w="9360">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TextShape 1"/>
          <p:cNvSpPr txBox="1"/>
          <p:nvPr/>
        </p:nvSpPr>
        <p:spPr>
          <a:xfrm>
            <a:off x="8915040" y="6156360"/>
            <a:ext cx="990360" cy="272520"/>
          </a:xfrm>
          <a:prstGeom prst="rect">
            <a:avLst/>
          </a:prstGeom>
          <a:noFill/>
          <a:ln>
            <a:noFill/>
          </a:ln>
        </p:spPr>
        <p:txBody>
          <a:bodyPr anchor="ctr"/>
          <a:lstStyle/>
          <a:p>
            <a:pPr algn="r">
              <a:lnSpc>
                <a:spcPct val="100000"/>
              </a:lnSpc>
            </a:pPr>
            <a:fld id="{3B1C16C9-762E-44C1-AEC4-B4AEAA7B80DF}" type="slidenum">
              <a:rPr lang="pt-BR" sz="1200" b="0" strike="noStrike" spc="-1">
                <a:solidFill>
                  <a:srgbClr val="595959"/>
                </a:solidFill>
                <a:latin typeface="Franklin Gothic Medium"/>
              </a:rPr>
              <a:t>68</a:t>
            </a:fld>
            <a:endParaRPr lang="pt-BR" sz="1200" b="0" strike="noStrike" spc="-1">
              <a:latin typeface="Times New Roman"/>
            </a:endParaRPr>
          </a:p>
        </p:txBody>
      </p:sp>
      <p:sp>
        <p:nvSpPr>
          <p:cNvPr id="576"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Introdução</a:t>
            </a:r>
            <a:endParaRPr lang="pt-BR" sz="4000" b="0" strike="noStrike" spc="-1">
              <a:latin typeface="Arial"/>
            </a:endParaRPr>
          </a:p>
        </p:txBody>
      </p:sp>
      <p:sp>
        <p:nvSpPr>
          <p:cNvPr id="577" name="CustomShape 3"/>
          <p:cNvSpPr/>
          <p:nvPr/>
        </p:nvSpPr>
        <p:spPr>
          <a:xfrm>
            <a:off x="741240" y="1212840"/>
            <a:ext cx="8345880" cy="4359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herança (</a:t>
            </a:r>
            <a:r>
              <a:rPr lang="pt-BR" sz="2000" b="0" i="1" strike="noStrike" spc="-1">
                <a:solidFill>
                  <a:srgbClr val="000000"/>
                </a:solidFill>
                <a:latin typeface="Franklin Gothic Medium"/>
              </a:rPr>
              <a:t>inheritance</a:t>
            </a:r>
            <a:r>
              <a:rPr lang="pt-BR" sz="2000" b="0" strike="noStrike" spc="-1">
                <a:solidFill>
                  <a:srgbClr val="000000"/>
                </a:solidFill>
                <a:latin typeface="Franklin Gothic Medium"/>
              </a:rPr>
              <a:t>) é o segundo e mais importante mecanismo do polimorfismo e pode ser entendido de diversas formas das quais a mais simples é:</a:t>
            </a: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endParaRPr lang="pt-BR" sz="2000" b="0" strike="noStrike" spc="-1">
              <a:latin typeface="Arial"/>
            </a:endParaRPr>
          </a:p>
          <a:p>
            <a:pPr algn="just">
              <a:lnSpc>
                <a:spcPct val="100000"/>
              </a:lnSpc>
            </a:pPr>
            <a:r>
              <a:rPr lang="pt-BR" sz="2000" b="0" strike="noStrike" spc="-1">
                <a:solidFill>
                  <a:srgbClr val="000000"/>
                </a:solidFill>
                <a:latin typeface="Franklin Gothic Medium"/>
              </a:rPr>
              <a:t>Rigorosamente falando, a herança é o compartilhamento de atributos e operações entre classes baseado num relacionamento hierárquico do tipo pai e filho, ou seja, a classe pai contêm definições que podem ser utilizadas nas classes definidas como filho.</a:t>
            </a:r>
            <a:endParaRPr lang="pt-BR" sz="2000" b="0" strike="noStrike" spc="-1">
              <a:latin typeface="Arial"/>
            </a:endParaRPr>
          </a:p>
          <a:p>
            <a:pPr algn="just">
              <a:lnSpc>
                <a:spcPct val="100000"/>
              </a:lnSpc>
            </a:pPr>
            <a:endParaRPr lang="pt-BR" sz="2000" b="0" strike="noStrike" spc="-1">
              <a:latin typeface="Arial"/>
            </a:endParaRPr>
          </a:p>
        </p:txBody>
      </p:sp>
      <p:sp>
        <p:nvSpPr>
          <p:cNvPr id="578" name="CustomShape 4"/>
          <p:cNvSpPr/>
          <p:nvPr/>
        </p:nvSpPr>
        <p:spPr>
          <a:xfrm>
            <a:off x="2261520" y="2565360"/>
            <a:ext cx="5382720" cy="913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1800" b="0" i="1" strike="noStrike" spc="-1">
                <a:solidFill>
                  <a:srgbClr val="000000"/>
                </a:solidFill>
                <a:latin typeface="Franklin Gothic Medium"/>
              </a:rPr>
              <a:t>“Técnica onde uma classe passa  a utilizar atributos e operações definidas em uma outra classe especificada como seu ancestral.”</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TextShape 1"/>
          <p:cNvSpPr txBox="1"/>
          <p:nvPr/>
        </p:nvSpPr>
        <p:spPr>
          <a:xfrm>
            <a:off x="8915040" y="6156360"/>
            <a:ext cx="990360" cy="272520"/>
          </a:xfrm>
          <a:prstGeom prst="rect">
            <a:avLst/>
          </a:prstGeom>
          <a:noFill/>
          <a:ln>
            <a:noFill/>
          </a:ln>
        </p:spPr>
        <p:txBody>
          <a:bodyPr anchor="ctr"/>
          <a:lstStyle/>
          <a:p>
            <a:pPr algn="r">
              <a:lnSpc>
                <a:spcPct val="100000"/>
              </a:lnSpc>
            </a:pPr>
            <a:fld id="{36DCAADA-148F-4979-9719-33512F73A549}" type="slidenum">
              <a:rPr lang="pt-BR" sz="1200" b="0" strike="noStrike" spc="-1">
                <a:solidFill>
                  <a:srgbClr val="595959"/>
                </a:solidFill>
                <a:latin typeface="Franklin Gothic Medium"/>
              </a:rPr>
              <a:t>69</a:t>
            </a:fld>
            <a:endParaRPr lang="pt-BR" sz="1200" b="0" strike="noStrike" spc="-1">
              <a:latin typeface="Times New Roman"/>
            </a:endParaRPr>
          </a:p>
        </p:txBody>
      </p:sp>
      <p:sp>
        <p:nvSpPr>
          <p:cNvPr id="580" name="CustomShape 2"/>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Conceito</a:t>
            </a:r>
            <a:endParaRPr lang="pt-BR" sz="4000" b="0" strike="noStrike" spc="-1">
              <a:latin typeface="Arial"/>
            </a:endParaRPr>
          </a:p>
        </p:txBody>
      </p:sp>
      <p:sp>
        <p:nvSpPr>
          <p:cNvPr id="581" name="CustomShape 3"/>
          <p:cNvSpPr/>
          <p:nvPr/>
        </p:nvSpPr>
        <p:spPr>
          <a:xfrm>
            <a:off x="741240" y="1212840"/>
            <a:ext cx="834588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2000" b="0" strike="noStrike" spc="-1">
                <a:solidFill>
                  <a:srgbClr val="000000"/>
                </a:solidFill>
                <a:latin typeface="Franklin Gothic Medium"/>
              </a:rPr>
              <a:t>A classe pai é que se denomina classe base (</a:t>
            </a:r>
            <a:r>
              <a:rPr lang="pt-BR" sz="2000" b="0" i="1" strike="noStrike" spc="-1">
                <a:solidFill>
                  <a:srgbClr val="000000"/>
                </a:solidFill>
                <a:latin typeface="Franklin Gothic Medium"/>
              </a:rPr>
              <a:t>base class</a:t>
            </a:r>
            <a:r>
              <a:rPr lang="pt-BR" sz="2000" b="0" strike="noStrike" spc="-1">
                <a:solidFill>
                  <a:srgbClr val="000000"/>
                </a:solidFill>
                <a:latin typeface="Franklin Gothic Medium"/>
              </a:rPr>
              <a:t>) ou superclasse (</a:t>
            </a:r>
            <a:r>
              <a:rPr lang="pt-BR" sz="2000" b="0" i="1" strike="noStrike" spc="-1">
                <a:solidFill>
                  <a:srgbClr val="000000"/>
                </a:solidFill>
                <a:latin typeface="Franklin Gothic Medium"/>
              </a:rPr>
              <a:t>superclass</a:t>
            </a:r>
            <a:r>
              <a:rPr lang="pt-BR" sz="2000" b="0" strike="noStrike" spc="-1">
                <a:solidFill>
                  <a:srgbClr val="000000"/>
                </a:solidFill>
                <a:latin typeface="Franklin Gothic Medium"/>
              </a:rPr>
              <a:t>) e as classes filhos são chamadas de classes derivadas (</a:t>
            </a:r>
            <a:r>
              <a:rPr lang="pt-BR" sz="2000" b="0" i="1" strike="noStrike" spc="-1">
                <a:solidFill>
                  <a:srgbClr val="000000"/>
                </a:solidFill>
                <a:latin typeface="Franklin Gothic Medium"/>
              </a:rPr>
              <a:t>derived classes</a:t>
            </a:r>
            <a:r>
              <a:rPr lang="pt-BR" sz="2000" b="0" strike="noStrike" spc="-1">
                <a:solidFill>
                  <a:srgbClr val="000000"/>
                </a:solidFill>
                <a:latin typeface="Franklin Gothic Medium"/>
              </a:rPr>
              <a:t>) ou subclasses (</a:t>
            </a:r>
            <a:r>
              <a:rPr lang="pt-BR" sz="2000" b="0" i="1" strike="noStrike" spc="-1">
                <a:solidFill>
                  <a:srgbClr val="000000"/>
                </a:solidFill>
                <a:latin typeface="Franklin Gothic Medium"/>
              </a:rPr>
              <a:t>subclasses</a:t>
            </a:r>
            <a:r>
              <a:rPr lang="pt-BR" sz="2000" b="0" strike="noStrike" spc="-1">
                <a:solidFill>
                  <a:srgbClr val="000000"/>
                </a:solidFill>
                <a:latin typeface="Franklin Gothic Medium"/>
              </a:rPr>
              <a:t>).</a:t>
            </a:r>
            <a:endParaRPr lang="pt-BR" sz="2000" b="0" strike="noStrike" spc="-1">
              <a:latin typeface="Arial"/>
            </a:endParaRPr>
          </a:p>
        </p:txBody>
      </p:sp>
      <p:sp>
        <p:nvSpPr>
          <p:cNvPr id="582" name="CustomShape 4"/>
          <p:cNvSpPr/>
          <p:nvPr/>
        </p:nvSpPr>
        <p:spPr>
          <a:xfrm>
            <a:off x="3938400" y="2997360"/>
            <a:ext cx="2027160" cy="364680"/>
          </a:xfrm>
          <a:prstGeom prst="rect">
            <a:avLst/>
          </a:prstGeom>
          <a:solidFill>
            <a:srgbClr val="FFFF99"/>
          </a:solidFill>
          <a:ln w="9360">
            <a:solidFill>
              <a:schemeClr val="bg2"/>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pt-BR" sz="1800" b="0" strike="noStrike" spc="-1">
                <a:solidFill>
                  <a:srgbClr val="000000"/>
                </a:solidFill>
                <a:latin typeface="Franklin Gothic Medium"/>
              </a:rPr>
              <a:t>SuperClass</a:t>
            </a:r>
            <a:endParaRPr lang="pt-BR" sz="1800" b="0" strike="noStrike" spc="-1">
              <a:latin typeface="Arial"/>
            </a:endParaRPr>
          </a:p>
        </p:txBody>
      </p:sp>
      <p:sp>
        <p:nvSpPr>
          <p:cNvPr id="583" name="CustomShape 5"/>
          <p:cNvSpPr/>
          <p:nvPr/>
        </p:nvSpPr>
        <p:spPr>
          <a:xfrm>
            <a:off x="3936600" y="4076640"/>
            <a:ext cx="2027160" cy="364680"/>
          </a:xfrm>
          <a:prstGeom prst="rect">
            <a:avLst/>
          </a:prstGeom>
          <a:solidFill>
            <a:srgbClr val="FFFF99"/>
          </a:solidFill>
          <a:ln w="9360">
            <a:solidFill>
              <a:schemeClr val="bg2"/>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pt-BR" sz="1800" b="0" strike="noStrike" spc="-1">
                <a:solidFill>
                  <a:srgbClr val="000000"/>
                </a:solidFill>
                <a:latin typeface="Franklin Gothic Medium"/>
              </a:rPr>
              <a:t>SubClass</a:t>
            </a:r>
            <a:endParaRPr lang="pt-BR" sz="1800" b="0" strike="noStrike" spc="-1">
              <a:latin typeface="Arial"/>
            </a:endParaRPr>
          </a:p>
        </p:txBody>
      </p:sp>
      <p:sp>
        <p:nvSpPr>
          <p:cNvPr id="584" name="CustomShape 6"/>
          <p:cNvSpPr/>
          <p:nvPr/>
        </p:nvSpPr>
        <p:spPr>
          <a:xfrm>
            <a:off x="741240" y="5013360"/>
            <a:ext cx="8345880" cy="1187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1800" b="0" strike="noStrike" spc="-1">
                <a:solidFill>
                  <a:srgbClr val="000000"/>
                </a:solidFill>
                <a:latin typeface="Franklin Gothic Medium"/>
              </a:rPr>
              <a:t>Este mecanismo sugere que uma classe poderia ser definida em termos mais genéricos ou amplos e depois refinada sucessivamente em uma ou mais subclasses especificas. Daí a origem do termo técnico que descreve a herança como especialização (</a:t>
            </a:r>
            <a:r>
              <a:rPr lang="pt-BR" sz="1800" b="0" i="1" strike="noStrike" spc="-1">
                <a:solidFill>
                  <a:srgbClr val="000000"/>
                </a:solidFill>
                <a:latin typeface="Franklin Gothic Medium"/>
              </a:rPr>
              <a:t>specialization</a:t>
            </a:r>
            <a:r>
              <a:rPr lang="pt-BR" sz="1800" b="0" strike="noStrike" spc="-1">
                <a:solidFill>
                  <a:srgbClr val="000000"/>
                </a:solidFill>
                <a:latin typeface="Franklin Gothic Medium"/>
              </a:rPr>
              <a:t>).</a:t>
            </a:r>
            <a:endParaRPr lang="pt-BR" sz="1800" b="0" strike="noStrike" spc="-1">
              <a:latin typeface="Arial"/>
            </a:endParaRPr>
          </a:p>
        </p:txBody>
      </p:sp>
      <p:sp>
        <p:nvSpPr>
          <p:cNvPr id="585" name="CustomShape 7"/>
          <p:cNvSpPr/>
          <p:nvPr/>
        </p:nvSpPr>
        <p:spPr>
          <a:xfrm>
            <a:off x="4835880" y="3386160"/>
            <a:ext cx="233640" cy="215640"/>
          </a:xfrm>
          <a:prstGeom prst="triangle">
            <a:avLst>
              <a:gd name="adj" fmla="val 50000"/>
            </a:avLst>
          </a:prstGeom>
          <a:noFill/>
          <a:ln w="9360">
            <a:solidFill>
              <a:schemeClr val="tx1"/>
            </a:solidFill>
            <a:miter/>
          </a:ln>
        </p:spPr>
        <p:style>
          <a:lnRef idx="0">
            <a:scrgbClr r="0" g="0" b="0"/>
          </a:lnRef>
          <a:fillRef idx="0">
            <a:scrgbClr r="0" g="0" b="0"/>
          </a:fillRef>
          <a:effectRef idx="0">
            <a:scrgbClr r="0" g="0" b="0"/>
          </a:effectRef>
          <a:fontRef idx="minor"/>
        </p:style>
      </p:sp>
      <p:sp>
        <p:nvSpPr>
          <p:cNvPr id="586" name="CustomShape 8"/>
          <p:cNvSpPr/>
          <p:nvPr/>
        </p:nvSpPr>
        <p:spPr>
          <a:xfrm flipH="1">
            <a:off x="4951440" y="3602160"/>
            <a:ext cx="1440" cy="474480"/>
          </a:xfrm>
          <a:custGeom>
            <a:avLst/>
            <a:gdLst/>
            <a:ahLst/>
            <a:cxnLst/>
            <a:rect l="l" t="t" r="r" b="b"/>
            <a:pathLst>
              <a:path w="21600" h="21600">
                <a:moveTo>
                  <a:pt x="0" y="0"/>
                </a:moveTo>
                <a:lnTo>
                  <a:pt x="21600" y="21600"/>
                </a:lnTo>
              </a:path>
            </a:pathLst>
          </a:custGeom>
          <a:noFill/>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Picture 2"/>
          <p:cNvPicPr/>
          <p:nvPr/>
        </p:nvPicPr>
        <p:blipFill>
          <a:blip r:embed="rId2"/>
          <a:srcRect l="14996" t="16483" r="31202" b="16556"/>
          <a:stretch/>
        </p:blipFill>
        <p:spPr>
          <a:xfrm>
            <a:off x="1380960" y="1000080"/>
            <a:ext cx="7113240" cy="5805000"/>
          </a:xfrm>
          <a:prstGeom prst="rect">
            <a:avLst/>
          </a:prstGeom>
          <a:ln w="9360">
            <a:noFill/>
          </a:ln>
        </p:spPr>
      </p:pic>
      <p:sp>
        <p:nvSpPr>
          <p:cNvPr id="160" name="CustomShape 1"/>
          <p:cNvSpPr/>
          <p:nvPr/>
        </p:nvSpPr>
        <p:spPr>
          <a:xfrm>
            <a:off x="405720" y="260280"/>
            <a:ext cx="89150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4000" b="0" strike="noStrike" spc="-1">
                <a:solidFill>
                  <a:srgbClr val="00AEEF"/>
                </a:solidFill>
                <a:latin typeface="Calibri"/>
              </a:rPr>
              <a:t>Estrutura da Linguagem</a:t>
            </a:r>
            <a:endParaRPr lang="pt-BR" sz="40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TextShape 1"/>
          <p:cNvSpPr txBox="1"/>
          <p:nvPr/>
        </p:nvSpPr>
        <p:spPr>
          <a:xfrm>
            <a:off x="8915040" y="6156360"/>
            <a:ext cx="990360" cy="272520"/>
          </a:xfrm>
          <a:prstGeom prst="rect">
            <a:avLst/>
          </a:prstGeom>
          <a:noFill/>
          <a:ln>
            <a:noFill/>
          </a:ln>
        </p:spPr>
        <p:txBody>
          <a:bodyPr anchor="ctr"/>
          <a:lstStyle/>
          <a:p>
            <a:pPr algn="r">
              <a:lnSpc>
                <a:spcPct val="100000"/>
              </a:lnSpc>
            </a:pPr>
            <a:fld id="{48D52DEB-1A6A-44D3-A489-ED7D4A702F9C}" type="slidenum">
              <a:rPr lang="pt-BR" sz="1200" b="0" strike="noStrike" spc="-1">
                <a:solidFill>
                  <a:srgbClr val="595959"/>
                </a:solidFill>
                <a:latin typeface="Franklin Gothic Medium"/>
              </a:rPr>
              <a:t>70</a:t>
            </a:fld>
            <a:endParaRPr lang="pt-BR" sz="1200" b="0" strike="noStrike" spc="-1">
              <a:latin typeface="Times New Roman"/>
            </a:endParaRPr>
          </a:p>
        </p:txBody>
      </p:sp>
      <p:sp>
        <p:nvSpPr>
          <p:cNvPr id="588" name="CustomShape 2"/>
          <p:cNvSpPr/>
          <p:nvPr/>
        </p:nvSpPr>
        <p:spPr>
          <a:xfrm>
            <a:off x="662040" y="1197000"/>
            <a:ext cx="8581320" cy="1437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pt-BR" sz="2000" b="0" strike="noStrike" spc="-1">
                <a:solidFill>
                  <a:srgbClr val="000000"/>
                </a:solidFill>
                <a:latin typeface="Franklin Gothic Medium"/>
              </a:rPr>
              <a:t>Herança – é uma forma de reutilização de software no qual uma nova classe é criada, absorvendo membros de uma classe existente e aprimorando novas ou modificadas.</a:t>
            </a:r>
            <a:endParaRPr lang="pt-BR" sz="2000" b="0" strike="noStrike" spc="-1">
              <a:latin typeface="Arial"/>
            </a:endParaRPr>
          </a:p>
          <a:p>
            <a:pPr>
              <a:lnSpc>
                <a:spcPct val="100000"/>
              </a:lnSpc>
              <a:spcBef>
                <a:spcPts val="1001"/>
              </a:spcBef>
            </a:pPr>
            <a:r>
              <a:rPr lang="pt-BR" sz="2000" b="0" strike="noStrike" spc="-1">
                <a:solidFill>
                  <a:srgbClr val="000000"/>
                </a:solidFill>
                <a:latin typeface="Franklin Gothic Medium"/>
              </a:rPr>
              <a:t>Com a herança, os programadores economizam:</a:t>
            </a:r>
            <a:endParaRPr lang="pt-BR" sz="2000" b="0" strike="noStrike" spc="-1">
              <a:latin typeface="Arial"/>
            </a:endParaRPr>
          </a:p>
        </p:txBody>
      </p:sp>
      <p:sp>
        <p:nvSpPr>
          <p:cNvPr id="589" name="CustomShape 3"/>
          <p:cNvSpPr/>
          <p:nvPr/>
        </p:nvSpPr>
        <p:spPr>
          <a:xfrm>
            <a:off x="562320" y="22212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Desta Forma</a:t>
            </a:r>
            <a:endParaRPr lang="pt-BR" sz="4000" b="0" strike="noStrike" spc="-1">
              <a:latin typeface="Arial"/>
            </a:endParaRPr>
          </a:p>
        </p:txBody>
      </p:sp>
      <p:sp>
        <p:nvSpPr>
          <p:cNvPr id="590" name="CustomShape 4"/>
          <p:cNvSpPr/>
          <p:nvPr/>
        </p:nvSpPr>
        <p:spPr>
          <a:xfrm>
            <a:off x="973440" y="2917800"/>
            <a:ext cx="858132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spcBef>
                <a:spcPts val="1001"/>
              </a:spcBef>
              <a:buClr>
                <a:srgbClr val="000000"/>
              </a:buClr>
              <a:buFont typeface="Symbol" charset="2"/>
              <a:buChar char=""/>
            </a:pPr>
            <a:r>
              <a:rPr lang="pt-BR" sz="2000" b="0" strike="noStrike" spc="-1">
                <a:solidFill>
                  <a:srgbClr val="000000"/>
                </a:solidFill>
                <a:latin typeface="Franklin Gothic Medium"/>
              </a:rPr>
              <a:t> Tempo durante o desenvolvimento;</a:t>
            </a:r>
            <a:endParaRPr lang="pt-BR" sz="2000" b="0" strike="noStrike" spc="-1">
              <a:latin typeface="Arial"/>
            </a:endParaRPr>
          </a:p>
        </p:txBody>
      </p:sp>
      <p:sp>
        <p:nvSpPr>
          <p:cNvPr id="591" name="CustomShape 5"/>
          <p:cNvSpPr/>
          <p:nvPr/>
        </p:nvSpPr>
        <p:spPr>
          <a:xfrm>
            <a:off x="973440" y="3579840"/>
            <a:ext cx="858132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spcBef>
                <a:spcPts val="1001"/>
              </a:spcBef>
              <a:buClr>
                <a:srgbClr val="000000"/>
              </a:buClr>
              <a:buFont typeface="Symbol" charset="2"/>
              <a:buChar char=""/>
            </a:pPr>
            <a:r>
              <a:rPr lang="pt-BR" sz="2000" b="0" strike="noStrike" spc="-1">
                <a:solidFill>
                  <a:srgbClr val="000000"/>
                </a:solidFill>
                <a:latin typeface="Franklin Gothic Medium"/>
              </a:rPr>
              <a:t> A alta qualidade do programa;</a:t>
            </a:r>
            <a:endParaRPr lang="pt-BR" sz="2000" b="0" strike="noStrike" spc="-1">
              <a:latin typeface="Arial"/>
            </a:endParaRPr>
          </a:p>
        </p:txBody>
      </p:sp>
      <p:sp>
        <p:nvSpPr>
          <p:cNvPr id="592" name="CustomShape 6"/>
          <p:cNvSpPr/>
          <p:nvPr/>
        </p:nvSpPr>
        <p:spPr>
          <a:xfrm>
            <a:off x="973440" y="4229280"/>
            <a:ext cx="858132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spcBef>
                <a:spcPts val="1001"/>
              </a:spcBef>
              <a:buClr>
                <a:srgbClr val="000000"/>
              </a:buClr>
              <a:buFont typeface="Symbol" charset="2"/>
              <a:buChar char=""/>
            </a:pPr>
            <a:r>
              <a:rPr lang="pt-BR" sz="2000" b="0" strike="noStrike" spc="-1">
                <a:solidFill>
                  <a:srgbClr val="000000"/>
                </a:solidFill>
                <a:latin typeface="Franklin Gothic Medium"/>
              </a:rPr>
              <a:t> o Aumento da probabilidade de um sistema ser implementado efetivamente.</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5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TextShape 1"/>
          <p:cNvSpPr txBox="1"/>
          <p:nvPr/>
        </p:nvSpPr>
        <p:spPr>
          <a:xfrm>
            <a:off x="8915040" y="6156360"/>
            <a:ext cx="990360" cy="272520"/>
          </a:xfrm>
          <a:prstGeom prst="rect">
            <a:avLst/>
          </a:prstGeom>
          <a:noFill/>
          <a:ln>
            <a:noFill/>
          </a:ln>
        </p:spPr>
        <p:txBody>
          <a:bodyPr anchor="ctr"/>
          <a:lstStyle/>
          <a:p>
            <a:pPr algn="r">
              <a:lnSpc>
                <a:spcPct val="100000"/>
              </a:lnSpc>
            </a:pPr>
            <a:fld id="{ADE4ACA5-68B0-4E24-8808-7D0FEC0533E7}" type="slidenum">
              <a:rPr lang="pt-BR" sz="1200" b="0" strike="noStrike" spc="-1">
                <a:solidFill>
                  <a:srgbClr val="595959"/>
                </a:solidFill>
                <a:latin typeface="Franklin Gothic Medium"/>
              </a:rPr>
              <a:t>71</a:t>
            </a:fld>
            <a:endParaRPr lang="pt-BR" sz="1200" b="0" strike="noStrike" spc="-1">
              <a:latin typeface="Times New Roman"/>
            </a:endParaRPr>
          </a:p>
        </p:txBody>
      </p:sp>
      <p:sp>
        <p:nvSpPr>
          <p:cNvPr id="594" name="CustomShape 2"/>
          <p:cNvSpPr/>
          <p:nvPr/>
        </p:nvSpPr>
        <p:spPr>
          <a:xfrm>
            <a:off x="662040" y="981000"/>
            <a:ext cx="858132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pt-BR" sz="2000" b="0" strike="noStrike" spc="-1">
                <a:solidFill>
                  <a:srgbClr val="000000"/>
                </a:solidFill>
                <a:latin typeface="Franklin Gothic Medium"/>
              </a:rPr>
              <a:t>Ao criar uma classe, em vez de declarar membros completamente novos, o programador pode designar que a nova classe deverá herdar membros de uma classe existente.</a:t>
            </a:r>
            <a:endParaRPr lang="pt-BR" sz="2000" b="0" strike="noStrike" spc="-1">
              <a:latin typeface="Arial"/>
            </a:endParaRPr>
          </a:p>
        </p:txBody>
      </p:sp>
      <p:sp>
        <p:nvSpPr>
          <p:cNvPr id="595" name="CustomShape 3"/>
          <p:cNvSpPr/>
          <p:nvPr/>
        </p:nvSpPr>
        <p:spPr>
          <a:xfrm>
            <a:off x="562320" y="22212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Conceito da Herança</a:t>
            </a:r>
            <a:endParaRPr lang="pt-BR" sz="4000" b="0" strike="noStrike" spc="-1">
              <a:latin typeface="Arial"/>
            </a:endParaRPr>
          </a:p>
        </p:txBody>
      </p:sp>
      <p:sp>
        <p:nvSpPr>
          <p:cNvPr id="596" name="CustomShape 4"/>
          <p:cNvSpPr/>
          <p:nvPr/>
        </p:nvSpPr>
        <p:spPr>
          <a:xfrm>
            <a:off x="2691360" y="2138400"/>
            <a:ext cx="2808000" cy="2176560"/>
          </a:xfrm>
          <a:prstGeom prst="rect">
            <a:avLst/>
          </a:prstGeom>
          <a:solidFill>
            <a:srgbClr val="99CCFF"/>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pt-BR" sz="1800" b="0" u="sng" strike="noStrike" spc="-1">
                <a:solidFill>
                  <a:srgbClr val="000000"/>
                </a:solidFill>
                <a:uFillTx/>
                <a:latin typeface="Franklin Gothic Medium"/>
              </a:rPr>
              <a:t>Pessoa</a:t>
            </a:r>
            <a:endParaRPr lang="pt-BR" sz="1800" b="0" strike="noStrike" spc="-1">
              <a:latin typeface="Arial"/>
            </a:endParaRPr>
          </a:p>
          <a:p>
            <a:pPr>
              <a:lnSpc>
                <a:spcPct val="100000"/>
              </a:lnSpc>
              <a:spcBef>
                <a:spcPts val="601"/>
              </a:spcBef>
            </a:pPr>
            <a:r>
              <a:rPr lang="pt-BR" sz="1200" b="0" strike="noStrike" spc="-1">
                <a:solidFill>
                  <a:srgbClr val="000000"/>
                </a:solidFill>
                <a:latin typeface="Franklin Gothic Medium"/>
              </a:rPr>
              <a:t>+nome: string (25)</a:t>
            </a:r>
            <a:endParaRPr lang="pt-BR" sz="1200" b="0" strike="noStrike" spc="-1">
              <a:latin typeface="Arial"/>
            </a:endParaRPr>
          </a:p>
          <a:p>
            <a:pPr>
              <a:lnSpc>
                <a:spcPct val="100000"/>
              </a:lnSpc>
              <a:spcBef>
                <a:spcPts val="601"/>
              </a:spcBef>
            </a:pPr>
            <a:r>
              <a:rPr lang="pt-BR" sz="1200" b="0" strike="noStrike" spc="-1">
                <a:solidFill>
                  <a:srgbClr val="000000"/>
                </a:solidFill>
                <a:latin typeface="Franklin Gothic Medium"/>
              </a:rPr>
              <a:t>+rg: int (9)</a:t>
            </a:r>
            <a:endParaRPr lang="pt-BR" sz="1200" b="0" strike="noStrike" spc="-1">
              <a:latin typeface="Arial"/>
            </a:endParaRPr>
          </a:p>
          <a:p>
            <a:pPr>
              <a:lnSpc>
                <a:spcPct val="100000"/>
              </a:lnSpc>
              <a:spcBef>
                <a:spcPts val="601"/>
              </a:spcBef>
            </a:pPr>
            <a:r>
              <a:rPr lang="pt-BR" sz="1200" b="0" strike="noStrike" spc="-1">
                <a:solidFill>
                  <a:srgbClr val="000000"/>
                </a:solidFill>
                <a:latin typeface="Franklin Gothic Medium"/>
              </a:rPr>
              <a:t>+altura: int(3);</a:t>
            </a:r>
            <a:endParaRPr lang="pt-BR" sz="1200" b="0" strike="noStrike" spc="-1">
              <a:latin typeface="Arial"/>
            </a:endParaRPr>
          </a:p>
          <a:p>
            <a:pPr>
              <a:lnSpc>
                <a:spcPct val="100000"/>
              </a:lnSpc>
              <a:spcBef>
                <a:spcPts val="601"/>
              </a:spcBef>
            </a:pPr>
            <a:r>
              <a:rPr lang="pt-BR" sz="1200" b="0" strike="noStrike" spc="-1">
                <a:solidFill>
                  <a:srgbClr val="000000"/>
                </a:solidFill>
                <a:latin typeface="Franklin Gothic Medium"/>
              </a:rPr>
              <a:t>+corOlhos: int (2);</a:t>
            </a:r>
            <a:endParaRPr lang="pt-BR" sz="1200" b="0" strike="noStrike" spc="-1">
              <a:latin typeface="Arial"/>
            </a:endParaRPr>
          </a:p>
          <a:p>
            <a:pPr>
              <a:lnSpc>
                <a:spcPct val="100000"/>
              </a:lnSpc>
              <a:spcBef>
                <a:spcPts val="601"/>
              </a:spcBef>
            </a:pPr>
            <a:r>
              <a:rPr lang="pt-BR" sz="1200" b="0" strike="noStrike" spc="-1">
                <a:solidFill>
                  <a:srgbClr val="000000"/>
                </a:solidFill>
                <a:latin typeface="Franklin Gothic Medium"/>
              </a:rPr>
              <a:t>-Pessoa(int rg)</a:t>
            </a:r>
            <a:endParaRPr lang="pt-BR" sz="1200" b="0" strike="noStrike" spc="-1">
              <a:latin typeface="Arial"/>
            </a:endParaRPr>
          </a:p>
          <a:p>
            <a:pPr>
              <a:lnSpc>
                <a:spcPct val="100000"/>
              </a:lnSpc>
              <a:spcBef>
                <a:spcPts val="601"/>
              </a:spcBef>
            </a:pPr>
            <a:r>
              <a:rPr lang="pt-BR" sz="1200" b="0" strike="noStrike" spc="-1">
                <a:solidFill>
                  <a:srgbClr val="000000"/>
                </a:solidFill>
                <a:latin typeface="Franklin Gothic Medium"/>
              </a:rPr>
              <a:t>-setNome(string n)</a:t>
            </a:r>
            <a:endParaRPr lang="pt-BR" sz="1200" b="0" strike="noStrike" spc="-1">
              <a:latin typeface="Arial"/>
            </a:endParaRPr>
          </a:p>
          <a:p>
            <a:pPr>
              <a:lnSpc>
                <a:spcPct val="100000"/>
              </a:lnSpc>
              <a:spcBef>
                <a:spcPts val="601"/>
              </a:spcBef>
            </a:pPr>
            <a:r>
              <a:rPr lang="pt-BR" sz="1200" b="0" strike="noStrike" spc="-1">
                <a:solidFill>
                  <a:srgbClr val="000000"/>
                </a:solidFill>
                <a:latin typeface="Franklin Gothic Medium"/>
              </a:rPr>
              <a:t>...</a:t>
            </a:r>
            <a:endParaRPr lang="pt-BR" sz="1200" b="0" strike="noStrike" spc="-1">
              <a:latin typeface="Arial"/>
            </a:endParaRPr>
          </a:p>
        </p:txBody>
      </p:sp>
      <p:sp>
        <p:nvSpPr>
          <p:cNvPr id="597" name="Line 5"/>
          <p:cNvSpPr/>
          <p:nvPr/>
        </p:nvSpPr>
        <p:spPr>
          <a:xfrm>
            <a:off x="2691360" y="3622320"/>
            <a:ext cx="2808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8" name="Line 6"/>
          <p:cNvSpPr/>
          <p:nvPr/>
        </p:nvSpPr>
        <p:spPr>
          <a:xfrm>
            <a:off x="2691360" y="2498400"/>
            <a:ext cx="2808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599" name="CustomShape 7"/>
          <p:cNvSpPr/>
          <p:nvPr/>
        </p:nvSpPr>
        <p:spPr>
          <a:xfrm>
            <a:off x="2691360" y="5049720"/>
            <a:ext cx="2808000" cy="1400040"/>
          </a:xfrm>
          <a:prstGeom prst="rect">
            <a:avLst/>
          </a:prstGeom>
          <a:solidFill>
            <a:srgbClr val="33CC33"/>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901"/>
              </a:spcBef>
            </a:pPr>
            <a:r>
              <a:rPr lang="pt-BR" sz="1800" b="0" u="sng" strike="noStrike" spc="-1">
                <a:solidFill>
                  <a:srgbClr val="000000"/>
                </a:solidFill>
                <a:uFillTx/>
                <a:latin typeface="Franklin Gothic Medium"/>
              </a:rPr>
              <a:t>Aluno</a:t>
            </a:r>
            <a:endParaRPr lang="pt-BR" sz="1800" b="0" strike="noStrike" spc="-1">
              <a:latin typeface="Arial"/>
            </a:endParaRPr>
          </a:p>
          <a:p>
            <a:pPr>
              <a:lnSpc>
                <a:spcPct val="100000"/>
              </a:lnSpc>
              <a:spcBef>
                <a:spcPts val="601"/>
              </a:spcBef>
            </a:pPr>
            <a:r>
              <a:rPr lang="pt-BR" sz="1200" b="0" strike="noStrike" spc="-1">
                <a:solidFill>
                  <a:srgbClr val="000000"/>
                </a:solidFill>
                <a:latin typeface="Franklin Gothic Medium"/>
              </a:rPr>
              <a:t>+ra: int (6)</a:t>
            </a:r>
            <a:endParaRPr lang="pt-BR" sz="1200" b="0" strike="noStrike" spc="-1">
              <a:latin typeface="Arial"/>
            </a:endParaRPr>
          </a:p>
          <a:p>
            <a:pPr>
              <a:lnSpc>
                <a:spcPct val="100000"/>
              </a:lnSpc>
              <a:spcBef>
                <a:spcPts val="601"/>
              </a:spcBef>
            </a:pPr>
            <a:r>
              <a:rPr lang="pt-BR" sz="1200" b="0" strike="noStrike" spc="-1">
                <a:solidFill>
                  <a:srgbClr val="000000"/>
                </a:solidFill>
                <a:latin typeface="Franklin Gothic Medium"/>
              </a:rPr>
              <a:t>-Aluno (int ra)</a:t>
            </a:r>
            <a:endParaRPr lang="pt-BR" sz="1200" b="0" strike="noStrike" spc="-1">
              <a:latin typeface="Arial"/>
            </a:endParaRPr>
          </a:p>
          <a:p>
            <a:pPr>
              <a:lnSpc>
                <a:spcPct val="100000"/>
              </a:lnSpc>
              <a:spcBef>
                <a:spcPts val="601"/>
              </a:spcBef>
            </a:pPr>
            <a:r>
              <a:rPr lang="pt-BR" sz="1200" b="0" strike="noStrike" spc="-1">
                <a:solidFill>
                  <a:srgbClr val="000000"/>
                </a:solidFill>
                <a:latin typeface="Franklin Gothic Medium"/>
              </a:rPr>
              <a:t>-setCurso(string n)</a:t>
            </a:r>
            <a:endParaRPr lang="pt-BR" sz="1200" b="0" strike="noStrike" spc="-1">
              <a:latin typeface="Arial"/>
            </a:endParaRPr>
          </a:p>
          <a:p>
            <a:pPr>
              <a:lnSpc>
                <a:spcPct val="100000"/>
              </a:lnSpc>
              <a:spcBef>
                <a:spcPts val="601"/>
              </a:spcBef>
            </a:pPr>
            <a:r>
              <a:rPr lang="pt-BR" sz="1200" b="0" strike="noStrike" spc="-1">
                <a:solidFill>
                  <a:srgbClr val="000000"/>
                </a:solidFill>
                <a:latin typeface="Franklin Gothic Medium"/>
              </a:rPr>
              <a:t>...</a:t>
            </a:r>
            <a:endParaRPr lang="pt-BR" sz="1200" b="0" strike="noStrike" spc="-1">
              <a:latin typeface="Arial"/>
            </a:endParaRPr>
          </a:p>
        </p:txBody>
      </p:sp>
      <p:sp>
        <p:nvSpPr>
          <p:cNvPr id="600" name="Line 8"/>
          <p:cNvSpPr/>
          <p:nvPr/>
        </p:nvSpPr>
        <p:spPr>
          <a:xfrm>
            <a:off x="2691360" y="5697360"/>
            <a:ext cx="2808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01" name="Line 9"/>
          <p:cNvSpPr/>
          <p:nvPr/>
        </p:nvSpPr>
        <p:spPr>
          <a:xfrm>
            <a:off x="2691360" y="5410080"/>
            <a:ext cx="2808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602" name="CustomShape 10"/>
          <p:cNvSpPr/>
          <p:nvPr/>
        </p:nvSpPr>
        <p:spPr>
          <a:xfrm flipV="1">
            <a:off x="4096440" y="3823920"/>
            <a:ext cx="360" cy="612360"/>
          </a:xfrm>
          <a:custGeom>
            <a:avLst/>
            <a:gdLst/>
            <a:ahLst/>
            <a:cxnLst/>
            <a:rect l="l" t="t" r="r" b="b"/>
            <a:pathLst>
              <a:path w="21600" h="21600">
                <a:moveTo>
                  <a:pt x="0" y="0"/>
                </a:moveTo>
                <a:lnTo>
                  <a:pt x="21600" y="21600"/>
                </a:lnTo>
              </a:path>
            </a:pathLst>
          </a:custGeom>
          <a:noFill/>
          <a:ln w="9360">
            <a:solidFill>
              <a:schemeClr val="tx1"/>
            </a:solidFill>
            <a:round/>
            <a:tailEnd type="diamond" w="lg" len="lg"/>
          </a:ln>
        </p:spPr>
        <p:style>
          <a:lnRef idx="0">
            <a:scrgbClr r="0" g="0" b="0"/>
          </a:lnRef>
          <a:fillRef idx="0">
            <a:scrgbClr r="0" g="0" b="0"/>
          </a:fillRef>
          <a:effectRef idx="0">
            <a:scrgbClr r="0" g="0" b="0"/>
          </a:effectRef>
          <a:fontRef idx="minor"/>
        </p:style>
      </p:sp>
      <p:sp>
        <p:nvSpPr>
          <p:cNvPr id="603" name="CustomShape 11"/>
          <p:cNvSpPr/>
          <p:nvPr/>
        </p:nvSpPr>
        <p:spPr>
          <a:xfrm>
            <a:off x="6185880" y="2774880"/>
            <a:ext cx="1624320" cy="6696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2000" b="0" strike="noStrike" spc="-1">
                <a:solidFill>
                  <a:srgbClr val="000000"/>
                </a:solidFill>
                <a:latin typeface="Franklin Gothic Medium"/>
              </a:rPr>
              <a:t>Superclasse</a:t>
            </a:r>
            <a:endParaRPr lang="pt-BR" sz="2000" b="0" strike="noStrike" spc="-1">
              <a:latin typeface="Arial"/>
            </a:endParaRPr>
          </a:p>
          <a:p>
            <a:pPr algn="ctr">
              <a:lnSpc>
                <a:spcPct val="100000"/>
              </a:lnSpc>
            </a:pPr>
            <a:r>
              <a:rPr lang="pt-BR" sz="1800" b="0" strike="noStrike" spc="-1">
                <a:solidFill>
                  <a:srgbClr val="000000"/>
                </a:solidFill>
                <a:latin typeface="Franklin Gothic Medium"/>
              </a:rPr>
              <a:t>(classe básica)</a:t>
            </a:r>
            <a:endParaRPr lang="pt-BR" sz="1800" b="0" strike="noStrike" spc="-1">
              <a:latin typeface="Arial"/>
            </a:endParaRPr>
          </a:p>
        </p:txBody>
      </p:sp>
      <p:sp>
        <p:nvSpPr>
          <p:cNvPr id="604" name="CustomShape 12"/>
          <p:cNvSpPr/>
          <p:nvPr/>
        </p:nvSpPr>
        <p:spPr>
          <a:xfrm>
            <a:off x="5974560" y="5516640"/>
            <a:ext cx="1836000" cy="6696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2000" b="0" strike="noStrike" spc="-1">
                <a:solidFill>
                  <a:srgbClr val="000000"/>
                </a:solidFill>
                <a:latin typeface="Franklin Gothic Medium"/>
              </a:rPr>
              <a:t>Subclasse</a:t>
            </a:r>
            <a:endParaRPr lang="pt-BR" sz="2000" b="0" strike="noStrike" spc="-1">
              <a:latin typeface="Arial"/>
            </a:endParaRPr>
          </a:p>
          <a:p>
            <a:pPr algn="ctr">
              <a:lnSpc>
                <a:spcPct val="100000"/>
              </a:lnSpc>
            </a:pPr>
            <a:r>
              <a:rPr lang="pt-BR" sz="1800" b="0" strike="noStrike" spc="-1">
                <a:solidFill>
                  <a:srgbClr val="000000"/>
                </a:solidFill>
                <a:latin typeface="Franklin Gothic Medium"/>
              </a:rPr>
              <a:t>(classe derivada)</a:t>
            </a:r>
            <a:endParaRPr lang="pt-BR" sz="1800" b="0" strike="noStrike" spc="-1">
              <a:latin typeface="Arial"/>
            </a:endParaRPr>
          </a:p>
        </p:txBody>
      </p:sp>
      <p:pic>
        <p:nvPicPr>
          <p:cNvPr id="605" name="Picture 16"/>
          <p:cNvPicPr/>
          <p:nvPr/>
        </p:nvPicPr>
        <p:blipFill>
          <a:blip r:embed="rId2"/>
          <a:stretch/>
        </p:blipFill>
        <p:spPr>
          <a:xfrm>
            <a:off x="9010080" y="5661000"/>
            <a:ext cx="412560" cy="637920"/>
          </a:xfrm>
          <a:prstGeom prst="rect">
            <a:avLst/>
          </a:prstGeom>
          <a:ln w="9360">
            <a:noFill/>
          </a:ln>
        </p:spPr>
      </p:pic>
    </p:spTree>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TextShape 1"/>
          <p:cNvSpPr txBox="1"/>
          <p:nvPr/>
        </p:nvSpPr>
        <p:spPr>
          <a:xfrm>
            <a:off x="8915040" y="6156360"/>
            <a:ext cx="990360" cy="272520"/>
          </a:xfrm>
          <a:prstGeom prst="rect">
            <a:avLst/>
          </a:prstGeom>
          <a:noFill/>
          <a:ln>
            <a:noFill/>
          </a:ln>
        </p:spPr>
        <p:txBody>
          <a:bodyPr anchor="ctr"/>
          <a:lstStyle/>
          <a:p>
            <a:pPr algn="r">
              <a:lnSpc>
                <a:spcPct val="100000"/>
              </a:lnSpc>
            </a:pPr>
            <a:fld id="{EDFF99D2-290E-4815-9C36-17CDAD15C354}" type="slidenum">
              <a:rPr lang="pt-BR" sz="1200" b="0" strike="noStrike" spc="-1">
                <a:solidFill>
                  <a:srgbClr val="595959"/>
                </a:solidFill>
                <a:latin typeface="Franklin Gothic Medium"/>
              </a:rPr>
              <a:t>72</a:t>
            </a:fld>
            <a:endParaRPr lang="pt-BR" sz="1200" b="0" strike="noStrike" spc="-1">
              <a:latin typeface="Times New Roman"/>
            </a:endParaRPr>
          </a:p>
        </p:txBody>
      </p:sp>
      <p:sp>
        <p:nvSpPr>
          <p:cNvPr id="607" name="CustomShape 2"/>
          <p:cNvSpPr/>
          <p:nvPr/>
        </p:nvSpPr>
        <p:spPr>
          <a:xfrm>
            <a:off x="662040" y="981000"/>
            <a:ext cx="858132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pt-BR" sz="2000" b="0" strike="noStrike" spc="-1">
                <a:solidFill>
                  <a:srgbClr val="0066CC"/>
                </a:solidFill>
                <a:latin typeface="Franklin Gothic Medium"/>
              </a:rPr>
              <a:t>“É um</a:t>
            </a:r>
            <a:r>
              <a:rPr lang="pt-BR" sz="2000" b="0" strike="noStrike" spc="-1">
                <a:solidFill>
                  <a:srgbClr val="000000"/>
                </a:solidFill>
                <a:latin typeface="Franklin Gothic Medium"/>
              </a:rPr>
              <a:t>” – representa a herança. Em um relacionamento “</a:t>
            </a:r>
            <a:r>
              <a:rPr lang="pt-BR" sz="2000" b="0" strike="noStrike" spc="-1">
                <a:solidFill>
                  <a:srgbClr val="0066CC"/>
                </a:solidFill>
                <a:latin typeface="Franklin Gothic Medium"/>
              </a:rPr>
              <a:t>é um</a:t>
            </a:r>
            <a:r>
              <a:rPr lang="pt-BR" sz="2000" b="0" strike="noStrike" spc="-1">
                <a:solidFill>
                  <a:srgbClr val="000000"/>
                </a:solidFill>
                <a:latin typeface="Franklin Gothic Medium"/>
              </a:rPr>
              <a:t>”, um objeto de uma subclasse também pode ser tratado como um objetos de sua superclasse.</a:t>
            </a:r>
            <a:endParaRPr lang="pt-BR" sz="2000" b="0" strike="noStrike" spc="-1">
              <a:latin typeface="Arial"/>
            </a:endParaRPr>
          </a:p>
        </p:txBody>
      </p:sp>
      <p:sp>
        <p:nvSpPr>
          <p:cNvPr id="608" name="CustomShape 3"/>
          <p:cNvSpPr/>
          <p:nvPr/>
        </p:nvSpPr>
        <p:spPr>
          <a:xfrm>
            <a:off x="562320" y="22212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Relacionamentos</a:t>
            </a:r>
            <a:endParaRPr lang="pt-BR" sz="4000" b="0" strike="noStrike" spc="-1">
              <a:latin typeface="Arial"/>
            </a:endParaRPr>
          </a:p>
        </p:txBody>
      </p:sp>
      <p:sp>
        <p:nvSpPr>
          <p:cNvPr id="609" name="CustomShape 4"/>
          <p:cNvSpPr/>
          <p:nvPr/>
        </p:nvSpPr>
        <p:spPr>
          <a:xfrm>
            <a:off x="7065000" y="2421000"/>
            <a:ext cx="1624320" cy="6696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2000" b="0" strike="noStrike" spc="-1">
                <a:solidFill>
                  <a:srgbClr val="000000"/>
                </a:solidFill>
                <a:latin typeface="Franklin Gothic Medium"/>
              </a:rPr>
              <a:t>Superclasse</a:t>
            </a:r>
            <a:endParaRPr lang="pt-BR" sz="2000" b="0" strike="noStrike" spc="-1">
              <a:latin typeface="Arial"/>
            </a:endParaRPr>
          </a:p>
          <a:p>
            <a:pPr algn="ctr">
              <a:lnSpc>
                <a:spcPct val="100000"/>
              </a:lnSpc>
            </a:pPr>
            <a:r>
              <a:rPr lang="pt-BR" sz="1800" b="0" strike="noStrike" spc="-1">
                <a:solidFill>
                  <a:srgbClr val="000000"/>
                </a:solidFill>
                <a:latin typeface="Franklin Gothic Medium"/>
              </a:rPr>
              <a:t>(classe básica)</a:t>
            </a:r>
            <a:endParaRPr lang="pt-BR" sz="1800" b="0" strike="noStrike" spc="-1">
              <a:latin typeface="Arial"/>
            </a:endParaRPr>
          </a:p>
        </p:txBody>
      </p:sp>
      <p:sp>
        <p:nvSpPr>
          <p:cNvPr id="610" name="CustomShape 5"/>
          <p:cNvSpPr/>
          <p:nvPr/>
        </p:nvSpPr>
        <p:spPr>
          <a:xfrm>
            <a:off x="6832800" y="4941720"/>
            <a:ext cx="1836000" cy="6696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2000" b="0" strike="noStrike" spc="-1">
                <a:solidFill>
                  <a:srgbClr val="000000"/>
                </a:solidFill>
                <a:latin typeface="Franklin Gothic Medium"/>
              </a:rPr>
              <a:t>Subclasse</a:t>
            </a:r>
            <a:endParaRPr lang="pt-BR" sz="2000" b="0" strike="noStrike" spc="-1">
              <a:latin typeface="Arial"/>
            </a:endParaRPr>
          </a:p>
          <a:p>
            <a:pPr algn="ctr">
              <a:lnSpc>
                <a:spcPct val="100000"/>
              </a:lnSpc>
            </a:pPr>
            <a:r>
              <a:rPr lang="pt-BR" sz="1800" b="0" strike="noStrike" spc="-1">
                <a:solidFill>
                  <a:srgbClr val="000000"/>
                </a:solidFill>
                <a:latin typeface="Franklin Gothic Medium"/>
              </a:rPr>
              <a:t>(classe derivada)</a:t>
            </a:r>
            <a:endParaRPr lang="pt-BR" sz="1800" b="0" strike="noStrike" spc="-1">
              <a:latin typeface="Arial"/>
            </a:endParaRPr>
          </a:p>
        </p:txBody>
      </p:sp>
      <p:pic>
        <p:nvPicPr>
          <p:cNvPr id="611" name="Picture 6"/>
          <p:cNvPicPr/>
          <p:nvPr/>
        </p:nvPicPr>
        <p:blipFill>
          <a:blip r:embed="rId2"/>
          <a:stretch/>
        </p:blipFill>
        <p:spPr>
          <a:xfrm>
            <a:off x="1831680" y="4371840"/>
            <a:ext cx="909360" cy="226800"/>
          </a:xfrm>
          <a:prstGeom prst="rect">
            <a:avLst/>
          </a:prstGeom>
          <a:ln w="9360">
            <a:noFill/>
          </a:ln>
        </p:spPr>
      </p:pic>
      <p:pic>
        <p:nvPicPr>
          <p:cNvPr id="612" name="Picture 7"/>
          <p:cNvPicPr/>
          <p:nvPr/>
        </p:nvPicPr>
        <p:blipFill>
          <a:blip r:embed="rId3"/>
          <a:stretch/>
        </p:blipFill>
        <p:spPr>
          <a:xfrm>
            <a:off x="4604040" y="5891040"/>
            <a:ext cx="1752120" cy="453600"/>
          </a:xfrm>
          <a:prstGeom prst="rect">
            <a:avLst/>
          </a:prstGeom>
          <a:ln w="9360">
            <a:noFill/>
          </a:ln>
        </p:spPr>
      </p:pic>
      <p:pic>
        <p:nvPicPr>
          <p:cNvPr id="613" name="Picture 8"/>
          <p:cNvPicPr/>
          <p:nvPr/>
        </p:nvPicPr>
        <p:blipFill>
          <a:blip r:embed="rId4"/>
          <a:stretch/>
        </p:blipFill>
        <p:spPr>
          <a:xfrm>
            <a:off x="3157560" y="4807080"/>
            <a:ext cx="1554480" cy="715680"/>
          </a:xfrm>
          <a:prstGeom prst="rect">
            <a:avLst/>
          </a:prstGeom>
          <a:ln w="9360">
            <a:noFill/>
          </a:ln>
        </p:spPr>
      </p:pic>
      <p:pic>
        <p:nvPicPr>
          <p:cNvPr id="614" name="Picture 9"/>
          <p:cNvPicPr/>
          <p:nvPr/>
        </p:nvPicPr>
        <p:blipFill>
          <a:blip r:embed="rId5"/>
          <a:stretch/>
        </p:blipFill>
        <p:spPr>
          <a:xfrm>
            <a:off x="3429360" y="5589720"/>
            <a:ext cx="665280" cy="848880"/>
          </a:xfrm>
          <a:prstGeom prst="rect">
            <a:avLst/>
          </a:prstGeom>
          <a:ln w="9360">
            <a:noFill/>
          </a:ln>
        </p:spPr>
      </p:pic>
      <p:pic>
        <p:nvPicPr>
          <p:cNvPr id="615" name="Picture 10"/>
          <p:cNvPicPr/>
          <p:nvPr/>
        </p:nvPicPr>
        <p:blipFill>
          <a:blip r:embed="rId6"/>
          <a:stretch/>
        </p:blipFill>
        <p:spPr>
          <a:xfrm>
            <a:off x="1754280" y="4957920"/>
            <a:ext cx="1131120" cy="442440"/>
          </a:xfrm>
          <a:prstGeom prst="rect">
            <a:avLst/>
          </a:prstGeom>
          <a:ln w="9360">
            <a:noFill/>
          </a:ln>
        </p:spPr>
      </p:pic>
      <p:pic>
        <p:nvPicPr>
          <p:cNvPr id="616" name="Picture 11"/>
          <p:cNvPicPr/>
          <p:nvPr/>
        </p:nvPicPr>
        <p:blipFill>
          <a:blip r:embed="rId7"/>
          <a:stretch/>
        </p:blipFill>
        <p:spPr>
          <a:xfrm>
            <a:off x="1831680" y="5689440"/>
            <a:ext cx="685800" cy="650520"/>
          </a:xfrm>
          <a:prstGeom prst="rect">
            <a:avLst/>
          </a:prstGeom>
          <a:ln w="9360">
            <a:noFill/>
          </a:ln>
        </p:spPr>
      </p:pic>
      <p:pic>
        <p:nvPicPr>
          <p:cNvPr id="617" name="Picture 12"/>
          <p:cNvPicPr/>
          <p:nvPr/>
        </p:nvPicPr>
        <p:blipFill>
          <a:blip r:embed="rId8"/>
          <a:stretch/>
        </p:blipFill>
        <p:spPr>
          <a:xfrm>
            <a:off x="3314160" y="4186080"/>
            <a:ext cx="978120" cy="615600"/>
          </a:xfrm>
          <a:prstGeom prst="rect">
            <a:avLst/>
          </a:prstGeom>
          <a:ln w="9360">
            <a:noFill/>
          </a:ln>
        </p:spPr>
      </p:pic>
      <p:pic>
        <p:nvPicPr>
          <p:cNvPr id="618" name="Picture 13"/>
          <p:cNvPicPr/>
          <p:nvPr/>
        </p:nvPicPr>
        <p:blipFill>
          <a:blip r:embed="rId9"/>
          <a:stretch/>
        </p:blipFill>
        <p:spPr>
          <a:xfrm>
            <a:off x="4758840" y="3941640"/>
            <a:ext cx="1093320" cy="971280"/>
          </a:xfrm>
          <a:prstGeom prst="rect">
            <a:avLst/>
          </a:prstGeom>
          <a:ln w="9360">
            <a:noFill/>
          </a:ln>
        </p:spPr>
      </p:pic>
      <p:pic>
        <p:nvPicPr>
          <p:cNvPr id="619" name="Picture 14"/>
          <p:cNvPicPr/>
          <p:nvPr/>
        </p:nvPicPr>
        <p:blipFill>
          <a:blip r:embed="rId10"/>
          <a:stretch/>
        </p:blipFill>
        <p:spPr>
          <a:xfrm>
            <a:off x="5030280" y="5041800"/>
            <a:ext cx="735840" cy="618840"/>
          </a:xfrm>
          <a:prstGeom prst="rect">
            <a:avLst/>
          </a:prstGeom>
          <a:ln w="9360">
            <a:noFill/>
          </a:ln>
        </p:spPr>
      </p:pic>
      <p:sp>
        <p:nvSpPr>
          <p:cNvPr id="620" name="CustomShape 6"/>
          <p:cNvSpPr/>
          <p:nvPr/>
        </p:nvSpPr>
        <p:spPr>
          <a:xfrm>
            <a:off x="2457720" y="2565360"/>
            <a:ext cx="2885400" cy="395280"/>
          </a:xfrm>
          <a:prstGeom prst="rect">
            <a:avLst/>
          </a:prstGeom>
          <a:solidFill>
            <a:srgbClr val="99CCFF"/>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001"/>
              </a:spcBef>
            </a:pPr>
            <a:r>
              <a:rPr lang="pt-BR" sz="2000" b="0" u="sng" strike="noStrike" spc="-1">
                <a:solidFill>
                  <a:srgbClr val="000000"/>
                </a:solidFill>
                <a:uFillTx/>
                <a:latin typeface="Franklin Gothic Medium"/>
              </a:rPr>
              <a:t>Veículo</a:t>
            </a:r>
            <a:endParaRPr lang="pt-BR" sz="2000" b="0" strike="noStrike" spc="-1">
              <a:latin typeface="Arial"/>
            </a:endParaRPr>
          </a:p>
        </p:txBody>
      </p:sp>
      <p:sp>
        <p:nvSpPr>
          <p:cNvPr id="621" name="Line 7"/>
          <p:cNvSpPr/>
          <p:nvPr/>
        </p:nvSpPr>
        <p:spPr>
          <a:xfrm flipV="1">
            <a:off x="3938040" y="2981160"/>
            <a:ext cx="360" cy="1009800"/>
          </a:xfrm>
          <a:prstGeom prst="line">
            <a:avLst/>
          </a:prstGeom>
          <a:ln w="9360">
            <a:solidFill>
              <a:schemeClr val="tx1"/>
            </a:solidFill>
            <a:round/>
            <a:tailEnd type="diamond" w="lg" len="lg"/>
          </a:ln>
        </p:spPr>
        <p:style>
          <a:lnRef idx="0">
            <a:scrgbClr r="0" g="0" b="0"/>
          </a:lnRef>
          <a:fillRef idx="0">
            <a:scrgbClr r="0" g="0" b="0"/>
          </a:fillRef>
          <a:effectRef idx="0">
            <a:scrgbClr r="0" g="0" b="0"/>
          </a:effectRef>
          <a:fontRef idx="minor"/>
        </p:style>
      </p:sp>
      <p:sp>
        <p:nvSpPr>
          <p:cNvPr id="622" name="CustomShape 8"/>
          <p:cNvSpPr/>
          <p:nvPr/>
        </p:nvSpPr>
        <p:spPr>
          <a:xfrm>
            <a:off x="975240" y="3257640"/>
            <a:ext cx="5927760" cy="39528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001"/>
              </a:spcBef>
            </a:pPr>
            <a:r>
              <a:rPr lang="pt-BR" sz="2000" b="1" strike="noStrike" spc="-1">
                <a:solidFill>
                  <a:srgbClr val="000000"/>
                </a:solidFill>
                <a:latin typeface="Franklin Gothic Medium"/>
              </a:rPr>
              <a:t>Por exemplo, um carro</a:t>
            </a:r>
            <a:r>
              <a:rPr lang="pt-BR" sz="2000" b="1" strike="noStrike" spc="-1">
                <a:solidFill>
                  <a:srgbClr val="0066CC"/>
                </a:solidFill>
                <a:latin typeface="Franklin Gothic Medium"/>
              </a:rPr>
              <a:t> </a:t>
            </a:r>
            <a:r>
              <a:rPr lang="pt-BR" sz="2000" b="1" i="1" strike="noStrike" spc="-1">
                <a:solidFill>
                  <a:srgbClr val="0066CC"/>
                </a:solidFill>
                <a:latin typeface="Franklin Gothic Medium"/>
              </a:rPr>
              <a:t>é um</a:t>
            </a:r>
            <a:r>
              <a:rPr lang="pt-BR" sz="2000" b="1" strike="noStrike" spc="-1">
                <a:solidFill>
                  <a:srgbClr val="0066CC"/>
                </a:solidFill>
                <a:latin typeface="Franklin Gothic Medium"/>
              </a:rPr>
              <a:t> </a:t>
            </a:r>
            <a:r>
              <a:rPr lang="pt-BR" sz="2000" b="1" strike="noStrike" spc="-1">
                <a:solidFill>
                  <a:srgbClr val="000000"/>
                </a:solidFill>
                <a:latin typeface="Franklin Gothic Medium"/>
              </a:rPr>
              <a:t>veículo.</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fill="hold" nodeType="clickEffect">
                                  <p:stCondLst>
                                    <p:cond delay="0"/>
                                  </p:stCondLst>
                                  <p:childTnLst>
                                    <p:set>
                                      <p:cBhvr>
                                        <p:cTn id="10" dur="1" fill="hold">
                                          <p:stCondLst>
                                            <p:cond delay="0"/>
                                          </p:stCondLst>
                                        </p:cTn>
                                        <p:tgtEl>
                                          <p:spTgt spid="611"/>
                                        </p:tgtEl>
                                        <p:attrNameLst>
                                          <p:attrName>style.visibility</p:attrName>
                                        </p:attrNameLst>
                                      </p:cBhvr>
                                      <p:to>
                                        <p:strVal val="visible"/>
                                      </p:to>
                                    </p:set>
                                    <p:anim calcmode="lin" valueType="str">
                                      <p:cBhvr additive="repl">
                                        <p:cTn id="11" dur="1" fill="hold"/>
                                        <p:tgtEl>
                                          <p:spTgt spid="611"/>
                                        </p:tgtEl>
                                      </p:cBhvr>
                                    </p:anim>
                                  </p:childTnLst>
                                </p:cTn>
                              </p:par>
                              <p:par>
                                <p:cTn id="12" presetID="24" presetClass="entr" fill="hold" nodeType="withEffect">
                                  <p:stCondLst>
                                    <p:cond delay="0"/>
                                  </p:stCondLst>
                                  <p:childTnLst>
                                    <p:set>
                                      <p:cBhvr>
                                        <p:cTn id="13" dur="1" fill="hold">
                                          <p:stCondLst>
                                            <p:cond delay="0"/>
                                          </p:stCondLst>
                                        </p:cTn>
                                        <p:tgtEl>
                                          <p:spTgt spid="612"/>
                                        </p:tgtEl>
                                        <p:attrNameLst>
                                          <p:attrName>style.visibility</p:attrName>
                                        </p:attrNameLst>
                                      </p:cBhvr>
                                      <p:to>
                                        <p:strVal val="visible"/>
                                      </p:to>
                                    </p:set>
                                    <p:anim calcmode="lin" valueType="str">
                                      <p:cBhvr additive="repl">
                                        <p:cTn id="14" dur="1" fill="hold"/>
                                        <p:tgtEl>
                                          <p:spTgt spid="612"/>
                                        </p:tgtEl>
                                      </p:cBhvr>
                                    </p:anim>
                                  </p:childTnLst>
                                </p:cTn>
                              </p:par>
                              <p:par>
                                <p:cTn id="15" presetID="24" presetClass="entr" fill="hold" nodeType="withEffect">
                                  <p:stCondLst>
                                    <p:cond delay="0"/>
                                  </p:stCondLst>
                                  <p:childTnLst>
                                    <p:set>
                                      <p:cBhvr>
                                        <p:cTn id="16" dur="1" fill="hold">
                                          <p:stCondLst>
                                            <p:cond delay="0"/>
                                          </p:stCondLst>
                                        </p:cTn>
                                        <p:tgtEl>
                                          <p:spTgt spid="613"/>
                                        </p:tgtEl>
                                        <p:attrNameLst>
                                          <p:attrName>style.visibility</p:attrName>
                                        </p:attrNameLst>
                                      </p:cBhvr>
                                      <p:to>
                                        <p:strVal val="visible"/>
                                      </p:to>
                                    </p:set>
                                    <p:anim calcmode="lin" valueType="str">
                                      <p:cBhvr additive="repl">
                                        <p:cTn id="17" dur="1" fill="hold"/>
                                        <p:tgtEl>
                                          <p:spTgt spid="613"/>
                                        </p:tgtEl>
                                      </p:cBhvr>
                                    </p:anim>
                                  </p:childTnLst>
                                </p:cTn>
                              </p:par>
                              <p:par>
                                <p:cTn id="18" presetID="24" presetClass="entr" fill="hold" nodeType="withEffect">
                                  <p:stCondLst>
                                    <p:cond delay="0"/>
                                  </p:stCondLst>
                                  <p:childTnLst>
                                    <p:set>
                                      <p:cBhvr>
                                        <p:cTn id="19" dur="1" fill="hold">
                                          <p:stCondLst>
                                            <p:cond delay="0"/>
                                          </p:stCondLst>
                                        </p:cTn>
                                        <p:tgtEl>
                                          <p:spTgt spid="614"/>
                                        </p:tgtEl>
                                        <p:attrNameLst>
                                          <p:attrName>style.visibility</p:attrName>
                                        </p:attrNameLst>
                                      </p:cBhvr>
                                      <p:to>
                                        <p:strVal val="visible"/>
                                      </p:to>
                                    </p:set>
                                    <p:anim calcmode="lin" valueType="str">
                                      <p:cBhvr additive="repl">
                                        <p:cTn id="20" dur="1" fill="hold"/>
                                        <p:tgtEl>
                                          <p:spTgt spid="614"/>
                                        </p:tgtEl>
                                      </p:cBhvr>
                                    </p:anim>
                                  </p:childTnLst>
                                </p:cTn>
                              </p:par>
                              <p:par>
                                <p:cTn id="21" presetID="24" presetClass="entr" fill="hold" nodeType="withEffect">
                                  <p:stCondLst>
                                    <p:cond delay="0"/>
                                  </p:stCondLst>
                                  <p:childTnLst>
                                    <p:set>
                                      <p:cBhvr>
                                        <p:cTn id="22" dur="1" fill="hold">
                                          <p:stCondLst>
                                            <p:cond delay="0"/>
                                          </p:stCondLst>
                                        </p:cTn>
                                        <p:tgtEl>
                                          <p:spTgt spid="615"/>
                                        </p:tgtEl>
                                        <p:attrNameLst>
                                          <p:attrName>style.visibility</p:attrName>
                                        </p:attrNameLst>
                                      </p:cBhvr>
                                      <p:to>
                                        <p:strVal val="visible"/>
                                      </p:to>
                                    </p:set>
                                    <p:anim calcmode="lin" valueType="str">
                                      <p:cBhvr additive="repl">
                                        <p:cTn id="23" dur="1" fill="hold"/>
                                        <p:tgtEl>
                                          <p:spTgt spid="615"/>
                                        </p:tgtEl>
                                      </p:cBhvr>
                                    </p:anim>
                                  </p:childTnLst>
                                </p:cTn>
                              </p:par>
                              <p:par>
                                <p:cTn id="24" presetID="24" presetClass="entr" fill="hold" nodeType="withEffect">
                                  <p:stCondLst>
                                    <p:cond delay="0"/>
                                  </p:stCondLst>
                                  <p:childTnLst>
                                    <p:set>
                                      <p:cBhvr>
                                        <p:cTn id="25" dur="1" fill="hold">
                                          <p:stCondLst>
                                            <p:cond delay="0"/>
                                          </p:stCondLst>
                                        </p:cTn>
                                        <p:tgtEl>
                                          <p:spTgt spid="616"/>
                                        </p:tgtEl>
                                        <p:attrNameLst>
                                          <p:attrName>style.visibility</p:attrName>
                                        </p:attrNameLst>
                                      </p:cBhvr>
                                      <p:to>
                                        <p:strVal val="visible"/>
                                      </p:to>
                                    </p:set>
                                    <p:anim calcmode="lin" valueType="str">
                                      <p:cBhvr additive="repl">
                                        <p:cTn id="26" dur="1" fill="hold"/>
                                        <p:tgtEl>
                                          <p:spTgt spid="616"/>
                                        </p:tgtEl>
                                      </p:cBhvr>
                                    </p:anim>
                                  </p:childTnLst>
                                </p:cTn>
                              </p:par>
                              <p:par>
                                <p:cTn id="27" presetID="24" presetClass="entr" fill="hold" nodeType="withEffect">
                                  <p:stCondLst>
                                    <p:cond delay="0"/>
                                  </p:stCondLst>
                                  <p:childTnLst>
                                    <p:set>
                                      <p:cBhvr>
                                        <p:cTn id="28" dur="1" fill="hold">
                                          <p:stCondLst>
                                            <p:cond delay="0"/>
                                          </p:stCondLst>
                                        </p:cTn>
                                        <p:tgtEl>
                                          <p:spTgt spid="617"/>
                                        </p:tgtEl>
                                        <p:attrNameLst>
                                          <p:attrName>style.visibility</p:attrName>
                                        </p:attrNameLst>
                                      </p:cBhvr>
                                      <p:to>
                                        <p:strVal val="visible"/>
                                      </p:to>
                                    </p:set>
                                    <p:anim calcmode="lin" valueType="str">
                                      <p:cBhvr additive="repl">
                                        <p:cTn id="29" dur="1" fill="hold"/>
                                        <p:tgtEl>
                                          <p:spTgt spid="617"/>
                                        </p:tgtEl>
                                      </p:cBhvr>
                                    </p:anim>
                                  </p:childTnLst>
                                </p:cTn>
                              </p:par>
                              <p:par>
                                <p:cTn id="30" presetID="24" presetClass="entr" fill="hold" nodeType="withEffect">
                                  <p:stCondLst>
                                    <p:cond delay="0"/>
                                  </p:stCondLst>
                                  <p:childTnLst>
                                    <p:set>
                                      <p:cBhvr>
                                        <p:cTn id="31" dur="1" fill="hold">
                                          <p:stCondLst>
                                            <p:cond delay="0"/>
                                          </p:stCondLst>
                                        </p:cTn>
                                        <p:tgtEl>
                                          <p:spTgt spid="618"/>
                                        </p:tgtEl>
                                        <p:attrNameLst>
                                          <p:attrName>style.visibility</p:attrName>
                                        </p:attrNameLst>
                                      </p:cBhvr>
                                      <p:to>
                                        <p:strVal val="visible"/>
                                      </p:to>
                                    </p:set>
                                    <p:anim calcmode="lin" valueType="str">
                                      <p:cBhvr additive="repl">
                                        <p:cTn id="32" dur="1" fill="hold"/>
                                        <p:tgtEl>
                                          <p:spTgt spid="618"/>
                                        </p:tgtEl>
                                      </p:cBhvr>
                                    </p:anim>
                                  </p:childTnLst>
                                </p:cTn>
                              </p:par>
                              <p:par>
                                <p:cTn id="33" presetID="24" presetClass="entr" fill="hold" nodeType="withEffect">
                                  <p:stCondLst>
                                    <p:cond delay="0"/>
                                  </p:stCondLst>
                                  <p:childTnLst>
                                    <p:set>
                                      <p:cBhvr>
                                        <p:cTn id="34" dur="1" fill="hold">
                                          <p:stCondLst>
                                            <p:cond delay="0"/>
                                          </p:stCondLst>
                                        </p:cTn>
                                        <p:tgtEl>
                                          <p:spTgt spid="619"/>
                                        </p:tgtEl>
                                        <p:attrNameLst>
                                          <p:attrName>style.visibility</p:attrName>
                                        </p:attrNameLst>
                                      </p:cBhvr>
                                      <p:to>
                                        <p:strVal val="visible"/>
                                      </p:to>
                                    </p:set>
                                    <p:anim calcmode="lin" valueType="str">
                                      <p:cBhvr additive="repl">
                                        <p:cTn id="35" dur="1" fill="hold"/>
                                        <p:tgtEl>
                                          <p:spTgt spid="619"/>
                                        </p:tgtEl>
                                      </p:cBhvr>
                                    </p:anim>
                                  </p:childTnLst>
                                </p:cTn>
                              </p:par>
                            </p:childTnLst>
                          </p:cTn>
                        </p:par>
                      </p:childTnLst>
                    </p:cTn>
                  </p:par>
                  <p:par>
                    <p:cTn id="36" fill="hold">
                      <p:stCondLst>
                        <p:cond delay="indefinite"/>
                      </p:stCondLst>
                      <p:childTnLst>
                        <p:par>
                          <p:cTn id="37" fill="hold">
                            <p:stCondLst>
                              <p:cond delay="0"/>
                            </p:stCondLst>
                            <p:childTnLst>
                              <p:par>
                                <p:cTn id="38" presetID="1" presetClass="entr" fill="hold" nodeType="clickEffect">
                                  <p:stCondLst>
                                    <p:cond delay="0"/>
                                  </p:stCondLst>
                                  <p:childTnLst>
                                    <p:set>
                                      <p:cBhvr>
                                        <p:cTn id="39" dur="1" fill="hold">
                                          <p:stCondLst>
                                            <p:cond delay="0"/>
                                          </p:stCondLst>
                                        </p:cTn>
                                        <p:tgtEl>
                                          <p:spTgt spid="6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fill="hold" nodeType="clickEffect">
                                  <p:stCondLst>
                                    <p:cond delay="0"/>
                                  </p:stCondLst>
                                  <p:childTnLst>
                                    <p:set>
                                      <p:cBhvr>
                                        <p:cTn id="43" dur="1" fill="hold">
                                          <p:stCondLst>
                                            <p:cond delay="0"/>
                                          </p:stCondLst>
                                        </p:cTn>
                                        <p:tgtEl>
                                          <p:spTgt spid="609"/>
                                        </p:tgtEl>
                                        <p:attrNameLst>
                                          <p:attrName>style.visibility</p:attrName>
                                        </p:attrNameLst>
                                      </p:cBhvr>
                                      <p:to>
                                        <p:strVal val="visible"/>
                                      </p:to>
                                    </p:set>
                                  </p:childTnLst>
                                </p:cTn>
                              </p:par>
                              <p:par>
                                <p:cTn id="44" presetID="1" presetClass="entr" fill="hold" nodeType="withEffect">
                                  <p:stCondLst>
                                    <p:cond delay="0"/>
                                  </p:stCondLst>
                                  <p:childTnLst>
                                    <p:set>
                                      <p:cBhvr>
                                        <p:cTn id="45" dur="1" fill="hold">
                                          <p:stCondLst>
                                            <p:cond delay="0"/>
                                          </p:stCondLst>
                                        </p:cTn>
                                        <p:tgtEl>
                                          <p:spTgt spid="6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fill="hold" nodeType="clickEffect">
                                  <p:stCondLst>
                                    <p:cond delay="0"/>
                                  </p:stCondLst>
                                  <p:childTnLst>
                                    <p:set>
                                      <p:cBhvr>
                                        <p:cTn id="49" dur="1" fill="hold">
                                          <p:stCondLst>
                                            <p:cond delay="0"/>
                                          </p:stCondLst>
                                        </p:cTn>
                                        <p:tgtEl>
                                          <p:spTgt spid="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extShape 1"/>
          <p:cNvSpPr txBox="1"/>
          <p:nvPr/>
        </p:nvSpPr>
        <p:spPr>
          <a:xfrm>
            <a:off x="8915040" y="6156360"/>
            <a:ext cx="990360" cy="272520"/>
          </a:xfrm>
          <a:prstGeom prst="rect">
            <a:avLst/>
          </a:prstGeom>
          <a:noFill/>
          <a:ln>
            <a:noFill/>
          </a:ln>
        </p:spPr>
        <p:txBody>
          <a:bodyPr anchor="ctr"/>
          <a:lstStyle/>
          <a:p>
            <a:pPr algn="r">
              <a:lnSpc>
                <a:spcPct val="100000"/>
              </a:lnSpc>
            </a:pPr>
            <a:fld id="{44CBBCC7-57BC-4B15-8A0A-9620462818F6}" type="slidenum">
              <a:rPr lang="pt-BR" sz="1200" b="0" strike="noStrike" spc="-1">
                <a:solidFill>
                  <a:srgbClr val="595959"/>
                </a:solidFill>
                <a:latin typeface="Franklin Gothic Medium"/>
              </a:rPr>
              <a:t>73</a:t>
            </a:fld>
            <a:endParaRPr lang="pt-BR" sz="1200" b="0" strike="noStrike" spc="-1">
              <a:latin typeface="Times New Roman"/>
            </a:endParaRPr>
          </a:p>
        </p:txBody>
      </p:sp>
      <p:sp>
        <p:nvSpPr>
          <p:cNvPr id="624" name="CustomShape 2"/>
          <p:cNvSpPr/>
          <p:nvPr/>
        </p:nvSpPr>
        <p:spPr>
          <a:xfrm>
            <a:off x="662040" y="981000"/>
            <a:ext cx="858132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pt-BR" sz="2000" b="0" strike="noStrike" spc="-1">
                <a:solidFill>
                  <a:srgbClr val="000000"/>
                </a:solidFill>
                <a:latin typeface="Franklin Gothic Medium"/>
              </a:rPr>
              <a:t>“</a:t>
            </a:r>
            <a:r>
              <a:rPr lang="pt-BR" sz="2000" b="0" strike="noStrike" spc="-1">
                <a:solidFill>
                  <a:srgbClr val="0066CC"/>
                </a:solidFill>
                <a:latin typeface="Franklin Gothic Medium"/>
              </a:rPr>
              <a:t>Tem um</a:t>
            </a:r>
            <a:r>
              <a:rPr lang="pt-BR" sz="2000" b="0" strike="noStrike" spc="-1">
                <a:solidFill>
                  <a:srgbClr val="000000"/>
                </a:solidFill>
                <a:latin typeface="Franklin Gothic Medium"/>
              </a:rPr>
              <a:t>” – representa a composição. Em um relacionamento “</a:t>
            </a:r>
            <a:r>
              <a:rPr lang="pt-BR" sz="2000" b="0" strike="noStrike" spc="-1">
                <a:solidFill>
                  <a:srgbClr val="0066CC"/>
                </a:solidFill>
                <a:latin typeface="Franklin Gothic Medium"/>
              </a:rPr>
              <a:t>tem um</a:t>
            </a:r>
            <a:r>
              <a:rPr lang="pt-BR" sz="2000" b="0" strike="noStrike" spc="-1">
                <a:solidFill>
                  <a:srgbClr val="000000"/>
                </a:solidFill>
                <a:latin typeface="Franklin Gothic Medium"/>
              </a:rPr>
              <a:t>”, um objeto contém uma ou mais referencias de objeto como membros.</a:t>
            </a:r>
            <a:endParaRPr lang="pt-BR" sz="2000" b="0" strike="noStrike" spc="-1">
              <a:latin typeface="Arial"/>
            </a:endParaRPr>
          </a:p>
        </p:txBody>
      </p:sp>
      <p:sp>
        <p:nvSpPr>
          <p:cNvPr id="625" name="CustomShape 3"/>
          <p:cNvSpPr/>
          <p:nvPr/>
        </p:nvSpPr>
        <p:spPr>
          <a:xfrm>
            <a:off x="562320" y="22212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Relacionamentos</a:t>
            </a:r>
            <a:endParaRPr lang="pt-BR" sz="4000" b="0" strike="noStrike" spc="-1">
              <a:latin typeface="Arial"/>
            </a:endParaRPr>
          </a:p>
        </p:txBody>
      </p:sp>
      <p:pic>
        <p:nvPicPr>
          <p:cNvPr id="626" name="Picture 4"/>
          <p:cNvPicPr/>
          <p:nvPr/>
        </p:nvPicPr>
        <p:blipFill>
          <a:blip r:embed="rId2"/>
          <a:stretch/>
        </p:blipFill>
        <p:spPr>
          <a:xfrm>
            <a:off x="3157560" y="5373720"/>
            <a:ext cx="3588840" cy="894960"/>
          </a:xfrm>
          <a:prstGeom prst="rect">
            <a:avLst/>
          </a:prstGeom>
          <a:ln w="9360">
            <a:noFill/>
          </a:ln>
        </p:spPr>
      </p:pic>
      <p:sp>
        <p:nvSpPr>
          <p:cNvPr id="627" name="CustomShape 4"/>
          <p:cNvSpPr/>
          <p:nvPr/>
        </p:nvSpPr>
        <p:spPr>
          <a:xfrm>
            <a:off x="2768760" y="2508120"/>
            <a:ext cx="2027160" cy="395280"/>
          </a:xfrm>
          <a:prstGeom prst="rect">
            <a:avLst/>
          </a:prstGeom>
          <a:solidFill>
            <a:srgbClr val="99CCFF"/>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001"/>
              </a:spcBef>
            </a:pPr>
            <a:r>
              <a:rPr lang="pt-BR" sz="2000" b="0" u="sng" strike="noStrike" spc="-1">
                <a:solidFill>
                  <a:srgbClr val="000000"/>
                </a:solidFill>
                <a:uFillTx/>
                <a:latin typeface="Franklin Gothic Medium"/>
              </a:rPr>
              <a:t>Direção</a:t>
            </a:r>
            <a:endParaRPr lang="pt-BR" sz="2000" b="0" strike="noStrike" spc="-1">
              <a:latin typeface="Arial"/>
            </a:endParaRPr>
          </a:p>
        </p:txBody>
      </p:sp>
      <p:sp>
        <p:nvSpPr>
          <p:cNvPr id="628" name="CustomShape 5"/>
          <p:cNvSpPr/>
          <p:nvPr/>
        </p:nvSpPr>
        <p:spPr>
          <a:xfrm>
            <a:off x="3790440" y="2924280"/>
            <a:ext cx="991800" cy="2376000"/>
          </a:xfrm>
          <a:custGeom>
            <a:avLst/>
            <a:gdLst/>
            <a:ahLst/>
            <a:cxnLst/>
            <a:rect l="l" t="t" r="r" b="b"/>
            <a:pathLst>
              <a:path w="577" h="1497">
                <a:moveTo>
                  <a:pt x="577" y="1497"/>
                </a:moveTo>
                <a:lnTo>
                  <a:pt x="577" y="300"/>
                </a:lnTo>
                <a:lnTo>
                  <a:pt x="1" y="300"/>
                </a:lnTo>
                <a:lnTo>
                  <a:pt x="0" y="0"/>
                </a:lnTo>
              </a:path>
            </a:pathLst>
          </a:custGeom>
          <a:noFill/>
          <a:ln w="9360">
            <a:solidFill>
              <a:schemeClr val="tx1"/>
            </a:solidFill>
            <a:round/>
            <a:tailEnd type="diamond" w="lg" len="lg"/>
          </a:ln>
        </p:spPr>
        <p:style>
          <a:lnRef idx="0">
            <a:scrgbClr r="0" g="0" b="0"/>
          </a:lnRef>
          <a:fillRef idx="0">
            <a:scrgbClr r="0" g="0" b="0"/>
          </a:fillRef>
          <a:effectRef idx="0">
            <a:scrgbClr r="0" g="0" b="0"/>
          </a:effectRef>
          <a:fontRef idx="minor"/>
        </p:style>
      </p:sp>
      <p:sp>
        <p:nvSpPr>
          <p:cNvPr id="629" name="CustomShape 6"/>
          <p:cNvSpPr/>
          <p:nvPr/>
        </p:nvSpPr>
        <p:spPr>
          <a:xfrm>
            <a:off x="5109480" y="2508120"/>
            <a:ext cx="2027160" cy="395280"/>
          </a:xfrm>
          <a:prstGeom prst="rect">
            <a:avLst/>
          </a:prstGeom>
          <a:solidFill>
            <a:srgbClr val="99CCFF"/>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001"/>
              </a:spcBef>
            </a:pPr>
            <a:r>
              <a:rPr lang="pt-BR" sz="2000" b="0" u="sng" strike="noStrike" spc="-1">
                <a:solidFill>
                  <a:srgbClr val="000000"/>
                </a:solidFill>
                <a:uFillTx/>
                <a:latin typeface="Franklin Gothic Medium"/>
              </a:rPr>
              <a:t>Eixos</a:t>
            </a:r>
            <a:endParaRPr lang="pt-BR" sz="2000" b="0" strike="noStrike" spc="-1">
              <a:latin typeface="Arial"/>
            </a:endParaRPr>
          </a:p>
        </p:txBody>
      </p:sp>
      <p:sp>
        <p:nvSpPr>
          <p:cNvPr id="630" name="CustomShape 7"/>
          <p:cNvSpPr/>
          <p:nvPr/>
        </p:nvSpPr>
        <p:spPr>
          <a:xfrm>
            <a:off x="5076720" y="2914560"/>
            <a:ext cx="1067760" cy="2385720"/>
          </a:xfrm>
          <a:custGeom>
            <a:avLst/>
            <a:gdLst/>
            <a:ahLst/>
            <a:cxnLst/>
            <a:rect l="l" t="t" r="r" b="b"/>
            <a:pathLst>
              <a:path w="621" h="1503">
                <a:moveTo>
                  <a:pt x="0" y="1503"/>
                </a:moveTo>
                <a:lnTo>
                  <a:pt x="0" y="297"/>
                </a:lnTo>
                <a:lnTo>
                  <a:pt x="621" y="297"/>
                </a:lnTo>
                <a:lnTo>
                  <a:pt x="621" y="0"/>
                </a:lnTo>
              </a:path>
            </a:pathLst>
          </a:custGeom>
          <a:noFill/>
          <a:ln w="9360">
            <a:solidFill>
              <a:schemeClr val="tx1"/>
            </a:solidFill>
            <a:round/>
            <a:tailEnd type="diamond" w="lg" len="lg"/>
          </a:ln>
        </p:spPr>
        <p:style>
          <a:lnRef idx="0">
            <a:scrgbClr r="0" g="0" b="0"/>
          </a:lnRef>
          <a:fillRef idx="0">
            <a:scrgbClr r="0" g="0" b="0"/>
          </a:fillRef>
          <a:effectRef idx="0">
            <a:scrgbClr r="0" g="0" b="0"/>
          </a:effectRef>
          <a:fontRef idx="minor"/>
        </p:style>
      </p:sp>
      <p:sp>
        <p:nvSpPr>
          <p:cNvPr id="631" name="CustomShape 8"/>
          <p:cNvSpPr/>
          <p:nvPr/>
        </p:nvSpPr>
        <p:spPr>
          <a:xfrm>
            <a:off x="1989720" y="3645000"/>
            <a:ext cx="5927760" cy="125928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001"/>
              </a:spcBef>
            </a:pPr>
            <a:r>
              <a:rPr lang="pt-BR" sz="2000" b="1" strike="noStrike" spc="-1">
                <a:solidFill>
                  <a:srgbClr val="000000"/>
                </a:solidFill>
                <a:latin typeface="Franklin Gothic Medium"/>
              </a:rPr>
              <a:t>Por exemplo, um carro</a:t>
            </a:r>
            <a:r>
              <a:rPr lang="pt-BR" sz="2000" b="1" strike="noStrike" spc="-1">
                <a:solidFill>
                  <a:srgbClr val="0066CC"/>
                </a:solidFill>
                <a:latin typeface="Franklin Gothic Medium"/>
              </a:rPr>
              <a:t> </a:t>
            </a:r>
            <a:r>
              <a:rPr lang="pt-BR" sz="2000" b="1" i="1" strike="noStrike" spc="-1">
                <a:solidFill>
                  <a:srgbClr val="0066CC"/>
                </a:solidFill>
                <a:latin typeface="Franklin Gothic Medium"/>
              </a:rPr>
              <a:t>tem uma</a:t>
            </a:r>
            <a:r>
              <a:rPr lang="pt-BR" sz="2000" b="1" strike="noStrike" spc="-1">
                <a:solidFill>
                  <a:srgbClr val="0066CC"/>
                </a:solidFill>
                <a:latin typeface="Franklin Gothic Medium"/>
              </a:rPr>
              <a:t> </a:t>
            </a:r>
            <a:r>
              <a:rPr lang="pt-BR" sz="2000" b="1" strike="noStrike" spc="-1">
                <a:solidFill>
                  <a:srgbClr val="000000"/>
                </a:solidFill>
                <a:latin typeface="Franklin Gothic Medium"/>
              </a:rPr>
              <a:t>direção.</a:t>
            </a:r>
            <a:endParaRPr lang="pt-BR" sz="2000" b="0" strike="noStrike" spc="-1">
              <a:latin typeface="Arial"/>
            </a:endParaRPr>
          </a:p>
          <a:p>
            <a:pPr algn="ctr">
              <a:lnSpc>
                <a:spcPct val="100000"/>
              </a:lnSpc>
              <a:spcBef>
                <a:spcPts val="1001"/>
              </a:spcBef>
            </a:pPr>
            <a:r>
              <a:rPr lang="pt-BR" sz="2000" b="1" strike="noStrike" spc="-1">
                <a:solidFill>
                  <a:srgbClr val="000000"/>
                </a:solidFill>
                <a:latin typeface="Franklin Gothic Medium"/>
              </a:rPr>
              <a:t>Um carro </a:t>
            </a:r>
            <a:r>
              <a:rPr lang="pt-BR" sz="2000" b="1" i="1" strike="noStrike" spc="-1">
                <a:solidFill>
                  <a:srgbClr val="0066CC"/>
                </a:solidFill>
                <a:latin typeface="Franklin Gothic Medium"/>
              </a:rPr>
              <a:t>tem um</a:t>
            </a:r>
            <a:r>
              <a:rPr lang="pt-BR" sz="2000" b="1" strike="noStrike" spc="-1">
                <a:solidFill>
                  <a:srgbClr val="000000"/>
                </a:solidFill>
                <a:latin typeface="Franklin Gothic Medium"/>
              </a:rPr>
              <a:t> eixo dianteiro.</a:t>
            </a:r>
            <a:endParaRPr lang="pt-BR" sz="2000" b="0" strike="noStrike" spc="-1">
              <a:latin typeface="Arial"/>
            </a:endParaRPr>
          </a:p>
          <a:p>
            <a:pPr algn="ctr">
              <a:lnSpc>
                <a:spcPct val="100000"/>
              </a:lnSpc>
              <a:spcBef>
                <a:spcPts val="1001"/>
              </a:spcBef>
            </a:pPr>
            <a:r>
              <a:rPr lang="pt-BR" sz="2000" b="1" strike="noStrike" spc="-1">
                <a:solidFill>
                  <a:srgbClr val="000000"/>
                </a:solidFill>
                <a:latin typeface="Franklin Gothic Medium"/>
              </a:rPr>
              <a:t>Um carro </a:t>
            </a:r>
            <a:r>
              <a:rPr lang="pt-BR" sz="2000" b="1" i="1" strike="noStrike" spc="-1">
                <a:solidFill>
                  <a:srgbClr val="0066CC"/>
                </a:solidFill>
                <a:latin typeface="Franklin Gothic Medium"/>
              </a:rPr>
              <a:t>tem um</a:t>
            </a:r>
            <a:r>
              <a:rPr lang="pt-BR" sz="2000" b="1" strike="noStrike" spc="-1">
                <a:solidFill>
                  <a:srgbClr val="000000"/>
                </a:solidFill>
                <a:latin typeface="Franklin Gothic Medium"/>
              </a:rPr>
              <a:t> eixo traseiro.</a:t>
            </a:r>
            <a:endParaRPr lang="pt-BR" sz="20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2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6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6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630"/>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6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TextShape 1"/>
          <p:cNvSpPr txBox="1"/>
          <p:nvPr/>
        </p:nvSpPr>
        <p:spPr>
          <a:xfrm>
            <a:off x="8915040" y="6156360"/>
            <a:ext cx="990360" cy="272520"/>
          </a:xfrm>
          <a:prstGeom prst="rect">
            <a:avLst/>
          </a:prstGeom>
          <a:noFill/>
          <a:ln>
            <a:noFill/>
          </a:ln>
        </p:spPr>
        <p:txBody>
          <a:bodyPr anchor="ctr"/>
          <a:lstStyle/>
          <a:p>
            <a:pPr algn="r">
              <a:lnSpc>
                <a:spcPct val="100000"/>
              </a:lnSpc>
            </a:pPr>
            <a:fld id="{A57CA9FC-8DE9-4842-9E62-653FBAD11F4B}" type="slidenum">
              <a:rPr lang="pt-BR" sz="1200" b="0" strike="noStrike" spc="-1">
                <a:solidFill>
                  <a:srgbClr val="595959"/>
                </a:solidFill>
                <a:latin typeface="Franklin Gothic Medium"/>
              </a:rPr>
              <a:t>74</a:t>
            </a:fld>
            <a:endParaRPr lang="pt-BR" sz="1200" b="0" strike="noStrike" spc="-1">
              <a:latin typeface="Times New Roman"/>
            </a:endParaRPr>
          </a:p>
        </p:txBody>
      </p:sp>
      <p:sp>
        <p:nvSpPr>
          <p:cNvPr id="633" name="CustomShape 2"/>
          <p:cNvSpPr/>
          <p:nvPr/>
        </p:nvSpPr>
        <p:spPr>
          <a:xfrm>
            <a:off x="662040" y="981000"/>
            <a:ext cx="8581320" cy="1005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pt-BR" sz="2000" b="0" strike="noStrike" spc="-1">
                <a:solidFill>
                  <a:srgbClr val="000000"/>
                </a:solidFill>
                <a:latin typeface="Franklin Gothic Medium"/>
              </a:rPr>
              <a:t>Em Java indicamos que uma classe é derivada de uma outra classe utilizando a palavra reservada </a:t>
            </a:r>
            <a:r>
              <a:rPr lang="pt-BR" sz="2000" b="0" i="1" strike="noStrike" spc="-1">
                <a:solidFill>
                  <a:srgbClr val="000000"/>
                </a:solidFill>
                <a:latin typeface="Courier New"/>
              </a:rPr>
              <a:t>extends</a:t>
            </a:r>
            <a:r>
              <a:rPr lang="pt-BR" sz="2000" b="0" strike="noStrike" spc="-1">
                <a:solidFill>
                  <a:srgbClr val="000000"/>
                </a:solidFill>
                <a:latin typeface="Franklin Gothic Medium"/>
              </a:rPr>
              <a:t> conforme o trecho simplificado de código dado a seguir:</a:t>
            </a:r>
            <a:endParaRPr lang="pt-BR" sz="2000" b="0" strike="noStrike" spc="-1">
              <a:latin typeface="Arial"/>
            </a:endParaRPr>
          </a:p>
        </p:txBody>
      </p:sp>
      <p:sp>
        <p:nvSpPr>
          <p:cNvPr id="634" name="CustomShape 3"/>
          <p:cNvSpPr/>
          <p:nvPr/>
        </p:nvSpPr>
        <p:spPr>
          <a:xfrm>
            <a:off x="562320" y="22212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4000" b="0" strike="noStrike" spc="-1">
                <a:solidFill>
                  <a:srgbClr val="00AEEF"/>
                </a:solidFill>
                <a:latin typeface="Calibri"/>
              </a:rPr>
              <a:t>Como isso acontece em Java?</a:t>
            </a:r>
            <a:endParaRPr lang="pt-BR" sz="4000" b="0" strike="noStrike" spc="-1">
              <a:latin typeface="Arial"/>
            </a:endParaRPr>
          </a:p>
        </p:txBody>
      </p:sp>
      <p:pic>
        <p:nvPicPr>
          <p:cNvPr id="635" name="Picture 4"/>
          <p:cNvPicPr/>
          <p:nvPr/>
        </p:nvPicPr>
        <p:blipFill>
          <a:blip r:embed="rId2"/>
          <a:srcRect l="24512" t="17723" r="42600" b="55114"/>
          <a:stretch/>
        </p:blipFill>
        <p:spPr>
          <a:xfrm>
            <a:off x="3002760" y="2349360"/>
            <a:ext cx="6084360" cy="3342960"/>
          </a:xfrm>
          <a:prstGeom prst="rect">
            <a:avLst/>
          </a:prstGeom>
          <a:ln w="9360">
            <a:noFill/>
          </a:ln>
        </p:spPr>
      </p:pic>
      <p:sp>
        <p:nvSpPr>
          <p:cNvPr id="636" name="CustomShape 4"/>
          <p:cNvSpPr/>
          <p:nvPr/>
        </p:nvSpPr>
        <p:spPr>
          <a:xfrm>
            <a:off x="351000" y="2708280"/>
            <a:ext cx="2340360" cy="936360"/>
          </a:xfrm>
          <a:prstGeom prst="wedgeRectCallout">
            <a:avLst>
              <a:gd name="adj1" fmla="val 60579"/>
              <a:gd name="adj2" fmla="val -67458"/>
            </a:avLst>
          </a:prstGeom>
          <a:solidFill>
            <a:srgbClr val="99CCFF"/>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1800" b="0" strike="noStrike" spc="-1">
                <a:solidFill>
                  <a:srgbClr val="000000"/>
                </a:solidFill>
                <a:latin typeface="Franklin Gothic Medium"/>
              </a:rPr>
              <a:t>A superclasse não recebe qualquer indicação especial.</a:t>
            </a:r>
            <a:endParaRPr lang="pt-BR" sz="1800" b="0" strike="noStrike" spc="-1">
              <a:latin typeface="Arial"/>
            </a:endParaRPr>
          </a:p>
        </p:txBody>
      </p:sp>
      <p:sp>
        <p:nvSpPr>
          <p:cNvPr id="637" name="CustomShape 5"/>
          <p:cNvSpPr/>
          <p:nvPr/>
        </p:nvSpPr>
        <p:spPr>
          <a:xfrm>
            <a:off x="6746760" y="1700280"/>
            <a:ext cx="2885400" cy="2087280"/>
          </a:xfrm>
          <a:prstGeom prst="wedgeRectCallout">
            <a:avLst>
              <a:gd name="adj1" fmla="val -51968"/>
              <a:gd name="adj2" fmla="val 74639"/>
            </a:avLst>
          </a:prstGeom>
          <a:solidFill>
            <a:srgbClr val="99CCFF"/>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1800" b="0" strike="noStrike" spc="-1">
                <a:solidFill>
                  <a:srgbClr val="000000"/>
                </a:solidFill>
                <a:latin typeface="Franklin Gothic Medium"/>
              </a:rPr>
              <a:t>A subclasse em sua definição possui a palavra reservada </a:t>
            </a:r>
            <a:r>
              <a:rPr lang="pt-BR" sz="1800" b="0" i="1" strike="noStrike" spc="-1">
                <a:solidFill>
                  <a:srgbClr val="000000"/>
                </a:solidFill>
                <a:latin typeface="Century"/>
              </a:rPr>
              <a:t>extends</a:t>
            </a:r>
            <a:r>
              <a:rPr lang="pt-BR" sz="1800" b="0" strike="noStrike" spc="-1">
                <a:solidFill>
                  <a:srgbClr val="000000"/>
                </a:solidFill>
                <a:latin typeface="Franklin Gothic Medium"/>
              </a:rPr>
              <a:t> que demonstra a extensão (especialização) de uma outra classe.</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TextShape 1"/>
          <p:cNvSpPr txBox="1"/>
          <p:nvPr/>
        </p:nvSpPr>
        <p:spPr>
          <a:xfrm>
            <a:off x="8915040" y="6156360"/>
            <a:ext cx="990360" cy="272520"/>
          </a:xfrm>
          <a:prstGeom prst="rect">
            <a:avLst/>
          </a:prstGeom>
          <a:noFill/>
          <a:ln>
            <a:noFill/>
          </a:ln>
        </p:spPr>
        <p:txBody>
          <a:bodyPr anchor="ctr"/>
          <a:lstStyle/>
          <a:p>
            <a:pPr algn="r">
              <a:lnSpc>
                <a:spcPct val="100000"/>
              </a:lnSpc>
            </a:pPr>
            <a:fld id="{E7785F56-9F62-4CD5-BDBF-50AE8281FB77}" type="slidenum">
              <a:rPr lang="pt-BR" sz="1200" b="0" strike="noStrike" spc="-1">
                <a:solidFill>
                  <a:srgbClr val="595959"/>
                </a:solidFill>
                <a:latin typeface="Franklin Gothic Medium"/>
              </a:rPr>
              <a:t>75</a:t>
            </a:fld>
            <a:endParaRPr lang="pt-BR" sz="1200" b="0" strike="noStrike" spc="-1">
              <a:latin typeface="Times New Roman"/>
            </a:endParaRPr>
          </a:p>
        </p:txBody>
      </p:sp>
      <p:sp>
        <p:nvSpPr>
          <p:cNvPr id="711" name="TextShape 2"/>
          <p:cNvSpPr txBox="1"/>
          <p:nvPr/>
        </p:nvSpPr>
        <p:spPr>
          <a:xfrm>
            <a:off x="405720" y="620640"/>
            <a:ext cx="8146440" cy="775800"/>
          </a:xfrm>
          <a:prstGeom prst="rect">
            <a:avLst/>
          </a:prstGeom>
          <a:noFill/>
          <a:ln>
            <a:noFill/>
          </a:ln>
        </p:spPr>
        <p:txBody>
          <a:bodyPr anchor="b">
            <a:normAutofit/>
          </a:bodyPr>
          <a:lstStyle/>
          <a:p>
            <a:pPr>
              <a:lnSpc>
                <a:spcPct val="80000"/>
              </a:lnSpc>
            </a:pPr>
            <a:r>
              <a:rPr lang="en-US" sz="4000" b="1" strike="noStrike" spc="-1">
                <a:solidFill>
                  <a:srgbClr val="00AEEF"/>
                </a:solidFill>
                <a:latin typeface="Franklin Gothic Medium"/>
              </a:rPr>
              <a:t>Sugestão de leitura para fixação do conteúdo da aula de hoje:</a:t>
            </a:r>
            <a:endParaRPr lang="en-US" sz="4000" b="0" strike="noStrike" spc="-1">
              <a:solidFill>
                <a:srgbClr val="000000"/>
              </a:solidFill>
              <a:latin typeface="Franklin Gothic Medium"/>
            </a:endParaRPr>
          </a:p>
        </p:txBody>
      </p:sp>
      <p:sp>
        <p:nvSpPr>
          <p:cNvPr id="712" name="CustomShape 3"/>
          <p:cNvSpPr/>
          <p:nvPr/>
        </p:nvSpPr>
        <p:spPr>
          <a:xfrm>
            <a:off x="283680" y="2128680"/>
            <a:ext cx="9126720" cy="1956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442800" lvl="1" indent="-263160">
              <a:lnSpc>
                <a:spcPct val="80000"/>
              </a:lnSpc>
              <a:spcBef>
                <a:spcPts val="1599"/>
              </a:spcBef>
              <a:buClr>
                <a:srgbClr val="000000"/>
              </a:buClr>
              <a:buFont typeface="Wingdings" charset="2"/>
              <a:buChar char=""/>
            </a:pPr>
            <a:r>
              <a:rPr lang="pt-BR" sz="3200" b="1" strike="noStrike" spc="-1">
                <a:solidFill>
                  <a:srgbClr val="000000"/>
                </a:solidFill>
                <a:latin typeface="Franklin Gothic Medium"/>
              </a:rPr>
              <a:t>Apostila do Curso de Extensão</a:t>
            </a:r>
            <a:endParaRPr lang="pt-BR" sz="3200" b="0" strike="noStrike" spc="-1">
              <a:latin typeface="Arial"/>
            </a:endParaRPr>
          </a:p>
          <a:p>
            <a:pPr marL="442800" lvl="1" indent="-263160">
              <a:lnSpc>
                <a:spcPct val="80000"/>
              </a:lnSpc>
              <a:spcBef>
                <a:spcPts val="1400"/>
              </a:spcBef>
              <a:buClr>
                <a:srgbClr val="000000"/>
              </a:buClr>
              <a:buFont typeface="Wingdings" charset="2"/>
              <a:buChar char=""/>
            </a:pPr>
            <a:r>
              <a:rPr lang="pt-BR" sz="2800" b="0" strike="noStrike" spc="-1">
                <a:solidFill>
                  <a:srgbClr val="000000"/>
                </a:solidFill>
                <a:latin typeface="Franklin Gothic Medium"/>
              </a:rPr>
              <a:t>Livro Complementar “Java Como Programar – Deitel &amp; Deitel” </a:t>
            </a:r>
            <a:endParaRPr lang="pt-BR" sz="2800" b="0" strike="noStrike" spc="-1">
              <a:latin typeface="Arial"/>
            </a:endParaRPr>
          </a:p>
          <a:p>
            <a:pPr marL="442800" lvl="1" indent="-263160">
              <a:lnSpc>
                <a:spcPct val="80000"/>
              </a:lnSpc>
              <a:spcBef>
                <a:spcPts val="1400"/>
              </a:spcBef>
              <a:buClr>
                <a:srgbClr val="000000"/>
              </a:buClr>
              <a:buFont typeface="Wingdings" charset="2"/>
              <a:buChar char=""/>
            </a:pPr>
            <a:r>
              <a:rPr lang="pt-BR" sz="2800" b="0" strike="noStrike" spc="-1">
                <a:solidFill>
                  <a:srgbClr val="000000"/>
                </a:solidFill>
                <a:latin typeface="Franklin Gothic Medium"/>
              </a:rPr>
              <a:t>API do Java – Disponível no site http://java.sun.com/</a:t>
            </a:r>
            <a:endParaRPr lang="pt-BR" sz="28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 name="Picture 3"/>
          <p:cNvPicPr/>
          <p:nvPr/>
        </p:nvPicPr>
        <p:blipFill>
          <a:blip r:embed="rId3"/>
          <a:stretch/>
        </p:blipFill>
        <p:spPr>
          <a:xfrm>
            <a:off x="8596440" y="0"/>
            <a:ext cx="1309320" cy="958320"/>
          </a:xfrm>
          <a:prstGeom prst="rect">
            <a:avLst/>
          </a:prstGeom>
          <a:ln>
            <a:noFill/>
          </a:ln>
        </p:spPr>
      </p:pic>
      <p:sp>
        <p:nvSpPr>
          <p:cNvPr id="717" name="CustomShape 1"/>
          <p:cNvSpPr/>
          <p:nvPr/>
        </p:nvSpPr>
        <p:spPr>
          <a:xfrm>
            <a:off x="613440" y="5812560"/>
            <a:ext cx="4855320" cy="8218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2400" b="0" strike="noStrike" spc="-1">
                <a:solidFill>
                  <a:srgbClr val="002060"/>
                </a:solidFill>
                <a:latin typeface="Verdana"/>
              </a:rPr>
              <a:t>http://www.barretuino.com.br</a:t>
            </a:r>
            <a:endParaRPr lang="pt-BR" sz="2400" b="0" strike="noStrike" spc="-1">
              <a:latin typeface="Arial"/>
            </a:endParaRPr>
          </a:p>
          <a:p>
            <a:pPr>
              <a:lnSpc>
                <a:spcPct val="100000"/>
              </a:lnSpc>
            </a:pPr>
            <a:r>
              <a:rPr lang="pt-BR" sz="2400" b="0" strike="noStrike" spc="-1">
                <a:solidFill>
                  <a:srgbClr val="002060"/>
                </a:solidFill>
                <a:latin typeface="Verdana"/>
              </a:rPr>
              <a:t>barretuino@gmail.com</a:t>
            </a:r>
            <a:endParaRPr lang="pt-BR" sz="2400" b="0" strike="noStrike" spc="-1">
              <a:latin typeface="Arial"/>
            </a:endParaRPr>
          </a:p>
        </p:txBody>
      </p:sp>
      <p:sp>
        <p:nvSpPr>
          <p:cNvPr id="718" name="CustomShape 2"/>
          <p:cNvSpPr/>
          <p:nvPr/>
        </p:nvSpPr>
        <p:spPr>
          <a:xfrm>
            <a:off x="610920" y="4741200"/>
            <a:ext cx="29199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2400" b="0" strike="noStrike" spc="-1" dirty="0">
                <a:solidFill>
                  <a:srgbClr val="000000"/>
                </a:solidFill>
                <a:latin typeface="Verdana"/>
              </a:rPr>
              <a:t>Aula: 05/10/2019</a:t>
            </a:r>
            <a:endParaRPr lang="pt-BR" sz="2400" b="0" strike="noStrike" spc="-1" dirty="0">
              <a:latin typeface="Arial"/>
            </a:endParaRPr>
          </a:p>
        </p:txBody>
      </p:sp>
      <p:sp>
        <p:nvSpPr>
          <p:cNvPr id="719" name="CustomShape 3"/>
          <p:cNvSpPr/>
          <p:nvPr/>
        </p:nvSpPr>
        <p:spPr>
          <a:xfrm>
            <a:off x="595440" y="5384160"/>
            <a:ext cx="371448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2000" b="0" strike="noStrike" spc="-1">
                <a:solidFill>
                  <a:srgbClr val="000000"/>
                </a:solidFill>
                <a:latin typeface="Verdana"/>
              </a:rPr>
              <a:t>Prof.: Ms. Paulo Barreto</a:t>
            </a:r>
            <a:endParaRPr lang="pt-BR" sz="2000" b="0" strike="noStrike" spc="-1">
              <a:latin typeface="Arial"/>
            </a:endParaRPr>
          </a:p>
          <a:p>
            <a:pPr>
              <a:lnSpc>
                <a:spcPct val="100000"/>
              </a:lnSpc>
            </a:pPr>
            <a:endParaRPr lang="pt-BR" sz="2000" b="0" strike="noStrike" spc="-1">
              <a:latin typeface="Arial"/>
            </a:endParaRPr>
          </a:p>
        </p:txBody>
      </p:sp>
      <p:sp>
        <p:nvSpPr>
          <p:cNvPr id="720" name="CustomShape 4"/>
          <p:cNvSpPr/>
          <p:nvPr/>
        </p:nvSpPr>
        <p:spPr>
          <a:xfrm>
            <a:off x="880920" y="3286080"/>
            <a:ext cx="621468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4000" b="0" strike="noStrike" spc="-1">
                <a:solidFill>
                  <a:srgbClr val="4E2968"/>
                </a:solidFill>
                <a:latin typeface="Calibri"/>
              </a:rPr>
              <a:t>Introdução ao Java: </a:t>
            </a:r>
            <a:r>
              <a:rPr lang="pt-BR" sz="3600" b="0" strike="noStrike" spc="-1">
                <a:solidFill>
                  <a:srgbClr val="4E2968"/>
                </a:solidFill>
                <a:latin typeface="Calibri"/>
              </a:rPr>
              <a:t>introdução a Orientação a Objetos </a:t>
            </a:r>
            <a:endParaRPr lang="pt-BR" sz="3600" b="0" strike="noStrike" spc="-1">
              <a:latin typeface="Arial"/>
            </a:endParaRPr>
          </a:p>
        </p:txBody>
      </p:sp>
      <p:pic>
        <p:nvPicPr>
          <p:cNvPr id="721" name="Picture 2"/>
          <p:cNvPicPr/>
          <p:nvPr/>
        </p:nvPicPr>
        <p:blipFill>
          <a:blip r:embed="rId4"/>
          <a:stretch/>
        </p:blipFill>
        <p:spPr>
          <a:xfrm>
            <a:off x="0" y="0"/>
            <a:ext cx="3214440" cy="289944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915040" y="6156360"/>
            <a:ext cx="990360" cy="272520"/>
          </a:xfrm>
          <a:prstGeom prst="rect">
            <a:avLst/>
          </a:prstGeom>
          <a:noFill/>
          <a:ln>
            <a:noFill/>
          </a:ln>
        </p:spPr>
        <p:txBody>
          <a:bodyPr anchor="ctr"/>
          <a:lstStyle/>
          <a:p>
            <a:pPr algn="r">
              <a:lnSpc>
                <a:spcPct val="100000"/>
              </a:lnSpc>
            </a:pPr>
            <a:fld id="{6AD0FA19-731E-4462-99BA-9630C18A7111}" type="slidenum">
              <a:rPr lang="pt-BR" sz="1200" b="0" strike="noStrike" spc="-1">
                <a:solidFill>
                  <a:srgbClr val="595959"/>
                </a:solidFill>
                <a:latin typeface="Franklin Gothic Medium"/>
              </a:rPr>
              <a:t>8</a:t>
            </a:fld>
            <a:endParaRPr lang="pt-BR" sz="1200" b="0" strike="noStrike" spc="-1">
              <a:latin typeface="Times New Roman"/>
            </a:endParaRPr>
          </a:p>
        </p:txBody>
      </p:sp>
      <p:sp>
        <p:nvSpPr>
          <p:cNvPr id="162" name="CustomShape 2"/>
          <p:cNvSpPr/>
          <p:nvPr/>
        </p:nvSpPr>
        <p:spPr>
          <a:xfrm>
            <a:off x="662040" y="126828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Tipos de Dados Inteiros:</a:t>
            </a:r>
            <a:endParaRPr lang="pt-BR" sz="2400" b="0" strike="noStrike" spc="-1">
              <a:latin typeface="Arial"/>
            </a:endParaRPr>
          </a:p>
        </p:txBody>
      </p:sp>
      <p:graphicFrame>
        <p:nvGraphicFramePr>
          <p:cNvPr id="163" name="Table 3"/>
          <p:cNvGraphicFramePr/>
          <p:nvPr/>
        </p:nvGraphicFramePr>
        <p:xfrm>
          <a:off x="779040" y="3979800"/>
          <a:ext cx="8308080" cy="1439640"/>
        </p:xfrm>
        <a:graphic>
          <a:graphicData uri="http://schemas.openxmlformats.org/drawingml/2006/table">
            <a:tbl>
              <a:tblPr/>
              <a:tblGrid>
                <a:gridCol w="1521720">
                  <a:extLst>
                    <a:ext uri="{9D8B030D-6E8A-4147-A177-3AD203B41FA5}">
                      <a16:colId xmlns:a16="http://schemas.microsoft.com/office/drawing/2014/main" val="20000"/>
                    </a:ext>
                  </a:extLst>
                </a:gridCol>
                <a:gridCol w="3355200">
                  <a:extLst>
                    <a:ext uri="{9D8B030D-6E8A-4147-A177-3AD203B41FA5}">
                      <a16:colId xmlns:a16="http://schemas.microsoft.com/office/drawing/2014/main" val="20001"/>
                    </a:ext>
                  </a:extLst>
                </a:gridCol>
                <a:gridCol w="3431160">
                  <a:extLst>
                    <a:ext uri="{9D8B030D-6E8A-4147-A177-3AD203B41FA5}">
                      <a16:colId xmlns:a16="http://schemas.microsoft.com/office/drawing/2014/main" val="20002"/>
                    </a:ext>
                  </a:extLst>
                </a:gridCol>
              </a:tblGrid>
              <a:tr h="366120">
                <a:tc>
                  <a:txBody>
                    <a:bodyPr/>
                    <a:lstStyle/>
                    <a:p>
                      <a:pPr algn="ctr">
                        <a:lnSpc>
                          <a:spcPct val="100000"/>
                        </a:lnSpc>
                        <a:spcBef>
                          <a:spcPts val="360"/>
                        </a:spcBef>
                      </a:pPr>
                      <a:r>
                        <a:rPr lang="pt-BR" sz="1800" b="1" strike="noStrike" spc="-1">
                          <a:solidFill>
                            <a:srgbClr val="000000"/>
                          </a:solidFill>
                          <a:latin typeface="Calibri"/>
                        </a:rPr>
                        <a:t>Tipo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Valor Mínimo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ctr">
                        <a:lnSpc>
                          <a:spcPct val="100000"/>
                        </a:lnSpc>
                        <a:spcBef>
                          <a:spcPts val="360"/>
                        </a:spcBef>
                      </a:pPr>
                      <a:r>
                        <a:rPr lang="pt-BR" sz="1800" b="1" strike="noStrike" spc="-1">
                          <a:solidFill>
                            <a:srgbClr val="000000"/>
                          </a:solidFill>
                          <a:latin typeface="Calibri"/>
                        </a:rPr>
                        <a:t>Valor Máximo</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0"/>
                  </a:ext>
                </a:extLst>
              </a:tr>
              <a:tr h="366120">
                <a:tc>
                  <a:txBody>
                    <a:bodyPr/>
                    <a:lstStyle/>
                    <a:p>
                      <a:pPr>
                        <a:lnSpc>
                          <a:spcPct val="100000"/>
                        </a:lnSpc>
                        <a:spcBef>
                          <a:spcPts val="360"/>
                        </a:spcBef>
                      </a:pPr>
                      <a:r>
                        <a:rPr lang="pt-BR" sz="1800" b="0" strike="noStrike" spc="-1">
                          <a:solidFill>
                            <a:srgbClr val="000000"/>
                          </a:solidFill>
                          <a:latin typeface="Calibri"/>
                        </a:rPr>
                        <a:t>byte</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-128</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+127</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1"/>
                  </a:ext>
                </a:extLst>
              </a:tr>
              <a:tr h="366120">
                <a:tc>
                  <a:txBody>
                    <a:bodyPr/>
                    <a:lstStyle/>
                    <a:p>
                      <a:pPr>
                        <a:lnSpc>
                          <a:spcPct val="100000"/>
                        </a:lnSpc>
                        <a:spcBef>
                          <a:spcPts val="360"/>
                        </a:spcBef>
                      </a:pPr>
                      <a:r>
                        <a:rPr lang="pt-BR" sz="1800" b="0" strike="noStrike" spc="-1">
                          <a:solidFill>
                            <a:srgbClr val="000000"/>
                          </a:solidFill>
                          <a:latin typeface="Calibri"/>
                        </a:rPr>
                        <a:t>short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-32.768</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+32.167</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2"/>
                  </a:ext>
                </a:extLst>
              </a:tr>
              <a:tr h="366120">
                <a:tc>
                  <a:txBody>
                    <a:bodyPr/>
                    <a:lstStyle/>
                    <a:p>
                      <a:pPr>
                        <a:lnSpc>
                          <a:spcPct val="100000"/>
                        </a:lnSpc>
                        <a:spcBef>
                          <a:spcPts val="360"/>
                        </a:spcBef>
                      </a:pPr>
                      <a:r>
                        <a:rPr lang="pt-BR" sz="1800" b="0" strike="noStrike" spc="-1">
                          <a:solidFill>
                            <a:srgbClr val="000000"/>
                          </a:solidFill>
                          <a:latin typeface="Calibri"/>
                        </a:rPr>
                        <a:t>Int</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-2.147.483.648</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+2.147.483.647</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3"/>
                  </a:ext>
                </a:extLst>
              </a:tr>
              <a:tr h="366120">
                <a:tc>
                  <a:txBody>
                    <a:bodyPr/>
                    <a:lstStyle/>
                    <a:p>
                      <a:pPr>
                        <a:lnSpc>
                          <a:spcPct val="100000"/>
                        </a:lnSpc>
                        <a:spcBef>
                          <a:spcPts val="360"/>
                        </a:spcBef>
                      </a:pPr>
                      <a:r>
                        <a:rPr lang="pt-BR" sz="1800" b="0" strike="noStrike" spc="-1">
                          <a:solidFill>
                            <a:srgbClr val="000000"/>
                          </a:solidFill>
                          <a:latin typeface="Calibri"/>
                        </a:rPr>
                        <a:t>long</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-9.233.372.036.854.775.808</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tc>
                  <a:txBody>
                    <a:bodyPr/>
                    <a:lstStyle/>
                    <a:p>
                      <a:pPr algn="r">
                        <a:lnSpc>
                          <a:spcPct val="100000"/>
                        </a:lnSpc>
                        <a:spcBef>
                          <a:spcPts val="360"/>
                        </a:spcBef>
                      </a:pPr>
                      <a:r>
                        <a:rPr lang="pt-BR" sz="1800" b="0" strike="noStrike" spc="-1">
                          <a:solidFill>
                            <a:srgbClr val="000000"/>
                          </a:solidFill>
                          <a:latin typeface="Calibri"/>
                        </a:rPr>
                        <a:t>+9.223.372.036.854.775.807</a:t>
                      </a:r>
                      <a:endParaRPr lang="pt-BR" sz="1800" b="0" strike="noStrike" spc="-1">
                        <a:latin typeface="Arial"/>
                      </a:endParaRPr>
                    </a:p>
                  </a:txBody>
                  <a:tcPr marL="99000" marR="99000">
                    <a:lnL w="12240">
                      <a:solidFill>
                        <a:srgbClr val="000000"/>
                      </a:solidFill>
                    </a:lnL>
                    <a:lnR w="12240">
                      <a:solidFill>
                        <a:srgbClr val="000000"/>
                      </a:solidFill>
                    </a:lnR>
                    <a:lnT w="12240">
                      <a:solidFill>
                        <a:srgbClr val="000000"/>
                      </a:solidFill>
                    </a:lnT>
                    <a:lnB w="12240">
                      <a:solidFill>
                        <a:srgbClr val="000000"/>
                      </a:solidFill>
                    </a:lnB>
                    <a:solidFill>
                      <a:srgbClr val="E3E3F1"/>
                    </a:solidFill>
                  </a:tcPr>
                </a:tc>
                <a:extLst>
                  <a:ext uri="{0D108BD9-81ED-4DB2-BD59-A6C34878D82A}">
                    <a16:rowId xmlns:a16="http://schemas.microsoft.com/office/drawing/2014/main" val="10004"/>
                  </a:ext>
                </a:extLst>
              </a:tr>
            </a:tbl>
          </a:graphicData>
        </a:graphic>
      </p:graphicFrame>
      <p:sp>
        <p:nvSpPr>
          <p:cNvPr id="164" name="CustomShape 4"/>
          <p:cNvSpPr/>
          <p:nvPr/>
        </p:nvSpPr>
        <p:spPr>
          <a:xfrm>
            <a:off x="818640" y="1906560"/>
            <a:ext cx="8191080" cy="161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Existem quatro diferentes tipos de dados inteiros </a:t>
            </a:r>
            <a:r>
              <a:rPr lang="pt-BR" sz="2000" b="0" i="1" strike="noStrike" spc="-1">
                <a:solidFill>
                  <a:srgbClr val="000000"/>
                </a:solidFill>
                <a:latin typeface="Franklin Gothic Medium"/>
              </a:rPr>
              <a:t>byte</a:t>
            </a:r>
            <a:r>
              <a:rPr lang="pt-BR" sz="2000" b="0" strike="noStrike" spc="-1">
                <a:solidFill>
                  <a:srgbClr val="000000"/>
                </a:solidFill>
                <a:latin typeface="Franklin Gothic Medium"/>
              </a:rPr>
              <a:t> (8bits), </a:t>
            </a:r>
            <a:r>
              <a:rPr lang="pt-BR" sz="2000" b="0" i="1" strike="noStrike" spc="-1">
                <a:solidFill>
                  <a:srgbClr val="000000"/>
                </a:solidFill>
                <a:latin typeface="Franklin Gothic Medium"/>
              </a:rPr>
              <a:t>short</a:t>
            </a:r>
            <a:r>
              <a:rPr lang="pt-BR" sz="2000" b="0" strike="noStrike" spc="-1">
                <a:solidFill>
                  <a:srgbClr val="000000"/>
                </a:solidFill>
                <a:latin typeface="Franklin Gothic Medium"/>
              </a:rPr>
              <a:t> (inteiro curto – 16 bits), </a:t>
            </a:r>
            <a:r>
              <a:rPr lang="pt-BR" sz="2000" b="0" i="1" strike="noStrike" spc="-1">
                <a:solidFill>
                  <a:srgbClr val="000000"/>
                </a:solidFill>
                <a:latin typeface="Franklin Gothic Medium"/>
              </a:rPr>
              <a:t>int</a:t>
            </a:r>
            <a:r>
              <a:rPr lang="pt-BR" sz="2000" b="0" strike="noStrike" spc="-1">
                <a:solidFill>
                  <a:srgbClr val="000000"/>
                </a:solidFill>
                <a:latin typeface="Franklin Gothic Medium"/>
              </a:rPr>
              <a:t> (inteiro – 32 bits) e </a:t>
            </a:r>
            <a:r>
              <a:rPr lang="pt-BR" sz="2000" b="0" i="1" strike="noStrike" spc="-1">
                <a:solidFill>
                  <a:srgbClr val="000000"/>
                </a:solidFill>
                <a:latin typeface="Franklin Gothic Medium"/>
              </a:rPr>
              <a:t>long</a:t>
            </a:r>
            <a:r>
              <a:rPr lang="pt-BR" sz="2000" b="0" strike="noStrike" spc="-1">
                <a:solidFill>
                  <a:srgbClr val="000000"/>
                </a:solidFill>
                <a:latin typeface="Franklin Gothic Medium"/>
              </a:rPr>
              <a:t> (inteiro longo – 64 bits) cuja representação interna é feita através de complemento de 2 e que podem armazenar valores dentro dos seguintes intervalos numéricos:</a:t>
            </a:r>
            <a:endParaRPr lang="pt-BR" sz="2000" b="0" strike="noStrike" spc="-1">
              <a:latin typeface="Arial"/>
            </a:endParaRPr>
          </a:p>
        </p:txBody>
      </p:sp>
      <p:sp>
        <p:nvSpPr>
          <p:cNvPr id="165" name="CustomShape 5"/>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Tipos Primitivos</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8915040" y="6156360"/>
            <a:ext cx="990360" cy="272520"/>
          </a:xfrm>
          <a:prstGeom prst="rect">
            <a:avLst/>
          </a:prstGeom>
          <a:noFill/>
          <a:ln>
            <a:noFill/>
          </a:ln>
        </p:spPr>
        <p:txBody>
          <a:bodyPr anchor="ctr"/>
          <a:lstStyle/>
          <a:p>
            <a:pPr algn="r">
              <a:lnSpc>
                <a:spcPct val="100000"/>
              </a:lnSpc>
            </a:pPr>
            <a:fld id="{42B389DC-F869-497C-BCF9-7F596BBF4DF7}" type="slidenum">
              <a:rPr lang="pt-BR" sz="1200" b="0" strike="noStrike" spc="-1">
                <a:solidFill>
                  <a:srgbClr val="595959"/>
                </a:solidFill>
                <a:latin typeface="Franklin Gothic Medium"/>
              </a:rPr>
              <a:t>9</a:t>
            </a:fld>
            <a:endParaRPr lang="pt-BR" sz="1200" b="0" strike="noStrike" spc="-1">
              <a:latin typeface="Times New Roman"/>
            </a:endParaRPr>
          </a:p>
        </p:txBody>
      </p:sp>
      <p:sp>
        <p:nvSpPr>
          <p:cNvPr id="167" name="CustomShape 2"/>
          <p:cNvSpPr/>
          <p:nvPr/>
        </p:nvSpPr>
        <p:spPr>
          <a:xfrm>
            <a:off x="662040" y="1225440"/>
            <a:ext cx="8191080" cy="456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pt-BR" sz="2400" b="0" strike="noStrike" spc="-1">
                <a:solidFill>
                  <a:srgbClr val="000000"/>
                </a:solidFill>
                <a:latin typeface="Franklin Gothic Medium"/>
              </a:rPr>
              <a:t>Tipos de Dados em Ponto Flutuante:</a:t>
            </a:r>
            <a:endParaRPr lang="pt-BR" sz="2400" b="0" strike="noStrike" spc="-1">
              <a:latin typeface="Arial"/>
            </a:endParaRPr>
          </a:p>
        </p:txBody>
      </p:sp>
      <p:sp>
        <p:nvSpPr>
          <p:cNvPr id="168" name="CustomShape 3"/>
          <p:cNvSpPr/>
          <p:nvPr/>
        </p:nvSpPr>
        <p:spPr>
          <a:xfrm>
            <a:off x="818640" y="1863720"/>
            <a:ext cx="81910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1001"/>
              </a:spcBef>
            </a:pPr>
            <a:r>
              <a:rPr lang="pt-BR" sz="2000" b="0" strike="noStrike" spc="-1">
                <a:solidFill>
                  <a:srgbClr val="000000"/>
                </a:solidFill>
                <a:latin typeface="Franklin Gothic Medium"/>
              </a:rPr>
              <a:t>Em Java existem duas representações para números em ponto flutuante que se diferenciam pela precisão oferecida:</a:t>
            </a:r>
            <a:endParaRPr lang="pt-BR" sz="2000" b="0" strike="noStrike" spc="-1">
              <a:latin typeface="Arial"/>
            </a:endParaRPr>
          </a:p>
        </p:txBody>
      </p:sp>
      <p:sp>
        <p:nvSpPr>
          <p:cNvPr id="169" name="CustomShape 4"/>
          <p:cNvSpPr/>
          <p:nvPr/>
        </p:nvSpPr>
        <p:spPr>
          <a:xfrm>
            <a:off x="856440" y="3068640"/>
            <a:ext cx="81910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457200" lvl="1" indent="-216000" algn="just">
              <a:lnSpc>
                <a:spcPct val="100000"/>
              </a:lnSpc>
              <a:spcBef>
                <a:spcPts val="1001"/>
              </a:spcBef>
              <a:buClr>
                <a:srgbClr val="000000"/>
              </a:buClr>
              <a:buFont typeface="Symbol" charset="2"/>
              <a:buChar char=""/>
            </a:pPr>
            <a:r>
              <a:rPr lang="pt-BR" sz="2000" b="0" strike="noStrike" spc="-1">
                <a:solidFill>
                  <a:srgbClr val="000000"/>
                </a:solidFill>
                <a:latin typeface="Franklin Gothic Medium"/>
              </a:rPr>
              <a:t> O tipo </a:t>
            </a:r>
            <a:r>
              <a:rPr lang="pt-BR" sz="2000" b="0" i="1" strike="noStrike" spc="-1">
                <a:solidFill>
                  <a:srgbClr val="000000"/>
                </a:solidFill>
                <a:latin typeface="Franklin Gothic Medium"/>
              </a:rPr>
              <a:t>float</a:t>
            </a:r>
            <a:r>
              <a:rPr lang="pt-BR" sz="2000" b="0" strike="noStrike" spc="-1">
                <a:solidFill>
                  <a:srgbClr val="000000"/>
                </a:solidFill>
                <a:latin typeface="Franklin Gothic Medium"/>
              </a:rPr>
              <a:t> permite representar valores reais com precisão simples (representação interna de 32 bits);</a:t>
            </a:r>
            <a:endParaRPr lang="pt-BR" sz="2000" b="0" strike="noStrike" spc="-1">
              <a:latin typeface="Arial"/>
            </a:endParaRPr>
          </a:p>
        </p:txBody>
      </p:sp>
      <p:sp>
        <p:nvSpPr>
          <p:cNvPr id="170" name="CustomShape 5"/>
          <p:cNvSpPr/>
          <p:nvPr/>
        </p:nvSpPr>
        <p:spPr>
          <a:xfrm>
            <a:off x="856440" y="4240080"/>
            <a:ext cx="8191080" cy="70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457200" lvl="1" indent="-216000" algn="just">
              <a:lnSpc>
                <a:spcPct val="100000"/>
              </a:lnSpc>
              <a:spcBef>
                <a:spcPts val="1001"/>
              </a:spcBef>
              <a:buClr>
                <a:srgbClr val="000000"/>
              </a:buClr>
              <a:buFont typeface="Symbol" charset="2"/>
              <a:buChar char=""/>
            </a:pPr>
            <a:r>
              <a:rPr lang="pt-BR" sz="2000" b="0" strike="noStrike" spc="-1">
                <a:solidFill>
                  <a:srgbClr val="000000"/>
                </a:solidFill>
                <a:latin typeface="Franklin Gothic Medium"/>
              </a:rPr>
              <a:t> O tipo </a:t>
            </a:r>
            <a:r>
              <a:rPr lang="pt-BR" sz="2000" b="0" i="1" strike="noStrike" spc="-1">
                <a:solidFill>
                  <a:srgbClr val="000000"/>
                </a:solidFill>
                <a:latin typeface="Franklin Gothic Medium"/>
              </a:rPr>
              <a:t>double</a:t>
            </a:r>
            <a:r>
              <a:rPr lang="pt-BR" sz="2000" b="0" strike="noStrike" spc="-1">
                <a:solidFill>
                  <a:srgbClr val="000000"/>
                </a:solidFill>
                <a:latin typeface="Franklin Gothic Medium"/>
              </a:rPr>
              <a:t> oferece dupla precisão (representação interna de 64 bits).</a:t>
            </a:r>
            <a:endParaRPr lang="pt-BR" sz="2000" b="0" strike="noStrike" spc="-1">
              <a:latin typeface="Arial"/>
            </a:endParaRPr>
          </a:p>
        </p:txBody>
      </p:sp>
      <p:sp>
        <p:nvSpPr>
          <p:cNvPr id="171" name="CustomShape 6"/>
          <p:cNvSpPr/>
          <p:nvPr/>
        </p:nvSpPr>
        <p:spPr>
          <a:xfrm>
            <a:off x="405720" y="260280"/>
            <a:ext cx="907164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pt-BR" sz="3200" b="0" strike="noStrike" spc="-1">
                <a:solidFill>
                  <a:srgbClr val="00AEEF"/>
                </a:solidFill>
                <a:latin typeface="Calibri"/>
              </a:rPr>
              <a:t>Java: Tipos Primitivos</a:t>
            </a:r>
            <a:endParaRPr lang="pt-BR" sz="32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TS102895266</Template>
  <TotalTime>19</TotalTime>
  <Words>5859</Words>
  <Application>Microsoft Office PowerPoint</Application>
  <PresentationFormat>Papel A4 (210 x 297 mm)</PresentationFormat>
  <Paragraphs>717</Paragraphs>
  <Slides>76</Slides>
  <Notes>6</Notes>
  <HiddenSlides>0</HiddenSlides>
  <MMClips>0</MMClips>
  <ScaleCrop>false</ScaleCrop>
  <HeadingPairs>
    <vt:vector size="8" baseType="variant">
      <vt:variant>
        <vt:lpstr>Fontes usadas</vt:lpstr>
      </vt:variant>
      <vt:variant>
        <vt:i4>10</vt:i4>
      </vt:variant>
      <vt:variant>
        <vt:lpstr>Tema</vt:lpstr>
      </vt:variant>
      <vt:variant>
        <vt:i4>3</vt:i4>
      </vt:variant>
      <vt:variant>
        <vt:lpstr>Servidores OLE inseridos</vt:lpstr>
      </vt:variant>
      <vt:variant>
        <vt:i4>1</vt:i4>
      </vt:variant>
      <vt:variant>
        <vt:lpstr>Títulos de slides</vt:lpstr>
      </vt:variant>
      <vt:variant>
        <vt:i4>76</vt:i4>
      </vt:variant>
    </vt:vector>
  </HeadingPairs>
  <TitlesOfParts>
    <vt:vector size="90" baseType="lpstr">
      <vt:lpstr>Arial</vt:lpstr>
      <vt:lpstr>Calibri</vt:lpstr>
      <vt:lpstr>Century</vt:lpstr>
      <vt:lpstr>Courier New</vt:lpstr>
      <vt:lpstr>Franklin Gothic Medium</vt:lpstr>
      <vt:lpstr>StarSymbol</vt:lpstr>
      <vt:lpstr>Symbol</vt:lpstr>
      <vt:lpstr>Times New Roman</vt:lpstr>
      <vt:lpstr>Verdana</vt:lpstr>
      <vt:lpstr>Wingdings</vt:lpstr>
      <vt:lpstr>Office Theme</vt:lpstr>
      <vt:lpstr>Office Theme</vt:lpstr>
      <vt:lpstr>Office Theme</vt:lpstr>
      <vt:lpstr>Package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Paulo Barreto</dc:creator>
  <dc:description/>
  <cp:lastModifiedBy>Paulo Barreto</cp:lastModifiedBy>
  <cp:revision>5</cp:revision>
  <dcterms:created xsi:type="dcterms:W3CDTF">2013-09-14T14:46:35Z</dcterms:created>
  <dcterms:modified xsi:type="dcterms:W3CDTF">2019-10-04T22:25:48Z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vt:i4>
  </property>
  <property fmtid="{D5CDD505-2E9C-101B-9397-08002B2CF9AE}" pid="8" name="PresentationFormat">
    <vt:lpwstr>Papel A4 (210 x 297 mm)</vt:lpwstr>
  </property>
  <property fmtid="{D5CDD505-2E9C-101B-9397-08002B2CF9AE}" pid="9" name="ScaleCrop">
    <vt:bool>false</vt:bool>
  </property>
  <property fmtid="{D5CDD505-2E9C-101B-9397-08002B2CF9AE}" pid="10" name="ShareDoc">
    <vt:bool>false</vt:bool>
  </property>
  <property fmtid="{D5CDD505-2E9C-101B-9397-08002B2CF9AE}" pid="11" name="Slides">
    <vt:i4>94</vt:i4>
  </property>
  <property fmtid="{D5CDD505-2E9C-101B-9397-08002B2CF9AE}" pid="12" name="_TemplateID">
    <vt:lpwstr>TC028952669991</vt:lpwstr>
  </property>
</Properties>
</file>