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8"/>
  </p:notesMasterIdLst>
  <p:sldIdLst>
    <p:sldId id="256" r:id="rId8"/>
    <p:sldId id="320" r:id="rId9"/>
    <p:sldId id="321" r:id="rId10"/>
    <p:sldId id="322" r:id="rId11"/>
    <p:sldId id="323" r:id="rId12"/>
    <p:sldId id="295" r:id="rId13"/>
    <p:sldId id="296" r:id="rId14"/>
    <p:sldId id="297" r:id="rId15"/>
    <p:sldId id="302" r:id="rId16"/>
    <p:sldId id="303" r:id="rId17"/>
    <p:sldId id="304" r:id="rId18"/>
    <p:sldId id="305" r:id="rId19"/>
    <p:sldId id="307" r:id="rId20"/>
    <p:sldId id="310" r:id="rId21"/>
    <p:sldId id="311" r:id="rId22"/>
    <p:sldId id="312" r:id="rId23"/>
    <p:sldId id="314" r:id="rId24"/>
    <p:sldId id="317" r:id="rId25"/>
    <p:sldId id="291" r:id="rId26"/>
    <p:sldId id="290" r:id="rId27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2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2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2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434139-C3FD-4F91-9131-60D37A15E925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A4304C-EB3B-4A22-8F2E-F22E45D46C9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3485B8D-79DF-4DA0-93BF-FAF8D8F5E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9A70682-75C8-41A6-BD22-A5D65A1A9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EF065E9-755D-4160-B5FF-E79F691BF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1A13E62-D72C-4762-9AD9-6AC321A66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321D8FA-69E9-41A3-844B-C96DCFEFB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846183-9E34-48A5-90CE-FCCDD8232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56CCF4D-D30B-4C59-9390-2B14B2802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1EE93A6-AAEE-4E31-9032-7C1B787C0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EAA0E1-F57E-4042-9147-DF4CBAA49B2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D6A9BC2-4ECE-4499-AECF-2C599099D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E351227-A6CD-442A-B036-F61C1FFDE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542137A-13F1-4100-A565-5F528B54B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FE966A1-AF0F-40AE-9E7A-9DBA21A81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83FD58A-F682-42EC-9386-97FC865F82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89ADE2B-B899-4F31-AE96-CD321CD6C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286EE78-93EB-4FE4-A89D-419072EE6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9944EA8-2F73-4D80-9555-1D95AAA99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52353A3-E24D-43AD-BE29-CD2B82D44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5D88A8D-9945-44F6-BA3D-FB4C3C164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C771CAB-DE9A-4B1E-B756-3BB211763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A2778CE-3BFB-4E61-8CBA-E31A2A7EE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836392F-F143-447B-BCD2-4F1B7C144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123C58A-2B4E-4903-8B93-FCCB2845B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26C2AB5-7758-4E33-B3D0-8390BE2E3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 w="12700" cap="flat"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3CD4AEB-3719-475D-9852-FD2716114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865800" y="533520"/>
            <a:ext cx="4087080" cy="1165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95300" y="152401"/>
            <a:ext cx="784225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914401"/>
            <a:ext cx="89154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8CA823-7436-4FC6-840C-4AB5FAA22D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EF942A7A-6607-458A-9247-40192EC00B4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4757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4087080" cy="2514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AEEF"/>
                </a:solidFill>
                <a:latin typeface="Franklin Gothic Medium"/>
              </a:rPr>
              <a:t>Clique para editar o estilo do título mestre</a:t>
            </a:r>
            <a:endParaRPr lang="en-US" sz="54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634360" y="6155280"/>
            <a:ext cx="111420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865800" y="6155280"/>
            <a:ext cx="459396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34680" y="6155280"/>
            <a:ext cx="99036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3EE22E-B7B6-4D24-8B6D-42668C9EFDFD}" type="slidenum">
              <a:rPr lang="pt-BR" sz="1000" b="0" strike="noStrike" spc="-1">
                <a:solidFill>
                  <a:srgbClr val="595959"/>
                </a:solidFill>
                <a:latin typeface="Franklin Gothic Medium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5634360" y="6155280"/>
            <a:ext cx="111420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865800" y="6155280"/>
            <a:ext cx="459396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915040" y="6156360"/>
            <a:ext cx="99036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C73DC7-FA3E-4F3A-86C7-02DE615586F0}" type="slidenum">
              <a:rPr lang="pt-BR" sz="1200" b="0" strike="noStrike" spc="-1">
                <a:solidFill>
                  <a:srgbClr val="595959"/>
                </a:solidFill>
                <a:latin typeface="Franklin Gothic Medium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Medium"/>
              </a:rPr>
              <a:t>Clique para editar o formato do texto do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65800" y="533520"/>
            <a:ext cx="7059600" cy="1066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3600" b="1" strike="noStrike" spc="-1">
                <a:solidFill>
                  <a:srgbClr val="00AEEF"/>
                </a:solidFill>
                <a:latin typeface="Franklin Gothic Medium"/>
              </a:rPr>
              <a:t>Clique para editar o estilo do título mestre</a:t>
            </a:r>
            <a:endParaRPr lang="en-US" sz="36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65800" y="1828800"/>
            <a:ext cx="7059600" cy="4190760"/>
          </a:xfrm>
          <a:prstGeom prst="rect">
            <a:avLst/>
          </a:prstGeom>
        </p:spPr>
        <p:txBody>
          <a:bodyPr/>
          <a:lstStyle/>
          <a:p>
            <a:pPr marL="274320" indent="-228240">
              <a:lnSpc>
                <a:spcPct val="10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os estilos do texto mestre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800" b="0" strike="noStrike" spc="-1">
                <a:solidFill>
                  <a:srgbClr val="595959"/>
                </a:solidFill>
                <a:latin typeface="Franklin Gothic Medium"/>
              </a:rPr>
              <a:t>Segundo nível</a:t>
            </a:r>
          </a:p>
          <a:p>
            <a:pPr marL="777240" lvl="2" indent="-18252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Terceiro nível</a:t>
            </a:r>
          </a:p>
          <a:p>
            <a:pPr marL="960120" lvl="3" indent="-18252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Quarto nível</a:t>
            </a:r>
          </a:p>
          <a:p>
            <a:pPr marL="1097280" lvl="4" indent="-13680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Quinto nível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634360" y="6155280"/>
            <a:ext cx="111420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865800" y="6155280"/>
            <a:ext cx="4593960" cy="2725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934680" y="6155280"/>
            <a:ext cx="99036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B82562-7D40-417F-B678-83A7B12265E5}" type="slidenum">
              <a:rPr lang="pt-BR" sz="1000" b="0" strike="noStrike" spc="-1">
                <a:solidFill>
                  <a:srgbClr val="595959"/>
                </a:solidFill>
                <a:latin typeface="Franklin Gothic Medium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360" y="152280"/>
            <a:ext cx="7841880" cy="410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Franklin Gothic Medium"/>
              </a:rPr>
              <a:t>Clique para editar o estilo do título mestre</a:t>
            </a:r>
            <a:endParaRPr lang="en-US" sz="1600" b="0" strike="noStrike" spc="-1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95360" y="914400"/>
            <a:ext cx="8915040" cy="5211360"/>
          </a:xfrm>
          <a:prstGeom prst="rect">
            <a:avLst/>
          </a:prstGeom>
        </p:spPr>
        <p:txBody>
          <a:bodyPr/>
          <a:lstStyle/>
          <a:p>
            <a:pPr marL="274320" indent="-228240">
              <a:lnSpc>
                <a:spcPct val="100000"/>
              </a:lnSpc>
              <a:spcBef>
                <a:spcPts val="1800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Franklin Gothic Medium"/>
              </a:rPr>
              <a:t>Clique para editar os estilos do texto mestre</a:t>
            </a:r>
            <a:endParaRPr lang="en-US" sz="15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latin typeface="Franklin Gothic Medium"/>
              </a:rPr>
              <a:t>Segundo nível</a:t>
            </a:r>
            <a:endParaRPr lang="en-US" sz="15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777240" lvl="2" indent="-18252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Wingdings" charset="2"/>
              <a:buChar char=""/>
            </a:pPr>
            <a:r>
              <a:rPr lang="en-US" sz="1500" b="0" strike="noStrike" spc="-1">
                <a:solidFill>
                  <a:srgbClr val="000000"/>
                </a:solidFill>
                <a:latin typeface="Franklin Gothic Medium"/>
              </a:rPr>
              <a:t>Terceiro nível</a:t>
            </a:r>
            <a:endParaRPr lang="en-US" sz="1500" b="0" strike="noStrike" spc="-1">
              <a:solidFill>
                <a:srgbClr val="595959"/>
              </a:solidFill>
              <a:latin typeface="Franklin Gothic Medium"/>
            </a:endParaRPr>
          </a:p>
          <a:p>
            <a:pPr marL="960120" lvl="3" indent="-182520">
              <a:lnSpc>
                <a:spcPct val="10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Franklin Gothic Medium"/>
              </a:rPr>
              <a:t>Quarto nível</a:t>
            </a:r>
            <a:endParaRPr lang="en-US" sz="1500" b="0" strike="noStrike" spc="-1">
              <a:solidFill>
                <a:srgbClr val="595959"/>
              </a:solidFill>
              <a:latin typeface="Franklin Gothic Medium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7099200" y="6245280"/>
            <a:ext cx="2311200" cy="4759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BB02AD-4DD8-4D2B-B163-68E990C5EFB6}" type="slidenum">
              <a:rPr lang="pt-BR" sz="1050" b="0" strike="noStrike" spc="-1">
                <a:solidFill>
                  <a:srgbClr val="595959"/>
                </a:solidFill>
                <a:latin typeface="Arial"/>
              </a:rPr>
              <a:t>‹nº›</a:t>
            </a:fld>
            <a:endParaRPr lang="pt-BR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Medium"/>
              </a:rPr>
              <a:t>Clique para editar o formato do texto do título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Medium"/>
              </a:rPr>
              <a:t>Clique para editar o formato do texto do título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Franklin Gothic Medium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Franklin Gothic Medium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Franklin Gothic Medium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39280" y="4757760"/>
            <a:ext cx="29199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</a:rPr>
              <a:t>Aula: 09/11/2019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23800" y="5254560"/>
            <a:ext cx="371448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25520" y="3600000"/>
            <a:ext cx="8286480" cy="77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4E2968"/>
                </a:solidFill>
                <a:latin typeface="Calibri"/>
              </a:rPr>
              <a:t>JSP – Java Server </a:t>
            </a:r>
            <a:r>
              <a:rPr lang="pt-BR" sz="4000" b="1" strike="noStrike" spc="-1" dirty="0" err="1">
                <a:solidFill>
                  <a:srgbClr val="4E2968"/>
                </a:solidFill>
                <a:latin typeface="Calibri"/>
              </a:rPr>
              <a:t>Pages</a:t>
            </a:r>
            <a:endParaRPr lang="pt-BR" sz="4000" b="0" strike="noStrike" spc="-1" dirty="0">
              <a:latin typeface="Arial"/>
            </a:endParaRPr>
          </a:p>
        </p:txBody>
      </p:sp>
      <p:pic>
        <p:nvPicPr>
          <p:cNvPr id="282" name="Picture 3"/>
          <p:cNvPicPr/>
          <p:nvPr/>
        </p:nvPicPr>
        <p:blipFill>
          <a:blip r:embed="rId3"/>
          <a:stretch/>
        </p:blipFill>
        <p:spPr>
          <a:xfrm>
            <a:off x="8568360" y="0"/>
            <a:ext cx="1309320" cy="958320"/>
          </a:xfrm>
          <a:prstGeom prst="rect">
            <a:avLst/>
          </a:prstGeom>
          <a:ln>
            <a:noFill/>
          </a:ln>
        </p:spPr>
      </p:pic>
      <p:sp>
        <p:nvSpPr>
          <p:cNvPr id="283" name="CustomShape 4"/>
          <p:cNvSpPr/>
          <p:nvPr/>
        </p:nvSpPr>
        <p:spPr>
          <a:xfrm>
            <a:off x="1994040" y="1981080"/>
            <a:ext cx="69339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98199"/>
                </a:solidFill>
                <a:latin typeface="Verdana"/>
                <a:ea typeface="Verdana"/>
              </a:rPr>
              <a:t>Java WEB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E46C0A"/>
                </a:solidFill>
                <a:latin typeface="Verdana"/>
                <a:ea typeface="Verdana"/>
              </a:rPr>
              <a:t>MÓDULO INTERMEDIÁRIO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284" name="Imagem 283"/>
          <p:cNvPicPr/>
          <p:nvPr/>
        </p:nvPicPr>
        <p:blipFill>
          <a:blip r:embed="rId4"/>
          <a:stretch/>
        </p:blipFill>
        <p:spPr>
          <a:xfrm>
            <a:off x="199800" y="89280"/>
            <a:ext cx="3400200" cy="214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A525963-947B-4452-AE5F-4EDDE5E972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229600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/>
              <a:t>Sintaxe dos elementos JSP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AFF6C368-FAFE-4D4F-BBE7-70D1FD918FD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4" y="1447801"/>
            <a:ext cx="787717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7E347A-0251-4B97-A615-CBE3682BB7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1"/>
            <a:ext cx="82296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/>
              <a:t>Diretivas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F9542D-529B-4E47-98B3-13F9DCDFB7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3000" y="1295401"/>
            <a:ext cx="7429500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altLang="pt-BR" sz="1800" b="1"/>
              <a:t>Diretiva Include</a:t>
            </a:r>
            <a:endParaRPr lang="pt-BR" altLang="pt-BR" sz="1800"/>
          </a:p>
          <a:p>
            <a:pPr lvl="1">
              <a:lnSpc>
                <a:spcPct val="90000"/>
              </a:lnSpc>
            </a:pPr>
            <a:r>
              <a:rPr lang="pt-BR" altLang="pt-BR" sz="2000"/>
              <a:t>Usada para inserir um arquivo estático em uma página JSP; 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olidFill>
                  <a:srgbClr val="0080FF"/>
                </a:solidFill>
              </a:rPr>
              <a:t>&lt;%@ include file=“ nomeArquivo” %&gt;</a:t>
            </a:r>
            <a:r>
              <a:rPr lang="pt-BR" altLang="pt-BR" sz="2000"/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Exemplo:</a:t>
            </a:r>
          </a:p>
          <a:p>
            <a:pPr lvl="2">
              <a:lnSpc>
                <a:spcPct val="90000"/>
              </a:lnSpc>
            </a:pPr>
            <a:r>
              <a:rPr lang="pt-BR" altLang="pt-BR" sz="2400" i="1"/>
              <a:t>&lt;%@ include file="cabecalho.txt" %&gt;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Atenção, ao alterar o arquivo estático, a página JSP não se recompila, ou seja, a alteração não é evidenciada.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/>
              <a:t>	</a:t>
            </a:r>
          </a:p>
          <a:p>
            <a:pPr>
              <a:lnSpc>
                <a:spcPct val="90000"/>
              </a:lnSpc>
            </a:pPr>
            <a:r>
              <a:rPr lang="pt-BR" altLang="pt-BR" sz="1800" b="1"/>
              <a:t>Diretiva Forward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Usada para redirecionar uma página: 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solidFill>
                  <a:srgbClr val="0080FF"/>
                </a:solidFill>
              </a:rPr>
              <a:t>&lt;jsp: forward page=“ index. html“ /&gt;</a:t>
            </a:r>
            <a:r>
              <a:rPr lang="pt-BR" altLang="pt-BR" sz="2000"/>
              <a:t> </a:t>
            </a:r>
          </a:p>
          <a:p>
            <a:pPr>
              <a:lnSpc>
                <a:spcPct val="90000"/>
              </a:lnSpc>
            </a:pPr>
            <a:endParaRPr lang="pt-BR" altLang="pt-BR" sz="1800"/>
          </a:p>
          <a:p>
            <a:pPr>
              <a:lnSpc>
                <a:spcPct val="90000"/>
              </a:lnSpc>
            </a:pPr>
            <a:endParaRPr lang="pt-BR" altLang="pt-BR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B6DAFB21-35A0-40B2-83C2-3F9CF5D362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1143001"/>
            <a:ext cx="7429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altLang="pt-BR" sz="2000" b="1"/>
              <a:t>Diretiva Page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Define atributos relevantes a toda a página JSP. </a:t>
            </a:r>
          </a:p>
          <a:p>
            <a:pPr lvl="2">
              <a:lnSpc>
                <a:spcPct val="90000"/>
              </a:lnSpc>
            </a:pPr>
            <a:r>
              <a:rPr lang="pt-BR" altLang="pt-BR" sz="2400">
                <a:solidFill>
                  <a:srgbClr val="0080FF"/>
                </a:solidFill>
              </a:rPr>
              <a:t>&lt;%@ page info=“ página de exemplo" %&gt;</a:t>
            </a:r>
            <a:r>
              <a:rPr lang="pt-BR" altLang="pt-BR" sz="2400"/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Importando classes: </a:t>
            </a:r>
          </a:p>
          <a:p>
            <a:pPr lvl="2">
              <a:lnSpc>
                <a:spcPct val="90000"/>
              </a:lnSpc>
            </a:pPr>
            <a:r>
              <a:rPr lang="pt-BR" altLang="pt-BR" sz="2400">
                <a:solidFill>
                  <a:srgbClr val="0080FF"/>
                </a:solidFill>
              </a:rPr>
              <a:t>&lt;%@ page import=“ Usuario; java. util.*" %&gt;</a:t>
            </a:r>
            <a:r>
              <a:rPr lang="pt-BR" altLang="pt-BR" sz="2400"/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Definindo o MIME type do conteúdo retornado: </a:t>
            </a:r>
          </a:p>
          <a:p>
            <a:pPr lvl="2">
              <a:lnSpc>
                <a:spcPct val="90000"/>
              </a:lnSpc>
            </a:pPr>
            <a:r>
              <a:rPr lang="pt-BR" altLang="pt-BR" sz="2400">
                <a:solidFill>
                  <a:srgbClr val="0080FF"/>
                </a:solidFill>
              </a:rPr>
              <a:t>&lt;%@ page contentType=“ text/ html" %&gt;</a:t>
            </a:r>
            <a:r>
              <a:rPr lang="pt-BR" altLang="pt-BR" sz="2400"/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Definindo a linguagem de Script utilizada: </a:t>
            </a:r>
          </a:p>
          <a:p>
            <a:pPr lvl="2">
              <a:lnSpc>
                <a:spcPct val="90000"/>
              </a:lnSpc>
            </a:pPr>
            <a:r>
              <a:rPr lang="pt-BR" altLang="pt-BR" sz="2400">
                <a:solidFill>
                  <a:srgbClr val="0080FF"/>
                </a:solidFill>
              </a:rPr>
              <a:t>&lt;%@ page language=“ Java" %&gt;</a:t>
            </a:r>
            <a:r>
              <a:rPr lang="pt-BR" altLang="pt-BR" sz="2400"/>
              <a:t> </a:t>
            </a:r>
          </a:p>
          <a:p>
            <a:pPr>
              <a:lnSpc>
                <a:spcPct val="90000"/>
              </a:lnSpc>
            </a:pPr>
            <a:endParaRPr lang="pt-BR" altLang="pt-BR" sz="1800"/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70CCD1BF-B511-4F31-831B-AA005296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"/>
            <a:ext cx="822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4000"/>
              <a:t>Diretivas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6E941AEB-5D2C-4F84-8EAF-3AD713F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400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Declarações em JSP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B19E37FE-A80B-441D-9E40-7351B255DB4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6" y="1295400"/>
            <a:ext cx="7332663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19D880-15DC-4DAF-848D-3A689F7024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229600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Objetos Nativos JSP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934FCC6-733B-4AF4-8E3C-91D5013BDD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1371600"/>
            <a:ext cx="8153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pt-BR" altLang="pt-BR" sz="1800"/>
              <a:t>O “ambiente” de uma JSP disponibiliza 9 objetos instanciados, que podemos usar em nossa implementações: </a:t>
            </a:r>
          </a:p>
          <a:p>
            <a:pPr lvl="1"/>
            <a:r>
              <a:rPr lang="pt-BR" altLang="pt-BR" sz="2000">
                <a:solidFill>
                  <a:srgbClr val="0080FF"/>
                </a:solidFill>
              </a:rPr>
              <a:t>request</a:t>
            </a:r>
            <a:r>
              <a:rPr lang="pt-BR" altLang="pt-BR" sz="2000"/>
              <a:t> – javax. servlet. ServletRequest </a:t>
            </a:r>
          </a:p>
          <a:p>
            <a:pPr lvl="1"/>
            <a:r>
              <a:rPr lang="pt-BR" altLang="pt-BR" sz="2000">
                <a:solidFill>
                  <a:srgbClr val="0080FF"/>
                </a:solidFill>
              </a:rPr>
              <a:t>response</a:t>
            </a:r>
            <a:r>
              <a:rPr lang="pt-BR" altLang="pt-BR" sz="2000"/>
              <a:t> – javax. servlet. ServletResponse </a:t>
            </a:r>
          </a:p>
          <a:p>
            <a:pPr lvl="1"/>
            <a:r>
              <a:rPr lang="pt-BR" altLang="pt-BR" sz="2000">
                <a:solidFill>
                  <a:srgbClr val="0080FF"/>
                </a:solidFill>
              </a:rPr>
              <a:t>pageContext</a:t>
            </a:r>
            <a:r>
              <a:rPr lang="pt-BR" altLang="pt-BR" sz="2000"/>
              <a:t> – javax. servlet. jsp. PageContext </a:t>
            </a:r>
          </a:p>
          <a:p>
            <a:pPr lvl="1"/>
            <a:r>
              <a:rPr lang="pt-BR" altLang="pt-BR" sz="2000">
                <a:solidFill>
                  <a:srgbClr val="0080FF"/>
                </a:solidFill>
              </a:rPr>
              <a:t>session</a:t>
            </a:r>
            <a:r>
              <a:rPr lang="pt-BR" altLang="pt-BR" sz="2000"/>
              <a:t> – javax. servlet. http. HttpSession </a:t>
            </a:r>
          </a:p>
          <a:p>
            <a:pPr lvl="1"/>
            <a:r>
              <a:rPr lang="pt-BR" altLang="pt-BR" sz="2000">
                <a:solidFill>
                  <a:srgbClr val="0080FF"/>
                </a:solidFill>
              </a:rPr>
              <a:t>application</a:t>
            </a:r>
            <a:r>
              <a:rPr lang="pt-BR" altLang="pt-BR" sz="2000"/>
              <a:t> – javax. servlet. servletContext </a:t>
            </a:r>
          </a:p>
          <a:p>
            <a:pPr lvl="1"/>
            <a:r>
              <a:rPr lang="pt-BR" altLang="pt-BR" sz="2000">
                <a:solidFill>
                  <a:srgbClr val="0080FF"/>
                </a:solidFill>
              </a:rPr>
              <a:t>out</a:t>
            </a:r>
            <a:r>
              <a:rPr lang="pt-BR" altLang="pt-BR" sz="2000"/>
              <a:t> – javax. servlet. jsp. JspWriter </a:t>
            </a:r>
          </a:p>
          <a:p>
            <a:pPr lvl="1"/>
            <a:r>
              <a:rPr lang="pt-BR" altLang="pt-BR" sz="2000">
                <a:solidFill>
                  <a:srgbClr val="0080FF"/>
                </a:solidFill>
              </a:rPr>
              <a:t>config</a:t>
            </a:r>
            <a:r>
              <a:rPr lang="pt-BR" altLang="pt-BR" sz="2000"/>
              <a:t> – javax. servlet. ServletConfig </a:t>
            </a:r>
          </a:p>
          <a:p>
            <a:pPr lvl="1"/>
            <a:r>
              <a:rPr lang="pt-BR" altLang="pt-BR" sz="2000">
                <a:solidFill>
                  <a:srgbClr val="0080FF"/>
                </a:solidFill>
              </a:rPr>
              <a:t>page</a:t>
            </a:r>
            <a:r>
              <a:rPr lang="pt-BR" altLang="pt-BR" sz="2000"/>
              <a:t> – java. lang. Object </a:t>
            </a:r>
          </a:p>
          <a:p>
            <a:pPr lvl="1"/>
            <a:r>
              <a:rPr lang="pt-BR" altLang="pt-BR" sz="2000">
                <a:solidFill>
                  <a:srgbClr val="0080FF"/>
                </a:solidFill>
              </a:rPr>
              <a:t>exception</a:t>
            </a:r>
            <a:r>
              <a:rPr lang="pt-BR" altLang="pt-BR" sz="2000"/>
              <a:t> – java. lang. Throwable </a:t>
            </a:r>
          </a:p>
          <a:p>
            <a:pPr>
              <a:buFont typeface="Arial" panose="020B0604020202020204" pitchFamily="34" charset="0"/>
              <a:buChar char="–"/>
            </a:pPr>
            <a:endParaRPr lang="pt-BR" altLang="pt-BR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C2B194E-9FC6-4D8C-B404-75003F8CE5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229600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Recupera</a:t>
            </a:r>
            <a:r>
              <a:rPr lang="pt-BR" altLang="pt-BR" sz="4000">
                <a:solidFill>
                  <a:schemeClr val="tx2"/>
                </a:solidFill>
                <a:cs typeface="Arial" panose="020B0604020202020204" pitchFamily="34" charset="0"/>
              </a:rPr>
              <a:t>ç</a:t>
            </a:r>
            <a:r>
              <a:rPr lang="pt-BR" altLang="pt-BR" sz="400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ão de Parâmetros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DBED648E-7859-48BF-98A8-1039C003945D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1"/>
            <a:ext cx="72517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3775315-A994-4B31-B4C9-BA7953571D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229600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API e Classes de Suporte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BA277AA4-6246-4406-A4E8-D6DEC7592C37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219201"/>
            <a:ext cx="708977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6C450B0-25DE-400D-9F0A-585EA8627A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229600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Coment</a:t>
            </a:r>
            <a:r>
              <a:rPr lang="pt-BR" altLang="pt-BR" sz="4000">
                <a:solidFill>
                  <a:schemeClr val="tx2"/>
                </a:solidFill>
                <a:cs typeface="Arial" panose="020B0604020202020204" pitchFamily="34" charset="0"/>
              </a:rPr>
              <a:t>á</a:t>
            </a:r>
            <a:r>
              <a:rPr lang="pt-BR" altLang="pt-BR" sz="400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rios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ED71AD5F-E0FC-44FA-B078-93936A7D23E8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066801"/>
            <a:ext cx="804227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>
            <a:extLst>
              <a:ext uri="{FF2B5EF4-FFF2-40B4-BE49-F238E27FC236}">
                <a16:creationId xmlns:a16="http://schemas.microsoft.com/office/drawing/2014/main" id="{55B34789-692E-4CA3-9F0F-DFD16B4A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6" y="1898650"/>
            <a:ext cx="4398963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308AF2AA-F916-4354-A447-450D6B4FAA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76200"/>
            <a:ext cx="82296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Comportamento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7098840" y="6245280"/>
            <a:ext cx="231156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6BB1868C-F3DA-4C83-82ED-63EA40AFE819}" type="slidenum">
              <a:rPr lang="pt-BR" sz="1400" b="0" strike="noStrike" spc="-1">
                <a:latin typeface="Arial"/>
              </a:rPr>
              <a:t>19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833120" y="146160"/>
            <a:ext cx="7644600" cy="119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latin typeface="Calibri"/>
              </a:rPr>
              <a:t>Sugestão de leitura para fixação do conteúdo da aula de hoje: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397440" y="2290680"/>
            <a:ext cx="9126720" cy="288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442800" lvl="1" indent="-263520">
              <a:lnSpc>
                <a:spcPct val="8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Livro Texto: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HALL, M; Core Servlets e JavaServer Pages. Rio de Janeiro: Ciência Moderna, 2005. v.1 Programação Orientada a Objetos.</a:t>
            </a:r>
            <a:endParaRPr lang="pt-BR" sz="2400" b="0" strike="noStrike" spc="-1">
              <a:latin typeface="Arial"/>
            </a:endParaRPr>
          </a:p>
          <a:p>
            <a:pPr marL="442800" lvl="1" indent="-263520">
              <a:lnSpc>
                <a:spcPct val="8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Livro Complementar: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HORSTMANN, Cay S; Recursos Avançados. 7.ed. Rio de Janeiro: Alta Books, 2005. v.2.</a:t>
            </a:r>
            <a:endParaRPr lang="pt-BR" sz="2400" b="0" strike="noStrike" spc="-1">
              <a:latin typeface="Arial"/>
            </a:endParaRPr>
          </a:p>
          <a:p>
            <a:pPr marL="442800" lvl="1" indent="-263520">
              <a:lnSpc>
                <a:spcPct val="80000"/>
              </a:lnSpc>
              <a:spcBef>
                <a:spcPts val="15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Livro Complementar: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KURNI, B; Java para Web com Servlets, JSP e EJB. 2.ed. Rio de Janeiro: Ciência Moderna, 2002.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417" name="Picture 8" descr="CSAJSP-Book2Ed"/>
          <p:cNvPicPr/>
          <p:nvPr/>
        </p:nvPicPr>
        <p:blipFill>
          <a:blip r:embed="rId2"/>
          <a:stretch/>
        </p:blipFill>
        <p:spPr>
          <a:xfrm>
            <a:off x="351000" y="189000"/>
            <a:ext cx="1465200" cy="1847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364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1525BE-EB0C-43E8-BFD9-2982CC64DE37}"/>
              </a:ext>
            </a:extLst>
          </p:cNvPr>
          <p:cNvSpPr/>
          <p:nvPr/>
        </p:nvSpPr>
        <p:spPr>
          <a:xfrm>
            <a:off x="394481" y="1032336"/>
            <a:ext cx="9073075" cy="271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700"/>
              </a:spcAft>
            </a:pPr>
            <a:r>
              <a:rPr lang="pt-BR" sz="2400" dirty="0"/>
              <a:t>A internet foi concebida de forma a funcionar como cliente X servidor, ou seja, temos um cliente que é o navegador web (browser) e o servidor http(web). Existem, na tecnologia disponível para Web, duas classificações de tecnologia, uma que funciona do lado do cliente ou </a:t>
            </a:r>
            <a:r>
              <a:rPr lang="pt-BR" sz="2400" dirty="0" err="1"/>
              <a:t>Client-side</a:t>
            </a:r>
            <a:r>
              <a:rPr lang="pt-BR" sz="2400" dirty="0"/>
              <a:t> e uma que funciona do lado do servidor ou Server-</a:t>
            </a:r>
            <a:r>
              <a:rPr lang="pt-BR" sz="2400" dirty="0" err="1"/>
              <a:t>side</a:t>
            </a:r>
            <a:r>
              <a:rPr lang="pt-BR" sz="2400" dirty="0"/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EF6503-0B3B-4835-B87B-B00B9A06DD92}"/>
              </a:ext>
            </a:extLst>
          </p:cNvPr>
          <p:cNvSpPr/>
          <p:nvPr/>
        </p:nvSpPr>
        <p:spPr>
          <a:xfrm>
            <a:off x="236530" y="123949"/>
            <a:ext cx="8397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pt-BR" sz="4000" dirty="0">
                <a:latin typeface="+mj-lt"/>
                <a:ea typeface="+mj-ea"/>
                <a:cs typeface="+mj-cs"/>
              </a:rPr>
              <a:t>Tecnologia </a:t>
            </a:r>
            <a:r>
              <a:rPr lang="pt-BR" sz="4000" dirty="0" err="1">
                <a:latin typeface="+mj-lt"/>
                <a:ea typeface="+mj-ea"/>
                <a:cs typeface="+mj-cs"/>
              </a:rPr>
              <a:t>Client-side</a:t>
            </a:r>
            <a:r>
              <a:rPr lang="pt-BR" sz="4000" dirty="0">
                <a:latin typeface="+mj-lt"/>
                <a:ea typeface="+mj-ea"/>
                <a:cs typeface="+mj-cs"/>
              </a:rPr>
              <a:t> e Server-</a:t>
            </a:r>
            <a:r>
              <a:rPr lang="pt-BR" sz="4000" dirty="0" err="1">
                <a:latin typeface="+mj-lt"/>
                <a:ea typeface="+mj-ea"/>
                <a:cs typeface="+mj-cs"/>
              </a:rPr>
              <a:t>side</a:t>
            </a:r>
            <a:endParaRPr lang="pt-BR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6145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539280" y="4757760"/>
            <a:ext cx="29199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</a:rPr>
              <a:t>Aula: 09/11/2019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523800" y="5254560"/>
            <a:ext cx="371448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425520" y="3600000"/>
            <a:ext cx="8286480" cy="77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4E2968"/>
                </a:solidFill>
                <a:latin typeface="Calibri"/>
              </a:rPr>
              <a:t>JSP – Java </a:t>
            </a:r>
            <a:r>
              <a:rPr lang="pt-BR" sz="4000" b="1" strike="noStrike" spc="-1" dirty="0">
                <a:solidFill>
                  <a:srgbClr val="4E2968"/>
                </a:solidFill>
                <a:latin typeface="Calibri"/>
              </a:rPr>
              <a:t>Server </a:t>
            </a:r>
            <a:r>
              <a:rPr lang="pt-BR" sz="4000" b="1" strike="noStrike" spc="-1" dirty="0" err="1">
                <a:solidFill>
                  <a:srgbClr val="4E2968"/>
                </a:solidFill>
                <a:latin typeface="Calibri"/>
              </a:rPr>
              <a:t>Pages</a:t>
            </a:r>
            <a:endParaRPr lang="pt-BR" sz="4000" b="0" strike="noStrike" spc="-1" dirty="0">
              <a:latin typeface="Arial"/>
            </a:endParaRPr>
          </a:p>
        </p:txBody>
      </p:sp>
      <p:pic>
        <p:nvPicPr>
          <p:cNvPr id="425" name="Picture 3"/>
          <p:cNvPicPr/>
          <p:nvPr/>
        </p:nvPicPr>
        <p:blipFill>
          <a:blip r:embed="rId3"/>
          <a:stretch/>
        </p:blipFill>
        <p:spPr>
          <a:xfrm>
            <a:off x="8568360" y="0"/>
            <a:ext cx="1309320" cy="958320"/>
          </a:xfrm>
          <a:prstGeom prst="rect">
            <a:avLst/>
          </a:prstGeom>
          <a:ln>
            <a:noFill/>
          </a:ln>
        </p:spPr>
      </p:pic>
      <p:sp>
        <p:nvSpPr>
          <p:cNvPr id="426" name="CustomShape 4"/>
          <p:cNvSpPr/>
          <p:nvPr/>
        </p:nvSpPr>
        <p:spPr>
          <a:xfrm>
            <a:off x="1994040" y="1981080"/>
            <a:ext cx="69339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98199"/>
                </a:solidFill>
                <a:latin typeface="Verdana"/>
                <a:ea typeface="Verdana"/>
              </a:rPr>
              <a:t>Java WEB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E46C0A"/>
                </a:solidFill>
                <a:latin typeface="Verdana"/>
                <a:ea typeface="Verdana"/>
              </a:rPr>
              <a:t>MÓDULO INTERMEDIÁRIO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427" name="Imagem 426"/>
          <p:cNvPicPr/>
          <p:nvPr/>
        </p:nvPicPr>
        <p:blipFill>
          <a:blip r:embed="rId4"/>
          <a:stretch/>
        </p:blipFill>
        <p:spPr>
          <a:xfrm>
            <a:off x="199800" y="89280"/>
            <a:ext cx="3400200" cy="2142720"/>
          </a:xfrm>
          <a:prstGeom prst="rect">
            <a:avLst/>
          </a:prstGeom>
          <a:ln>
            <a:noFill/>
          </a:ln>
        </p:spPr>
      </p:pic>
      <p:sp>
        <p:nvSpPr>
          <p:cNvPr id="428" name="CustomShape 5"/>
          <p:cNvSpPr/>
          <p:nvPr/>
        </p:nvSpPr>
        <p:spPr>
          <a:xfrm>
            <a:off x="610200" y="5715000"/>
            <a:ext cx="27900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D0D0D"/>
                </a:solidFill>
                <a:latin typeface="Verdana"/>
              </a:rPr>
              <a:t>barretuino@gmail.com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1525BE-EB0C-43E8-BFD9-2982CC64DE37}"/>
              </a:ext>
            </a:extLst>
          </p:cNvPr>
          <p:cNvSpPr/>
          <p:nvPr/>
        </p:nvSpPr>
        <p:spPr>
          <a:xfrm>
            <a:off x="394481" y="1032336"/>
            <a:ext cx="9073075" cy="315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700"/>
              </a:spcAft>
            </a:pPr>
            <a:r>
              <a:rPr lang="pt-BR" sz="2400" dirty="0"/>
              <a:t>O cliente-</a:t>
            </a:r>
            <a:r>
              <a:rPr lang="pt-BR" sz="2400" dirty="0" err="1"/>
              <a:t>side</a:t>
            </a:r>
            <a:r>
              <a:rPr lang="pt-BR" sz="2400" dirty="0"/>
              <a:t> de uma aplicação é o local onde ela é processada, ou seja, no caso da web, executa no navegador do cliente que é o responsável por interagir com o Servidor HTTP. Entre as tecnologias cliente-</a:t>
            </a:r>
            <a:r>
              <a:rPr lang="pt-BR" sz="2400" dirty="0" err="1"/>
              <a:t>side</a:t>
            </a:r>
            <a:r>
              <a:rPr lang="pt-BR" sz="2400" dirty="0"/>
              <a:t> temos o HTML que é executado no navegador, o CSS é outra tecnologia cliente que serve para formatar paginas HTML, há ainda o </a:t>
            </a:r>
            <a:r>
              <a:rPr lang="pt-BR" sz="2400" dirty="0" err="1"/>
              <a:t>javascript</a:t>
            </a:r>
            <a:r>
              <a:rPr lang="pt-BR" sz="2400" dirty="0"/>
              <a:t> que permite desenvolver ou ampliar o poder ao lado do cliente.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EF6503-0B3B-4835-B87B-B00B9A06DD92}"/>
              </a:ext>
            </a:extLst>
          </p:cNvPr>
          <p:cNvSpPr/>
          <p:nvPr/>
        </p:nvSpPr>
        <p:spPr>
          <a:xfrm>
            <a:off x="236530" y="123949"/>
            <a:ext cx="6487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pt-BR" sz="4000" dirty="0" err="1">
                <a:latin typeface="+mj-lt"/>
                <a:ea typeface="+mj-ea"/>
                <a:cs typeface="+mj-cs"/>
              </a:rPr>
              <a:t>Client-side</a:t>
            </a:r>
            <a:r>
              <a:rPr lang="pt-BR" sz="4000" dirty="0">
                <a:latin typeface="+mj-lt"/>
                <a:ea typeface="+mj-ea"/>
                <a:cs typeface="+mj-cs"/>
              </a:rPr>
              <a:t> – lado do cliente</a:t>
            </a:r>
          </a:p>
        </p:txBody>
      </p:sp>
    </p:spTree>
    <p:extLst>
      <p:ext uri="{BB962C8B-B14F-4D97-AF65-F5344CB8AC3E}">
        <p14:creationId xmlns:p14="http://schemas.microsoft.com/office/powerpoint/2010/main" val="399207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1525BE-EB0C-43E8-BFD9-2982CC64DE37}"/>
              </a:ext>
            </a:extLst>
          </p:cNvPr>
          <p:cNvSpPr/>
          <p:nvPr/>
        </p:nvSpPr>
        <p:spPr>
          <a:xfrm>
            <a:off x="394481" y="1032336"/>
            <a:ext cx="9073075" cy="4926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700"/>
              </a:spcAft>
            </a:pPr>
            <a:r>
              <a:rPr lang="pt-BR" sz="2400" dirty="0"/>
              <a:t>Server-</a:t>
            </a:r>
            <a:r>
              <a:rPr lang="pt-BR" sz="2400" dirty="0" err="1"/>
              <a:t>side</a:t>
            </a:r>
            <a:r>
              <a:rPr lang="pt-BR" sz="2400" dirty="0"/>
              <a:t>, por sua vez, é o termo que representa o conjunto de tecnologias em que os processos são interpretados/processados diretamente no servidor, retornando como resultado a codificação </a:t>
            </a:r>
            <a:r>
              <a:rPr lang="pt-BR" sz="2400" dirty="0" err="1"/>
              <a:t>client-side</a:t>
            </a:r>
            <a:r>
              <a:rPr lang="pt-BR" sz="2400" dirty="0"/>
              <a:t>. Quando um cliente web(navegador) acessa uma página web, uma solicitação é enviada ao servidor através do protocolo http para que o servidor envie a resposta. O Servidor além de rodar os aplicativos, o lado servidor também é um repositório de páginas estáticas, que serão enviados ao cliente quando solicitado. Supondo que haja uma página JSP, esta será processada pelo servidor e encaminhado uma resposta ao cliente (Navegador).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EF6503-0B3B-4835-B87B-B00B9A06DD92}"/>
              </a:ext>
            </a:extLst>
          </p:cNvPr>
          <p:cNvSpPr/>
          <p:nvPr/>
        </p:nvSpPr>
        <p:spPr>
          <a:xfrm>
            <a:off x="236530" y="123949"/>
            <a:ext cx="28087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pt-BR" sz="4000" dirty="0">
                <a:latin typeface="+mj-lt"/>
                <a:ea typeface="+mj-ea"/>
                <a:cs typeface="+mj-cs"/>
              </a:rPr>
              <a:t>Server-</a:t>
            </a:r>
            <a:r>
              <a:rPr lang="pt-BR" sz="4000" dirty="0" err="1">
                <a:latin typeface="+mj-lt"/>
                <a:ea typeface="+mj-ea"/>
                <a:cs typeface="+mj-cs"/>
              </a:rPr>
              <a:t>side</a:t>
            </a:r>
            <a:endParaRPr lang="pt-BR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471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1525BE-EB0C-43E8-BFD9-2982CC64DE37}"/>
              </a:ext>
            </a:extLst>
          </p:cNvPr>
          <p:cNvSpPr/>
          <p:nvPr/>
        </p:nvSpPr>
        <p:spPr>
          <a:xfrm>
            <a:off x="394481" y="1032336"/>
            <a:ext cx="9073075" cy="1824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700"/>
              </a:spcAft>
            </a:pPr>
            <a:r>
              <a:rPr lang="pt-BR" sz="2400" dirty="0"/>
              <a:t>O objetivo da linguagem JSP não é só o desenvolvimento de páginas dinâmicas para Internet. Com ela é possível desenvolver sistemas inteiros para Internet. Além disso, existem diversos benefícios em se utilizar a linguagem JSP.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EF6503-0B3B-4835-B87B-B00B9A06DD92}"/>
              </a:ext>
            </a:extLst>
          </p:cNvPr>
          <p:cNvSpPr/>
          <p:nvPr/>
        </p:nvSpPr>
        <p:spPr>
          <a:xfrm>
            <a:off x="236530" y="123949"/>
            <a:ext cx="4374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pt-BR" sz="4000" dirty="0">
                <a:latin typeface="+mj-lt"/>
                <a:ea typeface="+mj-ea"/>
                <a:cs typeface="+mj-cs"/>
              </a:rPr>
              <a:t>Benefícios do JSP</a:t>
            </a:r>
          </a:p>
        </p:txBody>
      </p:sp>
    </p:spTree>
    <p:extLst>
      <p:ext uri="{BB962C8B-B14F-4D97-AF65-F5344CB8AC3E}">
        <p14:creationId xmlns:p14="http://schemas.microsoft.com/office/powerpoint/2010/main" val="14983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CD85084-3294-439E-B185-8B07D80A72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229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 dirty="0"/>
              <a:t>JSP – </a:t>
            </a:r>
            <a:r>
              <a:rPr lang="pt-BR" altLang="pt-BR" sz="4000" dirty="0" err="1"/>
              <a:t>JavaServer</a:t>
            </a:r>
            <a:r>
              <a:rPr lang="pt-BR" altLang="pt-BR" sz="4000" dirty="0"/>
              <a:t> </a:t>
            </a:r>
            <a:r>
              <a:rPr lang="pt-BR" altLang="pt-BR" sz="4000" dirty="0" err="1"/>
              <a:t>Pages</a:t>
            </a:r>
            <a:endParaRPr lang="pt-BR" altLang="pt-BR" sz="4000" dirty="0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A5FE432C-1370-454C-9CAF-81F08BF2CA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066801"/>
            <a:ext cx="8382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pt-BR" altLang="pt-BR" sz="2400" dirty="0"/>
              <a:t>É uma página HTML com trechos de programa Java embutidos </a:t>
            </a:r>
          </a:p>
          <a:p>
            <a:endParaRPr lang="pt-BR" altLang="pt-BR" sz="2400" dirty="0"/>
          </a:p>
          <a:p>
            <a:r>
              <a:rPr lang="pt-BR" altLang="pt-BR" sz="2400" dirty="0"/>
              <a:t>Simplificam a geração de conteúdo dinâmico para Web Designers</a:t>
            </a:r>
          </a:p>
          <a:p>
            <a:endParaRPr lang="pt-BR" altLang="pt-BR" sz="2400" dirty="0"/>
          </a:p>
          <a:p>
            <a:r>
              <a:rPr lang="pt-BR" altLang="pt-BR" sz="2400" dirty="0"/>
              <a:t>A página JSP é automaticamente transformada em </a:t>
            </a:r>
            <a:r>
              <a:rPr lang="pt-BR" altLang="pt-BR" sz="2400" dirty="0" err="1"/>
              <a:t>servlet</a:t>
            </a:r>
            <a:r>
              <a:rPr lang="pt-BR" altLang="pt-BR" sz="2400" dirty="0"/>
              <a:t> </a:t>
            </a:r>
          </a:p>
          <a:p>
            <a:endParaRPr lang="pt-BR" alt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F2E96EA-93F8-4402-9C37-2C75A87C3F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/>
              <a:t>O que são JavaServer Pages?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A4A69566-0E4D-44D8-B956-B264D00615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600201"/>
            <a:ext cx="8382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altLang="pt-BR" sz="2400"/>
              <a:t>JSP é uma tecnologia padrão, baseada em templates para servlets. O mecanismo que a traduz é embutido no servidor.</a:t>
            </a:r>
          </a:p>
          <a:p>
            <a:pPr>
              <a:lnSpc>
                <a:spcPct val="90000"/>
              </a:lnSpc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Em um servidor que suporta JSP, processamento de JSP passa por uma camada adicional onde a página é transformada (compilada) em um servlet</a:t>
            </a:r>
          </a:p>
          <a:p>
            <a:pPr>
              <a:lnSpc>
                <a:spcPct val="90000"/>
              </a:lnSpc>
            </a:pP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Acesso via URL usa como localizador </a:t>
            </a:r>
            <a:r>
              <a:rPr lang="pt-BR" altLang="pt-BR" sz="2400">
                <a:solidFill>
                  <a:srgbClr val="FF0000"/>
                </a:solidFill>
              </a:rPr>
              <a:t>a própria página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D4430C7-85E6-4564-9A78-D3B018E8A3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1"/>
            <a:ext cx="82296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/>
              <a:t>Exemplos de  JSP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615FAC82-823A-41DF-BB03-B2210994BF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0" y="1143001"/>
            <a:ext cx="8382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pt-BR" altLang="pt-BR" sz="2000"/>
              <a:t>A forma mais simples de criar documentos JSP, é:</a:t>
            </a:r>
            <a:r>
              <a:rPr lang="pt-BR" altLang="pt-BR" sz="240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/>
              <a:t>1. Mudar a extensão de um arquivo HTML para .jsp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/>
              <a:t>2. Colocar o documento em um servidor que suporte JSP</a:t>
            </a:r>
          </a:p>
          <a:p>
            <a:r>
              <a:rPr lang="pt-BR" altLang="pt-BR" sz="2000"/>
              <a:t>Fazendo isto, a página será transformada em um servlet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/>
              <a:t>A compilação é feita no primeiro acesso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2000"/>
              <a:t>Nos acessos subseqüentes, a requisição é </a:t>
            </a:r>
            <a:r>
              <a:rPr lang="pt-BR" altLang="pt-BR" sz="2000">
                <a:solidFill>
                  <a:srgbClr val="FF0000"/>
                </a:solidFill>
              </a:rPr>
              <a:t>redirecionada </a:t>
            </a:r>
            <a:r>
              <a:rPr lang="pt-BR" altLang="pt-BR" sz="2000"/>
              <a:t>ao servlet que foi gerado a partir da página</a:t>
            </a:r>
          </a:p>
          <a:p>
            <a:r>
              <a:rPr lang="pt-BR" altLang="pt-BR" sz="2000"/>
              <a:t>Transformado em um JSP, um arquivo HTML pode conter blocos de código (scriptlets): </a:t>
            </a:r>
            <a:r>
              <a:rPr lang="pt-BR" altLang="pt-BR" sz="2000">
                <a:solidFill>
                  <a:schemeClr val="tx2"/>
                </a:solidFill>
              </a:rPr>
              <a:t>&lt;% ... %&gt;</a:t>
            </a:r>
            <a:r>
              <a:rPr lang="pt-BR" altLang="pt-BR" sz="2000"/>
              <a:t> e expressões </a:t>
            </a:r>
            <a:r>
              <a:rPr lang="pt-BR" altLang="pt-BR" sz="2000">
                <a:solidFill>
                  <a:srgbClr val="FF0000"/>
                </a:solidFill>
              </a:rPr>
              <a:t>&lt;%= ... %&gt;</a:t>
            </a:r>
            <a:r>
              <a:rPr lang="pt-BR" altLang="pt-BR" sz="2000"/>
              <a:t> que são os elementos mais freqüentemente usados:</a:t>
            </a: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54F8F132-4348-4BE8-AF2F-9F3AC18355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05400"/>
            <a:ext cx="585628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08BD79C-2BFE-40C7-9163-E81FD9A64A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229600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pt-BR" altLang="pt-BR" sz="4000"/>
              <a:t>Funcionamento</a:t>
            </a:r>
          </a:p>
        </p:txBody>
      </p:sp>
      <p:pic>
        <p:nvPicPr>
          <p:cNvPr id="9219" name="Picture 4">
            <a:extLst>
              <a:ext uri="{FF2B5EF4-FFF2-40B4-BE49-F238E27FC236}">
                <a16:creationId xmlns:a16="http://schemas.microsoft.com/office/drawing/2014/main" id="{4AD5A665-BCD8-41B0-9283-124F4E69C2E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1" y="1371600"/>
            <a:ext cx="65262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TS102895266</Template>
  <TotalTime>43</TotalTime>
  <Words>866</Words>
  <Application>Microsoft Office PowerPoint</Application>
  <PresentationFormat>Papel A4 (210 x 297 mm)</PresentationFormat>
  <Paragraphs>85</Paragraphs>
  <Slides>20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20</vt:i4>
      </vt:variant>
    </vt:vector>
  </HeadingPairs>
  <TitlesOfParts>
    <vt:vector size="34" baseType="lpstr">
      <vt:lpstr>Arial</vt:lpstr>
      <vt:lpstr>Calibri</vt:lpstr>
      <vt:lpstr>Franklin Gothic Medium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JSP – JavaServer Pages</vt:lpstr>
      <vt:lpstr>O que são JavaServer Pages?</vt:lpstr>
      <vt:lpstr>Exemplos de  JSP</vt:lpstr>
      <vt:lpstr>Funcionamento</vt:lpstr>
      <vt:lpstr>Sintaxe dos elementos JSP</vt:lpstr>
      <vt:lpstr>Diretivas</vt:lpstr>
      <vt:lpstr>Apresentação do PowerPoint</vt:lpstr>
      <vt:lpstr>Apresentação do PowerPoint</vt:lpstr>
      <vt:lpstr>Objetos Nativos JSP</vt:lpstr>
      <vt:lpstr>Recuperação de Parâmetros</vt:lpstr>
      <vt:lpstr>API e Classes de Suporte</vt:lpstr>
      <vt:lpstr>Comentários</vt:lpstr>
      <vt:lpstr>Comportamento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Paulo Barreto</cp:lastModifiedBy>
  <cp:revision>10</cp:revision>
  <dcterms:created xsi:type="dcterms:W3CDTF">2013-09-14T14:46:35Z</dcterms:created>
  <dcterms:modified xsi:type="dcterms:W3CDTF">2019-11-08T22:52:59Z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TC028952669991</vt:lpwstr>
  </property>
</Properties>
</file>