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25ecf97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25ecf97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25ecf97d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25ecf97d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25ecf97d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25ecf97d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25ecf97d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25ecf97d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25ecf97d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25ecf97d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25ecf97d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025ecf97d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23534848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023534848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23534848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023534848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023534848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023534848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3378f06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3378f06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20fe745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20fe745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d3378f066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d3378f066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3378f066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3378f066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3378f066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3378f066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3378f066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d3378f066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3378f066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d3378f066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0246fcd1e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0246fcd1e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3389f275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3389f275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20fe745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20fe745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246fcd1e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246fcd1e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246fcd1e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246fcd1e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246fcd1e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246fcd1e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246fcd1ef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246fcd1ef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246fcd1e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246fcd1e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5" name="Google Shape;15;p2"/>
          <p:cNvPicPr preferRelativeResize="0"/>
          <p:nvPr/>
        </p:nvPicPr>
        <p:blipFill rotWithShape="1">
          <a:blip r:embed="rId2">
            <a:alphaModFix/>
          </a:blip>
          <a:srcRect b="30035" l="5838" r="0" t="30135"/>
          <a:stretch/>
        </p:blipFill>
        <p:spPr>
          <a:xfrm>
            <a:off x="213600" y="4814025"/>
            <a:ext cx="956650" cy="242800"/>
          </a:xfrm>
          <a:prstGeom prst="rect">
            <a:avLst/>
          </a:prstGeom>
          <a:noFill/>
          <a:ln>
            <a:noFill/>
          </a:ln>
        </p:spPr>
      </p:pic>
      <p:sp>
        <p:nvSpPr>
          <p:cNvPr id="16" name="Google Shape;16;p2"/>
          <p:cNvSpPr txBox="1"/>
          <p:nvPr/>
        </p:nvSpPr>
        <p:spPr>
          <a:xfrm>
            <a:off x="2894075" y="4738675"/>
            <a:ext cx="5753100" cy="24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rgbClr val="999999"/>
                </a:solidFill>
              </a:rPr>
              <a:t>Proyecto final Bootcamp Big Data, Inteligencia Artificial &amp; Machine Learning | Edición XIII</a:t>
            </a:r>
            <a:endParaRPr sz="900">
              <a:solidFill>
                <a:srgbClr val="9999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 name="Shape 62"/>
        <p:cNvGrpSpPr/>
        <p:nvPr/>
      </p:nvGrpSpPr>
      <p:grpSpPr>
        <a:xfrm>
          <a:off x="0" y="0"/>
          <a:ext cx="0" cy="0"/>
          <a:chOff x="0" y="0"/>
          <a:chExt cx="0" cy="0"/>
        </a:xfrm>
      </p:grpSpPr>
      <p:sp>
        <p:nvSpPr>
          <p:cNvPr id="63" name="Google Shape;6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4" name="Google Shape;6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3"/>
          <p:cNvPicPr preferRelativeResize="0"/>
          <p:nvPr/>
        </p:nvPicPr>
        <p:blipFill rotWithShape="1">
          <a:blip r:embed="rId2">
            <a:alphaModFix/>
          </a:blip>
          <a:srcRect b="30035" l="5838" r="0" t="30135"/>
          <a:stretch/>
        </p:blipFill>
        <p:spPr>
          <a:xfrm>
            <a:off x="213600" y="4814025"/>
            <a:ext cx="956650" cy="242800"/>
          </a:xfrm>
          <a:prstGeom prst="rect">
            <a:avLst/>
          </a:prstGeom>
          <a:noFill/>
          <a:ln>
            <a:noFill/>
          </a:ln>
        </p:spPr>
      </p:pic>
      <p:sp>
        <p:nvSpPr>
          <p:cNvPr id="21" name="Google Shape;21;p3"/>
          <p:cNvSpPr txBox="1"/>
          <p:nvPr/>
        </p:nvSpPr>
        <p:spPr>
          <a:xfrm>
            <a:off x="2894075" y="4738675"/>
            <a:ext cx="5753100" cy="24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rgbClr val="999999"/>
                </a:solidFill>
              </a:rPr>
              <a:t>Proyecto final Bootcamp Big Data, Inteligencia Artificial &amp; Machine Learning | Edición XIII</a:t>
            </a:r>
            <a:endParaRPr sz="900">
              <a:solidFill>
                <a:srgbClr val="99999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6" name="Google Shape;26;p4"/>
          <p:cNvPicPr preferRelativeResize="0"/>
          <p:nvPr/>
        </p:nvPicPr>
        <p:blipFill rotWithShape="1">
          <a:blip r:embed="rId2">
            <a:alphaModFix/>
          </a:blip>
          <a:srcRect b="30035" l="5838" r="0" t="30135"/>
          <a:stretch/>
        </p:blipFill>
        <p:spPr>
          <a:xfrm>
            <a:off x="213600" y="4814025"/>
            <a:ext cx="956650" cy="242800"/>
          </a:xfrm>
          <a:prstGeom prst="rect">
            <a:avLst/>
          </a:prstGeom>
          <a:noFill/>
          <a:ln>
            <a:noFill/>
          </a:ln>
        </p:spPr>
      </p:pic>
      <p:sp>
        <p:nvSpPr>
          <p:cNvPr id="27" name="Google Shape;27;p4"/>
          <p:cNvSpPr txBox="1"/>
          <p:nvPr/>
        </p:nvSpPr>
        <p:spPr>
          <a:xfrm>
            <a:off x="2894075" y="4738675"/>
            <a:ext cx="5753100" cy="24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rgbClr val="999999"/>
                </a:solidFill>
              </a:rPr>
              <a:t>Proyecto final Bootcamp Big Data, Inteligencia Artificial &amp; Machine Learning | Edición XIII</a:t>
            </a:r>
            <a:endParaRPr sz="900">
              <a:solidFill>
                <a:srgbClr val="999999"/>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3" name="Google Shape;33;p5"/>
          <p:cNvPicPr preferRelativeResize="0"/>
          <p:nvPr/>
        </p:nvPicPr>
        <p:blipFill rotWithShape="1">
          <a:blip r:embed="rId2">
            <a:alphaModFix/>
          </a:blip>
          <a:srcRect b="30035" l="5838" r="0" t="30135"/>
          <a:stretch/>
        </p:blipFill>
        <p:spPr>
          <a:xfrm>
            <a:off x="213600" y="4814025"/>
            <a:ext cx="956650" cy="242800"/>
          </a:xfrm>
          <a:prstGeom prst="rect">
            <a:avLst/>
          </a:prstGeom>
          <a:noFill/>
          <a:ln>
            <a:noFill/>
          </a:ln>
        </p:spPr>
      </p:pic>
      <p:sp>
        <p:nvSpPr>
          <p:cNvPr id="34" name="Google Shape;34;p5"/>
          <p:cNvSpPr txBox="1"/>
          <p:nvPr/>
        </p:nvSpPr>
        <p:spPr>
          <a:xfrm>
            <a:off x="2894075" y="4738675"/>
            <a:ext cx="5753100" cy="24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rgbClr val="999999"/>
                </a:solidFill>
              </a:rPr>
              <a:t>Proyecto final Bootcamp Big Data, Inteligencia Artificial &amp; Machine Learning | Edición XIII</a:t>
            </a:r>
            <a:endParaRPr sz="900">
              <a:solidFill>
                <a:srgbClr val="999999"/>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8" name="Google Shape;38;p6"/>
          <p:cNvPicPr preferRelativeResize="0"/>
          <p:nvPr/>
        </p:nvPicPr>
        <p:blipFill rotWithShape="1">
          <a:blip r:embed="rId2">
            <a:alphaModFix/>
          </a:blip>
          <a:srcRect b="30035" l="5838" r="0" t="30135"/>
          <a:stretch/>
        </p:blipFill>
        <p:spPr>
          <a:xfrm>
            <a:off x="213600" y="4814025"/>
            <a:ext cx="956650" cy="242800"/>
          </a:xfrm>
          <a:prstGeom prst="rect">
            <a:avLst/>
          </a:prstGeom>
          <a:noFill/>
          <a:ln>
            <a:noFill/>
          </a:ln>
        </p:spPr>
      </p:pic>
      <p:sp>
        <p:nvSpPr>
          <p:cNvPr id="39" name="Google Shape;39;p6"/>
          <p:cNvSpPr txBox="1"/>
          <p:nvPr/>
        </p:nvSpPr>
        <p:spPr>
          <a:xfrm>
            <a:off x="2894075" y="4738675"/>
            <a:ext cx="5753100" cy="24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rgbClr val="999999"/>
                </a:solidFill>
              </a:rPr>
              <a:t>Proyecto final Bootcamp Big Data, Inteligencia Artificial &amp; Machine Learning | Edición XIII</a:t>
            </a:r>
            <a:endParaRPr sz="900">
              <a:solidFill>
                <a:srgbClr val="99999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4" name="Google Shape;44;p7"/>
          <p:cNvPicPr preferRelativeResize="0"/>
          <p:nvPr/>
        </p:nvPicPr>
        <p:blipFill rotWithShape="1">
          <a:blip r:embed="rId2">
            <a:alphaModFix/>
          </a:blip>
          <a:srcRect b="30035" l="5838" r="0" t="30135"/>
          <a:stretch/>
        </p:blipFill>
        <p:spPr>
          <a:xfrm>
            <a:off x="213600" y="4814025"/>
            <a:ext cx="956650" cy="242800"/>
          </a:xfrm>
          <a:prstGeom prst="rect">
            <a:avLst/>
          </a:prstGeom>
          <a:noFill/>
          <a:ln>
            <a:noFill/>
          </a:ln>
        </p:spPr>
      </p:pic>
      <p:sp>
        <p:nvSpPr>
          <p:cNvPr id="45" name="Google Shape;45;p7"/>
          <p:cNvSpPr txBox="1"/>
          <p:nvPr/>
        </p:nvSpPr>
        <p:spPr>
          <a:xfrm>
            <a:off x="2894075" y="4738675"/>
            <a:ext cx="5753100" cy="24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rgbClr val="999999"/>
                </a:solidFill>
              </a:rPr>
              <a:t>Proyecto final Bootcamp Big Data, Inteligencia Artificial &amp; Machine Learning | Edición XIII</a:t>
            </a:r>
            <a:endParaRPr sz="900">
              <a:solidFill>
                <a:srgbClr val="99999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9" name="Google Shape;49;p8"/>
          <p:cNvPicPr preferRelativeResize="0"/>
          <p:nvPr/>
        </p:nvPicPr>
        <p:blipFill rotWithShape="1">
          <a:blip r:embed="rId2">
            <a:alphaModFix/>
          </a:blip>
          <a:srcRect b="30035" l="5838" r="0" t="30135"/>
          <a:stretch/>
        </p:blipFill>
        <p:spPr>
          <a:xfrm>
            <a:off x="213600" y="4814025"/>
            <a:ext cx="956650" cy="242800"/>
          </a:xfrm>
          <a:prstGeom prst="rect">
            <a:avLst/>
          </a:prstGeom>
          <a:noFill/>
          <a:ln>
            <a:noFill/>
          </a:ln>
        </p:spPr>
      </p:pic>
      <p:sp>
        <p:nvSpPr>
          <p:cNvPr id="50" name="Google Shape;50;p8"/>
          <p:cNvSpPr txBox="1"/>
          <p:nvPr/>
        </p:nvSpPr>
        <p:spPr>
          <a:xfrm>
            <a:off x="2894075" y="4738675"/>
            <a:ext cx="5753100" cy="24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rgbClr val="999999"/>
                </a:solidFill>
              </a:rPr>
              <a:t>Proyecto final Bootcamp Big Data, Inteligencia Artificial &amp; Machine Learning | Edición XIII</a:t>
            </a:r>
            <a:endParaRPr sz="900">
              <a:solidFill>
                <a:srgbClr val="999999"/>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4" name="Google Shape;54;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5" name="Google Shape;55;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6" name="Google Shape;56;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7" name="Google Shape;57;p9"/>
          <p:cNvPicPr preferRelativeResize="0"/>
          <p:nvPr/>
        </p:nvPicPr>
        <p:blipFill rotWithShape="1">
          <a:blip r:embed="rId2">
            <a:alphaModFix/>
          </a:blip>
          <a:srcRect b="30035" l="5838" r="0" t="30135"/>
          <a:stretch/>
        </p:blipFill>
        <p:spPr>
          <a:xfrm>
            <a:off x="213600" y="4814025"/>
            <a:ext cx="956650" cy="242800"/>
          </a:xfrm>
          <a:prstGeom prst="rect">
            <a:avLst/>
          </a:prstGeom>
          <a:noFill/>
          <a:ln>
            <a:noFill/>
          </a:ln>
        </p:spPr>
      </p:pic>
      <p:sp>
        <p:nvSpPr>
          <p:cNvPr id="58" name="Google Shape;58;p9"/>
          <p:cNvSpPr txBox="1"/>
          <p:nvPr/>
        </p:nvSpPr>
        <p:spPr>
          <a:xfrm>
            <a:off x="2894075" y="4738675"/>
            <a:ext cx="5753100" cy="24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rgbClr val="999999"/>
                </a:solidFill>
              </a:rPr>
              <a:t>Proyecto final Bootcamp Big Data, Inteligencia Artificial &amp; Machine Learning | Edición XIII</a:t>
            </a:r>
            <a:endParaRPr sz="900">
              <a:solidFill>
                <a:srgbClr val="99999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 name="Shape 59"/>
        <p:cNvGrpSpPr/>
        <p:nvPr/>
      </p:nvGrpSpPr>
      <p:grpSpPr>
        <a:xfrm>
          <a:off x="0" y="0"/>
          <a:ext cx="0" cy="0"/>
          <a:chOff x="0" y="0"/>
          <a:chExt cx="0" cy="0"/>
        </a:xfrm>
      </p:grpSpPr>
      <p:sp>
        <p:nvSpPr>
          <p:cNvPr id="60" name="Google Shape;6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1" name="Google Shape;6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30035" l="5838" r="0" t="30135"/>
          <a:stretch/>
        </p:blipFill>
        <p:spPr>
          <a:xfrm>
            <a:off x="213600" y="4814025"/>
            <a:ext cx="956650" cy="242800"/>
          </a:xfrm>
          <a:prstGeom prst="rect">
            <a:avLst/>
          </a:prstGeom>
          <a:noFill/>
          <a:ln>
            <a:noFill/>
          </a:ln>
        </p:spPr>
      </p:pic>
      <p:sp>
        <p:nvSpPr>
          <p:cNvPr id="10" name="Google Shape;10;p1"/>
          <p:cNvSpPr txBox="1"/>
          <p:nvPr/>
        </p:nvSpPr>
        <p:spPr>
          <a:xfrm>
            <a:off x="2894075" y="4738675"/>
            <a:ext cx="5753100" cy="24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rgbClr val="999999"/>
                </a:solidFill>
              </a:rPr>
              <a:t>Proyecto final Bootcamp Big Data, Inteligencia Artificial &amp; Machine Learning | Edición XIII</a:t>
            </a:r>
            <a:endParaRPr sz="900">
              <a:solidFill>
                <a:srgbClr val="999999"/>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Proyecto Final</a:t>
            </a:r>
            <a:endParaRPr/>
          </a:p>
        </p:txBody>
      </p:sp>
      <p:sp>
        <p:nvSpPr>
          <p:cNvPr id="73" name="Google Shape;73;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Predicción de las acciones de la empresa NVDA</a:t>
            </a:r>
            <a:endParaRPr/>
          </a:p>
        </p:txBody>
      </p:sp>
      <p:pic>
        <p:nvPicPr>
          <p:cNvPr id="74" name="Google Shape;74;p13"/>
          <p:cNvPicPr preferRelativeResize="0"/>
          <p:nvPr/>
        </p:nvPicPr>
        <p:blipFill rotWithShape="1">
          <a:blip r:embed="rId3">
            <a:alphaModFix/>
          </a:blip>
          <a:srcRect b="30035" l="5838" r="0" t="30135"/>
          <a:stretch/>
        </p:blipFill>
        <p:spPr>
          <a:xfrm>
            <a:off x="311700" y="225875"/>
            <a:ext cx="2601025" cy="660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idx="1" type="body"/>
          </p:nvPr>
        </p:nvSpPr>
        <p:spPr>
          <a:xfrm>
            <a:off x="379500" y="757325"/>
            <a:ext cx="41925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Análisis de una Acción</a:t>
            </a:r>
            <a:r>
              <a:rPr b="1" lang="en" sz="1100">
                <a:solidFill>
                  <a:schemeClr val="dk1"/>
                </a:solidFill>
              </a:rPr>
              <a:t>:</a:t>
            </a:r>
            <a:endParaRPr b="1" sz="11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Precio con respecto a la media</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None/>
            </a:pPr>
            <a:r>
              <a:t/>
            </a:r>
            <a:endParaRPr/>
          </a:p>
        </p:txBody>
      </p:sp>
      <p:sp>
        <p:nvSpPr>
          <p:cNvPr id="145" name="Google Shape;145;p22"/>
          <p:cNvSpPr txBox="1"/>
          <p:nvPr>
            <p:ph type="title"/>
          </p:nvPr>
        </p:nvSpPr>
        <p:spPr>
          <a:xfrm>
            <a:off x="340200" y="277050"/>
            <a:ext cx="846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008"/>
              <a:t>Trabajo Investigativo - Serie Temporal ARIMA Análisis Exploratorio</a:t>
            </a:r>
            <a:endParaRPr sz="2008"/>
          </a:p>
        </p:txBody>
      </p:sp>
      <p:pic>
        <p:nvPicPr>
          <p:cNvPr id="146" name="Google Shape;146;p22"/>
          <p:cNvPicPr preferRelativeResize="0"/>
          <p:nvPr/>
        </p:nvPicPr>
        <p:blipFill>
          <a:blip r:embed="rId3">
            <a:alphaModFix/>
          </a:blip>
          <a:stretch>
            <a:fillRect/>
          </a:stretch>
        </p:blipFill>
        <p:spPr>
          <a:xfrm>
            <a:off x="627150" y="1524125"/>
            <a:ext cx="8146876" cy="27444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idx="1" type="body"/>
          </p:nvPr>
        </p:nvSpPr>
        <p:spPr>
          <a:xfrm>
            <a:off x="379500" y="757325"/>
            <a:ext cx="41925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Análisis de una Acción:</a:t>
            </a:r>
            <a:endParaRPr b="1" sz="1100">
              <a:solidFill>
                <a:schemeClr val="dk1"/>
              </a:solidFill>
            </a:endParaRPr>
          </a:p>
          <a:p>
            <a:pPr indent="0" lvl="0" marL="0" rtl="0" algn="l">
              <a:spcBef>
                <a:spcPts val="1200"/>
              </a:spcBef>
              <a:spcAft>
                <a:spcPts val="0"/>
              </a:spcAft>
              <a:buNone/>
            </a:pPr>
            <a:r>
              <a:rPr b="1" lang="en" sz="1100">
                <a:solidFill>
                  <a:schemeClr val="dk1"/>
                </a:solidFill>
              </a:rPr>
              <a:t>2. Distribución de la serie</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None/>
            </a:pPr>
            <a:r>
              <a:t/>
            </a:r>
            <a:endParaRPr/>
          </a:p>
        </p:txBody>
      </p:sp>
      <p:sp>
        <p:nvSpPr>
          <p:cNvPr id="152" name="Google Shape;152;p23"/>
          <p:cNvSpPr txBox="1"/>
          <p:nvPr>
            <p:ph type="title"/>
          </p:nvPr>
        </p:nvSpPr>
        <p:spPr>
          <a:xfrm>
            <a:off x="340200" y="277050"/>
            <a:ext cx="846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008"/>
              <a:t>Trabajo Investigativo - Serie Temporal ARIMA Análisis Exploratorio</a:t>
            </a:r>
            <a:endParaRPr sz="2008"/>
          </a:p>
        </p:txBody>
      </p:sp>
      <p:pic>
        <p:nvPicPr>
          <p:cNvPr id="153" name="Google Shape;153;p23"/>
          <p:cNvPicPr preferRelativeResize="0"/>
          <p:nvPr/>
        </p:nvPicPr>
        <p:blipFill>
          <a:blip r:embed="rId3">
            <a:alphaModFix/>
          </a:blip>
          <a:stretch>
            <a:fillRect/>
          </a:stretch>
        </p:blipFill>
        <p:spPr>
          <a:xfrm>
            <a:off x="590750" y="1499650"/>
            <a:ext cx="8325848" cy="2512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idx="1" type="body"/>
          </p:nvPr>
        </p:nvSpPr>
        <p:spPr>
          <a:xfrm>
            <a:off x="379500" y="757325"/>
            <a:ext cx="41925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Análisis de una Acción:</a:t>
            </a:r>
            <a:endParaRPr b="1" sz="1100">
              <a:solidFill>
                <a:schemeClr val="dk1"/>
              </a:solidFill>
            </a:endParaRPr>
          </a:p>
          <a:p>
            <a:pPr indent="0" lvl="0" marL="0" rtl="0" algn="l">
              <a:spcBef>
                <a:spcPts val="1200"/>
              </a:spcBef>
              <a:spcAft>
                <a:spcPts val="0"/>
              </a:spcAft>
              <a:buNone/>
            </a:pPr>
            <a:r>
              <a:rPr b="1" lang="en" sz="1100">
                <a:solidFill>
                  <a:schemeClr val="dk1"/>
                </a:solidFill>
              </a:rPr>
              <a:t>3. Correlación de la serie temporal</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None/>
            </a:pPr>
            <a:r>
              <a:t/>
            </a:r>
            <a:endParaRPr/>
          </a:p>
        </p:txBody>
      </p:sp>
      <p:sp>
        <p:nvSpPr>
          <p:cNvPr id="159" name="Google Shape;159;p24"/>
          <p:cNvSpPr txBox="1"/>
          <p:nvPr>
            <p:ph type="title"/>
          </p:nvPr>
        </p:nvSpPr>
        <p:spPr>
          <a:xfrm>
            <a:off x="340200" y="277050"/>
            <a:ext cx="846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008"/>
              <a:t>Trabajo Investigativo - Serie Temporal ARIMA Análisis Exploratorio</a:t>
            </a:r>
            <a:endParaRPr sz="2008"/>
          </a:p>
        </p:txBody>
      </p:sp>
      <p:pic>
        <p:nvPicPr>
          <p:cNvPr id="160" name="Google Shape;160;p24"/>
          <p:cNvPicPr preferRelativeResize="0"/>
          <p:nvPr/>
        </p:nvPicPr>
        <p:blipFill>
          <a:blip r:embed="rId3">
            <a:alphaModFix/>
          </a:blip>
          <a:stretch>
            <a:fillRect/>
          </a:stretch>
        </p:blipFill>
        <p:spPr>
          <a:xfrm>
            <a:off x="1210425" y="1472875"/>
            <a:ext cx="6723149" cy="3194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idx="1" type="body"/>
          </p:nvPr>
        </p:nvSpPr>
        <p:spPr>
          <a:xfrm>
            <a:off x="379500" y="757325"/>
            <a:ext cx="41925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Análisis de una Acción:</a:t>
            </a:r>
            <a:endParaRPr b="1" sz="1100">
              <a:solidFill>
                <a:schemeClr val="dk1"/>
              </a:solidFill>
            </a:endParaRPr>
          </a:p>
          <a:p>
            <a:pPr indent="0" lvl="0" marL="0" rtl="0" algn="l">
              <a:spcBef>
                <a:spcPts val="1200"/>
              </a:spcBef>
              <a:spcAft>
                <a:spcPts val="0"/>
              </a:spcAft>
              <a:buNone/>
            </a:pPr>
            <a:r>
              <a:rPr b="1" lang="en" sz="1100">
                <a:solidFill>
                  <a:schemeClr val="dk1"/>
                </a:solidFill>
              </a:rPr>
              <a:t>4. Análisis de Tendencia y Residuos</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None/>
            </a:pPr>
            <a:r>
              <a:t/>
            </a:r>
            <a:endParaRPr/>
          </a:p>
        </p:txBody>
      </p:sp>
      <p:sp>
        <p:nvSpPr>
          <p:cNvPr id="166" name="Google Shape;166;p25"/>
          <p:cNvSpPr txBox="1"/>
          <p:nvPr>
            <p:ph type="title"/>
          </p:nvPr>
        </p:nvSpPr>
        <p:spPr>
          <a:xfrm>
            <a:off x="340200" y="277050"/>
            <a:ext cx="846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008"/>
              <a:t>Trabajo Investigativo - Serie Temporal ARIMA Análisis Exploratorio</a:t>
            </a:r>
            <a:endParaRPr sz="2008"/>
          </a:p>
        </p:txBody>
      </p:sp>
      <p:pic>
        <p:nvPicPr>
          <p:cNvPr id="167" name="Google Shape;167;p25"/>
          <p:cNvPicPr preferRelativeResize="0"/>
          <p:nvPr/>
        </p:nvPicPr>
        <p:blipFill>
          <a:blip r:embed="rId3">
            <a:alphaModFix/>
          </a:blip>
          <a:stretch>
            <a:fillRect/>
          </a:stretch>
        </p:blipFill>
        <p:spPr>
          <a:xfrm>
            <a:off x="2148425" y="1352800"/>
            <a:ext cx="4709550" cy="3223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idx="1" type="body"/>
          </p:nvPr>
        </p:nvSpPr>
        <p:spPr>
          <a:xfrm>
            <a:off x="379500" y="757325"/>
            <a:ext cx="41925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Análisis de una Acción:</a:t>
            </a:r>
            <a:endParaRPr b="1" sz="1100">
              <a:solidFill>
                <a:schemeClr val="dk1"/>
              </a:solidFill>
            </a:endParaRPr>
          </a:p>
          <a:p>
            <a:pPr indent="0" lvl="0" marL="0" rtl="0" algn="l">
              <a:spcBef>
                <a:spcPts val="1200"/>
              </a:spcBef>
              <a:spcAft>
                <a:spcPts val="0"/>
              </a:spcAft>
              <a:buNone/>
            </a:pPr>
            <a:r>
              <a:rPr b="1" lang="en" sz="1100">
                <a:solidFill>
                  <a:schemeClr val="dk1"/>
                </a:solidFill>
              </a:rPr>
              <a:t>5. Análisis de Residuos del modelo</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None/>
            </a:pPr>
            <a:r>
              <a:t/>
            </a:r>
            <a:endParaRPr/>
          </a:p>
        </p:txBody>
      </p:sp>
      <p:sp>
        <p:nvSpPr>
          <p:cNvPr id="173" name="Google Shape;173;p26"/>
          <p:cNvSpPr txBox="1"/>
          <p:nvPr>
            <p:ph type="title"/>
          </p:nvPr>
        </p:nvSpPr>
        <p:spPr>
          <a:xfrm>
            <a:off x="340200" y="277050"/>
            <a:ext cx="846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008"/>
              <a:t>Trabajo Investigativo - Serie Temporal ARIMA Análisis Exploratorio</a:t>
            </a:r>
            <a:endParaRPr sz="2008"/>
          </a:p>
        </p:txBody>
      </p:sp>
      <p:pic>
        <p:nvPicPr>
          <p:cNvPr id="174" name="Google Shape;174;p26"/>
          <p:cNvPicPr preferRelativeResize="0"/>
          <p:nvPr/>
        </p:nvPicPr>
        <p:blipFill>
          <a:blip r:embed="rId3">
            <a:alphaModFix/>
          </a:blip>
          <a:stretch>
            <a:fillRect/>
          </a:stretch>
        </p:blipFill>
        <p:spPr>
          <a:xfrm>
            <a:off x="748500" y="1397350"/>
            <a:ext cx="7444675" cy="3323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idx="1" type="body"/>
          </p:nvPr>
        </p:nvSpPr>
        <p:spPr>
          <a:xfrm>
            <a:off x="379500" y="757325"/>
            <a:ext cx="41925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Análisis de una Acción:</a:t>
            </a:r>
            <a:endParaRPr b="1" sz="1100">
              <a:solidFill>
                <a:schemeClr val="dk1"/>
              </a:solidFill>
            </a:endParaRPr>
          </a:p>
          <a:p>
            <a:pPr indent="0" lvl="0" marL="0" rtl="0" algn="l">
              <a:spcBef>
                <a:spcPts val="1200"/>
              </a:spcBef>
              <a:spcAft>
                <a:spcPts val="0"/>
              </a:spcAft>
              <a:buNone/>
            </a:pPr>
            <a:r>
              <a:rPr b="1" lang="en" sz="1100">
                <a:solidFill>
                  <a:schemeClr val="dk1"/>
                </a:solidFill>
              </a:rPr>
              <a:t>6. Predicción</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None/>
            </a:pPr>
            <a:r>
              <a:t/>
            </a:r>
            <a:endParaRPr/>
          </a:p>
        </p:txBody>
      </p:sp>
      <p:sp>
        <p:nvSpPr>
          <p:cNvPr id="180" name="Google Shape;180;p27"/>
          <p:cNvSpPr txBox="1"/>
          <p:nvPr>
            <p:ph type="title"/>
          </p:nvPr>
        </p:nvSpPr>
        <p:spPr>
          <a:xfrm>
            <a:off x="340200" y="277050"/>
            <a:ext cx="846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008"/>
              <a:t>Trabajo Investigativo - Serie Temporal ARIMA Análisis Exploratorio</a:t>
            </a:r>
            <a:endParaRPr sz="2008"/>
          </a:p>
        </p:txBody>
      </p:sp>
      <p:pic>
        <p:nvPicPr>
          <p:cNvPr id="181" name="Google Shape;181;p27"/>
          <p:cNvPicPr preferRelativeResize="0"/>
          <p:nvPr/>
        </p:nvPicPr>
        <p:blipFill>
          <a:blip r:embed="rId3">
            <a:alphaModFix/>
          </a:blip>
          <a:stretch>
            <a:fillRect/>
          </a:stretch>
        </p:blipFill>
        <p:spPr>
          <a:xfrm>
            <a:off x="887450" y="1427000"/>
            <a:ext cx="7575501" cy="33405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1378375" y="435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Predicción de acciones usando LSTM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7" name="Google Shape;187;p28"/>
          <p:cNvSpPr txBox="1"/>
          <p:nvPr>
            <p:ph idx="1" type="body"/>
          </p:nvPr>
        </p:nvSpPr>
        <p:spPr>
          <a:xfrm>
            <a:off x="387900" y="932475"/>
            <a:ext cx="3090000" cy="421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400">
                <a:solidFill>
                  <a:schemeClr val="dk1"/>
                </a:solidFill>
              </a:rPr>
              <a:t>- </a:t>
            </a:r>
            <a:r>
              <a:rPr lang="en" sz="1400">
                <a:solidFill>
                  <a:schemeClr val="dk1"/>
                </a:solidFill>
              </a:rPr>
              <a:t>Desarrollar un modelo de predicción para el precio de cierre de las acciones de </a:t>
            </a:r>
            <a:r>
              <a:rPr b="1" lang="en" sz="1400">
                <a:solidFill>
                  <a:schemeClr val="dk1"/>
                </a:solidFill>
              </a:rPr>
              <a:t>NVIDIA (NVDA)</a:t>
            </a:r>
            <a:r>
              <a:rPr lang="en" sz="1400">
                <a:solidFill>
                  <a:schemeClr val="dk1"/>
                </a:solidFill>
              </a:rPr>
              <a:t> utilizando una red neuronal LSTM.</a:t>
            </a:r>
            <a:endParaRPr sz="1400">
              <a:solidFill>
                <a:schemeClr val="dk1"/>
              </a:solidFill>
            </a:endParaRPr>
          </a:p>
          <a:p>
            <a:pPr indent="0" lvl="0" marL="0" rtl="0" algn="l">
              <a:spcBef>
                <a:spcPts val="1200"/>
              </a:spcBef>
              <a:spcAft>
                <a:spcPts val="0"/>
              </a:spcAft>
              <a:buNone/>
            </a:pPr>
            <a:r>
              <a:rPr b="1" lang="en" sz="1400">
                <a:solidFill>
                  <a:schemeClr val="dk1"/>
                </a:solidFill>
              </a:rPr>
              <a:t>Dataset:</a:t>
            </a:r>
            <a:r>
              <a:rPr lang="en" sz="1400">
                <a:solidFill>
                  <a:schemeClr val="dk1"/>
                </a:solidFill>
              </a:rPr>
              <a:t> Datos históricos de acciones del S&amp;P 500.</a:t>
            </a:r>
            <a:endParaRPr sz="1400">
              <a:solidFill>
                <a:schemeClr val="dk1"/>
              </a:solidFill>
            </a:endParaRPr>
          </a:p>
          <a:p>
            <a:pPr indent="-290830" lvl="0" marL="457200" rtl="0" algn="l">
              <a:spcBef>
                <a:spcPts val="1200"/>
              </a:spcBef>
              <a:spcAft>
                <a:spcPts val="0"/>
              </a:spcAft>
              <a:buClr>
                <a:schemeClr val="dk1"/>
              </a:buClr>
              <a:buSzPct val="100000"/>
              <a:buChar char="-"/>
            </a:pPr>
            <a:r>
              <a:rPr lang="en" sz="1400">
                <a:solidFill>
                  <a:schemeClr val="dk1"/>
                </a:solidFill>
              </a:rPr>
              <a:t>Fuente: kaggle (actualiza cada día)</a:t>
            </a:r>
            <a:endParaRPr sz="1400">
              <a:solidFill>
                <a:srgbClr val="188038"/>
              </a:solidFill>
              <a:latin typeface="Roboto Mono"/>
              <a:ea typeface="Roboto Mono"/>
              <a:cs typeface="Roboto Mono"/>
              <a:sym typeface="Roboto Mono"/>
            </a:endParaRPr>
          </a:p>
          <a:p>
            <a:pPr indent="-290830" lvl="0" marL="457200" rtl="0" algn="l">
              <a:spcBef>
                <a:spcPts val="0"/>
              </a:spcBef>
              <a:spcAft>
                <a:spcPts val="0"/>
              </a:spcAft>
              <a:buClr>
                <a:schemeClr val="dk1"/>
              </a:buClr>
              <a:buSzPct val="100000"/>
              <a:buChar char="-"/>
            </a:pPr>
            <a:r>
              <a:rPr lang="en" sz="1400">
                <a:solidFill>
                  <a:schemeClr val="dk1"/>
                </a:solidFill>
              </a:rPr>
              <a:t>Característica principal: Precio de cierre Close.</a:t>
            </a:r>
            <a:endParaRPr sz="1400">
              <a:solidFill>
                <a:schemeClr val="dk1"/>
              </a:solidFill>
            </a:endParaRPr>
          </a:p>
          <a:p>
            <a:pPr indent="0" lvl="0" marL="0" rtl="0" algn="l">
              <a:spcBef>
                <a:spcPts val="1200"/>
              </a:spcBef>
              <a:spcAft>
                <a:spcPts val="0"/>
              </a:spcAft>
              <a:buClr>
                <a:schemeClr val="dk1"/>
              </a:buClr>
              <a:buSzPct val="78571"/>
              <a:buFont typeface="Arial"/>
              <a:buNone/>
            </a:pPr>
            <a:r>
              <a:rPr b="1" lang="en" sz="1400">
                <a:solidFill>
                  <a:schemeClr val="dk1"/>
                </a:solidFill>
              </a:rPr>
              <a:t>Preprocesamiento de Datos:</a:t>
            </a:r>
            <a:endParaRPr b="1" sz="1400">
              <a:solidFill>
                <a:schemeClr val="dk1"/>
              </a:solidFill>
            </a:endParaRPr>
          </a:p>
          <a:p>
            <a:pPr indent="-290830" lvl="0" marL="457200" rtl="0" algn="l">
              <a:spcBef>
                <a:spcPts val="1200"/>
              </a:spcBef>
              <a:spcAft>
                <a:spcPts val="0"/>
              </a:spcAft>
              <a:buClr>
                <a:schemeClr val="dk1"/>
              </a:buClr>
              <a:buSzPct val="100000"/>
              <a:buChar char="-"/>
            </a:pPr>
            <a:r>
              <a:rPr lang="en" sz="1400">
                <a:solidFill>
                  <a:schemeClr val="dk1"/>
                </a:solidFill>
              </a:rPr>
              <a:t>Filtrado por símbolo de la empresa y selección de la columna Close.</a:t>
            </a:r>
            <a:endParaRPr sz="1400">
              <a:solidFill>
                <a:schemeClr val="dk1"/>
              </a:solidFill>
            </a:endParaRPr>
          </a:p>
          <a:p>
            <a:pPr indent="-290830" lvl="0" marL="457200" rtl="0" algn="l">
              <a:spcBef>
                <a:spcPts val="0"/>
              </a:spcBef>
              <a:spcAft>
                <a:spcPts val="0"/>
              </a:spcAft>
              <a:buClr>
                <a:schemeClr val="dk1"/>
              </a:buClr>
              <a:buSzPct val="100000"/>
              <a:buChar char="-"/>
            </a:pPr>
            <a:r>
              <a:rPr lang="en" sz="1400">
                <a:solidFill>
                  <a:schemeClr val="dk1"/>
                </a:solidFill>
              </a:rPr>
              <a:t>Normalización de los datos utilizando MinMaxScaler. (Problema valores extremos)</a:t>
            </a:r>
            <a:endParaRPr sz="1400">
              <a:solidFill>
                <a:schemeClr val="dk1"/>
              </a:solidFill>
            </a:endParaRPr>
          </a:p>
          <a:p>
            <a:pPr indent="-290830" lvl="0" marL="457200" rtl="0" algn="l">
              <a:spcBef>
                <a:spcPts val="0"/>
              </a:spcBef>
              <a:spcAft>
                <a:spcPts val="0"/>
              </a:spcAft>
              <a:buClr>
                <a:schemeClr val="dk1"/>
              </a:buClr>
              <a:buSzPct val="100000"/>
              <a:buChar char="-"/>
            </a:pPr>
            <a:r>
              <a:rPr lang="en" sz="1400">
                <a:solidFill>
                  <a:schemeClr val="dk1"/>
                </a:solidFill>
              </a:rPr>
              <a:t>Creación de secuencias de 60 días par</a:t>
            </a:r>
            <a:r>
              <a:rPr lang="en" sz="1400">
                <a:solidFill>
                  <a:schemeClr val="dk1"/>
                </a:solidFill>
              </a:rPr>
              <a:t>a </a:t>
            </a:r>
            <a:r>
              <a:rPr lang="en" sz="1400">
                <a:solidFill>
                  <a:schemeClr val="dk1"/>
                </a:solidFill>
              </a:rPr>
              <a:t>predicción. (Variable X e y)</a:t>
            </a:r>
            <a:endParaRPr sz="1400">
              <a:solidFill>
                <a:schemeClr val="dk1"/>
              </a:solidFill>
            </a:endParaRPr>
          </a:p>
          <a:p>
            <a:pPr indent="-290830" lvl="0" marL="457200" rtl="0" algn="l">
              <a:spcBef>
                <a:spcPts val="0"/>
              </a:spcBef>
              <a:spcAft>
                <a:spcPts val="0"/>
              </a:spcAft>
              <a:buClr>
                <a:schemeClr val="dk1"/>
              </a:buClr>
              <a:buSzPct val="100000"/>
              <a:buChar char="-"/>
            </a:pPr>
            <a:r>
              <a:rPr lang="en" sz="1400">
                <a:solidFill>
                  <a:schemeClr val="dk1"/>
                </a:solidFill>
              </a:rPr>
              <a:t>Filtrado de fechas (2020 a 2024)</a:t>
            </a:r>
            <a:endParaRPr sz="1400">
              <a:solidFill>
                <a:schemeClr val="dk1"/>
              </a:solidFill>
            </a:endParaRPr>
          </a:p>
          <a:p>
            <a:pPr indent="0" lvl="0" marL="0" rtl="0" algn="l">
              <a:spcBef>
                <a:spcPts val="1200"/>
              </a:spcBef>
              <a:spcAft>
                <a:spcPts val="0"/>
              </a:spcAft>
              <a:buClr>
                <a:schemeClr val="dk1"/>
              </a:buClr>
              <a:buSzPct val="78571"/>
              <a:buFont typeface="Arial"/>
              <a:buNone/>
            </a:pPr>
            <a:r>
              <a:rPr b="1" lang="en" sz="1400">
                <a:solidFill>
                  <a:schemeClr val="dk1"/>
                </a:solidFill>
              </a:rPr>
              <a:t>División de datos:</a:t>
            </a:r>
            <a:endParaRPr b="1" sz="1400">
              <a:solidFill>
                <a:schemeClr val="dk1"/>
              </a:solidFill>
            </a:endParaRPr>
          </a:p>
          <a:p>
            <a:pPr indent="-290830" lvl="0" marL="457200" rtl="0" algn="l">
              <a:spcBef>
                <a:spcPts val="1200"/>
              </a:spcBef>
              <a:spcAft>
                <a:spcPts val="0"/>
              </a:spcAft>
              <a:buClr>
                <a:schemeClr val="dk1"/>
              </a:buClr>
              <a:buSzPct val="100000"/>
              <a:buChar char="-"/>
            </a:pPr>
            <a:r>
              <a:rPr lang="en" sz="1400">
                <a:solidFill>
                  <a:schemeClr val="dk1"/>
                </a:solidFill>
              </a:rPr>
              <a:t>70% para entrenamiento, 15% validación, 15% prueba.</a:t>
            </a:r>
            <a:endParaRPr sz="1400">
              <a:solidFill>
                <a:schemeClr val="dk1"/>
              </a:solidFill>
            </a:endParaRPr>
          </a:p>
          <a:p>
            <a:pPr indent="-290830" lvl="0" marL="457200" rtl="0" algn="l">
              <a:spcBef>
                <a:spcPts val="0"/>
              </a:spcBef>
              <a:spcAft>
                <a:spcPts val="0"/>
              </a:spcAft>
              <a:buClr>
                <a:schemeClr val="dk1"/>
              </a:buClr>
              <a:buSzPct val="100000"/>
              <a:buChar char="-"/>
            </a:pPr>
            <a:r>
              <a:rPr lang="en" sz="1400">
                <a:solidFill>
                  <a:schemeClr val="dk1"/>
                </a:solidFill>
              </a:rPr>
              <a:t>Preservando la temporalidad, sin aleatoriedad.</a:t>
            </a:r>
            <a:endParaRPr sz="1400">
              <a:solidFill>
                <a:schemeClr val="dk1"/>
              </a:solidFill>
            </a:endParaRPr>
          </a:p>
          <a:p>
            <a:pPr indent="0" lvl="0" marL="0" rtl="0" algn="l">
              <a:spcBef>
                <a:spcPts val="1200"/>
              </a:spcBef>
              <a:spcAft>
                <a:spcPts val="1200"/>
              </a:spcAft>
              <a:buNone/>
            </a:pPr>
            <a:r>
              <a:t/>
            </a:r>
            <a:endParaRPr sz="1100">
              <a:solidFill>
                <a:schemeClr val="dk1"/>
              </a:solidFill>
            </a:endParaRPr>
          </a:p>
        </p:txBody>
      </p:sp>
      <p:pic>
        <p:nvPicPr>
          <p:cNvPr id="188" name="Google Shape;188;p28"/>
          <p:cNvPicPr preferRelativeResize="0"/>
          <p:nvPr/>
        </p:nvPicPr>
        <p:blipFill>
          <a:blip r:embed="rId3">
            <a:alphaModFix/>
          </a:blip>
          <a:stretch>
            <a:fillRect/>
          </a:stretch>
        </p:blipFill>
        <p:spPr>
          <a:xfrm>
            <a:off x="3894625" y="1242450"/>
            <a:ext cx="4506100" cy="29036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9"/>
          <p:cNvPicPr preferRelativeResize="0"/>
          <p:nvPr/>
        </p:nvPicPr>
        <p:blipFill>
          <a:blip r:embed="rId3">
            <a:alphaModFix/>
          </a:blip>
          <a:stretch>
            <a:fillRect/>
          </a:stretch>
        </p:blipFill>
        <p:spPr>
          <a:xfrm>
            <a:off x="730200" y="403750"/>
            <a:ext cx="7688625" cy="42418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Modelo LSTM y Resultados</a:t>
            </a:r>
            <a:endParaRPr/>
          </a:p>
        </p:txBody>
      </p:sp>
      <p:sp>
        <p:nvSpPr>
          <p:cNvPr id="199" name="Google Shape;199;p30"/>
          <p:cNvSpPr txBox="1"/>
          <p:nvPr>
            <p:ph idx="1" type="body"/>
          </p:nvPr>
        </p:nvSpPr>
        <p:spPr>
          <a:xfrm>
            <a:off x="311700" y="1152475"/>
            <a:ext cx="2692500" cy="35790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 sz="1100">
                <a:solidFill>
                  <a:schemeClr val="dk1"/>
                </a:solidFill>
              </a:rPr>
              <a:t>Modelo:</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2 capas LSTM (32 y 16 unidades) con Dropout (0.2) y regularización L2</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Capa densa de salida para la predicción del precio de cierre.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Optimizador Adam con lr=0.001</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100 epoch con R</a:t>
            </a:r>
            <a:r>
              <a:rPr lang="en" sz="1100">
                <a:solidFill>
                  <a:schemeClr val="dk1"/>
                </a:solidFill>
              </a:rPr>
              <a:t>educelr y Earlystop</a:t>
            </a:r>
            <a:endParaRPr sz="1100">
              <a:solidFill>
                <a:schemeClr val="dk1"/>
              </a:solidFill>
            </a:endParaRPr>
          </a:p>
          <a:p>
            <a:pPr indent="0" lvl="0" marL="0" rtl="0" algn="l">
              <a:spcBef>
                <a:spcPts val="1200"/>
              </a:spcBef>
              <a:spcAft>
                <a:spcPts val="0"/>
              </a:spcAft>
              <a:buNone/>
            </a:pPr>
            <a:r>
              <a:rPr b="1" lang="en" sz="1100">
                <a:solidFill>
                  <a:schemeClr val="dk1"/>
                </a:solidFill>
              </a:rPr>
              <a:t>Resultados:</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ultimo valor real:  102.830001</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ultimo_valor_predicho: 110.04136</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tendencia: positiva</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Test loss: 0.0064752222970</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loss: 2.0065e-04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val_loss: 6.4382e-04</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Puede estar sobre ajustado</a:t>
            </a:r>
            <a:endParaRPr sz="1100">
              <a:solidFill>
                <a:schemeClr val="dk1"/>
              </a:solidFill>
            </a:endParaRPr>
          </a:p>
        </p:txBody>
      </p:sp>
      <p:pic>
        <p:nvPicPr>
          <p:cNvPr id="200" name="Google Shape;200;p30"/>
          <p:cNvPicPr preferRelativeResize="0"/>
          <p:nvPr/>
        </p:nvPicPr>
        <p:blipFill>
          <a:blip r:embed="rId3">
            <a:alphaModFix/>
          </a:blip>
          <a:stretch>
            <a:fillRect/>
          </a:stretch>
        </p:blipFill>
        <p:spPr>
          <a:xfrm>
            <a:off x="3194025" y="917900"/>
            <a:ext cx="5367501" cy="4048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40200" y="277050"/>
            <a:ext cx="846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508"/>
              <a:t>Automatización de Envío de Predicciones Bursátiles</a:t>
            </a:r>
            <a:endParaRPr sz="2508"/>
          </a:p>
        </p:txBody>
      </p:sp>
      <p:sp>
        <p:nvSpPr>
          <p:cNvPr id="206" name="Google Shape;206;p31"/>
          <p:cNvSpPr txBox="1"/>
          <p:nvPr>
            <p:ph idx="1" type="body"/>
          </p:nvPr>
        </p:nvSpPr>
        <p:spPr>
          <a:xfrm>
            <a:off x="311700" y="2119650"/>
            <a:ext cx="4102500" cy="3207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chemeClr val="dk1"/>
                </a:solidFill>
              </a:rPr>
              <a:t>Contenido:</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¿Cómo enviar predicciones bursátiles personalizadas automáticamente usando Python?</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Introducción</a:t>
            </a:r>
            <a:r>
              <a:rPr lang="en" sz="1100">
                <a:solidFill>
                  <a:schemeClr val="dk1"/>
                </a:solidFill>
              </a:rPr>
              <a:t>: Se aborda cómo automatizar el envío de predicciones bursátiles personalizadas utilizando Python y Google Sheets.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Objetivo</a:t>
            </a:r>
            <a:r>
              <a:rPr lang="en" sz="1100">
                <a:solidFill>
                  <a:schemeClr val="dk1"/>
                </a:solidFill>
              </a:rPr>
              <a:t>: Simplificar y agilizar el proceso de envío de predicciones bursátiles a los clientes.</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None/>
            </a:pPr>
            <a:r>
              <a:t/>
            </a:r>
            <a:endParaRPr/>
          </a:p>
        </p:txBody>
      </p:sp>
      <p:sp>
        <p:nvSpPr>
          <p:cNvPr id="207" name="Google Shape;207;p31"/>
          <p:cNvSpPr txBox="1"/>
          <p:nvPr>
            <p:ph type="title"/>
          </p:nvPr>
        </p:nvSpPr>
        <p:spPr>
          <a:xfrm>
            <a:off x="4731300" y="11308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698"/>
              <a:buNone/>
            </a:pPr>
            <a:r>
              <a:rPr lang="en" sz="2120"/>
              <a:t>Autenticación y Conexión a Google Sheets</a:t>
            </a:r>
            <a:endParaRPr sz="2120"/>
          </a:p>
        </p:txBody>
      </p:sp>
      <p:sp>
        <p:nvSpPr>
          <p:cNvPr id="208" name="Google Shape;208;p31"/>
          <p:cNvSpPr txBox="1"/>
          <p:nvPr/>
        </p:nvSpPr>
        <p:spPr>
          <a:xfrm>
            <a:off x="4731300" y="2119650"/>
            <a:ext cx="4016100" cy="241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Contenido</a:t>
            </a:r>
            <a:r>
              <a:rPr lang="en"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Credenciales</a:t>
            </a:r>
            <a:r>
              <a:rPr lang="en" sz="1100">
                <a:solidFill>
                  <a:schemeClr val="dk1"/>
                </a:solidFill>
              </a:rPr>
              <a:t>: Utilizamos un archivo JSON que contiene las claves de la API de Google para autenticar nuestra aplicación.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Scope</a:t>
            </a:r>
            <a:r>
              <a:rPr lang="en" sz="1100">
                <a:solidFill>
                  <a:schemeClr val="dk1"/>
                </a:solidFill>
              </a:rPr>
              <a:t>: Configuramos permisos específicos para acceder tanto a Google Sheets como a Google Drive.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Autenticación</a:t>
            </a:r>
            <a:r>
              <a:rPr lang="en" sz="1100">
                <a:solidFill>
                  <a:schemeClr val="dk1"/>
                </a:solidFill>
              </a:rPr>
              <a:t>: Empleamos la biblioteca </a:t>
            </a:r>
            <a:r>
              <a:rPr lang="en" sz="1100">
                <a:solidFill>
                  <a:srgbClr val="0000FF"/>
                </a:solidFill>
                <a:latin typeface="Roboto Mono"/>
                <a:ea typeface="Roboto Mono"/>
                <a:cs typeface="Roboto Mono"/>
                <a:sym typeface="Roboto Mono"/>
              </a:rPr>
              <a:t>gspread</a:t>
            </a:r>
            <a:r>
              <a:rPr lang="en" sz="1100">
                <a:solidFill>
                  <a:srgbClr val="0000FF"/>
                </a:solidFill>
              </a:rPr>
              <a:t> </a:t>
            </a:r>
            <a:r>
              <a:rPr lang="en" sz="1100">
                <a:solidFill>
                  <a:schemeClr val="dk1"/>
                </a:solidFill>
              </a:rPr>
              <a:t>para manejar la autenticación y la conexión a Google Sheets.</a:t>
            </a:r>
            <a:endParaRPr sz="1100">
              <a:solidFill>
                <a:schemeClr val="dk1"/>
              </a:solidFill>
            </a:endParaRPr>
          </a:p>
          <a:p>
            <a:pPr indent="0" lvl="0" marL="0" rtl="0" algn="l">
              <a:lnSpc>
                <a:spcPct val="115000"/>
              </a:lnSpc>
              <a:spcBef>
                <a:spcPts val="1200"/>
              </a:spcBef>
              <a:spcAft>
                <a:spcPts val="1200"/>
              </a:spcAft>
              <a:buNone/>
            </a:pPr>
            <a:r>
              <a:t/>
            </a:r>
            <a:endParaRPr b="1" sz="1100">
              <a:solidFill>
                <a:schemeClr val="dk1"/>
              </a:solidFill>
            </a:endParaRPr>
          </a:p>
        </p:txBody>
      </p:sp>
      <p:sp>
        <p:nvSpPr>
          <p:cNvPr id="209" name="Google Shape;209;p31"/>
          <p:cNvSpPr txBox="1"/>
          <p:nvPr>
            <p:ph type="title"/>
          </p:nvPr>
        </p:nvSpPr>
        <p:spPr>
          <a:xfrm>
            <a:off x="311700" y="1130825"/>
            <a:ext cx="4203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698"/>
              <a:buNone/>
            </a:pPr>
            <a:r>
              <a:rPr lang="en" sz="2120"/>
              <a:t>Automatización de Envío de Predicciones</a:t>
            </a:r>
            <a:endParaRPr sz="21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422225" y="500925"/>
            <a:ext cx="1787700" cy="64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Equipo</a:t>
            </a:r>
            <a:endParaRPr/>
          </a:p>
        </p:txBody>
      </p:sp>
      <p:sp>
        <p:nvSpPr>
          <p:cNvPr id="80" name="Google Shape;80;p14"/>
          <p:cNvSpPr txBox="1"/>
          <p:nvPr/>
        </p:nvSpPr>
        <p:spPr>
          <a:xfrm>
            <a:off x="317775" y="1147125"/>
            <a:ext cx="2712000" cy="18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rPr>
              <a:t>Nombre completo</a:t>
            </a:r>
            <a:r>
              <a:rPr lang="en" sz="900">
                <a:solidFill>
                  <a:schemeClr val="dk1"/>
                </a:solidFill>
              </a:rPr>
              <a:t>. Lizette Martinez Cariel</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Correo electrónico</a:t>
            </a:r>
            <a:r>
              <a:rPr lang="en" sz="900">
                <a:solidFill>
                  <a:schemeClr val="dk1"/>
                </a:solidFill>
              </a:rPr>
              <a:t>: ettezil2012@gmail.com</a:t>
            </a:r>
            <a:endParaRPr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Filosofía de vida</a:t>
            </a:r>
            <a:r>
              <a:rPr lang="en" sz="900">
                <a:solidFill>
                  <a:schemeClr val="dk1"/>
                </a:solidFill>
              </a:rPr>
              <a:t>: Vida solo hay una</a:t>
            </a:r>
            <a:endParaRPr sz="900">
              <a:solidFill>
                <a:schemeClr val="dk1"/>
              </a:solidFill>
            </a:endParaRPr>
          </a:p>
          <a:p>
            <a:pPr indent="0" lvl="0" marL="0" rtl="0" algn="l">
              <a:spcBef>
                <a:spcPts val="0"/>
              </a:spcBef>
              <a:spcAft>
                <a:spcPts val="0"/>
              </a:spcAft>
              <a:buNone/>
            </a:pPr>
            <a:r>
              <a:t/>
            </a:r>
            <a:endParaRPr>
              <a:solidFill>
                <a:schemeClr val="dk2"/>
              </a:solidFill>
            </a:endParaRPr>
          </a:p>
        </p:txBody>
      </p:sp>
      <p:sp>
        <p:nvSpPr>
          <p:cNvPr id="81" name="Google Shape;81;p14"/>
          <p:cNvSpPr txBox="1"/>
          <p:nvPr/>
        </p:nvSpPr>
        <p:spPr>
          <a:xfrm>
            <a:off x="3110701" y="1070925"/>
            <a:ext cx="2851800" cy="18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rPr>
              <a:t>Nombre completo</a:t>
            </a:r>
            <a:r>
              <a:rPr lang="en" sz="900">
                <a:solidFill>
                  <a:schemeClr val="dk1"/>
                </a:solidFill>
              </a:rPr>
              <a:t>. Alexander Montilla</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rPr b="1" lang="en" sz="900">
                <a:solidFill>
                  <a:schemeClr val="dk1"/>
                </a:solidFill>
              </a:rPr>
              <a:t>Correo electrónico</a:t>
            </a:r>
            <a:r>
              <a:rPr lang="en" sz="900">
                <a:solidFill>
                  <a:schemeClr val="dk1"/>
                </a:solidFill>
              </a:rPr>
              <a:t>: alex.montilla.e16@gmail.com</a:t>
            </a:r>
            <a:endParaRPr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 sz="900">
                <a:solidFill>
                  <a:schemeClr val="dk1"/>
                </a:solidFill>
              </a:rPr>
              <a:t>Filosofía de vida</a:t>
            </a:r>
            <a:r>
              <a:rPr lang="en" sz="900">
                <a:solidFill>
                  <a:schemeClr val="dk1"/>
                </a:solidFill>
              </a:rPr>
              <a:t>: Intenta ser el mejor en todo lo que hagas</a:t>
            </a:r>
            <a:endParaRPr>
              <a:solidFill>
                <a:schemeClr val="dk2"/>
              </a:solidFill>
            </a:endParaRPr>
          </a:p>
        </p:txBody>
      </p:sp>
      <p:sp>
        <p:nvSpPr>
          <p:cNvPr id="82" name="Google Shape;82;p14"/>
          <p:cNvSpPr txBox="1"/>
          <p:nvPr/>
        </p:nvSpPr>
        <p:spPr>
          <a:xfrm>
            <a:off x="5903600" y="1147125"/>
            <a:ext cx="2712000" cy="18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rPr>
              <a:t>Nombre completo</a:t>
            </a:r>
            <a:r>
              <a:rPr lang="en" sz="900">
                <a:solidFill>
                  <a:schemeClr val="dk1"/>
                </a:solidFill>
              </a:rPr>
              <a:t>.Guillermo Barrio</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rPr b="1" lang="en" sz="900">
                <a:solidFill>
                  <a:schemeClr val="dk1"/>
                </a:solidFill>
              </a:rPr>
              <a:t>Correo electrónico</a:t>
            </a:r>
            <a:r>
              <a:rPr lang="en" sz="900">
                <a:solidFill>
                  <a:schemeClr val="dk1"/>
                </a:solidFill>
              </a:rPr>
              <a:t>: gbarrio95@gmail.com</a:t>
            </a:r>
            <a:endParaRPr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 sz="900">
                <a:solidFill>
                  <a:schemeClr val="dk1"/>
                </a:solidFill>
              </a:rPr>
              <a:t>Filosofía de vida</a:t>
            </a:r>
            <a:r>
              <a:rPr lang="en" sz="900">
                <a:solidFill>
                  <a:schemeClr val="dk1"/>
                </a:solidFill>
              </a:rPr>
              <a:t>: Un día sin reír es un día perdido.</a:t>
            </a:r>
            <a:endParaRPr>
              <a:solidFill>
                <a:schemeClr val="dk2"/>
              </a:solidFill>
            </a:endParaRPr>
          </a:p>
        </p:txBody>
      </p:sp>
      <p:sp>
        <p:nvSpPr>
          <p:cNvPr id="83" name="Google Shape;83;p14"/>
          <p:cNvSpPr txBox="1"/>
          <p:nvPr/>
        </p:nvSpPr>
        <p:spPr>
          <a:xfrm>
            <a:off x="376650" y="3202900"/>
            <a:ext cx="2712000" cy="18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rPr>
              <a:t>Nombre completo</a:t>
            </a:r>
            <a:r>
              <a:rPr lang="en" sz="900">
                <a:solidFill>
                  <a:schemeClr val="dk1"/>
                </a:solidFill>
              </a:rPr>
              <a:t>. Andres Leonardo Arevalo</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rPr b="1" lang="en" sz="900">
                <a:solidFill>
                  <a:schemeClr val="dk1"/>
                </a:solidFill>
              </a:rPr>
              <a:t>Correo electrónico</a:t>
            </a:r>
            <a:r>
              <a:rPr lang="en" sz="900">
                <a:solidFill>
                  <a:schemeClr val="dk1"/>
                </a:solidFill>
              </a:rPr>
              <a:t>: andres.arevalopar@gmail.com</a:t>
            </a:r>
            <a:endParaRPr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 sz="900">
                <a:solidFill>
                  <a:schemeClr val="dk1"/>
                </a:solidFill>
              </a:rPr>
              <a:t>Filosofía de vida</a:t>
            </a:r>
            <a:r>
              <a:rPr lang="en" sz="900">
                <a:solidFill>
                  <a:schemeClr val="dk1"/>
                </a:solidFill>
              </a:rPr>
              <a:t>: Hazlo simple y paciencia paga</a:t>
            </a:r>
            <a:endParaRPr sz="900">
              <a:solidFill>
                <a:schemeClr val="dk1"/>
              </a:solidFill>
            </a:endParaRPr>
          </a:p>
          <a:p>
            <a:pPr indent="0" lvl="0" marL="0" rtl="0" algn="l">
              <a:spcBef>
                <a:spcPts val="0"/>
              </a:spcBef>
              <a:spcAft>
                <a:spcPts val="0"/>
              </a:spcAft>
              <a:buNone/>
            </a:pPr>
            <a:r>
              <a:t/>
            </a:r>
            <a:endParaRPr>
              <a:solidFill>
                <a:schemeClr val="dk2"/>
              </a:solidFill>
            </a:endParaRPr>
          </a:p>
        </p:txBody>
      </p:sp>
      <p:sp>
        <p:nvSpPr>
          <p:cNvPr id="84" name="Google Shape;84;p14"/>
          <p:cNvSpPr txBox="1"/>
          <p:nvPr/>
        </p:nvSpPr>
        <p:spPr>
          <a:xfrm>
            <a:off x="3169563" y="3202900"/>
            <a:ext cx="2712000" cy="18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rPr>
              <a:t>Nombre completo</a:t>
            </a:r>
            <a:r>
              <a:rPr lang="en" sz="900">
                <a:solidFill>
                  <a:schemeClr val="dk1"/>
                </a:solidFill>
              </a:rPr>
              <a:t>.Alba Zúñiga Aspas</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rPr b="1" lang="en" sz="900">
                <a:solidFill>
                  <a:schemeClr val="dk1"/>
                </a:solidFill>
              </a:rPr>
              <a:t>Correo electrónico</a:t>
            </a:r>
            <a:r>
              <a:rPr lang="en" sz="900">
                <a:solidFill>
                  <a:schemeClr val="dk1"/>
                </a:solidFill>
              </a:rPr>
              <a:t>: alzuas97@gmail.com</a:t>
            </a:r>
            <a:endParaRPr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 sz="900">
                <a:solidFill>
                  <a:schemeClr val="dk1"/>
                </a:solidFill>
              </a:rPr>
              <a:t>Filosofía de vida</a:t>
            </a:r>
            <a:r>
              <a:rPr lang="en" sz="900">
                <a:solidFill>
                  <a:schemeClr val="dk1"/>
                </a:solidFill>
              </a:rPr>
              <a:t>: </a:t>
            </a:r>
            <a:r>
              <a:rPr lang="en" sz="900">
                <a:solidFill>
                  <a:schemeClr val="dk1"/>
                </a:solidFill>
              </a:rPr>
              <a:t>Con cabeza fría y corazón alegre, se llega más lejos.</a:t>
            </a:r>
            <a:endParaRPr sz="900">
              <a:solidFill>
                <a:schemeClr val="dk1"/>
              </a:solidFill>
            </a:endParaRPr>
          </a:p>
        </p:txBody>
      </p:sp>
      <p:sp>
        <p:nvSpPr>
          <p:cNvPr id="85" name="Google Shape;85;p14"/>
          <p:cNvSpPr txBox="1"/>
          <p:nvPr/>
        </p:nvSpPr>
        <p:spPr>
          <a:xfrm>
            <a:off x="5962475" y="3202900"/>
            <a:ext cx="2712000" cy="18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rPr>
              <a:t>Nombre Completo: </a:t>
            </a:r>
            <a:r>
              <a:rPr lang="en" sz="900">
                <a:solidFill>
                  <a:schemeClr val="dk1"/>
                </a:solidFill>
              </a:rPr>
              <a:t>La</a:t>
            </a:r>
            <a:r>
              <a:rPr lang="en" sz="900">
                <a:solidFill>
                  <a:schemeClr val="dk1"/>
                </a:solidFill>
              </a:rPr>
              <a:t>ura González Chaminade</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rPr b="1" lang="en" sz="900">
                <a:solidFill>
                  <a:schemeClr val="dk1"/>
                </a:solidFill>
              </a:rPr>
              <a:t>Correo electrónico</a:t>
            </a:r>
            <a:r>
              <a:rPr lang="en" sz="900">
                <a:solidFill>
                  <a:schemeClr val="dk1"/>
                </a:solidFill>
              </a:rPr>
              <a:t>: lglezchaminade@gmail.com</a:t>
            </a:r>
            <a:endParaRPr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 sz="900">
                <a:solidFill>
                  <a:schemeClr val="dk1"/>
                </a:solidFill>
              </a:rPr>
              <a:t>Filosofía de vida</a:t>
            </a:r>
            <a:r>
              <a:rPr lang="en" sz="900">
                <a:solidFill>
                  <a:schemeClr val="dk1"/>
                </a:solidFill>
              </a:rPr>
              <a:t>: Talent without work, is nothing.</a:t>
            </a:r>
            <a:endParaRPr sz="900">
              <a:solidFill>
                <a:schemeClr val="dk1"/>
              </a:solidFill>
            </a:endParaRPr>
          </a:p>
          <a:p>
            <a:pPr indent="0" lvl="0" marL="0" rtl="0" algn="l">
              <a:spcBef>
                <a:spcPts val="0"/>
              </a:spcBef>
              <a:spcAft>
                <a:spcPts val="0"/>
              </a:spcAft>
              <a:buNone/>
            </a:pPr>
            <a:r>
              <a:rPr lang="en" sz="900">
                <a:solidFill>
                  <a:schemeClr val="dk1"/>
                </a:solidFill>
              </a:rPr>
              <a:t>Hard work pays off.</a:t>
            </a:r>
            <a:endParaRPr sz="900">
              <a:solidFill>
                <a:schemeClr val="dk1"/>
              </a:solidFill>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11700" y="11308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698"/>
              <a:buNone/>
            </a:pPr>
            <a:r>
              <a:rPr lang="en" sz="2120"/>
              <a:t>Extracción de Datos de Google Sheets</a:t>
            </a:r>
            <a:endParaRPr sz="2120"/>
          </a:p>
        </p:txBody>
      </p:sp>
      <p:sp>
        <p:nvSpPr>
          <p:cNvPr id="215" name="Google Shape;215;p32"/>
          <p:cNvSpPr txBox="1"/>
          <p:nvPr>
            <p:ph idx="1" type="body"/>
          </p:nvPr>
        </p:nvSpPr>
        <p:spPr>
          <a:xfrm>
            <a:off x="311700" y="2119650"/>
            <a:ext cx="4102500" cy="3207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chemeClr val="dk1"/>
                </a:solidFill>
              </a:rPr>
              <a:t>Contenido</a:t>
            </a:r>
            <a:r>
              <a:rPr lang="en" sz="1100">
                <a:solidFill>
                  <a:schemeClr val="dk1"/>
                </a:solidFill>
              </a:rPr>
              <a:t>:</a:t>
            </a:r>
            <a:endParaRPr sz="1100">
              <a:solidFill>
                <a:schemeClr val="dk1"/>
              </a:solidFill>
            </a:endParaRPr>
          </a:p>
          <a:p>
            <a:pPr indent="-298450" lvl="0" marL="457200" rtl="0" algn="l">
              <a:spcBef>
                <a:spcPts val="1200"/>
              </a:spcBef>
              <a:spcAft>
                <a:spcPts val="0"/>
              </a:spcAft>
              <a:buSzPts val="1100"/>
              <a:buChar char="●"/>
            </a:pPr>
            <a:r>
              <a:rPr b="1" lang="en" sz="1100">
                <a:solidFill>
                  <a:schemeClr val="dk1"/>
                </a:solidFill>
              </a:rPr>
              <a:t>Recoger datos</a:t>
            </a:r>
            <a:r>
              <a:rPr lang="en" sz="1100">
                <a:solidFill>
                  <a:schemeClr val="dk1"/>
                </a:solidFill>
              </a:rPr>
              <a:t>: Utilizamos el método </a:t>
            </a:r>
            <a:r>
              <a:rPr lang="en" sz="1100">
                <a:solidFill>
                  <a:srgbClr val="0000FF"/>
                </a:solidFill>
                <a:latin typeface="Roboto Mono"/>
                <a:ea typeface="Roboto Mono"/>
                <a:cs typeface="Roboto Mono"/>
                <a:sym typeface="Roboto Mono"/>
              </a:rPr>
              <a:t>col_values()</a:t>
            </a:r>
            <a:r>
              <a:rPr lang="en" sz="1100">
                <a:solidFill>
                  <a:schemeClr val="dk1"/>
                </a:solidFill>
              </a:rPr>
              <a:t> de </a:t>
            </a:r>
            <a:r>
              <a:rPr lang="en" sz="1100">
                <a:solidFill>
                  <a:srgbClr val="0000FF"/>
                </a:solidFill>
                <a:latin typeface="Roboto Mono"/>
                <a:ea typeface="Roboto Mono"/>
                <a:cs typeface="Roboto Mono"/>
                <a:sym typeface="Roboto Mono"/>
              </a:rPr>
              <a:t>gspread</a:t>
            </a:r>
            <a:r>
              <a:rPr lang="en" sz="1100">
                <a:solidFill>
                  <a:schemeClr val="dk1"/>
                </a:solidFill>
              </a:rPr>
              <a:t> para extraer columnas específicas de correos electrónicos y preferencias de empresas.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Filtrar datos</a:t>
            </a:r>
            <a:r>
              <a:rPr lang="en" sz="1100">
                <a:solidFill>
                  <a:schemeClr val="dk1"/>
                </a:solidFill>
              </a:rPr>
              <a:t>: Eliminamos encabezados y guardamos los datos relevantes en listas para su posterior uso.</a:t>
            </a:r>
            <a:endParaRPr sz="1100">
              <a:solidFill>
                <a:schemeClr val="dk1"/>
              </a:solidFill>
            </a:endParaRPr>
          </a:p>
          <a:p>
            <a:pPr indent="0" lvl="0" marL="0" rtl="0" algn="l">
              <a:spcBef>
                <a:spcPts val="1200"/>
              </a:spcBef>
              <a:spcAft>
                <a:spcPts val="0"/>
              </a:spcAft>
              <a:buNone/>
            </a:pPr>
            <a:r>
              <a:t/>
            </a:r>
            <a:endParaRPr b="1"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
        <p:nvSpPr>
          <p:cNvPr id="216" name="Google Shape;216;p32"/>
          <p:cNvSpPr txBox="1"/>
          <p:nvPr>
            <p:ph type="title"/>
          </p:nvPr>
        </p:nvSpPr>
        <p:spPr>
          <a:xfrm>
            <a:off x="4731300" y="1130825"/>
            <a:ext cx="4102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698"/>
              <a:buNone/>
            </a:pPr>
            <a:r>
              <a:rPr lang="en" sz="2120"/>
              <a:t> </a:t>
            </a:r>
            <a:r>
              <a:rPr lang="en" sz="2120"/>
              <a:t>Filtrado de Datos por Preferencia</a:t>
            </a:r>
            <a:endParaRPr sz="2120"/>
          </a:p>
        </p:txBody>
      </p:sp>
      <p:sp>
        <p:nvSpPr>
          <p:cNvPr id="217" name="Google Shape;217;p32"/>
          <p:cNvSpPr txBox="1"/>
          <p:nvPr/>
        </p:nvSpPr>
        <p:spPr>
          <a:xfrm>
            <a:off x="4731300" y="2119650"/>
            <a:ext cx="4016100" cy="21789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200"/>
              </a:spcBef>
              <a:spcAft>
                <a:spcPts val="0"/>
              </a:spcAft>
              <a:buNone/>
            </a:pPr>
            <a:r>
              <a:rPr b="1" lang="en" sz="1100">
                <a:solidFill>
                  <a:schemeClr val="dk1"/>
                </a:solidFill>
              </a:rPr>
              <a:t>Contenido</a:t>
            </a:r>
            <a:r>
              <a:rPr lang="en"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Filtrar clientes</a:t>
            </a:r>
            <a:r>
              <a:rPr lang="en" sz="1100">
                <a:solidFill>
                  <a:schemeClr val="dk1"/>
                </a:solidFill>
              </a:rPr>
              <a:t>: Seleccionamos los correos electrónicos de usuarios interesados en una empresa específica (por ejemplo, NVDA).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Uso de Pandas</a:t>
            </a:r>
            <a:r>
              <a:rPr lang="en" sz="1100">
                <a:solidFill>
                  <a:schemeClr val="dk1"/>
                </a:solidFill>
              </a:rPr>
              <a:t>: Aplicamos un DataFrame de Pandas para realizar filtrados eficientes y estructurados.</a:t>
            </a:r>
            <a:endParaRPr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1200"/>
              </a:spcAft>
              <a:buNone/>
            </a:pPr>
            <a:r>
              <a:t/>
            </a:r>
            <a:endParaRPr b="1" sz="1100">
              <a:solidFill>
                <a:schemeClr val="dk1"/>
              </a:solidFill>
            </a:endParaRPr>
          </a:p>
        </p:txBody>
      </p:sp>
      <p:sp>
        <p:nvSpPr>
          <p:cNvPr id="218" name="Google Shape;218;p32"/>
          <p:cNvSpPr txBox="1"/>
          <p:nvPr>
            <p:ph type="title"/>
          </p:nvPr>
        </p:nvSpPr>
        <p:spPr>
          <a:xfrm>
            <a:off x="340200" y="277050"/>
            <a:ext cx="846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508"/>
              <a:t>Automatización de Envío de Predicciones Bursátiles</a:t>
            </a:r>
            <a:endParaRPr sz="2508"/>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311700" y="11308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698"/>
              <a:buNone/>
            </a:pPr>
            <a:r>
              <a:rPr lang="en" sz="2120"/>
              <a:t>Cargar las Predicciones del Modelo</a:t>
            </a:r>
            <a:endParaRPr sz="2120"/>
          </a:p>
        </p:txBody>
      </p:sp>
      <p:sp>
        <p:nvSpPr>
          <p:cNvPr id="224" name="Google Shape;224;p33"/>
          <p:cNvSpPr txBox="1"/>
          <p:nvPr>
            <p:ph idx="1" type="body"/>
          </p:nvPr>
        </p:nvSpPr>
        <p:spPr>
          <a:xfrm>
            <a:off x="311700" y="2119650"/>
            <a:ext cx="4102500" cy="3207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chemeClr val="dk1"/>
                </a:solidFill>
              </a:rPr>
              <a:t>Contenido</a:t>
            </a:r>
            <a:r>
              <a:rPr lang="en" sz="1100">
                <a:solidFill>
                  <a:schemeClr val="dk1"/>
                </a:solidFill>
              </a:rPr>
              <a:t>:</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Leer CSV</a:t>
            </a:r>
            <a:r>
              <a:rPr lang="en" sz="1100">
                <a:solidFill>
                  <a:schemeClr val="dk1"/>
                </a:solidFill>
              </a:rPr>
              <a:t>: Utilizamos </a:t>
            </a:r>
            <a:r>
              <a:rPr lang="en" sz="1100">
                <a:solidFill>
                  <a:srgbClr val="0000FF"/>
                </a:solidFill>
                <a:latin typeface="Roboto Mono"/>
                <a:ea typeface="Roboto Mono"/>
                <a:cs typeface="Roboto Mono"/>
                <a:sym typeface="Roboto Mono"/>
              </a:rPr>
              <a:t>pandas.read_csv()</a:t>
            </a:r>
            <a:r>
              <a:rPr lang="en" sz="1100">
                <a:solidFill>
                  <a:schemeClr val="dk1"/>
                </a:solidFill>
              </a:rPr>
              <a:t> para cargar predicciones desde un archivo CSV.</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Almacenar tendencia</a:t>
            </a:r>
            <a:r>
              <a:rPr lang="en" sz="1100">
                <a:solidFill>
                  <a:schemeClr val="dk1"/>
                </a:solidFill>
              </a:rPr>
              <a:t>: Extraemos la columna 'Tendencia' para obtener los resultados predichos y almacenarlos para su uso en los correos electrónicos.</a:t>
            </a:r>
            <a:endParaRPr sz="1100">
              <a:solidFill>
                <a:schemeClr val="dk1"/>
              </a:solidFill>
            </a:endParaRPr>
          </a:p>
          <a:p>
            <a:pPr indent="0" lvl="0" marL="0" rtl="0" algn="l">
              <a:spcBef>
                <a:spcPts val="1200"/>
              </a:spcBef>
              <a:spcAft>
                <a:spcPts val="0"/>
              </a:spcAft>
              <a:buNone/>
            </a:pPr>
            <a:r>
              <a:t/>
            </a:r>
            <a:endParaRPr b="1" sz="1100">
              <a:solidFill>
                <a:schemeClr val="dk1"/>
              </a:solidFill>
            </a:endParaRPr>
          </a:p>
          <a:p>
            <a:pPr indent="0" lvl="0" marL="0" rtl="0" algn="l">
              <a:spcBef>
                <a:spcPts val="1200"/>
              </a:spcBef>
              <a:spcAft>
                <a:spcPts val="0"/>
              </a:spcAft>
              <a:buNone/>
            </a:pPr>
            <a:r>
              <a:t/>
            </a:r>
            <a:endParaRPr b="1"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
        <p:nvSpPr>
          <p:cNvPr id="225" name="Google Shape;225;p33"/>
          <p:cNvSpPr txBox="1"/>
          <p:nvPr>
            <p:ph type="title"/>
          </p:nvPr>
        </p:nvSpPr>
        <p:spPr>
          <a:xfrm>
            <a:off x="4731300" y="11308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698"/>
              <a:buNone/>
            </a:pPr>
            <a:r>
              <a:rPr lang="en" sz="2120"/>
              <a:t>Preparación del Correo Electrónico</a:t>
            </a:r>
            <a:endParaRPr sz="2120"/>
          </a:p>
        </p:txBody>
      </p:sp>
      <p:sp>
        <p:nvSpPr>
          <p:cNvPr id="226" name="Google Shape;226;p33"/>
          <p:cNvSpPr txBox="1"/>
          <p:nvPr/>
        </p:nvSpPr>
        <p:spPr>
          <a:xfrm>
            <a:off x="4731300" y="2119650"/>
            <a:ext cx="4016100" cy="29169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200"/>
              </a:spcBef>
              <a:spcAft>
                <a:spcPts val="0"/>
              </a:spcAft>
              <a:buNone/>
            </a:pPr>
            <a:r>
              <a:rPr b="1" lang="en" sz="1100">
                <a:solidFill>
                  <a:schemeClr val="dk1"/>
                </a:solidFill>
              </a:rPr>
              <a:t>Contenido</a:t>
            </a:r>
            <a:r>
              <a:rPr lang="en"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Configurar el correo</a:t>
            </a:r>
            <a:r>
              <a:rPr lang="en" sz="1100">
                <a:solidFill>
                  <a:schemeClr val="dk1"/>
                </a:solidFill>
              </a:rPr>
              <a:t>: Usamos </a:t>
            </a:r>
            <a:r>
              <a:rPr lang="en" sz="1100">
                <a:solidFill>
                  <a:srgbClr val="0000FF"/>
                </a:solidFill>
                <a:latin typeface="Roboto Mono"/>
                <a:ea typeface="Roboto Mono"/>
                <a:cs typeface="Roboto Mono"/>
                <a:sym typeface="Roboto Mono"/>
              </a:rPr>
              <a:t>EmailMessage()</a:t>
            </a:r>
            <a:r>
              <a:rPr lang="en" sz="1100">
                <a:solidFill>
                  <a:srgbClr val="0000FF"/>
                </a:solidFill>
              </a:rPr>
              <a:t> </a:t>
            </a:r>
            <a:r>
              <a:rPr lang="en" sz="1100">
                <a:solidFill>
                  <a:schemeClr val="dk1"/>
                </a:solidFill>
              </a:rPr>
              <a:t>de la biblioteca</a:t>
            </a:r>
            <a:r>
              <a:rPr lang="en" sz="1100">
                <a:solidFill>
                  <a:srgbClr val="0000FF"/>
                </a:solidFill>
              </a:rPr>
              <a:t> </a:t>
            </a:r>
            <a:r>
              <a:rPr lang="en" sz="1100">
                <a:solidFill>
                  <a:srgbClr val="0000FF"/>
                </a:solidFill>
                <a:latin typeface="Roboto Mono"/>
                <a:ea typeface="Roboto Mono"/>
                <a:cs typeface="Roboto Mono"/>
                <a:sym typeface="Roboto Mono"/>
              </a:rPr>
              <a:t>email</a:t>
            </a:r>
            <a:r>
              <a:rPr lang="en" sz="1100">
                <a:solidFill>
                  <a:schemeClr val="dk1"/>
                </a:solidFill>
              </a:rPr>
              <a:t> para estructurar el correo electrónico.</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Asunto</a:t>
            </a:r>
            <a:r>
              <a:rPr lang="en" sz="1100">
                <a:solidFill>
                  <a:schemeClr val="dk1"/>
                </a:solidFill>
              </a:rPr>
              <a:t>: "Predicción de acciones".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Contenido</a:t>
            </a:r>
            <a:r>
              <a:rPr lang="en" sz="1100">
                <a:solidFill>
                  <a:schemeClr val="dk1"/>
                </a:solidFill>
              </a:rPr>
              <a:t>: Incluimos la tendencia predicha en el cuerpo del mensaje para que los usuarios reciban la información relevante.</a:t>
            </a:r>
            <a:endParaRPr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1200"/>
              </a:spcAft>
              <a:buNone/>
            </a:pPr>
            <a:r>
              <a:t/>
            </a:r>
            <a:endParaRPr b="1" sz="1100">
              <a:solidFill>
                <a:schemeClr val="dk1"/>
              </a:solidFill>
            </a:endParaRPr>
          </a:p>
        </p:txBody>
      </p:sp>
      <p:sp>
        <p:nvSpPr>
          <p:cNvPr id="227" name="Google Shape;227;p33"/>
          <p:cNvSpPr txBox="1"/>
          <p:nvPr>
            <p:ph type="title"/>
          </p:nvPr>
        </p:nvSpPr>
        <p:spPr>
          <a:xfrm>
            <a:off x="340200" y="277050"/>
            <a:ext cx="846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508"/>
              <a:t>Automatización de Envío de Predicciones Bursátiles</a:t>
            </a:r>
            <a:endParaRPr sz="2508"/>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311700" y="1130825"/>
            <a:ext cx="4260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Enviar Correos con SMTP</a:t>
            </a:r>
            <a:endParaRPr sz="1920"/>
          </a:p>
        </p:txBody>
      </p:sp>
      <p:sp>
        <p:nvSpPr>
          <p:cNvPr id="233" name="Google Shape;233;p34"/>
          <p:cNvSpPr txBox="1"/>
          <p:nvPr>
            <p:ph idx="1" type="body"/>
          </p:nvPr>
        </p:nvSpPr>
        <p:spPr>
          <a:xfrm>
            <a:off x="331625" y="2119650"/>
            <a:ext cx="4102500" cy="3709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chemeClr val="dk1"/>
                </a:solidFill>
              </a:rPr>
              <a:t>Contenido</a:t>
            </a:r>
            <a:r>
              <a:rPr lang="en" sz="1100">
                <a:solidFill>
                  <a:schemeClr val="dk1"/>
                </a:solidFill>
              </a:rPr>
              <a:t>:</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SMTP Gmail</a:t>
            </a:r>
            <a:r>
              <a:rPr lang="en" sz="1100">
                <a:solidFill>
                  <a:schemeClr val="dk1"/>
                </a:solidFill>
              </a:rPr>
              <a:t>: Utilizamos el servidor SMTP de Gmail para enviar los correos electrónicos.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Autenticación</a:t>
            </a:r>
            <a:r>
              <a:rPr lang="en" sz="1100">
                <a:solidFill>
                  <a:schemeClr val="dk1"/>
                </a:solidFill>
              </a:rPr>
              <a:t>: Iniciamos sesión en Gmail con las credenciales del servidor para autenticar el envío.</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Envío del correo</a:t>
            </a:r>
            <a:r>
              <a:rPr lang="en" sz="1100">
                <a:solidFill>
                  <a:schemeClr val="dk1"/>
                </a:solidFill>
              </a:rPr>
              <a:t>: Enviamos el correo a la lista de clientes filtrados basándonos en sus preferencias.</a:t>
            </a:r>
            <a:endParaRPr sz="1100">
              <a:solidFill>
                <a:schemeClr val="dk1"/>
              </a:solidFill>
            </a:endParaRPr>
          </a:p>
          <a:p>
            <a:pPr indent="0" lvl="0" marL="0" rtl="0" algn="l">
              <a:spcBef>
                <a:spcPts val="1200"/>
              </a:spcBef>
              <a:spcAft>
                <a:spcPts val="0"/>
              </a:spcAft>
              <a:buNone/>
            </a:pPr>
            <a:r>
              <a:t/>
            </a:r>
            <a:endParaRPr b="1" sz="1100">
              <a:solidFill>
                <a:schemeClr val="dk1"/>
              </a:solidFill>
            </a:endParaRPr>
          </a:p>
          <a:p>
            <a:pPr indent="0" lvl="0" marL="0" rtl="0" algn="l">
              <a:spcBef>
                <a:spcPts val="1200"/>
              </a:spcBef>
              <a:spcAft>
                <a:spcPts val="0"/>
              </a:spcAft>
              <a:buNone/>
            </a:pPr>
            <a:r>
              <a:t/>
            </a:r>
            <a:endParaRPr b="1" sz="1100">
              <a:solidFill>
                <a:schemeClr val="dk1"/>
              </a:solidFill>
            </a:endParaRPr>
          </a:p>
          <a:p>
            <a:pPr indent="0" lvl="0" marL="0" rtl="0" algn="l">
              <a:spcBef>
                <a:spcPts val="1200"/>
              </a:spcBef>
              <a:spcAft>
                <a:spcPts val="0"/>
              </a:spcAft>
              <a:buNone/>
            </a:pPr>
            <a:r>
              <a:t/>
            </a:r>
            <a:endParaRPr b="1"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
        <p:nvSpPr>
          <p:cNvPr id="234" name="Google Shape;234;p34"/>
          <p:cNvSpPr txBox="1"/>
          <p:nvPr/>
        </p:nvSpPr>
        <p:spPr>
          <a:xfrm>
            <a:off x="4731300" y="2119650"/>
            <a:ext cx="4016100" cy="139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1200"/>
              </a:spcAft>
              <a:buNone/>
            </a:pPr>
            <a:r>
              <a:t/>
            </a:r>
            <a:endParaRPr b="1" sz="1100">
              <a:solidFill>
                <a:schemeClr val="dk1"/>
              </a:solidFill>
            </a:endParaRPr>
          </a:p>
        </p:txBody>
      </p:sp>
      <p:sp>
        <p:nvSpPr>
          <p:cNvPr id="235" name="Google Shape;235;p34"/>
          <p:cNvSpPr txBox="1"/>
          <p:nvPr>
            <p:ph type="title"/>
          </p:nvPr>
        </p:nvSpPr>
        <p:spPr>
          <a:xfrm>
            <a:off x="340200" y="277050"/>
            <a:ext cx="846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508"/>
              <a:t>Automatización de Envío de Predicciones Bursátiles</a:t>
            </a:r>
            <a:endParaRPr sz="2508"/>
          </a:p>
        </p:txBody>
      </p:sp>
      <p:pic>
        <p:nvPicPr>
          <p:cNvPr id="236" name="Google Shape;236;p34"/>
          <p:cNvPicPr preferRelativeResize="0"/>
          <p:nvPr/>
        </p:nvPicPr>
        <p:blipFill>
          <a:blip r:embed="rId3">
            <a:alphaModFix/>
          </a:blip>
          <a:stretch>
            <a:fillRect/>
          </a:stretch>
        </p:blipFill>
        <p:spPr>
          <a:xfrm>
            <a:off x="4920463" y="1703525"/>
            <a:ext cx="3637775" cy="2046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340200" y="277050"/>
            <a:ext cx="846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508"/>
              <a:t>Predicciones Bursátiles Automatizadas con GCP</a:t>
            </a:r>
            <a:endParaRPr sz="2508"/>
          </a:p>
        </p:txBody>
      </p:sp>
      <p:sp>
        <p:nvSpPr>
          <p:cNvPr id="242" name="Google Shape;242;p35"/>
          <p:cNvSpPr txBox="1"/>
          <p:nvPr/>
        </p:nvSpPr>
        <p:spPr>
          <a:xfrm>
            <a:off x="340200" y="1091725"/>
            <a:ext cx="3278700" cy="287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solidFill>
                  <a:schemeClr val="dk1"/>
                </a:solidFill>
              </a:rPr>
              <a:t>¿Cómo enviar predicciones personalizadas a muchos clientes de manera eficiente?</a:t>
            </a:r>
            <a:endParaRPr b="1" sz="1200">
              <a:solidFill>
                <a:schemeClr val="dk1"/>
              </a:solidFill>
            </a:endParaRPr>
          </a:p>
          <a:p>
            <a:pPr indent="0" lvl="0" marL="0" rtl="0" algn="l">
              <a:lnSpc>
                <a:spcPct val="115000"/>
              </a:lnSpc>
              <a:spcBef>
                <a:spcPts val="1200"/>
              </a:spcBef>
              <a:spcAft>
                <a:spcPts val="0"/>
              </a:spcAft>
              <a:buNone/>
            </a:pPr>
            <a:r>
              <a:t/>
            </a:r>
            <a:endParaRPr b="1" sz="1200">
              <a:solidFill>
                <a:schemeClr val="dk1"/>
              </a:solidFill>
            </a:endParaRPr>
          </a:p>
          <a:p>
            <a:pPr indent="0" lvl="0" marL="0" rtl="0" algn="l">
              <a:lnSpc>
                <a:spcPct val="115000"/>
              </a:lnSpc>
              <a:spcBef>
                <a:spcPts val="1200"/>
              </a:spcBef>
              <a:spcAft>
                <a:spcPts val="1200"/>
              </a:spcAft>
              <a:buNone/>
            </a:pPr>
            <a:r>
              <a:rPr b="1" lang="en" sz="1100">
                <a:solidFill>
                  <a:schemeClr val="dk1"/>
                </a:solidFill>
              </a:rPr>
              <a:t>Introducción:</a:t>
            </a:r>
            <a:br>
              <a:rPr b="1" lang="en" sz="1100">
                <a:solidFill>
                  <a:schemeClr val="dk1"/>
                </a:solidFill>
              </a:rPr>
            </a:br>
            <a:r>
              <a:rPr lang="en" sz="1100">
                <a:solidFill>
                  <a:schemeClr val="dk1"/>
                </a:solidFill>
              </a:rPr>
              <a:t>Primero </a:t>
            </a:r>
            <a:r>
              <a:rPr lang="en" sz="1100">
                <a:solidFill>
                  <a:schemeClr val="dk1"/>
                </a:solidFill>
              </a:rPr>
              <a:t>introducimos el problema que estábamos enfrentando: la necesidad de enviar predicciones bursátiles personalizadas a un gran número de clientes de manera eficiente. Mostraremos cómo esta tarea, que antes era manual y propensa a errores, ahora se podría automatizar </a:t>
            </a:r>
            <a:r>
              <a:rPr lang="en" sz="1100">
                <a:solidFill>
                  <a:schemeClr val="dk1"/>
                </a:solidFill>
              </a:rPr>
              <a:t>completamente</a:t>
            </a:r>
            <a:r>
              <a:rPr lang="en" sz="1100">
                <a:solidFill>
                  <a:schemeClr val="dk1"/>
                </a:solidFill>
              </a:rPr>
              <a:t> gracias a Google Cloud Platform.</a:t>
            </a:r>
            <a:endParaRPr sz="1100">
              <a:solidFill>
                <a:schemeClr val="dk1"/>
              </a:solidFill>
            </a:endParaRPr>
          </a:p>
        </p:txBody>
      </p:sp>
      <p:sp>
        <p:nvSpPr>
          <p:cNvPr id="243" name="Google Shape;243;p35"/>
          <p:cNvSpPr txBox="1"/>
          <p:nvPr>
            <p:ph type="title"/>
          </p:nvPr>
        </p:nvSpPr>
        <p:spPr>
          <a:xfrm>
            <a:off x="3902825" y="1091725"/>
            <a:ext cx="846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1808"/>
              <a:t>Nuestra Solución</a:t>
            </a:r>
            <a:endParaRPr sz="1808"/>
          </a:p>
        </p:txBody>
      </p:sp>
      <p:sp>
        <p:nvSpPr>
          <p:cNvPr id="244" name="Google Shape;244;p35"/>
          <p:cNvSpPr txBox="1"/>
          <p:nvPr/>
        </p:nvSpPr>
        <p:spPr>
          <a:xfrm>
            <a:off x="3995500" y="1664425"/>
            <a:ext cx="4965600" cy="26499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Cloud Functions:</a:t>
            </a:r>
            <a:r>
              <a:rPr lang="en" sz="1100">
                <a:solidFill>
                  <a:schemeClr val="dk1"/>
                </a:solidFill>
              </a:rPr>
              <a:t> El cerebro de la operación. Calcula las predicciones y envía los correos.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Firestore:</a:t>
            </a:r>
            <a:r>
              <a:rPr lang="en" sz="1100">
                <a:solidFill>
                  <a:schemeClr val="dk1"/>
                </a:solidFill>
              </a:rPr>
              <a:t> Nuestra base de datos. Guarda la información de nuestros clientes.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Cloud Scheduler:</a:t>
            </a:r>
            <a:r>
              <a:rPr lang="en" sz="1100">
                <a:solidFill>
                  <a:schemeClr val="dk1"/>
                </a:solidFill>
              </a:rPr>
              <a:t> El cronómetro. Le dice a Cloud Functions cuándo trabajar.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Gmail API:</a:t>
            </a:r>
            <a:r>
              <a:rPr lang="en" sz="1100">
                <a:solidFill>
                  <a:schemeClr val="dk1"/>
                </a:solidFill>
              </a:rPr>
              <a:t> El cartero. Envía los correos a nuestros clientes.</a:t>
            </a:r>
            <a:endParaRPr sz="1100">
              <a:solidFill>
                <a:schemeClr val="dk1"/>
              </a:solidFill>
            </a:endParaRPr>
          </a:p>
          <a:p>
            <a:pPr indent="0" lvl="0" marL="0" rtl="0" algn="l">
              <a:lnSpc>
                <a:spcPct val="115000"/>
              </a:lnSpc>
              <a:spcBef>
                <a:spcPts val="1200"/>
              </a:spcBef>
              <a:spcAft>
                <a:spcPts val="1200"/>
              </a:spcAft>
              <a:buNone/>
            </a:pPr>
            <a:br>
              <a:rPr b="1" lang="en" sz="1100">
                <a:solidFill>
                  <a:schemeClr val="dk1"/>
                </a:solidFill>
              </a:rPr>
            </a:br>
            <a:r>
              <a:rPr lang="en" sz="1100">
                <a:solidFill>
                  <a:schemeClr val="dk1"/>
                </a:solidFill>
              </a:rPr>
              <a:t>Se presenta</a:t>
            </a:r>
            <a:r>
              <a:rPr lang="en" sz="1100">
                <a:solidFill>
                  <a:schemeClr val="dk1"/>
                </a:solidFill>
              </a:rPr>
              <a:t> la posible solución que se podría desarrollar utilizando Google Cloud Platform. Explicamos cómo cada componente de la solución trabaja en conjunto para en un futuro automatizar el proceso de envío de predicciones.</a:t>
            </a:r>
            <a:endParaRPr sz="11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311700" y="1054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Cómo Funciona</a:t>
            </a:r>
            <a:endParaRPr/>
          </a:p>
        </p:txBody>
      </p:sp>
      <p:sp>
        <p:nvSpPr>
          <p:cNvPr id="250" name="Google Shape;250;p36"/>
          <p:cNvSpPr txBox="1"/>
          <p:nvPr>
            <p:ph idx="1" type="body"/>
          </p:nvPr>
        </p:nvSpPr>
        <p:spPr>
          <a:xfrm>
            <a:off x="311700" y="1762075"/>
            <a:ext cx="41925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Contenido:</a:t>
            </a:r>
            <a:endParaRPr b="1" sz="11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Cloud Scheduler:</a:t>
            </a:r>
            <a:r>
              <a:rPr lang="en" sz="1100">
                <a:solidFill>
                  <a:schemeClr val="dk1"/>
                </a:solidFill>
              </a:rPr>
              <a:t> Le dice a Cloud Functions cuándo trabajar.</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Cloud Functions:</a:t>
            </a:r>
            <a:r>
              <a:rPr lang="en" sz="1100">
                <a:solidFill>
                  <a:schemeClr val="dk1"/>
                </a:solidFill>
              </a:rPr>
              <a:t> Mira en Firestore quién necesita un correo.</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Calcula predicciones:</a:t>
            </a:r>
            <a:r>
              <a:rPr lang="en" sz="1100">
                <a:solidFill>
                  <a:schemeClr val="dk1"/>
                </a:solidFill>
              </a:rPr>
              <a:t> Usa nuestro modelo de machine learning.</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Envía correo:</a:t>
            </a:r>
            <a:r>
              <a:rPr lang="en" sz="1100">
                <a:solidFill>
                  <a:schemeClr val="dk1"/>
                </a:solidFill>
              </a:rPr>
              <a:t> Usa Gmail API para enviar el correo al cliente.</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None/>
            </a:pPr>
            <a:r>
              <a:t/>
            </a:r>
            <a:endParaRPr/>
          </a:p>
        </p:txBody>
      </p:sp>
      <p:sp>
        <p:nvSpPr>
          <p:cNvPr id="251" name="Google Shape;251;p36"/>
          <p:cNvSpPr txBox="1"/>
          <p:nvPr/>
        </p:nvSpPr>
        <p:spPr>
          <a:xfrm>
            <a:off x="5070800" y="1033175"/>
            <a:ext cx="300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rPr>
              <a:t>Beneficios</a:t>
            </a:r>
            <a:endParaRPr sz="2500">
              <a:solidFill>
                <a:schemeClr val="dk1"/>
              </a:solidFill>
            </a:endParaRPr>
          </a:p>
        </p:txBody>
      </p:sp>
      <p:sp>
        <p:nvSpPr>
          <p:cNvPr id="252" name="Google Shape;252;p36"/>
          <p:cNvSpPr txBox="1"/>
          <p:nvPr/>
        </p:nvSpPr>
        <p:spPr>
          <a:xfrm>
            <a:off x="4974675" y="1776325"/>
            <a:ext cx="3930300" cy="221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Contenido:</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Automatización:</a:t>
            </a:r>
            <a:r>
              <a:rPr lang="en" sz="1100">
                <a:solidFill>
                  <a:schemeClr val="dk1"/>
                </a:solidFill>
              </a:rPr>
              <a:t> ¡Adiós a los correos manuales!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Personalización:</a:t>
            </a:r>
            <a:r>
              <a:rPr lang="en" sz="1100">
                <a:solidFill>
                  <a:schemeClr val="dk1"/>
                </a:solidFill>
              </a:rPr>
              <a:t> Cada cliente recibe sus predicciones específicas.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Escalabilidad:</a:t>
            </a:r>
            <a:r>
              <a:rPr lang="en" sz="1100">
                <a:solidFill>
                  <a:schemeClr val="dk1"/>
                </a:solidFill>
              </a:rPr>
              <a:t> Maneja muchos clientes sin problemas.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Eficiencia:</a:t>
            </a:r>
            <a:r>
              <a:rPr lang="en" sz="1100">
                <a:solidFill>
                  <a:schemeClr val="dk1"/>
                </a:solidFill>
              </a:rPr>
              <a:t> Todo se hace de forma rápida y precisa.</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Se destacan los principales beneficios que se </a:t>
            </a:r>
            <a:r>
              <a:rPr lang="en" sz="1100">
                <a:solidFill>
                  <a:schemeClr val="dk1"/>
                </a:solidFill>
              </a:rPr>
              <a:t>obtendrían</a:t>
            </a:r>
            <a:r>
              <a:rPr lang="en" sz="1100">
                <a:solidFill>
                  <a:schemeClr val="dk1"/>
                </a:solidFill>
              </a:rPr>
              <a:t> al implementar esta solución. </a:t>
            </a:r>
            <a:endParaRPr sz="1100">
              <a:solidFill>
                <a:schemeClr val="dk1"/>
              </a:solidFill>
            </a:endParaRPr>
          </a:p>
        </p:txBody>
      </p:sp>
      <p:sp>
        <p:nvSpPr>
          <p:cNvPr id="253" name="Google Shape;253;p36"/>
          <p:cNvSpPr txBox="1"/>
          <p:nvPr>
            <p:ph type="title"/>
          </p:nvPr>
        </p:nvSpPr>
        <p:spPr>
          <a:xfrm>
            <a:off x="340200" y="277050"/>
            <a:ext cx="846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508"/>
              <a:t>Predicciones Bursátiles Automatizadas con GCP</a:t>
            </a:r>
            <a:endParaRPr sz="2508"/>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9" name="Google Shape;25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500"/>
              <a:t>Este proyecto representó un desafío técnico y organizacional que nos permitió aplicar los conocimientos adquiridos a lo largo del bootcamp. A través del uso de redes neuronales LSTM y técnicas avanzadas de análisis de datos, logramos construir un sistema de predicción de acciones enfocado en NVIDIA. Aunque nos enfrentamos a limitaciones de tiempo y recursos, el proceso nos permitió experimentar con la realidad de trabajar en este gran reto, desarrollar habilidades en automatización y preprocesamiento de datos, y mejorar nuestra capacidad para resolver problemas de manera eficiente. Este proyecto ha sido una experiencia invaluable para nuestra formación profesional y nos ha dejado con un sólido entendimiento de cómo aplicar inteligencia artificial en el ámbito financiero</a:t>
            </a:r>
            <a:endParaRPr sz="1500"/>
          </a:p>
          <a:p>
            <a:pPr indent="0" lvl="0" marL="0" rtl="0" algn="ctr">
              <a:lnSpc>
                <a:spcPct val="150000"/>
              </a:lnSpc>
              <a:spcBef>
                <a:spcPts val="1200"/>
              </a:spcBef>
              <a:spcAft>
                <a:spcPts val="1200"/>
              </a:spcAft>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420"/>
              <a:t>Predicción de Acciones Usando Modelos de Serie </a:t>
            </a:r>
            <a:r>
              <a:rPr lang="en" sz="2420"/>
              <a:t>Temporal</a:t>
            </a:r>
            <a:endParaRPr sz="2420"/>
          </a:p>
        </p:txBody>
      </p:sp>
      <p:sp>
        <p:nvSpPr>
          <p:cNvPr id="91" name="Google Shape;9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0"/>
              </a:spcAft>
              <a:buNone/>
            </a:pPr>
            <a:r>
              <a:rPr b="1" lang="en"/>
              <a:t>Arquitectura del Sistema</a:t>
            </a:r>
            <a:endParaRPr b="1"/>
          </a:p>
          <a:p>
            <a:pPr indent="0" lvl="0" marL="0" rtl="0" algn="ctr">
              <a:lnSpc>
                <a:spcPct val="200000"/>
              </a:lnSpc>
              <a:spcBef>
                <a:spcPts val="1200"/>
              </a:spcBef>
              <a:spcAft>
                <a:spcPts val="0"/>
              </a:spcAft>
              <a:buNone/>
            </a:pPr>
            <a:r>
              <a:rPr b="1" lang="en"/>
              <a:t>Análisis Exploratorio de Datos</a:t>
            </a:r>
            <a:endParaRPr b="1"/>
          </a:p>
          <a:p>
            <a:pPr indent="0" lvl="0" marL="0" rtl="0" algn="ctr">
              <a:lnSpc>
                <a:spcPct val="200000"/>
              </a:lnSpc>
              <a:spcBef>
                <a:spcPts val="1200"/>
              </a:spcBef>
              <a:spcAft>
                <a:spcPts val="0"/>
              </a:spcAft>
              <a:buNone/>
            </a:pPr>
            <a:r>
              <a:rPr b="1" lang="en"/>
              <a:t>Modelos Predictivos</a:t>
            </a:r>
            <a:endParaRPr b="1"/>
          </a:p>
          <a:p>
            <a:pPr indent="0" lvl="0" marL="0" rtl="0" algn="ctr">
              <a:lnSpc>
                <a:spcPct val="200000"/>
              </a:lnSpc>
              <a:spcBef>
                <a:spcPts val="1200"/>
              </a:spcBef>
              <a:spcAft>
                <a:spcPts val="0"/>
              </a:spcAft>
              <a:buNone/>
            </a:pPr>
            <a:r>
              <a:rPr b="1" lang="en"/>
              <a:t>Predicciones y Beneficios</a:t>
            </a:r>
            <a:endParaRPr b="1"/>
          </a:p>
          <a:p>
            <a:pPr indent="0" lvl="0" marL="0" rtl="0" algn="ctr">
              <a:lnSpc>
                <a:spcPct val="200000"/>
              </a:lnSpc>
              <a:spcBef>
                <a:spcPts val="1200"/>
              </a:spcBef>
              <a:spcAft>
                <a:spcPts val="1200"/>
              </a:spcAft>
              <a:buNone/>
            </a:pPr>
            <a:r>
              <a:rPr i="1" lang="en" sz="1600"/>
              <a:t>IA y ML en finanzas para decisiones informadas.</a:t>
            </a:r>
            <a:endParaRPr i="1" sz="1600"/>
          </a:p>
        </p:txBody>
      </p:sp>
      <p:cxnSp>
        <p:nvCxnSpPr>
          <p:cNvPr id="92" name="Google Shape;92;p15"/>
          <p:cNvCxnSpPr/>
          <p:nvPr/>
        </p:nvCxnSpPr>
        <p:spPr>
          <a:xfrm>
            <a:off x="2946150" y="2410388"/>
            <a:ext cx="3259500" cy="300"/>
          </a:xfrm>
          <a:prstGeom prst="straightConnector1">
            <a:avLst/>
          </a:prstGeom>
          <a:noFill/>
          <a:ln cap="flat" cmpd="sng" w="9525">
            <a:solidFill>
              <a:srgbClr val="EA9999"/>
            </a:solidFill>
            <a:prstDash val="solid"/>
            <a:round/>
            <a:headEnd len="med" w="med" type="none"/>
            <a:tailEnd len="med" w="med" type="none"/>
          </a:ln>
        </p:spPr>
      </p:cxnSp>
      <p:cxnSp>
        <p:nvCxnSpPr>
          <p:cNvPr id="93" name="Google Shape;93;p15"/>
          <p:cNvCxnSpPr/>
          <p:nvPr/>
        </p:nvCxnSpPr>
        <p:spPr>
          <a:xfrm>
            <a:off x="2946150" y="3083913"/>
            <a:ext cx="3259500" cy="300"/>
          </a:xfrm>
          <a:prstGeom prst="straightConnector1">
            <a:avLst/>
          </a:prstGeom>
          <a:noFill/>
          <a:ln cap="flat" cmpd="sng" w="9525">
            <a:solidFill>
              <a:srgbClr val="EA9999"/>
            </a:solidFill>
            <a:prstDash val="solid"/>
            <a:round/>
            <a:headEnd len="med" w="med" type="none"/>
            <a:tailEnd len="med" w="med" type="none"/>
          </a:ln>
        </p:spPr>
      </p:cxnSp>
      <p:cxnSp>
        <p:nvCxnSpPr>
          <p:cNvPr id="94" name="Google Shape;94;p15"/>
          <p:cNvCxnSpPr/>
          <p:nvPr/>
        </p:nvCxnSpPr>
        <p:spPr>
          <a:xfrm>
            <a:off x="2946150" y="1713913"/>
            <a:ext cx="3259500" cy="300"/>
          </a:xfrm>
          <a:prstGeom prst="straightConnector1">
            <a:avLst/>
          </a:prstGeom>
          <a:noFill/>
          <a:ln cap="flat" cmpd="sng" w="9525">
            <a:solidFill>
              <a:srgbClr val="EA9999"/>
            </a:solidFill>
            <a:prstDash val="solid"/>
            <a:round/>
            <a:headEnd len="med" w="med" type="none"/>
            <a:tailEnd len="med" w="med" type="none"/>
          </a:ln>
        </p:spPr>
      </p:cxnSp>
      <p:cxnSp>
        <p:nvCxnSpPr>
          <p:cNvPr id="95" name="Google Shape;95;p15"/>
          <p:cNvCxnSpPr/>
          <p:nvPr/>
        </p:nvCxnSpPr>
        <p:spPr>
          <a:xfrm>
            <a:off x="2946150" y="3803363"/>
            <a:ext cx="3259500" cy="300"/>
          </a:xfrm>
          <a:prstGeom prst="straightConnector1">
            <a:avLst/>
          </a:prstGeom>
          <a:noFill/>
          <a:ln cap="flat" cmpd="sng" w="9525">
            <a:solidFill>
              <a:srgbClr val="EA9999"/>
            </a:solidFill>
            <a:prstDash val="solid"/>
            <a:round/>
            <a:headEnd len="med" w="med" type="none"/>
            <a:tailEnd len="med" w="med" type="none"/>
          </a:ln>
        </p:spPr>
      </p:cxnSp>
      <p:cxnSp>
        <p:nvCxnSpPr>
          <p:cNvPr id="96" name="Google Shape;96;p15"/>
          <p:cNvCxnSpPr/>
          <p:nvPr/>
        </p:nvCxnSpPr>
        <p:spPr>
          <a:xfrm>
            <a:off x="311700" y="979888"/>
            <a:ext cx="8520300" cy="2400"/>
          </a:xfrm>
          <a:prstGeom prst="straightConnector1">
            <a:avLst/>
          </a:prstGeom>
          <a:noFill/>
          <a:ln cap="flat" cmpd="sng" w="9525">
            <a:solidFill>
              <a:srgbClr val="EA9999"/>
            </a:solidFill>
            <a:prstDash val="solid"/>
            <a:round/>
            <a:headEnd len="med" w="med" type="none"/>
            <a:tailEnd len="med" w="med" type="none"/>
          </a:ln>
        </p:spPr>
      </p:cxnSp>
      <p:cxnSp>
        <p:nvCxnSpPr>
          <p:cNvPr id="97" name="Google Shape;97;p15"/>
          <p:cNvCxnSpPr/>
          <p:nvPr/>
        </p:nvCxnSpPr>
        <p:spPr>
          <a:xfrm flipH="1">
            <a:off x="8832300" y="510725"/>
            <a:ext cx="2400" cy="441300"/>
          </a:xfrm>
          <a:prstGeom prst="straightConnector1">
            <a:avLst/>
          </a:prstGeom>
          <a:noFill/>
          <a:ln cap="flat" cmpd="sng" w="9525">
            <a:solidFill>
              <a:srgbClr val="EA9999"/>
            </a:solidFill>
            <a:prstDash val="solid"/>
            <a:round/>
            <a:headEnd len="med" w="med" type="none"/>
            <a:tailEnd len="med" w="med" type="none"/>
          </a:ln>
        </p:spPr>
      </p:cxnSp>
      <p:cxnSp>
        <p:nvCxnSpPr>
          <p:cNvPr id="98" name="Google Shape;98;p15"/>
          <p:cNvCxnSpPr/>
          <p:nvPr/>
        </p:nvCxnSpPr>
        <p:spPr>
          <a:xfrm>
            <a:off x="315750" y="952013"/>
            <a:ext cx="8520300" cy="2400"/>
          </a:xfrm>
          <a:prstGeom prst="straightConnector1">
            <a:avLst/>
          </a:prstGeom>
          <a:noFill/>
          <a:ln cap="flat" cmpd="sng" w="9525">
            <a:solidFill>
              <a:srgbClr val="EA9999"/>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22225" y="500925"/>
            <a:ext cx="2085000" cy="64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Arquitectura</a:t>
            </a:r>
            <a:endParaRPr/>
          </a:p>
        </p:txBody>
      </p:sp>
      <p:sp>
        <p:nvSpPr>
          <p:cNvPr id="104" name="Google Shape;104;p16"/>
          <p:cNvSpPr txBox="1"/>
          <p:nvPr/>
        </p:nvSpPr>
        <p:spPr>
          <a:xfrm>
            <a:off x="916175" y="2093700"/>
            <a:ext cx="5738400" cy="1897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Clr>
                <a:schemeClr val="dk1"/>
              </a:buClr>
              <a:buSzPts val="1100"/>
              <a:buFont typeface="Arial"/>
              <a:buNone/>
            </a:pPr>
            <a:r>
              <a:rPr lang="en" sz="1200">
                <a:solidFill>
                  <a:schemeClr val="dk1"/>
                </a:solidFill>
              </a:rPr>
              <a:t>Este proyecto tiene como objetivo predecir los valores de acciones de varias empresas utilizando un modelo LSTM. Los usuarios seleccionan las empresas de su interés mediante un formulario en WordPress, se descargan datos desde Google Sheets y Kaggle, se ejecuta el modelo localmente, los resultados se guardan en un CSV y se envían automáticamente por correo electrónico.</a:t>
            </a:r>
            <a:endParaRPr sz="1200">
              <a:solidFill>
                <a:schemeClr val="dk1"/>
              </a:solidFill>
            </a:endParaRPr>
          </a:p>
        </p:txBody>
      </p:sp>
      <p:sp>
        <p:nvSpPr>
          <p:cNvPr id="105" name="Google Shape;105;p16"/>
          <p:cNvSpPr txBox="1"/>
          <p:nvPr/>
        </p:nvSpPr>
        <p:spPr>
          <a:xfrm>
            <a:off x="552900" y="1273350"/>
            <a:ext cx="1729200" cy="5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Visión general</a:t>
            </a:r>
            <a:endParaRPr sz="1800">
              <a:solidFill>
                <a:schemeClr val="dk2"/>
              </a:solidFill>
            </a:endParaRPr>
          </a:p>
        </p:txBody>
      </p:sp>
      <p:pic>
        <p:nvPicPr>
          <p:cNvPr id="106" name="Google Shape;106;p16"/>
          <p:cNvPicPr preferRelativeResize="0"/>
          <p:nvPr/>
        </p:nvPicPr>
        <p:blipFill>
          <a:blip r:embed="rId3">
            <a:alphaModFix/>
          </a:blip>
          <a:stretch>
            <a:fillRect/>
          </a:stretch>
        </p:blipFill>
        <p:spPr>
          <a:xfrm>
            <a:off x="6456800" y="143250"/>
            <a:ext cx="2523574" cy="1502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00"/>
              <a:t>Componentes Principales</a:t>
            </a:r>
            <a:endParaRPr sz="1800"/>
          </a:p>
        </p:txBody>
      </p:sp>
      <p:sp>
        <p:nvSpPr>
          <p:cNvPr id="112" name="Google Shape;112;p17"/>
          <p:cNvSpPr txBox="1"/>
          <p:nvPr>
            <p:ph idx="1" type="body"/>
          </p:nvPr>
        </p:nvSpPr>
        <p:spPr>
          <a:xfrm>
            <a:off x="311700" y="1152475"/>
            <a:ext cx="8832300" cy="3849900"/>
          </a:xfrm>
          <a:prstGeom prst="rect">
            <a:avLst/>
          </a:prstGeom>
        </p:spPr>
        <p:txBody>
          <a:bodyPr anchorCtr="0" anchor="t" bIns="91425" lIns="91425" spcFirstLastPara="1" rIns="91425" wrap="square" tIns="91425">
            <a:normAutofit fontScale="70000" lnSpcReduction="20000"/>
          </a:bodyPr>
          <a:lstStyle/>
          <a:p>
            <a:pPr indent="-228600" lvl="0" marL="457200" rtl="0" algn="l">
              <a:spcBef>
                <a:spcPts val="1200"/>
              </a:spcBef>
              <a:spcAft>
                <a:spcPts val="0"/>
              </a:spcAft>
              <a:buNone/>
            </a:pPr>
            <a:r>
              <a:rPr b="1" lang="en" sz="1500">
                <a:solidFill>
                  <a:schemeClr val="dk1"/>
                </a:solidFill>
              </a:rPr>
              <a:t>Frontend (Formulario en WordPress)</a:t>
            </a:r>
            <a:r>
              <a:rPr lang="en" sz="1500">
                <a:solidFill>
                  <a:schemeClr val="dk1"/>
                </a:solidFill>
              </a:rPr>
              <a:t>:</a:t>
            </a:r>
            <a:endParaRPr sz="1500">
              <a:solidFill>
                <a:schemeClr val="dk1"/>
              </a:solidFill>
            </a:endParaRPr>
          </a:p>
          <a:p>
            <a:pPr indent="-295275" lvl="0" marL="457200" rtl="0" algn="l">
              <a:spcBef>
                <a:spcPts val="1200"/>
              </a:spcBef>
              <a:spcAft>
                <a:spcPts val="0"/>
              </a:spcAft>
              <a:buClr>
                <a:schemeClr val="dk1"/>
              </a:buClr>
              <a:buSzPct val="100000"/>
              <a:buChar char="●"/>
            </a:pPr>
            <a:r>
              <a:rPr lang="en" sz="1500">
                <a:solidFill>
                  <a:schemeClr val="dk1"/>
                </a:solidFill>
              </a:rPr>
              <a:t>Los usuarios seleccionan las empresas de interés y proporcionan su correo electrónico.</a:t>
            </a:r>
            <a:endParaRPr sz="1500">
              <a:solidFill>
                <a:schemeClr val="dk1"/>
              </a:solidFill>
            </a:endParaRPr>
          </a:p>
          <a:p>
            <a:pPr indent="0" lvl="0" marL="0" rtl="0" algn="l">
              <a:spcBef>
                <a:spcPts val="1200"/>
              </a:spcBef>
              <a:spcAft>
                <a:spcPts val="0"/>
              </a:spcAft>
              <a:buNone/>
            </a:pPr>
            <a:r>
              <a:rPr b="1" lang="en" sz="1500">
                <a:solidFill>
                  <a:schemeClr val="dk1"/>
                </a:solidFill>
              </a:rPr>
              <a:t>Obtención de Datos (API de Google Sheets)</a:t>
            </a:r>
            <a:r>
              <a:rPr lang="en" sz="1500">
                <a:solidFill>
                  <a:schemeClr val="dk1"/>
                </a:solidFill>
              </a:rPr>
              <a:t>:</a:t>
            </a:r>
            <a:endParaRPr sz="1500">
              <a:solidFill>
                <a:schemeClr val="dk1"/>
              </a:solidFill>
            </a:endParaRPr>
          </a:p>
          <a:p>
            <a:pPr indent="-295275" lvl="0" marL="457200" rtl="0" algn="l">
              <a:spcBef>
                <a:spcPts val="1200"/>
              </a:spcBef>
              <a:spcAft>
                <a:spcPts val="0"/>
              </a:spcAft>
              <a:buClr>
                <a:schemeClr val="dk1"/>
              </a:buClr>
              <a:buSzPct val="100000"/>
              <a:buChar char="●"/>
            </a:pPr>
            <a:r>
              <a:rPr lang="en" sz="1500">
                <a:solidFill>
                  <a:schemeClr val="dk1"/>
                </a:solidFill>
              </a:rPr>
              <a:t>Los datos de acciones históricos y otros parámetros necesarios se obtienen automáticamente mediante la API de Google Sheets.</a:t>
            </a:r>
            <a:endParaRPr sz="1500">
              <a:solidFill>
                <a:schemeClr val="dk1"/>
              </a:solidFill>
            </a:endParaRPr>
          </a:p>
          <a:p>
            <a:pPr indent="0" lvl="0" marL="0" rtl="0" algn="l">
              <a:spcBef>
                <a:spcPts val="1200"/>
              </a:spcBef>
              <a:spcAft>
                <a:spcPts val="0"/>
              </a:spcAft>
              <a:buNone/>
            </a:pPr>
            <a:r>
              <a:rPr b="1" lang="en" sz="1500">
                <a:solidFill>
                  <a:schemeClr val="dk1"/>
                </a:solidFill>
              </a:rPr>
              <a:t>Modelo de Predicción (LSTM)</a:t>
            </a:r>
            <a:r>
              <a:rPr lang="en" sz="1500">
                <a:solidFill>
                  <a:schemeClr val="dk1"/>
                </a:solidFill>
              </a:rPr>
              <a:t>:</a:t>
            </a:r>
            <a:endParaRPr sz="1500">
              <a:solidFill>
                <a:schemeClr val="dk1"/>
              </a:solidFill>
            </a:endParaRPr>
          </a:p>
          <a:p>
            <a:pPr indent="-295275" lvl="0" marL="457200" rtl="0" algn="l">
              <a:spcBef>
                <a:spcPts val="1200"/>
              </a:spcBef>
              <a:spcAft>
                <a:spcPts val="0"/>
              </a:spcAft>
              <a:buClr>
                <a:schemeClr val="dk1"/>
              </a:buClr>
              <a:buSzPct val="100000"/>
              <a:buChar char="●"/>
            </a:pPr>
            <a:r>
              <a:rPr lang="en" sz="1500">
                <a:solidFill>
                  <a:schemeClr val="dk1"/>
                </a:solidFill>
              </a:rPr>
              <a:t>Se ejecuta localmente, utilizando los datos obtenidos de la API de Google Sheets.</a:t>
            </a:r>
            <a:endParaRPr sz="1500">
              <a:solidFill>
                <a:schemeClr val="dk1"/>
              </a:solidFill>
            </a:endParaRPr>
          </a:p>
          <a:p>
            <a:pPr indent="0" lvl="0" marL="0" rtl="0" algn="l">
              <a:spcBef>
                <a:spcPts val="1200"/>
              </a:spcBef>
              <a:spcAft>
                <a:spcPts val="0"/>
              </a:spcAft>
              <a:buNone/>
            </a:pPr>
            <a:r>
              <a:rPr b="1" lang="en" sz="1500">
                <a:solidFill>
                  <a:schemeClr val="dk1"/>
                </a:solidFill>
              </a:rPr>
              <a:t>Almacenamiento de Resultados (CSV)</a:t>
            </a:r>
            <a:r>
              <a:rPr lang="en" sz="1500">
                <a:solidFill>
                  <a:schemeClr val="dk1"/>
                </a:solidFill>
              </a:rPr>
              <a:t>:</a:t>
            </a:r>
            <a:endParaRPr sz="1500">
              <a:solidFill>
                <a:schemeClr val="dk1"/>
              </a:solidFill>
            </a:endParaRPr>
          </a:p>
          <a:p>
            <a:pPr indent="-295275" lvl="0" marL="457200" rtl="0" algn="l">
              <a:spcBef>
                <a:spcPts val="1200"/>
              </a:spcBef>
              <a:spcAft>
                <a:spcPts val="0"/>
              </a:spcAft>
              <a:buClr>
                <a:schemeClr val="dk1"/>
              </a:buClr>
              <a:buSzPct val="100000"/>
              <a:buChar char="●"/>
            </a:pPr>
            <a:r>
              <a:rPr lang="en" sz="1500">
                <a:solidFill>
                  <a:schemeClr val="dk1"/>
                </a:solidFill>
              </a:rPr>
              <a:t>Las predicciones generadas por el modelo se guardan en un archivo </a:t>
            </a:r>
            <a:r>
              <a:rPr b="1" lang="en" sz="1500">
                <a:solidFill>
                  <a:schemeClr val="dk1"/>
                </a:solidFill>
              </a:rPr>
              <a:t>CSV</a:t>
            </a:r>
            <a:r>
              <a:rPr lang="en" sz="1500">
                <a:solidFill>
                  <a:schemeClr val="dk1"/>
                </a:solidFill>
              </a:rPr>
              <a:t> local.</a:t>
            </a:r>
            <a:endParaRPr sz="1500">
              <a:solidFill>
                <a:schemeClr val="dk1"/>
              </a:solidFill>
            </a:endParaRPr>
          </a:p>
          <a:p>
            <a:pPr indent="0" lvl="0" marL="0" rtl="0" algn="l">
              <a:spcBef>
                <a:spcPts val="1200"/>
              </a:spcBef>
              <a:spcAft>
                <a:spcPts val="0"/>
              </a:spcAft>
              <a:buNone/>
            </a:pPr>
            <a:r>
              <a:rPr b="1" lang="en" sz="1500">
                <a:solidFill>
                  <a:schemeClr val="dk1"/>
                </a:solidFill>
              </a:rPr>
              <a:t>Envío de Correo (Script Python)</a:t>
            </a:r>
            <a:r>
              <a:rPr lang="en" sz="1500">
                <a:solidFill>
                  <a:schemeClr val="dk1"/>
                </a:solidFill>
              </a:rPr>
              <a:t>:</a:t>
            </a:r>
            <a:endParaRPr sz="1500">
              <a:solidFill>
                <a:schemeClr val="dk1"/>
              </a:solidFill>
            </a:endParaRPr>
          </a:p>
          <a:p>
            <a:pPr indent="-295275" lvl="0" marL="457200" rtl="0" algn="l">
              <a:spcBef>
                <a:spcPts val="1200"/>
              </a:spcBef>
              <a:spcAft>
                <a:spcPts val="0"/>
              </a:spcAft>
              <a:buClr>
                <a:schemeClr val="dk1"/>
              </a:buClr>
              <a:buSzPct val="100000"/>
              <a:buChar char="●"/>
            </a:pPr>
            <a:r>
              <a:rPr lang="en" sz="1500">
                <a:solidFill>
                  <a:schemeClr val="dk1"/>
                </a:solidFill>
              </a:rPr>
              <a:t>Se envían automáticamente los resultados por correo a los usuarios.</a:t>
            </a:r>
            <a:endParaRPr b="1" sz="1500">
              <a:solidFill>
                <a:schemeClr val="dk1"/>
              </a:solidFill>
            </a:endParaRPr>
          </a:p>
          <a:p>
            <a:pPr indent="0" lvl="0" marL="457200" rtl="0" algn="l">
              <a:spcBef>
                <a:spcPts val="1200"/>
              </a:spcBef>
              <a:spcAft>
                <a:spcPts val="0"/>
              </a:spcAft>
              <a:buNone/>
            </a:pPr>
            <a:r>
              <a:t/>
            </a:r>
            <a:endParaRPr b="1"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1985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Flujo de trabajo</a:t>
            </a:r>
            <a:endParaRPr sz="2320"/>
          </a:p>
        </p:txBody>
      </p:sp>
      <p:sp>
        <p:nvSpPr>
          <p:cNvPr id="118" name="Google Shape;118;p18"/>
          <p:cNvSpPr txBox="1"/>
          <p:nvPr>
            <p:ph idx="1" type="body"/>
          </p:nvPr>
        </p:nvSpPr>
        <p:spPr>
          <a:xfrm>
            <a:off x="110000" y="771200"/>
            <a:ext cx="8520600" cy="39693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Clr>
                <a:schemeClr val="dk1"/>
              </a:buClr>
              <a:buSzPts val="275"/>
              <a:buFont typeface="Arial"/>
              <a:buNone/>
            </a:pPr>
            <a:r>
              <a:rPr b="1" lang="en" sz="4800">
                <a:solidFill>
                  <a:schemeClr val="dk1"/>
                </a:solidFill>
              </a:rPr>
              <a:t>Entrada de Datos (Formulario en WordPress)</a:t>
            </a:r>
            <a:r>
              <a:rPr lang="en" sz="4800">
                <a:solidFill>
                  <a:schemeClr val="dk1"/>
                </a:solidFill>
              </a:rPr>
              <a:t>:</a:t>
            </a:r>
            <a:endParaRPr sz="4800">
              <a:solidFill>
                <a:schemeClr val="dk1"/>
              </a:solidFill>
            </a:endParaRPr>
          </a:p>
          <a:p>
            <a:pPr indent="-304800" lvl="0" marL="457200" rtl="0" algn="l">
              <a:spcBef>
                <a:spcPts val="1200"/>
              </a:spcBef>
              <a:spcAft>
                <a:spcPts val="0"/>
              </a:spcAft>
              <a:buClr>
                <a:schemeClr val="dk1"/>
              </a:buClr>
              <a:buSzPct val="100000"/>
              <a:buChar char="●"/>
            </a:pPr>
            <a:r>
              <a:rPr lang="en" sz="4800">
                <a:solidFill>
                  <a:schemeClr val="dk1"/>
                </a:solidFill>
              </a:rPr>
              <a:t>El usuario selecciona las </a:t>
            </a:r>
            <a:r>
              <a:rPr b="1" lang="en" sz="4800">
                <a:solidFill>
                  <a:schemeClr val="dk1"/>
                </a:solidFill>
              </a:rPr>
              <a:t>empresas</a:t>
            </a:r>
            <a:r>
              <a:rPr lang="en" sz="4800">
                <a:solidFill>
                  <a:schemeClr val="dk1"/>
                </a:solidFill>
              </a:rPr>
              <a:t> y proporciona su </a:t>
            </a:r>
            <a:r>
              <a:rPr b="1" lang="en" sz="4800">
                <a:solidFill>
                  <a:schemeClr val="dk1"/>
                </a:solidFill>
              </a:rPr>
              <a:t>correo electrónico</a:t>
            </a:r>
            <a:r>
              <a:rPr lang="en" sz="4800">
                <a:solidFill>
                  <a:schemeClr val="dk1"/>
                </a:solidFill>
              </a:rPr>
              <a:t> en el formulario.</a:t>
            </a:r>
            <a:endParaRPr sz="4800">
              <a:solidFill>
                <a:schemeClr val="dk1"/>
              </a:solidFill>
            </a:endParaRPr>
          </a:p>
          <a:p>
            <a:pPr indent="-304800" lvl="0" marL="457200" rtl="0" algn="l">
              <a:spcBef>
                <a:spcPts val="0"/>
              </a:spcBef>
              <a:spcAft>
                <a:spcPts val="0"/>
              </a:spcAft>
              <a:buClr>
                <a:schemeClr val="dk1"/>
              </a:buClr>
              <a:buSzPct val="100000"/>
              <a:buChar char="●"/>
            </a:pPr>
            <a:r>
              <a:rPr lang="en" sz="4800">
                <a:solidFill>
                  <a:schemeClr val="dk1"/>
                </a:solidFill>
              </a:rPr>
              <a:t>Estos datos se envían al backend para iniciar el proceso de predicción.</a:t>
            </a:r>
            <a:endParaRPr sz="4800">
              <a:solidFill>
                <a:schemeClr val="dk1"/>
              </a:solidFill>
            </a:endParaRPr>
          </a:p>
          <a:p>
            <a:pPr indent="0" lvl="0" marL="0" rtl="0" algn="l">
              <a:spcBef>
                <a:spcPts val="1200"/>
              </a:spcBef>
              <a:spcAft>
                <a:spcPts val="0"/>
              </a:spcAft>
              <a:buClr>
                <a:schemeClr val="dk1"/>
              </a:buClr>
              <a:buSzPts val="275"/>
              <a:buFont typeface="Arial"/>
              <a:buNone/>
            </a:pPr>
            <a:r>
              <a:rPr b="1" lang="en" sz="4800">
                <a:solidFill>
                  <a:schemeClr val="dk1"/>
                </a:solidFill>
              </a:rPr>
              <a:t>Obtención Automática de Datos (API de Google Sheets)</a:t>
            </a:r>
            <a:r>
              <a:rPr lang="en" sz="4800">
                <a:solidFill>
                  <a:schemeClr val="dk1"/>
                </a:solidFill>
              </a:rPr>
              <a:t>:</a:t>
            </a:r>
            <a:endParaRPr sz="4800">
              <a:solidFill>
                <a:schemeClr val="dk1"/>
              </a:solidFill>
            </a:endParaRPr>
          </a:p>
          <a:p>
            <a:pPr indent="-304800" lvl="0" marL="457200" rtl="0" algn="l">
              <a:spcBef>
                <a:spcPts val="1200"/>
              </a:spcBef>
              <a:spcAft>
                <a:spcPts val="0"/>
              </a:spcAft>
              <a:buClr>
                <a:schemeClr val="dk1"/>
              </a:buClr>
              <a:buSzPct val="100000"/>
              <a:buChar char="●"/>
            </a:pPr>
            <a:r>
              <a:rPr lang="en" sz="4800">
                <a:solidFill>
                  <a:schemeClr val="dk1"/>
                </a:solidFill>
              </a:rPr>
              <a:t>La API de Google Sheets permite acceder a datos de acciones históricos de forma automática, evitando la necesidad de descargar manualmente el CSV.</a:t>
            </a:r>
            <a:endParaRPr sz="4800">
              <a:solidFill>
                <a:schemeClr val="dk1"/>
              </a:solidFill>
            </a:endParaRPr>
          </a:p>
          <a:p>
            <a:pPr indent="-304800" lvl="0" marL="457200" rtl="0" algn="l">
              <a:spcBef>
                <a:spcPts val="0"/>
              </a:spcBef>
              <a:spcAft>
                <a:spcPts val="0"/>
              </a:spcAft>
              <a:buClr>
                <a:schemeClr val="dk1"/>
              </a:buClr>
              <a:buSzPct val="100000"/>
              <a:buChar char="●"/>
            </a:pPr>
            <a:r>
              <a:rPr lang="en" sz="4800">
                <a:solidFill>
                  <a:schemeClr val="dk1"/>
                </a:solidFill>
              </a:rPr>
              <a:t>Los datos se obtienen dinámicamente cada vez que se solicita una predicción.</a:t>
            </a:r>
            <a:endParaRPr sz="4800">
              <a:solidFill>
                <a:schemeClr val="dk1"/>
              </a:solidFill>
            </a:endParaRPr>
          </a:p>
          <a:p>
            <a:pPr indent="0" lvl="0" marL="0" rtl="0" algn="l">
              <a:spcBef>
                <a:spcPts val="1200"/>
              </a:spcBef>
              <a:spcAft>
                <a:spcPts val="0"/>
              </a:spcAft>
              <a:buClr>
                <a:schemeClr val="dk1"/>
              </a:buClr>
              <a:buSzPts val="275"/>
              <a:buFont typeface="Arial"/>
              <a:buNone/>
            </a:pPr>
            <a:r>
              <a:rPr b="1" lang="en" sz="4800">
                <a:solidFill>
                  <a:schemeClr val="dk1"/>
                </a:solidFill>
              </a:rPr>
              <a:t>Ejecución del Modelo</a:t>
            </a:r>
            <a:r>
              <a:rPr lang="en" sz="4800">
                <a:solidFill>
                  <a:schemeClr val="dk1"/>
                </a:solidFill>
              </a:rPr>
              <a:t>:</a:t>
            </a:r>
            <a:endParaRPr sz="4800">
              <a:solidFill>
                <a:schemeClr val="dk1"/>
              </a:solidFill>
            </a:endParaRPr>
          </a:p>
          <a:p>
            <a:pPr indent="-304800" lvl="0" marL="457200" rtl="0" algn="l">
              <a:spcBef>
                <a:spcPts val="1200"/>
              </a:spcBef>
              <a:spcAft>
                <a:spcPts val="0"/>
              </a:spcAft>
              <a:buClr>
                <a:schemeClr val="dk1"/>
              </a:buClr>
              <a:buSzPct val="100000"/>
              <a:buChar char="●"/>
            </a:pPr>
            <a:r>
              <a:rPr lang="en" sz="4800">
                <a:solidFill>
                  <a:schemeClr val="dk1"/>
                </a:solidFill>
              </a:rPr>
              <a:t>El modelo LSTM se ejecuta localmente, utilizando los datos obtenidos a través de la API de Google Sheets.</a:t>
            </a:r>
            <a:endParaRPr sz="4800">
              <a:solidFill>
                <a:schemeClr val="dk1"/>
              </a:solidFill>
            </a:endParaRPr>
          </a:p>
          <a:p>
            <a:pPr indent="-304800" lvl="0" marL="457200" rtl="0" algn="l">
              <a:spcBef>
                <a:spcPts val="0"/>
              </a:spcBef>
              <a:spcAft>
                <a:spcPts val="0"/>
              </a:spcAft>
              <a:buClr>
                <a:schemeClr val="dk1"/>
              </a:buClr>
              <a:buSzPct val="100000"/>
              <a:buChar char="●"/>
            </a:pPr>
            <a:r>
              <a:rPr lang="en" sz="4800">
                <a:solidFill>
                  <a:schemeClr val="dk1"/>
                </a:solidFill>
              </a:rPr>
              <a:t>Genera predicciones para las empresas seleccionadas.</a:t>
            </a:r>
            <a:endParaRPr sz="4800">
              <a:solidFill>
                <a:schemeClr val="dk1"/>
              </a:solidFill>
            </a:endParaRPr>
          </a:p>
          <a:p>
            <a:pPr indent="0" lvl="0" marL="0" rtl="0" algn="l">
              <a:spcBef>
                <a:spcPts val="1200"/>
              </a:spcBef>
              <a:spcAft>
                <a:spcPts val="0"/>
              </a:spcAft>
              <a:buClr>
                <a:schemeClr val="dk1"/>
              </a:buClr>
              <a:buSzPts val="275"/>
              <a:buFont typeface="Arial"/>
              <a:buNone/>
            </a:pPr>
            <a:r>
              <a:rPr b="1" lang="en" sz="4800">
                <a:solidFill>
                  <a:schemeClr val="dk1"/>
                </a:solidFill>
              </a:rPr>
              <a:t>Almacenamiento de Predicciones (CSV)</a:t>
            </a:r>
            <a:r>
              <a:rPr lang="en" sz="4800">
                <a:solidFill>
                  <a:schemeClr val="dk1"/>
                </a:solidFill>
              </a:rPr>
              <a:t>:</a:t>
            </a:r>
            <a:endParaRPr sz="4800">
              <a:solidFill>
                <a:schemeClr val="dk1"/>
              </a:solidFill>
            </a:endParaRPr>
          </a:p>
          <a:p>
            <a:pPr indent="-304800" lvl="0" marL="457200" rtl="0" algn="l">
              <a:spcBef>
                <a:spcPts val="1200"/>
              </a:spcBef>
              <a:spcAft>
                <a:spcPts val="0"/>
              </a:spcAft>
              <a:buClr>
                <a:schemeClr val="dk1"/>
              </a:buClr>
              <a:buSzPct val="100000"/>
              <a:buChar char="●"/>
            </a:pPr>
            <a:r>
              <a:rPr lang="en" sz="4800">
                <a:solidFill>
                  <a:schemeClr val="dk1"/>
                </a:solidFill>
              </a:rPr>
              <a:t>Las predicciones del modelo se almacenan en un archivo </a:t>
            </a:r>
            <a:r>
              <a:rPr b="1" lang="en" sz="4800">
                <a:solidFill>
                  <a:schemeClr val="dk1"/>
                </a:solidFill>
              </a:rPr>
              <a:t>CSV</a:t>
            </a:r>
            <a:r>
              <a:rPr lang="en" sz="4800">
                <a:solidFill>
                  <a:schemeClr val="dk1"/>
                </a:solidFill>
              </a:rPr>
              <a:t> que se genera localmente.</a:t>
            </a:r>
            <a:endParaRPr sz="4800">
              <a:solidFill>
                <a:schemeClr val="dk1"/>
              </a:solidFill>
            </a:endParaRPr>
          </a:p>
          <a:p>
            <a:pPr indent="0" lvl="0" marL="0" rtl="0" algn="l">
              <a:spcBef>
                <a:spcPts val="1200"/>
              </a:spcBef>
              <a:spcAft>
                <a:spcPts val="0"/>
              </a:spcAft>
              <a:buClr>
                <a:schemeClr val="dk1"/>
              </a:buClr>
              <a:buSzPts val="275"/>
              <a:buFont typeface="Arial"/>
              <a:buNone/>
            </a:pPr>
            <a:r>
              <a:rPr b="1" lang="en" sz="4800">
                <a:solidFill>
                  <a:schemeClr val="dk1"/>
                </a:solidFill>
              </a:rPr>
              <a:t>Envío de Resultados por Correo</a:t>
            </a:r>
            <a:r>
              <a:rPr lang="en" sz="4800">
                <a:solidFill>
                  <a:schemeClr val="dk1"/>
                </a:solidFill>
              </a:rPr>
              <a:t>:</a:t>
            </a:r>
            <a:endParaRPr sz="4800">
              <a:solidFill>
                <a:schemeClr val="dk1"/>
              </a:solidFill>
            </a:endParaRPr>
          </a:p>
          <a:p>
            <a:pPr indent="-304800" lvl="0" marL="457200" rtl="0" algn="l">
              <a:spcBef>
                <a:spcPts val="1200"/>
              </a:spcBef>
              <a:spcAft>
                <a:spcPts val="0"/>
              </a:spcAft>
              <a:buClr>
                <a:schemeClr val="dk1"/>
              </a:buClr>
              <a:buSzPct val="100000"/>
              <a:buChar char="●"/>
            </a:pPr>
            <a:r>
              <a:rPr lang="en" sz="4800">
                <a:solidFill>
                  <a:schemeClr val="dk1"/>
                </a:solidFill>
              </a:rPr>
              <a:t>Un </a:t>
            </a:r>
            <a:r>
              <a:rPr b="1" lang="en" sz="4800">
                <a:solidFill>
                  <a:schemeClr val="dk1"/>
                </a:solidFill>
              </a:rPr>
              <a:t>script de Python</a:t>
            </a:r>
            <a:r>
              <a:rPr lang="en" sz="4800">
                <a:solidFill>
                  <a:schemeClr val="dk1"/>
                </a:solidFill>
              </a:rPr>
              <a:t> se encarga de enviar el archivo CSV con las predicciones al correo electrónico del usuario.</a:t>
            </a:r>
            <a:endParaRPr sz="4800">
              <a:solidFill>
                <a:schemeClr val="dk1"/>
              </a:solidFill>
            </a:endParaRPr>
          </a:p>
          <a:p>
            <a:pPr indent="0" lvl="0" marL="0" rtl="0" algn="l">
              <a:spcBef>
                <a:spcPts val="1200"/>
              </a:spcBef>
              <a:spcAft>
                <a:spcPts val="0"/>
              </a:spcAft>
              <a:buNone/>
            </a:pPr>
            <a:r>
              <a:t/>
            </a:r>
            <a:endParaRPr b="1" sz="1200">
              <a:solidFill>
                <a:schemeClr val="dk1"/>
              </a:solidFill>
            </a:endParaRPr>
          </a:p>
          <a:p>
            <a:pPr indent="0" lvl="0" marL="0" rtl="0" algn="l">
              <a:spcBef>
                <a:spcPts val="1200"/>
              </a:spcBef>
              <a:spcAft>
                <a:spcPts val="0"/>
              </a:spcAft>
              <a:buNone/>
            </a:pPr>
            <a:r>
              <a:t/>
            </a:r>
            <a:endParaRPr b="1"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67725" y="209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Diagrama arquitectura</a:t>
            </a:r>
            <a:endParaRPr/>
          </a:p>
        </p:txBody>
      </p:sp>
      <p:sp>
        <p:nvSpPr>
          <p:cNvPr id="124" name="Google Shape;12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25" name="Google Shape;125;p19"/>
          <p:cNvPicPr preferRelativeResize="0"/>
          <p:nvPr/>
        </p:nvPicPr>
        <p:blipFill rotWithShape="1">
          <a:blip r:embed="rId3">
            <a:alphaModFix/>
          </a:blip>
          <a:srcRect b="29551" l="20729" r="19308" t="27736"/>
          <a:stretch/>
        </p:blipFill>
        <p:spPr>
          <a:xfrm>
            <a:off x="592700" y="1039700"/>
            <a:ext cx="6809674" cy="2728574"/>
          </a:xfrm>
          <a:prstGeom prst="rect">
            <a:avLst/>
          </a:prstGeom>
          <a:noFill/>
          <a:ln>
            <a:noFill/>
          </a:ln>
        </p:spPr>
      </p:pic>
      <p:sp>
        <p:nvSpPr>
          <p:cNvPr id="126" name="Google Shape;126;p19"/>
          <p:cNvSpPr txBox="1"/>
          <p:nvPr/>
        </p:nvSpPr>
        <p:spPr>
          <a:xfrm>
            <a:off x="3240275" y="1744600"/>
            <a:ext cx="10683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API Google Sheets</a:t>
            </a:r>
            <a:endParaRPr sz="1100">
              <a:solidFill>
                <a:schemeClr val="dk2"/>
              </a:solidFill>
            </a:endParaRPr>
          </a:p>
        </p:txBody>
      </p:sp>
      <p:sp>
        <p:nvSpPr>
          <p:cNvPr id="127" name="Google Shape;127;p19"/>
          <p:cNvSpPr txBox="1"/>
          <p:nvPr/>
        </p:nvSpPr>
        <p:spPr>
          <a:xfrm>
            <a:off x="3050338" y="1039700"/>
            <a:ext cx="16521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Obtención automática de datos históricos</a:t>
            </a:r>
            <a:endParaRPr sz="11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Flujo de ejecución</a:t>
            </a:r>
            <a:endParaRPr/>
          </a:p>
        </p:txBody>
      </p:sp>
      <p:sp>
        <p:nvSpPr>
          <p:cNvPr id="133" name="Google Shape;13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1200"/>
              </a:spcBef>
              <a:spcAft>
                <a:spcPts val="0"/>
              </a:spcAft>
              <a:buClr>
                <a:schemeClr val="dk1"/>
              </a:buClr>
              <a:buSzPts val="275"/>
              <a:buFont typeface="Arial"/>
              <a:buNone/>
            </a:pPr>
            <a:r>
              <a:rPr b="1" lang="en" sz="4500">
                <a:solidFill>
                  <a:schemeClr val="dk1"/>
                </a:solidFill>
              </a:rPr>
              <a:t>Interacción del Usuario</a:t>
            </a:r>
            <a:r>
              <a:rPr lang="en" sz="4500">
                <a:solidFill>
                  <a:schemeClr val="dk1"/>
                </a:solidFill>
              </a:rPr>
              <a:t>:</a:t>
            </a:r>
            <a:endParaRPr sz="4500">
              <a:solidFill>
                <a:schemeClr val="dk1"/>
              </a:solidFill>
            </a:endParaRPr>
          </a:p>
          <a:p>
            <a:pPr indent="-300037" lvl="0" marL="457200" rtl="0" algn="l">
              <a:spcBef>
                <a:spcPts val="1200"/>
              </a:spcBef>
              <a:spcAft>
                <a:spcPts val="0"/>
              </a:spcAft>
              <a:buClr>
                <a:schemeClr val="dk1"/>
              </a:buClr>
              <a:buSzPct val="100000"/>
              <a:buChar char="●"/>
            </a:pPr>
            <a:r>
              <a:rPr lang="en" sz="4500">
                <a:solidFill>
                  <a:schemeClr val="dk1"/>
                </a:solidFill>
              </a:rPr>
              <a:t>El usuario selecciona las empresas y proporciona su correo en el formulario de WordPress.</a:t>
            </a:r>
            <a:endParaRPr sz="4500">
              <a:solidFill>
                <a:schemeClr val="dk1"/>
              </a:solidFill>
            </a:endParaRPr>
          </a:p>
          <a:p>
            <a:pPr indent="0" lvl="0" marL="0" rtl="0" algn="l">
              <a:spcBef>
                <a:spcPts val="1200"/>
              </a:spcBef>
              <a:spcAft>
                <a:spcPts val="0"/>
              </a:spcAft>
              <a:buClr>
                <a:schemeClr val="dk1"/>
              </a:buClr>
              <a:buSzPts val="275"/>
              <a:buFont typeface="Arial"/>
              <a:buNone/>
            </a:pPr>
            <a:r>
              <a:rPr b="1" lang="en" sz="4500">
                <a:solidFill>
                  <a:schemeClr val="dk1"/>
                </a:solidFill>
              </a:rPr>
              <a:t>Obtención Automática de Datos</a:t>
            </a:r>
            <a:r>
              <a:rPr lang="en" sz="4500">
                <a:solidFill>
                  <a:schemeClr val="dk1"/>
                </a:solidFill>
              </a:rPr>
              <a:t>:</a:t>
            </a:r>
            <a:endParaRPr sz="4500">
              <a:solidFill>
                <a:schemeClr val="dk1"/>
              </a:solidFill>
            </a:endParaRPr>
          </a:p>
          <a:p>
            <a:pPr indent="-300037" lvl="0" marL="457200" rtl="0" algn="l">
              <a:spcBef>
                <a:spcPts val="1200"/>
              </a:spcBef>
              <a:spcAft>
                <a:spcPts val="0"/>
              </a:spcAft>
              <a:buClr>
                <a:schemeClr val="dk1"/>
              </a:buClr>
              <a:buSzPct val="100000"/>
              <a:buChar char="●"/>
            </a:pPr>
            <a:r>
              <a:rPr lang="en" sz="4500">
                <a:solidFill>
                  <a:schemeClr val="dk1"/>
                </a:solidFill>
              </a:rPr>
              <a:t>La API de Google Sheets recupera los datos históricos necesarios para alimentar el modelo LSTM.</a:t>
            </a:r>
            <a:endParaRPr sz="4500">
              <a:solidFill>
                <a:schemeClr val="dk1"/>
              </a:solidFill>
            </a:endParaRPr>
          </a:p>
          <a:p>
            <a:pPr indent="0" lvl="0" marL="0" rtl="0" algn="l">
              <a:spcBef>
                <a:spcPts val="1200"/>
              </a:spcBef>
              <a:spcAft>
                <a:spcPts val="0"/>
              </a:spcAft>
              <a:buClr>
                <a:schemeClr val="dk1"/>
              </a:buClr>
              <a:buSzPts val="275"/>
              <a:buFont typeface="Arial"/>
              <a:buNone/>
            </a:pPr>
            <a:r>
              <a:rPr b="1" lang="en" sz="4500">
                <a:solidFill>
                  <a:schemeClr val="dk1"/>
                </a:solidFill>
              </a:rPr>
              <a:t>Ejecución del Modelo</a:t>
            </a:r>
            <a:r>
              <a:rPr lang="en" sz="4500">
                <a:solidFill>
                  <a:schemeClr val="dk1"/>
                </a:solidFill>
              </a:rPr>
              <a:t>:</a:t>
            </a:r>
            <a:endParaRPr sz="4500">
              <a:solidFill>
                <a:schemeClr val="dk1"/>
              </a:solidFill>
            </a:endParaRPr>
          </a:p>
          <a:p>
            <a:pPr indent="-300037" lvl="0" marL="457200" rtl="0" algn="l">
              <a:spcBef>
                <a:spcPts val="1200"/>
              </a:spcBef>
              <a:spcAft>
                <a:spcPts val="0"/>
              </a:spcAft>
              <a:buClr>
                <a:schemeClr val="dk1"/>
              </a:buClr>
              <a:buSzPct val="100000"/>
              <a:buChar char="●"/>
            </a:pPr>
            <a:r>
              <a:rPr lang="en" sz="4500">
                <a:solidFill>
                  <a:schemeClr val="dk1"/>
                </a:solidFill>
              </a:rPr>
              <a:t>El modelo LSTM utiliza los datos obtenidos y genera las predicciones.</a:t>
            </a:r>
            <a:endParaRPr sz="4500">
              <a:solidFill>
                <a:schemeClr val="dk1"/>
              </a:solidFill>
            </a:endParaRPr>
          </a:p>
          <a:p>
            <a:pPr indent="0" lvl="0" marL="0" rtl="0" algn="l">
              <a:spcBef>
                <a:spcPts val="1200"/>
              </a:spcBef>
              <a:spcAft>
                <a:spcPts val="0"/>
              </a:spcAft>
              <a:buClr>
                <a:schemeClr val="dk1"/>
              </a:buClr>
              <a:buSzPts val="275"/>
              <a:buFont typeface="Arial"/>
              <a:buNone/>
            </a:pPr>
            <a:r>
              <a:rPr b="1" lang="en" sz="4500">
                <a:solidFill>
                  <a:schemeClr val="dk1"/>
                </a:solidFill>
              </a:rPr>
              <a:t>Guardado en CSV</a:t>
            </a:r>
            <a:r>
              <a:rPr lang="en" sz="4500">
                <a:solidFill>
                  <a:schemeClr val="dk1"/>
                </a:solidFill>
              </a:rPr>
              <a:t>:</a:t>
            </a:r>
            <a:endParaRPr sz="4500">
              <a:solidFill>
                <a:schemeClr val="dk1"/>
              </a:solidFill>
            </a:endParaRPr>
          </a:p>
          <a:p>
            <a:pPr indent="-300037" lvl="0" marL="457200" rtl="0" algn="l">
              <a:spcBef>
                <a:spcPts val="1200"/>
              </a:spcBef>
              <a:spcAft>
                <a:spcPts val="0"/>
              </a:spcAft>
              <a:buClr>
                <a:schemeClr val="dk1"/>
              </a:buClr>
              <a:buSzPct val="100000"/>
              <a:buChar char="●"/>
            </a:pPr>
            <a:r>
              <a:rPr lang="en" sz="4500">
                <a:solidFill>
                  <a:schemeClr val="dk1"/>
                </a:solidFill>
              </a:rPr>
              <a:t>Las predicciones se guardan en un </a:t>
            </a:r>
            <a:r>
              <a:rPr b="1" lang="en" sz="4500">
                <a:solidFill>
                  <a:schemeClr val="dk1"/>
                </a:solidFill>
              </a:rPr>
              <a:t>archivo CSV</a:t>
            </a:r>
            <a:r>
              <a:rPr lang="en" sz="4500">
                <a:solidFill>
                  <a:schemeClr val="dk1"/>
                </a:solidFill>
              </a:rPr>
              <a:t> local.</a:t>
            </a:r>
            <a:endParaRPr sz="4500">
              <a:solidFill>
                <a:schemeClr val="dk1"/>
              </a:solidFill>
            </a:endParaRPr>
          </a:p>
          <a:p>
            <a:pPr indent="0" lvl="0" marL="0" rtl="0" algn="l">
              <a:spcBef>
                <a:spcPts val="1200"/>
              </a:spcBef>
              <a:spcAft>
                <a:spcPts val="0"/>
              </a:spcAft>
              <a:buClr>
                <a:schemeClr val="dk1"/>
              </a:buClr>
              <a:buSzPts val="275"/>
              <a:buFont typeface="Arial"/>
              <a:buNone/>
            </a:pPr>
            <a:r>
              <a:rPr b="1" lang="en" sz="4500">
                <a:solidFill>
                  <a:schemeClr val="dk1"/>
                </a:solidFill>
              </a:rPr>
              <a:t>Envío de Correo</a:t>
            </a:r>
            <a:r>
              <a:rPr lang="en" sz="4500">
                <a:solidFill>
                  <a:schemeClr val="dk1"/>
                </a:solidFill>
              </a:rPr>
              <a:t>:</a:t>
            </a:r>
            <a:endParaRPr sz="4500">
              <a:solidFill>
                <a:schemeClr val="dk1"/>
              </a:solidFill>
            </a:endParaRPr>
          </a:p>
          <a:p>
            <a:pPr indent="-300037" lvl="0" marL="457200" rtl="0" algn="l">
              <a:spcBef>
                <a:spcPts val="1200"/>
              </a:spcBef>
              <a:spcAft>
                <a:spcPts val="0"/>
              </a:spcAft>
              <a:buClr>
                <a:schemeClr val="dk1"/>
              </a:buClr>
              <a:buSzPct val="100000"/>
              <a:buChar char="●"/>
            </a:pPr>
            <a:r>
              <a:rPr lang="en" sz="4500">
                <a:solidFill>
                  <a:schemeClr val="dk1"/>
                </a:solidFill>
              </a:rPr>
              <a:t>Un script de correo envía el archivo CSV con las predicciones al usuario.</a:t>
            </a:r>
            <a:endParaRPr sz="4500">
              <a:solidFill>
                <a:schemeClr val="dk1"/>
              </a:solidFill>
            </a:endParaRPr>
          </a:p>
          <a:p>
            <a:pPr indent="0" lvl="0" marL="457200" rtl="0" algn="l">
              <a:spcBef>
                <a:spcPts val="1200"/>
              </a:spcBef>
              <a:spcAft>
                <a:spcPts val="0"/>
              </a:spcAft>
              <a:buNone/>
            </a:pPr>
            <a:r>
              <a:t/>
            </a:r>
            <a:endParaRPr b="1"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Optimización y consideraciones</a:t>
            </a:r>
            <a:endParaRPr/>
          </a:p>
        </p:txBody>
      </p:sp>
      <p:sp>
        <p:nvSpPr>
          <p:cNvPr id="139" name="Google Shape;13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228600" lvl="0" marL="457200" rtl="0" algn="l">
              <a:spcBef>
                <a:spcPts val="1200"/>
              </a:spcBef>
              <a:spcAft>
                <a:spcPts val="0"/>
              </a:spcAft>
              <a:buNone/>
            </a:pPr>
            <a:r>
              <a:rPr b="1" lang="en" sz="1400">
                <a:solidFill>
                  <a:schemeClr val="dk1"/>
                </a:solidFill>
              </a:rPr>
              <a:t>Automatización Completa</a:t>
            </a:r>
            <a:r>
              <a:rPr lang="en" sz="1400">
                <a:solidFill>
                  <a:schemeClr val="dk1"/>
                </a:solidFill>
              </a:rPr>
              <a:t>:</a:t>
            </a:r>
            <a:endParaRPr sz="1400">
              <a:solidFill>
                <a:schemeClr val="dk1"/>
              </a:solidFill>
            </a:endParaRPr>
          </a:p>
          <a:p>
            <a:pPr indent="-290830" lvl="0" marL="457200" rtl="0" algn="l">
              <a:spcBef>
                <a:spcPts val="1200"/>
              </a:spcBef>
              <a:spcAft>
                <a:spcPts val="0"/>
              </a:spcAft>
              <a:buClr>
                <a:schemeClr val="dk1"/>
              </a:buClr>
              <a:buSzPct val="100000"/>
              <a:buChar char="●"/>
            </a:pPr>
            <a:r>
              <a:rPr lang="en" sz="1400">
                <a:solidFill>
                  <a:schemeClr val="dk1"/>
                </a:solidFill>
              </a:rPr>
              <a:t>La automatización mediante la API de Google Sheets elimina la necesidad de descargas manuales de datos, optimizando el flujo de trabajo.</a:t>
            </a:r>
            <a:endParaRPr sz="1400">
              <a:solidFill>
                <a:schemeClr val="dk1"/>
              </a:solidFill>
            </a:endParaRPr>
          </a:p>
          <a:p>
            <a:pPr indent="0" lvl="0" marL="0" rtl="0" algn="l">
              <a:spcBef>
                <a:spcPts val="1200"/>
              </a:spcBef>
              <a:spcAft>
                <a:spcPts val="0"/>
              </a:spcAft>
              <a:buNone/>
            </a:pPr>
            <a:r>
              <a:rPr b="1" lang="en" sz="1400">
                <a:solidFill>
                  <a:schemeClr val="dk1"/>
                </a:solidFill>
              </a:rPr>
              <a:t>Manejo de Errores</a:t>
            </a:r>
            <a:r>
              <a:rPr lang="en" sz="1400">
                <a:solidFill>
                  <a:schemeClr val="dk1"/>
                </a:solidFill>
              </a:rPr>
              <a:t>:</a:t>
            </a:r>
            <a:endParaRPr sz="1400">
              <a:solidFill>
                <a:schemeClr val="dk1"/>
              </a:solidFill>
            </a:endParaRPr>
          </a:p>
          <a:p>
            <a:pPr indent="-290830" lvl="0" marL="457200" rtl="0" algn="l">
              <a:spcBef>
                <a:spcPts val="1200"/>
              </a:spcBef>
              <a:spcAft>
                <a:spcPts val="0"/>
              </a:spcAft>
              <a:buClr>
                <a:schemeClr val="dk1"/>
              </a:buClr>
              <a:buSzPct val="100000"/>
              <a:buChar char="●"/>
            </a:pPr>
            <a:r>
              <a:rPr lang="en" sz="1400">
                <a:solidFill>
                  <a:schemeClr val="dk1"/>
                </a:solidFill>
              </a:rPr>
              <a:t>El sistema valida las entradas del usuario y gestiona posibles errores en la obtención de datos de Google Sheets o en la ejecución del modelo para evitar interrupciones.</a:t>
            </a:r>
            <a:endParaRPr sz="1400">
              <a:solidFill>
                <a:schemeClr val="dk1"/>
              </a:solidFill>
            </a:endParaRPr>
          </a:p>
          <a:p>
            <a:pPr indent="0" lvl="0" marL="0" rtl="0" algn="l">
              <a:spcBef>
                <a:spcPts val="1200"/>
              </a:spcBef>
              <a:spcAft>
                <a:spcPts val="0"/>
              </a:spcAft>
              <a:buNone/>
            </a:pPr>
            <a:r>
              <a:rPr b="1" lang="en" sz="1400">
                <a:solidFill>
                  <a:schemeClr val="dk1"/>
                </a:solidFill>
              </a:rPr>
              <a:t>Optimización del Modelo</a:t>
            </a:r>
            <a:r>
              <a:rPr lang="en" sz="1400">
                <a:solidFill>
                  <a:schemeClr val="dk1"/>
                </a:solidFill>
              </a:rPr>
              <a:t>:</a:t>
            </a:r>
            <a:endParaRPr sz="1400">
              <a:solidFill>
                <a:schemeClr val="dk1"/>
              </a:solidFill>
            </a:endParaRPr>
          </a:p>
          <a:p>
            <a:pPr indent="-290830" lvl="0" marL="457200" rtl="0" algn="l">
              <a:spcBef>
                <a:spcPts val="1200"/>
              </a:spcBef>
              <a:spcAft>
                <a:spcPts val="0"/>
              </a:spcAft>
              <a:buClr>
                <a:schemeClr val="dk1"/>
              </a:buClr>
              <a:buSzPct val="100000"/>
              <a:buChar char="●"/>
            </a:pPr>
            <a:r>
              <a:rPr lang="en" sz="1400">
                <a:solidFill>
                  <a:schemeClr val="dk1"/>
                </a:solidFill>
              </a:rPr>
              <a:t>Se ajusta el modelo LSTM para que pueda procesar los datos de manera eficiente, incluso si el volumen de empresas seleccionadas por el usuario es alto.</a:t>
            </a:r>
            <a:endParaRPr sz="1400">
              <a:solidFill>
                <a:schemeClr val="dk1"/>
              </a:solidFill>
            </a:endParaRPr>
          </a:p>
          <a:p>
            <a:pPr indent="0" lvl="0" marL="0" rtl="0" algn="l">
              <a:spcBef>
                <a:spcPts val="1200"/>
              </a:spcBef>
              <a:spcAft>
                <a:spcPts val="0"/>
              </a:spcAft>
              <a:buNone/>
            </a:pPr>
            <a:r>
              <a:rPr b="1" lang="en" sz="1400">
                <a:solidFill>
                  <a:schemeClr val="dk1"/>
                </a:solidFill>
              </a:rPr>
              <a:t>Capacidad de Escalar en Local</a:t>
            </a:r>
            <a:r>
              <a:rPr lang="en" sz="1400">
                <a:solidFill>
                  <a:schemeClr val="dk1"/>
                </a:solidFill>
              </a:rPr>
              <a:t>:</a:t>
            </a:r>
            <a:endParaRPr sz="1400">
              <a:solidFill>
                <a:schemeClr val="dk1"/>
              </a:solidFill>
            </a:endParaRPr>
          </a:p>
          <a:p>
            <a:pPr indent="-290830" lvl="0" marL="457200" rtl="0" algn="l">
              <a:spcBef>
                <a:spcPts val="1200"/>
              </a:spcBef>
              <a:spcAft>
                <a:spcPts val="0"/>
              </a:spcAft>
              <a:buClr>
                <a:schemeClr val="dk1"/>
              </a:buClr>
              <a:buSzPct val="100000"/>
              <a:buChar char="●"/>
            </a:pPr>
            <a:r>
              <a:rPr lang="en" sz="1400">
                <a:solidFill>
                  <a:schemeClr val="dk1"/>
                </a:solidFill>
              </a:rPr>
              <a:t>Aunque el sistema se ejecuta localmente, está diseñado para manejar múltiples solicitudes de predicción de forma eficiente.</a:t>
            </a:r>
            <a:endParaRPr sz="1400">
              <a:solidFill>
                <a:schemeClr val="dk1"/>
              </a:solidFill>
            </a:endParaRPr>
          </a:p>
          <a:p>
            <a:pPr indent="0" lvl="0" marL="0" rtl="0" algn="l">
              <a:spcBef>
                <a:spcPts val="1200"/>
              </a:spcBef>
              <a:spcAft>
                <a:spcPts val="0"/>
              </a:spcAft>
              <a:buNone/>
            </a:pPr>
            <a:r>
              <a:t/>
            </a:r>
            <a:endParaRPr b="1"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