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dirty="0"/>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DB5DD0-B79C-C34D-8B53-E0C81388C808}" type="slidenum">
              <a:rPr lang="en-US" smtClean="0"/>
              <a:t>16</a:t>
            </a:fld>
            <a:endParaRPr lang="en-US" dirty="0"/>
          </a:p>
        </p:txBody>
      </p:sp>
    </p:spTree>
    <p:extLst>
      <p:ext uri="{BB962C8B-B14F-4D97-AF65-F5344CB8AC3E}">
        <p14:creationId xmlns:p14="http://schemas.microsoft.com/office/powerpoint/2010/main" val="19931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7" name="Picture 6" descr="Chart&#10;&#10;Description automatically generated">
            <a:extLst>
              <a:ext uri="{FF2B5EF4-FFF2-40B4-BE49-F238E27FC236}">
                <a16:creationId xmlns:a16="http://schemas.microsoft.com/office/drawing/2014/main" id="{A0BC8ADF-A46E-2B42-86D7-40D38ECE3F1C}"/>
              </a:ext>
            </a:extLst>
          </p:cNvPr>
          <p:cNvPicPr>
            <a:picLocks noChangeAspect="1"/>
          </p:cNvPicPr>
          <p:nvPr/>
        </p:nvPicPr>
        <p:blipFill>
          <a:blip r:embed="rId2"/>
          <a:stretch>
            <a:fillRect/>
          </a:stretch>
        </p:blipFill>
        <p:spPr>
          <a:xfrm>
            <a:off x="207962" y="1371600"/>
            <a:ext cx="6850064" cy="5172075"/>
          </a:xfrm>
          <a:prstGeom prst="rect">
            <a:avLst/>
          </a:prstGeom>
        </p:spPr>
      </p:pic>
      <p:pic>
        <p:nvPicPr>
          <p:cNvPr id="9" name="Picture 8" descr="Chart, scatter chart&#10;&#10;Description automatically generated">
            <a:extLst>
              <a:ext uri="{FF2B5EF4-FFF2-40B4-BE49-F238E27FC236}">
                <a16:creationId xmlns:a16="http://schemas.microsoft.com/office/drawing/2014/main" id="{4A632251-3A71-654E-89C3-775EB8197076}"/>
              </a:ext>
            </a:extLst>
          </p:cNvPr>
          <p:cNvPicPr>
            <a:picLocks noChangeAspect="1"/>
          </p:cNvPicPr>
          <p:nvPr/>
        </p:nvPicPr>
        <p:blipFill rotWithShape="1">
          <a:blip r:embed="rId3"/>
          <a:srcRect l="32004" r="26636"/>
          <a:stretch/>
        </p:blipFill>
        <p:spPr>
          <a:xfrm>
            <a:off x="8115301" y="1371600"/>
            <a:ext cx="3571875" cy="548640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3" name="Picture 2" descr="Chart, bar chart&#10;&#10;Description automatically generated">
            <a:extLst>
              <a:ext uri="{FF2B5EF4-FFF2-40B4-BE49-F238E27FC236}">
                <a16:creationId xmlns:a16="http://schemas.microsoft.com/office/drawing/2014/main" id="{96591340-F9F1-EC40-B7F2-45221BF7C88B}"/>
              </a:ext>
            </a:extLst>
          </p:cNvPr>
          <p:cNvPicPr>
            <a:picLocks noChangeAspect="1"/>
          </p:cNvPicPr>
          <p:nvPr/>
        </p:nvPicPr>
        <p:blipFill>
          <a:blip r:embed="rId2"/>
          <a:stretch>
            <a:fillRect/>
          </a:stretch>
        </p:blipFill>
        <p:spPr>
          <a:xfrm>
            <a:off x="157164" y="1517741"/>
            <a:ext cx="8029574" cy="5105253"/>
          </a:xfrm>
          <a:prstGeom prst="rect">
            <a:avLst/>
          </a:prstGeom>
        </p:spPr>
      </p:pic>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tend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204526"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any way to predict spending and visits for Visit Scotland? </a:t>
            </a:r>
          </a:p>
        </p:txBody>
      </p:sp>
      <p:sp>
        <p:nvSpPr>
          <p:cNvPr id="6" name="TextBox 5">
            <a:extLst>
              <a:ext uri="{FF2B5EF4-FFF2-40B4-BE49-F238E27FC236}">
                <a16:creationId xmlns:a16="http://schemas.microsoft.com/office/drawing/2014/main" id="{E2155B82-9737-2848-9D59-0F1A89CB4F0E}"/>
              </a:ext>
            </a:extLst>
          </p:cNvPr>
          <p:cNvSpPr txBox="1"/>
          <p:nvPr/>
        </p:nvSpPr>
        <p:spPr>
          <a:xfrm>
            <a:off x="585788" y="1700212"/>
            <a:ext cx="6329362" cy="1200329"/>
          </a:xfrm>
          <a:prstGeom prst="rect">
            <a:avLst/>
          </a:prstGeom>
          <a:noFill/>
        </p:spPr>
        <p:txBody>
          <a:bodyPr wrap="square" rtlCol="0">
            <a:spAutoFit/>
          </a:bodyPr>
          <a:lstStyle/>
          <a:p>
            <a:r>
              <a:rPr lang="en-US" dirty="0"/>
              <a:t>Linear Model to predict number of visits to Scotland:</a:t>
            </a:r>
          </a:p>
          <a:p>
            <a:r>
              <a:rPr lang="en-US" dirty="0"/>
              <a:t> - based on demographics data of visitors from 2013 to 2019</a:t>
            </a:r>
          </a:p>
          <a:p>
            <a:r>
              <a:rPr lang="en-US" dirty="0"/>
              <a:t> - taking key demographic categories based in their correlation to number of visits </a:t>
            </a:r>
          </a:p>
        </p:txBody>
      </p:sp>
      <p:graphicFrame>
        <p:nvGraphicFramePr>
          <p:cNvPr id="7" name="Table 7">
            <a:extLst>
              <a:ext uri="{FF2B5EF4-FFF2-40B4-BE49-F238E27FC236}">
                <a16:creationId xmlns:a16="http://schemas.microsoft.com/office/drawing/2014/main" id="{2D513ABF-E648-904E-934A-7B91D0296141}"/>
              </a:ext>
            </a:extLst>
          </p:cNvPr>
          <p:cNvGraphicFramePr>
            <a:graphicFrameLocks noGrp="1"/>
          </p:cNvGraphicFramePr>
          <p:nvPr>
            <p:extLst>
              <p:ext uri="{D42A27DB-BD31-4B8C-83A1-F6EECF244321}">
                <p14:modId xmlns:p14="http://schemas.microsoft.com/office/powerpoint/2010/main" val="1148901332"/>
              </p:ext>
            </p:extLst>
          </p:nvPr>
        </p:nvGraphicFramePr>
        <p:xfrm>
          <a:off x="585788" y="3257550"/>
          <a:ext cx="8127999" cy="28273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94487"/>
                    </a:ext>
                  </a:extLst>
                </a:gridCol>
                <a:gridCol w="2709333">
                  <a:extLst>
                    <a:ext uri="{9D8B030D-6E8A-4147-A177-3AD203B41FA5}">
                      <a16:colId xmlns:a16="http://schemas.microsoft.com/office/drawing/2014/main" val="3243823961"/>
                    </a:ext>
                  </a:extLst>
                </a:gridCol>
                <a:gridCol w="2709333">
                  <a:extLst>
                    <a:ext uri="{9D8B030D-6E8A-4147-A177-3AD203B41FA5}">
                      <a16:colId xmlns:a16="http://schemas.microsoft.com/office/drawing/2014/main" val="42389149"/>
                    </a:ext>
                  </a:extLst>
                </a:gridCol>
              </a:tblGrid>
              <a:tr h="636411">
                <a:tc>
                  <a:txBody>
                    <a:bodyPr/>
                    <a:lstStyle/>
                    <a:p>
                      <a:r>
                        <a:rPr lang="en-US" dirty="0"/>
                        <a:t>Predictors in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Demographic Category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outcome predicted by model</a:t>
                      </a:r>
                    </a:p>
                    <a:p>
                      <a:endParaRPr lang="en-US" dirty="0"/>
                    </a:p>
                  </a:txBody>
                  <a:tcPr/>
                </a:tc>
                <a:extLst>
                  <a:ext uri="{0D108BD9-81ED-4DB2-BD59-A6C34878D82A}">
                    <a16:rowId xmlns:a16="http://schemas.microsoft.com/office/drawing/2014/main" val="203698952"/>
                  </a:ext>
                </a:extLst>
              </a:tr>
              <a:tr h="636411">
                <a:tc>
                  <a:txBody>
                    <a:bodyPr/>
                    <a:lstStyle/>
                    <a:p>
                      <a:r>
                        <a:rPr lang="en-US" dirty="0"/>
                        <a:t>Has Access to a car – Yes</a:t>
                      </a:r>
                    </a:p>
                  </a:txBody>
                  <a:tcPr/>
                </a:tc>
                <a:tc>
                  <a:txBody>
                    <a:bodyPr/>
                    <a:lstStyle/>
                    <a:p>
                      <a:r>
                        <a:rPr lang="en-US" dirty="0"/>
                        <a:t>Access to car</a:t>
                      </a:r>
                    </a:p>
                  </a:txBody>
                  <a:tcPr/>
                </a:tc>
                <a:tc>
                  <a:txBody>
                    <a:bodyPr/>
                    <a:lstStyle/>
                    <a:p>
                      <a:r>
                        <a:rPr lang="en-US" dirty="0"/>
                        <a:t>68.26%</a:t>
                      </a:r>
                    </a:p>
                    <a:p>
                      <a:endParaRPr lang="en-US" dirty="0"/>
                    </a:p>
                  </a:txBody>
                  <a:tcPr/>
                </a:tc>
                <a:extLst>
                  <a:ext uri="{0D108BD9-81ED-4DB2-BD59-A6C34878D82A}">
                    <a16:rowId xmlns:a16="http://schemas.microsoft.com/office/drawing/2014/main" val="1037887777"/>
                  </a:ext>
                </a:extLst>
              </a:tr>
              <a:tr h="636411">
                <a:tc>
                  <a:txBody>
                    <a:bodyPr/>
                    <a:lstStyle/>
                    <a:p>
                      <a:r>
                        <a:rPr lang="en-US" dirty="0"/>
                        <a:t>Married</a:t>
                      </a:r>
                    </a:p>
                  </a:txBody>
                  <a:tcPr/>
                </a:tc>
                <a:tc>
                  <a:txBody>
                    <a:bodyPr/>
                    <a:lstStyle/>
                    <a:p>
                      <a:r>
                        <a:rPr lang="en-US" dirty="0"/>
                        <a:t>Marital Status</a:t>
                      </a:r>
                    </a:p>
                  </a:txBody>
                  <a:tcPr/>
                </a:tc>
                <a:tc>
                  <a:txBody>
                    <a:bodyPr/>
                    <a:lstStyle/>
                    <a:p>
                      <a:r>
                        <a:rPr lang="en-US" dirty="0"/>
                        <a:t>88.62%</a:t>
                      </a:r>
                    </a:p>
                  </a:txBody>
                  <a:tcPr/>
                </a:tc>
                <a:extLst>
                  <a:ext uri="{0D108BD9-81ED-4DB2-BD59-A6C34878D82A}">
                    <a16:rowId xmlns:a16="http://schemas.microsoft.com/office/drawing/2014/main" val="2656892937"/>
                  </a:ext>
                </a:extLst>
              </a:tr>
              <a:tr h="636411">
                <a:tc>
                  <a:txBody>
                    <a:bodyPr/>
                    <a:lstStyle/>
                    <a:p>
                      <a:r>
                        <a:rPr lang="en-US" dirty="0"/>
                        <a:t>In full/part time education</a:t>
                      </a:r>
                    </a:p>
                  </a:txBody>
                  <a:tcPr/>
                </a:tc>
                <a:tc>
                  <a:txBody>
                    <a:bodyPr/>
                    <a:lstStyle/>
                    <a:p>
                      <a:r>
                        <a:rPr lang="en-US" dirty="0"/>
                        <a:t>Employment Status</a:t>
                      </a:r>
                    </a:p>
                  </a:txBody>
                  <a:tcPr/>
                </a:tc>
                <a:tc>
                  <a:txBody>
                    <a:bodyPr/>
                    <a:lstStyle/>
                    <a:p>
                      <a:r>
                        <a:rPr lang="en-US" dirty="0"/>
                        <a:t>94.36%</a:t>
                      </a:r>
                    </a:p>
                  </a:txBody>
                  <a:tcPr/>
                </a:tc>
                <a:extLst>
                  <a:ext uri="{0D108BD9-81ED-4DB2-BD59-A6C34878D82A}">
                    <a16:rowId xmlns:a16="http://schemas.microsoft.com/office/drawing/2014/main" val="1168028035"/>
                  </a:ext>
                </a:extLst>
              </a:tr>
            </a:tbl>
          </a:graphicData>
        </a:graphic>
      </p:graphicFrame>
    </p:spTree>
    <p:extLst>
      <p:ext uri="{BB962C8B-B14F-4D97-AF65-F5344CB8AC3E}">
        <p14:creationId xmlns:p14="http://schemas.microsoft.com/office/powerpoint/2010/main" val="127607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Key Insights and further analysis	</a:t>
            </a:r>
          </a:p>
        </p:txBody>
      </p:sp>
      <p:sp>
        <p:nvSpPr>
          <p:cNvPr id="2" name="TextBox 1">
            <a:extLst>
              <a:ext uri="{FF2B5EF4-FFF2-40B4-BE49-F238E27FC236}">
                <a16:creationId xmlns:a16="http://schemas.microsoft.com/office/drawing/2014/main" id="{F088F5FF-A4BA-C545-B49A-F60401F42772}"/>
              </a:ext>
            </a:extLst>
          </p:cNvPr>
          <p:cNvSpPr txBox="1"/>
          <p:nvPr/>
        </p:nvSpPr>
        <p:spPr>
          <a:xfrm>
            <a:off x="288099" y="1200329"/>
            <a:ext cx="10797435" cy="5632311"/>
          </a:xfrm>
          <a:prstGeom prst="rect">
            <a:avLst/>
          </a:prstGeom>
          <a:noFill/>
        </p:spPr>
        <p:txBody>
          <a:bodyPr wrap="square" rtlCol="0">
            <a:spAutoFit/>
          </a:bodyPr>
          <a:lstStyle/>
          <a:p>
            <a:r>
              <a:rPr lang="en-US" b="1" dirty="0"/>
              <a:t>Areas visited and Transport:</a:t>
            </a:r>
          </a:p>
          <a:p>
            <a:pPr marL="285750" indent="-285750">
              <a:buFont typeface="Wingdings" pitchFamily="2" charset="2"/>
              <a:buChar char="Ø"/>
            </a:pPr>
            <a:r>
              <a:rPr lang="en-US" dirty="0"/>
              <a:t>For both day visits and regional tourism, the most popular destinations were Scottish cities.</a:t>
            </a:r>
          </a:p>
          <a:p>
            <a:pPr marL="285750" indent="-285750">
              <a:buFont typeface="Wingdings" pitchFamily="2" charset="2"/>
              <a:buChar char="Ø"/>
            </a:pPr>
            <a:r>
              <a:rPr lang="en-US" dirty="0"/>
              <a:t>People with access to cars are spending significantly more than those without a car on day visits and 60% of all visitors are arriving by car.</a:t>
            </a:r>
          </a:p>
          <a:p>
            <a:pPr marL="285750" indent="-285750">
              <a:buFont typeface="Wingdings" pitchFamily="2" charset="2"/>
              <a:buChar char="Ø"/>
            </a:pPr>
            <a:r>
              <a:rPr lang="en-US" dirty="0"/>
              <a:t>Questions: Are improvements needed to the public transport system in Scotland to encourage use?</a:t>
            </a:r>
          </a:p>
          <a:p>
            <a:r>
              <a:rPr lang="en-US" dirty="0"/>
              <a:t>		        What can be done to roads/transport system to improve accessibility to rural parts of Scotland?</a:t>
            </a:r>
          </a:p>
          <a:p>
            <a:endParaRPr lang="en-US" dirty="0"/>
          </a:p>
          <a:p>
            <a:r>
              <a:rPr lang="en-US" b="1" dirty="0"/>
              <a:t>Activities:</a:t>
            </a:r>
          </a:p>
          <a:p>
            <a:pPr marL="285750" indent="-285750">
              <a:buFont typeface="Wingdings" pitchFamily="2" charset="2"/>
              <a:buChar char="Ø"/>
            </a:pPr>
            <a:r>
              <a:rPr lang="en-US" dirty="0"/>
              <a:t>Meals and nights out are at the top of income generating activities. Therefore, it is important to get the hospitality sector back up and running as quickly as possible after covid.</a:t>
            </a:r>
          </a:p>
          <a:p>
            <a:pPr marL="285750" indent="-285750">
              <a:buFont typeface="Wingdings" pitchFamily="2" charset="2"/>
              <a:buChar char="Ø"/>
            </a:pPr>
            <a:endParaRPr lang="en-US" dirty="0"/>
          </a:p>
          <a:p>
            <a:r>
              <a:rPr lang="en-US" b="1" dirty="0"/>
              <a:t>Regional Tourists:</a:t>
            </a:r>
          </a:p>
          <a:p>
            <a:pPr marL="285750" indent="-285750">
              <a:buFont typeface="Wingdings" pitchFamily="2" charset="2"/>
              <a:buChar char="Ø"/>
            </a:pPr>
            <a:r>
              <a:rPr lang="en-US" dirty="0"/>
              <a:t>Domestic tourism relies heavily on tourists from England. Efforts need to be made to maintain and increase the level of visitors from England. This will be important as international travel is opening up again and people are looking at booking foreign holidays.</a:t>
            </a:r>
          </a:p>
          <a:p>
            <a:pPr marL="285750" indent="-285750">
              <a:buFont typeface="Wingdings" pitchFamily="2" charset="2"/>
              <a:buChar char="Ø"/>
            </a:pPr>
            <a:endParaRPr lang="en-US" dirty="0"/>
          </a:p>
          <a:p>
            <a:r>
              <a:rPr lang="en-GB" b="1" dirty="0"/>
              <a:t>Challenges and further analysis:</a:t>
            </a:r>
            <a:endParaRPr lang="en-US" b="1" dirty="0"/>
          </a:p>
          <a:p>
            <a:pPr marL="285750" indent="-285750">
              <a:buFont typeface="Wingdings" pitchFamily="2" charset="2"/>
              <a:buChar char="Ø"/>
            </a:pPr>
            <a:r>
              <a:rPr lang="en-US" dirty="0"/>
              <a:t>Data only available up to 2019, therefore impacts of Covid on tourism haven’t been considered.</a:t>
            </a:r>
          </a:p>
          <a:p>
            <a:pPr marL="285750" indent="-285750">
              <a:buFont typeface="Wingdings" pitchFamily="2" charset="2"/>
              <a:buChar char="Ø"/>
            </a:pPr>
            <a:r>
              <a:rPr lang="en-US" dirty="0"/>
              <a:t>Data on day visits only available in years and for regional tourism in 3-year blocks therefore additional breakdown would be needed to investigate the regional trends and the seasonality of the tourism.</a:t>
            </a:r>
          </a:p>
        </p:txBody>
      </p:sp>
    </p:spTree>
    <p:extLst>
      <p:ext uri="{BB962C8B-B14F-4D97-AF65-F5344CB8AC3E}">
        <p14:creationId xmlns:p14="http://schemas.microsoft.com/office/powerpoint/2010/main" val="34800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Quiz Background Blue High Res Stock Images | Shutterstock">
            <a:extLst>
              <a:ext uri="{FF2B5EF4-FFF2-40B4-BE49-F238E27FC236}">
                <a16:creationId xmlns:a16="http://schemas.microsoft.com/office/drawing/2014/main" id="{EA84BE36-BF9E-C341-85F5-3F57DE076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42" b="846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5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200328"/>
            <a:ext cx="10915650" cy="5355312"/>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r>
              <a:rPr lang="en-US" u="sng" dirty="0"/>
              <a:t> </a:t>
            </a:r>
          </a:p>
          <a:p>
            <a:endParaRPr lang="en-US" u="sng" dirty="0"/>
          </a:p>
          <a:p>
            <a:r>
              <a:rPr lang="en-US" u="sng" dirty="0"/>
              <a:t>Brief</a:t>
            </a:r>
          </a:p>
          <a:p>
            <a:r>
              <a:rPr lang="en-US" dirty="0"/>
              <a:t>Provide insights into Scottish Domestic Tourism for Day Visits and Regional Tourism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a:p>
            <a:endParaRPr lang="en-US" dirty="0"/>
          </a:p>
          <a:p>
            <a:r>
              <a:rPr lang="en-GB" dirty="0"/>
              <a:t>Approach: Exploration of the past data to see how each category influenced the spend and visits and then investigate what common insights could be identified across the data sets.</a:t>
            </a:r>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Day Visits: 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Day Visits: 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600" b="1" dirty="0">
                <a:solidFill>
                  <a:schemeClr val="bg1"/>
                </a:solidFill>
              </a:rPr>
              <a:t>Day Visits: </a:t>
            </a:r>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or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9912044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dirty="0">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Day Visits: 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dirty="0">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City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7489</TotalTime>
  <Words>1078</Words>
  <Application>Microsoft Macintosh PowerPoint</Application>
  <PresentationFormat>Widescreen</PresentationFormat>
  <Paragraphs>155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Lucida Grande</vt:lpstr>
      <vt:lpstr>Wingdings</vt:lpstr>
      <vt:lpstr>Office Theme</vt:lpstr>
      <vt:lpstr>Review of Scotland's Domestic Tourism 2013 to 2019</vt:lpstr>
      <vt:lpstr>Project Overview</vt:lpstr>
      <vt:lpstr>Day Visits: What activities attract most visitors and generate most revenue?</vt:lpstr>
      <vt:lpstr> Day Visits: Top Activities by visits </vt:lpstr>
      <vt:lpstr>PowerPoint Presentation</vt:lpstr>
      <vt:lpstr> Day Visits: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14</cp:revision>
  <dcterms:created xsi:type="dcterms:W3CDTF">2021-09-16T14:39:19Z</dcterms:created>
  <dcterms:modified xsi:type="dcterms:W3CDTF">2021-09-21T19:29:10Z</dcterms:modified>
</cp:coreProperties>
</file>