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7"/>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87AF-3049-054C-8E7F-7F1C93970C00}" type="datetimeFigureOut">
              <a:rPr lang="en-US" smtClean="0"/>
              <a:t>9/16/21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B5DD0-B79C-C34D-8B53-E0C81388C808}" type="slidenum">
              <a:rPr lang="en-US" smtClean="0"/>
              <a:t>‹#›</a:t>
            </a:fld>
            <a:endParaRPr lang="en-US" dirty="0"/>
          </a:p>
        </p:txBody>
      </p:sp>
    </p:spTree>
    <p:extLst>
      <p:ext uri="{BB962C8B-B14F-4D97-AF65-F5344CB8AC3E}">
        <p14:creationId xmlns:p14="http://schemas.microsoft.com/office/powerpoint/2010/main" val="344329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12138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0948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2460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8762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00060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3608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D7AF38-51CC-4E46-8EB1-3DB4B44C3CDE}" type="datetimeFigureOut">
              <a:rPr lang="en-US" smtClean="0"/>
              <a:t>9/16/21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38529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D7AF38-51CC-4E46-8EB1-3DB4B44C3CDE}" type="datetimeFigureOut">
              <a:rPr lang="en-US" smtClean="0"/>
              <a:t>9/16/21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22908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7AF38-51CC-4E46-8EB1-3DB4B44C3CDE}" type="datetimeFigureOut">
              <a:rPr lang="en-US" smtClean="0"/>
              <a:t>9/16/21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5410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419104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01311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7AF38-51CC-4E46-8EB1-3DB4B44C3CDE}" type="datetimeFigureOut">
              <a:rPr lang="en-US" smtClean="0"/>
              <a:t>9/16/21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9A41-4B47-BD40-86DA-D4506104B3DA}" type="slidenum">
              <a:rPr lang="en-US" smtClean="0"/>
              <a:t>‹#›</a:t>
            </a:fld>
            <a:endParaRPr lang="en-US" dirty="0"/>
          </a:p>
        </p:txBody>
      </p:sp>
    </p:spTree>
    <p:extLst>
      <p:ext uri="{BB962C8B-B14F-4D97-AF65-F5344CB8AC3E}">
        <p14:creationId xmlns:p14="http://schemas.microsoft.com/office/powerpoint/2010/main" val="361578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2BE4-0BDA-1548-B3D5-C9DA08041B84}"/>
              </a:ext>
            </a:extLst>
          </p:cNvPr>
          <p:cNvSpPr>
            <a:spLocks noGrp="1"/>
          </p:cNvSpPr>
          <p:nvPr>
            <p:ph type="ctrTitle"/>
          </p:nvPr>
        </p:nvSpPr>
        <p:spPr>
          <a:xfrm>
            <a:off x="109538" y="1914526"/>
            <a:ext cx="9144000" cy="2387600"/>
          </a:xfrm>
        </p:spPr>
        <p:txBody>
          <a:bodyPr>
            <a:normAutofit fontScale="90000"/>
          </a:bodyPr>
          <a:lstStyle/>
          <a:p>
            <a:r>
              <a:rPr lang="en-GB" b="1" dirty="0">
                <a:solidFill>
                  <a:srgbClr val="002060"/>
                </a:solidFill>
              </a:rPr>
              <a:t>Review of Scotland's Domestic Tourism 2013 to 2019</a:t>
            </a:r>
            <a:endParaRPr lang="en-US" dirty="0">
              <a:solidFill>
                <a:srgbClr val="002060"/>
              </a:solidFill>
            </a:endParaRPr>
          </a:p>
        </p:txBody>
      </p:sp>
      <p:sp>
        <p:nvSpPr>
          <p:cNvPr id="10" name="TextBox 9">
            <a:extLst>
              <a:ext uri="{FF2B5EF4-FFF2-40B4-BE49-F238E27FC236}">
                <a16:creationId xmlns:a16="http://schemas.microsoft.com/office/drawing/2014/main" id="{8D90B38C-292C-F84B-A604-5221C5068B24}"/>
              </a:ext>
            </a:extLst>
          </p:cNvPr>
          <p:cNvSpPr txBox="1"/>
          <p:nvPr/>
        </p:nvSpPr>
        <p:spPr>
          <a:xfrm>
            <a:off x="242888" y="6100762"/>
            <a:ext cx="2600325" cy="646331"/>
          </a:xfrm>
          <a:prstGeom prst="rect">
            <a:avLst/>
          </a:prstGeom>
          <a:noFill/>
        </p:spPr>
        <p:txBody>
          <a:bodyPr wrap="square" rtlCol="0">
            <a:spAutoFit/>
          </a:bodyPr>
          <a:lstStyle/>
          <a:p>
            <a:r>
              <a:rPr lang="en-US" dirty="0">
                <a:solidFill>
                  <a:srgbClr val="002060"/>
                </a:solidFill>
              </a:rPr>
              <a:t>Barry O’Dea	</a:t>
            </a:r>
          </a:p>
          <a:p>
            <a:r>
              <a:rPr lang="en-US" dirty="0">
                <a:solidFill>
                  <a:srgbClr val="002060"/>
                </a:solidFill>
              </a:rPr>
              <a:t>22/09/2021</a:t>
            </a:r>
          </a:p>
        </p:txBody>
      </p:sp>
      <p:pic>
        <p:nvPicPr>
          <p:cNvPr id="16390" name="Picture 6" descr="Visitscotland Images, Visitscotland Transparent PNG, Free download">
            <a:extLst>
              <a:ext uri="{FF2B5EF4-FFF2-40B4-BE49-F238E27FC236}">
                <a16:creationId xmlns:a16="http://schemas.microsoft.com/office/drawing/2014/main" id="{A60F357B-F1A7-A640-A25E-AAB01E959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72138" cy="1614488"/>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Map of scotland Royalty Free Vector Image - VectorStock">
            <a:extLst>
              <a:ext uri="{FF2B5EF4-FFF2-40B4-BE49-F238E27FC236}">
                <a16:creationId xmlns:a16="http://schemas.microsoft.com/office/drawing/2014/main" id="{18E2683D-7CEA-DA43-8B6D-BF92976A66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57" t="19375" b="17083"/>
          <a:stretch/>
        </p:blipFill>
        <p:spPr bwMode="auto">
          <a:xfrm>
            <a:off x="8809038" y="2500313"/>
            <a:ext cx="3382962" cy="435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7" name="Picture 6" descr="Chart&#10;&#10;Description automatically generated">
            <a:extLst>
              <a:ext uri="{FF2B5EF4-FFF2-40B4-BE49-F238E27FC236}">
                <a16:creationId xmlns:a16="http://schemas.microsoft.com/office/drawing/2014/main" id="{A0BC8ADF-A46E-2B42-86D7-40D38ECE3F1C}"/>
              </a:ext>
            </a:extLst>
          </p:cNvPr>
          <p:cNvPicPr>
            <a:picLocks noChangeAspect="1"/>
          </p:cNvPicPr>
          <p:nvPr/>
        </p:nvPicPr>
        <p:blipFill>
          <a:blip r:embed="rId2"/>
          <a:stretch>
            <a:fillRect/>
          </a:stretch>
        </p:blipFill>
        <p:spPr>
          <a:xfrm>
            <a:off x="207962" y="1371600"/>
            <a:ext cx="6850064" cy="5172075"/>
          </a:xfrm>
          <a:prstGeom prst="rect">
            <a:avLst/>
          </a:prstGeom>
        </p:spPr>
      </p:pic>
      <p:pic>
        <p:nvPicPr>
          <p:cNvPr id="9" name="Picture 8" descr="Chart, scatter chart&#10;&#10;Description automatically generated">
            <a:extLst>
              <a:ext uri="{FF2B5EF4-FFF2-40B4-BE49-F238E27FC236}">
                <a16:creationId xmlns:a16="http://schemas.microsoft.com/office/drawing/2014/main" id="{4A632251-3A71-654E-89C3-775EB8197076}"/>
              </a:ext>
            </a:extLst>
          </p:cNvPr>
          <p:cNvPicPr>
            <a:picLocks noChangeAspect="1"/>
          </p:cNvPicPr>
          <p:nvPr/>
        </p:nvPicPr>
        <p:blipFill rotWithShape="1">
          <a:blip r:embed="rId3"/>
          <a:srcRect l="32004" r="26636"/>
          <a:stretch/>
        </p:blipFill>
        <p:spPr>
          <a:xfrm>
            <a:off x="8115301" y="1371600"/>
            <a:ext cx="3571875" cy="5486400"/>
          </a:xfrm>
          <a:prstGeom prst="rect">
            <a:avLst/>
          </a:prstGeom>
        </p:spPr>
      </p:pic>
    </p:spTree>
    <p:extLst>
      <p:ext uri="{BB962C8B-B14F-4D97-AF65-F5344CB8AC3E}">
        <p14:creationId xmlns:p14="http://schemas.microsoft.com/office/powerpoint/2010/main" val="250637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3" name="Picture 2" descr="Chart, bar chart&#10;&#10;Description automatically generated">
            <a:extLst>
              <a:ext uri="{FF2B5EF4-FFF2-40B4-BE49-F238E27FC236}">
                <a16:creationId xmlns:a16="http://schemas.microsoft.com/office/drawing/2014/main" id="{96591340-F9F1-EC40-B7F2-45221BF7C88B}"/>
              </a:ext>
            </a:extLst>
          </p:cNvPr>
          <p:cNvPicPr>
            <a:picLocks noChangeAspect="1"/>
          </p:cNvPicPr>
          <p:nvPr/>
        </p:nvPicPr>
        <p:blipFill>
          <a:blip r:embed="rId2"/>
          <a:stretch>
            <a:fillRect/>
          </a:stretch>
        </p:blipFill>
        <p:spPr>
          <a:xfrm>
            <a:off x="157164" y="1517741"/>
            <a:ext cx="8029574" cy="5105253"/>
          </a:xfrm>
          <a:prstGeom prst="rect">
            <a:avLst/>
          </a:prstGeom>
        </p:spPr>
      </p:pic>
      <p:sp>
        <p:nvSpPr>
          <p:cNvPr id="5" name="TextBox 4">
            <a:extLst>
              <a:ext uri="{FF2B5EF4-FFF2-40B4-BE49-F238E27FC236}">
                <a16:creationId xmlns:a16="http://schemas.microsoft.com/office/drawing/2014/main" id="{6DEEAE5D-3ADF-5043-A4BC-8390E1E6C466}"/>
              </a:ext>
            </a:extLst>
          </p:cNvPr>
          <p:cNvSpPr txBox="1"/>
          <p:nvPr/>
        </p:nvSpPr>
        <p:spPr>
          <a:xfrm>
            <a:off x="8772525" y="1517741"/>
            <a:ext cx="3114675" cy="3693319"/>
          </a:xfrm>
          <a:prstGeom prst="rect">
            <a:avLst/>
          </a:prstGeom>
          <a:noFill/>
        </p:spPr>
        <p:txBody>
          <a:bodyPr wrap="square" rtlCol="0">
            <a:spAutoFit/>
          </a:bodyPr>
          <a:lstStyle/>
          <a:p>
            <a:r>
              <a:rPr lang="en-US" dirty="0"/>
              <a:t>This overviews indicates that English tourists then to visit and stay longer in  larger cities or areas near the border, while Scottish tourists visit and stay longer in the rural areas of Scotland.</a:t>
            </a:r>
          </a:p>
          <a:p>
            <a:endParaRPr lang="en-US" dirty="0"/>
          </a:p>
          <a:p>
            <a:r>
              <a:rPr lang="en-US" dirty="0"/>
              <a:t>The expenditure overview indicates that majority of Scotland’s domestic tourism income is generated from English tourists.</a:t>
            </a:r>
          </a:p>
        </p:txBody>
      </p:sp>
      <p:pic>
        <p:nvPicPr>
          <p:cNvPr id="12292" name="Picture 4" descr="England vs Sweden: Scots backing Swedes in hilarious meme war - Daily Star">
            <a:extLst>
              <a:ext uri="{FF2B5EF4-FFF2-40B4-BE49-F238E27FC236}">
                <a16:creationId xmlns:a16="http://schemas.microsoft.com/office/drawing/2014/main" id="{AF1ADE86-87E6-124E-8304-E0BE61485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674" y="5211060"/>
            <a:ext cx="2728912" cy="162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50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6" name="Picture 5" descr="Chart, line chart&#10;&#10;Description automatically generated">
            <a:extLst>
              <a:ext uri="{FF2B5EF4-FFF2-40B4-BE49-F238E27FC236}">
                <a16:creationId xmlns:a16="http://schemas.microsoft.com/office/drawing/2014/main" id="{04976746-FC51-F445-8CDF-8E30C63FC0B1}"/>
              </a:ext>
            </a:extLst>
          </p:cNvPr>
          <p:cNvPicPr>
            <a:picLocks noChangeAspect="1"/>
          </p:cNvPicPr>
          <p:nvPr/>
        </p:nvPicPr>
        <p:blipFill>
          <a:blip r:embed="rId2"/>
          <a:stretch>
            <a:fillRect/>
          </a:stretch>
        </p:blipFill>
        <p:spPr>
          <a:xfrm>
            <a:off x="185737" y="1456427"/>
            <a:ext cx="7882201" cy="4877432"/>
          </a:xfrm>
          <a:prstGeom prst="rect">
            <a:avLst/>
          </a:prstGeom>
        </p:spPr>
      </p:pic>
      <p:sp>
        <p:nvSpPr>
          <p:cNvPr id="7" name="TextBox 6">
            <a:extLst>
              <a:ext uri="{FF2B5EF4-FFF2-40B4-BE49-F238E27FC236}">
                <a16:creationId xmlns:a16="http://schemas.microsoft.com/office/drawing/2014/main" id="{18ACC967-DD53-1242-92F6-18F35F629590}"/>
              </a:ext>
            </a:extLst>
          </p:cNvPr>
          <p:cNvSpPr txBox="1"/>
          <p:nvPr/>
        </p:nvSpPr>
        <p:spPr>
          <a:xfrm>
            <a:off x="8082227" y="1900238"/>
            <a:ext cx="3247762" cy="2031325"/>
          </a:xfrm>
          <a:prstGeom prst="rect">
            <a:avLst/>
          </a:prstGeom>
          <a:noFill/>
        </p:spPr>
        <p:txBody>
          <a:bodyPr wrap="square" rtlCol="0">
            <a:spAutoFit/>
          </a:bodyPr>
          <a:lstStyle/>
          <a:p>
            <a:r>
              <a:rPr lang="en-US" dirty="0"/>
              <a:t>There is an overall upward trend in the income generated by day visits to Scotland. From some research it looks like the dip in income was due to a decrease in the number of visitors from England that year.  </a:t>
            </a:r>
          </a:p>
        </p:txBody>
      </p:sp>
      <p:pic>
        <p:nvPicPr>
          <p:cNvPr id="13314" name="Picture 2" descr="A Red Graph Going Up Over Stacks Of Gold Coins Stock Photo, Picture And  Royalty Free Image. Image 29860202.">
            <a:extLst>
              <a:ext uri="{FF2B5EF4-FFF2-40B4-BE49-F238E27FC236}">
                <a16:creationId xmlns:a16="http://schemas.microsoft.com/office/drawing/2014/main" id="{7F907F8F-F60F-DF48-BFA5-1255AAFA2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4099436"/>
            <a:ext cx="3354220" cy="223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0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3" name="Picture 2" descr="Chart, line chart&#10;&#10;Description automatically generated">
            <a:extLst>
              <a:ext uri="{FF2B5EF4-FFF2-40B4-BE49-F238E27FC236}">
                <a16:creationId xmlns:a16="http://schemas.microsoft.com/office/drawing/2014/main" id="{592B22BE-A4D9-5147-A8E2-81D62722FB2D}"/>
              </a:ext>
            </a:extLst>
          </p:cNvPr>
          <p:cNvPicPr>
            <a:picLocks noChangeAspect="1"/>
          </p:cNvPicPr>
          <p:nvPr/>
        </p:nvPicPr>
        <p:blipFill>
          <a:blip r:embed="rId2"/>
          <a:stretch>
            <a:fillRect/>
          </a:stretch>
        </p:blipFill>
        <p:spPr>
          <a:xfrm>
            <a:off x="193675" y="1414462"/>
            <a:ext cx="7964488" cy="4915227"/>
          </a:xfrm>
          <a:prstGeom prst="rect">
            <a:avLst/>
          </a:prstGeom>
        </p:spPr>
      </p:pic>
      <p:sp>
        <p:nvSpPr>
          <p:cNvPr id="7" name="TextBox 6">
            <a:extLst>
              <a:ext uri="{FF2B5EF4-FFF2-40B4-BE49-F238E27FC236}">
                <a16:creationId xmlns:a16="http://schemas.microsoft.com/office/drawing/2014/main" id="{C3217DA3-533C-1D4C-856F-817141449FF0}"/>
              </a:ext>
            </a:extLst>
          </p:cNvPr>
          <p:cNvSpPr txBox="1"/>
          <p:nvPr/>
        </p:nvSpPr>
        <p:spPr>
          <a:xfrm>
            <a:off x="8082227" y="1900238"/>
            <a:ext cx="3247762" cy="1754326"/>
          </a:xfrm>
          <a:prstGeom prst="rect">
            <a:avLst/>
          </a:prstGeom>
          <a:noFill/>
        </p:spPr>
        <p:txBody>
          <a:bodyPr wrap="square" rtlCol="0">
            <a:spAutoFit/>
          </a:bodyPr>
          <a:lstStyle/>
          <a:p>
            <a:r>
              <a:rPr lang="en-US" dirty="0"/>
              <a:t>Similarly, there is an overall upward trend in the number of day visits to Scotland showing the more visitors Scotland attracts the higher the income they will generate.   </a:t>
            </a:r>
          </a:p>
        </p:txBody>
      </p:sp>
      <p:pic>
        <p:nvPicPr>
          <p:cNvPr id="15364" name="Picture 4" descr="Edinburgh residents and businesses consulted on &amp;#39;tourist tax&amp;#39; - BBC News">
            <a:extLst>
              <a:ext uri="{FF2B5EF4-FFF2-40B4-BE49-F238E27FC236}">
                <a16:creationId xmlns:a16="http://schemas.microsoft.com/office/drawing/2014/main" id="{EBC70C2E-5CF1-9E40-8149-107C52447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164" y="3868698"/>
            <a:ext cx="3841116" cy="21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53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Is there any way to predict spending and visits for Visit Scotland? </a:t>
            </a:r>
          </a:p>
        </p:txBody>
      </p:sp>
      <p:sp>
        <p:nvSpPr>
          <p:cNvPr id="6" name="TextBox 5">
            <a:extLst>
              <a:ext uri="{FF2B5EF4-FFF2-40B4-BE49-F238E27FC236}">
                <a16:creationId xmlns:a16="http://schemas.microsoft.com/office/drawing/2014/main" id="{E2155B82-9737-2848-9D59-0F1A89CB4F0E}"/>
              </a:ext>
            </a:extLst>
          </p:cNvPr>
          <p:cNvSpPr txBox="1"/>
          <p:nvPr/>
        </p:nvSpPr>
        <p:spPr>
          <a:xfrm>
            <a:off x="585788" y="1700212"/>
            <a:ext cx="6329362" cy="1200329"/>
          </a:xfrm>
          <a:prstGeom prst="rect">
            <a:avLst/>
          </a:prstGeom>
          <a:noFill/>
        </p:spPr>
        <p:txBody>
          <a:bodyPr wrap="square" rtlCol="0">
            <a:spAutoFit/>
          </a:bodyPr>
          <a:lstStyle/>
          <a:p>
            <a:r>
              <a:rPr lang="en-US" dirty="0"/>
              <a:t>Linear Model to predict number of visits to Scotland:</a:t>
            </a:r>
          </a:p>
          <a:p>
            <a:r>
              <a:rPr lang="en-US" dirty="0"/>
              <a:t> - based on demographics of visitors from 2013 to 2019</a:t>
            </a:r>
          </a:p>
          <a:p>
            <a:r>
              <a:rPr lang="en-US" dirty="0"/>
              <a:t> - taking key demographic categories based in their correlation to number of visits </a:t>
            </a:r>
          </a:p>
        </p:txBody>
      </p:sp>
      <p:graphicFrame>
        <p:nvGraphicFramePr>
          <p:cNvPr id="7" name="Table 7">
            <a:extLst>
              <a:ext uri="{FF2B5EF4-FFF2-40B4-BE49-F238E27FC236}">
                <a16:creationId xmlns:a16="http://schemas.microsoft.com/office/drawing/2014/main" id="{2D513ABF-E648-904E-934A-7B91D0296141}"/>
              </a:ext>
            </a:extLst>
          </p:cNvPr>
          <p:cNvGraphicFramePr>
            <a:graphicFrameLocks noGrp="1"/>
          </p:cNvGraphicFramePr>
          <p:nvPr>
            <p:extLst>
              <p:ext uri="{D42A27DB-BD31-4B8C-83A1-F6EECF244321}">
                <p14:modId xmlns:p14="http://schemas.microsoft.com/office/powerpoint/2010/main" val="1148901332"/>
              </p:ext>
            </p:extLst>
          </p:nvPr>
        </p:nvGraphicFramePr>
        <p:xfrm>
          <a:off x="585788" y="3257550"/>
          <a:ext cx="8127999" cy="28273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694487"/>
                    </a:ext>
                  </a:extLst>
                </a:gridCol>
                <a:gridCol w="2709333">
                  <a:extLst>
                    <a:ext uri="{9D8B030D-6E8A-4147-A177-3AD203B41FA5}">
                      <a16:colId xmlns:a16="http://schemas.microsoft.com/office/drawing/2014/main" val="3243823961"/>
                    </a:ext>
                  </a:extLst>
                </a:gridCol>
                <a:gridCol w="2709333">
                  <a:extLst>
                    <a:ext uri="{9D8B030D-6E8A-4147-A177-3AD203B41FA5}">
                      <a16:colId xmlns:a16="http://schemas.microsoft.com/office/drawing/2014/main" val="42389149"/>
                    </a:ext>
                  </a:extLst>
                </a:gridCol>
              </a:tblGrid>
              <a:tr h="636411">
                <a:tc>
                  <a:txBody>
                    <a:bodyPr/>
                    <a:lstStyle/>
                    <a:p>
                      <a:r>
                        <a:rPr lang="en-US" dirty="0"/>
                        <a:t>Predictors in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Demographic Category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outcome predicted by model</a:t>
                      </a:r>
                    </a:p>
                    <a:p>
                      <a:endParaRPr lang="en-US" dirty="0"/>
                    </a:p>
                  </a:txBody>
                  <a:tcPr/>
                </a:tc>
                <a:extLst>
                  <a:ext uri="{0D108BD9-81ED-4DB2-BD59-A6C34878D82A}">
                    <a16:rowId xmlns:a16="http://schemas.microsoft.com/office/drawing/2014/main" val="203698952"/>
                  </a:ext>
                </a:extLst>
              </a:tr>
              <a:tr h="636411">
                <a:tc>
                  <a:txBody>
                    <a:bodyPr/>
                    <a:lstStyle/>
                    <a:p>
                      <a:r>
                        <a:rPr lang="en-US" dirty="0"/>
                        <a:t>Has Access to a car – Yes</a:t>
                      </a:r>
                    </a:p>
                  </a:txBody>
                  <a:tcPr/>
                </a:tc>
                <a:tc>
                  <a:txBody>
                    <a:bodyPr/>
                    <a:lstStyle/>
                    <a:p>
                      <a:r>
                        <a:rPr lang="en-US" dirty="0"/>
                        <a:t>Access to car</a:t>
                      </a:r>
                    </a:p>
                  </a:txBody>
                  <a:tcPr/>
                </a:tc>
                <a:tc>
                  <a:txBody>
                    <a:bodyPr/>
                    <a:lstStyle/>
                    <a:p>
                      <a:r>
                        <a:rPr lang="en-US" dirty="0"/>
                        <a:t>68.26%</a:t>
                      </a:r>
                    </a:p>
                    <a:p>
                      <a:endParaRPr lang="en-US" dirty="0"/>
                    </a:p>
                  </a:txBody>
                  <a:tcPr/>
                </a:tc>
                <a:extLst>
                  <a:ext uri="{0D108BD9-81ED-4DB2-BD59-A6C34878D82A}">
                    <a16:rowId xmlns:a16="http://schemas.microsoft.com/office/drawing/2014/main" val="1037887777"/>
                  </a:ext>
                </a:extLst>
              </a:tr>
              <a:tr h="636411">
                <a:tc>
                  <a:txBody>
                    <a:bodyPr/>
                    <a:lstStyle/>
                    <a:p>
                      <a:r>
                        <a:rPr lang="en-US" dirty="0"/>
                        <a:t>Married</a:t>
                      </a:r>
                    </a:p>
                  </a:txBody>
                  <a:tcPr/>
                </a:tc>
                <a:tc>
                  <a:txBody>
                    <a:bodyPr/>
                    <a:lstStyle/>
                    <a:p>
                      <a:r>
                        <a:rPr lang="en-US" dirty="0"/>
                        <a:t>Marital Status</a:t>
                      </a:r>
                    </a:p>
                  </a:txBody>
                  <a:tcPr/>
                </a:tc>
                <a:tc>
                  <a:txBody>
                    <a:bodyPr/>
                    <a:lstStyle/>
                    <a:p>
                      <a:r>
                        <a:rPr lang="en-US" dirty="0"/>
                        <a:t>88.62%</a:t>
                      </a:r>
                    </a:p>
                  </a:txBody>
                  <a:tcPr/>
                </a:tc>
                <a:extLst>
                  <a:ext uri="{0D108BD9-81ED-4DB2-BD59-A6C34878D82A}">
                    <a16:rowId xmlns:a16="http://schemas.microsoft.com/office/drawing/2014/main" val="2656892937"/>
                  </a:ext>
                </a:extLst>
              </a:tr>
              <a:tr h="636411">
                <a:tc>
                  <a:txBody>
                    <a:bodyPr/>
                    <a:lstStyle/>
                    <a:p>
                      <a:r>
                        <a:rPr lang="en-US" dirty="0"/>
                        <a:t>In full/part time education</a:t>
                      </a:r>
                    </a:p>
                  </a:txBody>
                  <a:tcPr/>
                </a:tc>
                <a:tc>
                  <a:txBody>
                    <a:bodyPr/>
                    <a:lstStyle/>
                    <a:p>
                      <a:r>
                        <a:rPr lang="en-US" dirty="0"/>
                        <a:t>Employment Status</a:t>
                      </a:r>
                    </a:p>
                  </a:txBody>
                  <a:tcPr/>
                </a:tc>
                <a:tc>
                  <a:txBody>
                    <a:bodyPr/>
                    <a:lstStyle/>
                    <a:p>
                      <a:r>
                        <a:rPr lang="en-US" dirty="0"/>
                        <a:t>94.36%</a:t>
                      </a:r>
                    </a:p>
                  </a:txBody>
                  <a:tcPr/>
                </a:tc>
                <a:extLst>
                  <a:ext uri="{0D108BD9-81ED-4DB2-BD59-A6C34878D82A}">
                    <a16:rowId xmlns:a16="http://schemas.microsoft.com/office/drawing/2014/main" val="1168028035"/>
                  </a:ext>
                </a:extLst>
              </a:tr>
            </a:tbl>
          </a:graphicData>
        </a:graphic>
      </p:graphicFrame>
    </p:spTree>
    <p:extLst>
      <p:ext uri="{BB962C8B-B14F-4D97-AF65-F5344CB8AC3E}">
        <p14:creationId xmlns:p14="http://schemas.microsoft.com/office/powerpoint/2010/main" val="127607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Key Insights and further analysis	</a:t>
            </a:r>
          </a:p>
        </p:txBody>
      </p:sp>
      <p:sp>
        <p:nvSpPr>
          <p:cNvPr id="2" name="TextBox 1">
            <a:extLst>
              <a:ext uri="{FF2B5EF4-FFF2-40B4-BE49-F238E27FC236}">
                <a16:creationId xmlns:a16="http://schemas.microsoft.com/office/drawing/2014/main" id="{F088F5FF-A4BA-C545-B49A-F60401F42772}"/>
              </a:ext>
            </a:extLst>
          </p:cNvPr>
          <p:cNvSpPr txBox="1"/>
          <p:nvPr/>
        </p:nvSpPr>
        <p:spPr>
          <a:xfrm>
            <a:off x="288099" y="1200329"/>
            <a:ext cx="10797435" cy="5847755"/>
          </a:xfrm>
          <a:prstGeom prst="rect">
            <a:avLst/>
          </a:prstGeom>
          <a:noFill/>
        </p:spPr>
        <p:txBody>
          <a:bodyPr wrap="square" rtlCol="0">
            <a:spAutoFit/>
          </a:bodyPr>
          <a:lstStyle/>
          <a:p>
            <a:r>
              <a:rPr lang="en-US" b="1" dirty="0"/>
              <a:t>Areas visited and Transport:</a:t>
            </a:r>
          </a:p>
          <a:p>
            <a:pPr marL="285750" indent="-285750">
              <a:buFont typeface="Wingdings" pitchFamily="2" charset="2"/>
              <a:buChar char="Ø"/>
            </a:pPr>
            <a:r>
              <a:rPr lang="en-US" dirty="0"/>
              <a:t>For both day visits and regional tourism, the most popular destinations were Scottish cities.</a:t>
            </a:r>
          </a:p>
          <a:p>
            <a:pPr marL="285750" indent="-285750">
              <a:buFont typeface="Wingdings" pitchFamily="2" charset="2"/>
              <a:buChar char="Ø"/>
            </a:pPr>
            <a:r>
              <a:rPr lang="en-US" dirty="0"/>
              <a:t>People with access to cars and spending significantly more than those without a car on day visits and 60% of all visitors are arriving by car.</a:t>
            </a:r>
          </a:p>
          <a:p>
            <a:pPr marL="285750" indent="-285750">
              <a:buFont typeface="Wingdings" pitchFamily="2" charset="2"/>
              <a:buChar char="Ø"/>
            </a:pPr>
            <a:r>
              <a:rPr lang="en-US" dirty="0"/>
              <a:t>Questions: What improvements need to me made to the public transport system in Scotland?</a:t>
            </a:r>
          </a:p>
          <a:p>
            <a:r>
              <a:rPr lang="en-US" dirty="0"/>
              <a:t>		        What can be done to roads/transport system to improve accessibility to rural parts of Scotland?</a:t>
            </a:r>
          </a:p>
          <a:p>
            <a:endParaRPr lang="en-US" dirty="0"/>
          </a:p>
          <a:p>
            <a:r>
              <a:rPr lang="en-US" b="1" dirty="0"/>
              <a:t>Activities:</a:t>
            </a:r>
          </a:p>
          <a:p>
            <a:pPr marL="285750" indent="-285750">
              <a:buFont typeface="Wingdings" pitchFamily="2" charset="2"/>
              <a:buChar char="Ø"/>
            </a:pPr>
            <a:r>
              <a:rPr lang="en-US" dirty="0"/>
              <a:t>Meals and nights out are at the top of income generating activities. Therefore, it is important to get the hospitality sector back up and running as quickly as possible after covid.</a:t>
            </a:r>
          </a:p>
          <a:p>
            <a:pPr marL="285750" indent="-285750">
              <a:buFont typeface="Wingdings" pitchFamily="2" charset="2"/>
              <a:buChar char="Ø"/>
            </a:pPr>
            <a:endParaRPr lang="en-US" dirty="0"/>
          </a:p>
          <a:p>
            <a:r>
              <a:rPr lang="en-US" b="1" dirty="0"/>
              <a:t>Regional Tourists:</a:t>
            </a:r>
          </a:p>
          <a:p>
            <a:pPr marL="285750" indent="-285750">
              <a:buFont typeface="Wingdings" pitchFamily="2" charset="2"/>
              <a:buChar char="Ø"/>
            </a:pPr>
            <a:r>
              <a:rPr lang="en-US" dirty="0"/>
              <a:t>Domestic tourism relies heavily on tourists from England. Efforts need to be made to maintain and increase the level of visitors from England. This will be important as international travel is opening up again and people are looking at booking foreign holidays.</a:t>
            </a:r>
          </a:p>
          <a:p>
            <a:pPr marL="285750" indent="-285750">
              <a:buFont typeface="Wingdings" pitchFamily="2" charset="2"/>
              <a:buChar char="Ø"/>
            </a:pPr>
            <a:endParaRPr lang="en-US" dirty="0"/>
          </a:p>
          <a:p>
            <a:r>
              <a:rPr lang="en-GB" b="1" dirty="0"/>
              <a:t>Challenges and further analysis:</a:t>
            </a:r>
            <a:endParaRPr lang="en-US" b="1" dirty="0"/>
          </a:p>
          <a:p>
            <a:pPr marL="285750" indent="-285750">
              <a:buFont typeface="Wingdings" pitchFamily="2" charset="2"/>
              <a:buChar char="Ø"/>
            </a:pPr>
            <a:r>
              <a:rPr lang="en-US" dirty="0"/>
              <a:t>Data only available up to 2019, therefore impacts of Covid on tourism haven’t been considered.</a:t>
            </a:r>
          </a:p>
          <a:p>
            <a:pPr marL="285750" indent="-285750">
              <a:buFont typeface="Wingdings" pitchFamily="2" charset="2"/>
              <a:buChar char="Ø"/>
            </a:pPr>
            <a:r>
              <a:rPr lang="en-US" dirty="0"/>
              <a:t>Data on day visits only available in years and for regional tourism in 3-year blocks therefore additional breakdown would be needed to investigate the regional trends and the seasonality of </a:t>
            </a:r>
            <a:r>
              <a:rPr lang="en-US"/>
              <a:t>the tourism.</a:t>
            </a:r>
            <a:endParaRPr lang="en-US" dirty="0"/>
          </a:p>
        </p:txBody>
      </p:sp>
    </p:spTree>
    <p:extLst>
      <p:ext uri="{BB962C8B-B14F-4D97-AF65-F5344CB8AC3E}">
        <p14:creationId xmlns:p14="http://schemas.microsoft.com/office/powerpoint/2010/main" val="3480089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58797-10C9-D14E-9B19-DA72815EFF15}"/>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Project Overview</a:t>
            </a:r>
            <a:endParaRPr lang="en-US" sz="3200" dirty="0">
              <a:solidFill>
                <a:schemeClr val="bg1"/>
              </a:solidFill>
            </a:endParaRPr>
          </a:p>
        </p:txBody>
      </p:sp>
      <p:sp>
        <p:nvSpPr>
          <p:cNvPr id="6" name="TextBox 5">
            <a:extLst>
              <a:ext uri="{FF2B5EF4-FFF2-40B4-BE49-F238E27FC236}">
                <a16:creationId xmlns:a16="http://schemas.microsoft.com/office/drawing/2014/main" id="{669F7C80-5764-7C40-BC77-539DA89D334F}"/>
              </a:ext>
            </a:extLst>
          </p:cNvPr>
          <p:cNvSpPr txBox="1"/>
          <p:nvPr/>
        </p:nvSpPr>
        <p:spPr>
          <a:xfrm>
            <a:off x="457199" y="1200328"/>
            <a:ext cx="10915650" cy="5632311"/>
          </a:xfrm>
          <a:prstGeom prst="rect">
            <a:avLst/>
          </a:prstGeom>
          <a:noFill/>
        </p:spPr>
        <p:txBody>
          <a:bodyPr wrap="square" rtlCol="0">
            <a:spAutoFit/>
          </a:bodyPr>
          <a:lstStyle/>
          <a:p>
            <a:r>
              <a:rPr lang="en-GB" dirty="0"/>
              <a:t>VisitScotland is the national tourism organisation for Scotland. Their main aim is to contribute significantly to the advancement of Scottish tourism by giving it a real presence in the global marketplace and benefiting the whole of Scotland.</a:t>
            </a:r>
            <a:r>
              <a:rPr lang="en-US" u="sng" dirty="0"/>
              <a:t> </a:t>
            </a:r>
          </a:p>
          <a:p>
            <a:endParaRPr lang="en-US" u="sng" dirty="0"/>
          </a:p>
          <a:p>
            <a:r>
              <a:rPr lang="en-US" u="sng" dirty="0"/>
              <a:t>Brief</a:t>
            </a:r>
          </a:p>
          <a:p>
            <a:r>
              <a:rPr lang="en-US" dirty="0"/>
              <a:t>Provide insights into Scottish Domestic Tourism for the following based on 2013 to 2019 Scot Gov data.</a:t>
            </a:r>
          </a:p>
          <a:p>
            <a:r>
              <a:rPr lang="en-US" dirty="0"/>
              <a:t>Day Visits based on:</a:t>
            </a:r>
          </a:p>
          <a:p>
            <a:r>
              <a:rPr lang="en-US" dirty="0"/>
              <a:t> - Activities</a:t>
            </a:r>
          </a:p>
          <a:p>
            <a:r>
              <a:rPr lang="en-US" dirty="0"/>
              <a:t> - Demographics</a:t>
            </a:r>
          </a:p>
          <a:p>
            <a:r>
              <a:rPr lang="en-US" dirty="0"/>
              <a:t> - Location Type</a:t>
            </a:r>
          </a:p>
          <a:p>
            <a:r>
              <a:rPr lang="en-US" dirty="0"/>
              <a:t> - Transportation</a:t>
            </a:r>
          </a:p>
          <a:p>
            <a:endParaRPr lang="en-US" dirty="0"/>
          </a:p>
          <a:p>
            <a:r>
              <a:rPr lang="en-US" dirty="0"/>
              <a:t>Regional Tourism based on:</a:t>
            </a:r>
          </a:p>
          <a:p>
            <a:r>
              <a:rPr lang="en-US" dirty="0"/>
              <a:t> - Areas visited</a:t>
            </a:r>
          </a:p>
          <a:p>
            <a:r>
              <a:rPr lang="en-US" dirty="0"/>
              <a:t> - Tourist’s residency</a:t>
            </a:r>
          </a:p>
          <a:p>
            <a:endParaRPr lang="en-US" dirty="0"/>
          </a:p>
          <a:p>
            <a:r>
              <a:rPr lang="en-GB" dirty="0"/>
              <a:t>Data Source: The Scot gov statistics site</a:t>
            </a:r>
            <a:endParaRPr lang="en-US" dirty="0"/>
          </a:p>
          <a:p>
            <a:endParaRPr lang="en-US" dirty="0"/>
          </a:p>
          <a:p>
            <a:r>
              <a:rPr lang="en-GB" dirty="0"/>
              <a:t>Approach: Exploration of the past data to see how each category influenced the spend and visits and then investigate what common insights could be identified across the data sets.</a:t>
            </a:r>
          </a:p>
        </p:txBody>
      </p:sp>
    </p:spTree>
    <p:extLst>
      <p:ext uri="{BB962C8B-B14F-4D97-AF65-F5344CB8AC3E}">
        <p14:creationId xmlns:p14="http://schemas.microsoft.com/office/powerpoint/2010/main" val="101654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214F-724B-3548-94AF-CFAB5C0B4234}"/>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What activities attract most visitors and generate most revenue?</a:t>
            </a:r>
            <a:endParaRPr lang="en-US" sz="3200" dirty="0">
              <a:solidFill>
                <a:schemeClr val="bg1"/>
              </a:solidFill>
            </a:endParaRPr>
          </a:p>
        </p:txBody>
      </p:sp>
      <p:pic>
        <p:nvPicPr>
          <p:cNvPr id="26" name="Content Placeholder 25" descr="Chart, bar chart&#10;&#10;Description automatically generated">
            <a:extLst>
              <a:ext uri="{FF2B5EF4-FFF2-40B4-BE49-F238E27FC236}">
                <a16:creationId xmlns:a16="http://schemas.microsoft.com/office/drawing/2014/main" id="{2C18B157-43C6-B148-85C2-F0CF7C296A9A}"/>
              </a:ext>
            </a:extLst>
          </p:cNvPr>
          <p:cNvPicPr>
            <a:picLocks noGrp="1" noChangeAspect="1"/>
          </p:cNvPicPr>
          <p:nvPr>
            <p:ph idx="1"/>
          </p:nvPr>
        </p:nvPicPr>
        <p:blipFill>
          <a:blip r:embed="rId2"/>
          <a:stretch>
            <a:fillRect/>
          </a:stretch>
        </p:blipFill>
        <p:spPr>
          <a:xfrm>
            <a:off x="500063" y="1345558"/>
            <a:ext cx="7050779" cy="3900560"/>
          </a:xfrm>
        </p:spPr>
      </p:pic>
      <p:sp>
        <p:nvSpPr>
          <p:cNvPr id="9" name="TextBox 8">
            <a:extLst>
              <a:ext uri="{FF2B5EF4-FFF2-40B4-BE49-F238E27FC236}">
                <a16:creationId xmlns:a16="http://schemas.microsoft.com/office/drawing/2014/main" id="{47B1C53C-0E91-B14B-85F0-6F9EDC53F395}"/>
              </a:ext>
            </a:extLst>
          </p:cNvPr>
          <p:cNvSpPr txBox="1"/>
          <p:nvPr/>
        </p:nvSpPr>
        <p:spPr>
          <a:xfrm>
            <a:off x="500063" y="5391348"/>
            <a:ext cx="7372350" cy="784830"/>
          </a:xfrm>
          <a:prstGeom prst="rect">
            <a:avLst/>
          </a:prstGeom>
          <a:noFill/>
        </p:spPr>
        <p:txBody>
          <a:bodyPr wrap="square" rtlCol="0">
            <a:spAutoFit/>
          </a:bodyPr>
          <a:lstStyle/>
          <a:p>
            <a:r>
              <a:rPr lang="en-US" sz="1500" dirty="0"/>
              <a:t>The top income generating activities from day visit are meals out, shopping , visiting friends and family and nights out. In terms of number of visits outdoor activities and general day outs feature higher but do not generate as much income.</a:t>
            </a:r>
          </a:p>
        </p:txBody>
      </p:sp>
      <p:pic>
        <p:nvPicPr>
          <p:cNvPr id="17" name="Picture 2" descr="20 foods to try when you visit Scotland - Scotsman Food and Drink">
            <a:extLst>
              <a:ext uri="{FF2B5EF4-FFF2-40B4-BE49-F238E27FC236}">
                <a16:creationId xmlns:a16="http://schemas.microsoft.com/office/drawing/2014/main" id="{3DDE4E7E-C698-0441-AA39-9D09888AA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37" y="1402355"/>
            <a:ext cx="35814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50 Best Cheap Online Shopping Sites for Women 2021 | StyleCaster">
            <a:extLst>
              <a:ext uri="{FF2B5EF4-FFF2-40B4-BE49-F238E27FC236}">
                <a16:creationId xmlns:a16="http://schemas.microsoft.com/office/drawing/2014/main" id="{5DAD6D76-6887-D945-9032-34250F232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537" y="4293595"/>
            <a:ext cx="35814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5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73B745-B93B-D44A-9989-1E810FD5CB3B}"/>
              </a:ext>
            </a:extLst>
          </p:cNvPr>
          <p:cNvSpPr>
            <a:spLocks noGrp="1"/>
          </p:cNvSpPr>
          <p:nvPr>
            <p:ph type="title"/>
          </p:nvPr>
        </p:nvSpPr>
        <p:spPr>
          <a:xfrm>
            <a:off x="0" y="0"/>
            <a:ext cx="12192000" cy="1200329"/>
          </a:xfrm>
          <a:solidFill>
            <a:srgbClr val="002060"/>
          </a:solidFill>
        </p:spPr>
        <p:txBody>
          <a:bodyPr>
            <a:normAutofit fontScale="90000"/>
          </a:bodyPr>
          <a:lstStyle/>
          <a:p>
            <a:br>
              <a:rPr lang="en-GB" sz="3200" b="1" dirty="0">
                <a:solidFill>
                  <a:schemeClr val="bg1"/>
                </a:solidFill>
              </a:rPr>
            </a:br>
            <a:r>
              <a:rPr lang="en-GB" sz="3200" b="1" dirty="0">
                <a:solidFill>
                  <a:schemeClr val="bg1"/>
                </a:solidFill>
              </a:rPr>
              <a:t>Top Activities by visits</a:t>
            </a:r>
            <a:br>
              <a:rPr lang="en-GB" sz="3200" b="1" dirty="0">
                <a:solidFill>
                  <a:schemeClr val="bg1"/>
                </a:solidFill>
              </a:rPr>
            </a:br>
            <a:endParaRPr lang="en-US" sz="3200" dirty="0"/>
          </a:p>
        </p:txBody>
      </p:sp>
      <p:pic>
        <p:nvPicPr>
          <p:cNvPr id="20" name="Content Placeholder 19" descr="Chart, bar chart&#10;&#10;Description automatically generated">
            <a:extLst>
              <a:ext uri="{FF2B5EF4-FFF2-40B4-BE49-F238E27FC236}">
                <a16:creationId xmlns:a16="http://schemas.microsoft.com/office/drawing/2014/main" id="{79CEFF91-5295-E444-AD32-28560AAF3FD4}"/>
              </a:ext>
            </a:extLst>
          </p:cNvPr>
          <p:cNvPicPr>
            <a:picLocks noGrp="1" noChangeAspect="1"/>
          </p:cNvPicPr>
          <p:nvPr>
            <p:ph idx="1"/>
          </p:nvPr>
        </p:nvPicPr>
        <p:blipFill>
          <a:blip r:embed="rId2"/>
          <a:stretch>
            <a:fillRect/>
          </a:stretch>
        </p:blipFill>
        <p:spPr>
          <a:xfrm>
            <a:off x="789312" y="1520041"/>
            <a:ext cx="7050779" cy="4351338"/>
          </a:xfrm>
        </p:spPr>
      </p:pic>
      <p:sp>
        <p:nvSpPr>
          <p:cNvPr id="17" name="TextBox 16">
            <a:extLst>
              <a:ext uri="{FF2B5EF4-FFF2-40B4-BE49-F238E27FC236}">
                <a16:creationId xmlns:a16="http://schemas.microsoft.com/office/drawing/2014/main" id="{C8850499-CF1E-5745-BEFE-114FF7EBE6B5}"/>
              </a:ext>
            </a:extLst>
          </p:cNvPr>
          <p:cNvSpPr txBox="1"/>
          <p:nvPr/>
        </p:nvSpPr>
        <p:spPr>
          <a:xfrm>
            <a:off x="8336478" y="1520041"/>
            <a:ext cx="2683824" cy="2585323"/>
          </a:xfrm>
          <a:prstGeom prst="rect">
            <a:avLst/>
          </a:prstGeom>
          <a:noFill/>
        </p:spPr>
        <p:txBody>
          <a:bodyPr wrap="square" rtlCol="0">
            <a:spAutoFit/>
          </a:bodyPr>
          <a:lstStyle/>
          <a:p>
            <a:r>
              <a:rPr lang="en-US" dirty="0"/>
              <a:t>Although there is a strong relationship between number of visits and income generated there are some activities that generate more income with less visits. Shopping for one off items is a good example of this.</a:t>
            </a:r>
          </a:p>
        </p:txBody>
      </p:sp>
    </p:spTree>
    <p:extLst>
      <p:ext uri="{BB962C8B-B14F-4D97-AF65-F5344CB8AC3E}">
        <p14:creationId xmlns:p14="http://schemas.microsoft.com/office/powerpoint/2010/main" val="67705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4597C-3C18-EC4A-9A18-93ABA2439FB4}"/>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300" b="1" dirty="0">
              <a:solidFill>
                <a:schemeClr val="bg1"/>
              </a:solidFill>
            </a:endParaRPr>
          </a:p>
          <a:p>
            <a:r>
              <a:rPr lang="en-GB" sz="3300" b="1" dirty="0">
                <a:solidFill>
                  <a:schemeClr val="bg1"/>
                </a:solidFill>
              </a:rPr>
              <a:t>What demographics should Visit Scotland focus on?</a:t>
            </a:r>
            <a:br>
              <a:rPr lang="en-GB" b="1" dirty="0">
                <a:solidFill>
                  <a:schemeClr val="bg1"/>
                </a:solidFill>
              </a:rPr>
            </a:br>
            <a:r>
              <a:rPr lang="en-GB" b="1" dirty="0">
                <a:solidFill>
                  <a:schemeClr val="bg1"/>
                </a:solidFill>
              </a:rPr>
              <a:t>	</a:t>
            </a:r>
            <a:endParaRPr lang="en-US" dirty="0"/>
          </a:p>
        </p:txBody>
      </p:sp>
      <p:sp>
        <p:nvSpPr>
          <p:cNvPr id="10" name="TextBox 9">
            <a:extLst>
              <a:ext uri="{FF2B5EF4-FFF2-40B4-BE49-F238E27FC236}">
                <a16:creationId xmlns:a16="http://schemas.microsoft.com/office/drawing/2014/main" id="{B772A061-7515-0D48-BB49-E35F887B9DC1}"/>
              </a:ext>
            </a:extLst>
          </p:cNvPr>
          <p:cNvSpPr txBox="1"/>
          <p:nvPr/>
        </p:nvSpPr>
        <p:spPr>
          <a:xfrm>
            <a:off x="4702628" y="2157811"/>
            <a:ext cx="5913912" cy="1200329"/>
          </a:xfrm>
          <a:prstGeom prst="rect">
            <a:avLst/>
          </a:prstGeom>
          <a:noFill/>
        </p:spPr>
        <p:txBody>
          <a:bodyPr wrap="square" rtlCol="0">
            <a:spAutoFit/>
          </a:bodyPr>
          <a:lstStyle/>
          <a:p>
            <a:r>
              <a:rPr lang="en-US" dirty="0"/>
              <a:t>The top spending demographics are people with access to one or more cars, are married, with no children and are in full or part time employment.</a:t>
            </a:r>
          </a:p>
          <a:p>
            <a:endParaRPr lang="en-US" dirty="0"/>
          </a:p>
        </p:txBody>
      </p:sp>
      <p:sp>
        <p:nvSpPr>
          <p:cNvPr id="20" name="TextBox 19">
            <a:extLst>
              <a:ext uri="{FF2B5EF4-FFF2-40B4-BE49-F238E27FC236}">
                <a16:creationId xmlns:a16="http://schemas.microsoft.com/office/drawing/2014/main" id="{13484317-9E90-1347-8504-59E402CF479F}"/>
              </a:ext>
            </a:extLst>
          </p:cNvPr>
          <p:cNvSpPr txBox="1"/>
          <p:nvPr/>
        </p:nvSpPr>
        <p:spPr>
          <a:xfrm>
            <a:off x="4702628" y="4457342"/>
            <a:ext cx="5913912" cy="1200329"/>
          </a:xfrm>
          <a:prstGeom prst="rect">
            <a:avLst/>
          </a:prstGeom>
          <a:noFill/>
        </p:spPr>
        <p:txBody>
          <a:bodyPr wrap="square" rtlCol="0">
            <a:spAutoFit/>
          </a:bodyPr>
          <a:lstStyle/>
          <a:p>
            <a:r>
              <a:rPr lang="en-US" dirty="0"/>
              <a:t>The lowest spending demographics are people with aged 16 – 24 and 65 and over, have no access to a car, are unemployed or in full or part time education.</a:t>
            </a:r>
          </a:p>
          <a:p>
            <a:endParaRPr lang="en-US" dirty="0"/>
          </a:p>
        </p:txBody>
      </p:sp>
      <p:graphicFrame>
        <p:nvGraphicFramePr>
          <p:cNvPr id="19" name="Table 18">
            <a:extLst>
              <a:ext uri="{FF2B5EF4-FFF2-40B4-BE49-F238E27FC236}">
                <a16:creationId xmlns:a16="http://schemas.microsoft.com/office/drawing/2014/main" id="{C8CF0977-0ACB-C14E-9920-5B5ACE7E4126}"/>
              </a:ext>
            </a:extLst>
          </p:cNvPr>
          <p:cNvGraphicFramePr>
            <a:graphicFrameLocks noGrp="1"/>
          </p:cNvGraphicFramePr>
          <p:nvPr>
            <p:extLst>
              <p:ext uri="{D42A27DB-BD31-4B8C-83A1-F6EECF244321}">
                <p14:modId xmlns:p14="http://schemas.microsoft.com/office/powerpoint/2010/main" val="2463318641"/>
              </p:ext>
            </p:extLst>
          </p:nvPr>
        </p:nvGraphicFramePr>
        <p:xfrm>
          <a:off x="408574" y="1458496"/>
          <a:ext cx="3624807" cy="5029988"/>
        </p:xfrm>
        <a:graphic>
          <a:graphicData uri="http://schemas.openxmlformats.org/drawingml/2006/table">
            <a:tbl>
              <a:tblPr/>
              <a:tblGrid>
                <a:gridCol w="2371938">
                  <a:extLst>
                    <a:ext uri="{9D8B030D-6E8A-4147-A177-3AD203B41FA5}">
                      <a16:colId xmlns:a16="http://schemas.microsoft.com/office/drawing/2014/main" val="3942199539"/>
                    </a:ext>
                  </a:extLst>
                </a:gridCol>
                <a:gridCol w="1252869">
                  <a:extLst>
                    <a:ext uri="{9D8B030D-6E8A-4147-A177-3AD203B41FA5}">
                      <a16:colId xmlns:a16="http://schemas.microsoft.com/office/drawing/2014/main" val="3834868745"/>
                    </a:ext>
                  </a:extLst>
                </a:gridCol>
              </a:tblGrid>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01665423"/>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Highest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48231143"/>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17036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Access to car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30,623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973837"/>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Married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23,928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03952"/>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 Children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23,443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5741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Employed/self-employed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23,045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438452"/>
                  </a:ext>
                </a:extLst>
              </a:tr>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67079627"/>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Lowest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8663966"/>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33782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16-24 years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5,217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266428"/>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access to car (0)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5,128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4455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65 years and over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5,070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296731"/>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Unemployed/not working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4,267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245850"/>
                  </a:ext>
                </a:extLst>
              </a:tr>
              <a:tr h="356740">
                <a:tc>
                  <a:txBody>
                    <a:bodyPr/>
                    <a:lstStyle/>
                    <a:p>
                      <a:pPr algn="l" fontAlgn="b"/>
                      <a:r>
                        <a:rPr lang="en-GB" sz="1100" b="0" i="0" u="none" strike="noStrike" dirty="0">
                          <a:solidFill>
                            <a:srgbClr val="000000"/>
                          </a:solidFill>
                          <a:effectLst/>
                          <a:latin typeface="Lucida Grande" panose="020B0600040502020204" pitchFamily="34" charset="0"/>
                        </a:rPr>
                        <a:t>In full or part time education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2,659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8913356"/>
                  </a:ext>
                </a:extLst>
              </a:tr>
            </a:tbl>
          </a:graphicData>
        </a:graphic>
      </p:graphicFrame>
      <p:pic>
        <p:nvPicPr>
          <p:cNvPr id="5128" name="Picture 8" descr="4 CARS THAT ARE THE IDEAL MATCH FOR YOUR &quot;COUPLE PERSONALITY&quot; - Spice4Life">
            <a:extLst>
              <a:ext uri="{FF2B5EF4-FFF2-40B4-BE49-F238E27FC236}">
                <a16:creationId xmlns:a16="http://schemas.microsoft.com/office/drawing/2014/main" id="{F24321B7-7507-3242-9CEC-0CDA07D7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957" y="2948453"/>
            <a:ext cx="2299421" cy="1224367"/>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Free bus travel for under-22s across Scotland to start in January | The  Scotsman">
            <a:extLst>
              <a:ext uri="{FF2B5EF4-FFF2-40B4-BE49-F238E27FC236}">
                <a16:creationId xmlns:a16="http://schemas.microsoft.com/office/drawing/2014/main" id="{FB22B0B5-D987-9644-A1DF-E1CBE5DA3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957" y="5272022"/>
            <a:ext cx="2299422" cy="140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7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Chart, waterfall chart&#10;&#10;Description automatically generated">
            <a:extLst>
              <a:ext uri="{FF2B5EF4-FFF2-40B4-BE49-F238E27FC236}">
                <a16:creationId xmlns:a16="http://schemas.microsoft.com/office/drawing/2014/main" id="{99BC4898-A1FE-C544-825F-6F4F270896E8}"/>
              </a:ext>
            </a:extLst>
          </p:cNvPr>
          <p:cNvPicPr>
            <a:picLocks noChangeAspect="1"/>
          </p:cNvPicPr>
          <p:nvPr/>
        </p:nvPicPr>
        <p:blipFill>
          <a:blip r:embed="rId2"/>
          <a:stretch>
            <a:fillRect/>
          </a:stretch>
        </p:blipFill>
        <p:spPr>
          <a:xfrm>
            <a:off x="182088" y="2091521"/>
            <a:ext cx="5913912" cy="3945783"/>
          </a:xfrm>
          <a:prstGeom prst="rect">
            <a:avLst/>
          </a:prstGeom>
        </p:spPr>
      </p:pic>
      <p:pic>
        <p:nvPicPr>
          <p:cNvPr id="6" name="Picture 5" descr="Chart, waterfall chart&#10;&#10;Description automatically generated">
            <a:extLst>
              <a:ext uri="{FF2B5EF4-FFF2-40B4-BE49-F238E27FC236}">
                <a16:creationId xmlns:a16="http://schemas.microsoft.com/office/drawing/2014/main" id="{AF0E7CE3-21F9-8844-99F6-991C8007A467}"/>
              </a:ext>
            </a:extLst>
          </p:cNvPr>
          <p:cNvPicPr>
            <a:picLocks noChangeAspect="1"/>
          </p:cNvPicPr>
          <p:nvPr/>
        </p:nvPicPr>
        <p:blipFill>
          <a:blip r:embed="rId3"/>
          <a:stretch>
            <a:fillRect/>
          </a:stretch>
        </p:blipFill>
        <p:spPr>
          <a:xfrm>
            <a:off x="6179071" y="2091520"/>
            <a:ext cx="6012929" cy="4096337"/>
          </a:xfrm>
          <a:prstGeom prst="rect">
            <a:avLst/>
          </a:prstGeom>
        </p:spPr>
      </p:pic>
      <p:sp>
        <p:nvSpPr>
          <p:cNvPr id="7" name="Title 1">
            <a:extLst>
              <a:ext uri="{FF2B5EF4-FFF2-40B4-BE49-F238E27FC236}">
                <a16:creationId xmlns:a16="http://schemas.microsoft.com/office/drawing/2014/main" id="{108F0C9E-FEF1-CE4A-9626-984DDF3D11B4}"/>
              </a:ext>
            </a:extLst>
          </p:cNvPr>
          <p:cNvSpPr>
            <a:spLocks noGrp="1"/>
          </p:cNvSpPr>
          <p:nvPr>
            <p:ph type="title"/>
          </p:nvPr>
        </p:nvSpPr>
        <p:spPr>
          <a:xfrm>
            <a:off x="0" y="-1"/>
            <a:ext cx="12192000" cy="1200329"/>
          </a:xfrm>
          <a:solidFill>
            <a:srgbClr val="002060"/>
          </a:solidFill>
        </p:spPr>
        <p:txBody>
          <a:bodyPr anchor="ctr">
            <a:normAutofit fontScale="90000"/>
          </a:bodyPr>
          <a:lstStyle/>
          <a:p>
            <a:br>
              <a:rPr lang="en-GB" sz="3600" b="1" dirty="0">
                <a:solidFill>
                  <a:schemeClr val="bg1"/>
                </a:solidFill>
              </a:rPr>
            </a:br>
            <a:r>
              <a:rPr lang="en-GB" sz="3600" b="1" dirty="0">
                <a:solidFill>
                  <a:schemeClr val="bg1"/>
                </a:solidFill>
              </a:rPr>
              <a:t>Difference in Expenditure and Visits for Car Accessibility and Employment Status</a:t>
            </a:r>
            <a:br>
              <a:rPr lang="en-GB" b="1" dirty="0">
                <a:solidFill>
                  <a:schemeClr val="bg1"/>
                </a:solidFill>
              </a:rPr>
            </a:br>
            <a:endParaRPr lang="en-US" dirty="0"/>
          </a:p>
        </p:txBody>
      </p:sp>
    </p:spTree>
    <p:extLst>
      <p:ext uri="{BB962C8B-B14F-4D97-AF65-F5344CB8AC3E}">
        <p14:creationId xmlns:p14="http://schemas.microsoft.com/office/powerpoint/2010/main" val="315639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B42534-6815-4743-8B15-B85400DB472A}"/>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Difference in Expenditure and Visits for Marital and Family Status</a:t>
            </a:r>
            <a:endParaRPr lang="en-US" sz="3200" dirty="0"/>
          </a:p>
        </p:txBody>
      </p:sp>
      <p:pic>
        <p:nvPicPr>
          <p:cNvPr id="6" name="Picture 5" descr="Chart, bar chart&#10;&#10;Description automatically generated">
            <a:extLst>
              <a:ext uri="{FF2B5EF4-FFF2-40B4-BE49-F238E27FC236}">
                <a16:creationId xmlns:a16="http://schemas.microsoft.com/office/drawing/2014/main" id="{1192E47F-0B85-8F40-8168-4CB27681EB11}"/>
              </a:ext>
            </a:extLst>
          </p:cNvPr>
          <p:cNvPicPr>
            <a:picLocks noChangeAspect="1"/>
          </p:cNvPicPr>
          <p:nvPr/>
        </p:nvPicPr>
        <p:blipFill>
          <a:blip r:embed="rId2"/>
          <a:stretch>
            <a:fillRect/>
          </a:stretch>
        </p:blipFill>
        <p:spPr>
          <a:xfrm>
            <a:off x="179388" y="1671637"/>
            <a:ext cx="5916612" cy="4429125"/>
          </a:xfrm>
          <a:prstGeom prst="rect">
            <a:avLst/>
          </a:prstGeom>
        </p:spPr>
      </p:pic>
      <p:pic>
        <p:nvPicPr>
          <p:cNvPr id="8" name="Picture 7" descr="Chart, bar chart, waterfall chart&#10;&#10;Description automatically generated">
            <a:extLst>
              <a:ext uri="{FF2B5EF4-FFF2-40B4-BE49-F238E27FC236}">
                <a16:creationId xmlns:a16="http://schemas.microsoft.com/office/drawing/2014/main" id="{B1FEEE98-76A7-D84E-AE3A-A15BA0C5AD87}"/>
              </a:ext>
            </a:extLst>
          </p:cNvPr>
          <p:cNvPicPr>
            <a:picLocks noChangeAspect="1"/>
          </p:cNvPicPr>
          <p:nvPr/>
        </p:nvPicPr>
        <p:blipFill>
          <a:blip r:embed="rId3"/>
          <a:stretch>
            <a:fillRect/>
          </a:stretch>
        </p:blipFill>
        <p:spPr>
          <a:xfrm>
            <a:off x="6096000" y="1671637"/>
            <a:ext cx="6096000" cy="4429125"/>
          </a:xfrm>
          <a:prstGeom prst="rect">
            <a:avLst/>
          </a:prstGeom>
        </p:spPr>
      </p:pic>
    </p:spTree>
    <p:extLst>
      <p:ext uri="{BB962C8B-B14F-4D97-AF65-F5344CB8AC3E}">
        <p14:creationId xmlns:p14="http://schemas.microsoft.com/office/powerpoint/2010/main" val="93178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348CF0-2E3C-374D-87B5-F061A7464DCB}"/>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What type of locations receive the most visits and expenditure? </a:t>
            </a:r>
          </a:p>
        </p:txBody>
      </p:sp>
      <p:graphicFrame>
        <p:nvGraphicFramePr>
          <p:cNvPr id="7" name="Table 6">
            <a:extLst>
              <a:ext uri="{FF2B5EF4-FFF2-40B4-BE49-F238E27FC236}">
                <a16:creationId xmlns:a16="http://schemas.microsoft.com/office/drawing/2014/main" id="{31C2F5D9-6D64-B946-BDC9-88961527A2FE}"/>
              </a:ext>
            </a:extLst>
          </p:cNvPr>
          <p:cNvGraphicFramePr>
            <a:graphicFrameLocks noGrp="1"/>
          </p:cNvGraphicFramePr>
          <p:nvPr>
            <p:extLst>
              <p:ext uri="{D42A27DB-BD31-4B8C-83A1-F6EECF244321}">
                <p14:modId xmlns:p14="http://schemas.microsoft.com/office/powerpoint/2010/main" val="347639830"/>
              </p:ext>
            </p:extLst>
          </p:nvPr>
        </p:nvGraphicFramePr>
        <p:xfrm>
          <a:off x="7324725" y="1573053"/>
          <a:ext cx="4219575" cy="1970405"/>
        </p:xfrm>
        <a:graphic>
          <a:graphicData uri="http://schemas.openxmlformats.org/drawingml/2006/table">
            <a:tbl>
              <a:tblPr/>
              <a:tblGrid>
                <a:gridCol w="2176329">
                  <a:extLst>
                    <a:ext uri="{9D8B030D-6E8A-4147-A177-3AD203B41FA5}">
                      <a16:colId xmlns:a16="http://schemas.microsoft.com/office/drawing/2014/main" val="1506712971"/>
                    </a:ext>
                  </a:extLst>
                </a:gridCol>
                <a:gridCol w="1021623">
                  <a:extLst>
                    <a:ext uri="{9D8B030D-6E8A-4147-A177-3AD203B41FA5}">
                      <a16:colId xmlns:a16="http://schemas.microsoft.com/office/drawing/2014/main" val="3726046980"/>
                    </a:ext>
                  </a:extLst>
                </a:gridCol>
                <a:gridCol w="1021623">
                  <a:extLst>
                    <a:ext uri="{9D8B030D-6E8A-4147-A177-3AD203B41FA5}">
                      <a16:colId xmlns:a16="http://schemas.microsoft.com/office/drawing/2014/main" val="2677065899"/>
                    </a:ext>
                  </a:extLst>
                </a:gridCol>
              </a:tblGrid>
              <a:tr h="203200">
                <a:tc>
                  <a:txBody>
                    <a:bodyPr/>
                    <a:lstStyle/>
                    <a:p>
                      <a:pPr algn="l" fontAlgn="b"/>
                      <a:r>
                        <a:rPr lang="en-GB" sz="1100" b="1" i="0" u="none" strike="noStrike" dirty="0">
                          <a:solidFill>
                            <a:srgbClr val="000000"/>
                          </a:solidFill>
                          <a:effectLst/>
                          <a:latin typeface="Lucida Grande" panose="020B0600040502020204" pitchFamily="34" charset="0"/>
                        </a:rPr>
                        <a:t>Type of Location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102792"/>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All areas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35675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City/large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20,497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431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048844"/>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Small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8,451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254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691287"/>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Rural countryside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3,788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969426"/>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Village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3,774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95687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resort or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2,069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801613"/>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beach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64190"/>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other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660504"/>
                  </a:ext>
                </a:extLst>
              </a:tr>
            </a:tbl>
          </a:graphicData>
        </a:graphic>
      </p:graphicFrame>
      <p:pic>
        <p:nvPicPr>
          <p:cNvPr id="9" name="Picture 8" descr="Chart, waterfall chart&#10;&#10;Description automatically generated">
            <a:extLst>
              <a:ext uri="{FF2B5EF4-FFF2-40B4-BE49-F238E27FC236}">
                <a16:creationId xmlns:a16="http://schemas.microsoft.com/office/drawing/2014/main" id="{28EA578F-7132-9D4D-BFB8-EB3770AE4442}"/>
              </a:ext>
            </a:extLst>
          </p:cNvPr>
          <p:cNvPicPr>
            <a:picLocks noChangeAspect="1"/>
          </p:cNvPicPr>
          <p:nvPr/>
        </p:nvPicPr>
        <p:blipFill>
          <a:blip r:embed="rId2"/>
          <a:stretch>
            <a:fillRect/>
          </a:stretch>
        </p:blipFill>
        <p:spPr>
          <a:xfrm>
            <a:off x="165100" y="1385888"/>
            <a:ext cx="6550025" cy="4866984"/>
          </a:xfrm>
          <a:prstGeom prst="rect">
            <a:avLst/>
          </a:prstGeom>
        </p:spPr>
      </p:pic>
      <p:sp>
        <p:nvSpPr>
          <p:cNvPr id="10" name="TextBox 9">
            <a:extLst>
              <a:ext uri="{FF2B5EF4-FFF2-40B4-BE49-F238E27FC236}">
                <a16:creationId xmlns:a16="http://schemas.microsoft.com/office/drawing/2014/main" id="{6B46C945-A31F-014C-B6A9-C0F73489D546}"/>
              </a:ext>
            </a:extLst>
          </p:cNvPr>
          <p:cNvSpPr txBox="1"/>
          <p:nvPr/>
        </p:nvSpPr>
        <p:spPr>
          <a:xfrm>
            <a:off x="7324726" y="3916183"/>
            <a:ext cx="4219574" cy="923330"/>
          </a:xfrm>
          <a:prstGeom prst="rect">
            <a:avLst/>
          </a:prstGeom>
          <a:noFill/>
        </p:spPr>
        <p:txBody>
          <a:bodyPr wrap="square" rtlCol="0">
            <a:spAutoFit/>
          </a:bodyPr>
          <a:lstStyle/>
          <a:p>
            <a:r>
              <a:rPr lang="en-US" dirty="0"/>
              <a:t>City and large towns make up 57% of expenditure and 46% of all day visits to Scotland</a:t>
            </a:r>
          </a:p>
        </p:txBody>
      </p:sp>
      <p:pic>
        <p:nvPicPr>
          <p:cNvPr id="8196" name="Picture 4" descr="With Edinburgh empty, we're seeing our city through tourists' eyes' |  Edinburgh holidays | The Guardian">
            <a:extLst>
              <a:ext uri="{FF2B5EF4-FFF2-40B4-BE49-F238E27FC236}">
                <a16:creationId xmlns:a16="http://schemas.microsoft.com/office/drawing/2014/main" id="{975B6182-9DCC-6E41-8AF7-63E1413C8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5" y="4957761"/>
            <a:ext cx="3600450" cy="16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8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37FCBB-770C-F745-A107-60394BD52C96}"/>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Is there a particular method of travel our visitors arrive by? </a:t>
            </a:r>
          </a:p>
        </p:txBody>
      </p:sp>
      <p:pic>
        <p:nvPicPr>
          <p:cNvPr id="6" name="Picture 5" descr="Chart, waterfall chart&#10;&#10;Description automatically generated">
            <a:extLst>
              <a:ext uri="{FF2B5EF4-FFF2-40B4-BE49-F238E27FC236}">
                <a16:creationId xmlns:a16="http://schemas.microsoft.com/office/drawing/2014/main" id="{D558A727-88E7-624F-A635-9BA6989E4F7A}"/>
              </a:ext>
            </a:extLst>
          </p:cNvPr>
          <p:cNvPicPr>
            <a:picLocks noChangeAspect="1"/>
          </p:cNvPicPr>
          <p:nvPr/>
        </p:nvPicPr>
        <p:blipFill>
          <a:blip r:embed="rId2"/>
          <a:stretch>
            <a:fillRect/>
          </a:stretch>
        </p:blipFill>
        <p:spPr>
          <a:xfrm>
            <a:off x="107950" y="1200328"/>
            <a:ext cx="7450138" cy="5486400"/>
          </a:xfrm>
          <a:prstGeom prst="rect">
            <a:avLst/>
          </a:prstGeom>
        </p:spPr>
      </p:pic>
      <p:graphicFrame>
        <p:nvGraphicFramePr>
          <p:cNvPr id="7" name="Table 6">
            <a:extLst>
              <a:ext uri="{FF2B5EF4-FFF2-40B4-BE49-F238E27FC236}">
                <a16:creationId xmlns:a16="http://schemas.microsoft.com/office/drawing/2014/main" id="{C7C8C4BF-B7F7-3944-9742-29837F95FEDD}"/>
              </a:ext>
            </a:extLst>
          </p:cNvPr>
          <p:cNvGraphicFramePr>
            <a:graphicFrameLocks noGrp="1"/>
          </p:cNvGraphicFramePr>
          <p:nvPr>
            <p:extLst>
              <p:ext uri="{D42A27DB-BD31-4B8C-83A1-F6EECF244321}">
                <p14:modId xmlns:p14="http://schemas.microsoft.com/office/powerpoint/2010/main" val="2090038731"/>
              </p:ext>
            </p:extLst>
          </p:nvPr>
        </p:nvGraphicFramePr>
        <p:xfrm>
          <a:off x="7558088" y="1458595"/>
          <a:ext cx="4386262" cy="2270446"/>
        </p:xfrm>
        <a:graphic>
          <a:graphicData uri="http://schemas.openxmlformats.org/drawingml/2006/table">
            <a:tbl>
              <a:tblPr/>
              <a:tblGrid>
                <a:gridCol w="2262302">
                  <a:extLst>
                    <a:ext uri="{9D8B030D-6E8A-4147-A177-3AD203B41FA5}">
                      <a16:colId xmlns:a16="http://schemas.microsoft.com/office/drawing/2014/main" val="1456919399"/>
                    </a:ext>
                  </a:extLst>
                </a:gridCol>
                <a:gridCol w="1061980">
                  <a:extLst>
                    <a:ext uri="{9D8B030D-6E8A-4147-A177-3AD203B41FA5}">
                      <a16:colId xmlns:a16="http://schemas.microsoft.com/office/drawing/2014/main" val="3531639766"/>
                    </a:ext>
                  </a:extLst>
                </a:gridCol>
                <a:gridCol w="1061980">
                  <a:extLst>
                    <a:ext uri="{9D8B030D-6E8A-4147-A177-3AD203B41FA5}">
                      <a16:colId xmlns:a16="http://schemas.microsoft.com/office/drawing/2014/main" val="2966254934"/>
                    </a:ext>
                  </a:extLst>
                </a:gridCol>
              </a:tblGrid>
              <a:tr h="397310">
                <a:tc>
                  <a:txBody>
                    <a:bodyPr/>
                    <a:lstStyle/>
                    <a:p>
                      <a:pPr algn="l" fontAlgn="b"/>
                      <a:r>
                        <a:rPr lang="en-GB" sz="1100" b="1" i="0" u="none" strike="noStrike" dirty="0">
                          <a:solidFill>
                            <a:srgbClr val="000000"/>
                          </a:solidFill>
                          <a:effectLst/>
                          <a:latin typeface="Lucida Grande" panose="020B0600040502020204" pitchFamily="34" charset="0"/>
                        </a:rPr>
                        <a:t>Mode of Transport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33544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430315"/>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own/friends/family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21,345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63320"/>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5,886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461057"/>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Bus or Coach - Regular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3,412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146351"/>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Taxi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1,326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4034"/>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Walked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1,132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3847088"/>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hired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815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33070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Plane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604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9858909"/>
                  </a:ext>
                </a:extLst>
              </a:tr>
            </a:tbl>
          </a:graphicData>
        </a:graphic>
      </p:graphicFrame>
      <p:sp>
        <p:nvSpPr>
          <p:cNvPr id="9" name="TextBox 8">
            <a:extLst>
              <a:ext uri="{FF2B5EF4-FFF2-40B4-BE49-F238E27FC236}">
                <a16:creationId xmlns:a16="http://schemas.microsoft.com/office/drawing/2014/main" id="{F51C3BFC-1DE0-CA44-BBB5-16B29466E654}"/>
              </a:ext>
            </a:extLst>
          </p:cNvPr>
          <p:cNvSpPr txBox="1"/>
          <p:nvPr/>
        </p:nvSpPr>
        <p:spPr>
          <a:xfrm>
            <a:off x="7558088" y="3943528"/>
            <a:ext cx="4219574" cy="923330"/>
          </a:xfrm>
          <a:prstGeom prst="rect">
            <a:avLst/>
          </a:prstGeom>
          <a:noFill/>
        </p:spPr>
        <p:txBody>
          <a:bodyPr wrap="square" rtlCol="0">
            <a:spAutoFit/>
          </a:bodyPr>
          <a:lstStyle/>
          <a:p>
            <a:r>
              <a:rPr lang="en-US" dirty="0"/>
              <a:t>People arriving by cars (not hired) make up 60% of expenditure and 62% of all day visits to Scotland</a:t>
            </a:r>
          </a:p>
        </p:txBody>
      </p:sp>
    </p:spTree>
    <p:extLst>
      <p:ext uri="{BB962C8B-B14F-4D97-AF65-F5344CB8AC3E}">
        <p14:creationId xmlns:p14="http://schemas.microsoft.com/office/powerpoint/2010/main" val="3111664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5504</TotalTime>
  <Words>1060</Words>
  <Application>Microsoft Macintosh PowerPoint</Application>
  <PresentationFormat>Widescreen</PresentationFormat>
  <Paragraphs>156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Lucida Grande</vt:lpstr>
      <vt:lpstr>Wingdings</vt:lpstr>
      <vt:lpstr>Office Theme</vt:lpstr>
      <vt:lpstr>Review of Scotland's Domestic Tourism 2013 to 2019</vt:lpstr>
      <vt:lpstr>Project Overview</vt:lpstr>
      <vt:lpstr>What activities attract most visitors and generate most revenue?</vt:lpstr>
      <vt:lpstr> Top Activities by visits </vt:lpstr>
      <vt:lpstr>PowerPoint Presentation</vt:lpstr>
      <vt:lpstr> Difference in Expenditure and Visits for Car Accessibility and Employment Status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O' Dea</dc:creator>
  <cp:lastModifiedBy>Barry O' Dea</cp:lastModifiedBy>
  <cp:revision>12</cp:revision>
  <dcterms:created xsi:type="dcterms:W3CDTF">2021-09-16T14:39:19Z</dcterms:created>
  <dcterms:modified xsi:type="dcterms:W3CDTF">2021-09-20T10:24:10Z</dcterms:modified>
</cp:coreProperties>
</file>