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120" d="100"/>
          <a:sy n="120"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1ED55F3B-F4C5-45D9-B231-87954284B91F}" type="datetimeFigureOut">
              <a:rPr lang="en-US" smtClean="0"/>
              <a:t>5/26/2020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97769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ED55F3B-F4C5-45D9-B231-87954284B91F}" type="datetimeFigureOut">
              <a:rPr lang="en-US" smtClean="0"/>
              <a:t>5/26/2020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250528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ED55F3B-F4C5-45D9-B231-87954284B91F}" type="datetimeFigureOut">
              <a:rPr lang="en-US" smtClean="0"/>
              <a:t>5/26/2020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41271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ED55F3B-F4C5-45D9-B231-87954284B91F}" type="datetimeFigureOut">
              <a:rPr lang="en-US" smtClean="0"/>
              <a:t>5/26/2020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214672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ED55F3B-F4C5-45D9-B231-87954284B91F}" type="datetimeFigureOut">
              <a:rPr lang="en-US" smtClean="0"/>
              <a:t>5/26/2020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34679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1ED55F3B-F4C5-45D9-B231-87954284B91F}" type="datetimeFigureOut">
              <a:rPr lang="en-US" smtClean="0"/>
              <a:t>5/26/2020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315328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1ED55F3B-F4C5-45D9-B231-87954284B91F}" type="datetimeFigureOut">
              <a:rPr lang="en-US" smtClean="0"/>
              <a:t>5/26/2020</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131359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1ED55F3B-F4C5-45D9-B231-87954284B91F}" type="datetimeFigureOut">
              <a:rPr lang="en-US" smtClean="0"/>
              <a:t>5/26/2020</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332925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ED55F3B-F4C5-45D9-B231-87954284B91F}" type="datetimeFigureOut">
              <a:rPr lang="en-US" smtClean="0"/>
              <a:t>5/26/2020</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20565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ED55F3B-F4C5-45D9-B231-87954284B91F}" type="datetimeFigureOut">
              <a:rPr lang="en-US" smtClean="0"/>
              <a:t>5/26/2020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159032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ED55F3B-F4C5-45D9-B231-87954284B91F}" type="datetimeFigureOut">
              <a:rPr lang="en-US" smtClean="0"/>
              <a:t>5/26/2020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7EFC99B2-1816-4BA5-9901-8EE5BEA67A74}" type="slidenum">
              <a:rPr lang="en-US" smtClean="0"/>
              <a:t>‹N°›</a:t>
            </a:fld>
            <a:endParaRPr lang="en-US"/>
          </a:p>
        </p:txBody>
      </p:sp>
    </p:spTree>
    <p:extLst>
      <p:ext uri="{BB962C8B-B14F-4D97-AF65-F5344CB8AC3E}">
        <p14:creationId xmlns:p14="http://schemas.microsoft.com/office/powerpoint/2010/main" val="259222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55F3B-F4C5-45D9-B231-87954284B91F}" type="datetimeFigureOut">
              <a:rPr lang="en-US" smtClean="0"/>
              <a:t>5/26/2020</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C99B2-1816-4BA5-9901-8EE5BEA67A74}" type="slidenum">
              <a:rPr lang="en-US" smtClean="0"/>
              <a:t>‹N°›</a:t>
            </a:fld>
            <a:endParaRPr lang="en-US"/>
          </a:p>
        </p:txBody>
      </p:sp>
    </p:spTree>
    <p:extLst>
      <p:ext uri="{BB962C8B-B14F-4D97-AF65-F5344CB8AC3E}">
        <p14:creationId xmlns:p14="http://schemas.microsoft.com/office/powerpoint/2010/main" val="2500032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708301"/>
          </a:xfrm>
        </p:spPr>
        <p:txBody>
          <a:bodyPr>
            <a:normAutofit/>
          </a:bodyPr>
          <a:lstStyle/>
          <a:p>
            <a:r>
              <a:rPr lang="fr-FR" sz="4000" b="1" u="sng" dirty="0"/>
              <a:t>Analyse et Modélisation</a:t>
            </a:r>
            <a:endParaRPr lang="en-US" sz="4000" b="1" u="sng" dirty="0"/>
          </a:p>
        </p:txBody>
      </p:sp>
      <p:sp>
        <p:nvSpPr>
          <p:cNvPr id="3" name="Sous-titre 2"/>
          <p:cNvSpPr>
            <a:spLocks noGrp="1"/>
          </p:cNvSpPr>
          <p:nvPr>
            <p:ph type="subTitle" idx="1"/>
          </p:nvPr>
        </p:nvSpPr>
        <p:spPr/>
        <p:txBody>
          <a:bodyPr/>
          <a:lstStyle/>
          <a:p>
            <a:endParaRPr lang="fr-MA" dirty="0" smtClean="0"/>
          </a:p>
          <a:p>
            <a:r>
              <a:rPr lang="fr-MA" dirty="0" smtClean="0"/>
              <a:t>Khalil Bouras</a:t>
            </a:r>
          </a:p>
          <a:p>
            <a:endParaRPr lang="en-US" dirty="0"/>
          </a:p>
        </p:txBody>
      </p:sp>
    </p:spTree>
    <p:extLst>
      <p:ext uri="{BB962C8B-B14F-4D97-AF65-F5344CB8AC3E}">
        <p14:creationId xmlns:p14="http://schemas.microsoft.com/office/powerpoint/2010/main" val="285872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38539"/>
            <a:ext cx="10515600" cy="1820849"/>
          </a:xfrm>
        </p:spPr>
        <p:txBody>
          <a:bodyPr>
            <a:normAutofit/>
          </a:bodyPr>
          <a:lstStyle/>
          <a:p>
            <a:pPr lvl="0" algn="ctr"/>
            <a:r>
              <a:rPr lang="fr-FR" sz="4000" b="1" i="1" dirty="0" smtClean="0"/>
              <a:t/>
            </a:r>
            <a:br>
              <a:rPr lang="fr-FR" sz="4000" b="1" i="1" dirty="0" smtClean="0"/>
            </a:br>
            <a:r>
              <a:rPr lang="fr-FR" sz="4000" b="1" u="sng" dirty="0" err="1" smtClean="0"/>
              <a:t>Unified</a:t>
            </a:r>
            <a:r>
              <a:rPr lang="fr-FR" sz="4000" b="1" u="sng" dirty="0" smtClean="0"/>
              <a:t> </a:t>
            </a:r>
            <a:r>
              <a:rPr lang="fr-FR" sz="4000" b="1" u="sng" dirty="0" err="1"/>
              <a:t>Modeling</a:t>
            </a:r>
            <a:r>
              <a:rPr lang="fr-FR" sz="4000" b="1" u="sng" dirty="0"/>
              <a:t> </a:t>
            </a:r>
            <a:r>
              <a:rPr lang="fr-FR" sz="4000" b="1" u="sng" dirty="0" err="1"/>
              <a:t>Language</a:t>
            </a:r>
            <a:r>
              <a:rPr lang="fr-FR" sz="4000" b="1" u="sng" dirty="0"/>
              <a:t>(UML)</a:t>
            </a:r>
            <a:r>
              <a:rPr lang="en-US" dirty="0"/>
              <a:t/>
            </a:r>
            <a:br>
              <a:rPr lang="en-US" dirty="0"/>
            </a:br>
            <a:r>
              <a:rPr lang="en-US" dirty="0" smtClean="0"/>
              <a:t>          </a:t>
            </a:r>
            <a:r>
              <a:rPr lang="en-US" sz="2400" b="1" dirty="0" smtClean="0">
                <a:solidFill>
                  <a:schemeClr val="bg1">
                    <a:lumMod val="65000"/>
                  </a:schemeClr>
                </a:solidFill>
              </a:rPr>
              <a:t>History :</a:t>
            </a:r>
            <a:endParaRPr lang="en-US" sz="2400" b="1" dirty="0">
              <a:solidFill>
                <a:schemeClr val="bg1">
                  <a:lumMod val="65000"/>
                </a:schemeClr>
              </a:solidFill>
            </a:endParaRPr>
          </a:p>
        </p:txBody>
      </p:sp>
      <p:sp>
        <p:nvSpPr>
          <p:cNvPr id="3" name="Espace réservé du contenu 2"/>
          <p:cNvSpPr>
            <a:spLocks noGrp="1"/>
          </p:cNvSpPr>
          <p:nvPr>
            <p:ph sz="half" idx="1"/>
          </p:nvPr>
        </p:nvSpPr>
        <p:spPr/>
        <p:txBody>
          <a:bodyPr>
            <a:normAutofit/>
          </a:bodyPr>
          <a:lstStyle/>
          <a:p>
            <a:endParaRPr lang="fr-FR" sz="2400" i="1" dirty="0" smtClean="0"/>
          </a:p>
          <a:p>
            <a:r>
              <a:rPr lang="fr-FR" sz="2400" i="1" dirty="0" smtClean="0"/>
              <a:t>UML </a:t>
            </a:r>
            <a:r>
              <a:rPr lang="fr-FR" sz="2400" i="1" dirty="0"/>
              <a:t>(</a:t>
            </a:r>
            <a:r>
              <a:rPr lang="fr-FR" sz="2400" i="1" dirty="0" err="1"/>
              <a:t>Unified</a:t>
            </a:r>
            <a:r>
              <a:rPr lang="fr-FR" sz="2400" i="1" dirty="0"/>
              <a:t> </a:t>
            </a:r>
            <a:r>
              <a:rPr lang="fr-FR" sz="2400" i="1" dirty="0" err="1"/>
              <a:t>Modeling</a:t>
            </a:r>
            <a:r>
              <a:rPr lang="fr-FR" sz="2400" i="1" dirty="0"/>
              <a:t> </a:t>
            </a:r>
            <a:r>
              <a:rPr lang="fr-FR" sz="2400" i="1" dirty="0" err="1"/>
              <a:t>Language</a:t>
            </a:r>
            <a:r>
              <a:rPr lang="fr-FR" sz="2400" i="1" dirty="0"/>
              <a:t>) est un langage de modélisation utilisé par les développeurs de logiciels. UML peut être utilisé pour développer des diagrammes et fournir aux utilisateurs (programmeurs) des exemples de modélisation expressifs prêts à l'emploi. Certains outils UML génèrent du code de langage de programme à partir d'UML.</a:t>
            </a:r>
            <a:endParaRPr lang="en-US" sz="2400" i="1" dirty="0"/>
          </a:p>
        </p:txBody>
      </p:sp>
      <p:pic>
        <p:nvPicPr>
          <p:cNvPr id="6" name="Espace réservé du contenu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2130950"/>
            <a:ext cx="5181600" cy="3961285"/>
          </a:xfrm>
        </p:spPr>
      </p:pic>
    </p:spTree>
    <p:extLst>
      <p:ext uri="{BB962C8B-B14F-4D97-AF65-F5344CB8AC3E}">
        <p14:creationId xmlns:p14="http://schemas.microsoft.com/office/powerpoint/2010/main" val="118466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MA" b="1" u="sng" dirty="0" err="1" smtClean="0"/>
              <a:t>Modeling</a:t>
            </a:r>
            <a:endParaRPr lang="en-US" b="1" u="sng" dirty="0"/>
          </a:p>
        </p:txBody>
      </p:sp>
      <p:sp>
        <p:nvSpPr>
          <p:cNvPr id="3" name="Espace réservé du contenu 2"/>
          <p:cNvSpPr>
            <a:spLocks noGrp="1"/>
          </p:cNvSpPr>
          <p:nvPr>
            <p:ph sz="half" idx="1"/>
          </p:nvPr>
        </p:nvSpPr>
        <p:spPr/>
        <p:txBody>
          <a:bodyPr>
            <a:normAutofit/>
          </a:bodyPr>
          <a:lstStyle/>
          <a:p>
            <a:pPr marL="0" indent="0">
              <a:buNone/>
            </a:pPr>
            <a:endParaRPr lang="fr-FR" sz="2000" dirty="0"/>
          </a:p>
          <a:p>
            <a:r>
              <a:rPr lang="fr-FR" sz="2000" dirty="0" smtClean="0"/>
              <a:t>Il </a:t>
            </a:r>
            <a:r>
              <a:rPr lang="fr-FR" sz="2000" dirty="0"/>
              <a:t>est important de faire la distinction entre le modèle UML et l'ensemble des diagrammes d'un système. Un diagramme est une représentation graphique partielle du modèle d'un système. L'ensemble de diagrammes n'a pas besoin de couvrir complètement le modèle et la suppression d'un diagramme ne change pas le modèle. Le modèle peut également contenir une documentation qui pilote les éléments et les diagrammes du modèle (tels que les cas d'utilisation écrits).</a:t>
            </a:r>
            <a:endParaRPr lang="en-US" sz="2000" dirty="0"/>
          </a:p>
        </p:txBody>
      </p:sp>
      <p:sp>
        <p:nvSpPr>
          <p:cNvPr id="4" name="Espace réservé du contenu 3"/>
          <p:cNvSpPr>
            <a:spLocks noGrp="1"/>
          </p:cNvSpPr>
          <p:nvPr>
            <p:ph sz="half" idx="2"/>
          </p:nvPr>
        </p:nvSpPr>
        <p:spPr/>
        <p:txBody>
          <a:bodyPr>
            <a:normAutofit/>
          </a:bodyPr>
          <a:lstStyle/>
          <a:p>
            <a:r>
              <a:rPr lang="fr-FR" sz="1800" dirty="0" smtClean="0">
                <a:solidFill>
                  <a:schemeClr val="bg1">
                    <a:lumMod val="65000"/>
                  </a:schemeClr>
                </a:solidFill>
              </a:rPr>
              <a:t>Les </a:t>
            </a:r>
            <a:r>
              <a:rPr lang="fr-FR" sz="1800" dirty="0">
                <a:solidFill>
                  <a:schemeClr val="bg1">
                    <a:lumMod val="65000"/>
                  </a:schemeClr>
                </a:solidFill>
              </a:rPr>
              <a:t>diagrammes UML représentent deux vues différentes d'un modèle de </a:t>
            </a:r>
            <a:r>
              <a:rPr lang="fr-FR" sz="1800" dirty="0" smtClean="0">
                <a:solidFill>
                  <a:schemeClr val="bg1">
                    <a:lumMod val="65000"/>
                  </a:schemeClr>
                </a:solidFill>
              </a:rPr>
              <a:t>système :</a:t>
            </a:r>
          </a:p>
          <a:p>
            <a:endParaRPr lang="en-US" sz="1800" dirty="0" smtClean="0">
              <a:solidFill>
                <a:schemeClr val="bg1">
                  <a:lumMod val="65000"/>
                </a:schemeClr>
              </a:solidFill>
            </a:endParaRPr>
          </a:p>
          <a:p>
            <a:pPr algn="ctr"/>
            <a:r>
              <a:rPr lang="fr-FR" sz="1600" i="1" dirty="0" smtClean="0"/>
              <a:t>Vue </a:t>
            </a:r>
            <a:r>
              <a:rPr lang="fr-FR" sz="1600" i="1" dirty="0"/>
              <a:t>statique (ou structurelle</a:t>
            </a:r>
            <a:r>
              <a:rPr lang="fr-FR" sz="1600" i="1" dirty="0" smtClean="0"/>
              <a:t>) : </a:t>
            </a:r>
            <a:r>
              <a:rPr lang="fr-FR" sz="1600" i="1" dirty="0"/>
              <a:t>met l'accent sur la structure statique du système à l'aide d'objets, d'attributs, d'opérations et de relations. Il comprend des diagrammes de classes et des diagrammes de structure composite</a:t>
            </a:r>
            <a:r>
              <a:rPr lang="fr-FR" sz="1600" i="1" dirty="0" smtClean="0"/>
              <a:t>.</a:t>
            </a:r>
          </a:p>
          <a:p>
            <a:pPr marL="0" indent="0">
              <a:buNone/>
            </a:pPr>
            <a:endParaRPr lang="fr-FR" sz="1600" i="1" dirty="0" smtClean="0"/>
          </a:p>
          <a:p>
            <a:pPr algn="ctr"/>
            <a:r>
              <a:rPr lang="fr-FR" sz="1600" i="1" dirty="0" smtClean="0"/>
              <a:t>Vue dynamique</a:t>
            </a:r>
            <a:r>
              <a:rPr lang="en-US" dirty="0"/>
              <a:t> </a:t>
            </a:r>
            <a:r>
              <a:rPr lang="en-US" sz="1800" i="1" dirty="0" smtClean="0"/>
              <a:t>(</a:t>
            </a:r>
            <a:r>
              <a:rPr lang="en-US" sz="1600" i="1" dirty="0" smtClean="0"/>
              <a:t>or</a:t>
            </a:r>
            <a:r>
              <a:rPr lang="en-US" sz="1600" i="1" dirty="0"/>
              <a:t> behavioral</a:t>
            </a:r>
            <a:r>
              <a:rPr lang="fr-FR" sz="1600" i="1" dirty="0" smtClean="0"/>
              <a:t>) : met l'accent sur le comportement dynamique du système en montrant les collaborations entre les objets et les modifications des états internes des objets. Cette vue comprend des diagrammes de séquence, des diagrammes d'activité et des diagrammes de machine d'état.</a:t>
            </a:r>
          </a:p>
          <a:p>
            <a:endParaRPr lang="fr-FR" sz="1600" i="1" dirty="0"/>
          </a:p>
          <a:p>
            <a:pPr algn="ctr"/>
            <a:endParaRPr lang="fr-FR" sz="1600" i="1" dirty="0" smtClean="0"/>
          </a:p>
        </p:txBody>
      </p:sp>
    </p:spTree>
    <p:extLst>
      <p:ext uri="{BB962C8B-B14F-4D97-AF65-F5344CB8AC3E}">
        <p14:creationId xmlns:p14="http://schemas.microsoft.com/office/powerpoint/2010/main" val="800570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u="sng" dirty="0" smtClean="0"/>
              <a:t>Diagrammes</a:t>
            </a:r>
            <a:endParaRPr lang="en-US" b="1" u="sng" dirty="0"/>
          </a:p>
        </p:txBody>
      </p:sp>
      <p:sp>
        <p:nvSpPr>
          <p:cNvPr id="3" name="Espace réservé du contenu 2"/>
          <p:cNvSpPr>
            <a:spLocks noGrp="1"/>
          </p:cNvSpPr>
          <p:nvPr>
            <p:ph sz="half" idx="1"/>
          </p:nvPr>
        </p:nvSpPr>
        <p:spPr/>
        <p:txBody>
          <a:bodyPr>
            <a:normAutofit/>
          </a:bodyPr>
          <a:lstStyle/>
          <a:p>
            <a:r>
              <a:rPr lang="fr-FR" sz="2400" i="1" dirty="0" smtClean="0"/>
              <a:t>UML 2 possède de nombreux types de diagrammes, qui sont divisés en deux catégories. Certains types représentent des informations structurelles, et les autres représentent des types généraux de comportement, dont certains représentent différents aspects des </a:t>
            </a:r>
            <a:r>
              <a:rPr lang="fr-FR" sz="2400" i="1" dirty="0" err="1" smtClean="0"/>
              <a:t>interactions.Ces</a:t>
            </a:r>
            <a:r>
              <a:rPr lang="fr-FR" sz="2400" i="1" dirty="0" smtClean="0"/>
              <a:t> diagrammes peuvent être classés hiérarchiquement comme indiqué dans le </a:t>
            </a:r>
            <a:r>
              <a:rPr lang="fr-FR" sz="2400" i="1" u="sng" dirty="0" smtClean="0"/>
              <a:t>diagramme de classes</a:t>
            </a:r>
            <a:r>
              <a:rPr lang="fr-FR" sz="2400" i="1" dirty="0" smtClean="0"/>
              <a:t> suivant : </a:t>
            </a:r>
            <a:endParaRPr lang="en-US" sz="2400" i="1" dirty="0"/>
          </a:p>
        </p:txBody>
      </p:sp>
      <p:pic>
        <p:nvPicPr>
          <p:cNvPr id="5" name="Espace réservé du contenu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985817"/>
            <a:ext cx="5181600" cy="4007209"/>
          </a:xfrm>
        </p:spPr>
      </p:pic>
    </p:spTree>
    <p:extLst>
      <p:ext uri="{BB962C8B-B14F-4D97-AF65-F5344CB8AC3E}">
        <p14:creationId xmlns:p14="http://schemas.microsoft.com/office/powerpoint/2010/main" val="202296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i="1" dirty="0" smtClean="0"/>
              <a:t>Diagramme </a:t>
            </a:r>
            <a:r>
              <a:rPr lang="fr-FR" b="1" i="1" dirty="0"/>
              <a:t>de cas d'utilisation</a:t>
            </a:r>
            <a:endParaRPr lang="en-US" dirty="0"/>
          </a:p>
        </p:txBody>
      </p:sp>
      <p:sp>
        <p:nvSpPr>
          <p:cNvPr id="3" name="Espace réservé du contenu 2"/>
          <p:cNvSpPr>
            <a:spLocks noGrp="1"/>
          </p:cNvSpPr>
          <p:nvPr>
            <p:ph sz="half" idx="1"/>
          </p:nvPr>
        </p:nvSpPr>
        <p:spPr/>
        <p:txBody>
          <a:bodyPr>
            <a:normAutofit/>
          </a:bodyPr>
          <a:lstStyle/>
          <a:p>
            <a:r>
              <a:rPr lang="fr-FR" sz="2000" b="1" i="1" dirty="0" smtClean="0"/>
              <a:t>Un diagramme de cas d'utilisation dans sa plus simple expression est une représentation de l'interaction d'un utilisateur avec le système qui montre la relation entre l'utilisateur et les différents cas d'utilisation dans lesquels l'utilisateur est impliqué. Un diagramme de cas d'utilisation peut identifier les différents types d'utilisateurs d'un système et les différents cas d'utilisation et sera souvent accompagné également d'autres types de diagrammes. Les cas d'utilisation sont représentés par des cercles ou des ellipses.</a:t>
            </a:r>
            <a:endParaRPr lang="en-US" sz="2000" b="1" i="1" dirty="0"/>
          </a:p>
        </p:txBody>
      </p:sp>
      <p:pic>
        <p:nvPicPr>
          <p:cNvPr id="6" name="Espace réservé du conten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5099" y="1825625"/>
            <a:ext cx="5181600" cy="4069636"/>
          </a:xfrm>
        </p:spPr>
      </p:pic>
    </p:spTree>
    <p:extLst>
      <p:ext uri="{BB962C8B-B14F-4D97-AF65-F5344CB8AC3E}">
        <p14:creationId xmlns:p14="http://schemas.microsoft.com/office/powerpoint/2010/main" val="39792144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329</Words>
  <Application>Microsoft Office PowerPoint</Application>
  <PresentationFormat>Grand écran</PresentationFormat>
  <Paragraphs>18</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Analyse et Modélisation</vt:lpstr>
      <vt:lpstr> Unified Modeling Language(UML)           History :</vt:lpstr>
      <vt:lpstr>Modeling</vt:lpstr>
      <vt:lpstr>Diagrammes</vt:lpstr>
      <vt:lpstr>Diagramme de cas d'utilisation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et Modélisation</dc:title>
  <dc:creator>Youcode</dc:creator>
  <cp:lastModifiedBy>Youcode</cp:lastModifiedBy>
  <cp:revision>5</cp:revision>
  <dcterms:created xsi:type="dcterms:W3CDTF">2020-05-26T04:07:28Z</dcterms:created>
  <dcterms:modified xsi:type="dcterms:W3CDTF">2020-05-26T06:15:22Z</dcterms:modified>
</cp:coreProperties>
</file>