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0"/>
  </p:notesMasterIdLst>
  <p:handoutMasterIdLst>
    <p:handoutMasterId r:id="rId51"/>
  </p:handoutMasterIdLst>
  <p:sldIdLst>
    <p:sldId id="268" r:id="rId2"/>
    <p:sldId id="332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301" r:id="rId12"/>
    <p:sldId id="348" r:id="rId13"/>
    <p:sldId id="349" r:id="rId14"/>
    <p:sldId id="350" r:id="rId15"/>
    <p:sldId id="306" r:id="rId16"/>
    <p:sldId id="282" r:id="rId17"/>
    <p:sldId id="283" r:id="rId18"/>
    <p:sldId id="284" r:id="rId19"/>
    <p:sldId id="285" r:id="rId20"/>
    <p:sldId id="286" r:id="rId21"/>
    <p:sldId id="347" r:id="rId22"/>
    <p:sldId id="287" r:id="rId23"/>
    <p:sldId id="302" r:id="rId24"/>
    <p:sldId id="288" r:id="rId25"/>
    <p:sldId id="316" r:id="rId26"/>
    <p:sldId id="317" r:id="rId27"/>
    <p:sldId id="318" r:id="rId28"/>
    <p:sldId id="319" r:id="rId29"/>
    <p:sldId id="321" r:id="rId30"/>
    <p:sldId id="334" r:id="rId31"/>
    <p:sldId id="320" r:id="rId32"/>
    <p:sldId id="289" r:id="rId33"/>
    <p:sldId id="290" r:id="rId34"/>
    <p:sldId id="307" r:id="rId35"/>
    <p:sldId id="292" r:id="rId36"/>
    <p:sldId id="293" r:id="rId37"/>
    <p:sldId id="294" r:id="rId38"/>
    <p:sldId id="295" r:id="rId39"/>
    <p:sldId id="299" r:id="rId40"/>
    <p:sldId id="313" r:id="rId41"/>
    <p:sldId id="309" r:id="rId42"/>
    <p:sldId id="312" r:id="rId43"/>
    <p:sldId id="343" r:id="rId44"/>
    <p:sldId id="341" r:id="rId45"/>
    <p:sldId id="342" r:id="rId46"/>
    <p:sldId id="333" r:id="rId47"/>
    <p:sldId id="297" r:id="rId48"/>
    <p:sldId id="298" r:id="rId4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 snapToGrid="0" snapToObjects="1">
      <p:cViewPr varScale="1">
        <p:scale>
          <a:sx n="89" d="100"/>
          <a:sy n="89" d="100"/>
        </p:scale>
        <p:origin x="56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4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31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100042-36DD-469E-AC64-803984170B3E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7AB92D-6DCC-49C4-B2C0-07DB7853CFF4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9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7AB92D-6DCC-49C4-B2C0-07DB7853CFF4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6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Verification:  User even has to provide specifications for libraries.  Inference</a:t>
            </a:r>
            <a:r>
              <a:rPr lang="en-US" baseline="0" dirty="0" smtClean="0"/>
              <a:t> is still possible.</a:t>
            </a:r>
            <a:endParaRPr lang="en-US" dirty="0" smtClean="0"/>
          </a:p>
          <a:p>
            <a:r>
              <a:rPr lang="en-US" dirty="0" smtClean="0"/>
              <a:t>Bug-finding:  Specifications</a:t>
            </a:r>
            <a:r>
              <a:rPr lang="en-US" baseline="0" dirty="0" smtClean="0"/>
              <a:t> may be inaccurate</a:t>
            </a:r>
            <a:endParaRPr lang="en-US" dirty="0" smtClean="0"/>
          </a:p>
          <a:p>
            <a:r>
              <a:rPr lang="en-US" dirty="0" smtClean="0"/>
              <a:t>Neither one leads to more user confusion; verification might even lead to less</a:t>
            </a:r>
          </a:p>
          <a:p>
            <a:r>
              <a:rPr lang="en-US" dirty="0" smtClean="0"/>
              <a:t>My research agenda enables</a:t>
            </a:r>
            <a:r>
              <a:rPr lang="en-US" baseline="0" dirty="0" smtClean="0"/>
              <a:t> verification; </a:t>
            </a:r>
            <a:r>
              <a:rPr lang="en-US" baseline="0" dirty="0" err="1" smtClean="0"/>
              <a:t>Coverity’s</a:t>
            </a:r>
            <a:r>
              <a:rPr lang="en-US" baseline="0" dirty="0" smtClean="0"/>
              <a:t> profitable business model focuses on bug-finding.  The two are converging.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orthogonal to the previous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E38A6A-72B5-44B2-95C0-E8ACCB7F3CBF}" type="slidenum">
              <a:t>46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2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  <p:extLst>
      <p:ext uri="{BB962C8B-B14F-4D97-AF65-F5344CB8AC3E}">
        <p14:creationId xmlns:p14="http://schemas.microsoft.com/office/powerpoint/2010/main" val="10394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8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5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99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11B193-81B9-424A-B180-B7E9C6747253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1092AB-C792-45E0-83E1-27B0B15D9BE2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471B15-84D1-406C-AC6C-4892D48337F9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C72C52A-E047-4CCC-BD81-42C21AFEB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6900" y="6287352"/>
            <a:ext cx="1613298" cy="646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47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23-4-2015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.cs.washington.edu/checker-framework/tutori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heckerframework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0386" y="2095329"/>
            <a:ext cx="9023230" cy="1752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FF"/>
                </a:solidFill>
              </a:rPr>
              <a:t>Preventing errors before they </a:t>
            </a:r>
            <a:r>
              <a:rPr lang="en-US" sz="4000" b="1" dirty="0" smtClean="0">
                <a:solidFill>
                  <a:srgbClr val="0000FF"/>
                </a:solidFill>
              </a:rPr>
              <a:t>happen</a:t>
            </a:r>
            <a:r>
              <a:rPr lang="nl-NL" sz="4000" b="1" cap="all" dirty="0" smtClean="0">
                <a:solidFill>
                  <a:srgbClr val="0000FF"/>
                </a:solidFill>
                <a:effectLst>
                  <a:outerShdw blurRad="50800" dist="38100" dir="2700000">
                    <a:schemeClr val="bg1"/>
                  </a:outerShdw>
                </a:effectLst>
              </a:rPr>
              <a:t>:</a:t>
            </a:r>
            <a:br>
              <a:rPr lang="nl-NL" sz="4000" b="1" cap="all" dirty="0" smtClean="0">
                <a:solidFill>
                  <a:srgbClr val="0000FF"/>
                </a:solidFill>
                <a:effectLst>
                  <a:outerShdw blurRad="50800" dist="38100" dir="2700000">
                    <a:schemeClr val="bg1"/>
                  </a:outerShdw>
                </a:effectLst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Lightweight verification</a:t>
            </a:r>
          </a:p>
          <a:p>
            <a:pPr lvl="0" algn="ctr">
              <a:spcBef>
                <a:spcPct val="0"/>
              </a:spcBef>
            </a:pPr>
            <a:r>
              <a:rPr lang="en-US" sz="4000" b="1" dirty="0">
                <a:solidFill>
                  <a:srgbClr val="0000FF"/>
                </a:solidFill>
              </a:rPr>
              <a:t>via pluggable </a:t>
            </a:r>
            <a:r>
              <a:rPr lang="en-US" sz="4000" b="1" dirty="0" smtClean="0">
                <a:solidFill>
                  <a:srgbClr val="0000FF"/>
                </a:solidFill>
              </a:rPr>
              <a:t>type-checking</a:t>
            </a: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60385" y="3867148"/>
            <a:ext cx="9023230" cy="2783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400" dirty="0" smtClean="0"/>
              <a:t>University of Washington (Seattle, WA, USA)</a:t>
            </a:r>
          </a:p>
          <a:p>
            <a:pPr algn="ctr"/>
            <a:r>
              <a:rPr lang="en-US" sz="2400" dirty="0" smtClean="0"/>
              <a:t>University of Buenos Aires</a:t>
            </a:r>
            <a:endParaRPr lang="en-US" sz="2000" dirty="0" smtClean="0"/>
          </a:p>
          <a:p>
            <a:pPr algn="ctr"/>
            <a:r>
              <a:rPr lang="en-US" sz="2400" dirty="0" smtClean="0"/>
              <a:t>Joint work with Werner </a:t>
            </a:r>
            <a:r>
              <a:rPr lang="en-US" sz="2400" dirty="0" err="1" smtClean="0"/>
              <a:t>Dietl</a:t>
            </a:r>
            <a:r>
              <a:rPr lang="en-US" sz="2400" dirty="0" smtClean="0"/>
              <a:t> and many others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/>
              <a:t>http://CheckerFramework.org/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8513" y="171636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Familiar workflow and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Optional </a:t>
            </a:r>
            <a:r>
              <a:rPr lang="en"/>
              <a:t>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1" name="Shape 181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82" name="Shape 182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183" name="Shape 183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184" name="Shape 184"/>
          <p:cNvCxnSpPr>
            <a:stCxn id="181" idx="3"/>
            <a:endCxn id="182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stCxn id="182" idx="3"/>
            <a:endCxn id="183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187" name="Shape 187"/>
          <p:cNvCxnSpPr>
            <a:stCxn id="182" idx="2"/>
            <a:endCxn id="186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>
            <a:stCxn id="186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cxnSp>
        <p:nvCxnSpPr>
          <p:cNvPr id="192" name="Shape 192"/>
          <p:cNvCxnSpPr>
            <a:endCxn id="181" idx="2"/>
          </p:cNvCxnSpPr>
          <p:nvPr/>
        </p:nvCxnSpPr>
        <p:spPr>
          <a:xfrm rot="10800000">
            <a:off x="1217849" y="2464375"/>
            <a:ext cx="0" cy="14640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53072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8" name="Shape 198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99" name="Shape 199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00" name="Shape 200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01" name="Shape 201"/>
          <p:cNvCxnSpPr>
            <a:stCxn id="198" idx="3"/>
            <a:endCxn id="199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stCxn id="199" idx="3"/>
            <a:endCxn id="200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04" name="Shape 204"/>
          <p:cNvCxnSpPr>
            <a:stCxn id="199" idx="2"/>
            <a:endCxn id="203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06" name="Shape 206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07" name="Shape 207"/>
          <p:cNvCxnSpPr>
            <a:endCxn id="205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8" name="Shape 208"/>
          <p:cNvCxnSpPr>
            <a:stCxn id="205" idx="2"/>
            <a:endCxn id="206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9" name="Shape 209"/>
          <p:cNvCxnSpPr>
            <a:stCxn id="206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>
            <a:endCxn id="198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>
            <a:stCxn id="203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</p:spTree>
    <p:extLst>
      <p:ext uri="{BB962C8B-B14F-4D97-AF65-F5344CB8AC3E}">
        <p14:creationId xmlns:p14="http://schemas.microsoft.com/office/powerpoint/2010/main" val="2415477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4" name="Shape 224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225" name="Shape 225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26" name="Shape 226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27" name="Shape 227"/>
          <p:cNvCxnSpPr>
            <a:stCxn id="224" idx="3"/>
            <a:endCxn id="225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>
            <a:stCxn id="225" idx="3"/>
            <a:endCxn id="226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30" name="Shape 230"/>
          <p:cNvCxnSpPr>
            <a:stCxn id="225" idx="2"/>
            <a:endCxn id="229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1" name="Shape 231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32" name="Shape 232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33" name="Shape 233"/>
          <p:cNvCxnSpPr>
            <a:endCxn id="231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>
            <a:stCxn id="231" idx="2"/>
            <a:endCxn id="232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5" name="Shape 235"/>
          <p:cNvCxnSpPr>
            <a:stCxn id="232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endCxn id="224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stCxn id="229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45" name="Shape 245"/>
          <p:cNvSpPr/>
          <p:nvPr/>
        </p:nvSpPr>
        <p:spPr>
          <a:xfrm>
            <a:off x="5157750" y="36296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7358825" y="41210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7" name="Shape 247"/>
          <p:cNvSpPr/>
          <p:nvPr/>
        </p:nvSpPr>
        <p:spPr>
          <a:xfrm>
            <a:off x="5310150" y="37820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7511225" y="42734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090278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Nullness</a:t>
            </a:r>
            <a:r>
              <a:rPr lang="en-US" dirty="0" smtClean="0"/>
              <a:t>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Practical</a:t>
            </a:r>
            <a:r>
              <a:rPr lang="en-US" sz="3500" dirty="0" smtClean="0"/>
              <a:t>:  in daily use at Google, on Wall Street, etc.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Scalable</a:t>
            </a:r>
            <a:r>
              <a:rPr lang="en-US" sz="3500" dirty="0" smtClean="0"/>
              <a:t>:  &gt; 6 MLOC checked at UW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Selected case study </a:t>
            </a:r>
            <a:r>
              <a:rPr lang="en-US" dirty="0" smtClean="0"/>
              <a:t>results:</a:t>
            </a:r>
            <a:endParaRPr lang="en-US" dirty="0"/>
          </a:p>
          <a:p>
            <a:r>
              <a:rPr lang="en-US" dirty="0"/>
              <a:t>Signature strings:  28 errors in </a:t>
            </a:r>
            <a:r>
              <a:rPr lang="en-US" dirty="0" err="1"/>
              <a:t>OpenJDK</a:t>
            </a:r>
            <a:r>
              <a:rPr lang="en-US" dirty="0"/>
              <a:t>, ASM, AFU</a:t>
            </a:r>
          </a:p>
          <a:p>
            <a:r>
              <a:rPr lang="en-US" dirty="0" err="1"/>
              <a:t>Nullness</a:t>
            </a:r>
            <a:r>
              <a:rPr lang="en-US" dirty="0"/>
              <a:t>:  &gt;200 errors in Google Collections, </a:t>
            </a:r>
            <a:r>
              <a:rPr lang="en-US" dirty="0" err="1" smtClean="0"/>
              <a:t>javac</a:t>
            </a:r>
            <a:r>
              <a:rPr lang="en-US" dirty="0" smtClean="0"/>
              <a:t>, Daikon</a:t>
            </a:r>
            <a:endParaRPr lang="en-US" dirty="0"/>
          </a:p>
          <a:p>
            <a:r>
              <a:rPr lang="en-US" dirty="0"/>
              <a:t>Interning:  &gt;200 </a:t>
            </a:r>
            <a:r>
              <a:rPr lang="en-US" dirty="0" smtClean="0"/>
              <a:t>problems </a:t>
            </a:r>
            <a:r>
              <a:rPr lang="en-US" dirty="0"/>
              <a:t>in </a:t>
            </a:r>
            <a:r>
              <a:rPr lang="en-US" dirty="0" err="1"/>
              <a:t>Xerces</a:t>
            </a:r>
            <a:r>
              <a:rPr lang="en-US" dirty="0"/>
              <a:t>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Format strings: 104 errors, only 107 annotations required</a:t>
            </a:r>
          </a:p>
          <a:p>
            <a:r>
              <a:rPr lang="en-US" dirty="0" smtClean="0"/>
              <a:t>Regular </a:t>
            </a:r>
            <a:r>
              <a:rPr lang="en-US" dirty="0"/>
              <a:t>expressions:  56 errors in Apache, etc.; 200 </a:t>
            </a:r>
            <a:r>
              <a:rPr lang="en-US" dirty="0" err="1"/>
              <a:t>annos</a:t>
            </a:r>
            <a:endParaRPr lang="en-US" dirty="0"/>
          </a:p>
          <a:p>
            <a:r>
              <a:rPr lang="en-US" dirty="0" smtClean="0"/>
              <a:t>Fake </a:t>
            </a:r>
            <a:r>
              <a:rPr lang="en-US" dirty="0"/>
              <a:t>enumerations:  </a:t>
            </a:r>
            <a:r>
              <a:rPr lang="en-US" dirty="0" smtClean="0"/>
              <a:t>problems </a:t>
            </a:r>
            <a:r>
              <a:rPr lang="en-US" dirty="0"/>
              <a:t>in Swing, </a:t>
            </a:r>
            <a:r>
              <a:rPr lang="en-US" dirty="0" err="1"/>
              <a:t>JabRef</a:t>
            </a:r>
            <a:endParaRPr lang="en-US" dirty="0"/>
          </a:p>
          <a:p>
            <a:r>
              <a:rPr lang="en-US" dirty="0"/>
              <a:t>Compiler messages:  8 wrong keys in Checker Framework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Comparison:  other </a:t>
            </a:r>
            <a:r>
              <a:rPr lang="en-US" dirty="0" err="1"/>
              <a:t>n</a:t>
            </a:r>
            <a:r>
              <a:rPr lang="en-US" dirty="0" err="1" smtClean="0"/>
              <a:t>ullness</a:t>
            </a:r>
            <a:r>
              <a:rPr lang="en-US" dirty="0" smtClean="0"/>
              <a:t>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 are </a:t>
            </a:r>
            <a:r>
              <a:rPr lang="en-US" dirty="0" err="1" smtClean="0"/>
              <a:t>featureful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type systems:  inheritance, overriding, generics (type polymorphism), etc. </a:t>
            </a:r>
          </a:p>
          <a:p>
            <a:r>
              <a:rPr lang="en-US" dirty="0" smtClean="0"/>
              <a:t>Type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no need to write annotations within method bodies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/>
              <a:t>Pre-/</a:t>
            </a:r>
            <a:r>
              <a:rPr lang="en-US" dirty="0" smtClean="0"/>
              <a:t>post-conditions, side effect annotations</a:t>
            </a:r>
            <a:endParaRPr lang="en-US" dirty="0"/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171"/>
            <a:ext cx="8229600" cy="5148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toolchain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/>
              <a:t>: 124 annotations in </a:t>
            </a:r>
            <a:r>
              <a:rPr lang="en-US" dirty="0" smtClean="0"/>
              <a:t>220 KLOC </a:t>
            </a:r>
            <a:r>
              <a:rPr lang="en-US" sz="2500" dirty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@Format</a:t>
            </a:r>
            <a:r>
              <a:rPr lang="en-US" dirty="0" smtClean="0"/>
              <a:t>: 107 </a:t>
            </a:r>
            <a:r>
              <a:rPr lang="en-US" dirty="0"/>
              <a:t>annotations in </a:t>
            </a:r>
            <a:r>
              <a:rPr lang="en-US" dirty="0" smtClean="0"/>
              <a:t>2.8 MLOC </a:t>
            </a:r>
            <a:r>
              <a:rPr lang="en-US" sz="2500" dirty="0"/>
              <a:t>revealed </a:t>
            </a:r>
            <a:r>
              <a:rPr lang="en-US" sz="2500" dirty="0" smtClean="0"/>
              <a:t>104 </a:t>
            </a:r>
            <a:r>
              <a:rPr lang="en-US" sz="2500" dirty="0"/>
              <a:t>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</a:t>
            </a:r>
            <a:r>
              <a:rPr lang="en-US" dirty="0"/>
              <a:t> </a:t>
            </a:r>
            <a:r>
              <a:rPr lang="en-US" dirty="0" smtClean="0"/>
              <a:t>add annotations to your program</a:t>
            </a:r>
          </a:p>
          <a:p>
            <a:pPr>
              <a:buClr>
                <a:schemeClr val="tx1"/>
              </a:buClr>
            </a:pPr>
            <a:r>
              <a:rPr lang="en-US" dirty="0"/>
              <a:t>Few false positives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F</a:t>
            </a:r>
            <a:r>
              <a:rPr lang="en-US" sz="3400" dirty="0" smtClean="0"/>
              <a:t>irst-year </a:t>
            </a:r>
            <a:r>
              <a:rPr lang="en-US" sz="3400" dirty="0"/>
              <a:t>CS </a:t>
            </a:r>
            <a:r>
              <a:rPr lang="en-US" sz="3400" dirty="0" smtClean="0"/>
              <a:t>majors</a:t>
            </a:r>
            <a:r>
              <a:rPr lang="en-US" dirty="0" smtClean="0"/>
              <a:t> </a:t>
            </a:r>
            <a:r>
              <a:rPr lang="en-US" dirty="0"/>
              <a:t>preferred using c</a:t>
            </a:r>
            <a:r>
              <a:rPr lang="en-US" dirty="0" smtClean="0"/>
              <a:t>heckers to </a:t>
            </a:r>
            <a:r>
              <a:rPr lang="en-US" dirty="0"/>
              <a:t>not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 (11:00 – 12:30)</a:t>
            </a:r>
            <a:endParaRPr lang="en-US" dirty="0"/>
          </a:p>
          <a:p>
            <a:pPr lvl="1"/>
            <a:r>
              <a:rPr lang="en-US" dirty="0" smtClean="0"/>
              <a:t>pluggable </a:t>
            </a:r>
            <a:r>
              <a:rPr lang="en-US" dirty="0"/>
              <a:t>type-checking:  </a:t>
            </a:r>
            <a:r>
              <a:rPr lang="en-US" dirty="0" smtClean="0"/>
              <a:t>what and why</a:t>
            </a:r>
            <a:endParaRPr lang="en-US" dirty="0"/>
          </a:p>
          <a:p>
            <a:pPr lvl="1"/>
            <a:r>
              <a:rPr lang="en-US" dirty="0" smtClean="0"/>
              <a:t>demo of the Checker Framework</a:t>
            </a:r>
            <a:endParaRPr lang="en-US" dirty="0"/>
          </a:p>
          <a:p>
            <a:pPr lvl="1"/>
            <a:r>
              <a:rPr lang="en-US" dirty="0" smtClean="0"/>
              <a:t>relevance </a:t>
            </a:r>
            <a:r>
              <a:rPr lang="en-US" dirty="0"/>
              <a:t>to your programming problems</a:t>
            </a:r>
          </a:p>
          <a:p>
            <a:r>
              <a:rPr lang="en-US" dirty="0"/>
              <a:t>Part </a:t>
            </a:r>
            <a:r>
              <a:rPr lang="en-US" dirty="0" smtClean="0"/>
              <a:t>2 (14:00 – 15:30)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create your </a:t>
            </a:r>
            <a:r>
              <a:rPr lang="en-US" dirty="0"/>
              <a:t>own type system</a:t>
            </a:r>
          </a:p>
          <a:p>
            <a:pPr lvl="1"/>
            <a:r>
              <a:rPr lang="en-US" dirty="0" smtClean="0"/>
              <a:t>hands-on </a:t>
            </a:r>
            <a:r>
              <a:rPr lang="en-US" dirty="0"/>
              <a:t>practice in using pluggable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3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2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103512"/>
            <a:ext cx="9144001" cy="6409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488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1585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341420"/>
            <a:ext cx="8686800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OsTrusted</a:t>
            </a:r>
            <a:r>
              <a:rPr lang="en-US" sz="2200" b="1" dirty="0" smtClean="0">
                <a:latin typeface="+mj-lt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Untaint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representation,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>format string syntax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@Format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392" y="97208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097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7997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F5E943-EB6A-4C0A-8C38-50ADC0881859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Example: </a:t>
            </a:r>
            <a:r>
              <a:rPr lang="en-US" dirty="0" smtClean="0"/>
              <a:t> Regular </a:t>
            </a:r>
            <a:r>
              <a:rPr lang="en-US" dirty="0"/>
              <a:t>expressions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962874" cy="517714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the first matching group.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For example: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java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RegexExample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([0-9]*):([0-9]*)  23:59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“Group 1 = 23”</a:t>
            </a:r>
          </a:p>
          <a:p>
            <a:pPr marL="0" lv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content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Pattern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Pattern.compile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(regex);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pat.matcher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mat.matches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1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mat.group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92461" y="3631724"/>
            <a:ext cx="2766203" cy="493866"/>
          </a:xfrm>
          <a:prstGeom prst="wedgeRoundRectCallout">
            <a:avLst>
              <a:gd name="adj1" fmla="val -29277"/>
              <a:gd name="adj2" fmla="val 99288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PatternSyntaxException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64348" y="6108827"/>
            <a:ext cx="3263660" cy="507633"/>
          </a:xfrm>
          <a:prstGeom prst="wedgeRoundRectCallout">
            <a:avLst>
              <a:gd name="adj1" fmla="val -25387"/>
              <a:gd name="adj2" fmla="val -7408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IndexOutOfBoundsException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90071AF-6A25-493E-8625-3CD1A7227509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Regular expression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228763" cy="4721292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runtime errors to prevent?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PatternSyntaxException</a:t>
            </a:r>
            <a:r>
              <a:rPr lang="en-US" dirty="0" smtClean="0">
                <a:solidFill>
                  <a:srgbClr val="0000FF"/>
                </a:solidFill>
              </a:rPr>
              <a:t> and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IndexOutOfBoundsException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operations are legal?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Pattern.compile</a:t>
            </a:r>
            <a:r>
              <a:rPr lang="en-US" dirty="0" smtClean="0">
                <a:solidFill>
                  <a:srgbClr val="0000FF"/>
                </a:solidFill>
              </a:rPr>
              <a:t>	only on valid regex.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Matcher.group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	only if &gt;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groups.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Strings:  valid regex vs. invalid.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Number of groups in a regex.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5BF30BA-0BCA-44D0-9DAF-B9AA7AF598AB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Example: Encrypted communication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605033"/>
            <a:ext cx="8686829" cy="4444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>
              <a:latin typeface="Liberation Mono" pitchFamily="49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Liberation Mono" pitchFamily="49"/>
              </a:rPr>
              <a:t>void </a:t>
            </a:r>
            <a:r>
              <a:rPr lang="en-US" sz="2800" dirty="0">
                <a:latin typeface="Liberation Mono" pitchFamily="49"/>
              </a:rPr>
              <a:t>send(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@Encrypted</a:t>
            </a:r>
            <a:r>
              <a:rPr lang="en-US" sz="2800" dirty="0">
                <a:latin typeface="Liberation Mono" pitchFamily="49"/>
              </a:rPr>
              <a:t> String </a:t>
            </a:r>
            <a:r>
              <a:rPr lang="en-US" sz="2800" dirty="0" err="1">
                <a:latin typeface="Liberation Mono" pitchFamily="49"/>
              </a:rPr>
              <a:t>msg</a:t>
            </a:r>
            <a:r>
              <a:rPr lang="en-US" sz="2800" dirty="0">
                <a:latin typeface="Liberation Mono" pitchFamily="49"/>
              </a:rPr>
              <a:t>) </a:t>
            </a:r>
            <a:r>
              <a:rPr lang="en-US" sz="2400" dirty="0">
                <a:latin typeface="Liberation Mono" pitchFamily="49"/>
              </a:rPr>
              <a:t>{…}</a:t>
            </a:r>
          </a:p>
          <a:p>
            <a:pPr marL="0" lvl="0" indent="0">
              <a:buNone/>
            </a:pPr>
            <a:r>
              <a:rPr lang="en-US" sz="2400" dirty="0">
                <a:latin typeface="Liberation Mono" pitchFamily="49"/>
              </a:rPr>
              <a:t> 	</a:t>
            </a:r>
            <a:br>
              <a:rPr lang="en-US" sz="2400" dirty="0">
                <a:latin typeface="Liberation Mono" pitchFamily="49"/>
              </a:rPr>
            </a:br>
            <a:r>
              <a:rPr lang="en-US" sz="2800" b="1" dirty="0" smtClean="0">
                <a:solidFill>
                  <a:srgbClr val="0000FF"/>
                </a:solidFill>
                <a:latin typeface="Liberation Mono" pitchFamily="49"/>
              </a:rPr>
              <a:t>@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Encrypted</a:t>
            </a:r>
            <a:r>
              <a:rPr lang="en-US" sz="2800" dirty="0">
                <a:latin typeface="Liberation Mono" pitchFamily="49"/>
              </a:rPr>
              <a:t> String msg1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008000"/>
                </a:solidFill>
                <a:latin typeface="Liberation Mono" pitchFamily="49"/>
              </a:rPr>
              <a:t>send(msg1</a:t>
            </a:r>
            <a:r>
              <a:rPr lang="en-US" sz="2800" dirty="0">
                <a:solidFill>
                  <a:srgbClr val="008000"/>
                </a:solidFill>
                <a:latin typeface="Liberation Mono" pitchFamily="49"/>
              </a:rPr>
              <a:t>);   // OK</a:t>
            </a:r>
          </a:p>
          <a:p>
            <a:pPr marL="0" lvl="0" indent="0">
              <a:buNone/>
            </a:pPr>
            <a:r>
              <a:rPr lang="en-US" sz="2800" dirty="0">
                <a:latin typeface="Liberation Mono" pitchFamily="49"/>
              </a:rPr>
              <a:t>  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latin typeface="Liberation Mono" pitchFamily="49"/>
              </a:rPr>
              <a:t>String </a:t>
            </a:r>
            <a:r>
              <a:rPr lang="en-US" sz="2800" dirty="0">
                <a:latin typeface="Liberation Mono" pitchFamily="49"/>
              </a:rPr>
              <a:t>msg2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B80047"/>
                </a:solidFill>
                <a:latin typeface="Liberation Mono" pitchFamily="49"/>
              </a:rPr>
              <a:t>send(msg2</a:t>
            </a:r>
            <a:r>
              <a:rPr lang="en-US" sz="2800" dirty="0">
                <a:solidFill>
                  <a:srgbClr val="B80047"/>
                </a:solidFill>
                <a:latin typeface="Liberation Mono" pitchFamily="49"/>
              </a:rPr>
              <a:t>);   // Warning!</a:t>
            </a:r>
          </a:p>
        </p:txBody>
      </p:sp>
    </p:spTree>
    <p:extLst>
      <p:ext uri="{BB962C8B-B14F-4D97-AF65-F5344CB8AC3E}">
        <p14:creationId xmlns:p14="http://schemas.microsoft.com/office/powerpoint/2010/main" val="21058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F753113-6083-47C5-995B-D8203C9F5C8B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Encryption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Invalid information flow.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end()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only on encrypted data.</a:t>
            </a:r>
            <a:endParaRPr lang="en-US" dirty="0">
              <a:solidFill>
                <a:srgbClr val="0000FF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</a:t>
            </a:r>
            <a:r>
              <a:rPr lang="en-US" dirty="0"/>
              <a:t>properties of data should </a:t>
            </a:r>
            <a:r>
              <a:rPr lang="en-US" dirty="0" smtClean="0"/>
              <a:t>hold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Separate encrypted </a:t>
            </a:r>
            <a:r>
              <a:rPr lang="en-US" dirty="0" smtClean="0">
                <a:solidFill>
                  <a:srgbClr val="0000FF"/>
                </a:solidFill>
              </a:rPr>
              <a:t>from plaintext </a:t>
            </a:r>
            <a:r>
              <a:rPr lang="en-US" dirty="0">
                <a:solidFill>
                  <a:srgbClr val="0000FF"/>
                </a:solidFill>
              </a:rPr>
              <a:t>strings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7B7538-3226-4493-B740-A7714923FE9F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Brainstorming new type checkers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20" y="1451880"/>
            <a:ext cx="7464960" cy="4008661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 and illegal</a:t>
            </a:r>
            <a:r>
              <a:rPr lang="en-US" dirty="0" smtClean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Type-system </a:t>
            </a:r>
            <a:r>
              <a:rPr lang="en-US" dirty="0"/>
              <a:t>checkable properties: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Dependency on values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Not on program structure, timing, ...</a:t>
            </a:r>
          </a:p>
        </p:txBody>
      </p:sp>
    </p:spTree>
    <p:extLst>
      <p:ext uri="{BB962C8B-B14F-4D97-AF65-F5344CB8AC3E}">
        <p14:creationId xmlns:p14="http://schemas.microsoft.com/office/powerpoint/2010/main" val="25145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588" y="1094614"/>
            <a:ext cx="8205451" cy="489364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600" dirty="0" err="1"/>
              <a:t>Sofware</a:t>
            </a:r>
            <a:r>
              <a:rPr lang="en-US" sz="3600" dirty="0"/>
              <a:t> bugs </a:t>
            </a:r>
            <a:r>
              <a:rPr lang="en-US" sz="3600" dirty="0" smtClean="0"/>
              <a:t>cost </a:t>
            </a:r>
            <a:r>
              <a:rPr lang="en-US" sz="3600" b="1" dirty="0" smtClean="0"/>
              <a:t>money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312 billion per year (2013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440 million loss by Knight Capital </a:t>
            </a:r>
            <a:r>
              <a:rPr lang="en-US" sz="2800" dirty="0" smtClean="0"/>
              <a:t>Group </a:t>
            </a:r>
            <a:r>
              <a:rPr lang="en-US" sz="2800" dirty="0"/>
              <a:t>in </a:t>
            </a:r>
            <a:r>
              <a:rPr lang="en-US" sz="2800" dirty="0" smtClean="0"/>
              <a:t>30 minutes</a:t>
            </a:r>
          </a:p>
          <a:p>
            <a:r>
              <a:rPr lang="en-US" sz="2800" dirty="0" smtClean="0"/>
              <a:t>$6 billion: 2003 blackout in northeastern USA &amp; Canada</a:t>
            </a:r>
          </a:p>
          <a:p>
            <a:endParaRPr lang="en-US" sz="3600" dirty="0" smtClean="0"/>
          </a:p>
          <a:p>
            <a:r>
              <a:rPr lang="en-US" sz="3600" dirty="0"/>
              <a:t>Software bugs </a:t>
            </a:r>
            <a:r>
              <a:rPr lang="en-US" sz="3600" dirty="0" smtClean="0"/>
              <a:t>cost </a:t>
            </a:r>
            <a:r>
              <a:rPr lang="en-US" sz="3600" b="1" dirty="0"/>
              <a:t>lives</a:t>
            </a:r>
          </a:p>
          <a:p>
            <a:r>
              <a:rPr lang="en-US" sz="2800" dirty="0" smtClean="0"/>
              <a:t>2003:  11 deaths:  blackout</a:t>
            </a:r>
          </a:p>
          <a:p>
            <a:r>
              <a:rPr lang="en-US" sz="2800" dirty="0" smtClean="0"/>
              <a:t>1997:  225 deaths: jet </a:t>
            </a:r>
            <a:r>
              <a:rPr lang="en-US" sz="2800" dirty="0"/>
              <a:t>crash caused by radar software</a:t>
            </a:r>
          </a:p>
          <a:p>
            <a:r>
              <a:rPr lang="en-US" sz="2800" dirty="0" smtClean="0"/>
              <a:t>1991:  28 deaths: </a:t>
            </a:r>
            <a:r>
              <a:rPr lang="en-US" sz="2800" dirty="0"/>
              <a:t>Patriot missile </a:t>
            </a:r>
            <a:r>
              <a:rPr lang="en-US" sz="2800" dirty="0" smtClean="0"/>
              <a:t>guidance system</a:t>
            </a:r>
            <a:endParaRPr lang="en-US" sz="2800" dirty="0"/>
          </a:p>
          <a:p>
            <a:r>
              <a:rPr lang="en-US" sz="2800" dirty="0" smtClean="0"/>
              <a:t>1985-2000:  &gt;8 </a:t>
            </a:r>
            <a:r>
              <a:rPr lang="en-US" sz="2800" dirty="0"/>
              <a:t>d</a:t>
            </a:r>
            <a:r>
              <a:rPr lang="en-US" sz="2800" dirty="0" smtClean="0"/>
              <a:t>eaths:  Radiation therapy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7B7538-3226-4493-B740-A7714923FE9F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20" y="1451880"/>
            <a:ext cx="7464960" cy="2357568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 and illegal</a:t>
            </a:r>
            <a:r>
              <a:rPr lang="en-US" dirty="0" smtClean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6323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Detect SQL injection vulnerability</a:t>
            </a:r>
          </a:p>
          <a:p>
            <a:r>
              <a:rPr lang="en-US" dirty="0" smtClean="0"/>
              <a:t>Guarantee absence of such vulnerabilities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20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"hello 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Boolean.TRUE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41632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"hello";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().add("One");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Verification vs. bug finding</a:t>
            </a:r>
          </a:p>
          <a:p>
            <a:pPr>
              <a:buClr>
                <a:schemeClr val="tx1"/>
              </a:buClr>
            </a:pPr>
            <a:r>
              <a:rPr lang="en-US" dirty="0"/>
              <a:t>Conclusion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47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66"/>
            <a:ext cx="4019909" cy="48092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 prove that no bug exists</a:t>
            </a:r>
          </a:p>
          <a:p>
            <a:r>
              <a:rPr lang="en-US" b="1" dirty="0" smtClean="0"/>
              <a:t>Specifications</a:t>
            </a:r>
            <a:r>
              <a:rPr lang="en-US" dirty="0"/>
              <a:t>:  </a:t>
            </a:r>
            <a:r>
              <a:rPr lang="en-US" dirty="0" smtClean="0"/>
              <a:t>user provides</a:t>
            </a:r>
            <a:endParaRPr lang="en-US" dirty="0"/>
          </a:p>
          <a:p>
            <a:r>
              <a:rPr lang="en-US" b="1" dirty="0" smtClean="0"/>
              <a:t>False negatives</a:t>
            </a:r>
            <a:r>
              <a:rPr lang="en-US" dirty="0" smtClean="0"/>
              <a:t>:  none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False positives</a:t>
            </a:r>
            <a:r>
              <a:rPr lang="en-US" dirty="0" smtClean="0"/>
              <a:t>:  user suppresses warnings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Downside</a:t>
            </a:r>
            <a:r>
              <a:rPr lang="en-US" dirty="0" smtClean="0"/>
              <a:t>:  user burden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82886" y="326394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Bug-finding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901" y="326394"/>
            <a:ext cx="2872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Verification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80628" y="1263765"/>
            <a:ext cx="4166557" cy="480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Goal</a:t>
            </a:r>
            <a:r>
              <a:rPr lang="en-US" dirty="0" smtClean="0"/>
              <a:t>:  find </a:t>
            </a:r>
            <a:r>
              <a:rPr lang="en-US" dirty="0"/>
              <a:t>some </a:t>
            </a:r>
            <a:r>
              <a:rPr lang="en-US" dirty="0" smtClean="0"/>
              <a:t>bugs at low cost </a:t>
            </a:r>
            <a:endParaRPr lang="en-US" b="1" dirty="0" smtClean="0"/>
          </a:p>
          <a:p>
            <a:r>
              <a:rPr lang="en-US" b="1" dirty="0" smtClean="0"/>
              <a:t>Specifications</a:t>
            </a:r>
            <a:r>
              <a:rPr lang="en-US" dirty="0" smtClean="0"/>
              <a:t>:  infer likely specs</a:t>
            </a:r>
          </a:p>
          <a:p>
            <a:r>
              <a:rPr lang="en-US" b="1" dirty="0" smtClean="0"/>
              <a:t>False negatives:  </a:t>
            </a:r>
            <a:r>
              <a:rPr lang="en-US" dirty="0" smtClean="0"/>
              <a:t>acceptable</a:t>
            </a:r>
          </a:p>
          <a:p>
            <a:r>
              <a:rPr lang="en-US" b="1" dirty="0" smtClean="0"/>
              <a:t>False positives</a:t>
            </a:r>
            <a:r>
              <a:rPr lang="en-US" dirty="0" smtClean="0"/>
              <a:t>: heuristics </a:t>
            </a:r>
            <a:r>
              <a:rPr lang="en-US" dirty="0"/>
              <a:t>focus on most important bugs</a:t>
            </a:r>
          </a:p>
          <a:p>
            <a:r>
              <a:rPr lang="en-US" b="1" dirty="0" smtClean="0"/>
              <a:t>Downside</a:t>
            </a:r>
            <a:r>
              <a:rPr lang="en-US" dirty="0" smtClean="0"/>
              <a:t>:  missed bugs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21" y="6012610"/>
            <a:ext cx="8206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Neither is “</a:t>
            </a:r>
            <a:r>
              <a:rPr lang="en-US" sz="2400" dirty="0" smtClean="0"/>
              <a:t>better”; each is appropriate in certain circumstances.</a:t>
            </a:r>
            <a:br>
              <a:rPr lang="en-US" sz="2400" dirty="0" smtClean="0"/>
            </a:br>
            <a:r>
              <a:rPr lang="en-US" sz="2400" dirty="0" smtClean="0"/>
              <a:t>The approaches are converging.</a:t>
            </a:r>
          </a:p>
        </p:txBody>
      </p:sp>
    </p:spTree>
    <p:extLst>
      <p:ext uri="{BB962C8B-B14F-4D97-AF65-F5344CB8AC3E}">
        <p14:creationId xmlns:p14="http://schemas.microsoft.com/office/powerpoint/2010/main" val="1293114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2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Visibility of specifications and warning suppressions</a:t>
            </a:r>
          </a:p>
          <a:p>
            <a:pPr lvl="1"/>
            <a:r>
              <a:rPr lang="en-US" dirty="0" smtClean="0"/>
              <a:t>In the source code</a:t>
            </a:r>
          </a:p>
          <a:p>
            <a:pPr lvl="2"/>
            <a:r>
              <a:rPr lang="en-US" dirty="0" smtClean="0"/>
              <a:t>documentation aids </a:t>
            </a:r>
            <a:r>
              <a:rPr lang="en-US" dirty="0" err="1" smtClean="0"/>
              <a:t>programer</a:t>
            </a:r>
            <a:r>
              <a:rPr lang="en-US" dirty="0" smtClean="0"/>
              <a:t> understanding</a:t>
            </a:r>
          </a:p>
          <a:p>
            <a:pPr lvl="1"/>
            <a:r>
              <a:rPr lang="en-US" dirty="0" smtClean="0"/>
              <a:t>In the tool</a:t>
            </a:r>
          </a:p>
          <a:p>
            <a:pPr lvl="2"/>
            <a:r>
              <a:rPr lang="en-US" dirty="0" smtClean="0"/>
              <a:t>reduces code clutter</a:t>
            </a:r>
            <a:endParaRPr lang="en-US" dirty="0"/>
          </a:p>
          <a:p>
            <a:r>
              <a:rPr lang="en-US" dirty="0" smtClean="0"/>
              <a:t>Analysis comprehensibility</a:t>
            </a:r>
          </a:p>
          <a:p>
            <a:pPr lvl="1"/>
            <a:r>
              <a:rPr lang="en-US" dirty="0" smtClean="0"/>
              <a:t>A transparent tool gives understandable outcomes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upfront effort; more false positives</a:t>
            </a:r>
          </a:p>
          <a:p>
            <a:pPr lvl="1"/>
            <a:r>
              <a:rPr lang="en-US" dirty="0" smtClean="0"/>
              <a:t>An opaque tool can use more powerful analyses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effort to understand warnings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7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Hands-on practice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221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Write </a:t>
            </a:r>
            <a:r>
              <a:rPr lang="en-US" b="1" dirty="0"/>
              <a:t>the specification</a:t>
            </a:r>
          </a:p>
          <a:p>
            <a:pPr marL="457200" lvl="1" indent="0">
              <a:buNone/>
            </a:pPr>
            <a:r>
              <a:rPr lang="en-US" dirty="0"/>
              <a:t>Search the Javadoc for occurrences of “null”</a:t>
            </a:r>
          </a:p>
          <a:p>
            <a:pPr marL="457200" lvl="1" indent="0">
              <a:buNone/>
            </a:pPr>
            <a:r>
              <a:rPr lang="en-US" dirty="0"/>
              <a:t>Replace the wordy English text </a:t>
            </a:r>
            <a:r>
              <a:rPr lang="en-US" dirty="0" smtClean="0"/>
              <a:t>by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Can also search code, but no </a:t>
            </a:r>
            <a:r>
              <a:rPr lang="en-US" dirty="0" err="1"/>
              <a:t>annos</a:t>
            </a:r>
            <a:r>
              <a:rPr lang="en-US" dirty="0"/>
              <a:t> in methods</a:t>
            </a:r>
          </a:p>
          <a:p>
            <a:pPr marL="571500" indent="-514350">
              <a:buFont typeface="+mj-lt"/>
              <a:buAutoNum type="arabicPeriod"/>
            </a:pPr>
            <a:r>
              <a:rPr lang="en-US" b="1" dirty="0" smtClean="0"/>
              <a:t>Run </a:t>
            </a:r>
            <a:r>
              <a:rPr lang="en-US" b="1" dirty="0" err="1"/>
              <a:t>Nullness</a:t>
            </a:r>
            <a:r>
              <a:rPr lang="en-US" b="1" dirty="0"/>
              <a:t> Checker</a:t>
            </a:r>
            <a:r>
              <a:rPr lang="en-US" dirty="0"/>
              <a:t>: </a:t>
            </a:r>
            <a:r>
              <a:rPr lang="en-US" dirty="0" smtClean="0"/>
              <a:t>verify/improve spec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For each </a:t>
            </a:r>
            <a:r>
              <a:rPr lang="en-US" dirty="0" smtClean="0"/>
              <a:t>warning:</a:t>
            </a:r>
            <a:endParaRPr lang="en-US" dirty="0"/>
          </a:p>
          <a:p>
            <a:pPr lvl="1"/>
            <a:r>
              <a:rPr lang="en-US" dirty="0"/>
              <a:t>Reason about </a:t>
            </a:r>
            <a:r>
              <a:rPr lang="en-US" dirty="0" smtClean="0"/>
              <a:t>whether </a:t>
            </a:r>
            <a:r>
              <a:rPr lang="en-US" dirty="0"/>
              <a:t>the code is safe</a:t>
            </a:r>
          </a:p>
          <a:p>
            <a:pPr lvl="1"/>
            <a:r>
              <a:rPr lang="en-US" dirty="0"/>
              <a:t>Express that reasoning as annotations</a:t>
            </a:r>
          </a:p>
          <a:p>
            <a:pPr lvl="1"/>
            <a:r>
              <a:rPr lang="en-US" dirty="0"/>
              <a:t>Consider improving the code’s design</a:t>
            </a:r>
          </a:p>
        </p:txBody>
      </p:sp>
    </p:spTree>
    <p:extLst>
      <p:ext uri="{BB962C8B-B14F-4D97-AF65-F5344CB8AC3E}">
        <p14:creationId xmlns:p14="http://schemas.microsoft.com/office/powerpoint/2010/main" val="2949233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to type-check:</a:t>
            </a:r>
          </a:p>
          <a:p>
            <a:r>
              <a:rPr lang="en-US" dirty="0" smtClean="0"/>
              <a:t>Only </a:t>
            </a:r>
            <a:r>
              <a:rPr lang="en-US" dirty="0"/>
              <a:t>type-check properties that matter to you</a:t>
            </a:r>
          </a:p>
          <a:p>
            <a:pPr lvl="1"/>
            <a:r>
              <a:rPr lang="en-US" dirty="0"/>
              <a:t>Use subclasses (not type qualifiers) if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Choose part of your code to type-check first</a:t>
            </a:r>
            <a:endParaRPr lang="en-US" dirty="0"/>
          </a:p>
          <a:p>
            <a:pPr lvl="1"/>
            <a:r>
              <a:rPr lang="en-US" dirty="0"/>
              <a:t>Eliminate raw types such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;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you are doing type-checking: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the spec first (and think of it as a spec)</a:t>
            </a:r>
          </a:p>
          <a:p>
            <a:r>
              <a:rPr lang="en-US" dirty="0" smtClean="0"/>
              <a:t>Avoid </a:t>
            </a:r>
            <a:r>
              <a:rPr lang="en-US" dirty="0"/>
              <a:t>warning suppressions when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9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C1638EE-15CC-4366-ACFE-AAC63E71B335}" type="slidenum">
              <a:t>46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Your turn to improve your code!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19" y="1451881"/>
            <a:ext cx="8729281" cy="4598951"/>
          </a:xfrm>
        </p:spPr>
        <p:txBody>
          <a:bodyPr wrap="square">
            <a:spAutoFit/>
          </a:bodyPr>
          <a:lstStyle/>
          <a:p>
            <a:pPr lvl="0">
              <a:buSzPct val="100000"/>
              <a:buAutoNum type="arabicPeriod"/>
            </a:pPr>
            <a:r>
              <a:rPr lang="en-US" dirty="0"/>
              <a:t> Choose a project you care </a:t>
            </a:r>
            <a:r>
              <a:rPr lang="en-US" dirty="0" smtClean="0"/>
              <a:t>about</a:t>
            </a:r>
            <a:endParaRPr lang="en-US" sz="2400" dirty="0" smtClean="0"/>
          </a:p>
          <a:p>
            <a:pPr lvl="0">
              <a:buSzPct val="100000"/>
              <a:buAutoNum type="arabicPeriod"/>
            </a:pPr>
            <a:r>
              <a:rPr lang="en-US" dirty="0" smtClean="0"/>
              <a:t> Improve it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 smtClean="0"/>
              <a:t>Apply </a:t>
            </a:r>
            <a:r>
              <a:rPr lang="en-US" sz="2903" dirty="0"/>
              <a:t>an existing checker to your code, or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Create a new domain-specific type </a:t>
            </a:r>
            <a:r>
              <a:rPr lang="en-US" sz="2903" dirty="0" smtClean="0"/>
              <a:t>checker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endParaRPr lang="en-US" sz="2903" dirty="0"/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endParaRPr lang="en-US" sz="2903" dirty="0" smtClean="0"/>
          </a:p>
          <a:p>
            <a:pPr marL="0" indent="0" hangingPunct="0">
              <a:spcBef>
                <a:spcPts val="0"/>
              </a:spcBef>
              <a:spcAft>
                <a:spcPts val="1285"/>
              </a:spcAft>
              <a:buSzPct val="45000"/>
              <a:buNone/>
            </a:pPr>
            <a:r>
              <a:rPr lang="en-US" sz="3600" dirty="0"/>
              <a:t>Or, try the tutorial:</a:t>
            </a:r>
            <a:br>
              <a:rPr lang="en-US" sz="3600" dirty="0"/>
            </a:br>
            <a:r>
              <a:rPr lang="en-US" sz="2700" dirty="0">
                <a:hlinkClick r:id="rId3"/>
              </a:rPr>
              <a:t>http://types.cs.washington.edu/checker-framework/tutorial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868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http://CheckerFramework.org/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902097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"Java epoch");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"Linux epoch");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22" y="5479031"/>
            <a:ext cx="8435194" cy="107721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/>
              <a:t>Goal:  Find errors at </a:t>
            </a:r>
            <a:r>
              <a:rPr lang="en-US" sz="3200" b="1" dirty="0"/>
              <a:t>compile </a:t>
            </a:r>
            <a:r>
              <a:rPr lang="en-US" sz="3200" b="1" dirty="0" smtClean="0"/>
              <a:t>time</a:t>
            </a:r>
          </a:p>
          <a:p>
            <a:r>
              <a:rPr lang="en-US" sz="3200" dirty="0" smtClean="0"/>
              <a:t>… before testing, customers, or hackers find them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In Java 8</a:t>
            </a:r>
            <a:r>
              <a:rPr lang="en-US" dirty="0" smtClean="0"/>
              <a:t>:  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@English </a:t>
            </a:r>
            <a:r>
              <a:rPr lang="en-US" sz="2400" b="1" dirty="0" smtClean="0">
                <a:latin typeface="Courier New" pitchFamily="49" charset="0"/>
              </a:rPr>
              <a:t>String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[] words;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944549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pPr marL="0" indent="0">
              <a:buNone/>
            </a:pPr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run-time checks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negatives:</a:t>
            </a:r>
          </a:p>
          <a:p>
            <a:r>
              <a:rPr lang="en-US" dirty="0" smtClean="0"/>
              <a:t>Must write the types (or use type inference)</a:t>
            </a:r>
          </a:p>
          <a:p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</TotalTime>
  <Words>1969</Words>
  <Application>Microsoft Office PowerPoint</Application>
  <PresentationFormat>On-screen Show (4:3)</PresentationFormat>
  <Paragraphs>516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Courier</vt:lpstr>
      <vt:lpstr>Courier New</vt:lpstr>
      <vt:lpstr>Helvetica Neue</vt:lpstr>
      <vt:lpstr>Liberation Mono</vt:lpstr>
      <vt:lpstr>StarSymbol</vt:lpstr>
      <vt:lpstr>Symbol</vt:lpstr>
      <vt:lpstr>Office-thema</vt:lpstr>
      <vt:lpstr>PowerPoint Presentation</vt:lpstr>
      <vt:lpstr>Schedule</vt:lpstr>
      <vt:lpstr>Motivation</vt:lpstr>
      <vt:lpstr>Java’s type checking is too weak</vt:lpstr>
      <vt:lpstr>Some errors are silent</vt:lpstr>
      <vt:lpstr>Solution:  Pluggable type systems</vt:lpstr>
      <vt:lpstr>Outline</vt:lpstr>
      <vt:lpstr>Type qualifiers</vt:lpstr>
      <vt:lpstr>Benefits of type qualifiers</vt:lpstr>
      <vt:lpstr>Outline</vt:lpstr>
      <vt:lpstr>Using a checker</vt:lpstr>
      <vt:lpstr>Optional Type Checking</vt:lpstr>
      <vt:lpstr>Optional Type Checking</vt:lpstr>
      <vt:lpstr>Optional Type Checking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PowerPoint Presentation</vt:lpstr>
      <vt:lpstr>Annotating libraries</vt:lpstr>
      <vt:lpstr>What bugs can you detect &amp; prevent? </vt:lpstr>
      <vt:lpstr>Outline</vt:lpstr>
      <vt:lpstr>Example:  Regular expressions</vt:lpstr>
      <vt:lpstr>Regular expression type system</vt:lpstr>
      <vt:lpstr>Example: Encrypted communication</vt:lpstr>
      <vt:lpstr>Encryption type system</vt:lpstr>
      <vt:lpstr>Brainstorming new type checkers</vt:lpstr>
      <vt:lpstr>Brainstorming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PowerPoint Presentation</vt:lpstr>
      <vt:lpstr>Other design considerations</vt:lpstr>
      <vt:lpstr>Outline</vt:lpstr>
      <vt:lpstr>How to get started</vt:lpstr>
      <vt:lpstr>Tips</vt:lpstr>
      <vt:lpstr>Your turn to improve your code!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Michael Ernst</cp:lastModifiedBy>
  <cp:revision>166</cp:revision>
  <dcterms:created xsi:type="dcterms:W3CDTF">2009-10-09T08:48:41Z</dcterms:created>
  <dcterms:modified xsi:type="dcterms:W3CDTF">2015-04-23T23:26:27Z</dcterms:modified>
</cp:coreProperties>
</file>