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data1.xml><?xml version="1.0" encoding="utf-8"?>
<dgm:dataModel xmlns:dgm="http://schemas.openxmlformats.org/drawingml/2006/diagram" xmlns:a="http://schemas.openxmlformats.org/drawingml/2006/main">
  <dgm:ptLst>
    <dgm:pt modelId="{87E1E0C3-114E-4A35-81A1-E1516C604B74}"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2A747D71-CD4F-4E09-9530-F506DAACF426}">
      <dgm:prSet/>
      <dgm:spPr/>
      <dgm:t>
        <a:bodyPr/>
        <a:lstStyle/>
        <a:p>
          <a:pPr>
            <a:lnSpc>
              <a:spcPct val="100000"/>
            </a:lnSpc>
            <a:defRPr cap="all"/>
          </a:pPr>
          <a:r>
            <a:rPr lang="en-US"/>
            <a:t>We rely on a cup of coffee every morning to start with the day. </a:t>
          </a:r>
        </a:p>
      </dgm:t>
    </dgm:pt>
    <dgm:pt modelId="{C4C3FE03-3419-4EE3-840B-B13868DCED65}" type="parTrans" cxnId="{0ECC484A-7F07-4399-95F0-971CAC031C85}">
      <dgm:prSet/>
      <dgm:spPr/>
      <dgm:t>
        <a:bodyPr/>
        <a:lstStyle/>
        <a:p>
          <a:endParaRPr lang="en-US"/>
        </a:p>
      </dgm:t>
    </dgm:pt>
    <dgm:pt modelId="{9CE71F04-577C-4D34-B0D4-C63BC2CAF3FD}" type="sibTrans" cxnId="{0ECC484A-7F07-4399-95F0-971CAC031C85}">
      <dgm:prSet/>
      <dgm:spPr/>
      <dgm:t>
        <a:bodyPr/>
        <a:lstStyle/>
        <a:p>
          <a:endParaRPr lang="en-US"/>
        </a:p>
      </dgm:t>
    </dgm:pt>
    <dgm:pt modelId="{C3EA72EF-DD34-44DF-B613-901AD012146C}">
      <dgm:prSet/>
      <dgm:spPr/>
      <dgm:t>
        <a:bodyPr/>
        <a:lstStyle/>
        <a:p>
          <a:pPr>
            <a:lnSpc>
              <a:spcPct val="100000"/>
            </a:lnSpc>
            <a:defRPr cap="all"/>
          </a:pPr>
          <a:r>
            <a:rPr lang="en-US"/>
            <a:t>This report is to look for the best café around in Bronx based on two most valuable factors by analyzing data from Foursquare location data. </a:t>
          </a:r>
        </a:p>
      </dgm:t>
    </dgm:pt>
    <dgm:pt modelId="{7A8A34B9-C7E1-49BA-84B2-5507F73C8859}" type="parTrans" cxnId="{C700256E-BCD8-42FE-B08C-9A1EF886E3F2}">
      <dgm:prSet/>
      <dgm:spPr/>
      <dgm:t>
        <a:bodyPr/>
        <a:lstStyle/>
        <a:p>
          <a:endParaRPr lang="en-US"/>
        </a:p>
      </dgm:t>
    </dgm:pt>
    <dgm:pt modelId="{963D5956-4917-4948-A528-93E8B135F8C8}" type="sibTrans" cxnId="{C700256E-BCD8-42FE-B08C-9A1EF886E3F2}">
      <dgm:prSet/>
      <dgm:spPr/>
      <dgm:t>
        <a:bodyPr/>
        <a:lstStyle/>
        <a:p>
          <a:endParaRPr lang="en-US"/>
        </a:p>
      </dgm:t>
    </dgm:pt>
    <dgm:pt modelId="{65EAED75-56F1-4C3A-B69C-BA0E9B420013}">
      <dgm:prSet/>
      <dgm:spPr/>
      <dgm:t>
        <a:bodyPr/>
        <a:lstStyle/>
        <a:p>
          <a:pPr>
            <a:lnSpc>
              <a:spcPct val="100000"/>
            </a:lnSpc>
            <a:defRPr cap="all"/>
          </a:pPr>
          <a:r>
            <a:rPr lang="en-US"/>
            <a:t>Further analysis will be discussed in discussion session in this report.</a:t>
          </a:r>
        </a:p>
      </dgm:t>
    </dgm:pt>
    <dgm:pt modelId="{0C2672DB-3EAF-406A-9AED-7975D717F28B}" type="parTrans" cxnId="{DF60E2A5-90C1-426B-8C29-385CF38AD0FB}">
      <dgm:prSet/>
      <dgm:spPr/>
      <dgm:t>
        <a:bodyPr/>
        <a:lstStyle/>
        <a:p>
          <a:endParaRPr lang="en-US"/>
        </a:p>
      </dgm:t>
    </dgm:pt>
    <dgm:pt modelId="{91732364-B7CD-49A8-B5D0-4EA958236A6F}" type="sibTrans" cxnId="{DF60E2A5-90C1-426B-8C29-385CF38AD0FB}">
      <dgm:prSet/>
      <dgm:spPr/>
      <dgm:t>
        <a:bodyPr/>
        <a:lstStyle/>
        <a:p>
          <a:endParaRPr lang="en-US"/>
        </a:p>
      </dgm:t>
    </dgm:pt>
    <dgm:pt modelId="{617F355F-6825-4716-AFE9-105EA0268414}" type="pres">
      <dgm:prSet presAssocID="{87E1E0C3-114E-4A35-81A1-E1516C604B74}" presName="root" presStyleCnt="0">
        <dgm:presLayoutVars>
          <dgm:dir/>
          <dgm:resizeHandles val="exact"/>
        </dgm:presLayoutVars>
      </dgm:prSet>
      <dgm:spPr/>
    </dgm:pt>
    <dgm:pt modelId="{80031263-9A9A-403E-B20E-5F43A0AA0718}" type="pres">
      <dgm:prSet presAssocID="{2A747D71-CD4F-4E09-9530-F506DAACF426}" presName="compNode" presStyleCnt="0"/>
      <dgm:spPr/>
    </dgm:pt>
    <dgm:pt modelId="{E8A0450A-CAFC-4753-A9E5-1CE10335BC44}" type="pres">
      <dgm:prSet presAssocID="{2A747D71-CD4F-4E09-9530-F506DAACF426}" presName="iconBgRect" presStyleLbl="bgShp" presStyleIdx="0" presStyleCnt="3"/>
      <dgm:spPr/>
    </dgm:pt>
    <dgm:pt modelId="{2F329377-3840-41ED-B1FA-9148A61BD05F}" type="pres">
      <dgm:prSet presAssocID="{2A747D71-CD4F-4E09-9530-F506DAACF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7D8B530-6C3E-4BAB-BA2F-04720B0F056F}" type="pres">
      <dgm:prSet presAssocID="{2A747D71-CD4F-4E09-9530-F506DAACF426}" presName="spaceRect" presStyleCnt="0"/>
      <dgm:spPr/>
    </dgm:pt>
    <dgm:pt modelId="{C5FB95E7-E3C2-44B4-A7D5-FB5538AA5439}" type="pres">
      <dgm:prSet presAssocID="{2A747D71-CD4F-4E09-9530-F506DAACF426}" presName="textRect" presStyleLbl="revTx" presStyleIdx="0" presStyleCnt="3">
        <dgm:presLayoutVars>
          <dgm:chMax val="1"/>
          <dgm:chPref val="1"/>
        </dgm:presLayoutVars>
      </dgm:prSet>
      <dgm:spPr/>
    </dgm:pt>
    <dgm:pt modelId="{7DF89D3F-2818-4051-919B-7B83E81CB4CF}" type="pres">
      <dgm:prSet presAssocID="{9CE71F04-577C-4D34-B0D4-C63BC2CAF3FD}" presName="sibTrans" presStyleCnt="0"/>
      <dgm:spPr/>
    </dgm:pt>
    <dgm:pt modelId="{CE7AD984-5E47-4B69-9011-171BD8E61049}" type="pres">
      <dgm:prSet presAssocID="{C3EA72EF-DD34-44DF-B613-901AD012146C}" presName="compNode" presStyleCnt="0"/>
      <dgm:spPr/>
    </dgm:pt>
    <dgm:pt modelId="{E1509170-356C-40D4-9886-2C81AAF67DB9}" type="pres">
      <dgm:prSet presAssocID="{C3EA72EF-DD34-44DF-B613-901AD012146C}" presName="iconBgRect" presStyleLbl="bgShp" presStyleIdx="1" presStyleCnt="3"/>
      <dgm:spPr/>
    </dgm:pt>
    <dgm:pt modelId="{9A4DB5A9-8E67-4E24-8D24-FB89AB42D084}" type="pres">
      <dgm:prSet presAssocID="{C3EA72EF-DD34-44DF-B613-901AD0121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D89F098-18CE-40EE-848E-13C713B85D98}" type="pres">
      <dgm:prSet presAssocID="{C3EA72EF-DD34-44DF-B613-901AD012146C}" presName="spaceRect" presStyleCnt="0"/>
      <dgm:spPr/>
    </dgm:pt>
    <dgm:pt modelId="{3C48FAF3-EA5B-41DE-8D78-3F1DA148C40D}" type="pres">
      <dgm:prSet presAssocID="{C3EA72EF-DD34-44DF-B613-901AD012146C}" presName="textRect" presStyleLbl="revTx" presStyleIdx="1" presStyleCnt="3">
        <dgm:presLayoutVars>
          <dgm:chMax val="1"/>
          <dgm:chPref val="1"/>
        </dgm:presLayoutVars>
      </dgm:prSet>
      <dgm:spPr/>
    </dgm:pt>
    <dgm:pt modelId="{19EDB339-85A4-4662-9CA2-48CA70AE8FBA}" type="pres">
      <dgm:prSet presAssocID="{963D5956-4917-4948-A528-93E8B135F8C8}" presName="sibTrans" presStyleCnt="0"/>
      <dgm:spPr/>
    </dgm:pt>
    <dgm:pt modelId="{ED3A0CD0-8544-4F59-ACBD-FDADA633FF01}" type="pres">
      <dgm:prSet presAssocID="{65EAED75-56F1-4C3A-B69C-BA0E9B420013}" presName="compNode" presStyleCnt="0"/>
      <dgm:spPr/>
    </dgm:pt>
    <dgm:pt modelId="{47F1C89A-4980-41EB-9A4C-217EEDB99587}" type="pres">
      <dgm:prSet presAssocID="{65EAED75-56F1-4C3A-B69C-BA0E9B420013}" presName="iconBgRect" presStyleLbl="bgShp" presStyleIdx="2" presStyleCnt="3"/>
      <dgm:spPr/>
    </dgm:pt>
    <dgm:pt modelId="{D6A6C29D-2959-454C-9FF7-341F2733EF94}" type="pres">
      <dgm:prSet presAssocID="{65EAED75-56F1-4C3A-B69C-BA0E9B420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75986855-EC55-4A9D-96D3-AB4BE870518D}" type="pres">
      <dgm:prSet presAssocID="{65EAED75-56F1-4C3A-B69C-BA0E9B420013}" presName="spaceRect" presStyleCnt="0"/>
      <dgm:spPr/>
    </dgm:pt>
    <dgm:pt modelId="{B8B2C37A-53C9-4174-BFD4-D91EFD2BD39B}" type="pres">
      <dgm:prSet presAssocID="{65EAED75-56F1-4C3A-B69C-BA0E9B420013}" presName="textRect" presStyleLbl="revTx" presStyleIdx="2" presStyleCnt="3">
        <dgm:presLayoutVars>
          <dgm:chMax val="1"/>
          <dgm:chPref val="1"/>
        </dgm:presLayoutVars>
      </dgm:prSet>
      <dgm:spPr/>
    </dgm:pt>
  </dgm:ptLst>
  <dgm:cxnLst>
    <dgm:cxn modelId="{F576DF0A-19AD-4CF0-9AFD-0F9C766CF151}" type="presOf" srcId="{65EAED75-56F1-4C3A-B69C-BA0E9B420013}" destId="{B8B2C37A-53C9-4174-BFD4-D91EFD2BD39B}" srcOrd="0" destOrd="0" presId="urn:microsoft.com/office/officeart/2018/5/layout/IconCircleLabelList"/>
    <dgm:cxn modelId="{9539A326-6E0E-45C6-A1C9-1DCBE5AFF4D7}" type="presOf" srcId="{C3EA72EF-DD34-44DF-B613-901AD012146C}" destId="{3C48FAF3-EA5B-41DE-8D78-3F1DA148C40D}" srcOrd="0" destOrd="0" presId="urn:microsoft.com/office/officeart/2018/5/layout/IconCircleLabelList"/>
    <dgm:cxn modelId="{0ECC484A-7F07-4399-95F0-971CAC031C85}" srcId="{87E1E0C3-114E-4A35-81A1-E1516C604B74}" destId="{2A747D71-CD4F-4E09-9530-F506DAACF426}" srcOrd="0" destOrd="0" parTransId="{C4C3FE03-3419-4EE3-840B-B13868DCED65}" sibTransId="{9CE71F04-577C-4D34-B0D4-C63BC2CAF3FD}"/>
    <dgm:cxn modelId="{C700256E-BCD8-42FE-B08C-9A1EF886E3F2}" srcId="{87E1E0C3-114E-4A35-81A1-E1516C604B74}" destId="{C3EA72EF-DD34-44DF-B613-901AD012146C}" srcOrd="1" destOrd="0" parTransId="{7A8A34B9-C7E1-49BA-84B2-5507F73C8859}" sibTransId="{963D5956-4917-4948-A528-93E8B135F8C8}"/>
    <dgm:cxn modelId="{DF60E2A5-90C1-426B-8C29-385CF38AD0FB}" srcId="{87E1E0C3-114E-4A35-81A1-E1516C604B74}" destId="{65EAED75-56F1-4C3A-B69C-BA0E9B420013}" srcOrd="2" destOrd="0" parTransId="{0C2672DB-3EAF-406A-9AED-7975D717F28B}" sibTransId="{91732364-B7CD-49A8-B5D0-4EA958236A6F}"/>
    <dgm:cxn modelId="{DEBE3CCA-8081-4EA9-B39E-56EEE6DBC622}" type="presOf" srcId="{2A747D71-CD4F-4E09-9530-F506DAACF426}" destId="{C5FB95E7-E3C2-44B4-A7D5-FB5538AA5439}" srcOrd="0" destOrd="0" presId="urn:microsoft.com/office/officeart/2018/5/layout/IconCircleLabelList"/>
    <dgm:cxn modelId="{CFFB15DD-BD27-490E-9D93-E43EB9670E6A}" type="presOf" srcId="{87E1E0C3-114E-4A35-81A1-E1516C604B74}" destId="{617F355F-6825-4716-AFE9-105EA0268414}" srcOrd="0" destOrd="0" presId="urn:microsoft.com/office/officeart/2018/5/layout/IconCircleLabelList"/>
    <dgm:cxn modelId="{791B2471-6FBD-4C0E-821C-294253C380A0}" type="presParOf" srcId="{617F355F-6825-4716-AFE9-105EA0268414}" destId="{80031263-9A9A-403E-B20E-5F43A0AA0718}" srcOrd="0" destOrd="0" presId="urn:microsoft.com/office/officeart/2018/5/layout/IconCircleLabelList"/>
    <dgm:cxn modelId="{A29877FD-1A10-4430-A763-F03B03932FBF}" type="presParOf" srcId="{80031263-9A9A-403E-B20E-5F43A0AA0718}" destId="{E8A0450A-CAFC-4753-A9E5-1CE10335BC44}" srcOrd="0" destOrd="0" presId="urn:microsoft.com/office/officeart/2018/5/layout/IconCircleLabelList"/>
    <dgm:cxn modelId="{13799F5F-CF72-45AB-8D66-DE7EFC39B349}" type="presParOf" srcId="{80031263-9A9A-403E-B20E-5F43A0AA0718}" destId="{2F329377-3840-41ED-B1FA-9148A61BD05F}" srcOrd="1" destOrd="0" presId="urn:microsoft.com/office/officeart/2018/5/layout/IconCircleLabelList"/>
    <dgm:cxn modelId="{2B7BCEB2-7AA2-4BCE-A416-A092482AD6C9}" type="presParOf" srcId="{80031263-9A9A-403E-B20E-5F43A0AA0718}" destId="{D7D8B530-6C3E-4BAB-BA2F-04720B0F056F}" srcOrd="2" destOrd="0" presId="urn:microsoft.com/office/officeart/2018/5/layout/IconCircleLabelList"/>
    <dgm:cxn modelId="{80DC516F-5D35-4CEC-B3B8-22FDC7336D6F}" type="presParOf" srcId="{80031263-9A9A-403E-B20E-5F43A0AA0718}" destId="{C5FB95E7-E3C2-44B4-A7D5-FB5538AA5439}" srcOrd="3" destOrd="0" presId="urn:microsoft.com/office/officeart/2018/5/layout/IconCircleLabelList"/>
    <dgm:cxn modelId="{E7082574-37B4-4533-B494-2A0A2E1E1DEF}" type="presParOf" srcId="{617F355F-6825-4716-AFE9-105EA0268414}" destId="{7DF89D3F-2818-4051-919B-7B83E81CB4CF}" srcOrd="1" destOrd="0" presId="urn:microsoft.com/office/officeart/2018/5/layout/IconCircleLabelList"/>
    <dgm:cxn modelId="{FD2EC619-2103-4933-9679-9D8368CE4B2F}" type="presParOf" srcId="{617F355F-6825-4716-AFE9-105EA0268414}" destId="{CE7AD984-5E47-4B69-9011-171BD8E61049}" srcOrd="2" destOrd="0" presId="urn:microsoft.com/office/officeart/2018/5/layout/IconCircleLabelList"/>
    <dgm:cxn modelId="{4C509935-2B9C-455E-818B-B7AF0E0AA04A}" type="presParOf" srcId="{CE7AD984-5E47-4B69-9011-171BD8E61049}" destId="{E1509170-356C-40D4-9886-2C81AAF67DB9}" srcOrd="0" destOrd="0" presId="urn:microsoft.com/office/officeart/2018/5/layout/IconCircleLabelList"/>
    <dgm:cxn modelId="{1B9FDFD5-7D1B-4809-AF90-5AD76793EA7F}" type="presParOf" srcId="{CE7AD984-5E47-4B69-9011-171BD8E61049}" destId="{9A4DB5A9-8E67-4E24-8D24-FB89AB42D084}" srcOrd="1" destOrd="0" presId="urn:microsoft.com/office/officeart/2018/5/layout/IconCircleLabelList"/>
    <dgm:cxn modelId="{5C5933C3-A7ED-4D0C-9056-292889A393DA}" type="presParOf" srcId="{CE7AD984-5E47-4B69-9011-171BD8E61049}" destId="{5D89F098-18CE-40EE-848E-13C713B85D98}" srcOrd="2" destOrd="0" presId="urn:microsoft.com/office/officeart/2018/5/layout/IconCircleLabelList"/>
    <dgm:cxn modelId="{5CBB4CE8-4301-4FFB-B6AF-758D9F2DE64F}" type="presParOf" srcId="{CE7AD984-5E47-4B69-9011-171BD8E61049}" destId="{3C48FAF3-EA5B-41DE-8D78-3F1DA148C40D}" srcOrd="3" destOrd="0" presId="urn:microsoft.com/office/officeart/2018/5/layout/IconCircleLabelList"/>
    <dgm:cxn modelId="{4CB7FB7B-9171-4C31-82FD-8389DC52985A}" type="presParOf" srcId="{617F355F-6825-4716-AFE9-105EA0268414}" destId="{19EDB339-85A4-4662-9CA2-48CA70AE8FBA}" srcOrd="3" destOrd="0" presId="urn:microsoft.com/office/officeart/2018/5/layout/IconCircleLabelList"/>
    <dgm:cxn modelId="{D6D7184B-16CF-4EF2-B36B-8B8F2CDFB19B}" type="presParOf" srcId="{617F355F-6825-4716-AFE9-105EA0268414}" destId="{ED3A0CD0-8544-4F59-ACBD-FDADA633FF01}" srcOrd="4" destOrd="0" presId="urn:microsoft.com/office/officeart/2018/5/layout/IconCircleLabelList"/>
    <dgm:cxn modelId="{66B35FC6-DB9C-4065-B7A9-8CF56820EDBB}" type="presParOf" srcId="{ED3A0CD0-8544-4F59-ACBD-FDADA633FF01}" destId="{47F1C89A-4980-41EB-9A4C-217EEDB99587}" srcOrd="0" destOrd="0" presId="urn:microsoft.com/office/officeart/2018/5/layout/IconCircleLabelList"/>
    <dgm:cxn modelId="{594F5BD8-9026-4891-8CE3-43F539EA9C17}" type="presParOf" srcId="{ED3A0CD0-8544-4F59-ACBD-FDADA633FF01}" destId="{D6A6C29D-2959-454C-9FF7-341F2733EF94}" srcOrd="1" destOrd="0" presId="urn:microsoft.com/office/officeart/2018/5/layout/IconCircleLabelList"/>
    <dgm:cxn modelId="{76E12E2A-7A68-4738-AA8C-00BBCC04BB41}" type="presParOf" srcId="{ED3A0CD0-8544-4F59-ACBD-FDADA633FF01}" destId="{75986855-EC55-4A9D-96D3-AB4BE870518D}" srcOrd="2" destOrd="0" presId="urn:microsoft.com/office/officeart/2018/5/layout/IconCircleLabelList"/>
    <dgm:cxn modelId="{4917612E-4196-4269-A21D-E85F9598629A}" type="presParOf" srcId="{ED3A0CD0-8544-4F59-ACBD-FDADA633FF01}" destId="{B8B2C37A-53C9-4174-BFD4-D91EFD2BD39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0450A-CAFC-4753-A9E5-1CE10335BC4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29377-3840-41ED-B1FA-9148A61BD05F}">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B95E7-E3C2-44B4-A7D5-FB5538AA543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We rely on a cup of coffee every morning to start with the day. </a:t>
          </a:r>
        </a:p>
      </dsp:txBody>
      <dsp:txXfrm>
        <a:off x="75768" y="3053169"/>
        <a:ext cx="3093750" cy="720000"/>
      </dsp:txXfrm>
    </dsp:sp>
    <dsp:sp modelId="{E1509170-356C-40D4-9886-2C81AAF67DB9}">
      <dsp:nvSpPr>
        <dsp:cNvPr id="0" name=""/>
        <dsp:cNvSpPr/>
      </dsp:nvSpPr>
      <dsp:spPr>
        <a:xfrm>
          <a:off x="4314206"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DB5A9-8E67-4E24-8D24-FB89AB42D08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48FAF3-EA5B-41DE-8D78-3F1DA148C40D}">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report is to look for the best café around in Bronx based on two most valuable factors by analyzing data from Foursquare location data. </a:t>
          </a:r>
        </a:p>
      </dsp:txBody>
      <dsp:txXfrm>
        <a:off x="3710925" y="3053169"/>
        <a:ext cx="3093750" cy="720000"/>
      </dsp:txXfrm>
    </dsp:sp>
    <dsp:sp modelId="{47F1C89A-4980-41EB-9A4C-217EEDB99587}">
      <dsp:nvSpPr>
        <dsp:cNvPr id="0" name=""/>
        <dsp:cNvSpPr/>
      </dsp:nvSpPr>
      <dsp:spPr>
        <a:xfrm>
          <a:off x="7949362"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6C29D-2959-454C-9FF7-341F2733EF94}">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B2C37A-53C9-4174-BFD4-D91EFD2BD39B}">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Further analysis will be discussed in discussion session in this report.</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7BF-7D48-4DB0-BFA5-A2CA8DCAF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26A01-1140-4FC8-A8E7-2F2E4BC2F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CF378C-37CD-406B-87CB-6E9AF6BD7D1A}"/>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EE57C513-7A62-4C64-A065-641207E0A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8A292-4A2F-42A6-8E7C-61A0F16A073E}"/>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192417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4F4F-0399-4D50-8AC0-194E55C01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7525A-86C6-4D39-AF08-35BD6F0231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33CD7-6DDA-4F50-828F-594B4A07532A}"/>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0C889643-94A2-4899-9CCD-6C0F9A1CD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63331-6124-4344-8A80-DFB59E6E8C90}"/>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367707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E5C32-EF16-4C4F-8276-FFDFDBADEF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19D6-7CB0-4D54-952B-AC35E2EBF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1A579-B583-4C9A-B62D-CFC8CABF5EF9}"/>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E9F61260-DBC3-4D63-96EF-10D97EC7B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EC01-68E5-415A-BFCB-C29281F272D0}"/>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184510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5F14-B47E-4506-A73D-2AC293A45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A1BF6-BED2-43D4-AB83-6A198F0D5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24AB6-8C52-4A50-8A8F-40C158161367}"/>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0A65C192-E28A-4631-80DF-29FA34E47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B5140-4271-4409-A2E0-BA525060DFA6}"/>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208414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849B-0F9B-478D-94DE-D3A69C38E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58203E-7368-4B87-B8A4-130C66B5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84815-E3D9-403C-88B1-9C0829252684}"/>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B40486F8-892F-412F-A185-1638E7587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0C0F4-4E7A-4075-B8E5-3F456DF48C41}"/>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26524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68D8-5804-4764-8C18-B7362E50B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8EBB6-EFAA-4B91-BA04-C0E641995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F9FC9B-76A8-4D17-9F6D-D913E1D0E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2DF31-585A-4AE2-AC12-E88A06777A50}"/>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6" name="Footer Placeholder 5">
            <a:extLst>
              <a:ext uri="{FF2B5EF4-FFF2-40B4-BE49-F238E27FC236}">
                <a16:creationId xmlns:a16="http://schemas.microsoft.com/office/drawing/2014/main" id="{6B5A5E1F-C161-4AE7-8142-77A701E5B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6F629-403A-47A2-AE0A-6B48DB7BC295}"/>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228309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AC3F-497F-4B5C-91BD-1C3AE9A840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7C9D2-56FF-46B6-9EEB-493AA19A8D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C2E24-5934-4F0F-9F03-9A5B9AE3A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0751EA-7B00-43DF-9DE1-D2B85A702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178F2-ADA2-4682-A2FA-6257637BC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17BB9-CEE4-4222-AC95-040C9276C4C8}"/>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8" name="Footer Placeholder 7">
            <a:extLst>
              <a:ext uri="{FF2B5EF4-FFF2-40B4-BE49-F238E27FC236}">
                <a16:creationId xmlns:a16="http://schemas.microsoft.com/office/drawing/2014/main" id="{7215EB6D-A665-4B04-B227-DB6DBFE848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4EC77-359E-466D-8AC3-C1AB63E80CB7}"/>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357304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AC2F-89CB-41B6-A82D-43001C61F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B7E1B-3029-49DE-8F72-F2EBA144D534}"/>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4" name="Footer Placeholder 3">
            <a:extLst>
              <a:ext uri="{FF2B5EF4-FFF2-40B4-BE49-F238E27FC236}">
                <a16:creationId xmlns:a16="http://schemas.microsoft.com/office/drawing/2014/main" id="{2C7F1265-1949-4B69-A4C5-00DFE1AD5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839376-4005-4D90-92D2-E09C93290DFA}"/>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18505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3FD86-BF7A-4584-8392-7E157CBF0CAE}"/>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3" name="Footer Placeholder 2">
            <a:extLst>
              <a:ext uri="{FF2B5EF4-FFF2-40B4-BE49-F238E27FC236}">
                <a16:creationId xmlns:a16="http://schemas.microsoft.com/office/drawing/2014/main" id="{BCE83943-B52E-4158-9401-050900C020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87E9F-0EF8-48C0-9980-37D2D06EB629}"/>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80792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00E3-ECAE-42BB-9AF0-61C0B360E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9E9C8-2383-421D-BC4F-7E2ECE8B0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5A4D22-82C4-4231-94FA-52E26923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C2065-A594-4DF8-9769-2CD1746E596D}"/>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6" name="Footer Placeholder 5">
            <a:extLst>
              <a:ext uri="{FF2B5EF4-FFF2-40B4-BE49-F238E27FC236}">
                <a16:creationId xmlns:a16="http://schemas.microsoft.com/office/drawing/2014/main" id="{E51673F0-0636-4A78-81B1-B12A34C7E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9F1CC-AB44-452D-B6A1-0757211547FF}"/>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323952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E2D1-9D5A-4828-84C1-3EE74E169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79F88-BF52-46F0-A34B-0BF4C009F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AF18D-EAEF-4026-9D99-85AC0F6BC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ADD03-AA51-4CB2-A905-33F141DCA515}"/>
              </a:ext>
            </a:extLst>
          </p:cNvPr>
          <p:cNvSpPr>
            <a:spLocks noGrp="1"/>
          </p:cNvSpPr>
          <p:nvPr>
            <p:ph type="dt" sz="half" idx="10"/>
          </p:nvPr>
        </p:nvSpPr>
        <p:spPr/>
        <p:txBody>
          <a:bodyPr/>
          <a:lstStyle/>
          <a:p>
            <a:fld id="{EAA74C13-D1BC-477B-BA79-7A9F5D9D72B8}" type="datetimeFigureOut">
              <a:rPr lang="en-US" smtClean="0"/>
              <a:t>2/17/2020</a:t>
            </a:fld>
            <a:endParaRPr lang="en-US"/>
          </a:p>
        </p:txBody>
      </p:sp>
      <p:sp>
        <p:nvSpPr>
          <p:cNvPr id="6" name="Footer Placeholder 5">
            <a:extLst>
              <a:ext uri="{FF2B5EF4-FFF2-40B4-BE49-F238E27FC236}">
                <a16:creationId xmlns:a16="http://schemas.microsoft.com/office/drawing/2014/main" id="{BCFD2C30-EED5-4C81-940D-411BE6C3D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CA776-996E-4C08-90C6-9577F6BC89B1}"/>
              </a:ext>
            </a:extLst>
          </p:cNvPr>
          <p:cNvSpPr>
            <a:spLocks noGrp="1"/>
          </p:cNvSpPr>
          <p:nvPr>
            <p:ph type="sldNum" sz="quarter" idx="12"/>
          </p:nvPr>
        </p:nvSpPr>
        <p:spPr/>
        <p:txBody>
          <a:bodyPr/>
          <a:lstStyle/>
          <a:p>
            <a:fld id="{C0EF1CB3-FC34-4A8C-AF5B-E6AC6A0D4DAA}" type="slidenum">
              <a:rPr lang="en-US" smtClean="0"/>
              <a:t>‹#›</a:t>
            </a:fld>
            <a:endParaRPr lang="en-US"/>
          </a:p>
        </p:txBody>
      </p:sp>
    </p:spTree>
    <p:extLst>
      <p:ext uri="{BB962C8B-B14F-4D97-AF65-F5344CB8AC3E}">
        <p14:creationId xmlns:p14="http://schemas.microsoft.com/office/powerpoint/2010/main" val="251364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0F767-201A-4551-A372-42B21F4D7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D2914-EFDB-498C-B92F-5969FAFD8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6FAAA-92F6-490C-A93F-7EC40CF25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74C13-D1BC-477B-BA79-7A9F5D9D72B8}" type="datetimeFigureOut">
              <a:rPr lang="en-US" smtClean="0"/>
              <a:t>2/17/2020</a:t>
            </a:fld>
            <a:endParaRPr lang="en-US"/>
          </a:p>
        </p:txBody>
      </p:sp>
      <p:sp>
        <p:nvSpPr>
          <p:cNvPr id="5" name="Footer Placeholder 4">
            <a:extLst>
              <a:ext uri="{FF2B5EF4-FFF2-40B4-BE49-F238E27FC236}">
                <a16:creationId xmlns:a16="http://schemas.microsoft.com/office/drawing/2014/main" id="{E91E089F-4327-45DF-8E86-72879EF3D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AB350-98FF-4807-87EB-0681E624C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F1CB3-FC34-4A8C-AF5B-E6AC6A0D4DAA}" type="slidenum">
              <a:rPr lang="en-US" smtClean="0"/>
              <a:t>‹#›</a:t>
            </a:fld>
            <a:endParaRPr lang="en-US"/>
          </a:p>
        </p:txBody>
      </p:sp>
    </p:spTree>
    <p:extLst>
      <p:ext uri="{BB962C8B-B14F-4D97-AF65-F5344CB8AC3E}">
        <p14:creationId xmlns:p14="http://schemas.microsoft.com/office/powerpoint/2010/main" val="241457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57B51-6742-49F1-B878-D01F21F14F0A}"/>
              </a:ext>
            </a:extLst>
          </p:cNvPr>
          <p:cNvSpPr>
            <a:spLocks noGrp="1"/>
          </p:cNvSpPr>
          <p:nvPr>
            <p:ph type="ctrTitle"/>
          </p:nvPr>
        </p:nvSpPr>
        <p:spPr>
          <a:xfrm>
            <a:off x="6746628" y="1783959"/>
            <a:ext cx="4645250" cy="2889114"/>
          </a:xfrm>
        </p:spPr>
        <p:txBody>
          <a:bodyPr anchor="b">
            <a:normAutofit/>
          </a:bodyPr>
          <a:lstStyle/>
          <a:p>
            <a:pPr algn="l"/>
            <a:r>
              <a:rPr lang="en-US" altLang="zh-CN">
                <a:solidFill>
                  <a:schemeClr val="bg1"/>
                </a:solidFill>
              </a:rPr>
              <a:t>Best café in Bronx</a:t>
            </a:r>
            <a:endParaRPr lang="en-US">
              <a:solidFill>
                <a:schemeClr val="bg1"/>
              </a:solidFill>
            </a:endParaRPr>
          </a:p>
        </p:txBody>
      </p:sp>
      <p:sp>
        <p:nvSpPr>
          <p:cNvPr id="3" name="Subtitle 2">
            <a:extLst>
              <a:ext uri="{FF2B5EF4-FFF2-40B4-BE49-F238E27FC236}">
                <a16:creationId xmlns:a16="http://schemas.microsoft.com/office/drawing/2014/main" id="{005EAE9C-E3B2-4AE1-9BE2-E61D536E0495}"/>
              </a:ext>
            </a:extLst>
          </p:cNvPr>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Table Setting">
            <a:extLst>
              <a:ext uri="{FF2B5EF4-FFF2-40B4-BE49-F238E27FC236}">
                <a16:creationId xmlns:a16="http://schemas.microsoft.com/office/drawing/2014/main" id="{53574EE3-E3F7-412A-9F27-73CD57EE4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24262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5B5DE-E4D3-465B-9B05-D32DAAEA6D6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AF4316-88C9-4BE0-81B1-92CA6E4D45A5}"/>
              </a:ext>
            </a:extLst>
          </p:cNvPr>
          <p:cNvSpPr>
            <a:spLocks noGrp="1"/>
          </p:cNvSpPr>
          <p:nvPr>
            <p:ph idx="1"/>
          </p:nvPr>
        </p:nvSpPr>
        <p:spPr>
          <a:xfrm>
            <a:off x="4976031" y="963877"/>
            <a:ext cx="6377769" cy="4930246"/>
          </a:xfrm>
        </p:spPr>
        <p:txBody>
          <a:bodyPr anchor="ctr">
            <a:normAutofit/>
          </a:bodyPr>
          <a:lstStyle/>
          <a:p>
            <a:r>
              <a:rPr lang="en-US" sz="2400" dirty="0"/>
              <a:t>Majority of café in Bronx offer a fair price, which is in line with the expectation. </a:t>
            </a:r>
          </a:p>
          <a:p>
            <a:r>
              <a:rPr lang="en-US" sz="2400" dirty="0"/>
              <a:t>Two café receive 9 points and both can be the strong candidates to be deemed as the best. </a:t>
            </a:r>
          </a:p>
          <a:p>
            <a:r>
              <a:rPr lang="en-US" sz="2400" dirty="0"/>
              <a:t>Combining the data frame we can now names of both café, Bronx Zoo and Café Lasalle.</a:t>
            </a:r>
          </a:p>
          <a:p>
            <a:r>
              <a:rPr lang="en-US" sz="2400" dirty="0"/>
              <a:t>The difficulty to figure out the result is that both strong candidates with 9 points rating do not offer price information</a:t>
            </a:r>
          </a:p>
        </p:txBody>
      </p:sp>
    </p:spTree>
    <p:extLst>
      <p:ext uri="{BB962C8B-B14F-4D97-AF65-F5344CB8AC3E}">
        <p14:creationId xmlns:p14="http://schemas.microsoft.com/office/powerpoint/2010/main" val="352276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F951AF-01FF-42D3-998E-FF4151FCFD8C}"/>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Price Comparison</a:t>
            </a:r>
          </a:p>
        </p:txBody>
      </p:sp>
      <p:pic>
        <p:nvPicPr>
          <p:cNvPr id="4" name="Content Placeholder 3">
            <a:extLst>
              <a:ext uri="{FF2B5EF4-FFF2-40B4-BE49-F238E27FC236}">
                <a16:creationId xmlns:a16="http://schemas.microsoft.com/office/drawing/2014/main" id="{B1FBA04C-2070-4101-98E6-2FA5ACC523C1}"/>
              </a:ext>
            </a:extLst>
          </p:cNvPr>
          <p:cNvPicPr>
            <a:picLocks noGrp="1"/>
          </p:cNvPicPr>
          <p:nvPr>
            <p:ph idx="1"/>
          </p:nvPr>
        </p:nvPicPr>
        <p:blipFill>
          <a:blip r:embed="rId3"/>
          <a:stretch>
            <a:fillRect/>
          </a:stretch>
        </p:blipFill>
        <p:spPr>
          <a:xfrm>
            <a:off x="1077913" y="3014663"/>
            <a:ext cx="4983163" cy="2905125"/>
          </a:xfrm>
          <a:prstGeom prst="rect">
            <a:avLst/>
          </a:prstGeom>
        </p:spPr>
      </p:pic>
      <p:pic>
        <p:nvPicPr>
          <p:cNvPr id="5" name="Picture 4">
            <a:extLst>
              <a:ext uri="{FF2B5EF4-FFF2-40B4-BE49-F238E27FC236}">
                <a16:creationId xmlns:a16="http://schemas.microsoft.com/office/drawing/2014/main" id="{3A62319A-74CF-4250-992E-72100C8D5725}"/>
              </a:ext>
            </a:extLst>
          </p:cNvPr>
          <p:cNvPicPr/>
          <p:nvPr/>
        </p:nvPicPr>
        <p:blipFill>
          <a:blip r:embed="rId4"/>
          <a:stretch>
            <a:fillRect/>
          </a:stretch>
        </p:blipFill>
        <p:spPr>
          <a:xfrm>
            <a:off x="6143625" y="3014663"/>
            <a:ext cx="4970463" cy="2905125"/>
          </a:xfrm>
          <a:prstGeom prst="rect">
            <a:avLst/>
          </a:prstGeom>
        </p:spPr>
      </p:pic>
    </p:spTree>
    <p:extLst>
      <p:ext uri="{BB962C8B-B14F-4D97-AF65-F5344CB8AC3E}">
        <p14:creationId xmlns:p14="http://schemas.microsoft.com/office/powerpoint/2010/main" val="127421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AD58D-4B1B-4471-9B9E-ABC45571F66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Result</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D5353B-73B1-4F7A-BA3B-A28CD229295A}"/>
              </a:ext>
            </a:extLst>
          </p:cNvPr>
          <p:cNvSpPr>
            <a:spLocks noGrp="1"/>
          </p:cNvSpPr>
          <p:nvPr>
            <p:ph idx="1"/>
          </p:nvPr>
        </p:nvSpPr>
        <p:spPr>
          <a:xfrm>
            <a:off x="4976031" y="963877"/>
            <a:ext cx="6377769" cy="4930246"/>
          </a:xfrm>
        </p:spPr>
        <p:txBody>
          <a:bodyPr anchor="ctr">
            <a:normAutofit/>
          </a:bodyPr>
          <a:lstStyle/>
          <a:p>
            <a:r>
              <a:rPr lang="en-US" sz="2400"/>
              <a:t>We further compare the location of both café they are actually neighbour in Bronx zoo, which may also indicate that both will most likely to offer at similar price range for competitiveness.</a:t>
            </a:r>
          </a:p>
          <a:p>
            <a:r>
              <a:rPr lang="en-US" sz="2400"/>
              <a:t>By the two-factor comparison, we can only conclude that Bronx Zoo and Café Lasalle both can be the best choice for a coffee in Bronx.</a:t>
            </a:r>
          </a:p>
          <a:p>
            <a:endParaRPr lang="en-US" sz="2400"/>
          </a:p>
        </p:txBody>
      </p:sp>
    </p:spTree>
    <p:extLst>
      <p:ext uri="{BB962C8B-B14F-4D97-AF65-F5344CB8AC3E}">
        <p14:creationId xmlns:p14="http://schemas.microsoft.com/office/powerpoint/2010/main" val="8229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5BDFC-14FF-444C-9DD0-F5B111D5E5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Discussion</a:t>
            </a: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C9DC3E-E50A-431D-B5E1-976FFBF65BE4}"/>
              </a:ext>
            </a:extLst>
          </p:cNvPr>
          <p:cNvSpPr>
            <a:spLocks noGrp="1"/>
          </p:cNvSpPr>
          <p:nvPr>
            <p:ph idx="1"/>
          </p:nvPr>
        </p:nvSpPr>
        <p:spPr>
          <a:xfrm>
            <a:off x="4976031" y="963877"/>
            <a:ext cx="6377769" cy="4930246"/>
          </a:xfrm>
        </p:spPr>
        <p:txBody>
          <a:bodyPr anchor="ctr">
            <a:normAutofit/>
          </a:bodyPr>
          <a:lstStyle/>
          <a:p>
            <a:r>
              <a:rPr lang="en-US" sz="2400"/>
              <a:t>We will need more information to finally get the only one as the best café in Bronx. By having these dataset, we can then do a more thorough comparison among the list which may give a different café name against the result of this report.</a:t>
            </a:r>
          </a:p>
          <a:p>
            <a:r>
              <a:rPr lang="en-US" sz="2400"/>
              <a:t>If permitted, more details such as:</a:t>
            </a:r>
          </a:p>
          <a:p>
            <a:pPr lvl="1"/>
            <a:r>
              <a:rPr lang="en-US"/>
              <a:t>menu (to compare which café offer wider range of coffee and dishes)</a:t>
            </a:r>
          </a:p>
          <a:p>
            <a:pPr lvl="1"/>
            <a:r>
              <a:rPr lang="en-US"/>
              <a:t>tips (to compare how many good comments left for each café) </a:t>
            </a:r>
          </a:p>
          <a:p>
            <a:pPr lvl="1"/>
            <a:r>
              <a:rPr lang="en-US"/>
              <a:t>popular hour (to compare the traffic of each café in different period of time). </a:t>
            </a:r>
          </a:p>
        </p:txBody>
      </p:sp>
    </p:spTree>
    <p:extLst>
      <p:ext uri="{BB962C8B-B14F-4D97-AF65-F5344CB8AC3E}">
        <p14:creationId xmlns:p14="http://schemas.microsoft.com/office/powerpoint/2010/main" val="243971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BED3-82A2-48B6-BB0F-97A215BA9FBE}"/>
              </a:ext>
            </a:extLst>
          </p:cNvPr>
          <p:cNvSpPr>
            <a:spLocks noGrp="1"/>
          </p:cNvSpPr>
          <p:nvPr>
            <p:ph type="title"/>
          </p:nvPr>
        </p:nvSpPr>
        <p:spPr>
          <a:xfrm>
            <a:off x="838200" y="365125"/>
            <a:ext cx="10515600" cy="1325563"/>
          </a:xfrm>
        </p:spPr>
        <p:txBody>
          <a:bodyPr>
            <a:normAutofit/>
          </a:bodyPr>
          <a:lstStyle/>
          <a:p>
            <a:r>
              <a:rPr lang="en-US"/>
              <a:t>Background</a:t>
            </a:r>
          </a:p>
        </p:txBody>
      </p:sp>
      <p:graphicFrame>
        <p:nvGraphicFramePr>
          <p:cNvPr id="12" name="Content Placeholder 2">
            <a:extLst>
              <a:ext uri="{FF2B5EF4-FFF2-40B4-BE49-F238E27FC236}">
                <a16:creationId xmlns:a16="http://schemas.microsoft.com/office/drawing/2014/main" id="{57E873A6-0FF3-44A2-A99F-0DC01007591E}"/>
              </a:ext>
            </a:extLst>
          </p:cNvPr>
          <p:cNvGraphicFramePr>
            <a:graphicFrameLocks noGrp="1"/>
          </p:cNvGraphicFramePr>
          <p:nvPr>
            <p:ph idx="1"/>
            <p:extLst>
              <p:ext uri="{D42A27DB-BD31-4B8C-83A1-F6EECF244321}">
                <p14:modId xmlns:p14="http://schemas.microsoft.com/office/powerpoint/2010/main" val="34927365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359B-B6BC-4013-883C-D3CB25A1DE05}"/>
              </a:ext>
            </a:extLst>
          </p:cNvPr>
          <p:cNvSpPr>
            <a:spLocks noGrp="1"/>
          </p:cNvSpPr>
          <p:nvPr>
            <p:ph type="title"/>
          </p:nvPr>
        </p:nvSpPr>
        <p:spPr>
          <a:xfrm>
            <a:off x="433495" y="3433763"/>
            <a:ext cx="3197013" cy="2743200"/>
          </a:xfrm>
        </p:spPr>
        <p:txBody>
          <a:bodyPr anchor="t">
            <a:normAutofit/>
          </a:bodyPr>
          <a:lstStyle/>
          <a:p>
            <a:pPr algn="ctr"/>
            <a:r>
              <a:rPr lang="en-US"/>
              <a:t>Object</a:t>
            </a:r>
          </a:p>
        </p:txBody>
      </p:sp>
      <p:pic>
        <p:nvPicPr>
          <p:cNvPr id="7" name="Graphic 6" descr="Waiter">
            <a:extLst>
              <a:ext uri="{FF2B5EF4-FFF2-40B4-BE49-F238E27FC236}">
                <a16:creationId xmlns:a16="http://schemas.microsoft.com/office/drawing/2014/main" id="{C3724DE8-FB31-44D3-8899-8DC2764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519363"/>
            <a:ext cx="914400" cy="914400"/>
          </a:xfrm>
          <a:prstGeom prst="rect">
            <a:avLst/>
          </a:prstGeom>
        </p:spPr>
      </p:pic>
      <p:sp>
        <p:nvSpPr>
          <p:cNvPr id="3" name="Content Placeholder 2">
            <a:extLst>
              <a:ext uri="{FF2B5EF4-FFF2-40B4-BE49-F238E27FC236}">
                <a16:creationId xmlns:a16="http://schemas.microsoft.com/office/drawing/2014/main" id="{73D160CC-11EB-4AEE-839D-B1A4B413EC37}"/>
              </a:ext>
            </a:extLst>
          </p:cNvPr>
          <p:cNvSpPr>
            <a:spLocks noGrp="1"/>
          </p:cNvSpPr>
          <p:nvPr>
            <p:ph idx="1"/>
          </p:nvPr>
        </p:nvSpPr>
        <p:spPr>
          <a:xfrm>
            <a:off x="4064000" y="643467"/>
            <a:ext cx="7289799" cy="5533496"/>
          </a:xfrm>
        </p:spPr>
        <p:txBody>
          <a:bodyPr anchor="ctr">
            <a:normAutofit/>
          </a:bodyPr>
          <a:lstStyle/>
          <a:p>
            <a:r>
              <a:rPr lang="en-US"/>
              <a:t>To find out the best café around Bronx area for office workers who can enjoy the best coffee for a day. This will improve efficiency of work and remain enthusiasm to office.</a:t>
            </a:r>
          </a:p>
          <a:p>
            <a:endParaRPr lang="en-US"/>
          </a:p>
        </p:txBody>
      </p:sp>
    </p:spTree>
    <p:extLst>
      <p:ext uri="{BB962C8B-B14F-4D97-AF65-F5344CB8AC3E}">
        <p14:creationId xmlns:p14="http://schemas.microsoft.com/office/powerpoint/2010/main" val="230113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A9630-8A7C-4DBC-9625-73DA225A75C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for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F5E4B-E70E-40D2-8E96-10475CA80639}"/>
              </a:ext>
            </a:extLst>
          </p:cNvPr>
          <p:cNvSpPr>
            <a:spLocks noGrp="1"/>
          </p:cNvSpPr>
          <p:nvPr>
            <p:ph idx="1"/>
          </p:nvPr>
        </p:nvSpPr>
        <p:spPr>
          <a:xfrm>
            <a:off x="4976031" y="963877"/>
            <a:ext cx="6377769" cy="4930246"/>
          </a:xfrm>
        </p:spPr>
        <p:txBody>
          <a:bodyPr anchor="ctr">
            <a:normAutofit/>
          </a:bodyPr>
          <a:lstStyle/>
          <a:p>
            <a:r>
              <a:rPr lang="en-US" sz="2400" dirty="0"/>
              <a:t>Location data about venues and details venues were retrieved from Foursquare. We first define the location as “Bronx, New York, NY” as we will only focus on café in Bronx.</a:t>
            </a:r>
          </a:p>
          <a:p>
            <a:r>
              <a:rPr lang="en-US" sz="2400" dirty="0"/>
              <a:t>In order to get fair number of café near Bronx, we define the radius as 1000 which represents 1 kilometer around Bronx.</a:t>
            </a:r>
          </a:p>
          <a:p>
            <a:r>
              <a:rPr lang="en-US" sz="2400" dirty="0"/>
              <a:t>By applying search value “café”, we are able to retrieve 17 rows of data in Bronx.</a:t>
            </a:r>
          </a:p>
        </p:txBody>
      </p:sp>
    </p:spTree>
    <p:extLst>
      <p:ext uri="{BB962C8B-B14F-4D97-AF65-F5344CB8AC3E}">
        <p14:creationId xmlns:p14="http://schemas.microsoft.com/office/powerpoint/2010/main" val="84722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8F37-25D7-4771-B3D9-9BE95DB6FC6F}"/>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Data for analysis</a:t>
            </a:r>
          </a:p>
        </p:txBody>
      </p:sp>
      <p:pic>
        <p:nvPicPr>
          <p:cNvPr id="4" name="Content Placeholder 3">
            <a:extLst>
              <a:ext uri="{FF2B5EF4-FFF2-40B4-BE49-F238E27FC236}">
                <a16:creationId xmlns:a16="http://schemas.microsoft.com/office/drawing/2014/main" id="{9ADC6DD3-7A68-490E-B8F4-6937AF457F5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7179" r="3" b="10965"/>
          <a:stretch/>
        </p:blipFill>
        <p:spPr bwMode="auto">
          <a:xfrm>
            <a:off x="5104663" y="10"/>
            <a:ext cx="7087337" cy="6857990"/>
          </a:xfrm>
          <a:prstGeom prst="rect">
            <a:avLst/>
          </a:prstGeom>
          <a:noFill/>
        </p:spPr>
      </p:pic>
    </p:spTree>
    <p:extLst>
      <p:ext uri="{BB962C8B-B14F-4D97-AF65-F5344CB8AC3E}">
        <p14:creationId xmlns:p14="http://schemas.microsoft.com/office/powerpoint/2010/main" val="241863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8B82-35B8-4584-8CA3-CA05827FFD60}"/>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Café Map</a:t>
            </a:r>
          </a:p>
        </p:txBody>
      </p:sp>
      <p:pic>
        <p:nvPicPr>
          <p:cNvPr id="4" name="Content Placeholder 3" descr="A close up of a map&#10;&#10;Description automatically generated">
            <a:extLst>
              <a:ext uri="{FF2B5EF4-FFF2-40B4-BE49-F238E27FC236}">
                <a16:creationId xmlns:a16="http://schemas.microsoft.com/office/drawing/2014/main" id="{E67F094A-7E0E-4528-A992-4654FCD850E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8157" r="19320" b="1"/>
          <a:stretch/>
        </p:blipFill>
        <p:spPr bwMode="auto">
          <a:xfrm>
            <a:off x="5104663" y="10"/>
            <a:ext cx="7087337" cy="6857990"/>
          </a:xfrm>
          <a:prstGeom prst="rect">
            <a:avLst/>
          </a:prstGeom>
          <a:noFill/>
        </p:spPr>
      </p:pic>
    </p:spTree>
    <p:extLst>
      <p:ext uri="{BB962C8B-B14F-4D97-AF65-F5344CB8AC3E}">
        <p14:creationId xmlns:p14="http://schemas.microsoft.com/office/powerpoint/2010/main" val="365144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05805-1B06-4760-89F4-31D520CB658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Café details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C0B16B-0566-4B59-AECE-CE8DF1FEB512}"/>
              </a:ext>
            </a:extLst>
          </p:cNvPr>
          <p:cNvSpPr>
            <a:spLocks noGrp="1"/>
          </p:cNvSpPr>
          <p:nvPr>
            <p:ph idx="1"/>
          </p:nvPr>
        </p:nvSpPr>
        <p:spPr>
          <a:xfrm>
            <a:off x="4976031" y="963877"/>
            <a:ext cx="6377769" cy="4930246"/>
          </a:xfrm>
        </p:spPr>
        <p:txBody>
          <a:bodyPr anchor="ctr">
            <a:normAutofit/>
          </a:bodyPr>
          <a:lstStyle/>
          <a:p>
            <a:r>
              <a:rPr lang="en-US" sz="2400"/>
              <a:t>Rating and price of each café will be retrieved and set into a data frame. </a:t>
            </a:r>
          </a:p>
          <a:p>
            <a:r>
              <a:rPr lang="en-US" sz="2400"/>
              <a:t>Efforts to retrieve more details such as hours and tips have been tried, but due to the limitation on the number premium calls this is not workable at this stage.</a:t>
            </a:r>
          </a:p>
          <a:p>
            <a:r>
              <a:rPr lang="en-US" sz="2400"/>
              <a:t>Value with “-1” indicates that no rating or no price information has been given to the café on Foursquare.</a:t>
            </a:r>
          </a:p>
          <a:p>
            <a:r>
              <a:rPr lang="en-US" sz="2400"/>
              <a:t>The smaller number in price a café has, the lower price it offers.</a:t>
            </a:r>
          </a:p>
          <a:p>
            <a:endParaRPr lang="en-US" sz="2400"/>
          </a:p>
        </p:txBody>
      </p:sp>
    </p:spTree>
    <p:extLst>
      <p:ext uri="{BB962C8B-B14F-4D97-AF65-F5344CB8AC3E}">
        <p14:creationId xmlns:p14="http://schemas.microsoft.com/office/powerpoint/2010/main" val="227115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8E68-C80F-4886-9239-460AECDA168A}"/>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Café details</a:t>
            </a:r>
          </a:p>
        </p:txBody>
      </p:sp>
      <p:pic>
        <p:nvPicPr>
          <p:cNvPr id="4" name="Content Placeholder 3" descr="A screenshot of a computer&#10;&#10;Description automatically generated">
            <a:extLst>
              <a:ext uri="{FF2B5EF4-FFF2-40B4-BE49-F238E27FC236}">
                <a16:creationId xmlns:a16="http://schemas.microsoft.com/office/drawing/2014/main" id="{11756CF6-089F-4CAE-94E6-A980C7043D4E}"/>
              </a:ext>
            </a:extLst>
          </p:cNvPr>
          <p:cNvPicPr>
            <a:picLocks noGrp="1"/>
          </p:cNvPicPr>
          <p:nvPr>
            <p:ph idx="1"/>
          </p:nvPr>
        </p:nvPicPr>
        <p:blipFill rotWithShape="1">
          <a:blip r:embed="rId2"/>
          <a:srcRect t="22207" b="19934"/>
          <a:stretch/>
        </p:blipFill>
        <p:spPr>
          <a:xfrm>
            <a:off x="5104663" y="10"/>
            <a:ext cx="7087337" cy="6857990"/>
          </a:xfrm>
          <a:prstGeom prst="rect">
            <a:avLst/>
          </a:prstGeom>
        </p:spPr>
      </p:pic>
    </p:spTree>
    <p:extLst>
      <p:ext uri="{BB962C8B-B14F-4D97-AF65-F5344CB8AC3E}">
        <p14:creationId xmlns:p14="http://schemas.microsoft.com/office/powerpoint/2010/main" val="206866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C0446B-4F68-40C3-A1EA-843D48E58C9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Methodology and Analysis</a:t>
            </a:r>
          </a:p>
        </p:txBody>
      </p:sp>
      <p:pic>
        <p:nvPicPr>
          <p:cNvPr id="5" name="Content Placeholder 4" descr="A screenshot of a cell phone&#10;&#10;Description automatically generated">
            <a:extLst>
              <a:ext uri="{FF2B5EF4-FFF2-40B4-BE49-F238E27FC236}">
                <a16:creationId xmlns:a16="http://schemas.microsoft.com/office/drawing/2014/main" id="{EADE3F5D-D609-4A26-80BD-7ADE81C3297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262688" y="2941638"/>
            <a:ext cx="4595813" cy="3049588"/>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5C19505A-E0D5-4847-A776-245F08E897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33500" y="2941638"/>
            <a:ext cx="4845050" cy="3049588"/>
          </a:xfrm>
          <a:prstGeom prst="rect">
            <a:avLst/>
          </a:prstGeom>
        </p:spPr>
      </p:pic>
    </p:spTree>
    <p:extLst>
      <p:ext uri="{BB962C8B-B14F-4D97-AF65-F5344CB8AC3E}">
        <p14:creationId xmlns:p14="http://schemas.microsoft.com/office/powerpoint/2010/main" val="51776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Best café in Bronx</vt:lpstr>
      <vt:lpstr>Background</vt:lpstr>
      <vt:lpstr>Object</vt:lpstr>
      <vt:lpstr>Data for analysis</vt:lpstr>
      <vt:lpstr>Data for analysis</vt:lpstr>
      <vt:lpstr>Café Map</vt:lpstr>
      <vt:lpstr>Café details</vt:lpstr>
      <vt:lpstr>Café details</vt:lpstr>
      <vt:lpstr>Methodology and Analysis</vt:lpstr>
      <vt:lpstr>Analysis</vt:lpstr>
      <vt:lpstr>Price Comparison</vt:lpstr>
      <vt:lpstr>Result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café in Bronx</dc:title>
  <dc:creator>Suisheng Zeng</dc:creator>
  <cp:lastModifiedBy>Suisheng Zeng</cp:lastModifiedBy>
  <cp:revision>1</cp:revision>
  <dcterms:created xsi:type="dcterms:W3CDTF">2020-02-17T02:13:48Z</dcterms:created>
  <dcterms:modified xsi:type="dcterms:W3CDTF">2020-02-17T02:14:04Z</dcterms:modified>
</cp:coreProperties>
</file>