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99" r:id="rId3"/>
    <p:sldId id="289" r:id="rId4"/>
    <p:sldId id="329" r:id="rId5"/>
    <p:sldId id="286" r:id="rId6"/>
    <p:sldId id="330" r:id="rId7"/>
    <p:sldId id="298" r:id="rId8"/>
    <p:sldId id="300" r:id="rId9"/>
    <p:sldId id="301" r:id="rId10"/>
    <p:sldId id="302" r:id="rId11"/>
    <p:sldId id="331" r:id="rId12"/>
    <p:sldId id="271" r:id="rId13"/>
    <p:sldId id="332" r:id="rId14"/>
    <p:sldId id="294" r:id="rId15"/>
    <p:sldId id="335" r:id="rId16"/>
    <p:sldId id="274" r:id="rId17"/>
    <p:sldId id="275" r:id="rId18"/>
    <p:sldId id="276" r:id="rId19"/>
    <p:sldId id="277" r:id="rId20"/>
    <p:sldId id="278" r:id="rId21"/>
    <p:sldId id="279" r:id="rId22"/>
    <p:sldId id="290" r:id="rId23"/>
    <p:sldId id="280" r:id="rId24"/>
    <p:sldId id="333" r:id="rId25"/>
    <p:sldId id="293" r:id="rId26"/>
    <p:sldId id="295" r:id="rId27"/>
    <p:sldId id="336" r:id="rId28"/>
    <p:sldId id="334" r:id="rId29"/>
    <p:sldId id="291" r:id="rId30"/>
    <p:sldId id="326" r:id="rId31"/>
    <p:sldId id="321" r:id="rId32"/>
    <p:sldId id="312" r:id="rId33"/>
    <p:sldId id="292" r:id="rId34"/>
    <p:sldId id="322" r:id="rId35"/>
    <p:sldId id="323" r:id="rId36"/>
    <p:sldId id="324" r:id="rId37"/>
    <p:sldId id="314" r:id="rId38"/>
    <p:sldId id="315" r:id="rId39"/>
    <p:sldId id="320" r:id="rId40"/>
    <p:sldId id="325" r:id="rId41"/>
    <p:sldId id="317" r:id="rId42"/>
    <p:sldId id="319" r:id="rId43"/>
    <p:sldId id="327" r:id="rId44"/>
    <p:sldId id="328" r:id="rId45"/>
    <p:sldId id="343" r:id="rId46"/>
    <p:sldId id="337" r:id="rId47"/>
    <p:sldId id="338" r:id="rId48"/>
    <p:sldId id="340" r:id="rId49"/>
    <p:sldId id="341" r:id="rId50"/>
    <p:sldId id="342" r:id="rId51"/>
    <p:sldId id="346" r:id="rId52"/>
    <p:sldId id="344" r:id="rId53"/>
    <p:sldId id="347" r:id="rId54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D1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>
      <p:cViewPr varScale="1">
        <p:scale>
          <a:sx n="67" d="100"/>
          <a:sy n="67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5" d="100"/>
          <a:sy n="35" d="100"/>
        </p:scale>
        <p:origin x="-2310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881D3B-97AB-4062-B576-CAB89A6798AB}" type="datetimeFigureOut">
              <a:rPr lang="zh-TW" altLang="en-US" smtClean="0"/>
              <a:pPr/>
              <a:t>2014/7/16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6758-482D-4CF1-AA13-C620363EC7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24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4247CB7-558F-4B5B-8CD1-5FF0A056DFB3}" type="datetimeFigureOut">
              <a:rPr lang="zh-TW" altLang="en-US" smtClean="0"/>
              <a:pPr/>
              <a:t>2014/7/16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95AE83-3A31-4438-91B9-A6AE6D490F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9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37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2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AE83-3A31-4438-91B9-A6AE6D490F05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1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ms9.pn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00098" y="3071810"/>
            <a:ext cx="4310079" cy="4300227"/>
          </a:xfrm>
          <a:prstGeom prst="rect">
            <a:avLst/>
          </a:prstGeom>
          <a:scene3d>
            <a:camera prst="orthographicFront"/>
            <a:lightRig rig="threePt" dir="t"/>
          </a:scene3d>
          <a:sp3d extrusionH="76200" prstMaterial="translucentPowder">
            <a:extrusionClr>
              <a:schemeClr val="bg1"/>
            </a:extrusionClr>
          </a:sp3d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1928826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143372" y="3286124"/>
            <a:ext cx="4686288" cy="23574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9" name="手繪多邊形 8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 descr="logo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 anchor="ctr" anchorCtr="1"/>
          <a:lstStyle>
            <a:lvl1pPr algn="l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572248"/>
            <a:ext cx="2214578" cy="28575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286116" y="6572248"/>
            <a:ext cx="2133568" cy="285752"/>
          </a:xfrm>
        </p:spPr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286520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tx1"/>
              </a:gs>
              <a:gs pos="100000">
                <a:schemeClr val="tx1">
                  <a:lumMod val="75000"/>
                  <a:lumOff val="25000"/>
                  <a:alpha val="37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866550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10" name="圖片 9" descr="ms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8596" y="359125"/>
            <a:ext cx="857256" cy="8552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  <p:sp>
        <p:nvSpPr>
          <p:cNvPr id="7" name="手繪多邊形 6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手繪多邊形 9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手繪多邊形 5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手繪多邊形 4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42844" y="5715016"/>
            <a:ext cx="2428892" cy="28575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pt-BR" altLang="zh-TW" smtClean="0"/>
              <a:t>Big Data Forum, Shou-De Lin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1000-4A04-432F-A8B0-7DF3C6EBB18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手繪多邊形 7"/>
          <p:cNvSpPr/>
          <p:nvPr userDrawn="1"/>
        </p:nvSpPr>
        <p:spPr>
          <a:xfrm>
            <a:off x="0" y="6072206"/>
            <a:ext cx="9144000" cy="285752"/>
          </a:xfrm>
          <a:custGeom>
            <a:avLst/>
            <a:gdLst>
              <a:gd name="connsiteX0" fmla="*/ 0 w 4643438"/>
              <a:gd name="connsiteY0" fmla="*/ 0 h 285752"/>
              <a:gd name="connsiteX1" fmla="*/ 4643438 w 4643438"/>
              <a:gd name="connsiteY1" fmla="*/ 0 h 285752"/>
              <a:gd name="connsiteX2" fmla="*/ 4643438 w 4643438"/>
              <a:gd name="connsiteY2" fmla="*/ 285752 h 285752"/>
              <a:gd name="connsiteX3" fmla="*/ 0 w 4643438"/>
              <a:gd name="connsiteY3" fmla="*/ 285752 h 285752"/>
              <a:gd name="connsiteX4" fmla="*/ 0 w 4643438"/>
              <a:gd name="connsiteY4" fmla="*/ 0 h 285752"/>
              <a:gd name="connsiteX0" fmla="*/ 277222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77222 w 4920660"/>
              <a:gd name="connsiteY4" fmla="*/ 0 h 285752"/>
              <a:gd name="connsiteX0" fmla="*/ 207917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207917 w 4920660"/>
              <a:gd name="connsiteY4" fmla="*/ 0 h 285752"/>
              <a:gd name="connsiteX0" fmla="*/ 0 w 4920660"/>
              <a:gd name="connsiteY0" fmla="*/ 0 h 285752"/>
              <a:gd name="connsiteX1" fmla="*/ 4920660 w 4920660"/>
              <a:gd name="connsiteY1" fmla="*/ 0 h 285752"/>
              <a:gd name="connsiteX2" fmla="*/ 4920660 w 4920660"/>
              <a:gd name="connsiteY2" fmla="*/ 285752 h 285752"/>
              <a:gd name="connsiteX3" fmla="*/ 0 w 4920660"/>
              <a:gd name="connsiteY3" fmla="*/ 285752 h 285752"/>
              <a:gd name="connsiteX4" fmla="*/ 0 w 4920660"/>
              <a:gd name="connsiteY4" fmla="*/ 0 h 28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0660" h="285752">
                <a:moveTo>
                  <a:pt x="0" y="0"/>
                </a:moveTo>
                <a:lnTo>
                  <a:pt x="4920660" y="0"/>
                </a:lnTo>
                <a:lnTo>
                  <a:pt x="4920660" y="285752"/>
                </a:lnTo>
                <a:lnTo>
                  <a:pt x="0" y="2857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logo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00826" y="5715016"/>
            <a:ext cx="2214578" cy="991450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42844" y="6072206"/>
            <a:ext cx="235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</a:rPr>
              <a:t>Dept.</a:t>
            </a:r>
            <a:r>
              <a:rPr lang="en-US" altLang="zh-TW" sz="1200" baseline="0" dirty="0" smtClean="0">
                <a:solidFill>
                  <a:schemeClr val="bg1"/>
                </a:solidFill>
              </a:rPr>
              <a:t> of CSIE &amp; GINM, NTU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2844" y="6357958"/>
            <a:ext cx="221457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571868" y="6357958"/>
            <a:ext cx="2133568" cy="285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9401000-4A04-432F-A8B0-7DF3C6EBB186}" type="slidenum">
              <a:rPr lang="zh-TW" altLang="en-US" smtClean="0"/>
              <a:pPr algn="ctr"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u.edu.tw/~cjlin/libsvm/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800414/sample-codes/archive/master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kiv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MSLab</a:t>
            </a:r>
            <a:r>
              <a:rPr lang="en-US" altLang="zh-TW" dirty="0"/>
              <a:t> </a:t>
            </a:r>
            <a:r>
              <a:rPr lang="en-US" altLang="zh-TW" dirty="0" smtClean="0"/>
              <a:t> Wei-Ming</a:t>
            </a:r>
            <a:endParaRPr lang="en-US" altLang="zh-TW" dirty="0"/>
          </a:p>
          <a:p>
            <a:r>
              <a:rPr lang="en-US" altLang="zh-TW" dirty="0"/>
              <a:t>2014 tutorial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</a:t>
            </a:fld>
            <a:endParaRPr lang="zh-TW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142844" y="5715016"/>
            <a:ext cx="2714644" cy="285752"/>
          </a:xfrm>
          <a:prstGeom prst="rect">
            <a:avLst/>
          </a:prstGeom>
        </p:spPr>
        <p:txBody>
          <a:bodyPr/>
          <a:lstStyle/>
          <a:p>
            <a:pPr algn="l"/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041071" y="939838"/>
            <a:ext cx="69760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Social Network </a:t>
            </a: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</a:t>
            </a:r>
            <a:b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Link Prediction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34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𝑇𝑒𝑠𝑡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𝑢𝑖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𝑇𝑒𝑠𝑡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Baseline: all positive / all negative : 0.5</a:t>
                </a:r>
              </a:p>
              <a:p>
                <a:pPr lvl="1"/>
                <a:endParaRPr lang="en-US" altLang="zh-TW" dirty="0" smtClean="0"/>
              </a:p>
              <a:p>
                <a:pPr lvl="1"/>
                <a:r>
                  <a:rPr lang="en-US" altLang="zh-TW" sz="3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TW" sz="3200" dirty="0" err="1" smtClean="0">
                    <a:solidFill>
                      <a:srgbClr val="00B050"/>
                    </a:solidFill>
                  </a:rPr>
                  <a:t>est.ans</a:t>
                </a:r>
                <a:endParaRPr lang="en-US" altLang="zh-TW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4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to make link prediction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T</a:t>
            </a:r>
            <a:r>
              <a:rPr lang="en-US" altLang="zh-TW" dirty="0" smtClean="0"/>
              <a:t>wo </a:t>
            </a:r>
            <a:r>
              <a:rPr lang="en-US" altLang="zh-TW" dirty="0"/>
              <a:t>different strategies: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en-US" altLang="zh-TW" b="1" dirty="0"/>
              <a:t>Knowledge-driven strategy</a:t>
            </a:r>
            <a:r>
              <a:rPr lang="en-US" altLang="zh-TW" dirty="0"/>
              <a:t>: produce some rules for</a:t>
            </a:r>
          </a:p>
          <a:p>
            <a:pPr marL="0" indent="0">
              <a:buNone/>
            </a:pPr>
            <a:r>
              <a:rPr lang="en-US" altLang="zh-TW" dirty="0"/>
              <a:t>prediction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E.g.: if degree &lt;10, then predict it as a college node.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Cons: Need domain experts. Could miss patterns that</a:t>
            </a:r>
          </a:p>
          <a:p>
            <a:pPr marL="0" indent="0">
              <a:buNone/>
            </a:pPr>
            <a:r>
              <a:rPr lang="en-US" altLang="zh-TW" dirty="0" smtClean="0"/>
              <a:t>	were </a:t>
            </a:r>
            <a:r>
              <a:rPr lang="en-US" altLang="zh-TW" dirty="0"/>
              <a:t>unknown.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en-US" altLang="zh-TW" b="1" dirty="0"/>
              <a:t>Data-driven approach</a:t>
            </a:r>
            <a:r>
              <a:rPr lang="en-US" altLang="zh-TW" dirty="0"/>
              <a:t>: Machine learning approach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– </a:t>
            </a:r>
            <a:r>
              <a:rPr lang="en-US" altLang="zh-TW" dirty="0"/>
              <a:t>Suppose you are given a social network, while </a:t>
            </a:r>
            <a:r>
              <a:rPr lang="en-US" altLang="zh-TW" dirty="0" smtClean="0"/>
              <a:t>some 	nodes </a:t>
            </a:r>
            <a:r>
              <a:rPr lang="en-US" altLang="zh-TW" dirty="0"/>
              <a:t>have labels (professors, </a:t>
            </a:r>
            <a:r>
              <a:rPr lang="en-US" altLang="zh-TW" dirty="0" smtClean="0"/>
              <a:t>department, 	keywords… etc</a:t>
            </a:r>
            <a:r>
              <a:rPr lang="en-US" altLang="zh-TW" dirty="0"/>
              <a:t>.) and some don’t.</a:t>
            </a:r>
          </a:p>
          <a:p>
            <a:pPr marL="0" indent="0">
              <a:buNone/>
            </a:pPr>
            <a:r>
              <a:rPr lang="en-US" altLang="zh-TW" dirty="0" smtClean="0"/>
              <a:t>     – </a:t>
            </a:r>
            <a:r>
              <a:rPr lang="en-US" altLang="zh-TW" dirty="0"/>
              <a:t>The goal is to predict the labels of some of them.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285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you distinguish apples </a:t>
            </a:r>
            <a:r>
              <a:rPr lang="en-US" altLang="zh-TW" smtClean="0"/>
              <a:t>/ orange?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Color / shape 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14</a:t>
            </a:fld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306472"/>
            <a:ext cx="1837743" cy="18377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16" y="2387153"/>
            <a:ext cx="2517433" cy="1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 learning?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But if we have 1 billion pictures with 200 types of fruit to be classified ?</a:t>
            </a:r>
          </a:p>
          <a:p>
            <a:r>
              <a:rPr lang="en-US" altLang="zh-TW" dirty="0" smtClean="0"/>
              <a:t>Let machine(computer) learn it automatically!</a:t>
            </a:r>
          </a:p>
          <a:p>
            <a:endParaRPr lang="en-US" altLang="zh-TW" dirty="0"/>
          </a:p>
          <a:p>
            <a:r>
              <a:rPr lang="en-US" altLang="zh-TW" dirty="0" smtClean="0"/>
              <a:t>y = f(x)</a:t>
            </a:r>
          </a:p>
          <a:p>
            <a:r>
              <a:rPr lang="en-US" altLang="zh-TW" dirty="0" smtClean="0"/>
              <a:t>X = { picture of fruit }</a:t>
            </a:r>
          </a:p>
          <a:p>
            <a:r>
              <a:rPr lang="en-US" altLang="zh-TW" dirty="0" smtClean="0"/>
              <a:t>Y = { type of fruit }  e.g. ‘apple’, ‘orange’ …</a:t>
            </a:r>
          </a:p>
          <a:p>
            <a:r>
              <a:rPr lang="en-US" altLang="zh-TW" dirty="0" smtClean="0"/>
              <a:t>Given lots of (x, y) pairs, learn y=f(x)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93991" name="Text Box 7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93992" name="Text Box 72"/>
          <p:cNvSpPr txBox="1">
            <a:spLocks noChangeArrowheads="1"/>
          </p:cNvSpPr>
          <p:nvPr/>
        </p:nvSpPr>
        <p:spPr bwMode="auto">
          <a:xfrm>
            <a:off x="6400800" y="3352800"/>
            <a:ext cx="22098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can we classify </a:t>
            </a:r>
            <a:r>
              <a:rPr lang="en-US" dirty="0"/>
              <a:t>this data?</a:t>
            </a:r>
          </a:p>
        </p:txBody>
      </p:sp>
      <p:sp>
        <p:nvSpPr>
          <p:cNvPr id="53" name="Rectangle 2"/>
          <p:cNvSpPr txBox="1">
            <a:spLocks noChangeArrowheads="1"/>
          </p:cNvSpPr>
          <p:nvPr/>
        </p:nvSpPr>
        <p:spPr>
          <a:xfrm>
            <a:off x="2209800" y="4572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A3A4-F076-42A5-B387-8F0967A78704}" type="datetime1">
              <a:rPr lang="en-US" altLang="zh-TW" smtClean="0"/>
              <a:pPr/>
              <a:t>7/16/2014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橢圓 1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</p:spTree>
    <p:extLst>
      <p:ext uri="{BB962C8B-B14F-4D97-AF65-F5344CB8AC3E}">
        <p14:creationId xmlns:p14="http://schemas.microsoft.com/office/powerpoint/2010/main" val="3187216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45" name="Line 1037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84046" name="Line 1038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2" name="Line 107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84083" name="Text Box 1075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4" name="Rectangle 2"/>
          <p:cNvSpPr txBox="1">
            <a:spLocks noChangeArrowheads="1"/>
          </p:cNvSpPr>
          <p:nvPr/>
        </p:nvSpPr>
        <p:spPr>
          <a:xfrm>
            <a:off x="2057400" y="304800"/>
            <a:ext cx="464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CCCC-617D-43A6-A618-4AFE8FF5E2C8}" type="datetime1">
              <a:rPr lang="en-US" altLang="zh-TW" smtClean="0"/>
              <a:pPr/>
              <a:t>7/16/2014</a:t>
            </a:fld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8" name="橢圓 4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82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96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3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4894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0" name="Line 50"/>
          <p:cNvSpPr>
            <a:spLocks noChangeShapeType="1"/>
          </p:cNvSpPr>
          <p:nvPr/>
        </p:nvSpPr>
        <p:spPr bwMode="auto">
          <a:xfrm flipV="1">
            <a:off x="2286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4931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41A7-AD7F-4EEF-A259-19EB2A50E2D8}" type="datetime1">
              <a:rPr lang="en-US" altLang="zh-TW" smtClean="0"/>
              <a:pPr/>
              <a:t>7/16/2014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橢圓 46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79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0510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4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5917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5918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4" name="Line 50"/>
          <p:cNvSpPr>
            <a:spLocks noChangeShapeType="1"/>
          </p:cNvSpPr>
          <p:nvPr/>
        </p:nvSpPr>
        <p:spPr bwMode="auto">
          <a:xfrm flipV="1">
            <a:off x="3412232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28DA-5D55-4575-95B1-F68DF6BFF349}" type="datetime1">
              <a:rPr lang="en-US" altLang="zh-TW" smtClean="0"/>
              <a:pPr/>
              <a:t>7/16/2014</a:t>
            </a:fld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9" name="橢圓 78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橢圓 85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9200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48789"/>
              </p:ext>
            </p:extLst>
          </p:nvPr>
        </p:nvGraphicFramePr>
        <p:xfrm>
          <a:off x="457200" y="1700808"/>
          <a:ext cx="8343239" cy="354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568"/>
                <a:gridCol w="6157671"/>
              </a:tblGrid>
              <a:tr h="491281"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11378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00:00 ~ 00:45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Introduction</a:t>
                      </a:r>
                      <a:r>
                        <a:rPr lang="en-US" altLang="zh-TW" sz="3200" baseline="0" dirty="0" smtClean="0"/>
                        <a:t> to final practice</a:t>
                      </a:r>
                      <a:endParaRPr lang="en-US" altLang="zh-TW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Lecture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Reviewing</a:t>
                      </a:r>
                      <a:r>
                        <a:rPr lang="en-US" altLang="zh-TW" sz="3200" baseline="0" dirty="0" smtClean="0"/>
                        <a:t> </a:t>
                      </a:r>
                      <a:r>
                        <a:rPr lang="en-US" altLang="zh-TW" sz="3200" dirty="0" smtClean="0"/>
                        <a:t>sample</a:t>
                      </a:r>
                      <a:r>
                        <a:rPr lang="en-US" altLang="zh-TW" sz="3200" baseline="0" dirty="0" smtClean="0"/>
                        <a:t> codes</a:t>
                      </a:r>
                      <a:endParaRPr lang="en-US" altLang="zh-TW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495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00:45 ~ 02:15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Practice and Lecture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47964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02:15 ~ 02:30 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Discussion and QA</a:t>
                      </a:r>
                      <a:endParaRPr lang="zh-TW" altLang="en-US" sz="3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9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8" name="Text Box 10"/>
          <p:cNvSpPr txBox="1">
            <a:spLocks noChangeArrowheads="1"/>
          </p:cNvSpPr>
          <p:nvPr/>
        </p:nvSpPr>
        <p:spPr bwMode="auto">
          <a:xfrm>
            <a:off x="838200" y="1905000"/>
            <a:ext cx="19050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denotes +1</a:t>
            </a:r>
          </a:p>
          <a:p>
            <a:pPr algn="ctr"/>
            <a:r>
              <a:rPr lang="en-US" dirty="0"/>
              <a:t>denotes -1</a:t>
            </a:r>
          </a:p>
        </p:txBody>
      </p:sp>
      <p:sp>
        <p:nvSpPr>
          <p:cNvPr id="636941" name="Line 13"/>
          <p:cNvSpPr>
            <a:spLocks noChangeShapeType="1"/>
          </p:cNvSpPr>
          <p:nvPr/>
        </p:nvSpPr>
        <p:spPr bwMode="auto">
          <a:xfrm>
            <a:off x="2590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636942" name="Line 14"/>
          <p:cNvSpPr>
            <a:spLocks noChangeShapeType="1"/>
          </p:cNvSpPr>
          <p:nvPr/>
        </p:nvSpPr>
        <p:spPr bwMode="auto">
          <a:xfrm flipV="1">
            <a:off x="2438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8" name="Line 50"/>
          <p:cNvSpPr>
            <a:spLocks noChangeShapeType="1"/>
          </p:cNvSpPr>
          <p:nvPr/>
        </p:nvSpPr>
        <p:spPr bwMode="auto">
          <a:xfrm flipV="1">
            <a:off x="3429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79" name="Text Box 51"/>
          <p:cNvSpPr txBox="1">
            <a:spLocks noChangeArrowheads="1"/>
          </p:cNvSpPr>
          <p:nvPr/>
        </p:nvSpPr>
        <p:spPr bwMode="auto">
          <a:xfrm>
            <a:off x="6248400" y="3200400"/>
            <a:ext cx="2438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36980" name="Text Box 52"/>
          <p:cNvSpPr txBox="1">
            <a:spLocks noChangeArrowheads="1"/>
          </p:cNvSpPr>
          <p:nvPr/>
        </p:nvSpPr>
        <p:spPr bwMode="auto">
          <a:xfrm>
            <a:off x="6400800" y="3352800"/>
            <a:ext cx="2209800" cy="1920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Any of these would be fine..</a:t>
            </a:r>
          </a:p>
          <a:p>
            <a:endParaRPr lang="en-US" dirty="0"/>
          </a:p>
          <a:p>
            <a:r>
              <a:rPr lang="en-US" dirty="0"/>
              <a:t>..but which is best?</a:t>
            </a:r>
          </a:p>
        </p:txBody>
      </p:sp>
      <p:sp>
        <p:nvSpPr>
          <p:cNvPr id="636981" name="Line 53"/>
          <p:cNvSpPr>
            <a:spLocks noChangeShapeType="1"/>
          </p:cNvSpPr>
          <p:nvPr/>
        </p:nvSpPr>
        <p:spPr bwMode="auto">
          <a:xfrm flipV="1">
            <a:off x="1987912" y="2384231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2" name="Line 54"/>
          <p:cNvSpPr>
            <a:spLocks noChangeShapeType="1"/>
          </p:cNvSpPr>
          <p:nvPr/>
        </p:nvSpPr>
        <p:spPr bwMode="auto">
          <a:xfrm flipV="1">
            <a:off x="2590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3" name="Line 55"/>
          <p:cNvSpPr>
            <a:spLocks noChangeShapeType="1"/>
          </p:cNvSpPr>
          <p:nvPr/>
        </p:nvSpPr>
        <p:spPr bwMode="auto">
          <a:xfrm flipV="1">
            <a:off x="1759312" y="2460431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4" name="Line 56"/>
          <p:cNvSpPr>
            <a:spLocks noChangeShapeType="1"/>
          </p:cNvSpPr>
          <p:nvPr/>
        </p:nvSpPr>
        <p:spPr bwMode="auto">
          <a:xfrm flipV="1">
            <a:off x="2140312" y="2231831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5" name="Line 57"/>
          <p:cNvSpPr>
            <a:spLocks noChangeShapeType="1"/>
          </p:cNvSpPr>
          <p:nvPr/>
        </p:nvSpPr>
        <p:spPr bwMode="auto">
          <a:xfrm flipV="1">
            <a:off x="2362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6" name="Line 58"/>
          <p:cNvSpPr>
            <a:spLocks noChangeShapeType="1"/>
          </p:cNvSpPr>
          <p:nvPr/>
        </p:nvSpPr>
        <p:spPr bwMode="auto">
          <a:xfrm flipV="1">
            <a:off x="2292712" y="1774631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7" name="Line 59"/>
          <p:cNvSpPr>
            <a:spLocks noChangeShapeType="1"/>
          </p:cNvSpPr>
          <p:nvPr/>
        </p:nvSpPr>
        <p:spPr bwMode="auto">
          <a:xfrm flipV="1">
            <a:off x="2521312" y="2155631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6988" name="Line 60"/>
          <p:cNvSpPr>
            <a:spLocks noChangeShapeType="1"/>
          </p:cNvSpPr>
          <p:nvPr/>
        </p:nvSpPr>
        <p:spPr bwMode="auto">
          <a:xfrm flipV="1">
            <a:off x="2064112" y="2231831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54" name="Date Placeholder 53"/>
          <p:cNvSpPr>
            <a:spLocks noGrp="1"/>
          </p:cNvSpPr>
          <p:nvPr>
            <p:ph type="dt" sz="half" idx="10"/>
          </p:nvPr>
        </p:nvSpPr>
        <p:spPr>
          <a:xfrm>
            <a:off x="3581400" y="6248400"/>
            <a:ext cx="2133600" cy="365125"/>
          </a:xfrm>
        </p:spPr>
        <p:txBody>
          <a:bodyPr/>
          <a:lstStyle/>
          <a:p>
            <a:fld id="{52E671B6-4E82-4FDD-AD77-18D46332167D}" type="datetime1">
              <a:rPr lang="en-US" altLang="zh-TW" smtClean="0"/>
              <a:pPr/>
              <a:t>7/16/2014</a:t>
            </a:fld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8" name="橢圓 87"/>
          <p:cNvSpPr/>
          <p:nvPr/>
        </p:nvSpPr>
        <p:spPr>
          <a:xfrm>
            <a:off x="3191061" y="205244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2991864" y="246857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3334848" y="2490738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964709" y="223183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3794454" y="2777235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3037557" y="310051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4370387" y="2432450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2743200" y="2874421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112302" y="2941069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2748477" y="349889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3366000" y="3237422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3644477" y="3138503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3101764" y="3565474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5122474" y="3927356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4684942" y="349855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4448715" y="4011878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3940757" y="4430785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4401224" y="477526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5043828" y="452995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5404439" y="449247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4314942" y="376562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5360126" y="413028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5299933" y="331844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5662147" y="3419109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6038717" y="330456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5352797" y="481673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5930502" y="4547273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4711674" y="528161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4164012" y="5158342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3914775" y="4921734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652616" y="4919047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958813" y="2032206"/>
            <a:ext cx="156803" cy="154741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63613" y="2285620"/>
            <a:ext cx="133773" cy="146365"/>
          </a:xfrm>
          <a:prstGeom prst="rect">
            <a:avLst/>
          </a:prstGeom>
          <a:solidFill>
            <a:srgbClr val="0D13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Title 53"/>
          <p:cNvSpPr>
            <a:spLocks noGrp="1"/>
          </p:cNvSpPr>
          <p:nvPr>
            <p:ph type="title"/>
          </p:nvPr>
        </p:nvSpPr>
        <p:spPr>
          <a:xfrm>
            <a:off x="1643042" y="357174"/>
            <a:ext cx="704375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 </a:t>
            </a:r>
            <a:r>
              <a:rPr lang="en-US" altLang="zh-TW" sz="3600" dirty="0"/>
              <a:t>Brief introduction to common classifier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0451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zh-TW" dirty="0" smtClean="0">
                <a:effectLst/>
              </a:rPr>
              <a:t>Support Vector Machine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24289" y="2441153"/>
            <a:ext cx="3243262" cy="1752600"/>
            <a:chOff x="2887" y="1776"/>
            <a:chExt cx="2043" cy="1104"/>
          </a:xfrm>
        </p:grpSpPr>
        <p:sp>
          <p:nvSpPr>
            <p:cNvPr id="158724" name="Rectangle 4"/>
            <p:cNvSpPr>
              <a:spLocks noChangeArrowheads="1"/>
            </p:cNvSpPr>
            <p:nvPr/>
          </p:nvSpPr>
          <p:spPr bwMode="auto">
            <a:xfrm>
              <a:off x="2887" y="2208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5" name="Rectangle 5"/>
            <p:cNvSpPr>
              <a:spLocks noChangeArrowheads="1"/>
            </p:cNvSpPr>
            <p:nvPr/>
          </p:nvSpPr>
          <p:spPr bwMode="auto">
            <a:xfrm>
              <a:off x="3312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6" name="Rectangle 6"/>
            <p:cNvSpPr>
              <a:spLocks noChangeArrowheads="1"/>
            </p:cNvSpPr>
            <p:nvPr/>
          </p:nvSpPr>
          <p:spPr bwMode="auto">
            <a:xfrm>
              <a:off x="3024" y="177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7" name="Rectangle 7"/>
            <p:cNvSpPr>
              <a:spLocks noChangeArrowheads="1"/>
            </p:cNvSpPr>
            <p:nvPr/>
          </p:nvSpPr>
          <p:spPr bwMode="auto">
            <a:xfrm>
              <a:off x="3312" y="264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8" name="Rectangle 8"/>
            <p:cNvSpPr>
              <a:spLocks noChangeArrowheads="1"/>
            </p:cNvSpPr>
            <p:nvPr/>
          </p:nvSpPr>
          <p:spPr bwMode="auto">
            <a:xfrm>
              <a:off x="3648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29" name="Rectangle 9"/>
            <p:cNvSpPr>
              <a:spLocks noChangeArrowheads="1"/>
            </p:cNvSpPr>
            <p:nvPr/>
          </p:nvSpPr>
          <p:spPr bwMode="auto">
            <a:xfrm>
              <a:off x="4080" y="273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0" name="Rectangle 10"/>
            <p:cNvSpPr>
              <a:spLocks noChangeArrowheads="1"/>
            </p:cNvSpPr>
            <p:nvPr/>
          </p:nvSpPr>
          <p:spPr bwMode="auto">
            <a:xfrm>
              <a:off x="3696" y="2304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1" name="Rectangle 11"/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2" name="Rectangle 12"/>
            <p:cNvSpPr>
              <a:spLocks noChangeArrowheads="1"/>
            </p:cNvSpPr>
            <p:nvPr/>
          </p:nvSpPr>
          <p:spPr bwMode="auto">
            <a:xfrm>
              <a:off x="4176" y="2400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3936" y="2016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4" name="Rectangle 14"/>
            <p:cNvSpPr>
              <a:spLocks noChangeArrowheads="1"/>
            </p:cNvSpPr>
            <p:nvPr/>
          </p:nvSpPr>
          <p:spPr bwMode="auto">
            <a:xfrm>
              <a:off x="3600" y="1872"/>
              <a:ext cx="144" cy="144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5" name="Text Box 15"/>
            <p:cNvSpPr txBox="1">
              <a:spLocks noChangeArrowheads="1"/>
            </p:cNvSpPr>
            <p:nvPr/>
          </p:nvSpPr>
          <p:spPr bwMode="auto">
            <a:xfrm>
              <a:off x="4454" y="1851"/>
              <a:ext cx="476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0000FF"/>
                  </a:solidFill>
                  <a:latin typeface="Arial" charset="0"/>
                </a:rPr>
                <a:t>A+</a:t>
              </a:r>
              <a:endParaRPr lang="en-US" altLang="zh-TW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55576" y="2822153"/>
            <a:ext cx="3200400" cy="2362200"/>
            <a:chOff x="576" y="2016"/>
            <a:chExt cx="2016" cy="1488"/>
          </a:xfrm>
        </p:grpSpPr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1296" y="230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1968" y="20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1584" y="259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zh-TW" altLang="en-US" sz="1800">
                <a:solidFill>
                  <a:srgbClr val="FF0000"/>
                </a:solidFill>
              </a:endParaRPr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1200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1680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2448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2064" y="249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1536" y="3360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1392" y="2928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1968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8" name="Oval 28"/>
            <p:cNvSpPr>
              <a:spLocks noChangeArrowheads="1"/>
            </p:cNvSpPr>
            <p:nvPr/>
          </p:nvSpPr>
          <p:spPr bwMode="auto">
            <a:xfrm>
              <a:off x="1968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49" name="Text Box 29"/>
            <p:cNvSpPr txBox="1">
              <a:spLocks noChangeArrowheads="1"/>
            </p:cNvSpPr>
            <p:nvPr/>
          </p:nvSpPr>
          <p:spPr bwMode="auto">
            <a:xfrm>
              <a:off x="576" y="2400"/>
              <a:ext cx="404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  <a:latin typeface="Arial" charset="0"/>
                </a:rPr>
                <a:t>A-</a:t>
              </a:r>
              <a:endParaRPr lang="en-US" altLang="zh-TW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812726" y="1368152"/>
            <a:ext cx="7204075" cy="4465638"/>
            <a:chOff x="748" y="762"/>
            <a:chExt cx="4538" cy="2813"/>
          </a:xfrm>
        </p:grpSpPr>
        <p:sp>
          <p:nvSpPr>
            <p:cNvPr id="158751" name="Line 31"/>
            <p:cNvSpPr>
              <a:spLocks noChangeShapeType="1"/>
            </p:cNvSpPr>
            <p:nvPr/>
          </p:nvSpPr>
          <p:spPr bwMode="auto">
            <a:xfrm>
              <a:off x="2223" y="1045"/>
              <a:ext cx="1177" cy="2208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2" name="Line 32"/>
            <p:cNvSpPr>
              <a:spLocks noChangeShapeType="1"/>
            </p:cNvSpPr>
            <p:nvPr/>
          </p:nvSpPr>
          <p:spPr bwMode="auto">
            <a:xfrm flipV="1">
              <a:off x="3112" y="3061"/>
              <a:ext cx="576" cy="336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2632" y="1039"/>
              <a:ext cx="1104" cy="2064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4" name="Line 34"/>
            <p:cNvSpPr>
              <a:spLocks noChangeShapeType="1"/>
            </p:cNvSpPr>
            <p:nvPr/>
          </p:nvSpPr>
          <p:spPr bwMode="auto">
            <a:xfrm>
              <a:off x="1960" y="1285"/>
              <a:ext cx="1104" cy="206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 flipV="1">
              <a:off x="2248" y="901"/>
              <a:ext cx="384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med" len="lg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58756" name="Picture 36" descr="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6" y="805"/>
              <a:ext cx="302" cy="223"/>
            </a:xfrm>
            <a:prstGeom prst="rect">
              <a:avLst/>
            </a:prstGeom>
            <a:noFill/>
          </p:spPr>
        </p:pic>
        <p:pic>
          <p:nvPicPr>
            <p:cNvPr id="158757" name="Picture 37" descr="margi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44" y="3157"/>
              <a:ext cx="1742" cy="418"/>
            </a:xfrm>
            <a:prstGeom prst="rect">
              <a:avLst/>
            </a:prstGeom>
            <a:noFill/>
          </p:spPr>
        </p:pic>
        <p:pic>
          <p:nvPicPr>
            <p:cNvPr id="158758" name="Picture 38" descr="xw+b=-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48" y="3158"/>
              <a:ext cx="2177" cy="348"/>
            </a:xfrm>
            <a:prstGeom prst="rect">
              <a:avLst/>
            </a:prstGeom>
            <a:noFill/>
          </p:spPr>
        </p:pic>
        <p:pic>
          <p:nvPicPr>
            <p:cNvPr id="158759" name="Picture 39" descr="xw+b=+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44" y="762"/>
              <a:ext cx="1860" cy="355"/>
            </a:xfrm>
            <a:prstGeom prst="rect">
              <a:avLst/>
            </a:prstGeom>
            <a:noFill/>
          </p:spPr>
        </p:pic>
      </p:grpSp>
      <p:sp>
        <p:nvSpPr>
          <p:cNvPr id="42" name="日期版面配置區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D72A-1883-42F2-8EF6-66BAC164CF06}" type="datetime1">
              <a:rPr lang="en-US" altLang="zh-TW" smtClean="0"/>
              <a:pPr/>
              <a:t>7/16/2014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 of SVM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Liblinear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://www.csie.ntu.edu.tw/~cjlin/liblinear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LibSVM</a:t>
            </a:r>
            <a:endParaRPr lang="en-US" altLang="zh-TW" dirty="0" smtClean="0">
              <a:hlinkClick r:id="rId3"/>
            </a:endParaRPr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://www.csie.ntu.edu.tw/~cjlin/libsvm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LIBSVM Usage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Usage: </a:t>
            </a:r>
            <a:r>
              <a:rPr lang="en-US" altLang="zh-TW" dirty="0" err="1" smtClean="0"/>
              <a:t>svm</a:t>
            </a:r>
            <a:r>
              <a:rPr lang="en-US" altLang="zh-TW" dirty="0" smtClean="0"/>
              <a:t>-train [options] </a:t>
            </a:r>
            <a:r>
              <a:rPr lang="en-US" altLang="zh-TW" dirty="0" err="1" smtClean="0"/>
              <a:t>training_set_file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model_file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options:</a:t>
            </a:r>
          </a:p>
          <a:p>
            <a:r>
              <a:rPr lang="en-US" altLang="zh-TW" dirty="0" smtClean="0"/>
              <a:t>-s </a:t>
            </a:r>
            <a:r>
              <a:rPr lang="en-US" altLang="zh-TW" dirty="0" err="1" smtClean="0"/>
              <a:t>svm_type</a:t>
            </a:r>
            <a:r>
              <a:rPr lang="en-US" altLang="zh-TW" dirty="0" smtClean="0"/>
              <a:t> : set type of SVM (default 0)</a:t>
            </a:r>
          </a:p>
          <a:p>
            <a:pPr>
              <a:buNone/>
            </a:pPr>
            <a:r>
              <a:rPr lang="en-US" altLang="zh-TW" dirty="0" smtClean="0"/>
              <a:t>        0 -- C-SVC</a:t>
            </a:r>
          </a:p>
          <a:p>
            <a:pPr>
              <a:buNone/>
            </a:pPr>
            <a:r>
              <a:rPr lang="en-US" altLang="zh-TW" dirty="0" smtClean="0"/>
              <a:t>        1 -- nu-SVC</a:t>
            </a:r>
          </a:p>
          <a:p>
            <a:pPr>
              <a:buNone/>
            </a:pPr>
            <a:r>
              <a:rPr lang="en-US" altLang="zh-TW" dirty="0" smtClean="0"/>
              <a:t>        2 -- one-class SVM</a:t>
            </a:r>
          </a:p>
          <a:p>
            <a:pPr>
              <a:buNone/>
            </a:pPr>
            <a:r>
              <a:rPr lang="en-US" altLang="zh-TW" dirty="0" smtClean="0"/>
              <a:t>        3 -- epsilon-SVR</a:t>
            </a:r>
          </a:p>
          <a:p>
            <a:pPr>
              <a:buNone/>
            </a:pPr>
            <a:r>
              <a:rPr lang="en-US" altLang="zh-TW" dirty="0" smtClean="0"/>
              <a:t>        4 -- nu-SVR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E52F-BC28-4977-A2A0-33626B78873E}" type="datetime1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3312-82A5-44A5-8E68-E3D2C7C0FC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2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Workflow - </a:t>
            </a:r>
            <a:r>
              <a:rPr lang="en-US" altLang="zh-TW" sz="3600" dirty="0"/>
              <a:t>Data-driven approach</a:t>
            </a:r>
            <a:r>
              <a:rPr lang="en-US" altLang="zh-TW" sz="3600" dirty="0" smtClean="0"/>
              <a:t>(1)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Determine </a:t>
            </a:r>
            <a:r>
              <a:rPr lang="en-US" altLang="zh-TW" b="1" dirty="0"/>
              <a:t>what is </a:t>
            </a:r>
            <a:r>
              <a:rPr lang="en-US" altLang="zh-TW" dirty="0"/>
              <a:t>considered to be the </a:t>
            </a:r>
            <a:r>
              <a:rPr lang="en-US" altLang="zh-TW" b="1" dirty="0"/>
              <a:t>‘instance’ for classification</a:t>
            </a:r>
          </a:p>
          <a:p>
            <a:pPr lvl="1"/>
            <a:r>
              <a:rPr lang="en-US" altLang="zh-TW" dirty="0" smtClean="0"/>
              <a:t>Node </a:t>
            </a:r>
            <a:r>
              <a:rPr lang="en-US" altLang="zh-TW" dirty="0"/>
              <a:t>or link?</a:t>
            </a:r>
          </a:p>
          <a:p>
            <a:pPr lvl="1"/>
            <a:r>
              <a:rPr lang="en-US" altLang="zh-TW" dirty="0" smtClean="0"/>
              <a:t>Multi-class </a:t>
            </a:r>
            <a:r>
              <a:rPr lang="en-US" altLang="zh-TW" dirty="0"/>
              <a:t>or single class?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b="1" dirty="0"/>
              <a:t>Obtaining features for the instance </a:t>
            </a:r>
          </a:p>
          <a:p>
            <a:pPr lvl="1"/>
            <a:r>
              <a:rPr lang="en-US" altLang="zh-TW" dirty="0" smtClean="0"/>
              <a:t>Topological </a:t>
            </a:r>
            <a:r>
              <a:rPr lang="en-US" altLang="zh-TW" dirty="0"/>
              <a:t>features (e.g. degree, centrality)</a:t>
            </a:r>
          </a:p>
          <a:p>
            <a:pPr lvl="1"/>
            <a:r>
              <a:rPr lang="en-US" altLang="zh-TW" dirty="0" smtClean="0"/>
              <a:t>Attributes </a:t>
            </a:r>
            <a:r>
              <a:rPr lang="en-US" altLang="zh-TW" dirty="0"/>
              <a:t>of instances (e.g. time info, relation type of edges) Attributes of instances (e.g. time info, relation type of edges)</a:t>
            </a:r>
          </a:p>
          <a:p>
            <a:pPr lvl="1"/>
            <a:r>
              <a:rPr lang="en-US" altLang="zh-TW" dirty="0" smtClean="0"/>
              <a:t>Social </a:t>
            </a:r>
            <a:r>
              <a:rPr lang="en-US" altLang="zh-TW" dirty="0"/>
              <a:t>features (the information about </a:t>
            </a:r>
            <a:r>
              <a:rPr lang="en-US" altLang="zh-TW" dirty="0" smtClean="0"/>
              <a:t>neighbors)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1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Workflow - Data-driven </a:t>
            </a:r>
            <a:r>
              <a:rPr lang="en-US" altLang="zh-TW" sz="3600" dirty="0" smtClean="0"/>
              <a:t>approach(2)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3. </a:t>
            </a:r>
            <a:r>
              <a:rPr lang="en-US" altLang="zh-TW" b="1" dirty="0"/>
              <a:t>Determine a classifier to use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 smtClean="0"/>
              <a:t>E.g.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LibSVM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Weka</a:t>
            </a:r>
            <a:r>
              <a:rPr lang="en-US" altLang="zh-TW" dirty="0"/>
              <a:t> </a:t>
            </a:r>
            <a:r>
              <a:rPr lang="en-US" altLang="zh-TW" dirty="0" smtClean="0"/>
              <a:t>...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en-US" altLang="zh-TW" b="1" dirty="0"/>
              <a:t>Train a classifier and evaluate the results using held-out data </a:t>
            </a:r>
            <a:r>
              <a:rPr lang="en-US" altLang="zh-TW" dirty="0"/>
              <a:t>(i.e. </a:t>
            </a:r>
            <a:r>
              <a:rPr lang="en-US" altLang="zh-TW" dirty="0" smtClean="0"/>
              <a:t>data </a:t>
            </a:r>
            <a:r>
              <a:rPr lang="en-US" altLang="zh-TW" dirty="0"/>
              <a:t>not used for training). If the performance is not </a:t>
            </a:r>
            <a:r>
              <a:rPr lang="en-US" altLang="zh-TW" dirty="0" err="1"/>
              <a:t>satisfiable</a:t>
            </a:r>
            <a:r>
              <a:rPr lang="en-US" altLang="zh-TW" dirty="0"/>
              <a:t>, go </a:t>
            </a:r>
            <a:r>
              <a:rPr lang="en-US" altLang="zh-TW" dirty="0" smtClean="0"/>
              <a:t>back </a:t>
            </a:r>
            <a:r>
              <a:rPr lang="en-US" altLang="zh-TW" dirty="0"/>
              <a:t>to (2) and (3).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70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9952" y="2272785"/>
            <a:ext cx="4546848" cy="3244447"/>
          </a:xfrm>
        </p:spPr>
        <p:txBody>
          <a:bodyPr/>
          <a:lstStyle/>
          <a:p>
            <a:r>
              <a:rPr lang="en-US" altLang="zh-TW" dirty="0" smtClean="0"/>
              <a:t>+1 1:0.34 2:0.96 3:-0.5</a:t>
            </a:r>
          </a:p>
          <a:p>
            <a:r>
              <a:rPr lang="en-US" altLang="zh-TW" dirty="0" smtClean="0"/>
              <a:t>-1  1:0.9   2: 0.1  3:</a:t>
            </a:r>
            <a:r>
              <a:rPr lang="zh-TW" altLang="en-US" dirty="0" smtClean="0"/>
              <a:t> </a:t>
            </a:r>
            <a:r>
              <a:rPr lang="en-US" altLang="zh-TW" dirty="0" smtClean="0"/>
              <a:t>0.3</a:t>
            </a:r>
          </a:p>
          <a:p>
            <a:r>
              <a:rPr lang="en-US" altLang="zh-TW" dirty="0" smtClean="0"/>
              <a:t>+</a:t>
            </a:r>
            <a:r>
              <a:rPr lang="en-US" altLang="zh-TW" dirty="0"/>
              <a:t>1 </a:t>
            </a:r>
            <a:r>
              <a:rPr lang="en-US" altLang="zh-TW" dirty="0" smtClean="0"/>
              <a:t>1:0.28 2:0.77 </a:t>
            </a:r>
            <a:r>
              <a:rPr lang="en-US" altLang="zh-TW" dirty="0"/>
              <a:t>3:-</a:t>
            </a:r>
            <a:r>
              <a:rPr lang="en-US" altLang="zh-TW" dirty="0" smtClean="0"/>
              <a:t>0.6</a:t>
            </a:r>
            <a:endParaRPr lang="en-US" altLang="zh-TW" dirty="0"/>
          </a:p>
          <a:p>
            <a:r>
              <a:rPr lang="en-US" altLang="zh-TW" dirty="0"/>
              <a:t>-1  </a:t>
            </a:r>
            <a:r>
              <a:rPr lang="en-US" altLang="zh-TW" dirty="0" smtClean="0"/>
              <a:t>1:1.0   </a:t>
            </a:r>
            <a:r>
              <a:rPr lang="en-US" altLang="zh-TW" dirty="0"/>
              <a:t>2: </a:t>
            </a:r>
            <a:r>
              <a:rPr lang="en-US" altLang="zh-TW" dirty="0" smtClean="0"/>
              <a:t>0.2  </a:t>
            </a:r>
            <a:r>
              <a:rPr lang="en-US" altLang="zh-TW" dirty="0"/>
              <a:t>3:</a:t>
            </a:r>
            <a:r>
              <a:rPr lang="zh-TW" altLang="en-US" dirty="0"/>
              <a:t> </a:t>
            </a:r>
            <a:r>
              <a:rPr lang="en-US" altLang="zh-TW" dirty="0" smtClean="0"/>
              <a:t>0.4</a:t>
            </a:r>
            <a:endParaRPr lang="en-US" altLang="zh-TW" dirty="0"/>
          </a:p>
          <a:p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27584" y="2072339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27584" y="2720411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27584" y="3368483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27584" y="4016555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27584" y="466462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483768" y="2072339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483768" y="2720411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483768" y="3368483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483768" y="401655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483768" y="4736635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827584" y="5384707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6" idx="6"/>
            <a:endCxn id="11" idx="2"/>
          </p:cNvCxnSpPr>
          <p:nvPr/>
        </p:nvCxnSpPr>
        <p:spPr>
          <a:xfrm>
            <a:off x="1187624" y="2252359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6" idx="6"/>
            <a:endCxn id="12" idx="2"/>
          </p:cNvCxnSpPr>
          <p:nvPr/>
        </p:nvCxnSpPr>
        <p:spPr>
          <a:xfrm>
            <a:off x="1187624" y="2252359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6"/>
            <a:endCxn id="14" idx="2"/>
          </p:cNvCxnSpPr>
          <p:nvPr/>
        </p:nvCxnSpPr>
        <p:spPr>
          <a:xfrm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stCxn id="9" idx="6"/>
            <a:endCxn id="12" idx="2"/>
          </p:cNvCxnSpPr>
          <p:nvPr/>
        </p:nvCxnSpPr>
        <p:spPr>
          <a:xfrm flipV="1">
            <a:off x="1187624" y="2900431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6"/>
            <a:endCxn id="14" idx="2"/>
          </p:cNvCxnSpPr>
          <p:nvPr/>
        </p:nvCxnSpPr>
        <p:spPr>
          <a:xfrm>
            <a:off x="1187624" y="419657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15" idx="2"/>
          </p:cNvCxnSpPr>
          <p:nvPr/>
        </p:nvCxnSpPr>
        <p:spPr>
          <a:xfrm flipV="1">
            <a:off x="1209552" y="4916655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0" idx="6"/>
            <a:endCxn id="15" idx="2"/>
          </p:cNvCxnSpPr>
          <p:nvPr/>
        </p:nvCxnSpPr>
        <p:spPr>
          <a:xfrm>
            <a:off x="1187624" y="4844647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6"/>
            <a:endCxn id="11" idx="2"/>
          </p:cNvCxnSpPr>
          <p:nvPr/>
        </p:nvCxnSpPr>
        <p:spPr>
          <a:xfrm flipV="1">
            <a:off x="1187624" y="2252359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0" idx="6"/>
            <a:endCxn id="14" idx="2"/>
          </p:cNvCxnSpPr>
          <p:nvPr/>
        </p:nvCxnSpPr>
        <p:spPr>
          <a:xfrm flipV="1">
            <a:off x="1187624" y="4196575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942154" y="433803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01128" y="290845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611560" y="170300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Lender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317578" y="172768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Loan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1007604" y="2432379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0" idx="0"/>
            <a:endCxn id="9" idx="4"/>
          </p:cNvCxnSpPr>
          <p:nvPr/>
        </p:nvCxnSpPr>
        <p:spPr>
          <a:xfrm flipV="1">
            <a:off x="1007604" y="4376595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703228" y="2006076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>
            <a:stCxn id="32" idx="3"/>
          </p:cNvCxnSpPr>
          <p:nvPr/>
        </p:nvCxnSpPr>
        <p:spPr>
          <a:xfrm>
            <a:off x="2990091" y="2252359"/>
            <a:ext cx="1437893" cy="32403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5"/>
          <p:cNvSpPr/>
          <p:nvPr/>
        </p:nvSpPr>
        <p:spPr>
          <a:xfrm>
            <a:off x="700961" y="2636912"/>
            <a:ext cx="2286863" cy="492565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7" name="直線單箭頭接點 36"/>
          <p:cNvCxnSpPr>
            <a:stCxn id="36" idx="3"/>
          </p:cNvCxnSpPr>
          <p:nvPr/>
        </p:nvCxnSpPr>
        <p:spPr>
          <a:xfrm>
            <a:off x="2987824" y="2883195"/>
            <a:ext cx="1440160" cy="246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>
            <a:off x="3203848" y="3368483"/>
            <a:ext cx="648072" cy="564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0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final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practice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extraction(1)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600" dirty="0"/>
              <a:t>T</a:t>
            </a:r>
            <a:r>
              <a:rPr lang="en-US" altLang="zh-TW" sz="3600" dirty="0" smtClean="0"/>
              <a:t>opological </a:t>
            </a:r>
            <a:r>
              <a:rPr lang="en-US" altLang="zh-TW" sz="3600" dirty="0"/>
              <a:t>feature</a:t>
            </a:r>
          </a:p>
          <a:p>
            <a:pPr lvl="1"/>
            <a:r>
              <a:rPr lang="en-US" altLang="zh-TW" dirty="0" err="1" smtClean="0"/>
              <a:t>Shortes</a:t>
            </a:r>
            <a:r>
              <a:rPr lang="en-US" altLang="zh-TW" dirty="0" smtClean="0"/>
              <a:t> path length</a:t>
            </a:r>
          </a:p>
          <a:p>
            <a:pPr lvl="1"/>
            <a:r>
              <a:rPr lang="en-US" altLang="zh-TW" dirty="0" smtClean="0"/>
              <a:t>Edge </a:t>
            </a:r>
            <a:r>
              <a:rPr lang="en-US" altLang="zh-TW" dirty="0" err="1"/>
              <a:t>E</a:t>
            </a:r>
            <a:r>
              <a:rPr lang="en-US" altLang="zh-TW" dirty="0" err="1" smtClean="0"/>
              <a:t>mbeddedness</a:t>
            </a:r>
            <a:endParaRPr lang="en-US" altLang="zh-TW" dirty="0"/>
          </a:p>
          <a:p>
            <a:pPr lvl="2"/>
            <a:r>
              <a:rPr lang="en-US" altLang="zh-TW" dirty="0" smtClean="0"/>
              <a:t>Number </a:t>
            </a:r>
            <a:r>
              <a:rPr lang="en-US" altLang="zh-TW" dirty="0"/>
              <a:t>of common neighbors of node u and v</a:t>
            </a:r>
          </a:p>
          <a:p>
            <a:pPr lvl="1"/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</a:p>
          <a:p>
            <a:pPr lvl="1"/>
            <a:r>
              <a:rPr lang="en-US" altLang="zh-TW" dirty="0" err="1" smtClean="0"/>
              <a:t>Adamic</a:t>
            </a:r>
            <a:r>
              <a:rPr lang="en-US" altLang="zh-TW" dirty="0" smtClean="0"/>
              <a:t>/Adar</a:t>
            </a:r>
          </a:p>
          <a:p>
            <a:pPr lvl="1"/>
            <a:r>
              <a:rPr lang="en-US" altLang="zh-TW" dirty="0" smtClean="0"/>
              <a:t>Preferential attachment</a:t>
            </a:r>
            <a:endParaRPr lang="en-US" altLang="zh-TW" dirty="0"/>
          </a:p>
          <a:p>
            <a:pPr lvl="1"/>
            <a:r>
              <a:rPr lang="en-US" altLang="zh-TW" dirty="0" smtClean="0"/>
              <a:t>Katz score</a:t>
            </a:r>
            <a:endParaRPr lang="en-US" altLang="zh-TW" dirty="0"/>
          </a:p>
          <a:p>
            <a:pPr lvl="1"/>
            <a:r>
              <a:rPr lang="en-US" altLang="zh-TW" dirty="0" smtClean="0"/>
              <a:t>Hitting time</a:t>
            </a:r>
            <a:endParaRPr lang="en-US" altLang="zh-TW" dirty="0"/>
          </a:p>
          <a:p>
            <a:pPr lvl="2"/>
            <a:r>
              <a:rPr lang="en-US" altLang="zh-TW" dirty="0"/>
              <a:t>expected umber of steps of random walk from x to 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9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to </a:t>
            </a:r>
            <a:r>
              <a:rPr lang="en-US" altLang="zh-TW" dirty="0" smtClean="0"/>
              <a:t>make </a:t>
            </a:r>
            <a:r>
              <a:rPr lang="en-US" altLang="zh-TW" dirty="0"/>
              <a:t>link </a:t>
            </a:r>
            <a:r>
              <a:rPr lang="en-US" altLang="zh-TW" dirty="0" smtClean="0"/>
              <a:t>prediction</a:t>
            </a:r>
          </a:p>
          <a:p>
            <a:pPr lvl="1"/>
            <a:r>
              <a:rPr lang="en-US" altLang="zh-TW" dirty="0" smtClean="0"/>
              <a:t>What is machine learning?</a:t>
            </a:r>
          </a:p>
          <a:p>
            <a:pPr lvl="1"/>
            <a:r>
              <a:rPr lang="en-US" altLang="zh-TW" dirty="0" smtClean="0"/>
              <a:t>Workflow of data-driven approach</a:t>
            </a:r>
            <a:endParaRPr lang="en-US" altLang="zh-TW" dirty="0"/>
          </a:p>
          <a:p>
            <a:pPr lvl="1"/>
            <a:r>
              <a:rPr lang="en-US" altLang="zh-TW" dirty="0" smtClean="0"/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15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𝑛𝑒𝑖𝑔h𝑏𝑜𝑟𝑠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𝑑𝑒𝑔𝑟𝑒𝑒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39890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2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Shortest-Path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length of </a:t>
            </a:r>
            <a:r>
              <a:rPr lang="en-US" altLang="zh-TW" dirty="0" err="1" smtClean="0">
                <a:latin typeface="Cambria Math" panose="02040503050406030204" pitchFamily="18" charset="0"/>
              </a:rPr>
              <a:t>shortes</a:t>
            </a:r>
            <a:r>
              <a:rPr lang="en-US" altLang="zh-TW" dirty="0" smtClean="0">
                <a:latin typeface="Cambria Math" panose="02040503050406030204" pitchFamily="18" charset="0"/>
              </a:rPr>
              <a:t> path from node x to node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𝐿𝑒𝑛𝑔𝑡h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𝑠h𝑜𝑟𝑡𝑒𝑠𝑡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𝑝𝑎𝑡h</m:t>
                      </m:r>
                      <m:d>
                        <m:d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80957"/>
                <a:ext cx="8229600" cy="11961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Betweenness</a:t>
            </a:r>
            <a:r>
              <a:rPr lang="en-US" altLang="zh-TW" dirty="0"/>
              <a:t> </a:t>
            </a:r>
            <a:r>
              <a:rPr lang="en-US" altLang="zh-TW" dirty="0" smtClean="0"/>
              <a:t>centrality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2879725"/>
            <a:ext cx="356711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7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Edge </a:t>
            </a:r>
            <a:r>
              <a:rPr lang="en-US" altLang="zh-TW" dirty="0" err="1"/>
              <a:t>Embeddedness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/>
          <a:lstStyle/>
          <a:p>
            <a:r>
              <a:rPr lang="en-US" altLang="zh-TW" dirty="0" smtClean="0">
                <a:latin typeface="Cambria Math" panose="02040503050406030204" pitchFamily="18" charset="0"/>
              </a:rPr>
              <a:t>The number of common neighbors of node x and 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353" y="3356992"/>
                <a:ext cx="5770984" cy="729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2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Jaccard’s</a:t>
            </a:r>
            <a:r>
              <a:rPr lang="en-US" altLang="zh-TW" dirty="0"/>
              <a:t> </a:t>
            </a:r>
            <a:r>
              <a:rPr lang="en-US" altLang="zh-TW" dirty="0" smtClean="0"/>
              <a:t>coefficient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∩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3384" y="1600201"/>
                <a:ext cx="5194920" cy="118072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34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2896344"/>
            <a:ext cx="8229600" cy="30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Measure </a:t>
            </a:r>
            <a:r>
              <a:rPr lang="en-US" altLang="zh-TW" dirty="0"/>
              <a:t>how likely a </a:t>
            </a:r>
            <a:r>
              <a:rPr lang="en-US" altLang="zh-TW" dirty="0" smtClean="0"/>
              <a:t>neighbor </a:t>
            </a:r>
            <a:r>
              <a:rPr lang="en-US" altLang="zh-TW" dirty="0"/>
              <a:t>of x </a:t>
            </a:r>
            <a:r>
              <a:rPr lang="en-US" altLang="zh-TW" dirty="0" smtClean="0"/>
              <a:t>is to </a:t>
            </a:r>
            <a:r>
              <a:rPr lang="en-US" altLang="zh-TW" dirty="0"/>
              <a:t>be a </a:t>
            </a:r>
            <a:r>
              <a:rPr lang="en-US" altLang="zh-TW" dirty="0" smtClean="0"/>
              <a:t>neighbor </a:t>
            </a:r>
            <a:r>
              <a:rPr lang="en-US" altLang="zh-TW" dirty="0"/>
              <a:t>of y and vice versa to be a </a:t>
            </a:r>
            <a:r>
              <a:rPr lang="en-US" altLang="zh-TW" dirty="0" smtClean="0"/>
              <a:t>neighbor </a:t>
            </a:r>
            <a:r>
              <a:rPr lang="en-US" altLang="zh-TW" dirty="0"/>
              <a:t>of y and vice </a:t>
            </a:r>
            <a:r>
              <a:rPr lang="en-US" altLang="zh-TW" dirty="0" smtClean="0"/>
              <a:t>versa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3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Adamic</a:t>
            </a:r>
            <a:r>
              <a:rPr lang="en-US" altLang="zh-TW" dirty="0"/>
              <a:t>/Adar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⁡|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628800"/>
                <a:ext cx="6635080" cy="103671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/>
              <p:cNvSpPr txBox="1">
                <a:spLocks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smtClean="0"/>
                  <a:t>Assigns large weight to common neighbors z of x and y which themselves have few neighbors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94137"/>
                <a:ext cx="8229600" cy="2003015"/>
              </a:xfrm>
              <a:prstGeom prst="rect">
                <a:avLst/>
              </a:prstGeom>
              <a:blipFill rotWithShape="0">
                <a:blip r:embed="rId3"/>
                <a:stretch>
                  <a:fillRect l="-1704" t="-3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Preferential Attachment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36</a:t>
            </a:fld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46856" y="2837233"/>
            <a:ext cx="8229600" cy="167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Researchers found empirical evidence to suggest that co-authorship is correlated with the product of the neighborhood sizes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×|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0464" y="1905076"/>
                <a:ext cx="6563072" cy="7318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4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Katz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 smtClean="0"/>
                  <a:t> measure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13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Sums over all possible paths between x and y, giving higher weight to shorter paths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457200" y="2754311"/>
                <a:ext cx="8229600" cy="23308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TW" dirty="0" smtClean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𝑓𝑎𝑑𝑖𝑛𝑔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𝑝𝑎𝑡h</m:t>
                    </m:r>
                    <m:sSup>
                      <m:sSupPr>
                        <m:ctrlPr>
                          <a:rPr lang="en-US" altLang="zh-TW" sz="2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8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𝑙𝑒𝑛𝑔𝑡h</m:t>
                    </m:r>
                  </m:oMath>
                </a14:m>
                <a:r>
                  <a:rPr lang="en-US" altLang="zh-TW" sz="2800" i="1" dirty="0" smtClean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28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54311"/>
                <a:ext cx="8229600" cy="2330873"/>
              </a:xfrm>
              <a:prstGeom prst="rect">
                <a:avLst/>
              </a:prstGeom>
              <a:blipFill rotWithShape="0">
                <a:blip r:embed="rId3"/>
                <a:stretch>
                  <a:fillRect b="-3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61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Hitting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780928"/>
                <a:ext cx="8507288" cy="1108719"/>
              </a:xfr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𝑠𝑡𝑒𝑝𝑠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780928"/>
                <a:ext cx="8507288" cy="11087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9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Rooted PageRank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39</a:t>
            </a:fld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743200"/>
            <a:ext cx="79581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What is Link Prediction problem?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</a:t>
            </a:fld>
            <a:endParaRPr lang="zh-TW" alt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3535965" y="3355258"/>
            <a:ext cx="524391" cy="619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620055" y="4280146"/>
            <a:ext cx="610406" cy="6653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187666" y="4127394"/>
            <a:ext cx="979523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2467303" y="2990950"/>
            <a:ext cx="763158" cy="9836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3599237" y="4127394"/>
            <a:ext cx="1199034" cy="4272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535965" y="4280146"/>
            <a:ext cx="977054" cy="10189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818523" y="4347690"/>
            <a:ext cx="195772" cy="951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365860" y="3355258"/>
            <a:ext cx="495683" cy="6236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373852" y="2323488"/>
            <a:ext cx="640443" cy="15921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383213" y="2323488"/>
            <a:ext cx="685135" cy="15878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5167047" y="2709922"/>
            <a:ext cx="756944" cy="12689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5230319" y="3872681"/>
            <a:ext cx="740538" cy="2589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167047" y="4284418"/>
            <a:ext cx="843844" cy="4938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259632" y="5098282"/>
            <a:ext cx="991647" cy="2411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827584" y="4127394"/>
            <a:ext cx="928034" cy="42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03169" y="2959080"/>
            <a:ext cx="1232086" cy="318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92767" y="2557170"/>
            <a:ext cx="84642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6402905" y="3872681"/>
            <a:ext cx="9774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379667" y="4931055"/>
            <a:ext cx="1086076" cy="3047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41957" y="4028043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2111756" y="4496170"/>
            <a:ext cx="619896" cy="1062470"/>
            <a:chOff x="691952" y="4731249"/>
            <a:chExt cx="619896" cy="1062470"/>
          </a:xfrm>
        </p:grpSpPr>
        <p:sp>
          <p:nvSpPr>
            <p:cNvPr id="157" name="Trapezoid 15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69269" y="3598295"/>
            <a:ext cx="619896" cy="1062470"/>
            <a:chOff x="691952" y="4731249"/>
            <a:chExt cx="619896" cy="1062470"/>
          </a:xfrm>
        </p:grpSpPr>
        <p:sp>
          <p:nvSpPr>
            <p:cNvPr id="161" name="Trapezoid 160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1650215" y="3406345"/>
            <a:ext cx="619896" cy="1062470"/>
            <a:chOff x="691952" y="4731249"/>
            <a:chExt cx="619896" cy="1062470"/>
          </a:xfrm>
        </p:grpSpPr>
        <p:sp>
          <p:nvSpPr>
            <p:cNvPr id="164" name="Trapezoid 163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1935571" y="2204610"/>
            <a:ext cx="619896" cy="1062470"/>
            <a:chOff x="691952" y="4731249"/>
            <a:chExt cx="619896" cy="1062470"/>
          </a:xfrm>
        </p:grpSpPr>
        <p:sp>
          <p:nvSpPr>
            <p:cNvPr id="167" name="Trapezoid 166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903160" y="2749522"/>
            <a:ext cx="619896" cy="1062470"/>
            <a:chOff x="691952" y="4731249"/>
            <a:chExt cx="619896" cy="1062470"/>
          </a:xfrm>
        </p:grpSpPr>
        <p:sp>
          <p:nvSpPr>
            <p:cNvPr id="170" name="Trapezoid 169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888806" y="1471001"/>
            <a:ext cx="619896" cy="1062470"/>
            <a:chOff x="691952" y="4731249"/>
            <a:chExt cx="619896" cy="1062470"/>
          </a:xfrm>
        </p:grpSpPr>
        <p:sp>
          <p:nvSpPr>
            <p:cNvPr id="173" name="Trapezoid 172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296513" y="4670786"/>
            <a:ext cx="619896" cy="1062470"/>
            <a:chOff x="691952" y="4731249"/>
            <a:chExt cx="619896" cy="1062470"/>
          </a:xfrm>
        </p:grpSpPr>
        <p:sp>
          <p:nvSpPr>
            <p:cNvPr id="176" name="Trapezoid 175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780668" y="3433700"/>
            <a:ext cx="619896" cy="1062470"/>
            <a:chOff x="691952" y="4731249"/>
            <a:chExt cx="619896" cy="1062470"/>
          </a:xfrm>
        </p:grpSpPr>
        <p:sp>
          <p:nvSpPr>
            <p:cNvPr id="179" name="Trapezoid 178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892048" y="4247068"/>
            <a:ext cx="619896" cy="1062470"/>
            <a:chOff x="691952" y="4731249"/>
            <a:chExt cx="619896" cy="1062470"/>
          </a:xfrm>
        </p:grpSpPr>
        <p:sp>
          <p:nvSpPr>
            <p:cNvPr id="182" name="Trapezoid 181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919547" y="3090693"/>
            <a:ext cx="619896" cy="1062470"/>
            <a:chOff x="691952" y="4731249"/>
            <a:chExt cx="619896" cy="1062470"/>
          </a:xfrm>
        </p:grpSpPr>
        <p:sp>
          <p:nvSpPr>
            <p:cNvPr id="185" name="Trapezoid 184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845894" y="1863581"/>
            <a:ext cx="619896" cy="1062470"/>
            <a:chOff x="691952" y="4731249"/>
            <a:chExt cx="619896" cy="1062470"/>
          </a:xfrm>
        </p:grpSpPr>
        <p:sp>
          <p:nvSpPr>
            <p:cNvPr id="188" name="Trapezoid 187"/>
            <p:cNvSpPr/>
            <p:nvPr/>
          </p:nvSpPr>
          <p:spPr>
            <a:xfrm>
              <a:off x="695805" y="5136896"/>
              <a:ext cx="616043" cy="656823"/>
            </a:xfrm>
            <a:prstGeom prst="trapezoi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691952" y="4731249"/>
              <a:ext cx="606824" cy="617346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^_^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SimRank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40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13601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2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Latent topological feature</a:t>
            </a:r>
          </a:p>
          <a:p>
            <a:pPr lvl="1"/>
            <a:r>
              <a:rPr lang="en-US" altLang="zh-TW" dirty="0" smtClean="0"/>
              <a:t>Graph factorization</a:t>
            </a:r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9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Feature extraction(3)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Content-based feature</a:t>
            </a:r>
          </a:p>
          <a:p>
            <a:pPr lvl="1"/>
            <a:r>
              <a:rPr lang="en-US" altLang="zh-TW" dirty="0" smtClean="0"/>
              <a:t>Totally depends on your DATA</a:t>
            </a:r>
          </a:p>
          <a:p>
            <a:pPr lvl="1"/>
            <a:r>
              <a:rPr lang="en-US" altLang="zh-TW" dirty="0" smtClean="0"/>
              <a:t>There some small tips</a:t>
            </a:r>
          </a:p>
          <a:p>
            <a:pPr lvl="1"/>
            <a:endParaRPr lang="en-US" altLang="zh-TW" dirty="0"/>
          </a:p>
          <a:p>
            <a:r>
              <a:rPr lang="en-US" altLang="zh-TW" sz="3600" dirty="0" smtClean="0"/>
              <a:t>Dummy variable (indicator variable)</a:t>
            </a:r>
          </a:p>
          <a:p>
            <a:r>
              <a:rPr lang="en-US" altLang="zh-TW" sz="3600" dirty="0" smtClean="0"/>
              <a:t>Scaling </a:t>
            </a:r>
          </a:p>
          <a:p>
            <a:endParaRPr lang="en-US" altLang="zh-TW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3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Dummy variable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about  A=1,  B=2,  C=3  ? </a:t>
                </a:r>
              </a:p>
              <a:p>
                <a:pPr lvl="1"/>
                <a:r>
                  <a:rPr lang="en-US" altLang="zh-TW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𝑚𝑎𝑡𝑡𝑒𝑟𝑠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A=&gt; 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1:1</a:t>
                </a:r>
                <a:r>
                  <a:rPr lang="en-US" altLang="zh-TW" dirty="0" smtClean="0"/>
                  <a:t> 2:0 3:0</a:t>
                </a:r>
              </a:p>
              <a:p>
                <a:r>
                  <a:rPr lang="en-US" altLang="zh-TW" dirty="0" smtClean="0"/>
                  <a:t>B=&gt;  1:0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 2:1 </a:t>
                </a:r>
                <a:r>
                  <a:rPr lang="en-US" altLang="zh-TW" dirty="0" smtClean="0"/>
                  <a:t>3:0</a:t>
                </a:r>
              </a:p>
              <a:p>
                <a:r>
                  <a:rPr lang="en-US" altLang="zh-TW" dirty="0" smtClean="0"/>
                  <a:t>C=&gt;  1:0 2:0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3:1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43</a:t>
            </a:fld>
            <a:endParaRPr lang="zh-TW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823978"/>
              </p:ext>
            </p:extLst>
          </p:nvPr>
        </p:nvGraphicFramePr>
        <p:xfrm>
          <a:off x="1043608" y="1629872"/>
          <a:ext cx="7128792" cy="13681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2198"/>
                <a:gridCol w="1782198"/>
                <a:gridCol w="1782198"/>
                <a:gridCol w="1782198"/>
              </a:tblGrid>
              <a:tr h="6178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node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A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B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7503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Type</a:t>
                      </a:r>
                      <a:endParaRPr lang="zh-TW" altLang="en-US" sz="3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‘person’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‘animal’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‘Item’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Scaling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</p:spPr>
            <p:txBody>
              <a:bodyPr/>
              <a:lstStyle/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…</a:t>
                </a:r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…)</m:t>
                    </m:r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 could be </a:t>
                </a:r>
                <a:r>
                  <a:rPr lang="en-US" altLang="zh-TW" dirty="0" err="1" smtClean="0"/>
                  <a:t>overfloat</a:t>
                </a:r>
                <a:r>
                  <a:rPr lang="en-US" altLang="zh-TW" dirty="0" smtClean="0"/>
                  <a:t> !!</a:t>
                </a:r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39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38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….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90864" cy="4525963"/>
              </a:xfrm>
              <a:blipFill rotWithShape="0">
                <a:blip r:embed="rId2"/>
                <a:stretch>
                  <a:fillRect l="-2991" t="-1617" r="-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44</a:t>
            </a:fld>
            <a:endParaRPr lang="zh-TW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214578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082323" y="3789040"/>
            <a:ext cx="773246" cy="2088232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281736" y="1600200"/>
            <a:ext cx="34050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Divided by MAX</a:t>
            </a:r>
          </a:p>
          <a:p>
            <a:r>
              <a:rPr lang="en-US" altLang="zh-TW" dirty="0" smtClean="0"/>
              <a:t>Sigmoid function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23" y="3109007"/>
            <a:ext cx="3240360" cy="21602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14185" y="594149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8962" y="59314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[-1, 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7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Coding Time 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github.com/barry800414/sample-codes/archive/master.zip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task1/extract_feature.py  </a:t>
            </a:r>
            <a:r>
              <a:rPr lang="en-US" altLang="zh-TW" dirty="0" smtClean="0"/>
              <a:t>- Line 22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</a:t>
            </a:r>
            <a:r>
              <a:rPr lang="en-US" altLang="zh-TW" dirty="0" smtClean="0"/>
              <a:t>shortest path </a:t>
            </a:r>
            <a:r>
              <a:rPr lang="en-US" altLang="zh-TW" dirty="0"/>
              <a:t>from </a:t>
            </a:r>
            <a:r>
              <a:rPr lang="en-US" altLang="zh-TW" dirty="0" smtClean="0"/>
              <a:t>node x to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</a:t>
            </a:r>
            <a:r>
              <a:rPr lang="en-US" altLang="zh-TW" dirty="0"/>
              <a:t>browse </a:t>
            </a:r>
            <a:r>
              <a:rPr lang="en-US" altLang="zh-TW" dirty="0" err="1"/>
              <a:t>networkx</a:t>
            </a:r>
            <a:r>
              <a:rPr lang="en-US" altLang="zh-TW" dirty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18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task2/extract_feature.py </a:t>
            </a:r>
            <a:r>
              <a:rPr lang="en-US" altLang="zh-TW" dirty="0" smtClean="0"/>
              <a:t>– Line </a:t>
            </a:r>
            <a:r>
              <a:rPr lang="en-US" altLang="zh-TW" dirty="0" smtClean="0"/>
              <a:t>40</a:t>
            </a:r>
            <a:endParaRPr lang="en-US" altLang="zh-TW" dirty="0" smtClean="0"/>
          </a:p>
          <a:p>
            <a:r>
              <a:rPr lang="en-US" altLang="zh-TW" dirty="0"/>
              <a:t>P</a:t>
            </a:r>
            <a:r>
              <a:rPr lang="en-US" altLang="zh-TW" dirty="0" smtClean="0"/>
              <a:t>lease </a:t>
            </a:r>
            <a:r>
              <a:rPr lang="en-US" altLang="zh-TW" dirty="0"/>
              <a:t>find the number </a:t>
            </a:r>
            <a:r>
              <a:rPr lang="en-US" altLang="zh-TW" dirty="0" smtClean="0"/>
              <a:t>of common </a:t>
            </a:r>
            <a:r>
              <a:rPr lang="en-US" altLang="zh-TW" dirty="0"/>
              <a:t>neighbors of </a:t>
            </a:r>
            <a:r>
              <a:rPr lang="en-US" altLang="zh-TW" dirty="0" smtClean="0"/>
              <a:t>node x and 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Please browse </a:t>
            </a:r>
            <a:r>
              <a:rPr lang="en-US" altLang="zh-TW" dirty="0" err="1" smtClean="0"/>
              <a:t>networkx</a:t>
            </a:r>
            <a:r>
              <a:rPr lang="en-US" altLang="zh-TW" dirty="0" smtClean="0"/>
              <a:t> documents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4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task3/extract_feature.py </a:t>
            </a:r>
            <a:r>
              <a:rPr lang="en-US" altLang="zh-TW" dirty="0" smtClean="0"/>
              <a:t>– Line </a:t>
            </a:r>
            <a:r>
              <a:rPr lang="en-US" altLang="zh-TW" dirty="0" smtClean="0"/>
              <a:t>51</a:t>
            </a:r>
            <a:endParaRPr lang="en-US" altLang="zh-TW" dirty="0" smtClean="0"/>
          </a:p>
          <a:p>
            <a:r>
              <a:rPr lang="en-US" altLang="zh-TW" dirty="0" smtClean="0"/>
              <a:t>Calculate </a:t>
            </a:r>
            <a:r>
              <a:rPr lang="en-US" altLang="zh-TW" dirty="0" err="1" smtClean="0"/>
              <a:t>jaccards_coefficients</a:t>
            </a:r>
            <a:r>
              <a:rPr lang="en-US" altLang="zh-TW" dirty="0" smtClean="0"/>
              <a:t> for node x </a:t>
            </a:r>
            <a:r>
              <a:rPr lang="en-US" altLang="zh-TW" dirty="0"/>
              <a:t>and </a:t>
            </a:r>
            <a:r>
              <a:rPr lang="en-US" altLang="zh-TW" dirty="0" smtClean="0"/>
              <a:t>node y</a:t>
            </a:r>
          </a:p>
          <a:p>
            <a:endParaRPr lang="en-US" altLang="zh-TW" dirty="0"/>
          </a:p>
          <a:p>
            <a:r>
              <a:rPr lang="en-US" altLang="zh-TW" dirty="0" smtClean="0"/>
              <a:t>Hint: python has built-in type : set()</a:t>
            </a:r>
          </a:p>
          <a:p>
            <a:r>
              <a:rPr lang="en-US" altLang="zh-TW" dirty="0" smtClean="0"/>
              <a:t>There are “union” and “intersect” operation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4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task4/extract_feature.py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62</a:t>
            </a:r>
            <a:endParaRPr lang="en-US" altLang="zh-TW" dirty="0"/>
          </a:p>
          <a:p>
            <a:r>
              <a:rPr lang="en-US" altLang="zh-TW" dirty="0" smtClean="0"/>
              <a:t>Complete </a:t>
            </a:r>
            <a:r>
              <a:rPr lang="en-US" altLang="zh-TW" dirty="0" err="1" smtClean="0"/>
              <a:t>adamic_adar_score</a:t>
            </a:r>
            <a:r>
              <a:rPr lang="en-US" altLang="zh-TW" dirty="0" smtClean="0"/>
              <a:t> function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What is Link Prediction problem?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Predict the information on edges.</a:t>
            </a:r>
          </a:p>
          <a:p>
            <a:r>
              <a:rPr lang="en-US" altLang="zh-TW" dirty="0" smtClean="0"/>
              <a:t>1. </a:t>
            </a:r>
            <a:r>
              <a:rPr lang="en-US" altLang="zh-TW" b="1" dirty="0" smtClean="0"/>
              <a:t>Link </a:t>
            </a:r>
            <a:r>
              <a:rPr lang="en-US" altLang="zh-TW" b="1" dirty="0"/>
              <a:t>existence </a:t>
            </a:r>
            <a:r>
              <a:rPr lang="en-US" altLang="zh-TW" b="1" dirty="0" smtClean="0"/>
              <a:t>prediction</a:t>
            </a:r>
            <a:r>
              <a:rPr lang="en-US" altLang="zh-TW" dirty="0" smtClean="0"/>
              <a:t>: to classify whether each edge is 0(not exist) or 1(exist)</a:t>
            </a: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en-US" altLang="zh-TW" b="1" dirty="0"/>
              <a:t>Link type </a:t>
            </a:r>
            <a:r>
              <a:rPr lang="en-US" altLang="zh-TW" b="1" dirty="0" smtClean="0"/>
              <a:t>classification</a:t>
            </a:r>
            <a:r>
              <a:rPr lang="en-US" altLang="zh-TW" dirty="0" smtClean="0"/>
              <a:t>: to classify the type of edges (e.g. student-teacher, student-student …)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 </a:t>
            </a:r>
            <a:r>
              <a:rPr lang="en-US" altLang="zh-TW" b="1" dirty="0"/>
              <a:t>Link </a:t>
            </a:r>
            <a:r>
              <a:rPr lang="en-US" altLang="zh-TW" b="1" dirty="0" smtClean="0"/>
              <a:t>regression</a:t>
            </a:r>
            <a:r>
              <a:rPr lang="en-US" altLang="zh-TW" dirty="0" smtClean="0"/>
              <a:t>: to predict the weight of link (importance, rating …)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756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task5/convert_feature.py </a:t>
            </a:r>
            <a:r>
              <a:rPr lang="en-US" altLang="zh-TW" dirty="0" smtClean="0"/>
              <a:t>– Line 17</a:t>
            </a:r>
          </a:p>
          <a:p>
            <a:r>
              <a:rPr lang="en-US" altLang="zh-TW" dirty="0" smtClean="0"/>
              <a:t>Normalize the column by the maximum of absolute value in a column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8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task6/convert_feature.py </a:t>
            </a:r>
            <a:r>
              <a:rPr lang="en-US" altLang="zh-TW" dirty="0"/>
              <a:t>– Line </a:t>
            </a:r>
            <a:r>
              <a:rPr lang="en-US" altLang="zh-TW" dirty="0" smtClean="0"/>
              <a:t>36</a:t>
            </a:r>
            <a:endParaRPr lang="en-US" altLang="zh-TW" dirty="0"/>
          </a:p>
          <a:p>
            <a:r>
              <a:rPr lang="en-US" altLang="zh-TW" dirty="0" smtClean="0"/>
              <a:t>Convert categorical feature to dummy / indicator variable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7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</a:t>
            </a:r>
            <a:r>
              <a:rPr lang="en-US" altLang="zh-TW" dirty="0" err="1" smtClean="0"/>
              <a:t>liblinear</a:t>
            </a:r>
            <a:r>
              <a:rPr lang="en-US" altLang="zh-TW" dirty="0" smtClean="0"/>
              <a:t> to train a model by training data, and predict the value on testing data</a:t>
            </a:r>
          </a:p>
          <a:p>
            <a:r>
              <a:rPr lang="en-US" altLang="zh-TW" dirty="0" smtClean="0"/>
              <a:t>See the accuracy value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1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QA &amp; 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6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Link Prediction problem.</a:t>
            </a:r>
          </a:p>
          <a:p>
            <a:r>
              <a:rPr lang="en-US" altLang="zh-TW" dirty="0" smtClean="0"/>
              <a:t>Introduction </a:t>
            </a:r>
            <a:r>
              <a:rPr lang="en-US" altLang="zh-TW" dirty="0"/>
              <a:t>to final </a:t>
            </a:r>
            <a:r>
              <a:rPr lang="en-US" altLang="zh-TW" dirty="0" smtClean="0"/>
              <a:t>practice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make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link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What is machine learning?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Workflow of data-driven approach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Feature Extraction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1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description(1)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Kiva (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://www.kiva.org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 is a non-profit organization which aims at providing a micro-loan crowding-sourcing platform to alleviate poverty.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0080" r="1826" b="9211"/>
          <a:stretch/>
        </p:blipFill>
        <p:spPr>
          <a:xfrm>
            <a:off x="2411760" y="3215528"/>
            <a:ext cx="5616624" cy="28859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5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Task: to predict whether a lender</a:t>
            </a:r>
          </a:p>
          <a:p>
            <a:pPr marL="0" indent="0">
              <a:buNone/>
            </a:pPr>
            <a:r>
              <a:rPr lang="en-US" altLang="zh-TW" dirty="0" smtClean="0"/>
              <a:t>will lend to certain loan or not</a:t>
            </a:r>
          </a:p>
          <a:p>
            <a:pPr lvl="1"/>
            <a:r>
              <a:rPr lang="en-US" altLang="zh-TW" dirty="0"/>
              <a:t>2014/01/08 - 2014/01/15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#Lender</a:t>
            </a:r>
            <a:r>
              <a:rPr lang="en-US" altLang="zh-TW" dirty="0"/>
              <a:t>: </a:t>
            </a:r>
            <a:r>
              <a:rPr lang="en-US" altLang="zh-TW" dirty="0" smtClean="0"/>
              <a:t>15,870</a:t>
            </a:r>
          </a:p>
          <a:p>
            <a:pPr lvl="1"/>
            <a:r>
              <a:rPr lang="en-US" altLang="zh-TW" dirty="0" smtClean="0"/>
              <a:t>#Loan</a:t>
            </a:r>
            <a:r>
              <a:rPr lang="en-US" altLang="zh-TW" dirty="0"/>
              <a:t>: </a:t>
            </a:r>
            <a:r>
              <a:rPr lang="en-US" altLang="zh-TW" dirty="0" smtClean="0"/>
              <a:t>4,872</a:t>
            </a:r>
          </a:p>
          <a:p>
            <a:pPr lvl="1"/>
            <a:r>
              <a:rPr lang="en-US" altLang="zh-TW" dirty="0"/>
              <a:t>#Transaction: 38026</a:t>
            </a:r>
          </a:p>
          <a:p>
            <a:pPr lvl="2"/>
            <a:r>
              <a:rPr lang="en-US" altLang="zh-TW" dirty="0"/>
              <a:t>Training: 26617</a:t>
            </a:r>
          </a:p>
          <a:p>
            <a:pPr lvl="2"/>
            <a:r>
              <a:rPr lang="en-US" altLang="zh-TW" dirty="0"/>
              <a:t>Testing: 11409 (+) and randomly</a:t>
            </a:r>
          </a:p>
          <a:p>
            <a:pPr marL="914400" lvl="2" indent="0">
              <a:buNone/>
            </a:pPr>
            <a:r>
              <a:rPr lang="en-US" altLang="zh-TW" dirty="0"/>
              <a:t>sample 11409 (-) </a:t>
            </a:r>
            <a:endParaRPr lang="en-US" altLang="zh-TW" dirty="0" smtClean="0"/>
          </a:p>
          <a:p>
            <a:pPr marL="114300" indent="0">
              <a:buNone/>
            </a:pPr>
            <a:r>
              <a:rPr lang="en-US" altLang="zh-TW" sz="3500" dirty="0" smtClean="0">
                <a:solidFill>
                  <a:srgbClr val="00B050"/>
                </a:solidFill>
              </a:rPr>
              <a:t>train.csv </a:t>
            </a:r>
            <a:r>
              <a:rPr lang="en-US" altLang="zh-TW" sz="3500" dirty="0">
                <a:solidFill>
                  <a:srgbClr val="00B050"/>
                </a:solidFill>
              </a:rPr>
              <a:t>test.csv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826422" y="1844824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26422" y="2492896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826422" y="3140968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826422" y="3789040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826422" y="4437112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482606" y="1844824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482606" y="2492896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8482606" y="3140968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8482606" y="378904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8482606" y="4509120"/>
            <a:ext cx="360040" cy="3600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826422" y="5157192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>
            <a:stCxn id="6" idx="6"/>
            <a:endCxn id="11" idx="2"/>
          </p:cNvCxnSpPr>
          <p:nvPr/>
        </p:nvCxnSpPr>
        <p:spPr>
          <a:xfrm>
            <a:off x="7186462" y="2024844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6" idx="6"/>
            <a:endCxn id="12" idx="2"/>
          </p:cNvCxnSpPr>
          <p:nvPr/>
        </p:nvCxnSpPr>
        <p:spPr>
          <a:xfrm>
            <a:off x="7186462" y="2024844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6" idx="6"/>
            <a:endCxn id="14" idx="2"/>
          </p:cNvCxnSpPr>
          <p:nvPr/>
        </p:nvCxnSpPr>
        <p:spPr>
          <a:xfrm>
            <a:off x="7186462" y="2024844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>
            <a:stCxn id="9" idx="6"/>
            <a:endCxn id="12" idx="2"/>
          </p:cNvCxnSpPr>
          <p:nvPr/>
        </p:nvCxnSpPr>
        <p:spPr>
          <a:xfrm flipV="1">
            <a:off x="7186462" y="2672916"/>
            <a:ext cx="1296144" cy="1296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9" idx="6"/>
            <a:endCxn id="14" idx="2"/>
          </p:cNvCxnSpPr>
          <p:nvPr/>
        </p:nvCxnSpPr>
        <p:spPr>
          <a:xfrm>
            <a:off x="7186462" y="3969060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endCxn id="15" idx="2"/>
          </p:cNvCxnSpPr>
          <p:nvPr/>
        </p:nvCxnSpPr>
        <p:spPr>
          <a:xfrm flipV="1">
            <a:off x="7208390" y="4689140"/>
            <a:ext cx="1274216" cy="650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0" idx="6"/>
            <a:endCxn id="15" idx="2"/>
          </p:cNvCxnSpPr>
          <p:nvPr/>
        </p:nvCxnSpPr>
        <p:spPr>
          <a:xfrm>
            <a:off x="7186462" y="4617132"/>
            <a:ext cx="1296144" cy="72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9" idx="6"/>
            <a:endCxn id="11" idx="2"/>
          </p:cNvCxnSpPr>
          <p:nvPr/>
        </p:nvCxnSpPr>
        <p:spPr>
          <a:xfrm flipV="1">
            <a:off x="7186462" y="2024844"/>
            <a:ext cx="1296144" cy="194421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10" idx="6"/>
            <a:endCxn id="14" idx="2"/>
          </p:cNvCxnSpPr>
          <p:nvPr/>
        </p:nvCxnSpPr>
        <p:spPr>
          <a:xfrm flipV="1">
            <a:off x="7186462" y="3969060"/>
            <a:ext cx="1296144" cy="648072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940992" y="411051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399966" y="268093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 smtClean="0"/>
              <a:t>?</a:t>
            </a:r>
            <a:endParaRPr lang="zh-TW" altLang="en-US" sz="32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610398" y="147549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Lender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316416" y="15001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Loan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7" idx="0"/>
            <a:endCxn id="6" idx="4"/>
          </p:cNvCxnSpPr>
          <p:nvPr/>
        </p:nvCxnSpPr>
        <p:spPr>
          <a:xfrm flipV="1">
            <a:off x="7006442" y="2204864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0"/>
            <a:endCxn id="9" idx="4"/>
          </p:cNvCxnSpPr>
          <p:nvPr/>
        </p:nvCxnSpPr>
        <p:spPr>
          <a:xfrm flipV="1">
            <a:off x="7006442" y="4149080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description(3)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4258816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Lender’s </a:t>
            </a:r>
            <a:r>
              <a:rPr lang="en-US" altLang="zh-TW" dirty="0" smtClean="0"/>
              <a:t>information:</a:t>
            </a:r>
            <a:endParaRPr lang="en-US" altLang="zh-TW" dirty="0"/>
          </a:p>
          <a:p>
            <a:pPr lvl="1"/>
            <a:r>
              <a:rPr lang="en-US" altLang="zh-TW" dirty="0" err="1"/>
              <a:t>lender_id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country_code</a:t>
            </a:r>
            <a:endParaRPr lang="en-US" altLang="zh-TW" dirty="0"/>
          </a:p>
          <a:p>
            <a:pPr lvl="1"/>
            <a:r>
              <a:rPr lang="en-US" altLang="zh-TW" dirty="0" err="1"/>
              <a:t>inviter_id</a:t>
            </a:r>
            <a:endParaRPr lang="en-US" altLang="zh-TW" dirty="0"/>
          </a:p>
          <a:p>
            <a:pPr lvl="1"/>
            <a:r>
              <a:rPr lang="en-US" altLang="zh-TW" dirty="0" err="1"/>
              <a:t>invitee_count</a:t>
            </a:r>
            <a:endParaRPr lang="en-US" altLang="zh-TW" dirty="0"/>
          </a:p>
          <a:p>
            <a:pPr lvl="1"/>
            <a:r>
              <a:rPr lang="en-US" altLang="zh-TW" dirty="0" err="1" smtClean="0"/>
              <a:t>loan_count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l</a:t>
            </a:r>
            <a:r>
              <a:rPr lang="en-US" altLang="zh-TW" dirty="0" smtClean="0">
                <a:solidFill>
                  <a:srgbClr val="00B050"/>
                </a:solidFill>
              </a:rPr>
              <a:t>ender.csv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9401000-4A04-432F-A8B0-7DF3C6EBB186}" type="slidenum">
              <a:rPr lang="zh-TW" altLang="en-US" smtClean="0"/>
              <a:pPr algn="ctr"/>
              <a:t>9</a:t>
            </a:fld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72000" y="1600199"/>
            <a:ext cx="42588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Loan’s information: </a:t>
            </a:r>
          </a:p>
          <a:p>
            <a:pPr lvl="1"/>
            <a:r>
              <a:rPr lang="en-US" altLang="zh-TW" dirty="0" err="1"/>
              <a:t>loan_id</a:t>
            </a:r>
            <a:endParaRPr lang="en-US" altLang="zh-TW" dirty="0"/>
          </a:p>
          <a:p>
            <a:pPr lvl="1"/>
            <a:r>
              <a:rPr lang="en-US" altLang="zh-TW" dirty="0"/>
              <a:t>Sector</a:t>
            </a:r>
          </a:p>
          <a:p>
            <a:pPr lvl="1"/>
            <a:r>
              <a:rPr lang="en-US" altLang="zh-TW" dirty="0"/>
              <a:t>Amount</a:t>
            </a:r>
          </a:p>
          <a:p>
            <a:pPr lvl="1"/>
            <a:r>
              <a:rPr lang="en-US" altLang="zh-TW" dirty="0"/>
              <a:t>Borrowers</a:t>
            </a:r>
          </a:p>
          <a:p>
            <a:pPr lvl="1"/>
            <a:r>
              <a:rPr lang="en-US" altLang="zh-TW" dirty="0"/>
              <a:t>Country</a:t>
            </a:r>
          </a:p>
          <a:p>
            <a:pPr lvl="1"/>
            <a:r>
              <a:rPr lang="en-US" altLang="zh-TW" dirty="0" smtClean="0"/>
              <a:t>geo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loan.csv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80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61235</TotalTime>
  <Words>1670</Words>
  <Application>Microsoft Office PowerPoint</Application>
  <PresentationFormat>如螢幕大小 (4:3)</PresentationFormat>
  <Paragraphs>403</Paragraphs>
  <Slides>53</Slides>
  <Notes>3</Notes>
  <HiddenSlides>5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4" baseType="lpstr">
      <vt:lpstr>Office 佈景主題</vt:lpstr>
      <vt:lpstr>PowerPoint 簡報</vt:lpstr>
      <vt:lpstr>Schedule</vt:lpstr>
      <vt:lpstr>Outline</vt:lpstr>
      <vt:lpstr>What is Link Prediction problem?</vt:lpstr>
      <vt:lpstr>What is Link Prediction problem?</vt:lpstr>
      <vt:lpstr>Outline</vt:lpstr>
      <vt:lpstr>Data description(1)</vt:lpstr>
      <vt:lpstr>Data description(2)</vt:lpstr>
      <vt:lpstr>Data description(3)</vt:lpstr>
      <vt:lpstr>Evaluation</vt:lpstr>
      <vt:lpstr>Outline</vt:lpstr>
      <vt:lpstr>How to make link prediction</vt:lpstr>
      <vt:lpstr>Outline</vt:lpstr>
      <vt:lpstr>What is machine learning?</vt:lpstr>
      <vt:lpstr>What is machine learning?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 Brief introduction to common classifier</vt:lpstr>
      <vt:lpstr>Support Vector Machine</vt:lpstr>
      <vt:lpstr>Package of SVM</vt:lpstr>
      <vt:lpstr>LIBSVM Usage</vt:lpstr>
      <vt:lpstr>Outline</vt:lpstr>
      <vt:lpstr>Workflow - Data-driven approach(1) </vt:lpstr>
      <vt:lpstr>Workflow - Data-driven approach(2) </vt:lpstr>
      <vt:lpstr>Goal</vt:lpstr>
      <vt:lpstr>Outline</vt:lpstr>
      <vt:lpstr>Feature extraction(1)</vt:lpstr>
      <vt:lpstr>Notation</vt:lpstr>
      <vt:lpstr>Shortest-Path</vt:lpstr>
      <vt:lpstr>Betweenness centrality</vt:lpstr>
      <vt:lpstr>Edge Embeddedness</vt:lpstr>
      <vt:lpstr>Jaccard’s coefficient</vt:lpstr>
      <vt:lpstr>Adamic/Adar</vt:lpstr>
      <vt:lpstr>Preferential Attachment</vt:lpstr>
      <vt:lpstr>Katzβ measure</vt:lpstr>
      <vt:lpstr>Hitting time</vt:lpstr>
      <vt:lpstr>Rooted PageRank</vt:lpstr>
      <vt:lpstr>SimRank</vt:lpstr>
      <vt:lpstr>Feature extraction(2)</vt:lpstr>
      <vt:lpstr>Feature extraction(3)</vt:lpstr>
      <vt:lpstr>Dummy variable</vt:lpstr>
      <vt:lpstr>Scaling</vt:lpstr>
      <vt:lpstr>Coding Time !</vt:lpstr>
      <vt:lpstr>Task 1</vt:lpstr>
      <vt:lpstr>Task 2</vt:lpstr>
      <vt:lpstr>Task 3</vt:lpstr>
      <vt:lpstr>Task 4</vt:lpstr>
      <vt:lpstr>Task 5</vt:lpstr>
      <vt:lpstr>Task 6</vt:lpstr>
      <vt:lpstr>Task 7</vt:lpstr>
      <vt:lpstr>QA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aaa</dc:creator>
  <cp:lastModifiedBy>barry800414</cp:lastModifiedBy>
  <cp:revision>3750</cp:revision>
  <dcterms:created xsi:type="dcterms:W3CDTF">2010-02-08T05:16:55Z</dcterms:created>
  <dcterms:modified xsi:type="dcterms:W3CDTF">2014-07-16T12:35:42Z</dcterms:modified>
</cp:coreProperties>
</file>