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99" r:id="rId3"/>
    <p:sldId id="289" r:id="rId4"/>
    <p:sldId id="329" r:id="rId5"/>
    <p:sldId id="286" r:id="rId6"/>
    <p:sldId id="374" r:id="rId7"/>
    <p:sldId id="330" r:id="rId8"/>
    <p:sldId id="331" r:id="rId9"/>
    <p:sldId id="271" r:id="rId10"/>
    <p:sldId id="332" r:id="rId11"/>
    <p:sldId id="294" r:id="rId12"/>
    <p:sldId id="335" r:id="rId13"/>
    <p:sldId id="274" r:id="rId14"/>
    <p:sldId id="275" r:id="rId15"/>
    <p:sldId id="276" r:id="rId16"/>
    <p:sldId id="277" r:id="rId17"/>
    <p:sldId id="278" r:id="rId18"/>
    <p:sldId id="279" r:id="rId19"/>
    <p:sldId id="290" r:id="rId20"/>
    <p:sldId id="333" r:id="rId21"/>
    <p:sldId id="293" r:id="rId22"/>
    <p:sldId id="295" r:id="rId23"/>
    <p:sldId id="378" r:id="rId24"/>
    <p:sldId id="336" r:id="rId25"/>
    <p:sldId id="334" r:id="rId26"/>
    <p:sldId id="326" r:id="rId27"/>
    <p:sldId id="366" r:id="rId28"/>
    <p:sldId id="365" r:id="rId29"/>
    <p:sldId id="375" r:id="rId30"/>
    <p:sldId id="367" r:id="rId31"/>
    <p:sldId id="376" r:id="rId32"/>
    <p:sldId id="372" r:id="rId33"/>
    <p:sldId id="348" r:id="rId34"/>
    <p:sldId id="349" r:id="rId35"/>
    <p:sldId id="350" r:id="rId36"/>
    <p:sldId id="351" r:id="rId37"/>
    <p:sldId id="352" r:id="rId38"/>
    <p:sldId id="368" r:id="rId39"/>
    <p:sldId id="369" r:id="rId40"/>
    <p:sldId id="353" r:id="rId41"/>
    <p:sldId id="354" r:id="rId42"/>
    <p:sldId id="364" r:id="rId43"/>
    <p:sldId id="370" r:id="rId44"/>
    <p:sldId id="363" r:id="rId45"/>
    <p:sldId id="355" r:id="rId46"/>
    <p:sldId id="357" r:id="rId47"/>
    <p:sldId id="358" r:id="rId48"/>
    <p:sldId id="371" r:id="rId49"/>
    <p:sldId id="360" r:id="rId50"/>
    <p:sldId id="361" r:id="rId51"/>
    <p:sldId id="317" r:id="rId52"/>
    <p:sldId id="319" r:id="rId53"/>
    <p:sldId id="327" r:id="rId54"/>
    <p:sldId id="328" r:id="rId55"/>
    <p:sldId id="377" r:id="rId56"/>
    <p:sldId id="347" r:id="rId57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3FF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2903" autoAdjust="0"/>
  </p:normalViewPr>
  <p:slideViewPr>
    <p:cSldViewPr>
      <p:cViewPr varScale="1">
        <p:scale>
          <a:sx n="67" d="100"/>
          <a:sy n="67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7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Introduction</a:t>
            </a:r>
            <a:r>
              <a:rPr lang="en-US" altLang="zh-TW" sz="1200" baseline="0" dirty="0" smtClean="0"/>
              <a:t> to final practice</a:t>
            </a:r>
            <a:r>
              <a:rPr lang="zh-TW" altLang="en-US" sz="1200" baseline="0" dirty="0" smtClean="0"/>
              <a:t> </a:t>
            </a:r>
            <a:r>
              <a:rPr lang="en-US" altLang="zh-TW" sz="1200" baseline="0" dirty="0" smtClean="0"/>
              <a:t>5min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Lecture 50min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Python basics 10min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Reviewing</a:t>
            </a:r>
            <a:r>
              <a:rPr lang="en-US" altLang="zh-TW" sz="1200" baseline="0" dirty="0" smtClean="0"/>
              <a:t> </a:t>
            </a:r>
            <a:r>
              <a:rPr lang="en-US" altLang="zh-TW" sz="1200" dirty="0" smtClean="0"/>
              <a:t>sample</a:t>
            </a:r>
            <a:r>
              <a:rPr lang="en-US" altLang="zh-TW" sz="1200" baseline="0" dirty="0" smtClean="0"/>
              <a:t> codes 10min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294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2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10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/" TargetMode="External"/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ry800414/sna_tutorial/archive/master.zip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zh-TW" dirty="0"/>
              <a:t>Lecture for ITRI</a:t>
            </a:r>
            <a:br>
              <a:rPr lang="fr-FR" altLang="zh-TW" dirty="0"/>
            </a:br>
            <a:r>
              <a:rPr lang="fr-FR" altLang="zh-TW" dirty="0"/>
              <a:t>Shou-De Lin,</a:t>
            </a:r>
            <a:br>
              <a:rPr lang="fr-FR" altLang="zh-TW" dirty="0"/>
            </a:br>
            <a:r>
              <a:rPr lang="fr-FR" altLang="zh-TW" dirty="0"/>
              <a:t>CSIE, </a:t>
            </a:r>
            <a:r>
              <a:rPr lang="fr-FR" altLang="zh-TW" dirty="0" smtClean="0"/>
              <a:t>NTU</a:t>
            </a:r>
          </a:p>
          <a:p>
            <a:r>
              <a:rPr lang="fr-FR" altLang="zh-TW" dirty="0" smtClean="0"/>
              <a:t>TA: Wei-Ming Chen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42844" y="5715016"/>
            <a:ext cx="2714644" cy="285752"/>
          </a:xfrm>
          <a:prstGeom prst="rect">
            <a:avLst/>
          </a:prstGeo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041071" y="939838"/>
            <a:ext cx="69760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Network </a:t>
            </a: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</a:t>
            </a:r>
            <a:b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Link Prediction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/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8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machine learning?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can you distinguish apples / banana?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Color / shape …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11</a:t>
            </a:fld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06472"/>
            <a:ext cx="1837743" cy="1837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16" y="2387153"/>
            <a:ext cx="2517433" cy="16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machine learning?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But if we have </a:t>
            </a:r>
            <a:r>
              <a:rPr lang="en-US" altLang="zh-TW" dirty="0" smtClean="0">
                <a:solidFill>
                  <a:srgbClr val="FF0000"/>
                </a:solidFill>
              </a:rPr>
              <a:t>1 billion pictures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00B050"/>
                </a:solidFill>
              </a:rPr>
              <a:t>200 types </a:t>
            </a:r>
            <a:r>
              <a:rPr lang="en-US" altLang="zh-TW" dirty="0" smtClean="0"/>
              <a:t>of fruit to be classified ?</a:t>
            </a:r>
          </a:p>
          <a:p>
            <a:r>
              <a:rPr lang="en-US" altLang="zh-TW" dirty="0" smtClean="0"/>
              <a:t>Let machine(computer) learn it automatically!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300" dirty="0" smtClean="0"/>
              <a:t>y = </a:t>
            </a:r>
            <a:r>
              <a:rPr lang="en-US" altLang="zh-TW" sz="4300" dirty="0" smtClean="0">
                <a:solidFill>
                  <a:srgbClr val="FF0000"/>
                </a:solidFill>
              </a:rPr>
              <a:t>f</a:t>
            </a:r>
            <a:r>
              <a:rPr lang="en-US" altLang="zh-TW" sz="4300" dirty="0" smtClean="0"/>
              <a:t>(x)</a:t>
            </a:r>
          </a:p>
          <a:p>
            <a:r>
              <a:rPr lang="en-US" altLang="zh-TW" dirty="0" smtClean="0"/>
              <a:t>X = { picture of fruit }</a:t>
            </a:r>
          </a:p>
          <a:p>
            <a:r>
              <a:rPr lang="en-US" altLang="zh-TW" dirty="0" smtClean="0"/>
              <a:t>Y = { type of fruit }  e.g. ‘apple’, ‘orange’ …</a:t>
            </a:r>
          </a:p>
          <a:p>
            <a:r>
              <a:rPr lang="en-US" altLang="zh-TW" dirty="0" smtClean="0"/>
              <a:t>Given lots of (x, y) pairs, to learn </a:t>
            </a:r>
            <a:r>
              <a:rPr lang="en-US" altLang="zh-TW" dirty="0" smtClean="0">
                <a:solidFill>
                  <a:srgbClr val="FF0000"/>
                </a:solidFill>
              </a:rPr>
              <a:t>f </a:t>
            </a:r>
            <a:r>
              <a:rPr lang="en-US" altLang="zh-TW" dirty="0" smtClean="0"/>
              <a:t>automatically.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9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6400800" y="3352800"/>
            <a:ext cx="2209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can we classify </a:t>
            </a:r>
            <a:r>
              <a:rPr lang="en-US" dirty="0"/>
              <a:t>this data?</a:t>
            </a: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2209800" y="457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A3A4-F076-42A5-B387-8F0967A78704}" type="datetime1">
              <a:rPr lang="en-US" altLang="zh-TW" smtClean="0"/>
              <a:pPr/>
              <a:t>9/11/2014</a:t>
            </a:fld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橢圓 1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</p:spTree>
    <p:extLst>
      <p:ext uri="{BB962C8B-B14F-4D97-AF65-F5344CB8AC3E}">
        <p14:creationId xmlns:p14="http://schemas.microsoft.com/office/powerpoint/2010/main" val="3187216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45" name="Line 1037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84046" name="Line 1038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84082" name="Line 1074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84083" name="Text Box 1075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2057400" y="3048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CCC-617D-43A6-A618-4AFE8FF5E2C8}" type="datetime1">
              <a:rPr lang="en-US" altLang="zh-TW" smtClean="0"/>
              <a:pPr/>
              <a:t>9/11/2014</a:t>
            </a:fld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8" name="橢圓 47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82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9964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3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4894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4930" name="Line 50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4931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41A7-AD7F-4EEF-A259-19EB2A50E2D8}" type="datetime1">
              <a:rPr lang="en-US" altLang="zh-TW" smtClean="0"/>
              <a:pPr/>
              <a:t>9/11/2014</a:t>
            </a:fld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" name="橢圓 46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79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0510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635917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5918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5954" name="Line 50"/>
          <p:cNvSpPr>
            <a:spLocks noChangeShapeType="1"/>
          </p:cNvSpPr>
          <p:nvPr/>
        </p:nvSpPr>
        <p:spPr bwMode="auto">
          <a:xfrm flipV="1">
            <a:off x="3412232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5955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28DA-5D55-4575-95B1-F68DF6BFF349}" type="datetime1">
              <a:rPr lang="en-US" altLang="zh-TW" smtClean="0"/>
              <a:pPr/>
              <a:t>9/11/2014</a:t>
            </a:fld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9" name="橢圓 78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9200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8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636941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6942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78" name="Line 50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79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36980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192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Any of these would be fine..</a:t>
            </a:r>
          </a:p>
          <a:p>
            <a:endParaRPr lang="en-US" dirty="0"/>
          </a:p>
          <a:p>
            <a:r>
              <a:rPr lang="en-US" dirty="0"/>
              <a:t>..but which is best?</a:t>
            </a:r>
          </a:p>
        </p:txBody>
      </p:sp>
      <p:sp>
        <p:nvSpPr>
          <p:cNvPr id="636981" name="Line 53"/>
          <p:cNvSpPr>
            <a:spLocks noChangeShapeType="1"/>
          </p:cNvSpPr>
          <p:nvPr/>
        </p:nvSpPr>
        <p:spPr bwMode="auto">
          <a:xfrm flipV="1">
            <a:off x="1987912" y="2384231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2" name="Line 54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3" name="Line 55"/>
          <p:cNvSpPr>
            <a:spLocks noChangeShapeType="1"/>
          </p:cNvSpPr>
          <p:nvPr/>
        </p:nvSpPr>
        <p:spPr bwMode="auto">
          <a:xfrm flipV="1">
            <a:off x="1759312" y="2460431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4" name="Line 56"/>
          <p:cNvSpPr>
            <a:spLocks noChangeShapeType="1"/>
          </p:cNvSpPr>
          <p:nvPr/>
        </p:nvSpPr>
        <p:spPr bwMode="auto">
          <a:xfrm flipV="1">
            <a:off x="2140312" y="2231831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5" name="Line 57"/>
          <p:cNvSpPr>
            <a:spLocks noChangeShapeType="1"/>
          </p:cNvSpPr>
          <p:nvPr/>
        </p:nvSpPr>
        <p:spPr bwMode="auto">
          <a:xfrm flipV="1">
            <a:off x="2362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6" name="Line 58"/>
          <p:cNvSpPr>
            <a:spLocks noChangeShapeType="1"/>
          </p:cNvSpPr>
          <p:nvPr/>
        </p:nvSpPr>
        <p:spPr bwMode="auto">
          <a:xfrm flipV="1">
            <a:off x="2292712" y="1774631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7" name="Line 59"/>
          <p:cNvSpPr>
            <a:spLocks noChangeShapeType="1"/>
          </p:cNvSpPr>
          <p:nvPr/>
        </p:nvSpPr>
        <p:spPr bwMode="auto">
          <a:xfrm flipV="1">
            <a:off x="2521312" y="2155631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8" name="Line 60"/>
          <p:cNvSpPr>
            <a:spLocks noChangeShapeType="1"/>
          </p:cNvSpPr>
          <p:nvPr/>
        </p:nvSpPr>
        <p:spPr bwMode="auto">
          <a:xfrm flipV="1">
            <a:off x="2064112" y="2231831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" name="Date Placeholder 53"/>
          <p:cNvSpPr>
            <a:spLocks noGrp="1"/>
          </p:cNvSpPr>
          <p:nvPr>
            <p:ph type="dt" sz="half" idx="10"/>
          </p:nvPr>
        </p:nvSpPr>
        <p:spPr>
          <a:xfrm>
            <a:off x="3581400" y="6248400"/>
            <a:ext cx="2133600" cy="365125"/>
          </a:xfrm>
        </p:spPr>
        <p:txBody>
          <a:bodyPr/>
          <a:lstStyle/>
          <a:p>
            <a:fld id="{52E671B6-4E82-4FDD-AD77-18D46332167D}" type="datetime1">
              <a:rPr lang="en-US" altLang="zh-TW" smtClean="0"/>
              <a:pPr/>
              <a:t>9/11/2014</a:t>
            </a:fld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8" name="橢圓 87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0451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dirty="0" smtClean="0">
                <a:effectLst/>
              </a:rPr>
              <a:t>Support Vector Machine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24289" y="2441153"/>
            <a:ext cx="3243262" cy="1752600"/>
            <a:chOff x="2887" y="1776"/>
            <a:chExt cx="2043" cy="1104"/>
          </a:xfrm>
        </p:grpSpPr>
        <p:sp>
          <p:nvSpPr>
            <p:cNvPr id="158724" name="Rectangle 4"/>
            <p:cNvSpPr>
              <a:spLocks noChangeArrowheads="1"/>
            </p:cNvSpPr>
            <p:nvPr/>
          </p:nvSpPr>
          <p:spPr bwMode="auto">
            <a:xfrm>
              <a:off x="2887" y="2208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5" name="Rectangle 5"/>
            <p:cNvSpPr>
              <a:spLocks noChangeArrowheads="1"/>
            </p:cNvSpPr>
            <p:nvPr/>
          </p:nvSpPr>
          <p:spPr bwMode="auto">
            <a:xfrm>
              <a:off x="3312" y="2304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6" name="Rectangle 6"/>
            <p:cNvSpPr>
              <a:spLocks noChangeArrowheads="1"/>
            </p:cNvSpPr>
            <p:nvPr/>
          </p:nvSpPr>
          <p:spPr bwMode="auto">
            <a:xfrm>
              <a:off x="3024" y="177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7" name="Rectangle 7"/>
            <p:cNvSpPr>
              <a:spLocks noChangeArrowheads="1"/>
            </p:cNvSpPr>
            <p:nvPr/>
          </p:nvSpPr>
          <p:spPr bwMode="auto">
            <a:xfrm>
              <a:off x="3312" y="2640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8" name="Rectangle 8"/>
            <p:cNvSpPr>
              <a:spLocks noChangeArrowheads="1"/>
            </p:cNvSpPr>
            <p:nvPr/>
          </p:nvSpPr>
          <p:spPr bwMode="auto">
            <a:xfrm>
              <a:off x="3648" y="273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9" name="Rectangle 9"/>
            <p:cNvSpPr>
              <a:spLocks noChangeArrowheads="1"/>
            </p:cNvSpPr>
            <p:nvPr/>
          </p:nvSpPr>
          <p:spPr bwMode="auto">
            <a:xfrm>
              <a:off x="4080" y="273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0" name="Rectangle 10"/>
            <p:cNvSpPr>
              <a:spLocks noChangeArrowheads="1"/>
            </p:cNvSpPr>
            <p:nvPr/>
          </p:nvSpPr>
          <p:spPr bwMode="auto">
            <a:xfrm>
              <a:off x="3696" y="2304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1" name="Rectangle 11"/>
            <p:cNvSpPr>
              <a:spLocks noChangeArrowheads="1"/>
            </p:cNvSpPr>
            <p:nvPr/>
          </p:nvSpPr>
          <p:spPr bwMode="auto">
            <a:xfrm>
              <a:off x="3312" y="201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2" name="Rectangle 12"/>
            <p:cNvSpPr>
              <a:spLocks noChangeArrowheads="1"/>
            </p:cNvSpPr>
            <p:nvPr/>
          </p:nvSpPr>
          <p:spPr bwMode="auto">
            <a:xfrm>
              <a:off x="4176" y="2400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3" name="Rectangle 13"/>
            <p:cNvSpPr>
              <a:spLocks noChangeArrowheads="1"/>
            </p:cNvSpPr>
            <p:nvPr/>
          </p:nvSpPr>
          <p:spPr bwMode="auto">
            <a:xfrm>
              <a:off x="3936" y="201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4" name="Rectangle 14"/>
            <p:cNvSpPr>
              <a:spLocks noChangeArrowheads="1"/>
            </p:cNvSpPr>
            <p:nvPr/>
          </p:nvSpPr>
          <p:spPr bwMode="auto">
            <a:xfrm>
              <a:off x="3600" y="1872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5" name="Text Box 15"/>
            <p:cNvSpPr txBox="1">
              <a:spLocks noChangeArrowheads="1"/>
            </p:cNvSpPr>
            <p:nvPr/>
          </p:nvSpPr>
          <p:spPr bwMode="auto">
            <a:xfrm>
              <a:off x="4454" y="1851"/>
              <a:ext cx="47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600" dirty="0">
                  <a:solidFill>
                    <a:srgbClr val="0000FF"/>
                  </a:solidFill>
                  <a:latin typeface="Arial" charset="0"/>
                </a:rPr>
                <a:t>A+</a:t>
              </a:r>
              <a:endParaRPr lang="en-US" altLang="zh-TW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55576" y="2822153"/>
            <a:ext cx="3200400" cy="2362200"/>
            <a:chOff x="576" y="2016"/>
            <a:chExt cx="2016" cy="1488"/>
          </a:xfrm>
        </p:grpSpPr>
        <p:sp>
          <p:nvSpPr>
            <p:cNvPr id="158737" name="Oval 17"/>
            <p:cNvSpPr>
              <a:spLocks noChangeArrowheads="1"/>
            </p:cNvSpPr>
            <p:nvPr/>
          </p:nvSpPr>
          <p:spPr bwMode="auto">
            <a:xfrm>
              <a:off x="1296" y="2304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8" name="Oval 18"/>
            <p:cNvSpPr>
              <a:spLocks noChangeArrowheads="1"/>
            </p:cNvSpPr>
            <p:nvPr/>
          </p:nvSpPr>
          <p:spPr bwMode="auto">
            <a:xfrm>
              <a:off x="1968" y="201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9" name="Oval 19"/>
            <p:cNvSpPr>
              <a:spLocks noChangeArrowheads="1"/>
            </p:cNvSpPr>
            <p:nvPr/>
          </p:nvSpPr>
          <p:spPr bwMode="auto">
            <a:xfrm>
              <a:off x="1584" y="2592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zh-TW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8740" name="Oval 20"/>
            <p:cNvSpPr>
              <a:spLocks noChangeArrowheads="1"/>
            </p:cNvSpPr>
            <p:nvPr/>
          </p:nvSpPr>
          <p:spPr bwMode="auto">
            <a:xfrm>
              <a:off x="1776" y="244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1" name="Oval 21"/>
            <p:cNvSpPr>
              <a:spLocks noChangeArrowheads="1"/>
            </p:cNvSpPr>
            <p:nvPr/>
          </p:nvSpPr>
          <p:spPr bwMode="auto">
            <a:xfrm>
              <a:off x="1200" y="2832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2" name="Oval 22"/>
            <p:cNvSpPr>
              <a:spLocks noChangeArrowheads="1"/>
            </p:cNvSpPr>
            <p:nvPr/>
          </p:nvSpPr>
          <p:spPr bwMode="auto">
            <a:xfrm>
              <a:off x="1680" y="297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3" name="Oval 23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4" name="Oval 24"/>
            <p:cNvSpPr>
              <a:spLocks noChangeArrowheads="1"/>
            </p:cNvSpPr>
            <p:nvPr/>
          </p:nvSpPr>
          <p:spPr bwMode="auto">
            <a:xfrm>
              <a:off x="2064" y="249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5" name="Oval 25"/>
            <p:cNvSpPr>
              <a:spLocks noChangeArrowheads="1"/>
            </p:cNvSpPr>
            <p:nvPr/>
          </p:nvSpPr>
          <p:spPr bwMode="auto">
            <a:xfrm>
              <a:off x="1536" y="3360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6" name="Oval 26"/>
            <p:cNvSpPr>
              <a:spLocks noChangeArrowheads="1"/>
            </p:cNvSpPr>
            <p:nvPr/>
          </p:nvSpPr>
          <p:spPr bwMode="auto">
            <a:xfrm>
              <a:off x="1392" y="292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7" name="Oval 27"/>
            <p:cNvSpPr>
              <a:spLocks noChangeArrowheads="1"/>
            </p:cNvSpPr>
            <p:nvPr/>
          </p:nvSpPr>
          <p:spPr bwMode="auto">
            <a:xfrm>
              <a:off x="1968" y="321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8" name="Oval 28"/>
            <p:cNvSpPr>
              <a:spLocks noChangeArrowheads="1"/>
            </p:cNvSpPr>
            <p:nvPr/>
          </p:nvSpPr>
          <p:spPr bwMode="auto">
            <a:xfrm>
              <a:off x="1968" y="2784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9" name="Text Box 29"/>
            <p:cNvSpPr txBox="1">
              <a:spLocks noChangeArrowheads="1"/>
            </p:cNvSpPr>
            <p:nvPr/>
          </p:nvSpPr>
          <p:spPr bwMode="auto">
            <a:xfrm>
              <a:off x="576" y="2400"/>
              <a:ext cx="404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  <a:latin typeface="Arial" charset="0"/>
                </a:rPr>
                <a:t>A-</a:t>
              </a:r>
              <a:endParaRPr lang="en-US" altLang="zh-TW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812726" y="1368152"/>
            <a:ext cx="7204075" cy="4465638"/>
            <a:chOff x="748" y="762"/>
            <a:chExt cx="4538" cy="2813"/>
          </a:xfrm>
        </p:grpSpPr>
        <p:sp>
          <p:nvSpPr>
            <p:cNvPr id="158751" name="Line 31"/>
            <p:cNvSpPr>
              <a:spLocks noChangeShapeType="1"/>
            </p:cNvSpPr>
            <p:nvPr/>
          </p:nvSpPr>
          <p:spPr bwMode="auto">
            <a:xfrm>
              <a:off x="2223" y="1045"/>
              <a:ext cx="1177" cy="220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2" name="Line 32"/>
            <p:cNvSpPr>
              <a:spLocks noChangeShapeType="1"/>
            </p:cNvSpPr>
            <p:nvPr/>
          </p:nvSpPr>
          <p:spPr bwMode="auto">
            <a:xfrm flipV="1">
              <a:off x="3112" y="3061"/>
              <a:ext cx="576" cy="336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3" name="Line 33"/>
            <p:cNvSpPr>
              <a:spLocks noChangeShapeType="1"/>
            </p:cNvSpPr>
            <p:nvPr/>
          </p:nvSpPr>
          <p:spPr bwMode="auto">
            <a:xfrm>
              <a:off x="2632" y="1039"/>
              <a:ext cx="1104" cy="2064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4" name="Line 34"/>
            <p:cNvSpPr>
              <a:spLocks noChangeShapeType="1"/>
            </p:cNvSpPr>
            <p:nvPr/>
          </p:nvSpPr>
          <p:spPr bwMode="auto">
            <a:xfrm>
              <a:off x="1960" y="1285"/>
              <a:ext cx="1104" cy="206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5" name="Line 35"/>
            <p:cNvSpPr>
              <a:spLocks noChangeShapeType="1"/>
            </p:cNvSpPr>
            <p:nvPr/>
          </p:nvSpPr>
          <p:spPr bwMode="auto">
            <a:xfrm flipV="1">
              <a:off x="2248" y="901"/>
              <a:ext cx="384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58756" name="Picture 36" descr="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6" y="805"/>
              <a:ext cx="302" cy="223"/>
            </a:xfrm>
            <a:prstGeom prst="rect">
              <a:avLst/>
            </a:prstGeom>
            <a:noFill/>
          </p:spPr>
        </p:pic>
        <p:pic>
          <p:nvPicPr>
            <p:cNvPr id="158757" name="Picture 37" descr="margi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44" y="3157"/>
              <a:ext cx="1742" cy="418"/>
            </a:xfrm>
            <a:prstGeom prst="rect">
              <a:avLst/>
            </a:prstGeom>
            <a:noFill/>
          </p:spPr>
        </p:pic>
        <p:pic>
          <p:nvPicPr>
            <p:cNvPr id="158758" name="Picture 38" descr="xw+b=-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8" y="3158"/>
              <a:ext cx="2177" cy="348"/>
            </a:xfrm>
            <a:prstGeom prst="rect">
              <a:avLst/>
            </a:prstGeom>
            <a:noFill/>
          </p:spPr>
        </p:pic>
        <p:pic>
          <p:nvPicPr>
            <p:cNvPr id="158759" name="Picture 39" descr="xw+b=+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44" y="762"/>
              <a:ext cx="1860" cy="355"/>
            </a:xfrm>
            <a:prstGeom prst="rect">
              <a:avLst/>
            </a:prstGeom>
            <a:noFill/>
          </p:spPr>
        </p:pic>
      </p:grpSp>
      <p:sp>
        <p:nvSpPr>
          <p:cNvPr id="42" name="日期版面配置區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D72A-1883-42F2-8EF6-66BAC164CF06}" type="datetime1">
              <a:rPr lang="en-US" altLang="zh-TW" smtClean="0"/>
              <a:pPr/>
              <a:t>9/11/2014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 of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Liblinear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://www.csie.ntu.edu.tw/~cjlin/liblinear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LibSVM</a:t>
            </a:r>
            <a:endParaRPr lang="en-US" altLang="zh-TW" dirty="0" smtClean="0">
              <a:hlinkClick r:id="rId3"/>
            </a:endParaRP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://www.csie.ntu.edu.tw/~cjlin/libsvm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34665"/>
              </p:ext>
            </p:extLst>
          </p:nvPr>
        </p:nvGraphicFramePr>
        <p:xfrm>
          <a:off x="457200" y="1700808"/>
          <a:ext cx="8343239" cy="354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568"/>
                <a:gridCol w="6157671"/>
              </a:tblGrid>
              <a:tr h="491281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1378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13:00 </a:t>
                      </a:r>
                      <a:r>
                        <a:rPr lang="en-US" altLang="zh-TW" sz="2400" dirty="0" smtClean="0"/>
                        <a:t>~ </a:t>
                      </a:r>
                      <a:r>
                        <a:rPr lang="en-US" altLang="zh-TW" sz="2400" dirty="0" smtClean="0"/>
                        <a:t>14:10 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Introduction</a:t>
                      </a:r>
                      <a:r>
                        <a:rPr lang="en-US" altLang="zh-TW" sz="3200" baseline="0" dirty="0" smtClean="0"/>
                        <a:t> to final practice</a:t>
                      </a:r>
                      <a:endParaRPr lang="en-US" altLang="zh-TW" sz="3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Lecture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Reviewing</a:t>
                      </a:r>
                      <a:r>
                        <a:rPr lang="en-US" altLang="zh-TW" sz="3200" baseline="0" dirty="0" smtClean="0"/>
                        <a:t> </a:t>
                      </a:r>
                      <a:r>
                        <a:rPr lang="en-US" altLang="zh-TW" sz="3200" dirty="0" smtClean="0"/>
                        <a:t>sample</a:t>
                      </a:r>
                      <a:r>
                        <a:rPr lang="en-US" altLang="zh-TW" sz="3200" baseline="0" dirty="0" smtClean="0"/>
                        <a:t> codes</a:t>
                      </a:r>
                      <a:endParaRPr lang="en-US" altLang="zh-TW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495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14:20 </a:t>
                      </a:r>
                      <a:r>
                        <a:rPr lang="en-US" altLang="zh-TW" sz="2400" dirty="0" smtClean="0"/>
                        <a:t>~ </a:t>
                      </a:r>
                      <a:r>
                        <a:rPr lang="en-US" altLang="zh-TW" sz="2400" dirty="0" smtClean="0"/>
                        <a:t>15:45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Practice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96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15:45 </a:t>
                      </a:r>
                      <a:r>
                        <a:rPr lang="en-US" altLang="zh-TW" sz="2400" dirty="0" smtClean="0"/>
                        <a:t>~ </a:t>
                      </a:r>
                      <a:r>
                        <a:rPr lang="en-US" altLang="zh-TW" sz="2400" dirty="0" smtClean="0"/>
                        <a:t>16:00 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Discussion and QA</a:t>
                      </a:r>
                      <a:endParaRPr lang="zh-TW" alt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/>
              <a:t>Workflow of data-driven approach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2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Workflow - </a:t>
            </a:r>
            <a:r>
              <a:rPr lang="en-US" altLang="zh-TW" sz="3600" dirty="0"/>
              <a:t>Data-driven approach</a:t>
            </a:r>
            <a:r>
              <a:rPr lang="en-US" altLang="zh-TW" sz="3600" dirty="0" smtClean="0"/>
              <a:t>(1)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1. Determine </a:t>
            </a:r>
            <a:r>
              <a:rPr lang="en-US" altLang="zh-TW" b="1" dirty="0"/>
              <a:t>what is </a:t>
            </a:r>
            <a:r>
              <a:rPr lang="en-US" altLang="zh-TW" dirty="0"/>
              <a:t>considered to be the </a:t>
            </a:r>
            <a:r>
              <a:rPr lang="en-US" altLang="zh-TW" b="1" dirty="0"/>
              <a:t>‘instance’ for </a:t>
            </a:r>
            <a:r>
              <a:rPr lang="en-US" altLang="zh-TW" b="1" dirty="0" smtClean="0"/>
              <a:t>classification (what is x? what is y?)</a:t>
            </a:r>
            <a:endParaRPr lang="en-US" altLang="zh-TW" b="1" dirty="0"/>
          </a:p>
          <a:p>
            <a:pPr lvl="1"/>
            <a:r>
              <a:rPr lang="en-US" altLang="zh-TW" dirty="0" smtClean="0"/>
              <a:t>Node </a:t>
            </a:r>
            <a:r>
              <a:rPr lang="en-US" altLang="zh-TW" dirty="0"/>
              <a:t>or link?</a:t>
            </a:r>
          </a:p>
          <a:p>
            <a:pPr lvl="1"/>
            <a:r>
              <a:rPr lang="en-US" altLang="zh-TW" dirty="0" smtClean="0"/>
              <a:t>Multi-class </a:t>
            </a:r>
            <a:r>
              <a:rPr lang="en-US" altLang="zh-TW" dirty="0"/>
              <a:t>or single class?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/>
              <a:t>. </a:t>
            </a:r>
            <a:r>
              <a:rPr lang="en-US" altLang="zh-TW" b="1" dirty="0"/>
              <a:t>Obtaining features for the instance </a:t>
            </a:r>
          </a:p>
          <a:p>
            <a:pPr lvl="1"/>
            <a:r>
              <a:rPr lang="en-US" altLang="zh-TW" dirty="0" smtClean="0"/>
              <a:t>Topological </a:t>
            </a:r>
            <a:r>
              <a:rPr lang="en-US" altLang="zh-TW" dirty="0"/>
              <a:t>features (e.g. degree, centrality)</a:t>
            </a:r>
          </a:p>
          <a:p>
            <a:pPr lvl="1"/>
            <a:r>
              <a:rPr lang="en-US" altLang="zh-TW" dirty="0" smtClean="0"/>
              <a:t>Attributes </a:t>
            </a:r>
            <a:r>
              <a:rPr lang="en-US" altLang="zh-TW" dirty="0"/>
              <a:t>of instances (e.g. time info, relation type of edges)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Social </a:t>
            </a:r>
            <a:r>
              <a:rPr lang="en-US" altLang="zh-TW" dirty="0"/>
              <a:t>features (the information </a:t>
            </a:r>
            <a:r>
              <a:rPr lang="en-US" altLang="zh-TW" dirty="0" smtClean="0"/>
              <a:t>from neighbors)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17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Workflow - Data-driven </a:t>
            </a:r>
            <a:r>
              <a:rPr lang="en-US" altLang="zh-TW" sz="3600" dirty="0" smtClean="0"/>
              <a:t>approach(2)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 </a:t>
            </a:r>
            <a:r>
              <a:rPr lang="en-US" altLang="zh-TW" b="1" dirty="0"/>
              <a:t>Determine a classifier to use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 smtClean="0"/>
              <a:t>E.g. </a:t>
            </a:r>
            <a:r>
              <a:rPr lang="en-US" altLang="zh-TW" dirty="0" err="1" smtClean="0"/>
              <a:t>Liblinear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LibSVM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Weka</a:t>
            </a:r>
            <a:r>
              <a:rPr lang="en-US" altLang="zh-TW" dirty="0"/>
              <a:t> </a:t>
            </a:r>
            <a:r>
              <a:rPr lang="en-US" altLang="zh-TW" dirty="0" smtClean="0"/>
              <a:t>...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en-US" altLang="zh-TW" b="1" dirty="0"/>
              <a:t>Train a classifier and evaluate the results using held-out data </a:t>
            </a:r>
            <a:r>
              <a:rPr lang="en-US" altLang="zh-TW" dirty="0"/>
              <a:t>(i.e. </a:t>
            </a:r>
            <a:r>
              <a:rPr lang="en-US" altLang="zh-TW" dirty="0" smtClean="0"/>
              <a:t>data </a:t>
            </a:r>
            <a:r>
              <a:rPr lang="en-US" altLang="zh-TW" dirty="0"/>
              <a:t>not used for training). If the performance is not </a:t>
            </a:r>
            <a:r>
              <a:rPr lang="en-US" altLang="zh-TW" dirty="0" err="1"/>
              <a:t>satisfiable</a:t>
            </a:r>
            <a:r>
              <a:rPr lang="en-US" altLang="zh-TW" dirty="0"/>
              <a:t>, go </a:t>
            </a:r>
            <a:r>
              <a:rPr lang="en-US" altLang="zh-TW" dirty="0" smtClean="0"/>
              <a:t>back </a:t>
            </a:r>
            <a:r>
              <a:rPr lang="en-US" altLang="zh-TW" dirty="0"/>
              <a:t>to (2) and (3).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70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Workflow - </a:t>
            </a:r>
            <a:r>
              <a:rPr lang="en-US" altLang="zh-TW" sz="3600" dirty="0" smtClean="0"/>
              <a:t>Data-driven approach(3) </a:t>
            </a:r>
            <a:endParaRPr lang="zh-TW" altLang="en-US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23</a:t>
            </a:fld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576016" y="2708920"/>
            <a:ext cx="1275766" cy="1381472"/>
            <a:chOff x="576016" y="2564904"/>
            <a:chExt cx="1859532" cy="2232248"/>
          </a:xfrm>
        </p:grpSpPr>
        <p:sp>
          <p:nvSpPr>
            <p:cNvPr id="6" name="橢圓 5"/>
            <p:cNvSpPr/>
            <p:nvPr/>
          </p:nvSpPr>
          <p:spPr>
            <a:xfrm>
              <a:off x="611560" y="2564904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/>
                <a:t>1</a:t>
              </a:r>
              <a:endParaRPr lang="zh-TW" altLang="en-US" sz="2800" b="1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576016" y="3717032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5</a:t>
              </a:r>
              <a:endParaRPr lang="zh-TW" altLang="en-US" sz="2800" b="1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972272" y="2682280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2</a:t>
              </a:r>
              <a:endParaRPr lang="zh-TW" altLang="en-US" sz="2800" b="1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1268016" y="4365104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4</a:t>
              </a:r>
              <a:endParaRPr lang="zh-TW" altLang="en-US" sz="2800" b="1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2003500" y="3717032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3</a:t>
              </a:r>
              <a:endParaRPr lang="zh-TW" altLang="en-US" sz="2800" b="1" dirty="0"/>
            </a:p>
          </p:txBody>
        </p:sp>
        <p:cxnSp>
          <p:nvCxnSpPr>
            <p:cNvPr id="11" name="直線接點 10"/>
            <p:cNvCxnSpPr>
              <a:stCxn id="6" idx="5"/>
              <a:endCxn id="10" idx="1"/>
            </p:cNvCxnSpPr>
            <p:nvPr/>
          </p:nvCxnSpPr>
          <p:spPr>
            <a:xfrm>
              <a:off x="980336" y="2933680"/>
              <a:ext cx="1086436" cy="8466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8" idx="4"/>
              <a:endCxn id="10" idx="0"/>
            </p:cNvCxnSpPr>
            <p:nvPr/>
          </p:nvCxnSpPr>
          <p:spPr>
            <a:xfrm>
              <a:off x="2188296" y="3114328"/>
              <a:ext cx="31228" cy="6027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8" idx="3"/>
              <a:endCxn id="7" idx="7"/>
            </p:cNvCxnSpPr>
            <p:nvPr/>
          </p:nvCxnSpPr>
          <p:spPr>
            <a:xfrm flipH="1">
              <a:off x="944792" y="3051056"/>
              <a:ext cx="1090752" cy="72924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10" idx="3"/>
              <a:endCxn id="9" idx="7"/>
            </p:cNvCxnSpPr>
            <p:nvPr/>
          </p:nvCxnSpPr>
          <p:spPr>
            <a:xfrm flipH="1">
              <a:off x="1636792" y="4085808"/>
              <a:ext cx="429980" cy="3425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9" idx="1"/>
              <a:endCxn id="7" idx="5"/>
            </p:cNvCxnSpPr>
            <p:nvPr/>
          </p:nvCxnSpPr>
          <p:spPr>
            <a:xfrm flipH="1" flipV="1">
              <a:off x="944792" y="4085808"/>
              <a:ext cx="386496" cy="3425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向右箭號 16"/>
          <p:cNvSpPr/>
          <p:nvPr/>
        </p:nvSpPr>
        <p:spPr>
          <a:xfrm rot="19439810">
            <a:off x="1975778" y="2721736"/>
            <a:ext cx="1114040" cy="243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114613">
            <a:off x="2068050" y="3858088"/>
            <a:ext cx="1089771" cy="2435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19872" y="1772816"/>
            <a:ext cx="1368152" cy="853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Training</a:t>
            </a:r>
          </a:p>
          <a:p>
            <a:pPr algn="ctr"/>
            <a:r>
              <a:rPr lang="en-US" altLang="zh-TW" sz="2400" dirty="0"/>
              <a:t>D</a:t>
            </a:r>
            <a:r>
              <a:rPr lang="en-US" altLang="zh-TW" sz="2400" dirty="0" smtClean="0"/>
              <a:t>ata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3419872" y="3832501"/>
            <a:ext cx="1368152" cy="8537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Testing</a:t>
            </a:r>
          </a:p>
          <a:p>
            <a:pPr algn="ctr"/>
            <a:r>
              <a:rPr lang="en-US" altLang="zh-TW" sz="2400" dirty="0" smtClean="0"/>
              <a:t>Data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5076056" y="2077903"/>
            <a:ext cx="1114040" cy="2435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磁碟 24"/>
          <p:cNvSpPr/>
          <p:nvPr/>
        </p:nvSpPr>
        <p:spPr>
          <a:xfrm>
            <a:off x="6444208" y="1736810"/>
            <a:ext cx="864096" cy="925779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 rot="5400000">
            <a:off x="6319235" y="3241851"/>
            <a:ext cx="1114040" cy="2435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5076056" y="4240393"/>
            <a:ext cx="1114040" cy="2435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6444208" y="4122800"/>
            <a:ext cx="710692" cy="659452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7504" y="4293096"/>
            <a:ext cx="205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Social Network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09170" y="1736810"/>
            <a:ext cx="1447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Feature </a:t>
            </a:r>
          </a:p>
          <a:p>
            <a:r>
              <a:rPr lang="en-US" altLang="zh-TW" sz="2400" dirty="0" smtClean="0"/>
              <a:t>Extraction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220633" y="3045596"/>
            <a:ext cx="1447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Feature </a:t>
            </a:r>
          </a:p>
          <a:p>
            <a:r>
              <a:rPr lang="en-US" altLang="zh-TW" sz="2400" dirty="0" smtClean="0"/>
              <a:t>Extraction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016120" y="1692411"/>
            <a:ext cx="117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Training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47297" y="4754761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Prediction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741636" y="3651808"/>
            <a:ext cx="105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Testing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12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1" grpId="0"/>
      <p:bldP spid="32" grpId="0"/>
      <p:bldP spid="36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9952" y="2272785"/>
            <a:ext cx="4546848" cy="324444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D13FF"/>
                </a:solidFill>
              </a:rPr>
              <a:t>+1 </a:t>
            </a:r>
            <a:r>
              <a:rPr lang="en-US" altLang="zh-TW" dirty="0" smtClean="0"/>
              <a:t>1:0.34 2:0.96 3:-0.5</a:t>
            </a:r>
          </a:p>
          <a:p>
            <a:r>
              <a:rPr lang="en-US" altLang="zh-TW" dirty="0" smtClean="0">
                <a:solidFill>
                  <a:srgbClr val="0D13FF"/>
                </a:solidFill>
              </a:rPr>
              <a:t>-1  </a:t>
            </a:r>
            <a:r>
              <a:rPr lang="en-US" altLang="zh-TW" dirty="0" smtClean="0"/>
              <a:t>1:0.9   2: 0.1  3: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0.3</a:t>
            </a:r>
          </a:p>
          <a:p>
            <a:r>
              <a:rPr lang="en-US" altLang="zh-TW" dirty="0" smtClean="0">
                <a:solidFill>
                  <a:srgbClr val="0D13FF"/>
                </a:solidFill>
              </a:rPr>
              <a:t>+</a:t>
            </a:r>
            <a:r>
              <a:rPr lang="en-US" altLang="zh-TW" dirty="0">
                <a:solidFill>
                  <a:srgbClr val="0D13FF"/>
                </a:solidFill>
              </a:rPr>
              <a:t>1 </a:t>
            </a:r>
            <a:r>
              <a:rPr lang="en-US" altLang="zh-TW" dirty="0" smtClean="0"/>
              <a:t>1:0.28 2:0.77 </a:t>
            </a:r>
            <a:r>
              <a:rPr lang="en-US" altLang="zh-TW" dirty="0"/>
              <a:t>3:-</a:t>
            </a:r>
            <a:r>
              <a:rPr lang="en-US" altLang="zh-TW" dirty="0" smtClean="0"/>
              <a:t>0.6</a:t>
            </a:r>
            <a:endParaRPr lang="en-US" altLang="zh-TW" dirty="0"/>
          </a:p>
          <a:p>
            <a:r>
              <a:rPr lang="en-US" altLang="zh-TW" dirty="0">
                <a:solidFill>
                  <a:srgbClr val="0D13FF"/>
                </a:solidFill>
              </a:rPr>
              <a:t>-1  </a:t>
            </a:r>
            <a:r>
              <a:rPr lang="en-US" altLang="zh-TW" dirty="0" smtClean="0"/>
              <a:t>1:1.0   </a:t>
            </a:r>
            <a:r>
              <a:rPr lang="en-US" altLang="zh-TW" dirty="0"/>
              <a:t>2: </a:t>
            </a:r>
            <a:r>
              <a:rPr lang="en-US" altLang="zh-TW" dirty="0" smtClean="0"/>
              <a:t>0.2  </a:t>
            </a:r>
            <a:r>
              <a:rPr lang="en-US" altLang="zh-TW" dirty="0"/>
              <a:t>3:</a:t>
            </a:r>
            <a:r>
              <a:rPr lang="zh-TW" altLang="en-US" dirty="0"/>
              <a:t> </a:t>
            </a:r>
            <a:r>
              <a:rPr lang="en-US" altLang="zh-TW" dirty="0" smtClean="0"/>
              <a:t>0.4</a:t>
            </a:r>
            <a:endParaRPr lang="en-US" altLang="zh-TW" dirty="0"/>
          </a:p>
          <a:p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24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27584" y="2072339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27584" y="2720411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27584" y="3368483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27584" y="4016555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27584" y="4664627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483768" y="2072339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483768" y="2720411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483768" y="3368483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483768" y="4016555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483768" y="4736635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827584" y="5384707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6" idx="6"/>
            <a:endCxn id="11" idx="2"/>
          </p:cNvCxnSpPr>
          <p:nvPr/>
        </p:nvCxnSpPr>
        <p:spPr>
          <a:xfrm>
            <a:off x="1187624" y="2252359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6"/>
            <a:endCxn id="12" idx="2"/>
          </p:cNvCxnSpPr>
          <p:nvPr/>
        </p:nvCxnSpPr>
        <p:spPr>
          <a:xfrm>
            <a:off x="1187624" y="2252359"/>
            <a:ext cx="1296144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6"/>
            <a:endCxn id="14" idx="2"/>
          </p:cNvCxnSpPr>
          <p:nvPr/>
        </p:nvCxnSpPr>
        <p:spPr>
          <a:xfrm>
            <a:off x="1187624" y="2252359"/>
            <a:ext cx="1296144" cy="1944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9" idx="6"/>
            <a:endCxn id="12" idx="2"/>
          </p:cNvCxnSpPr>
          <p:nvPr/>
        </p:nvCxnSpPr>
        <p:spPr>
          <a:xfrm flipV="1">
            <a:off x="1187624" y="2900431"/>
            <a:ext cx="1296144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6"/>
            <a:endCxn id="14" idx="2"/>
          </p:cNvCxnSpPr>
          <p:nvPr/>
        </p:nvCxnSpPr>
        <p:spPr>
          <a:xfrm>
            <a:off x="1187624" y="4196575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15" idx="2"/>
          </p:cNvCxnSpPr>
          <p:nvPr/>
        </p:nvCxnSpPr>
        <p:spPr>
          <a:xfrm flipV="1">
            <a:off x="1209552" y="4916655"/>
            <a:ext cx="1274216" cy="650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0" idx="6"/>
            <a:endCxn id="15" idx="2"/>
          </p:cNvCxnSpPr>
          <p:nvPr/>
        </p:nvCxnSpPr>
        <p:spPr>
          <a:xfrm>
            <a:off x="1187624" y="4844647"/>
            <a:ext cx="1296144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6"/>
            <a:endCxn id="11" idx="2"/>
          </p:cNvCxnSpPr>
          <p:nvPr/>
        </p:nvCxnSpPr>
        <p:spPr>
          <a:xfrm flipV="1">
            <a:off x="1187624" y="2252359"/>
            <a:ext cx="1296144" cy="194421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0" idx="6"/>
            <a:endCxn id="14" idx="2"/>
          </p:cNvCxnSpPr>
          <p:nvPr/>
        </p:nvCxnSpPr>
        <p:spPr>
          <a:xfrm flipV="1">
            <a:off x="1187624" y="4196575"/>
            <a:ext cx="1296144" cy="64807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942154" y="433803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?</a:t>
            </a:r>
            <a:endParaRPr lang="zh-TW" altLang="en-US" sz="3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401128" y="290845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?</a:t>
            </a:r>
            <a:endParaRPr lang="zh-TW" altLang="en-US" sz="3200" b="1" dirty="0"/>
          </a:p>
        </p:txBody>
      </p:sp>
      <p:cxnSp>
        <p:nvCxnSpPr>
          <p:cNvPr id="30" name="直線接點 29"/>
          <p:cNvCxnSpPr>
            <a:stCxn id="7" idx="0"/>
            <a:endCxn id="6" idx="4"/>
          </p:cNvCxnSpPr>
          <p:nvPr/>
        </p:nvCxnSpPr>
        <p:spPr>
          <a:xfrm flipV="1">
            <a:off x="1007604" y="2432379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0" idx="0"/>
            <a:endCxn id="9" idx="4"/>
          </p:cNvCxnSpPr>
          <p:nvPr/>
        </p:nvCxnSpPr>
        <p:spPr>
          <a:xfrm flipV="1">
            <a:off x="1007604" y="4376595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/>
          <p:nvPr/>
        </p:nvSpPr>
        <p:spPr>
          <a:xfrm>
            <a:off x="703228" y="2006076"/>
            <a:ext cx="2286863" cy="49256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單箭頭接點 33"/>
          <p:cNvCxnSpPr>
            <a:stCxn id="32" idx="3"/>
          </p:cNvCxnSpPr>
          <p:nvPr/>
        </p:nvCxnSpPr>
        <p:spPr>
          <a:xfrm>
            <a:off x="2990091" y="2252359"/>
            <a:ext cx="1437893" cy="32403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5"/>
          <p:cNvSpPr/>
          <p:nvPr/>
        </p:nvSpPr>
        <p:spPr>
          <a:xfrm>
            <a:off x="700961" y="2636912"/>
            <a:ext cx="2286863" cy="49256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7" name="直線單箭頭接點 36"/>
          <p:cNvCxnSpPr>
            <a:stCxn id="36" idx="3"/>
          </p:cNvCxnSpPr>
          <p:nvPr/>
        </p:nvCxnSpPr>
        <p:spPr>
          <a:xfrm>
            <a:off x="2987824" y="2883195"/>
            <a:ext cx="1440160" cy="246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向右箭號 40"/>
          <p:cNvSpPr/>
          <p:nvPr/>
        </p:nvSpPr>
        <p:spPr>
          <a:xfrm>
            <a:off x="3203848" y="3368483"/>
            <a:ext cx="648072" cy="56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05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/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26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89040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𝑛𝑒𝑖𝑔h𝑏𝑜𝑟𝑠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𝐿𝑒𝑛𝑔𝑡h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 smtClean="0">
                    <a:latin typeface="Cambria Math" panose="02040503050406030204" pitchFamily="18" charset="0"/>
                  </a:rPr>
                  <a:t>A: the adjacency matrix of G</a:t>
                </a: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8904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2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Background knowledge -</a:t>
            </a:r>
            <a:br>
              <a:rPr lang="en-US" altLang="zh-TW" dirty="0" smtClean="0"/>
            </a:br>
            <a:r>
              <a:rPr lang="en-US" altLang="zh-TW" dirty="0" smtClean="0"/>
              <a:t>Adjacency matrix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27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11560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7" name="橢圓 6"/>
          <p:cNvSpPr/>
          <p:nvPr/>
        </p:nvSpPr>
        <p:spPr>
          <a:xfrm>
            <a:off x="576016" y="371703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1972272" y="268228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268016" y="43651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2003500" y="371703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cxnSp>
        <p:nvCxnSpPr>
          <p:cNvPr id="12" name="直線接點 11"/>
          <p:cNvCxnSpPr>
            <a:stCxn id="6" idx="5"/>
            <a:endCxn id="10" idx="1"/>
          </p:cNvCxnSpPr>
          <p:nvPr/>
        </p:nvCxnSpPr>
        <p:spPr>
          <a:xfrm>
            <a:off x="980336" y="2933680"/>
            <a:ext cx="1086436" cy="8466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4"/>
            <a:endCxn id="10" idx="0"/>
          </p:cNvCxnSpPr>
          <p:nvPr/>
        </p:nvCxnSpPr>
        <p:spPr>
          <a:xfrm>
            <a:off x="2188296" y="3114328"/>
            <a:ext cx="31228" cy="6027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3"/>
            <a:endCxn id="7" idx="7"/>
          </p:cNvCxnSpPr>
          <p:nvPr/>
        </p:nvCxnSpPr>
        <p:spPr>
          <a:xfrm flipH="1">
            <a:off x="944792" y="3051056"/>
            <a:ext cx="1090752" cy="7292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3"/>
            <a:endCxn id="9" idx="7"/>
          </p:cNvCxnSpPr>
          <p:nvPr/>
        </p:nvCxnSpPr>
        <p:spPr>
          <a:xfrm flipH="1">
            <a:off x="1636792" y="4085808"/>
            <a:ext cx="429980" cy="3425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1"/>
            <a:endCxn id="7" idx="5"/>
          </p:cNvCxnSpPr>
          <p:nvPr/>
        </p:nvCxnSpPr>
        <p:spPr>
          <a:xfrm flipH="1" flipV="1">
            <a:off x="944792" y="4085808"/>
            <a:ext cx="386496" cy="3425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50407"/>
              </p:ext>
            </p:extLst>
          </p:nvPr>
        </p:nvGraphicFramePr>
        <p:xfrm>
          <a:off x="3635896" y="1783667"/>
          <a:ext cx="4608516" cy="38667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8086"/>
                <a:gridCol w="768086"/>
                <a:gridCol w="768086"/>
                <a:gridCol w="768086"/>
                <a:gridCol w="768086"/>
                <a:gridCol w="768086"/>
              </a:tblGrid>
              <a:tr h="6444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9" name="直線接點 28"/>
          <p:cNvCxnSpPr/>
          <p:nvPr/>
        </p:nvCxnSpPr>
        <p:spPr>
          <a:xfrm>
            <a:off x="3491880" y="1628800"/>
            <a:ext cx="5328592" cy="44644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419872" y="5570076"/>
            <a:ext cx="906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from</a:t>
            </a:r>
            <a:endParaRPr lang="zh-TW" altLang="en-US" sz="2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075885" y="1367190"/>
            <a:ext cx="498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to</a:t>
            </a:r>
            <a:endParaRPr lang="zh-TW" altLang="en-US" sz="2800" b="1" dirty="0"/>
          </a:p>
        </p:txBody>
      </p:sp>
      <p:sp>
        <p:nvSpPr>
          <p:cNvPr id="3" name="向右箭號 2"/>
          <p:cNvSpPr/>
          <p:nvPr/>
        </p:nvSpPr>
        <p:spPr>
          <a:xfrm>
            <a:off x="2783632" y="340694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01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Background knowledge </a:t>
            </a:r>
            <a:r>
              <a:rPr lang="en-US" altLang="zh-TW" dirty="0" smtClean="0"/>
              <a:t>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Random </a:t>
            </a:r>
            <a:r>
              <a:rPr lang="en-US" altLang="zh-TW" dirty="0" smtClean="0"/>
              <a:t>Walk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28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15816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4788024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907704" y="378904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6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4241794" y="35798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7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3284592" y="2141592"/>
            <a:ext cx="1020474" cy="15014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 flipH="1">
            <a:off x="4457818" y="2204864"/>
            <a:ext cx="546230" cy="137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2"/>
            <a:endCxn id="9" idx="6"/>
          </p:cNvCxnSpPr>
          <p:nvPr/>
        </p:nvCxnSpPr>
        <p:spPr>
          <a:xfrm flipH="1">
            <a:off x="2339752" y="3795832"/>
            <a:ext cx="1902042" cy="20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sp>
        <p:nvSpPr>
          <p:cNvPr id="17" name="橢圓 16"/>
          <p:cNvSpPr/>
          <p:nvPr/>
        </p:nvSpPr>
        <p:spPr>
          <a:xfrm>
            <a:off x="6156176" y="422108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8" name="橢圓 17"/>
          <p:cNvSpPr/>
          <p:nvPr/>
        </p:nvSpPr>
        <p:spPr>
          <a:xfrm>
            <a:off x="4932040" y="53012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cxnSp>
        <p:nvCxnSpPr>
          <p:cNvPr id="19" name="直線接點 18"/>
          <p:cNvCxnSpPr>
            <a:stCxn id="16" idx="3"/>
            <a:endCxn id="10" idx="7"/>
          </p:cNvCxnSpPr>
          <p:nvPr/>
        </p:nvCxnSpPr>
        <p:spPr>
          <a:xfrm flipH="1">
            <a:off x="4610570" y="2933680"/>
            <a:ext cx="1608878" cy="709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7" idx="2"/>
            <a:endCxn id="10" idx="6"/>
          </p:cNvCxnSpPr>
          <p:nvPr/>
        </p:nvCxnSpPr>
        <p:spPr>
          <a:xfrm flipH="1" flipV="1">
            <a:off x="4673842" y="3795832"/>
            <a:ext cx="1482334" cy="641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0"/>
            <a:endCxn id="10" idx="4"/>
          </p:cNvCxnSpPr>
          <p:nvPr/>
        </p:nvCxnSpPr>
        <p:spPr>
          <a:xfrm flipH="1" flipV="1">
            <a:off x="4457818" y="4011856"/>
            <a:ext cx="690246" cy="12893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>
            <a:off x="2508371" y="3470945"/>
            <a:ext cx="1679299" cy="363113"/>
          </a:xfrm>
          <a:custGeom>
            <a:avLst/>
            <a:gdLst>
              <a:gd name="connsiteX0" fmla="*/ 0 w 1384300"/>
              <a:gd name="connsiteY0" fmla="*/ 318095 h 318095"/>
              <a:gd name="connsiteX1" fmla="*/ 584200 w 1384300"/>
              <a:gd name="connsiteY1" fmla="*/ 595 h 318095"/>
              <a:gd name="connsiteX2" fmla="*/ 1384300 w 1384300"/>
              <a:gd name="connsiteY2" fmla="*/ 254595 h 3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318095">
                <a:moveTo>
                  <a:pt x="0" y="318095"/>
                </a:moveTo>
                <a:cubicBezTo>
                  <a:pt x="176741" y="164636"/>
                  <a:pt x="353483" y="11178"/>
                  <a:pt x="584200" y="595"/>
                </a:cubicBezTo>
                <a:cubicBezTo>
                  <a:pt x="814917" y="-9988"/>
                  <a:pt x="1099608" y="122303"/>
                  <a:pt x="1384300" y="25459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2553942" y="3137888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79512" y="3368720"/>
            <a:ext cx="1867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Starting node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07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Background knowledge </a:t>
            </a:r>
            <a:r>
              <a:rPr lang="en-US" altLang="zh-TW" dirty="0" smtClean="0"/>
              <a:t>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Random </a:t>
            </a:r>
            <a:r>
              <a:rPr lang="en-US" altLang="zh-TW" dirty="0" smtClean="0"/>
              <a:t>Walk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29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15816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4788024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907704" y="378904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6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4241794" y="357980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7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3284592" y="2141592"/>
            <a:ext cx="1020474" cy="15014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 flipH="1">
            <a:off x="4457818" y="2204864"/>
            <a:ext cx="546230" cy="137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2"/>
            <a:endCxn id="9" idx="6"/>
          </p:cNvCxnSpPr>
          <p:nvPr/>
        </p:nvCxnSpPr>
        <p:spPr>
          <a:xfrm flipH="1">
            <a:off x="2339752" y="3795832"/>
            <a:ext cx="1902042" cy="20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sp>
        <p:nvSpPr>
          <p:cNvPr id="17" name="橢圓 16"/>
          <p:cNvSpPr/>
          <p:nvPr/>
        </p:nvSpPr>
        <p:spPr>
          <a:xfrm>
            <a:off x="6156176" y="422108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8" name="橢圓 17"/>
          <p:cNvSpPr/>
          <p:nvPr/>
        </p:nvSpPr>
        <p:spPr>
          <a:xfrm>
            <a:off x="4932040" y="53012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cxnSp>
        <p:nvCxnSpPr>
          <p:cNvPr id="19" name="直線接點 18"/>
          <p:cNvCxnSpPr>
            <a:stCxn id="16" idx="3"/>
            <a:endCxn id="10" idx="7"/>
          </p:cNvCxnSpPr>
          <p:nvPr/>
        </p:nvCxnSpPr>
        <p:spPr>
          <a:xfrm flipH="1">
            <a:off x="4610570" y="2933680"/>
            <a:ext cx="1608878" cy="709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7" idx="2"/>
            <a:endCxn id="10" idx="6"/>
          </p:cNvCxnSpPr>
          <p:nvPr/>
        </p:nvCxnSpPr>
        <p:spPr>
          <a:xfrm flipH="1" flipV="1">
            <a:off x="4673842" y="3795832"/>
            <a:ext cx="1482334" cy="641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0"/>
            <a:endCxn id="10" idx="4"/>
          </p:cNvCxnSpPr>
          <p:nvPr/>
        </p:nvCxnSpPr>
        <p:spPr>
          <a:xfrm flipH="1" flipV="1">
            <a:off x="4457818" y="4011856"/>
            <a:ext cx="690246" cy="12893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手繪多邊形 53"/>
          <p:cNvSpPr/>
          <p:nvPr/>
        </p:nvSpPr>
        <p:spPr>
          <a:xfrm>
            <a:off x="4699000" y="2780929"/>
            <a:ext cx="1313160" cy="686172"/>
          </a:xfrm>
          <a:custGeom>
            <a:avLst/>
            <a:gdLst>
              <a:gd name="connsiteX0" fmla="*/ 0 w 1003300"/>
              <a:gd name="connsiteY0" fmla="*/ 494287 h 494287"/>
              <a:gd name="connsiteX1" fmla="*/ 292100 w 1003300"/>
              <a:gd name="connsiteY1" fmla="*/ 62487 h 494287"/>
              <a:gd name="connsiteX2" fmla="*/ 1003300 w 1003300"/>
              <a:gd name="connsiteY2" fmla="*/ 11687 h 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494287">
                <a:moveTo>
                  <a:pt x="0" y="494287"/>
                </a:moveTo>
                <a:cubicBezTo>
                  <a:pt x="62441" y="318603"/>
                  <a:pt x="124883" y="142920"/>
                  <a:pt x="292100" y="62487"/>
                </a:cubicBezTo>
                <a:cubicBezTo>
                  <a:pt x="459317" y="-17946"/>
                  <a:pt x="731308" y="-3130"/>
                  <a:pt x="1003300" y="1168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手繪多邊形 54"/>
          <p:cNvSpPr/>
          <p:nvPr/>
        </p:nvSpPr>
        <p:spPr>
          <a:xfrm>
            <a:off x="4851400" y="3667617"/>
            <a:ext cx="1368048" cy="553471"/>
          </a:xfrm>
          <a:custGeom>
            <a:avLst/>
            <a:gdLst>
              <a:gd name="connsiteX0" fmla="*/ 0 w 1003300"/>
              <a:gd name="connsiteY0" fmla="*/ 78883 h 332883"/>
              <a:gd name="connsiteX1" fmla="*/ 584200 w 1003300"/>
              <a:gd name="connsiteY1" fmla="*/ 15383 h 332883"/>
              <a:gd name="connsiteX2" fmla="*/ 1003300 w 1003300"/>
              <a:gd name="connsiteY2" fmla="*/ 332883 h 3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332883">
                <a:moveTo>
                  <a:pt x="0" y="78883"/>
                </a:moveTo>
                <a:cubicBezTo>
                  <a:pt x="208491" y="25966"/>
                  <a:pt x="416983" y="-26950"/>
                  <a:pt x="584200" y="15383"/>
                </a:cubicBezTo>
                <a:cubicBezTo>
                  <a:pt x="751417" y="57716"/>
                  <a:pt x="877358" y="195299"/>
                  <a:pt x="1003300" y="332883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 55"/>
          <p:cNvSpPr/>
          <p:nvPr/>
        </p:nvSpPr>
        <p:spPr>
          <a:xfrm>
            <a:off x="4737100" y="4152900"/>
            <a:ext cx="575136" cy="932284"/>
          </a:xfrm>
          <a:custGeom>
            <a:avLst/>
            <a:gdLst>
              <a:gd name="connsiteX0" fmla="*/ 0 w 575136"/>
              <a:gd name="connsiteY0" fmla="*/ 0 h 838200"/>
              <a:gd name="connsiteX1" fmla="*/ 520700 w 575136"/>
              <a:gd name="connsiteY1" fmla="*/ 444500 h 838200"/>
              <a:gd name="connsiteX2" fmla="*/ 533400 w 575136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136" h="838200">
                <a:moveTo>
                  <a:pt x="0" y="0"/>
                </a:moveTo>
                <a:cubicBezTo>
                  <a:pt x="215900" y="152400"/>
                  <a:pt x="431800" y="304800"/>
                  <a:pt x="520700" y="444500"/>
                </a:cubicBezTo>
                <a:cubicBezTo>
                  <a:pt x="609600" y="584200"/>
                  <a:pt x="571500" y="711200"/>
                  <a:pt x="533400" y="8382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手繪多邊形 56"/>
          <p:cNvSpPr/>
          <p:nvPr/>
        </p:nvSpPr>
        <p:spPr>
          <a:xfrm>
            <a:off x="4327577" y="2204864"/>
            <a:ext cx="409523" cy="1186036"/>
          </a:xfrm>
          <a:custGeom>
            <a:avLst/>
            <a:gdLst>
              <a:gd name="connsiteX0" fmla="*/ 28523 w 219023"/>
              <a:gd name="connsiteY0" fmla="*/ 698500 h 698500"/>
              <a:gd name="connsiteX1" fmla="*/ 15823 w 219023"/>
              <a:gd name="connsiteY1" fmla="*/ 177800 h 698500"/>
              <a:gd name="connsiteX2" fmla="*/ 219023 w 219023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23" h="698500">
                <a:moveTo>
                  <a:pt x="28523" y="698500"/>
                </a:moveTo>
                <a:cubicBezTo>
                  <a:pt x="6298" y="496358"/>
                  <a:pt x="-15927" y="294217"/>
                  <a:pt x="15823" y="177800"/>
                </a:cubicBezTo>
                <a:cubicBezTo>
                  <a:pt x="47573" y="61383"/>
                  <a:pt x="133298" y="30691"/>
                  <a:pt x="219023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/>
          <p:cNvSpPr/>
          <p:nvPr/>
        </p:nvSpPr>
        <p:spPr>
          <a:xfrm>
            <a:off x="3260813" y="2378498"/>
            <a:ext cx="860013" cy="1092894"/>
          </a:xfrm>
          <a:custGeom>
            <a:avLst/>
            <a:gdLst>
              <a:gd name="connsiteX0" fmla="*/ 666066 w 666066"/>
              <a:gd name="connsiteY0" fmla="*/ 673100 h 673100"/>
              <a:gd name="connsiteX1" fmla="*/ 81866 w 666066"/>
              <a:gd name="connsiteY1" fmla="*/ 457200 h 673100"/>
              <a:gd name="connsiteX2" fmla="*/ 18366 w 666066"/>
              <a:gd name="connsiteY2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66" h="673100">
                <a:moveTo>
                  <a:pt x="666066" y="673100"/>
                </a:moveTo>
                <a:cubicBezTo>
                  <a:pt x="427941" y="621241"/>
                  <a:pt x="189816" y="569383"/>
                  <a:pt x="81866" y="457200"/>
                </a:cubicBezTo>
                <a:cubicBezTo>
                  <a:pt x="-26084" y="345017"/>
                  <a:pt x="-3859" y="172508"/>
                  <a:pt x="18366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手繪多邊形 58"/>
          <p:cNvSpPr/>
          <p:nvPr/>
        </p:nvSpPr>
        <p:spPr>
          <a:xfrm>
            <a:off x="2625950" y="4025899"/>
            <a:ext cx="1586010" cy="312865"/>
          </a:xfrm>
          <a:custGeom>
            <a:avLst/>
            <a:gdLst>
              <a:gd name="connsiteX0" fmla="*/ 1282700 w 1282700"/>
              <a:gd name="connsiteY0" fmla="*/ 0 h 279828"/>
              <a:gd name="connsiteX1" fmla="*/ 723900 w 1282700"/>
              <a:gd name="connsiteY1" fmla="*/ 279400 h 279828"/>
              <a:gd name="connsiteX2" fmla="*/ 0 w 1282700"/>
              <a:gd name="connsiteY2" fmla="*/ 50800 h 2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279828">
                <a:moveTo>
                  <a:pt x="1282700" y="0"/>
                </a:moveTo>
                <a:cubicBezTo>
                  <a:pt x="1110191" y="135466"/>
                  <a:pt x="937683" y="270933"/>
                  <a:pt x="723900" y="279400"/>
                </a:cubicBezTo>
                <a:cubicBezTo>
                  <a:pt x="510117" y="287867"/>
                  <a:pt x="255058" y="169333"/>
                  <a:pt x="0" y="508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2413250" y="2334071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717151" y="1916832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5157311" y="246327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805383" y="3471391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238871" y="444006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260813" y="4305728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83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is Link Prediction problem.</a:t>
            </a:r>
          </a:p>
          <a:p>
            <a:r>
              <a:rPr lang="en-US" altLang="zh-TW" dirty="0" smtClean="0"/>
              <a:t>Introduction </a:t>
            </a:r>
            <a:r>
              <a:rPr lang="en-US" altLang="zh-TW" dirty="0"/>
              <a:t>to final </a:t>
            </a:r>
            <a:r>
              <a:rPr lang="en-US" altLang="zh-TW" dirty="0" smtClean="0"/>
              <a:t>practice</a:t>
            </a:r>
            <a:endParaRPr lang="en-US" altLang="zh-TW" dirty="0"/>
          </a:p>
          <a:p>
            <a:r>
              <a:rPr lang="en-US" altLang="zh-TW" dirty="0" smtClean="0"/>
              <a:t>How </a:t>
            </a:r>
            <a:r>
              <a:rPr lang="en-US" altLang="zh-TW" dirty="0"/>
              <a:t>to </a:t>
            </a:r>
            <a:r>
              <a:rPr lang="en-US" altLang="zh-TW" dirty="0" smtClean="0"/>
              <a:t>make </a:t>
            </a:r>
            <a:r>
              <a:rPr lang="en-US" altLang="zh-TW" dirty="0"/>
              <a:t>link </a:t>
            </a:r>
            <a:r>
              <a:rPr lang="en-US" altLang="zh-TW" dirty="0" smtClean="0"/>
              <a:t>prediction</a:t>
            </a:r>
          </a:p>
          <a:p>
            <a:pPr lvl="1"/>
            <a:r>
              <a:rPr lang="en-US" altLang="zh-TW" dirty="0" smtClean="0"/>
              <a:t>What is machine learning?</a:t>
            </a:r>
          </a:p>
          <a:p>
            <a:pPr lvl="1"/>
            <a:r>
              <a:rPr lang="en-US" altLang="zh-TW" dirty="0" smtClean="0"/>
              <a:t>Workflow of data-driven approach</a:t>
            </a:r>
            <a:endParaRPr lang="en-US" altLang="zh-TW" dirty="0"/>
          </a:p>
          <a:p>
            <a:pPr lvl="1"/>
            <a:r>
              <a:rPr lang="en-US" altLang="zh-TW" dirty="0" smtClean="0"/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91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Background knowledge </a:t>
            </a:r>
            <a:r>
              <a:rPr lang="en-US" altLang="zh-TW" dirty="0" smtClean="0"/>
              <a:t>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Random </a:t>
            </a:r>
            <a:r>
              <a:rPr lang="en-US" altLang="zh-TW" dirty="0" smtClean="0"/>
              <a:t>Walk with Restart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30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15816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4788024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907704" y="378904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6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4241794" y="35798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7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3284592" y="2141592"/>
            <a:ext cx="1020474" cy="15014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 flipH="1">
            <a:off x="4457818" y="2204864"/>
            <a:ext cx="546230" cy="137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2"/>
            <a:endCxn id="9" idx="6"/>
          </p:cNvCxnSpPr>
          <p:nvPr/>
        </p:nvCxnSpPr>
        <p:spPr>
          <a:xfrm flipH="1">
            <a:off x="2339752" y="3795832"/>
            <a:ext cx="1902042" cy="20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sp>
        <p:nvSpPr>
          <p:cNvPr id="17" name="橢圓 16"/>
          <p:cNvSpPr/>
          <p:nvPr/>
        </p:nvSpPr>
        <p:spPr>
          <a:xfrm>
            <a:off x="6156176" y="422108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8" name="橢圓 17"/>
          <p:cNvSpPr/>
          <p:nvPr/>
        </p:nvSpPr>
        <p:spPr>
          <a:xfrm>
            <a:off x="4932040" y="53012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cxnSp>
        <p:nvCxnSpPr>
          <p:cNvPr id="19" name="直線接點 18"/>
          <p:cNvCxnSpPr>
            <a:stCxn id="16" idx="3"/>
            <a:endCxn id="10" idx="7"/>
          </p:cNvCxnSpPr>
          <p:nvPr/>
        </p:nvCxnSpPr>
        <p:spPr>
          <a:xfrm flipH="1">
            <a:off x="4610570" y="2933680"/>
            <a:ext cx="1608878" cy="709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7" idx="2"/>
            <a:endCxn id="10" idx="6"/>
          </p:cNvCxnSpPr>
          <p:nvPr/>
        </p:nvCxnSpPr>
        <p:spPr>
          <a:xfrm flipH="1" flipV="1">
            <a:off x="4673842" y="3795832"/>
            <a:ext cx="1482334" cy="641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0"/>
            <a:endCxn id="10" idx="4"/>
          </p:cNvCxnSpPr>
          <p:nvPr/>
        </p:nvCxnSpPr>
        <p:spPr>
          <a:xfrm flipH="1" flipV="1">
            <a:off x="4457818" y="4011856"/>
            <a:ext cx="690246" cy="12893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>
            <a:off x="2508371" y="3470945"/>
            <a:ext cx="1679299" cy="363113"/>
          </a:xfrm>
          <a:custGeom>
            <a:avLst/>
            <a:gdLst>
              <a:gd name="connsiteX0" fmla="*/ 0 w 1384300"/>
              <a:gd name="connsiteY0" fmla="*/ 318095 h 318095"/>
              <a:gd name="connsiteX1" fmla="*/ 584200 w 1384300"/>
              <a:gd name="connsiteY1" fmla="*/ 595 h 318095"/>
              <a:gd name="connsiteX2" fmla="*/ 1384300 w 1384300"/>
              <a:gd name="connsiteY2" fmla="*/ 254595 h 3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318095">
                <a:moveTo>
                  <a:pt x="0" y="318095"/>
                </a:moveTo>
                <a:cubicBezTo>
                  <a:pt x="176741" y="164636"/>
                  <a:pt x="353483" y="11178"/>
                  <a:pt x="584200" y="595"/>
                </a:cubicBezTo>
                <a:cubicBezTo>
                  <a:pt x="814917" y="-9988"/>
                  <a:pt x="1099608" y="122303"/>
                  <a:pt x="1384300" y="25459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2553942" y="31378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P=0.6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79512" y="3368720"/>
            <a:ext cx="1867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Starting node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9512" y="5077668"/>
                <a:ext cx="16113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𝛼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=0.6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077668"/>
                <a:ext cx="161133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994366" y="4388209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P=0.4</a:t>
            </a:r>
            <a:endParaRPr lang="zh-TW" altLang="en-US" sz="2400" dirty="0"/>
          </a:p>
        </p:txBody>
      </p:sp>
      <p:sp>
        <p:nvSpPr>
          <p:cNvPr id="15" name="手繪多邊形 14"/>
          <p:cNvSpPr/>
          <p:nvPr/>
        </p:nvSpPr>
        <p:spPr>
          <a:xfrm>
            <a:off x="1879545" y="4318000"/>
            <a:ext cx="355408" cy="471058"/>
          </a:xfrm>
          <a:custGeom>
            <a:avLst/>
            <a:gdLst>
              <a:gd name="connsiteX0" fmla="*/ 127055 w 355408"/>
              <a:gd name="connsiteY0" fmla="*/ 0 h 471058"/>
              <a:gd name="connsiteX1" fmla="*/ 55 w 355408"/>
              <a:gd name="connsiteY1" fmla="*/ 279400 h 471058"/>
              <a:gd name="connsiteX2" fmla="*/ 114355 w 355408"/>
              <a:gd name="connsiteY2" fmla="*/ 469900 h 471058"/>
              <a:gd name="connsiteX3" fmla="*/ 342955 w 355408"/>
              <a:gd name="connsiteY3" fmla="*/ 342900 h 471058"/>
              <a:gd name="connsiteX4" fmla="*/ 304855 w 355408"/>
              <a:gd name="connsiteY4" fmla="*/ 25400 h 47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408" h="471058">
                <a:moveTo>
                  <a:pt x="127055" y="0"/>
                </a:moveTo>
                <a:cubicBezTo>
                  <a:pt x="64613" y="100541"/>
                  <a:pt x="2172" y="201083"/>
                  <a:pt x="55" y="279400"/>
                </a:cubicBezTo>
                <a:cubicBezTo>
                  <a:pt x="-2062" y="357717"/>
                  <a:pt x="57205" y="459317"/>
                  <a:pt x="114355" y="469900"/>
                </a:cubicBezTo>
                <a:cubicBezTo>
                  <a:pt x="171505" y="480483"/>
                  <a:pt x="311205" y="416983"/>
                  <a:pt x="342955" y="342900"/>
                </a:cubicBezTo>
                <a:cubicBezTo>
                  <a:pt x="374705" y="268817"/>
                  <a:pt x="339780" y="147108"/>
                  <a:pt x="304855" y="25400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2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5" grpId="0"/>
      <p:bldP spid="35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Background knowledge </a:t>
            </a:r>
            <a:r>
              <a:rPr lang="en-US" altLang="zh-TW" dirty="0" smtClean="0"/>
              <a:t>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Random </a:t>
            </a:r>
            <a:r>
              <a:rPr lang="en-US" altLang="zh-TW" dirty="0" smtClean="0"/>
              <a:t>Walk with Restart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31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15816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4788024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907704" y="378904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6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4241794" y="357980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7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3284592" y="2141592"/>
            <a:ext cx="1020474" cy="15014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 flipH="1">
            <a:off x="4457818" y="2204864"/>
            <a:ext cx="546230" cy="137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2"/>
            <a:endCxn id="9" idx="6"/>
          </p:cNvCxnSpPr>
          <p:nvPr/>
        </p:nvCxnSpPr>
        <p:spPr>
          <a:xfrm flipH="1">
            <a:off x="2339752" y="3795832"/>
            <a:ext cx="1902042" cy="20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sp>
        <p:nvSpPr>
          <p:cNvPr id="17" name="橢圓 16"/>
          <p:cNvSpPr/>
          <p:nvPr/>
        </p:nvSpPr>
        <p:spPr>
          <a:xfrm>
            <a:off x="6156176" y="422108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8" name="橢圓 17"/>
          <p:cNvSpPr/>
          <p:nvPr/>
        </p:nvSpPr>
        <p:spPr>
          <a:xfrm>
            <a:off x="4932040" y="53012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cxnSp>
        <p:nvCxnSpPr>
          <p:cNvPr id="19" name="直線接點 18"/>
          <p:cNvCxnSpPr>
            <a:stCxn id="16" idx="3"/>
            <a:endCxn id="10" idx="7"/>
          </p:cNvCxnSpPr>
          <p:nvPr/>
        </p:nvCxnSpPr>
        <p:spPr>
          <a:xfrm flipH="1">
            <a:off x="4610570" y="2933680"/>
            <a:ext cx="1608878" cy="709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7" idx="2"/>
            <a:endCxn id="10" idx="6"/>
          </p:cNvCxnSpPr>
          <p:nvPr/>
        </p:nvCxnSpPr>
        <p:spPr>
          <a:xfrm flipH="1" flipV="1">
            <a:off x="4673842" y="3795832"/>
            <a:ext cx="1482334" cy="641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0"/>
            <a:endCxn id="10" idx="4"/>
          </p:cNvCxnSpPr>
          <p:nvPr/>
        </p:nvCxnSpPr>
        <p:spPr>
          <a:xfrm flipH="1" flipV="1">
            <a:off x="4457818" y="4011856"/>
            <a:ext cx="690246" cy="12893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9512" y="3368720"/>
            <a:ext cx="1867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Starting node</a:t>
            </a:r>
            <a:endParaRPr lang="zh-TW" altLang="en-US" sz="2400" dirty="0"/>
          </a:p>
        </p:txBody>
      </p:sp>
      <p:sp>
        <p:nvSpPr>
          <p:cNvPr id="54" name="手繪多邊形 53"/>
          <p:cNvSpPr/>
          <p:nvPr/>
        </p:nvSpPr>
        <p:spPr>
          <a:xfrm>
            <a:off x="4699000" y="2780929"/>
            <a:ext cx="1313160" cy="686172"/>
          </a:xfrm>
          <a:custGeom>
            <a:avLst/>
            <a:gdLst>
              <a:gd name="connsiteX0" fmla="*/ 0 w 1003300"/>
              <a:gd name="connsiteY0" fmla="*/ 494287 h 494287"/>
              <a:gd name="connsiteX1" fmla="*/ 292100 w 1003300"/>
              <a:gd name="connsiteY1" fmla="*/ 62487 h 494287"/>
              <a:gd name="connsiteX2" fmla="*/ 1003300 w 1003300"/>
              <a:gd name="connsiteY2" fmla="*/ 11687 h 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494287">
                <a:moveTo>
                  <a:pt x="0" y="494287"/>
                </a:moveTo>
                <a:cubicBezTo>
                  <a:pt x="62441" y="318603"/>
                  <a:pt x="124883" y="142920"/>
                  <a:pt x="292100" y="62487"/>
                </a:cubicBezTo>
                <a:cubicBezTo>
                  <a:pt x="459317" y="-17946"/>
                  <a:pt x="731308" y="-3130"/>
                  <a:pt x="1003300" y="1168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手繪多邊形 54"/>
          <p:cNvSpPr/>
          <p:nvPr/>
        </p:nvSpPr>
        <p:spPr>
          <a:xfrm>
            <a:off x="4851400" y="3667617"/>
            <a:ext cx="1368048" cy="553471"/>
          </a:xfrm>
          <a:custGeom>
            <a:avLst/>
            <a:gdLst>
              <a:gd name="connsiteX0" fmla="*/ 0 w 1003300"/>
              <a:gd name="connsiteY0" fmla="*/ 78883 h 332883"/>
              <a:gd name="connsiteX1" fmla="*/ 584200 w 1003300"/>
              <a:gd name="connsiteY1" fmla="*/ 15383 h 332883"/>
              <a:gd name="connsiteX2" fmla="*/ 1003300 w 1003300"/>
              <a:gd name="connsiteY2" fmla="*/ 332883 h 3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332883">
                <a:moveTo>
                  <a:pt x="0" y="78883"/>
                </a:moveTo>
                <a:cubicBezTo>
                  <a:pt x="208491" y="25966"/>
                  <a:pt x="416983" y="-26950"/>
                  <a:pt x="584200" y="15383"/>
                </a:cubicBezTo>
                <a:cubicBezTo>
                  <a:pt x="751417" y="57716"/>
                  <a:pt x="877358" y="195299"/>
                  <a:pt x="1003300" y="332883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 55"/>
          <p:cNvSpPr/>
          <p:nvPr/>
        </p:nvSpPr>
        <p:spPr>
          <a:xfrm>
            <a:off x="4737100" y="4152900"/>
            <a:ext cx="575136" cy="932284"/>
          </a:xfrm>
          <a:custGeom>
            <a:avLst/>
            <a:gdLst>
              <a:gd name="connsiteX0" fmla="*/ 0 w 575136"/>
              <a:gd name="connsiteY0" fmla="*/ 0 h 838200"/>
              <a:gd name="connsiteX1" fmla="*/ 520700 w 575136"/>
              <a:gd name="connsiteY1" fmla="*/ 444500 h 838200"/>
              <a:gd name="connsiteX2" fmla="*/ 533400 w 575136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136" h="838200">
                <a:moveTo>
                  <a:pt x="0" y="0"/>
                </a:moveTo>
                <a:cubicBezTo>
                  <a:pt x="215900" y="152400"/>
                  <a:pt x="431800" y="304800"/>
                  <a:pt x="520700" y="444500"/>
                </a:cubicBezTo>
                <a:cubicBezTo>
                  <a:pt x="609600" y="584200"/>
                  <a:pt x="571500" y="711200"/>
                  <a:pt x="533400" y="8382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手繪多邊形 56"/>
          <p:cNvSpPr/>
          <p:nvPr/>
        </p:nvSpPr>
        <p:spPr>
          <a:xfrm>
            <a:off x="4327577" y="2204864"/>
            <a:ext cx="409523" cy="1186036"/>
          </a:xfrm>
          <a:custGeom>
            <a:avLst/>
            <a:gdLst>
              <a:gd name="connsiteX0" fmla="*/ 28523 w 219023"/>
              <a:gd name="connsiteY0" fmla="*/ 698500 h 698500"/>
              <a:gd name="connsiteX1" fmla="*/ 15823 w 219023"/>
              <a:gd name="connsiteY1" fmla="*/ 177800 h 698500"/>
              <a:gd name="connsiteX2" fmla="*/ 219023 w 219023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23" h="698500">
                <a:moveTo>
                  <a:pt x="28523" y="698500"/>
                </a:moveTo>
                <a:cubicBezTo>
                  <a:pt x="6298" y="496358"/>
                  <a:pt x="-15927" y="294217"/>
                  <a:pt x="15823" y="177800"/>
                </a:cubicBezTo>
                <a:cubicBezTo>
                  <a:pt x="47573" y="61383"/>
                  <a:pt x="133298" y="30691"/>
                  <a:pt x="219023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/>
          <p:cNvSpPr/>
          <p:nvPr/>
        </p:nvSpPr>
        <p:spPr>
          <a:xfrm>
            <a:off x="3260813" y="2378498"/>
            <a:ext cx="860013" cy="1092894"/>
          </a:xfrm>
          <a:custGeom>
            <a:avLst/>
            <a:gdLst>
              <a:gd name="connsiteX0" fmla="*/ 666066 w 666066"/>
              <a:gd name="connsiteY0" fmla="*/ 673100 h 673100"/>
              <a:gd name="connsiteX1" fmla="*/ 81866 w 666066"/>
              <a:gd name="connsiteY1" fmla="*/ 457200 h 673100"/>
              <a:gd name="connsiteX2" fmla="*/ 18366 w 666066"/>
              <a:gd name="connsiteY2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66" h="673100">
                <a:moveTo>
                  <a:pt x="666066" y="673100"/>
                </a:moveTo>
                <a:cubicBezTo>
                  <a:pt x="427941" y="621241"/>
                  <a:pt x="189816" y="569383"/>
                  <a:pt x="81866" y="457200"/>
                </a:cubicBezTo>
                <a:cubicBezTo>
                  <a:pt x="-26084" y="345017"/>
                  <a:pt x="-3859" y="172508"/>
                  <a:pt x="18366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手繪多邊形 58"/>
          <p:cNvSpPr/>
          <p:nvPr/>
        </p:nvSpPr>
        <p:spPr>
          <a:xfrm>
            <a:off x="2625950" y="4025899"/>
            <a:ext cx="1586010" cy="312865"/>
          </a:xfrm>
          <a:custGeom>
            <a:avLst/>
            <a:gdLst>
              <a:gd name="connsiteX0" fmla="*/ 1282700 w 1282700"/>
              <a:gd name="connsiteY0" fmla="*/ 0 h 279828"/>
              <a:gd name="connsiteX1" fmla="*/ 723900 w 1282700"/>
              <a:gd name="connsiteY1" fmla="*/ 279400 h 279828"/>
              <a:gd name="connsiteX2" fmla="*/ 0 w 1282700"/>
              <a:gd name="connsiteY2" fmla="*/ 50800 h 2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279828">
                <a:moveTo>
                  <a:pt x="1282700" y="0"/>
                </a:moveTo>
                <a:cubicBezTo>
                  <a:pt x="1110191" y="135466"/>
                  <a:pt x="937683" y="270933"/>
                  <a:pt x="723900" y="279400"/>
                </a:cubicBezTo>
                <a:cubicBezTo>
                  <a:pt x="510117" y="287867"/>
                  <a:pt x="255058" y="169333"/>
                  <a:pt x="0" y="508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2413250" y="2334071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717151" y="191683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5157311" y="24208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805383" y="3471391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238871" y="4440069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260813" y="430572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9512" y="5077668"/>
                <a:ext cx="16113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𝛼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=0.6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077668"/>
                <a:ext cx="161133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手繪多邊形 37"/>
          <p:cNvSpPr/>
          <p:nvPr/>
        </p:nvSpPr>
        <p:spPr>
          <a:xfrm>
            <a:off x="4121216" y="4116472"/>
            <a:ext cx="367699" cy="558471"/>
          </a:xfrm>
          <a:custGeom>
            <a:avLst/>
            <a:gdLst>
              <a:gd name="connsiteX0" fmla="*/ 127055 w 355408"/>
              <a:gd name="connsiteY0" fmla="*/ 0 h 471058"/>
              <a:gd name="connsiteX1" fmla="*/ 55 w 355408"/>
              <a:gd name="connsiteY1" fmla="*/ 279400 h 471058"/>
              <a:gd name="connsiteX2" fmla="*/ 114355 w 355408"/>
              <a:gd name="connsiteY2" fmla="*/ 469900 h 471058"/>
              <a:gd name="connsiteX3" fmla="*/ 342955 w 355408"/>
              <a:gd name="connsiteY3" fmla="*/ 342900 h 471058"/>
              <a:gd name="connsiteX4" fmla="*/ 304855 w 355408"/>
              <a:gd name="connsiteY4" fmla="*/ 25400 h 47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408" h="471058">
                <a:moveTo>
                  <a:pt x="127055" y="0"/>
                </a:moveTo>
                <a:cubicBezTo>
                  <a:pt x="64613" y="100541"/>
                  <a:pt x="2172" y="201083"/>
                  <a:pt x="55" y="279400"/>
                </a:cubicBezTo>
                <a:cubicBezTo>
                  <a:pt x="-2062" y="357717"/>
                  <a:pt x="57205" y="459317"/>
                  <a:pt x="114355" y="469900"/>
                </a:cubicBezTo>
                <a:cubicBezTo>
                  <a:pt x="171505" y="480483"/>
                  <a:pt x="311205" y="416983"/>
                  <a:pt x="342955" y="342900"/>
                </a:cubicBezTo>
                <a:cubicBezTo>
                  <a:pt x="374705" y="268817"/>
                  <a:pt x="339780" y="147108"/>
                  <a:pt x="304855" y="25400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788663" y="465653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950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38" grpId="0" animBg="1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extraction(1)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sz="3600" b="1" dirty="0" smtClean="0"/>
                  <a:t>Topological </a:t>
                </a:r>
                <a:r>
                  <a:rPr lang="en-US" altLang="zh-TW" sz="3600" b="1" dirty="0"/>
                  <a:t>feature</a:t>
                </a:r>
              </a:p>
              <a:p>
                <a:pPr lvl="1"/>
                <a:r>
                  <a:rPr lang="en-US" altLang="zh-TW" dirty="0"/>
                  <a:t>Common Neighbors</a:t>
                </a:r>
              </a:p>
              <a:p>
                <a:pPr lvl="1"/>
                <a:r>
                  <a:rPr lang="en-US" altLang="zh-TW" dirty="0" err="1"/>
                  <a:t>Jaccard’s</a:t>
                </a:r>
                <a:r>
                  <a:rPr lang="en-US" altLang="zh-TW" dirty="0"/>
                  <a:t> coefficient</a:t>
                </a:r>
              </a:p>
              <a:p>
                <a:pPr lvl="1"/>
                <a:r>
                  <a:rPr lang="en-US" altLang="zh-TW" dirty="0" err="1" smtClean="0"/>
                  <a:t>Adamic</a:t>
                </a:r>
                <a:r>
                  <a:rPr lang="en-US" altLang="zh-TW" dirty="0" smtClean="0"/>
                  <a:t>/Adar</a:t>
                </a:r>
              </a:p>
              <a:p>
                <a:pPr lvl="1"/>
                <a:r>
                  <a:rPr lang="en-US" altLang="zh-TW" dirty="0" err="1" smtClean="0"/>
                  <a:t>Shortes</a:t>
                </a:r>
                <a:r>
                  <a:rPr lang="en-US" altLang="zh-TW" dirty="0" smtClean="0"/>
                  <a:t> path length</a:t>
                </a:r>
              </a:p>
              <a:p>
                <a:pPr lvl="1"/>
                <a:r>
                  <a:rPr lang="en-US" altLang="zh-TW" dirty="0" smtClean="0"/>
                  <a:t>Katz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TW" dirty="0" smtClean="0"/>
                  <a:t> score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Preferential attachment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Hitting time</a:t>
                </a:r>
              </a:p>
              <a:p>
                <a:pPr lvl="1"/>
                <a:r>
                  <a:rPr lang="en-US" altLang="zh-TW" dirty="0" smtClean="0"/>
                  <a:t>Rooted PageRank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3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8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Common Neighbors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</a:rPr>
              <a:t>The number of common neighbors of node x and y (also be called </a:t>
            </a:r>
            <a:r>
              <a:rPr lang="en-US" altLang="zh-TW" b="1" dirty="0" smtClean="0"/>
              <a:t>Edge </a:t>
            </a:r>
            <a:r>
              <a:rPr lang="en-US" altLang="zh-TW" b="1" dirty="0" err="1" smtClean="0"/>
              <a:t>Embeddedness</a:t>
            </a:r>
            <a:r>
              <a:rPr lang="en-US" altLang="zh-TW" dirty="0" smtClean="0"/>
              <a:t>)</a:t>
            </a:r>
            <a:endParaRPr lang="en-US" altLang="zh-TW" dirty="0" smtClean="0">
              <a:latin typeface="Cambria Math" panose="020405030504060302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6AB-8F08-493A-9875-866FCC4BA83A}" type="datetime1">
              <a:rPr lang="zh-TW" altLang="en-US" smtClean="0"/>
              <a:t>2014/9/11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1615353" y="3356992"/>
                <a:ext cx="5770984" cy="7297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altLang="zh-TW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53" y="3356992"/>
                <a:ext cx="5770984" cy="729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9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Jaccard’s</a:t>
            </a:r>
            <a:r>
              <a:rPr lang="en-US" altLang="zh-TW" dirty="0"/>
              <a:t> </a:t>
            </a:r>
            <a:r>
              <a:rPr lang="en-US" altLang="zh-TW" dirty="0" smtClean="0"/>
              <a:t>coefficient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113384" y="1600201"/>
                <a:ext cx="5194920" cy="1180727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∩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3384" y="1600201"/>
                <a:ext cx="5194920" cy="118072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C908-0058-40AC-A5FD-7A4C0207BA1D}" type="datetime1">
              <a:rPr lang="zh-TW" altLang="en-US" smtClean="0"/>
              <a:t>2014/9/11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34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2896344"/>
            <a:ext cx="8229600" cy="30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Conceptually, it </a:t>
            </a:r>
            <a:r>
              <a:rPr lang="en-US" altLang="zh-TW" dirty="0" smtClean="0"/>
              <a:t>defines </a:t>
            </a:r>
            <a:r>
              <a:rPr lang="en-US" altLang="zh-TW" dirty="0"/>
              <a:t>the probability that a common neighbor of a pair </a:t>
            </a:r>
            <a:r>
              <a:rPr lang="en-US" altLang="zh-TW" dirty="0" smtClean="0"/>
              <a:t>of vertices </a:t>
            </a:r>
            <a:r>
              <a:rPr lang="en-US" altLang="zh-TW" dirty="0"/>
              <a:t>x and y would be selected if the selection is made randomly </a:t>
            </a:r>
            <a:r>
              <a:rPr lang="en-US" altLang="zh-TW" dirty="0" smtClean="0"/>
              <a:t>from the </a:t>
            </a:r>
            <a:r>
              <a:rPr lang="en-US" altLang="zh-TW" dirty="0"/>
              <a:t>union of the neighbor-sets of x and y 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9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Adamic</a:t>
            </a:r>
            <a:r>
              <a:rPr lang="en-US" altLang="zh-TW" dirty="0"/>
              <a:t>/Adar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628800"/>
                <a:ext cx="6635080" cy="1036711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⁡|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628800"/>
                <a:ext cx="6635080" cy="10367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F79C-F88E-4F12-B16E-7E978977C7D7}" type="datetime1">
              <a:rPr lang="zh-TW" altLang="en-US" smtClean="0"/>
              <a:t>2014/9/11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457200" y="2794137"/>
                <a:ext cx="8229600" cy="2003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/>
                  <a:t>Assigns large weight to common neighbors z of x and y which themselves have few neighbors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94137"/>
                <a:ext cx="8229600" cy="2003015"/>
              </a:xfrm>
              <a:prstGeom prst="rect">
                <a:avLst/>
              </a:prstGeom>
              <a:blipFill rotWithShape="0">
                <a:blip r:embed="rId3"/>
                <a:stretch>
                  <a:fillRect l="-1704" t="-3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2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Shortest-Path 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mbria Math" panose="02040503050406030204" pitchFamily="18" charset="0"/>
              </a:rPr>
              <a:t>The length of shortest path from node x to node 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1A2B-0EBB-4712-BFAF-676565903DEE}" type="datetime1">
              <a:rPr lang="zh-TW" altLang="en-US" smtClean="0"/>
              <a:t>2014/9/11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457200" y="2880957"/>
                <a:ext cx="8229600" cy="11961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𝑠h𝑜𝑟𝑡𝑒𝑠𝑡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𝑝𝑎𝑡h</m:t>
                      </m:r>
                      <m:d>
                        <m:d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80957"/>
                <a:ext cx="8229600" cy="11961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十字形 6"/>
          <p:cNvSpPr/>
          <p:nvPr/>
        </p:nvSpPr>
        <p:spPr>
          <a:xfrm rot="2820437">
            <a:off x="3119046" y="3419231"/>
            <a:ext cx="3446311" cy="3458563"/>
          </a:xfrm>
          <a:prstGeom prst="plus">
            <a:avLst>
              <a:gd name="adj" fmla="val 457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𝑘𝑎𝑡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 score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Sums over all possible paths between x and y, giving higher weight to shorter paths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FCAD-3522-4941-B4F8-F890D013D13D}" type="datetime1">
              <a:rPr lang="zh-TW" altLang="en-US" smtClean="0"/>
              <a:t>2014/9/11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 txBox="1">
                <a:spLocks/>
              </p:cNvSpPr>
              <p:nvPr/>
            </p:nvSpPr>
            <p:spPr>
              <a:xfrm>
                <a:off x="457200" y="2754311"/>
                <a:ext cx="8305800" cy="34147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𝑝𝑎𝑡h</m:t>
                    </m:r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(≤1)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𝑓𝑎𝑑𝑖𝑛𝑔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𝑝𝑎𝑡h</m:t>
                    </m:r>
                    <m:sSup>
                      <m:sSupPr>
                        <m:ctrlPr>
                          <a:rPr lang="en-US" altLang="zh-TW" sz="26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6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sz="26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r>
                  <a:rPr lang="en-US" altLang="zh-TW" sz="2600" i="1" dirty="0" smtClean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sz="260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3000" dirty="0" smtClean="0"/>
              </a:p>
              <a:p>
                <a:r>
                  <a:rPr lang="en-US" altLang="zh-TW" sz="3000" dirty="0" smtClean="0"/>
                  <a:t>How to calculate it ? </a:t>
                </a:r>
              </a:p>
              <a:p>
                <a:pPr lvl="1"/>
                <a:r>
                  <a:rPr lang="en-US" altLang="zh-TW" sz="2600" dirty="0" smtClean="0"/>
                  <a:t>The number of possible path grows exponentially with the length L.</a:t>
                </a:r>
              </a:p>
            </p:txBody>
          </p:sp>
        </mc:Choice>
        <mc:Fallback xmlns="">
          <p:sp>
            <p:nvSpPr>
              <p:cNvPr id="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54311"/>
                <a:ext cx="8305800" cy="3414710"/>
              </a:xfrm>
              <a:prstGeom prst="rect">
                <a:avLst/>
              </a:prstGeom>
              <a:blipFill rotWithShape="1">
                <a:blip r:embed="rId3"/>
                <a:stretch>
                  <a:fillRect l="-1467" r="-807" b="-19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38978" y="6169021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Katz, Leo. (1953) A new status index derived from sociometric analysis</a:t>
            </a:r>
            <a:r>
              <a:rPr lang="zh-TW" altLang="en-US" dirty="0" smtClean="0"/>
              <a:t>. Psychometrika, </a:t>
            </a:r>
            <a:r>
              <a:rPr lang="zh-TW" altLang="en-US" dirty="0"/>
              <a:t>18(1):39-43.</a:t>
            </a:r>
          </a:p>
        </p:txBody>
      </p:sp>
    </p:spTree>
    <p:extLst>
      <p:ext uri="{BB962C8B-B14F-4D97-AF65-F5344CB8AC3E}">
        <p14:creationId xmlns:p14="http://schemas.microsoft.com/office/powerpoint/2010/main" val="26879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Multiplication of adjacency matrix</a:t>
            </a:r>
            <a:endParaRPr lang="zh-TW" altLang="en-US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38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77632"/>
              </p:ext>
            </p:extLst>
          </p:nvPr>
        </p:nvGraphicFramePr>
        <p:xfrm>
          <a:off x="395538" y="3427824"/>
          <a:ext cx="2232246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041"/>
                <a:gridCol w="372041"/>
                <a:gridCol w="372041"/>
                <a:gridCol w="372041"/>
                <a:gridCol w="372041"/>
                <a:gridCol w="372041"/>
              </a:tblGrid>
              <a:tr h="288032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286"/>
              </p:ext>
            </p:extLst>
          </p:nvPr>
        </p:nvGraphicFramePr>
        <p:xfrm>
          <a:off x="3275858" y="3427824"/>
          <a:ext cx="2232246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041"/>
                <a:gridCol w="372041"/>
                <a:gridCol w="372041"/>
                <a:gridCol w="372041"/>
                <a:gridCol w="372041"/>
                <a:gridCol w="372041"/>
              </a:tblGrid>
              <a:tr h="288032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99792" y="4437112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7112"/>
                <a:ext cx="522899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98502"/>
              </p:ext>
            </p:extLst>
          </p:nvPr>
        </p:nvGraphicFramePr>
        <p:xfrm>
          <a:off x="6444208" y="3427824"/>
          <a:ext cx="2232246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041"/>
                <a:gridCol w="372041"/>
                <a:gridCol w="372041"/>
                <a:gridCol w="372041"/>
                <a:gridCol w="372041"/>
                <a:gridCol w="372041"/>
              </a:tblGrid>
              <a:tr h="288032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24128" y="4437112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437112"/>
                <a:ext cx="53412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/>
          <p:cNvGrpSpPr/>
          <p:nvPr/>
        </p:nvGrpSpPr>
        <p:grpSpPr>
          <a:xfrm>
            <a:off x="953078" y="1643020"/>
            <a:ext cx="1043656" cy="1069504"/>
            <a:chOff x="792040" y="1186136"/>
            <a:chExt cx="1859532" cy="2232248"/>
          </a:xfrm>
        </p:grpSpPr>
        <p:sp>
          <p:nvSpPr>
            <p:cNvPr id="11" name="橢圓 10"/>
            <p:cNvSpPr/>
            <p:nvPr/>
          </p:nvSpPr>
          <p:spPr>
            <a:xfrm>
              <a:off x="827584" y="1186136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1</a:t>
              </a:r>
              <a:endParaRPr lang="zh-TW" altLang="en-US" sz="2000" b="1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92040" y="2338264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5</a:t>
              </a:r>
              <a:endParaRPr lang="zh-TW" altLang="en-US" sz="2000" b="1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2188296" y="1303512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2</a:t>
              </a:r>
              <a:endParaRPr lang="zh-TW" altLang="en-US" sz="2000" b="1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84040" y="2986336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4</a:t>
              </a:r>
              <a:endParaRPr lang="zh-TW" altLang="en-US" sz="2000" b="1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2219524" y="2338264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3</a:t>
              </a:r>
              <a:endParaRPr lang="zh-TW" altLang="en-US" sz="2000" b="1" dirty="0"/>
            </a:p>
          </p:txBody>
        </p:sp>
        <p:cxnSp>
          <p:nvCxnSpPr>
            <p:cNvPr id="16" name="直線接點 15"/>
            <p:cNvCxnSpPr>
              <a:stCxn id="11" idx="5"/>
              <a:endCxn id="15" idx="1"/>
            </p:cNvCxnSpPr>
            <p:nvPr/>
          </p:nvCxnSpPr>
          <p:spPr>
            <a:xfrm>
              <a:off x="1196360" y="1554912"/>
              <a:ext cx="1086436" cy="8466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13" idx="4"/>
              <a:endCxn id="15" idx="0"/>
            </p:cNvCxnSpPr>
            <p:nvPr/>
          </p:nvCxnSpPr>
          <p:spPr>
            <a:xfrm>
              <a:off x="2404320" y="1735560"/>
              <a:ext cx="31228" cy="6027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13" idx="3"/>
              <a:endCxn id="12" idx="7"/>
            </p:cNvCxnSpPr>
            <p:nvPr/>
          </p:nvCxnSpPr>
          <p:spPr>
            <a:xfrm flipH="1">
              <a:off x="1160816" y="1672288"/>
              <a:ext cx="1090752" cy="72924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5" idx="3"/>
              <a:endCxn id="14" idx="7"/>
            </p:cNvCxnSpPr>
            <p:nvPr/>
          </p:nvCxnSpPr>
          <p:spPr>
            <a:xfrm flipH="1">
              <a:off x="1852816" y="2707040"/>
              <a:ext cx="429980" cy="3425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4" idx="1"/>
              <a:endCxn id="12" idx="5"/>
            </p:cNvCxnSpPr>
            <p:nvPr/>
          </p:nvCxnSpPr>
          <p:spPr>
            <a:xfrm flipH="1" flipV="1">
              <a:off x="1160816" y="2707040"/>
              <a:ext cx="386496" cy="3425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755572" y="5043988"/>
            <a:ext cx="1872212" cy="32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995934" y="3806870"/>
            <a:ext cx="432050" cy="1999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164288" y="5043988"/>
            <a:ext cx="360040" cy="32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211959" y="2659559"/>
                <a:ext cx="6758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i="1" dirty="0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9" y="2659559"/>
                <a:ext cx="675891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519584" y="2719264"/>
                <a:ext cx="6758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i="1" dirty="0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584" y="2719264"/>
                <a:ext cx="675891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381646" y="2659558"/>
                <a:ext cx="9271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4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4400" i="1" dirty="0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44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646" y="2659558"/>
                <a:ext cx="92711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4679071" y="586910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4-&gt;3-&gt;2,   4-&gt;5-&gt;2</a:t>
            </a:r>
            <a:endParaRPr lang="zh-TW" altLang="en-US" sz="2400" dirty="0"/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6804248" y="5373216"/>
            <a:ext cx="540060" cy="520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996522" y="1548720"/>
                <a:ext cx="598933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3200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sz="32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 is actually the number of all</a:t>
                </a:r>
              </a:p>
              <a:p>
                <a:r>
                  <a:rPr lang="en-US" altLang="zh-TW" sz="3200" dirty="0" smtClean="0"/>
                  <a:t>possible length-2 paths from a to b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22" y="1548720"/>
                <a:ext cx="5989332" cy="1077218"/>
              </a:xfrm>
              <a:prstGeom prst="rect">
                <a:avLst/>
              </a:prstGeom>
              <a:blipFill rotWithShape="1">
                <a:blip r:embed="rId7"/>
                <a:stretch>
                  <a:fillRect l="-2648" t="-6780" r="-1629" b="-17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𝑘𝑎𝑡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 score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457200" y="1700808"/>
                <a:ext cx="8305800" cy="34147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 i="1">
                        <a:latin typeface="Cambria Math"/>
                      </a:rPr>
                      <m:t>𝑚𝑎𝑡𝑟𝑖𝑥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sSubSup>
                      <m:sSubSupPr>
                        <m:ctrlPr>
                          <a:rPr lang="en-US" altLang="zh-TW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/>
                      <m:sup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sup>
                    </m:sSubSup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i="1">
                          <a:latin typeface="Cambria Math"/>
                        </a:rPr>
                        <m:t>𝛽</m:t>
                      </m:r>
                      <m:r>
                        <a:rPr lang="en-US" altLang="zh-TW" i="1">
                          <a:latin typeface="Cambria Math"/>
                        </a:rPr>
                        <m:t>𝐴</m:t>
                      </m:r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TW" i="1">
                          <a:latin typeface="Cambria Math"/>
                        </a:rPr>
                        <m:t>…</m:t>
                      </m:r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𝐼</m:t>
                    </m:r>
                  </m:oMath>
                </a14:m>
                <a:r>
                  <a:rPr lang="en-US" altLang="zh-TW" i="1" dirty="0">
                    <a:latin typeface="Cambria Math"/>
                  </a:rPr>
                  <a:t> </a:t>
                </a:r>
                <a:endParaRPr lang="en-US" altLang="zh-TW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TW" sz="3600" dirty="0"/>
              </a:p>
              <a:p>
                <a:r>
                  <a:rPr lang="en-US" altLang="zh-TW" dirty="0"/>
                  <a:t>The </a:t>
                </a:r>
                <a:r>
                  <a:rPr lang="en-US" altLang="zh-TW" dirty="0" err="1"/>
                  <a:t>katz</a:t>
                </a:r>
                <a:r>
                  <a:rPr lang="en-US" altLang="zh-TW" dirty="0"/>
                  <a:t> scores between all pairs of nodes can be computed by 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0D13FF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solidFill>
                          <a:srgbClr val="0D13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TW" i="1">
                        <a:solidFill>
                          <a:srgbClr val="0D13FF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is the adjacency matrix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identity matrix.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00808"/>
                <a:ext cx="8305800" cy="3414710"/>
              </a:xfrm>
              <a:prstGeom prst="rect">
                <a:avLst/>
              </a:prstGeom>
              <a:blipFill rotWithShape="0">
                <a:blip r:embed="rId3"/>
                <a:stretch>
                  <a:fillRect l="-1467" r="-4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2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What is Link Prediction problem?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535965" y="3355258"/>
            <a:ext cx="524391" cy="619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620055" y="4280146"/>
            <a:ext cx="610406" cy="665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187666" y="4127394"/>
            <a:ext cx="979523" cy="4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2467303" y="2990950"/>
            <a:ext cx="763158" cy="9836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3599237" y="4127394"/>
            <a:ext cx="1199034" cy="427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3535965" y="4280146"/>
            <a:ext cx="977054" cy="10189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18523" y="4347690"/>
            <a:ext cx="195772" cy="951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365860" y="3355258"/>
            <a:ext cx="495683" cy="6236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373852" y="2323488"/>
            <a:ext cx="640443" cy="15921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383213" y="2323488"/>
            <a:ext cx="685135" cy="15878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167047" y="2709922"/>
            <a:ext cx="756944" cy="12689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230319" y="3872681"/>
            <a:ext cx="740538" cy="2589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67047" y="4284418"/>
            <a:ext cx="843844" cy="4938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259632" y="5098282"/>
            <a:ext cx="991647" cy="2411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27584" y="4127394"/>
            <a:ext cx="928034" cy="4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03169" y="2959080"/>
            <a:ext cx="1232086" cy="318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292767" y="2557170"/>
            <a:ext cx="8464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402905" y="3872681"/>
            <a:ext cx="9774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379667" y="4931055"/>
            <a:ext cx="1086076" cy="304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41957" y="4028043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2111756" y="4496170"/>
            <a:ext cx="619896" cy="1062470"/>
            <a:chOff x="691952" y="4731249"/>
            <a:chExt cx="619896" cy="1062470"/>
          </a:xfrm>
        </p:grpSpPr>
        <p:sp>
          <p:nvSpPr>
            <p:cNvPr id="157" name="Trapezoid 156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069269" y="3598295"/>
            <a:ext cx="619896" cy="1062470"/>
            <a:chOff x="691952" y="4731249"/>
            <a:chExt cx="619896" cy="1062470"/>
          </a:xfrm>
        </p:grpSpPr>
        <p:sp>
          <p:nvSpPr>
            <p:cNvPr id="161" name="Trapezoid 160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650215" y="3406345"/>
            <a:ext cx="619896" cy="1062470"/>
            <a:chOff x="691952" y="4731249"/>
            <a:chExt cx="619896" cy="1062470"/>
          </a:xfrm>
        </p:grpSpPr>
        <p:sp>
          <p:nvSpPr>
            <p:cNvPr id="164" name="Trapezoid 163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935571" y="2204610"/>
            <a:ext cx="619896" cy="1062470"/>
            <a:chOff x="691952" y="4731249"/>
            <a:chExt cx="619896" cy="1062470"/>
          </a:xfrm>
        </p:grpSpPr>
        <p:sp>
          <p:nvSpPr>
            <p:cNvPr id="167" name="Trapezoid 166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903160" y="2749522"/>
            <a:ext cx="619896" cy="1062470"/>
            <a:chOff x="691952" y="4731249"/>
            <a:chExt cx="619896" cy="1062470"/>
          </a:xfrm>
        </p:grpSpPr>
        <p:sp>
          <p:nvSpPr>
            <p:cNvPr id="170" name="Trapezoid 169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3888806" y="1471001"/>
            <a:ext cx="619896" cy="1062470"/>
            <a:chOff x="691952" y="4731249"/>
            <a:chExt cx="619896" cy="1062470"/>
          </a:xfrm>
        </p:grpSpPr>
        <p:sp>
          <p:nvSpPr>
            <p:cNvPr id="173" name="Trapezoid 172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296513" y="4670786"/>
            <a:ext cx="619896" cy="1062470"/>
            <a:chOff x="691952" y="4731249"/>
            <a:chExt cx="619896" cy="1062470"/>
          </a:xfrm>
        </p:grpSpPr>
        <p:sp>
          <p:nvSpPr>
            <p:cNvPr id="176" name="Trapezoid 175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780668" y="3433700"/>
            <a:ext cx="619896" cy="1062470"/>
            <a:chOff x="691952" y="4731249"/>
            <a:chExt cx="619896" cy="1062470"/>
          </a:xfrm>
        </p:grpSpPr>
        <p:sp>
          <p:nvSpPr>
            <p:cNvPr id="179" name="Trapezoid 178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892048" y="4247068"/>
            <a:ext cx="619896" cy="1062470"/>
            <a:chOff x="691952" y="4731249"/>
            <a:chExt cx="619896" cy="1062470"/>
          </a:xfrm>
        </p:grpSpPr>
        <p:sp>
          <p:nvSpPr>
            <p:cNvPr id="182" name="Trapezoid 181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919547" y="3090693"/>
            <a:ext cx="619896" cy="1062470"/>
            <a:chOff x="691952" y="4731249"/>
            <a:chExt cx="619896" cy="1062470"/>
          </a:xfrm>
        </p:grpSpPr>
        <p:sp>
          <p:nvSpPr>
            <p:cNvPr id="185" name="Trapezoid 184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845894" y="1863581"/>
            <a:ext cx="619896" cy="1062470"/>
            <a:chOff x="691952" y="4731249"/>
            <a:chExt cx="619896" cy="1062470"/>
          </a:xfrm>
        </p:grpSpPr>
        <p:sp>
          <p:nvSpPr>
            <p:cNvPr id="188" name="Trapezoid 187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Hitting </a:t>
            </a:r>
            <a:r>
              <a:rPr lang="en-US" altLang="zh-TW" dirty="0" smtClean="0"/>
              <a:t>time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556792"/>
                <a:ext cx="8496944" cy="4320480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𝑢𝑛𝑑𝑖𝑟𝑒𝑐𝑡𝑒𝑑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𝑔𝑟𝑎𝑝h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𝑑𝑖𝑟𝑒𝑐𝑡𝑒𝑑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𝑔𝑟𝑎𝑝h</m:t>
                            </m:r>
                          </m:e>
                        </m:eqArr>
                      </m:e>
                    </m:d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Calculating the value by performing random walk many times.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556792"/>
                <a:ext cx="8496944" cy="4320480"/>
              </a:xfrm>
              <a:blipFill rotWithShape="0">
                <a:blip r:embed="rId2"/>
                <a:stretch>
                  <a:fillRect l="-1435" t="-1128" b="-25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835-CD2C-4094-82B2-25D92B91E6AE}" type="datetime1">
              <a:rPr lang="zh-TW" altLang="en-US" smtClean="0"/>
              <a:t>2014/9/11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36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Rooted PageRank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0E2E-6315-4D49-A3E5-095A0A77AFD1}" type="datetime1">
              <a:rPr lang="zh-TW" altLang="en-US" smtClean="0"/>
              <a:t>2014/9/11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>
              <a:xfrm>
                <a:off x="323528" y="1556791"/>
                <a:ext cx="8496944" cy="45693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380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sz="3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8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3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3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3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38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3800" dirty="0" smtClean="0">
                    <a:latin typeface="Cambria Math" panose="02040503050406030204" pitchFamily="18" charset="0"/>
                  </a:rPr>
                  <a:t>the stationary distribution weight(probability) of x to y under the following random walk with restart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lvl="1"/>
                <a:r>
                  <a:rPr lang="en-US" altLang="zh-TW" dirty="0" smtClean="0">
                    <a:latin typeface="Cambria Math" panose="02040503050406030204" pitchFamily="18" charset="0"/>
                  </a:rPr>
                  <a:t>If starts from x, each step of random walk </a:t>
                </a:r>
                <a:r>
                  <a:rPr lang="en-US" altLang="zh-TW" b="1" dirty="0" smtClean="0">
                    <a:solidFill>
                      <a:srgbClr val="0D13FF"/>
                    </a:solidFill>
                    <a:latin typeface="Cambria Math" panose="02040503050406030204" pitchFamily="18" charset="0"/>
                  </a:rPr>
                  <a:t>has probability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solidFill>
                          <a:srgbClr val="0D13FF"/>
                        </a:solidFill>
                        <a:latin typeface="Cambria Math"/>
                      </a:rPr>
                      <m:t>𝟏</m:t>
                    </m:r>
                    <m:r>
                      <a:rPr lang="en-US" altLang="zh-TW" b="1" i="0" smtClean="0">
                        <a:solidFill>
                          <a:srgbClr val="0D13FF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b="1" i="1" smtClean="0">
                        <a:solidFill>
                          <a:srgbClr val="0D13FF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TW" b="1" dirty="0" smtClean="0">
                    <a:solidFill>
                      <a:srgbClr val="0D13FF"/>
                    </a:solidFill>
                    <a:latin typeface="Cambria Math" panose="02040503050406030204" pitchFamily="18" charset="0"/>
                  </a:rPr>
                  <a:t> to return to x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0D13FF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TW" b="1" dirty="0" smtClean="0">
                    <a:solidFill>
                      <a:srgbClr val="0D13FF"/>
                    </a:solidFill>
                    <a:latin typeface="Cambria Math" panose="02040503050406030204" pitchFamily="18" charset="0"/>
                  </a:rPr>
                  <a:t> to move to a random neighbor of x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:r>
                  <a:rPr lang="en-US" altLang="zh-TW" dirty="0" smtClean="0">
                    <a:latin typeface="Cambria Math" panose="02040503050406030204" pitchFamily="18" charset="0"/>
                  </a:rPr>
                  <a:t>Stationary distribution: the stable probability distribution after running many (infinite) random walk steps. </a:t>
                </a: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latin typeface="Cambria Math" panose="02040503050406030204" pitchFamily="18" charset="0"/>
                  </a:rPr>
                  <a:t>Intuition: </a:t>
                </a:r>
              </a:p>
              <a:p>
                <a:pPr lvl="1"/>
                <a:r>
                  <a:rPr lang="en-US" altLang="zh-TW" dirty="0" smtClean="0">
                    <a:latin typeface="Cambria Math" panose="02040503050406030204" pitchFamily="18" charset="0"/>
                  </a:rPr>
                  <a:t>The probability that starting from node x to reach node y after infinite steps in random walk.</a:t>
                </a:r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1"/>
                <a:ext cx="8496944" cy="4569371"/>
              </a:xfrm>
              <a:prstGeom prst="rect">
                <a:avLst/>
              </a:prstGeom>
              <a:blipFill rotWithShape="1">
                <a:blip r:embed="rId2"/>
                <a:stretch>
                  <a:fillRect l="-1148" t="-3867" r="-12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0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 Walk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</a:rPr>
                  <a:t>Let D be a diagonal degree matrix with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TW" sz="2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 smtClean="0">
                    <a:latin typeface="Cambria Math" panose="020405030504060302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>
                    <a:latin typeface="Cambria Math" panose="02040503050406030204" pitchFamily="18" charset="0"/>
                  </a:rPr>
                  <a:t>  denote the adjacency matrix with row sums normalized to 1.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42</a:t>
            </a:fld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53264"/>
              </p:ext>
            </p:extLst>
          </p:nvPr>
        </p:nvGraphicFramePr>
        <p:xfrm>
          <a:off x="251520" y="3276271"/>
          <a:ext cx="3024336" cy="25202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448817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25492"/>
              </p:ext>
            </p:extLst>
          </p:nvPr>
        </p:nvGraphicFramePr>
        <p:xfrm>
          <a:off x="3851920" y="3276271"/>
          <a:ext cx="3024336" cy="25202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448817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75856" y="4284383"/>
                <a:ext cx="546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1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zh-TW" altLang="en-US" sz="3600" b="1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84383"/>
                <a:ext cx="54669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475656" y="5733256"/>
                <a:ext cx="5890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733256"/>
                <a:ext cx="58900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148064" y="5733256"/>
                <a:ext cx="5890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733256"/>
                <a:ext cx="58900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876256" y="3492297"/>
                <a:ext cx="2165465" cy="1827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3200" b="1" i="1" smtClean="0">
                            <a:latin typeface="Cambria Math"/>
                          </a:rPr>
                          <m:t>𝑵</m:t>
                        </m:r>
                      </m:e>
                      <m:sup>
                        <m:r>
                          <a:rPr lang="en-US" altLang="zh-TW" sz="32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sz="3200" b="1" dirty="0" smtClean="0"/>
                  <a:t>[x,y]</a:t>
                </a:r>
                <a:r>
                  <a:rPr lang="zh-TW" altLang="en-US" sz="3200" b="1" dirty="0" smtClean="0"/>
                  <a:t> </a:t>
                </a:r>
                <a:r>
                  <a:rPr lang="en-US" altLang="zh-TW" sz="2000" dirty="0" smtClean="0"/>
                  <a:t>is the</a:t>
                </a:r>
                <a:endParaRPr lang="en-US" altLang="zh-TW" sz="2000" dirty="0"/>
              </a:p>
              <a:p>
                <a:r>
                  <a:rPr lang="en-US" altLang="zh-TW" sz="2000" dirty="0" smtClean="0"/>
                  <a:t>probability starting</a:t>
                </a:r>
              </a:p>
              <a:p>
                <a:r>
                  <a:rPr lang="en-US" altLang="zh-TW" sz="2000" dirty="0" smtClean="0"/>
                  <a:t>from </a:t>
                </a:r>
                <a:r>
                  <a:rPr lang="en-US" altLang="zh-TW" sz="2000" dirty="0"/>
                  <a:t>x to y </a:t>
                </a:r>
                <a:r>
                  <a:rPr lang="en-US" altLang="zh-TW" sz="2000" dirty="0" smtClean="0"/>
                  <a:t>for </a:t>
                </a:r>
              </a:p>
              <a:p>
                <a:r>
                  <a:rPr lang="en-US" altLang="zh-TW" sz="2000" dirty="0"/>
                  <a:t>a</a:t>
                </a:r>
                <a:r>
                  <a:rPr lang="en-US" altLang="zh-TW" sz="2000" dirty="0" smtClean="0"/>
                  <a:t> 2-step random</a:t>
                </a:r>
              </a:p>
              <a:p>
                <a:r>
                  <a:rPr lang="en-US" altLang="zh-TW" sz="2000" dirty="0" smtClean="0"/>
                  <a:t>walk</a:t>
                </a: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492297"/>
                <a:ext cx="2165465" cy="1827039"/>
              </a:xfrm>
              <a:prstGeom prst="rect">
                <a:avLst/>
              </a:prstGeom>
              <a:blipFill rotWithShape="1">
                <a:blip r:embed="rId6"/>
                <a:stretch>
                  <a:fillRect l="-3099" t="-3333" r="-2254"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5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</a:t>
            </a:r>
            <a:r>
              <a:rPr lang="en-US" altLang="zh-TW" dirty="0" smtClean="0"/>
              <a:t>Walk with restart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1 step: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D13FF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solidFill>
                          <a:srgbClr val="0D13FF"/>
                        </a:solidFill>
                        <a:latin typeface="Cambria Math"/>
                      </a:rPr>
                      <m:t>𝑁</m:t>
                    </m:r>
                    <m:r>
                      <a:rPr lang="en-US" altLang="zh-TW" b="0" i="1" smtClean="0">
                        <a:solidFill>
                          <a:srgbClr val="0D13FF"/>
                        </a:solidFill>
                        <a:latin typeface="Cambria Math"/>
                      </a:rPr>
                      <m:t>+(1−</m:t>
                    </m:r>
                    <m:r>
                      <a:rPr lang="en-US" altLang="zh-TW" i="1">
                        <a:solidFill>
                          <a:srgbClr val="0D13FF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solidFill>
                          <a:srgbClr val="0D13FF"/>
                        </a:solidFill>
                        <a:latin typeface="Cambria Math"/>
                      </a:rPr>
                      <m:t>)</m:t>
                    </m:r>
                    <m:r>
                      <a:rPr lang="en-US" altLang="zh-TW" i="1">
                        <a:solidFill>
                          <a:srgbClr val="0D13FF"/>
                        </a:solidFill>
                        <a:latin typeface="Cambria Math"/>
                      </a:rPr>
                      <m:t>𝐼</m:t>
                    </m:r>
                  </m:oMath>
                </a14:m>
                <a:endParaRPr lang="en-US" altLang="zh-TW" dirty="0" smtClean="0">
                  <a:solidFill>
                    <a:srgbClr val="0D13FF"/>
                  </a:solidFill>
                </a:endParaRPr>
              </a:p>
              <a:p>
                <a:r>
                  <a:rPr lang="en-US" altLang="zh-TW" dirty="0" smtClean="0"/>
                  <a:t>2 steps: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𝛼</m:t>
                        </m:r>
                        <m:r>
                          <a:rPr lang="en-US" altLang="zh-TW" i="1">
                            <a:latin typeface="Cambria Math"/>
                          </a:rPr>
                          <m:t>𝑁</m:t>
                        </m:r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𝛼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altLang="zh-TW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+(1−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)(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dirty="0" smtClean="0">
                  <a:solidFill>
                    <a:srgbClr val="0D13FF"/>
                  </a:solidFill>
                </a:endParaRPr>
              </a:p>
              <a:p>
                <a:r>
                  <a:rPr lang="en-US" altLang="zh-TW" dirty="0" smtClean="0"/>
                  <a:t>3 </a:t>
                </a:r>
                <a:r>
                  <a:rPr lang="en-US" altLang="zh-TW" dirty="0"/>
                  <a:t>steps</a:t>
                </a:r>
                <a:r>
                  <a:rPr lang="en-US" altLang="zh-TW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TW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rgbClr val="0D13FF"/>
                            </a:solidFill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TW" i="1" dirty="0">
                            <a:solidFill>
                              <a:srgbClr val="0D13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rgbClr val="0D13FF"/>
                            </a:solidFill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+(1−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)(</m:t>
                    </m:r>
                    <m:sSup>
                      <m:sSupPr>
                        <m:ctrlP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solidFill>
                          <a:srgbClr val="0D13FF"/>
                        </a:solidFill>
                        <a:latin typeface="Cambria Math"/>
                      </a:rPr>
                      <m:t>+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𝑁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+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𝐼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D13FF"/>
                  </a:solidFill>
                </a:endParaRP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Infinite steps: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d>
                            <m:nary>
                              <m:naryPr>
                                <m:chr m:val="∑"/>
                                <m:ctrlPr>
                                  <a:rPr lang="en-US" altLang="zh-TW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329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Rooted PageRank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323528" y="1556791"/>
                <a:ext cx="8496944" cy="21602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>
                    <a:latin typeface="Cambria Math" panose="02040503050406030204" pitchFamily="18" charset="0"/>
                  </a:rPr>
                  <a:t>The rooted </a:t>
                </a:r>
                <a:r>
                  <a:rPr lang="en-US" altLang="zh-TW" dirty="0" err="1">
                    <a:latin typeface="Cambria Math" panose="02040503050406030204" pitchFamily="18" charset="0"/>
                  </a:rPr>
                  <a:t>pagerank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between all node pairs (represented as RPR ) can be derived as follows.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𝑅𝑃𝑅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36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altLang="zh-TW" sz="3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TW" sz="24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1"/>
                <a:ext cx="8496944" cy="2160241"/>
              </a:xfrm>
              <a:prstGeom prst="rect">
                <a:avLst/>
              </a:prstGeom>
              <a:blipFill rotWithShape="1">
                <a:blip r:embed="rId2"/>
                <a:stretch>
                  <a:fillRect l="-1578" t="-36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4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extraction(2)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2EA2-0908-49FA-BE1A-3D44A4C2F4F4}" type="datetime1">
              <a:rPr lang="zh-TW" altLang="en-US" smtClean="0"/>
              <a:t>2014/9/11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Preferential Attachment Score	</a:t>
            </a:r>
          </a:p>
          <a:p>
            <a:r>
              <a:rPr lang="en-US" altLang="zh-TW" dirty="0"/>
              <a:t>Clustering Coefficient Score</a:t>
            </a:r>
          </a:p>
          <a:p>
            <a:r>
              <a:rPr lang="en-US" altLang="zh-TW" dirty="0"/>
              <a:t>Generic </a:t>
            </a:r>
            <a:r>
              <a:rPr lang="en-US" altLang="zh-TW" dirty="0" err="1"/>
              <a:t>SimRank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87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Preferential Attachment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290464" y="1905076"/>
                <a:ext cx="6563072" cy="731836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×|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0464" y="1905076"/>
                <a:ext cx="6563072" cy="73183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1E3C-2867-4332-A36B-F7FE603ED2F0}" type="datetime1">
              <a:rPr lang="zh-TW" altLang="en-US" smtClean="0"/>
              <a:t>2014/9/11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46</a:t>
            </a:fld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46856" y="2837233"/>
            <a:ext cx="8229600" cy="167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/>
              <a:t>Researchers found empirical evidence to suggest that co-authorship is correlated with the product of the neighborhood sizes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3228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Clustering coefficient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/>
              <p:cNvSpPr txBox="1">
                <a:spLocks/>
              </p:cNvSpPr>
              <p:nvPr/>
            </p:nvSpPr>
            <p:spPr>
              <a:xfrm>
                <a:off x="457200" y="1417638"/>
                <a:ext cx="8229600" cy="45316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sz="3000" dirty="0" smtClean="0"/>
                  <a:t>Where</a:t>
                </a:r>
                <a:r>
                  <a:rPr lang="en-US" altLang="zh-TW" sz="39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altLang="zh-TW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𝑡𝑟𝑖𝑎𝑛𝑔𝑙𝑒𝑠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𝑎𝑑𝑗𝑎𝑐𝑒𝑛𝑡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𝑡𝑟𝑖𝑝𝑙𝑒𝑠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𝑎𝑑𝑗𝑎𝑐𝑒𝑛𝑡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31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6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6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{"/>
                                      <m:endChr m:val="|"/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60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 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}| 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TW" sz="26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2600" b="0" i="1" smtClean="0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2600" b="0" i="1" smtClean="0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TW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600" b="0" i="1" smtClean="0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2600" b="0" i="1" smtClean="0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2600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TW" sz="2600" b="0" i="1" smtClean="0">
                                                      <a:latin typeface="Cambria Math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 sz="2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altLang="zh-TW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÷2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𝑢𝑛𝑑𝑖𝑟𝑒𝑐𝑡𝑒𝑑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𝑔𝑟𝑎𝑝h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{"/>
                                      <m:endChr m:val="|"/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60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 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}|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6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6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6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6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den>
                              </m:f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𝑑𝑖𝑟𝑒𝑐𝑡𝑒𝑑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𝑔𝑟𝑎𝑝h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b="0" dirty="0" smtClean="0"/>
              </a:p>
              <a:p>
                <a:endParaRPr lang="en-US" altLang="zh-TW" b="0" dirty="0" smtClean="0"/>
              </a:p>
              <a:p>
                <a:r>
                  <a:rPr lang="en-US" altLang="zh-TW" sz="3000" dirty="0" smtClean="0"/>
                  <a:t>CC(x) </a:t>
                </a:r>
                <a:r>
                  <a:rPr lang="en-US" altLang="zh-TW" sz="3000" b="0" dirty="0" smtClean="0"/>
                  <a:t>is the (local) clustering coefficient </a:t>
                </a:r>
                <a:r>
                  <a:rPr lang="en-US" altLang="zh-TW" sz="3000" dirty="0" smtClean="0"/>
                  <a:t>of node x</a:t>
                </a:r>
              </a:p>
              <a:p>
                <a:r>
                  <a:rPr lang="en-US" altLang="zh-TW" dirty="0"/>
                  <a:t>how close its neighbors are to being a clique (complete graph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17638"/>
                <a:ext cx="8229600" cy="4531642"/>
              </a:xfrm>
              <a:prstGeom prst="rect">
                <a:avLst/>
              </a:prstGeom>
              <a:blipFill rotWithShape="1">
                <a:blip r:embed="rId2"/>
                <a:stretch>
                  <a:fillRect l="-1037" t="-6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FDBE-E833-46DC-A355-590E908830D4}" type="datetime1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812-2CD0-4FF1-B2D3-4392D0D7135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2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E.g</a:t>
                </a:r>
                <a:r>
                  <a:rPr lang="en-US" altLang="zh-TW" dirty="0"/>
                  <a:t>.</a:t>
                </a:r>
                <a:endParaRPr lang="en-US" altLang="zh-TW" dirty="0" smtClean="0"/>
              </a:p>
              <a:p>
                <a:r>
                  <a:rPr lang="en-US" altLang="zh-TW" dirty="0" smtClean="0"/>
                  <a:t>CC(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1 </m:t>
                        </m:r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3×2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÷2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 smtClean="0"/>
                  <a:t> </a:t>
                </a:r>
              </a:p>
              <a:p>
                <a:r>
                  <a:rPr lang="en-US" altLang="zh-TW" dirty="0" smtClean="0"/>
                  <a:t>CC(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2 </m:t>
                        </m:r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3×2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÷2</m:t>
                        </m:r>
                      </m:den>
                    </m:f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coefficient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48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556324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7" name="橢圓 6"/>
          <p:cNvSpPr/>
          <p:nvPr/>
        </p:nvSpPr>
        <p:spPr>
          <a:xfrm>
            <a:off x="5520780" y="371703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6917036" y="268228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6212780" y="43651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6948264" y="371703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5925100" y="2933680"/>
            <a:ext cx="1086436" cy="8466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>
            <a:off x="7133060" y="3114328"/>
            <a:ext cx="31228" cy="6027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8" idx="3"/>
            <a:endCxn id="7" idx="7"/>
          </p:cNvCxnSpPr>
          <p:nvPr/>
        </p:nvCxnSpPr>
        <p:spPr>
          <a:xfrm flipH="1">
            <a:off x="5889556" y="3051056"/>
            <a:ext cx="1090752" cy="7292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3"/>
            <a:endCxn id="9" idx="7"/>
          </p:cNvCxnSpPr>
          <p:nvPr/>
        </p:nvCxnSpPr>
        <p:spPr>
          <a:xfrm flipH="1">
            <a:off x="6581556" y="4085808"/>
            <a:ext cx="429980" cy="3425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9" idx="1"/>
            <a:endCxn id="7" idx="5"/>
          </p:cNvCxnSpPr>
          <p:nvPr/>
        </p:nvCxnSpPr>
        <p:spPr>
          <a:xfrm flipH="1" flipV="1">
            <a:off x="5889556" y="4085808"/>
            <a:ext cx="386496" cy="3425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6" idx="6"/>
            <a:endCxn id="8" idx="2"/>
          </p:cNvCxnSpPr>
          <p:nvPr/>
        </p:nvCxnSpPr>
        <p:spPr>
          <a:xfrm>
            <a:off x="5988372" y="2780928"/>
            <a:ext cx="928664" cy="117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4"/>
            <a:endCxn id="7" idx="0"/>
          </p:cNvCxnSpPr>
          <p:nvPr/>
        </p:nvCxnSpPr>
        <p:spPr>
          <a:xfrm flipH="1">
            <a:off x="5736804" y="2996952"/>
            <a:ext cx="35544" cy="7200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1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Extended Graph 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Each kind of node attribute is represented as an additional node. </a:t>
            </a:r>
          </a:p>
          <a:p>
            <a:pPr lvl="1"/>
            <a:r>
              <a:rPr lang="en-US" altLang="zh-TW" dirty="0" smtClean="0"/>
              <a:t>The original node connects to an additional node if the original node has the attribute.</a:t>
            </a:r>
          </a:p>
          <a:p>
            <a:pPr lvl="1"/>
            <a:r>
              <a:rPr lang="en-US" altLang="zh-TW" dirty="0" smtClean="0"/>
              <a:t>The additional nodes can connect to themselves based on co-existence of other similarity measurement.</a:t>
            </a:r>
          </a:p>
          <a:p>
            <a:r>
              <a:rPr lang="en-US" altLang="zh-TW" dirty="0" smtClean="0"/>
              <a:t>All the feature values can be re-calculated under this formulation.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30B7-6995-48FC-B5B5-D2C51092DA1F}" type="datetime1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812-2CD0-4FF1-B2D3-4392D0D7135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0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 is Link Prediction problem?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Predict the information on edges.</a:t>
            </a:r>
          </a:p>
          <a:p>
            <a:r>
              <a:rPr lang="en-US" altLang="zh-TW" dirty="0" smtClean="0"/>
              <a:t>1. </a:t>
            </a:r>
            <a:r>
              <a:rPr lang="en-US" altLang="zh-TW" b="1" dirty="0" smtClean="0"/>
              <a:t>Link </a:t>
            </a:r>
            <a:r>
              <a:rPr lang="en-US" altLang="zh-TW" b="1" dirty="0"/>
              <a:t>existence </a:t>
            </a:r>
            <a:r>
              <a:rPr lang="en-US" altLang="zh-TW" b="1" dirty="0" smtClean="0"/>
              <a:t>prediction</a:t>
            </a:r>
            <a:r>
              <a:rPr lang="en-US" altLang="zh-TW" dirty="0" smtClean="0"/>
              <a:t>: to classify whether each edge is 0(not exist) or 1(exist)</a:t>
            </a:r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en-US" altLang="zh-TW" b="1" dirty="0"/>
              <a:t>Link type </a:t>
            </a:r>
            <a:r>
              <a:rPr lang="en-US" altLang="zh-TW" b="1" dirty="0" smtClean="0"/>
              <a:t>classification</a:t>
            </a:r>
            <a:r>
              <a:rPr lang="en-US" altLang="zh-TW" dirty="0" smtClean="0"/>
              <a:t>: to classify the type of edges (e.g. student-teacher, student-student …)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/>
              <a:t>. </a:t>
            </a:r>
            <a:r>
              <a:rPr lang="en-US" altLang="zh-TW" b="1" dirty="0"/>
              <a:t>Link </a:t>
            </a:r>
            <a:r>
              <a:rPr lang="en-US" altLang="zh-TW" b="1" dirty="0" smtClean="0"/>
              <a:t>regression</a:t>
            </a:r>
            <a:r>
              <a:rPr lang="en-US" altLang="zh-TW" dirty="0" smtClean="0"/>
              <a:t>: to predict the weight of link (importance, rating …)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75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Generic </a:t>
            </a:r>
            <a:r>
              <a:rPr lang="en-US" altLang="zh-TW" dirty="0" err="1" smtClean="0"/>
              <a:t>SimRank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“Two </a:t>
            </a:r>
            <a:r>
              <a:rPr lang="en-US" altLang="zh-TW" dirty="0"/>
              <a:t>objects are similar if they are similar to two similar </a:t>
            </a:r>
            <a:r>
              <a:rPr lang="en-US" altLang="zh-TW" dirty="0" smtClean="0"/>
              <a:t>objects”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ECBB-8353-4EB7-AA61-8975562CDA6C}" type="datetime1">
              <a:rPr lang="zh-TW" altLang="en-US" smtClean="0"/>
              <a:t>2014/9/11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 txBox="1">
                <a:spLocks/>
              </p:cNvSpPr>
              <p:nvPr/>
            </p:nvSpPr>
            <p:spPr>
              <a:xfrm>
                <a:off x="487118" y="2780928"/>
                <a:ext cx="8199682" cy="28532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𝑠𝑖𝑚𝑖𝑙𝑎𝑟𝑖𝑡𝑦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𝑠𝑖𝑚𝑖𝑙𝑎𝑟𝑖𝑡𝑦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×|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altLang="zh-TW" b="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Calculate this feature value recursively.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8" y="2780928"/>
                <a:ext cx="8199682" cy="2853242"/>
              </a:xfrm>
              <a:prstGeom prst="rect">
                <a:avLst/>
              </a:prstGeom>
              <a:blipFill rotWithShape="0">
                <a:blip r:embed="rId2"/>
                <a:stretch>
                  <a:fillRect l="-1413" b="-25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0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extraction(3)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Latent topological feature</a:t>
            </a:r>
          </a:p>
          <a:p>
            <a:pPr lvl="1"/>
            <a:r>
              <a:rPr lang="en-US" altLang="zh-TW" sz="2400" dirty="0" smtClean="0"/>
              <a:t>Graph factorization – factorize adjacency matrix into two smaller matrix (low rank approximation) </a:t>
            </a:r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51</a:t>
            </a:fld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14637"/>
              </p:ext>
            </p:extLst>
          </p:nvPr>
        </p:nvGraphicFramePr>
        <p:xfrm>
          <a:off x="539552" y="3068415"/>
          <a:ext cx="2471940" cy="22524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</a:tblGrid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66671"/>
              </p:ext>
            </p:extLst>
          </p:nvPr>
        </p:nvGraphicFramePr>
        <p:xfrm>
          <a:off x="3750908" y="3068415"/>
          <a:ext cx="988776" cy="22524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7194"/>
                <a:gridCol w="247194"/>
                <a:gridCol w="247194"/>
                <a:gridCol w="247194"/>
              </a:tblGrid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82985"/>
              </p:ext>
            </p:extLst>
          </p:nvPr>
        </p:nvGraphicFramePr>
        <p:xfrm>
          <a:off x="5724128" y="3751607"/>
          <a:ext cx="2471940" cy="9009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</a:tblGrid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11492" y="3818688"/>
                <a:ext cx="6832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latin typeface="Cambria Math"/>
                        </a:rPr>
                        <m:t>≅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92" y="3818688"/>
                <a:ext cx="68320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848572" y="3860503"/>
                <a:ext cx="6671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572" y="3860503"/>
                <a:ext cx="667169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39284" y="5300663"/>
                <a:ext cx="13123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84" y="5300663"/>
                <a:ext cx="131234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43361" y="5300663"/>
                <a:ext cx="1206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361" y="5300663"/>
                <a:ext cx="120667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413327" y="4724599"/>
                <a:ext cx="1206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27" y="4724599"/>
                <a:ext cx="120667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63907" y="5208330"/>
                <a:ext cx="37058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</a:rPr>
                      <m:t>k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is the dimension of latent factor</a:t>
                </a:r>
              </a:p>
              <a:p>
                <a:r>
                  <a:rPr lang="en-US" altLang="zh-TW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𝑘</m:t>
                    </m:r>
                    <m:r>
                      <a:rPr lang="en-US" altLang="zh-TW" sz="2000" i="1">
                        <a:latin typeface="Cambria Math"/>
                      </a:rPr>
                      <m:t>≪</m:t>
                    </m:r>
                    <m:r>
                      <a:rPr lang="en-US" altLang="zh-TW" sz="20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zh-TW" sz="2000" dirty="0" smtClean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07" y="5208330"/>
                <a:ext cx="3705886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1645" t="-4274" r="-987" b="-136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90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extraction(4)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Content-based feature</a:t>
            </a:r>
          </a:p>
          <a:p>
            <a:pPr lvl="1"/>
            <a:r>
              <a:rPr lang="en-US" altLang="zh-TW" dirty="0" smtClean="0"/>
              <a:t>Totally depends on your DATA</a:t>
            </a:r>
          </a:p>
          <a:p>
            <a:pPr lvl="1"/>
            <a:r>
              <a:rPr lang="en-US" altLang="zh-TW" dirty="0" smtClean="0"/>
              <a:t>There some small tips</a:t>
            </a:r>
          </a:p>
          <a:p>
            <a:pPr lvl="1"/>
            <a:endParaRPr lang="en-US" altLang="zh-TW" dirty="0"/>
          </a:p>
          <a:p>
            <a:r>
              <a:rPr lang="en-US" altLang="zh-TW" sz="3600" dirty="0" smtClean="0"/>
              <a:t>Dummy variable (indicator variable)</a:t>
            </a:r>
          </a:p>
          <a:p>
            <a:r>
              <a:rPr lang="en-US" altLang="zh-TW" sz="3600" dirty="0" smtClean="0"/>
              <a:t>Scaling </a:t>
            </a:r>
          </a:p>
          <a:p>
            <a:endParaRPr lang="en-US" altLang="zh-TW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93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Dummy variable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how about  A=1,  B=2,  C=3  ? </a:t>
                </a:r>
              </a:p>
              <a:p>
                <a:pPr lvl="1"/>
                <a:r>
                  <a:rPr lang="en-US" altLang="zh-TW" dirty="0" smtClean="0"/>
                  <a:t>But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𝑚𝑎𝑡𝑡𝑒𝑟𝑠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A=&gt; 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1:1</a:t>
                </a:r>
                <a:r>
                  <a:rPr lang="en-US" altLang="zh-TW" dirty="0" smtClean="0"/>
                  <a:t> 2:0 3:0</a:t>
                </a:r>
              </a:p>
              <a:p>
                <a:r>
                  <a:rPr lang="en-US" altLang="zh-TW" dirty="0" smtClean="0"/>
                  <a:t>B=&gt;  1:0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2:1 </a:t>
                </a:r>
                <a:r>
                  <a:rPr lang="en-US" altLang="zh-TW" dirty="0" smtClean="0"/>
                  <a:t>3:0</a:t>
                </a:r>
              </a:p>
              <a:p>
                <a:r>
                  <a:rPr lang="en-US" altLang="zh-TW" dirty="0" smtClean="0"/>
                  <a:t>C=&gt;  1:0 2:0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3:1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53</a:t>
            </a:fld>
            <a:endParaRPr lang="zh-TW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23978"/>
              </p:ext>
            </p:extLst>
          </p:nvPr>
        </p:nvGraphicFramePr>
        <p:xfrm>
          <a:off x="1043608" y="1629872"/>
          <a:ext cx="7128792" cy="13681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2198"/>
                <a:gridCol w="1782198"/>
                <a:gridCol w="1782198"/>
                <a:gridCol w="1782198"/>
              </a:tblGrid>
              <a:tr h="6178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node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A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B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503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Type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‘person’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‘animal’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‘Item’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5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90864" cy="4525963"/>
              </a:xfrm>
            </p:spPr>
            <p:txBody>
              <a:bodyPr/>
              <a:lstStyle/>
              <a:p>
                <a:r>
                  <a:rPr lang="en-US" altLang="zh-TW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…</a:t>
                </a:r>
              </a:p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…)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 smtClean="0"/>
                  <a:t> could be </a:t>
                </a:r>
                <a:r>
                  <a:rPr lang="en-US" altLang="zh-TW" dirty="0" err="1" smtClean="0"/>
                  <a:t>overfloat</a:t>
                </a:r>
                <a:r>
                  <a:rPr lang="en-US" altLang="zh-TW" dirty="0" smtClean="0"/>
                  <a:t> !!</a:t>
                </a:r>
              </a:p>
              <a:p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39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38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….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90864" cy="4525963"/>
              </a:xfrm>
              <a:blipFill rotWithShape="0">
                <a:blip r:embed="rId2"/>
                <a:stretch>
                  <a:fillRect l="-2991" t="-1617" r="-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54</a:t>
            </a:fld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14578" y="3789040"/>
            <a:ext cx="773246" cy="2088232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082323" y="3789040"/>
            <a:ext cx="773246" cy="2088232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281736" y="1600200"/>
                <a:ext cx="3405064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>
                    <a:solidFill>
                      <a:srgbClr val="0D13FF"/>
                    </a:solidFill>
                  </a:rPr>
                  <a:t>Divided by MAX</a:t>
                </a:r>
              </a:p>
              <a:p>
                <a:r>
                  <a:rPr lang="en-US" altLang="zh-TW" dirty="0" smtClean="0">
                    <a:solidFill>
                      <a:srgbClr val="0D13FF"/>
                    </a:solidFill>
                  </a:rPr>
                  <a:t>Sigmoid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D13FF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0D13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0D13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D13FF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D13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D13FF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 smtClean="0">
                  <a:solidFill>
                    <a:srgbClr val="0D13FF"/>
                  </a:solidFill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736" y="1600200"/>
                <a:ext cx="3405064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3936" t="-1752" r="-1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23" y="3573016"/>
            <a:ext cx="3240360" cy="2160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4185" y="594149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[-1, 1]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38962" y="59314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[-1, 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47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Coding Time 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github.com/barry800414/sna_lecture/archive/master.zip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9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 &amp;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6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Recommendation system in E-commerce</a:t>
            </a:r>
          </a:p>
          <a:p>
            <a:pPr lvl="1"/>
            <a:r>
              <a:rPr lang="en-US" altLang="zh-TW" dirty="0"/>
              <a:t>The edges between users and items</a:t>
            </a:r>
          </a:p>
          <a:p>
            <a:r>
              <a:rPr lang="en-US" altLang="zh-TW" dirty="0"/>
              <a:t>Friends recommendation in online social </a:t>
            </a:r>
            <a:r>
              <a:rPr lang="en-US" altLang="zh-TW" dirty="0" smtClean="0"/>
              <a:t>network</a:t>
            </a:r>
          </a:p>
          <a:p>
            <a:r>
              <a:rPr lang="en-US" altLang="zh-TW" dirty="0" smtClean="0"/>
              <a:t>Web site hyper-link prediction</a:t>
            </a:r>
          </a:p>
          <a:p>
            <a:r>
              <a:rPr lang="en-US" altLang="zh-TW" dirty="0" smtClean="0"/>
              <a:t>Protein-protein interaction </a:t>
            </a:r>
          </a:p>
          <a:p>
            <a:r>
              <a:rPr lang="en-US" altLang="zh-TW" dirty="0" smtClean="0"/>
              <a:t>….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033F-0EFB-4161-9602-8B47BBB14204}" type="datetime1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812-2CD0-4FF1-B2D3-4392D0D7135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/>
              <a:t>Introduction </a:t>
            </a:r>
            <a:r>
              <a:rPr lang="en-US" altLang="zh-TW" dirty="0"/>
              <a:t>to final </a:t>
            </a:r>
            <a:r>
              <a:rPr lang="en-US" altLang="zh-TW" dirty="0" smtClean="0"/>
              <a:t>practice</a:t>
            </a:r>
            <a:endParaRPr lang="en-US" altLang="zh-TW" dirty="0"/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1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/>
              <a:t>How </a:t>
            </a:r>
            <a:r>
              <a:rPr lang="en-US" altLang="zh-TW" dirty="0"/>
              <a:t>to </a:t>
            </a:r>
            <a:r>
              <a:rPr lang="en-US" altLang="zh-TW" dirty="0" smtClean="0"/>
              <a:t>make </a:t>
            </a:r>
            <a:r>
              <a:rPr lang="en-US" altLang="zh-TW" dirty="0"/>
              <a:t>link </a:t>
            </a:r>
            <a:r>
              <a:rPr lang="en-US" altLang="zh-TW" dirty="0" smtClean="0"/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3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to make link prediction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T</a:t>
            </a:r>
            <a:r>
              <a:rPr lang="en-US" altLang="zh-TW" dirty="0" smtClean="0"/>
              <a:t>wo </a:t>
            </a:r>
            <a:r>
              <a:rPr lang="en-US" altLang="zh-TW" dirty="0"/>
              <a:t>different strategies:</a:t>
            </a:r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en-US" altLang="zh-TW" b="1" dirty="0"/>
              <a:t>Knowledge-driven strategy</a:t>
            </a:r>
            <a:r>
              <a:rPr lang="en-US" altLang="zh-TW" dirty="0"/>
              <a:t>: produce some rules for</a:t>
            </a:r>
          </a:p>
          <a:p>
            <a:pPr marL="0" indent="0">
              <a:buNone/>
            </a:pPr>
            <a:r>
              <a:rPr lang="en-US" altLang="zh-TW" dirty="0"/>
              <a:t>prediction</a:t>
            </a:r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E.g.: if </a:t>
            </a:r>
            <a:r>
              <a:rPr lang="en-US" altLang="zh-TW" dirty="0" smtClean="0"/>
              <a:t>common friends </a:t>
            </a:r>
            <a:r>
              <a:rPr lang="en-US" altLang="zh-TW" dirty="0"/>
              <a:t>&gt;</a:t>
            </a:r>
            <a:r>
              <a:rPr lang="en-US" altLang="zh-TW" dirty="0" smtClean="0"/>
              <a:t>100, predict that the edge exists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Cons: Need domain experts. Could miss patterns that</a:t>
            </a:r>
          </a:p>
          <a:p>
            <a:pPr marL="0" indent="0">
              <a:buNone/>
            </a:pPr>
            <a:r>
              <a:rPr lang="en-US" altLang="zh-TW" dirty="0" smtClean="0"/>
              <a:t>	were </a:t>
            </a:r>
            <a:r>
              <a:rPr lang="en-US" altLang="zh-TW" dirty="0"/>
              <a:t>unknown.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en-US" altLang="zh-TW" b="1" dirty="0"/>
              <a:t>Data-driven approach</a:t>
            </a:r>
            <a:r>
              <a:rPr lang="en-US" altLang="zh-TW" dirty="0"/>
              <a:t>: Machine learning approach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–</a:t>
            </a:r>
            <a:r>
              <a:rPr lang="en-US" altLang="zh-TW" dirty="0"/>
              <a:t>Y</a:t>
            </a:r>
            <a:r>
              <a:rPr lang="en-US" altLang="zh-TW" dirty="0" smtClean="0"/>
              <a:t>ou </a:t>
            </a:r>
            <a:r>
              <a:rPr lang="en-US" altLang="zh-TW" dirty="0"/>
              <a:t>are given a social </a:t>
            </a:r>
            <a:r>
              <a:rPr lang="en-US" altLang="zh-TW" dirty="0" smtClean="0"/>
              <a:t>network</a:t>
            </a:r>
            <a:r>
              <a:rPr lang="en-US" altLang="zh-TW" dirty="0"/>
              <a:t> </a:t>
            </a:r>
            <a:r>
              <a:rPr lang="en-US" altLang="zh-TW" dirty="0" smtClean="0"/>
              <a:t>with many edges to learn the pattern how the edges be constructed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The goal is to predict the </a:t>
            </a:r>
            <a:r>
              <a:rPr lang="en-US" altLang="zh-TW" dirty="0" smtClean="0"/>
              <a:t>existence of future edges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8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61597</TotalTime>
  <Words>2641</Words>
  <Application>Microsoft Office PowerPoint</Application>
  <PresentationFormat>如螢幕大小 (4:3)</PresentationFormat>
  <Paragraphs>731</Paragraphs>
  <Slides>56</Slides>
  <Notes>4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57" baseType="lpstr">
      <vt:lpstr>Office 佈景主題</vt:lpstr>
      <vt:lpstr>PowerPoint 簡報</vt:lpstr>
      <vt:lpstr>Schedule</vt:lpstr>
      <vt:lpstr>Outline</vt:lpstr>
      <vt:lpstr>What is Link Prediction problem?</vt:lpstr>
      <vt:lpstr>What is Link Prediction problem?</vt:lpstr>
      <vt:lpstr>Application</vt:lpstr>
      <vt:lpstr>Outline</vt:lpstr>
      <vt:lpstr>Outline</vt:lpstr>
      <vt:lpstr>How to make link prediction</vt:lpstr>
      <vt:lpstr>Outline</vt:lpstr>
      <vt:lpstr>What is machine learning?</vt:lpstr>
      <vt:lpstr>What is machine learning?</vt:lpstr>
      <vt:lpstr> Brief introduction to common classifier</vt:lpstr>
      <vt:lpstr> Brief introduction to common classifier</vt:lpstr>
      <vt:lpstr> Brief introduction to common classifier</vt:lpstr>
      <vt:lpstr> Brief introduction to common classifier</vt:lpstr>
      <vt:lpstr> Brief introduction to common classifier</vt:lpstr>
      <vt:lpstr>Support Vector Machine</vt:lpstr>
      <vt:lpstr>Package of SVM</vt:lpstr>
      <vt:lpstr>Outline</vt:lpstr>
      <vt:lpstr>Workflow - Data-driven approach(1) </vt:lpstr>
      <vt:lpstr>Workflow - Data-driven approach(2) </vt:lpstr>
      <vt:lpstr>Workflow - Data-driven approach(3) </vt:lpstr>
      <vt:lpstr>Goal</vt:lpstr>
      <vt:lpstr>Outline</vt:lpstr>
      <vt:lpstr>Notation</vt:lpstr>
      <vt:lpstr>Background knowledge - Adjacency matrix </vt:lpstr>
      <vt:lpstr>Background knowledge - Random Walk</vt:lpstr>
      <vt:lpstr>Background knowledge - Random Walk</vt:lpstr>
      <vt:lpstr>Background knowledge - Random Walk with Restart</vt:lpstr>
      <vt:lpstr>Background knowledge - Random Walk with Restart</vt:lpstr>
      <vt:lpstr>Feature extraction(1)</vt:lpstr>
      <vt:lpstr>Common Neighbors</vt:lpstr>
      <vt:lpstr>Jaccard’s coefficient</vt:lpstr>
      <vt:lpstr>Adamic/Adar</vt:lpstr>
      <vt:lpstr>Shortest-Path Length</vt:lpstr>
      <vt:lpstr>katz_β   score</vt:lpstr>
      <vt:lpstr>Multiplication of adjacency matrix</vt:lpstr>
      <vt:lpstr>katz_β   score</vt:lpstr>
      <vt:lpstr>Hitting time</vt:lpstr>
      <vt:lpstr>Rooted PageRank</vt:lpstr>
      <vt:lpstr>Random Walk</vt:lpstr>
      <vt:lpstr>Random Walk with restart</vt:lpstr>
      <vt:lpstr>Rooted PageRank</vt:lpstr>
      <vt:lpstr>Feature extraction(2)</vt:lpstr>
      <vt:lpstr>Preferential Attachment</vt:lpstr>
      <vt:lpstr>Clustering coefficient</vt:lpstr>
      <vt:lpstr>Clustering coefficient</vt:lpstr>
      <vt:lpstr>Extended Graph Formulation</vt:lpstr>
      <vt:lpstr>Generic SimRank</vt:lpstr>
      <vt:lpstr>Feature extraction(3)</vt:lpstr>
      <vt:lpstr>Feature extraction(4)</vt:lpstr>
      <vt:lpstr>Dummy variable</vt:lpstr>
      <vt:lpstr>Scaling</vt:lpstr>
      <vt:lpstr>Coding Time !</vt:lpstr>
      <vt:lpstr>QA &amp;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barry800414</cp:lastModifiedBy>
  <cp:revision>3789</cp:revision>
  <dcterms:created xsi:type="dcterms:W3CDTF">2010-02-08T05:16:55Z</dcterms:created>
  <dcterms:modified xsi:type="dcterms:W3CDTF">2014-09-10T23:55:35Z</dcterms:modified>
</cp:coreProperties>
</file>