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handoutMasterIdLst>
    <p:handoutMasterId r:id="rId30"/>
  </p:handoutMasterIdLst>
  <p:sldIdLst>
    <p:sldId id="256" r:id="rId2"/>
    <p:sldId id="258" r:id="rId3"/>
    <p:sldId id="271" r:id="rId4"/>
    <p:sldId id="276" r:id="rId5"/>
    <p:sldId id="272" r:id="rId6"/>
    <p:sldId id="275" r:id="rId7"/>
    <p:sldId id="274" r:id="rId8"/>
    <p:sldId id="273" r:id="rId9"/>
    <p:sldId id="277" r:id="rId10"/>
    <p:sldId id="285" r:id="rId11"/>
    <p:sldId id="279" r:id="rId12"/>
    <p:sldId id="280" r:id="rId13"/>
    <p:sldId id="294" r:id="rId14"/>
    <p:sldId id="282" r:id="rId15"/>
    <p:sldId id="286" r:id="rId16"/>
    <p:sldId id="284" r:id="rId17"/>
    <p:sldId id="287" r:id="rId18"/>
    <p:sldId id="295" r:id="rId19"/>
    <p:sldId id="296" r:id="rId20"/>
    <p:sldId id="263" r:id="rId21"/>
    <p:sldId id="292" r:id="rId22"/>
    <p:sldId id="297" r:id="rId23"/>
    <p:sldId id="264" r:id="rId24"/>
    <p:sldId id="291" r:id="rId25"/>
    <p:sldId id="265" r:id="rId26"/>
    <p:sldId id="266" r:id="rId27"/>
    <p:sldId id="267" r:id="rId28"/>
  </p:sldIdLst>
  <p:sldSz cx="9144000" cy="6858000" type="screen4x3"/>
  <p:notesSz cx="7099300" cy="10234613"/>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236" y="12"/>
      </p:cViewPr>
      <p:guideLst>
        <p:guide orient="horz" pos="2160"/>
        <p:guide pos="2880"/>
      </p:guideLst>
    </p:cSldViewPr>
  </p:slideViewPr>
  <p:notesTextViewPr>
    <p:cViewPr>
      <p:scale>
        <a:sx n="100" d="100"/>
        <a:sy n="100" d="100"/>
      </p:scale>
      <p:origin x="0" y="0"/>
    </p:cViewPr>
  </p:notesTextViewPr>
  <p:notesViewPr>
    <p:cSldViewPr>
      <p:cViewPr varScale="1">
        <p:scale>
          <a:sx n="35" d="100"/>
          <a:sy n="35" d="100"/>
        </p:scale>
        <p:origin x="-2310" y="-90"/>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zh-TW" altLang="en-US"/>
          </a:p>
        </p:txBody>
      </p:sp>
      <p:sp>
        <p:nvSpPr>
          <p:cNvPr id="3" name="日期版面配置區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fld id="{64881D3B-97AB-4062-B576-CAB89A6798AB}" type="datetimeFigureOut">
              <a:rPr lang="zh-TW" altLang="en-US" smtClean="0"/>
              <a:pPr/>
              <a:t>2014/9/10</a:t>
            </a:fld>
            <a:endParaRPr lang="zh-TW" altLang="en-US"/>
          </a:p>
        </p:txBody>
      </p:sp>
      <p:sp>
        <p:nvSpPr>
          <p:cNvPr id="4" name="頁尾版面配置區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zh-TW" altLang="en-US"/>
          </a:p>
        </p:txBody>
      </p:sp>
      <p:sp>
        <p:nvSpPr>
          <p:cNvPr id="5" name="投影片編號版面配置區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17AE6758-482D-4CF1-AA13-C620363EC748}" type="slidenum">
              <a:rPr lang="zh-TW" altLang="en-US" smtClean="0"/>
              <a:pPr/>
              <a:t>‹#›</a:t>
            </a:fld>
            <a:endParaRPr lang="zh-TW" altLang="en-US"/>
          </a:p>
        </p:txBody>
      </p:sp>
    </p:spTree>
    <p:extLst>
      <p:ext uri="{BB962C8B-B14F-4D97-AF65-F5344CB8AC3E}">
        <p14:creationId xmlns:p14="http://schemas.microsoft.com/office/powerpoint/2010/main" val="975245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zh-TW" altLang="en-US"/>
          </a:p>
        </p:txBody>
      </p:sp>
      <p:sp>
        <p:nvSpPr>
          <p:cNvPr id="3" name="日期版面配置區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94247CB7-558F-4B5B-8CD1-5FF0A056DFB3}" type="datetimeFigureOut">
              <a:rPr lang="zh-TW" altLang="en-US" smtClean="0"/>
              <a:pPr/>
              <a:t>2014/9/10</a:t>
            </a:fld>
            <a:endParaRPr lang="zh-TW" altLang="en-US"/>
          </a:p>
        </p:txBody>
      </p:sp>
      <p:sp>
        <p:nvSpPr>
          <p:cNvPr id="4" name="投影片圖像版面配置區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zh-TW" altLang="en-US"/>
          </a:p>
        </p:txBody>
      </p:sp>
      <p:sp>
        <p:nvSpPr>
          <p:cNvPr id="5" name="備忘稿版面配置區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zh-TW" altLang="en-US"/>
          </a:p>
        </p:txBody>
      </p:sp>
      <p:sp>
        <p:nvSpPr>
          <p:cNvPr id="7" name="投影片編號版面配置區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7F95AE83-3A31-4438-91B9-A6AE6D490F05}" type="slidenum">
              <a:rPr lang="zh-TW" altLang="en-US" smtClean="0"/>
              <a:pPr/>
              <a:t>‹#›</a:t>
            </a:fld>
            <a:endParaRPr lang="zh-TW" altLang="en-US"/>
          </a:p>
        </p:txBody>
      </p:sp>
    </p:spTree>
    <p:extLst>
      <p:ext uri="{BB962C8B-B14F-4D97-AF65-F5344CB8AC3E}">
        <p14:creationId xmlns:p14="http://schemas.microsoft.com/office/powerpoint/2010/main" val="10367904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pic>
        <p:nvPicPr>
          <p:cNvPr id="8" name="圖片 7" descr="ms9.png"/>
          <p:cNvPicPr>
            <a:picLocks noChangeAspect="1"/>
          </p:cNvPicPr>
          <p:nvPr userDrawn="1"/>
        </p:nvPicPr>
        <p:blipFill>
          <a:blip r:embed="rId2" cstate="print">
            <a:clrChange>
              <a:clrFrom>
                <a:srgbClr val="000000">
                  <a:alpha val="0"/>
                </a:srgbClr>
              </a:clrFrom>
              <a:clrTo>
                <a:srgbClr val="000000">
                  <a:alpha val="0"/>
                </a:srgbClr>
              </a:clrTo>
            </a:clrChange>
          </a:blip>
          <a:stretch>
            <a:fillRect/>
          </a:stretch>
        </p:blipFill>
        <p:spPr>
          <a:xfrm>
            <a:off x="-500098" y="3071810"/>
            <a:ext cx="4310079" cy="4300227"/>
          </a:xfrm>
          <a:prstGeom prst="rect">
            <a:avLst/>
          </a:prstGeom>
          <a:scene3d>
            <a:camera prst="orthographicFront"/>
            <a:lightRig rig="threePt" dir="t"/>
          </a:scene3d>
          <a:sp3d extrusionH="76200" prstMaterial="translucentPowder">
            <a:extrusionClr>
              <a:schemeClr val="bg1"/>
            </a:extrusionClr>
          </a:sp3d>
        </p:spPr>
      </p:pic>
      <p:sp>
        <p:nvSpPr>
          <p:cNvPr id="2" name="標題 1"/>
          <p:cNvSpPr>
            <a:spLocks noGrp="1"/>
          </p:cNvSpPr>
          <p:nvPr>
            <p:ph type="ctrTitle"/>
          </p:nvPr>
        </p:nvSpPr>
        <p:spPr>
          <a:xfrm>
            <a:off x="642910" y="857232"/>
            <a:ext cx="7772400" cy="1928826"/>
          </a:xfrm>
        </p:spPr>
        <p:txBody>
          <a:bodyPr/>
          <a:lstStyle>
            <a:lvl1pPr>
              <a:defRPr b="0" cap="none" spc="0">
                <a:ln>
                  <a:noFill/>
                </a:ln>
                <a:solidFill>
                  <a:schemeClr val="tx1"/>
                </a:solidFill>
                <a:effectLst>
                  <a:reflection blurRad="6350" stA="55000" endA="300" endPos="45500" dir="5400000" sy="-100000" algn="bl" rotWithShape="0"/>
                </a:effectLst>
              </a:defRPr>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4143372" y="3286124"/>
            <a:ext cx="4686288" cy="2357454"/>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dirty="0" smtClean="0"/>
              <a:t>按一下以編輯母片副標題樣式</a:t>
            </a:r>
            <a:endParaRPr lang="zh-TW" altLang="en-US" dirty="0"/>
          </a:p>
        </p:txBody>
      </p:sp>
      <p:sp>
        <p:nvSpPr>
          <p:cNvPr id="4" name="日期版面配置區 3"/>
          <p:cNvSpPr>
            <a:spLocks noGrp="1"/>
          </p:cNvSpPr>
          <p:nvPr>
            <p:ph type="dt" sz="half" idx="10"/>
          </p:nvPr>
        </p:nvSpPr>
        <p:spPr/>
        <p:txBody>
          <a:bodyPr/>
          <a:lstStyle/>
          <a:p>
            <a:endParaRPr lang="zh-TW" altLang="en-US" dirty="0"/>
          </a:p>
        </p:txBody>
      </p:sp>
      <p:sp>
        <p:nvSpPr>
          <p:cNvPr id="6" name="投影片編號版面配置區 5"/>
          <p:cNvSpPr>
            <a:spLocks noGrp="1"/>
          </p:cNvSpPr>
          <p:nvPr>
            <p:ph type="sldNum" sz="quarter" idx="12"/>
          </p:nvPr>
        </p:nvSpPr>
        <p:spPr/>
        <p:txBody>
          <a:bodyPr/>
          <a:lstStyle/>
          <a:p>
            <a:pPr algn="ctr"/>
            <a:fld id="{D9401000-4A04-432F-A8B0-7DF3C6EBB186}" type="slidenum">
              <a:rPr lang="zh-TW" altLang="en-US" smtClean="0"/>
              <a:pPr algn="ctr"/>
              <a:t>‹#›</a:t>
            </a:fld>
            <a:endParaRPr lang="zh-TW" altLang="en-US" dirty="0"/>
          </a:p>
        </p:txBody>
      </p:sp>
      <p:sp>
        <p:nvSpPr>
          <p:cNvPr id="9" name="手繪多邊形 8"/>
          <p:cNvSpPr/>
          <p:nvPr userDrawn="1"/>
        </p:nvSpPr>
        <p:spPr>
          <a:xfrm>
            <a:off x="0" y="6072206"/>
            <a:ext cx="9144000" cy="285752"/>
          </a:xfrm>
          <a:custGeom>
            <a:avLst/>
            <a:gdLst>
              <a:gd name="connsiteX0" fmla="*/ 0 w 4643438"/>
              <a:gd name="connsiteY0" fmla="*/ 0 h 285752"/>
              <a:gd name="connsiteX1" fmla="*/ 4643438 w 4643438"/>
              <a:gd name="connsiteY1" fmla="*/ 0 h 285752"/>
              <a:gd name="connsiteX2" fmla="*/ 4643438 w 4643438"/>
              <a:gd name="connsiteY2" fmla="*/ 285752 h 285752"/>
              <a:gd name="connsiteX3" fmla="*/ 0 w 4643438"/>
              <a:gd name="connsiteY3" fmla="*/ 285752 h 285752"/>
              <a:gd name="connsiteX4" fmla="*/ 0 w 4643438"/>
              <a:gd name="connsiteY4" fmla="*/ 0 h 285752"/>
              <a:gd name="connsiteX0" fmla="*/ 277222 w 4920660"/>
              <a:gd name="connsiteY0" fmla="*/ 0 h 285752"/>
              <a:gd name="connsiteX1" fmla="*/ 4920660 w 4920660"/>
              <a:gd name="connsiteY1" fmla="*/ 0 h 285752"/>
              <a:gd name="connsiteX2" fmla="*/ 4920660 w 4920660"/>
              <a:gd name="connsiteY2" fmla="*/ 285752 h 285752"/>
              <a:gd name="connsiteX3" fmla="*/ 0 w 4920660"/>
              <a:gd name="connsiteY3" fmla="*/ 285752 h 285752"/>
              <a:gd name="connsiteX4" fmla="*/ 277222 w 4920660"/>
              <a:gd name="connsiteY4" fmla="*/ 0 h 285752"/>
              <a:gd name="connsiteX0" fmla="*/ 207917 w 4920660"/>
              <a:gd name="connsiteY0" fmla="*/ 0 h 285752"/>
              <a:gd name="connsiteX1" fmla="*/ 4920660 w 4920660"/>
              <a:gd name="connsiteY1" fmla="*/ 0 h 285752"/>
              <a:gd name="connsiteX2" fmla="*/ 4920660 w 4920660"/>
              <a:gd name="connsiteY2" fmla="*/ 285752 h 285752"/>
              <a:gd name="connsiteX3" fmla="*/ 0 w 4920660"/>
              <a:gd name="connsiteY3" fmla="*/ 285752 h 285752"/>
              <a:gd name="connsiteX4" fmla="*/ 207917 w 4920660"/>
              <a:gd name="connsiteY4" fmla="*/ 0 h 285752"/>
              <a:gd name="connsiteX0" fmla="*/ 0 w 4920660"/>
              <a:gd name="connsiteY0" fmla="*/ 0 h 285752"/>
              <a:gd name="connsiteX1" fmla="*/ 4920660 w 4920660"/>
              <a:gd name="connsiteY1" fmla="*/ 0 h 285752"/>
              <a:gd name="connsiteX2" fmla="*/ 4920660 w 4920660"/>
              <a:gd name="connsiteY2" fmla="*/ 285752 h 285752"/>
              <a:gd name="connsiteX3" fmla="*/ 0 w 4920660"/>
              <a:gd name="connsiteY3" fmla="*/ 285752 h 285752"/>
              <a:gd name="connsiteX4" fmla="*/ 0 w 4920660"/>
              <a:gd name="connsiteY4" fmla="*/ 0 h 285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20660" h="285752">
                <a:moveTo>
                  <a:pt x="0" y="0"/>
                </a:moveTo>
                <a:lnTo>
                  <a:pt x="4920660" y="0"/>
                </a:lnTo>
                <a:lnTo>
                  <a:pt x="4920660" y="285752"/>
                </a:lnTo>
                <a:lnTo>
                  <a:pt x="0" y="285752"/>
                </a:lnTo>
                <a:lnTo>
                  <a:pt x="0" y="0"/>
                </a:lnTo>
                <a:close/>
              </a:path>
            </a:pathLst>
          </a:custGeom>
          <a:gradFill flip="none" rotWithShape="1">
            <a:gsLst>
              <a:gs pos="41000">
                <a:schemeClr val="tx1"/>
              </a:gs>
              <a:gs pos="100000">
                <a:schemeClr val="tx1">
                  <a:lumMod val="75000"/>
                  <a:lumOff val="25000"/>
                  <a:alpha val="37000"/>
                </a:schemeClr>
              </a:gs>
            </a:gsLst>
            <a:lin ang="10800000" scaled="0"/>
            <a:tileRect/>
          </a:gra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pic>
        <p:nvPicPr>
          <p:cNvPr id="10" name="圖片 9" descr="logo4.png"/>
          <p:cNvPicPr>
            <a:picLocks noChangeAspect="1"/>
          </p:cNvPicPr>
          <p:nvPr userDrawn="1"/>
        </p:nvPicPr>
        <p:blipFill>
          <a:blip r:embed="rId3" cstate="print"/>
          <a:stretch>
            <a:fillRect/>
          </a:stretch>
        </p:blipFill>
        <p:spPr>
          <a:xfrm>
            <a:off x="6500826" y="5715016"/>
            <a:ext cx="2214578" cy="991450"/>
          </a:xfrm>
          <a:prstGeom prst="rect">
            <a:avLst/>
          </a:prstGeom>
        </p:spPr>
      </p:pic>
      <p:sp>
        <p:nvSpPr>
          <p:cNvPr id="11" name="文字方塊 10"/>
          <p:cNvSpPr txBox="1"/>
          <p:nvPr userDrawn="1"/>
        </p:nvSpPr>
        <p:spPr>
          <a:xfrm>
            <a:off x="142844" y="6072206"/>
            <a:ext cx="2357454" cy="276999"/>
          </a:xfrm>
          <a:prstGeom prst="rect">
            <a:avLst/>
          </a:prstGeom>
          <a:noFill/>
        </p:spPr>
        <p:txBody>
          <a:bodyPr wrap="square" rtlCol="0">
            <a:spAutoFit/>
          </a:bodyPr>
          <a:lstStyle/>
          <a:p>
            <a:r>
              <a:rPr lang="en-US" altLang="zh-TW" sz="1200" dirty="0" smtClean="0">
                <a:solidFill>
                  <a:schemeClr val="bg1"/>
                </a:solidFill>
              </a:rPr>
              <a:t>Dept.</a:t>
            </a:r>
            <a:r>
              <a:rPr lang="en-US" altLang="zh-TW" sz="1200" baseline="0" dirty="0" smtClean="0">
                <a:solidFill>
                  <a:schemeClr val="bg1"/>
                </a:solidFill>
              </a:rPr>
              <a:t> of CSIE &amp; GINM, NTU</a:t>
            </a:r>
            <a:endParaRPr lang="zh-TW" altLang="en-US" sz="1200" dirty="0">
              <a:solidFill>
                <a:schemeClr val="bg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lvl1pPr algn="l">
              <a:defRPr/>
            </a:lvl1pPr>
          </a:lstStyle>
          <a:p>
            <a:endParaRPr lang="zh-TW" altLang="en-US" dirty="0"/>
          </a:p>
        </p:txBody>
      </p:sp>
      <p:sp>
        <p:nvSpPr>
          <p:cNvPr id="5" name="頁尾版面配置區 4"/>
          <p:cNvSpPr>
            <a:spLocks noGrp="1"/>
          </p:cNvSpPr>
          <p:nvPr>
            <p:ph type="ftr" sz="quarter" idx="11"/>
          </p:nvPr>
        </p:nvSpPr>
        <p:spPr>
          <a:xfrm>
            <a:off x="142844" y="5715016"/>
            <a:ext cx="2428892" cy="285752"/>
          </a:xfrm>
          <a:prstGeom prst="rect">
            <a:avLst/>
          </a:prstGeom>
        </p:spPr>
        <p:txBody>
          <a:bodyPr/>
          <a:lstStyle/>
          <a:p>
            <a:pPr algn="l"/>
            <a:r>
              <a:rPr lang="pt-BR" altLang="zh-TW" smtClean="0"/>
              <a:t>Big Data Forum, Shou-De Lin</a:t>
            </a:r>
            <a:endParaRPr lang="zh-TW" altLang="en-US" dirty="0"/>
          </a:p>
        </p:txBody>
      </p:sp>
      <p:sp>
        <p:nvSpPr>
          <p:cNvPr id="6" name="投影片編號版面配置區 5"/>
          <p:cNvSpPr>
            <a:spLocks noGrp="1"/>
          </p:cNvSpPr>
          <p:nvPr>
            <p:ph type="sldNum" sz="quarter" idx="12"/>
          </p:nvPr>
        </p:nvSpPr>
        <p:spPr/>
        <p:txBody>
          <a:bodyPr/>
          <a:lstStyle/>
          <a:p>
            <a:fld id="{D9401000-4A04-432F-A8B0-7DF3C6EBB186}" type="slidenum">
              <a:rPr lang="zh-TW" altLang="en-US" smtClean="0"/>
              <a:pPr/>
              <a:t>‹#›</a:t>
            </a:fld>
            <a:endParaRPr lang="zh-TW" altLang="en-US"/>
          </a:p>
        </p:txBody>
      </p:sp>
      <p:sp>
        <p:nvSpPr>
          <p:cNvPr id="7" name="手繪多邊形 6"/>
          <p:cNvSpPr/>
          <p:nvPr userDrawn="1"/>
        </p:nvSpPr>
        <p:spPr>
          <a:xfrm>
            <a:off x="0" y="6072206"/>
            <a:ext cx="9144000" cy="285752"/>
          </a:xfrm>
          <a:custGeom>
            <a:avLst/>
            <a:gdLst>
              <a:gd name="connsiteX0" fmla="*/ 0 w 4643438"/>
              <a:gd name="connsiteY0" fmla="*/ 0 h 285752"/>
              <a:gd name="connsiteX1" fmla="*/ 4643438 w 4643438"/>
              <a:gd name="connsiteY1" fmla="*/ 0 h 285752"/>
              <a:gd name="connsiteX2" fmla="*/ 4643438 w 4643438"/>
              <a:gd name="connsiteY2" fmla="*/ 285752 h 285752"/>
              <a:gd name="connsiteX3" fmla="*/ 0 w 4643438"/>
              <a:gd name="connsiteY3" fmla="*/ 285752 h 285752"/>
              <a:gd name="connsiteX4" fmla="*/ 0 w 4643438"/>
              <a:gd name="connsiteY4" fmla="*/ 0 h 285752"/>
              <a:gd name="connsiteX0" fmla="*/ 277222 w 4920660"/>
              <a:gd name="connsiteY0" fmla="*/ 0 h 285752"/>
              <a:gd name="connsiteX1" fmla="*/ 4920660 w 4920660"/>
              <a:gd name="connsiteY1" fmla="*/ 0 h 285752"/>
              <a:gd name="connsiteX2" fmla="*/ 4920660 w 4920660"/>
              <a:gd name="connsiteY2" fmla="*/ 285752 h 285752"/>
              <a:gd name="connsiteX3" fmla="*/ 0 w 4920660"/>
              <a:gd name="connsiteY3" fmla="*/ 285752 h 285752"/>
              <a:gd name="connsiteX4" fmla="*/ 277222 w 4920660"/>
              <a:gd name="connsiteY4" fmla="*/ 0 h 285752"/>
              <a:gd name="connsiteX0" fmla="*/ 207917 w 4920660"/>
              <a:gd name="connsiteY0" fmla="*/ 0 h 285752"/>
              <a:gd name="connsiteX1" fmla="*/ 4920660 w 4920660"/>
              <a:gd name="connsiteY1" fmla="*/ 0 h 285752"/>
              <a:gd name="connsiteX2" fmla="*/ 4920660 w 4920660"/>
              <a:gd name="connsiteY2" fmla="*/ 285752 h 285752"/>
              <a:gd name="connsiteX3" fmla="*/ 0 w 4920660"/>
              <a:gd name="connsiteY3" fmla="*/ 285752 h 285752"/>
              <a:gd name="connsiteX4" fmla="*/ 207917 w 4920660"/>
              <a:gd name="connsiteY4" fmla="*/ 0 h 285752"/>
              <a:gd name="connsiteX0" fmla="*/ 0 w 4920660"/>
              <a:gd name="connsiteY0" fmla="*/ 0 h 285752"/>
              <a:gd name="connsiteX1" fmla="*/ 4920660 w 4920660"/>
              <a:gd name="connsiteY1" fmla="*/ 0 h 285752"/>
              <a:gd name="connsiteX2" fmla="*/ 4920660 w 4920660"/>
              <a:gd name="connsiteY2" fmla="*/ 285752 h 285752"/>
              <a:gd name="connsiteX3" fmla="*/ 0 w 4920660"/>
              <a:gd name="connsiteY3" fmla="*/ 285752 h 285752"/>
              <a:gd name="connsiteX4" fmla="*/ 0 w 4920660"/>
              <a:gd name="connsiteY4" fmla="*/ 0 h 285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20660" h="285752">
                <a:moveTo>
                  <a:pt x="0" y="0"/>
                </a:moveTo>
                <a:lnTo>
                  <a:pt x="4920660" y="0"/>
                </a:lnTo>
                <a:lnTo>
                  <a:pt x="4920660" y="285752"/>
                </a:lnTo>
                <a:lnTo>
                  <a:pt x="0" y="285752"/>
                </a:lnTo>
                <a:lnTo>
                  <a:pt x="0" y="0"/>
                </a:ln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pic>
        <p:nvPicPr>
          <p:cNvPr id="8" name="圖片 7" descr="logo4.png"/>
          <p:cNvPicPr>
            <a:picLocks noChangeAspect="1"/>
          </p:cNvPicPr>
          <p:nvPr userDrawn="1"/>
        </p:nvPicPr>
        <p:blipFill>
          <a:blip r:embed="rId2" cstate="print"/>
          <a:stretch>
            <a:fillRect/>
          </a:stretch>
        </p:blipFill>
        <p:spPr>
          <a:xfrm>
            <a:off x="6500826" y="5715016"/>
            <a:ext cx="2214578" cy="991450"/>
          </a:xfrm>
          <a:prstGeom prst="rect">
            <a:avLst/>
          </a:prstGeom>
        </p:spPr>
      </p:pic>
      <p:sp>
        <p:nvSpPr>
          <p:cNvPr id="9" name="文字方塊 8"/>
          <p:cNvSpPr txBox="1"/>
          <p:nvPr userDrawn="1"/>
        </p:nvSpPr>
        <p:spPr>
          <a:xfrm>
            <a:off x="142844" y="6072206"/>
            <a:ext cx="2357454" cy="276999"/>
          </a:xfrm>
          <a:prstGeom prst="rect">
            <a:avLst/>
          </a:prstGeom>
          <a:noFill/>
        </p:spPr>
        <p:txBody>
          <a:bodyPr wrap="square" rtlCol="0">
            <a:spAutoFit/>
          </a:bodyPr>
          <a:lstStyle/>
          <a:p>
            <a:r>
              <a:rPr lang="en-US" altLang="zh-TW" sz="1200" dirty="0" smtClean="0">
                <a:solidFill>
                  <a:schemeClr val="bg1"/>
                </a:solidFill>
              </a:rPr>
              <a:t>Dept.</a:t>
            </a:r>
            <a:r>
              <a:rPr lang="en-US" altLang="zh-TW" sz="1200" baseline="0" dirty="0" smtClean="0">
                <a:solidFill>
                  <a:schemeClr val="bg1"/>
                </a:solidFill>
              </a:rPr>
              <a:t> of CSIE &amp; GINM, NTU</a:t>
            </a:r>
            <a:endParaRPr lang="zh-TW" altLang="en-US" sz="1200" dirty="0">
              <a:solidFill>
                <a:schemeClr val="bg1"/>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lvl1pPr algn="l">
              <a:defRPr/>
            </a:lvl1pPr>
          </a:lstStyle>
          <a:p>
            <a:endParaRPr lang="zh-TW" altLang="en-US" dirty="0"/>
          </a:p>
        </p:txBody>
      </p:sp>
      <p:sp>
        <p:nvSpPr>
          <p:cNvPr id="5" name="頁尾版面配置區 4"/>
          <p:cNvSpPr>
            <a:spLocks noGrp="1"/>
          </p:cNvSpPr>
          <p:nvPr>
            <p:ph type="ftr" sz="quarter" idx="11"/>
          </p:nvPr>
        </p:nvSpPr>
        <p:spPr>
          <a:xfrm>
            <a:off x="142844" y="5715016"/>
            <a:ext cx="2428892" cy="285752"/>
          </a:xfrm>
          <a:prstGeom prst="rect">
            <a:avLst/>
          </a:prstGeom>
        </p:spPr>
        <p:txBody>
          <a:bodyPr/>
          <a:lstStyle/>
          <a:p>
            <a:pPr algn="l"/>
            <a:r>
              <a:rPr lang="pt-BR" altLang="zh-TW" smtClean="0"/>
              <a:t>Big Data Forum, Shou-De Lin</a:t>
            </a:r>
            <a:endParaRPr lang="zh-TW" altLang="en-US" dirty="0"/>
          </a:p>
        </p:txBody>
      </p:sp>
      <p:sp>
        <p:nvSpPr>
          <p:cNvPr id="6" name="投影片編號版面配置區 5"/>
          <p:cNvSpPr>
            <a:spLocks noGrp="1"/>
          </p:cNvSpPr>
          <p:nvPr>
            <p:ph type="sldNum" sz="quarter" idx="12"/>
          </p:nvPr>
        </p:nvSpPr>
        <p:spPr/>
        <p:txBody>
          <a:bodyPr/>
          <a:lstStyle/>
          <a:p>
            <a:fld id="{D9401000-4A04-432F-A8B0-7DF3C6EBB186}" type="slidenum">
              <a:rPr lang="zh-TW" altLang="en-US" smtClean="0"/>
              <a:pPr/>
              <a:t>‹#›</a:t>
            </a:fld>
            <a:endParaRPr lang="zh-TW" altLang="en-US"/>
          </a:p>
        </p:txBody>
      </p:sp>
      <p:sp>
        <p:nvSpPr>
          <p:cNvPr id="7" name="手繪多邊形 6"/>
          <p:cNvSpPr/>
          <p:nvPr userDrawn="1"/>
        </p:nvSpPr>
        <p:spPr>
          <a:xfrm>
            <a:off x="0" y="6072206"/>
            <a:ext cx="9144000" cy="285752"/>
          </a:xfrm>
          <a:custGeom>
            <a:avLst/>
            <a:gdLst>
              <a:gd name="connsiteX0" fmla="*/ 0 w 4643438"/>
              <a:gd name="connsiteY0" fmla="*/ 0 h 285752"/>
              <a:gd name="connsiteX1" fmla="*/ 4643438 w 4643438"/>
              <a:gd name="connsiteY1" fmla="*/ 0 h 285752"/>
              <a:gd name="connsiteX2" fmla="*/ 4643438 w 4643438"/>
              <a:gd name="connsiteY2" fmla="*/ 285752 h 285752"/>
              <a:gd name="connsiteX3" fmla="*/ 0 w 4643438"/>
              <a:gd name="connsiteY3" fmla="*/ 285752 h 285752"/>
              <a:gd name="connsiteX4" fmla="*/ 0 w 4643438"/>
              <a:gd name="connsiteY4" fmla="*/ 0 h 285752"/>
              <a:gd name="connsiteX0" fmla="*/ 277222 w 4920660"/>
              <a:gd name="connsiteY0" fmla="*/ 0 h 285752"/>
              <a:gd name="connsiteX1" fmla="*/ 4920660 w 4920660"/>
              <a:gd name="connsiteY1" fmla="*/ 0 h 285752"/>
              <a:gd name="connsiteX2" fmla="*/ 4920660 w 4920660"/>
              <a:gd name="connsiteY2" fmla="*/ 285752 h 285752"/>
              <a:gd name="connsiteX3" fmla="*/ 0 w 4920660"/>
              <a:gd name="connsiteY3" fmla="*/ 285752 h 285752"/>
              <a:gd name="connsiteX4" fmla="*/ 277222 w 4920660"/>
              <a:gd name="connsiteY4" fmla="*/ 0 h 285752"/>
              <a:gd name="connsiteX0" fmla="*/ 207917 w 4920660"/>
              <a:gd name="connsiteY0" fmla="*/ 0 h 285752"/>
              <a:gd name="connsiteX1" fmla="*/ 4920660 w 4920660"/>
              <a:gd name="connsiteY1" fmla="*/ 0 h 285752"/>
              <a:gd name="connsiteX2" fmla="*/ 4920660 w 4920660"/>
              <a:gd name="connsiteY2" fmla="*/ 285752 h 285752"/>
              <a:gd name="connsiteX3" fmla="*/ 0 w 4920660"/>
              <a:gd name="connsiteY3" fmla="*/ 285752 h 285752"/>
              <a:gd name="connsiteX4" fmla="*/ 207917 w 4920660"/>
              <a:gd name="connsiteY4" fmla="*/ 0 h 285752"/>
              <a:gd name="connsiteX0" fmla="*/ 0 w 4920660"/>
              <a:gd name="connsiteY0" fmla="*/ 0 h 285752"/>
              <a:gd name="connsiteX1" fmla="*/ 4920660 w 4920660"/>
              <a:gd name="connsiteY1" fmla="*/ 0 h 285752"/>
              <a:gd name="connsiteX2" fmla="*/ 4920660 w 4920660"/>
              <a:gd name="connsiteY2" fmla="*/ 285752 h 285752"/>
              <a:gd name="connsiteX3" fmla="*/ 0 w 4920660"/>
              <a:gd name="connsiteY3" fmla="*/ 285752 h 285752"/>
              <a:gd name="connsiteX4" fmla="*/ 0 w 4920660"/>
              <a:gd name="connsiteY4" fmla="*/ 0 h 285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20660" h="285752">
                <a:moveTo>
                  <a:pt x="0" y="0"/>
                </a:moveTo>
                <a:lnTo>
                  <a:pt x="4920660" y="0"/>
                </a:lnTo>
                <a:lnTo>
                  <a:pt x="4920660" y="285752"/>
                </a:lnTo>
                <a:lnTo>
                  <a:pt x="0" y="285752"/>
                </a:lnTo>
                <a:lnTo>
                  <a:pt x="0" y="0"/>
                </a:ln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pic>
        <p:nvPicPr>
          <p:cNvPr id="8" name="圖片 7" descr="logo4.png"/>
          <p:cNvPicPr>
            <a:picLocks noChangeAspect="1"/>
          </p:cNvPicPr>
          <p:nvPr userDrawn="1"/>
        </p:nvPicPr>
        <p:blipFill>
          <a:blip r:embed="rId2" cstate="print"/>
          <a:stretch>
            <a:fillRect/>
          </a:stretch>
        </p:blipFill>
        <p:spPr>
          <a:xfrm>
            <a:off x="6500826" y="5715016"/>
            <a:ext cx="2214578" cy="991450"/>
          </a:xfrm>
          <a:prstGeom prst="rect">
            <a:avLst/>
          </a:prstGeom>
        </p:spPr>
      </p:pic>
      <p:sp>
        <p:nvSpPr>
          <p:cNvPr id="9" name="文字方塊 8"/>
          <p:cNvSpPr txBox="1"/>
          <p:nvPr userDrawn="1"/>
        </p:nvSpPr>
        <p:spPr>
          <a:xfrm>
            <a:off x="142844" y="6072206"/>
            <a:ext cx="2357454" cy="276999"/>
          </a:xfrm>
          <a:prstGeom prst="rect">
            <a:avLst/>
          </a:prstGeom>
          <a:noFill/>
        </p:spPr>
        <p:txBody>
          <a:bodyPr wrap="square" rtlCol="0">
            <a:spAutoFit/>
          </a:bodyPr>
          <a:lstStyle/>
          <a:p>
            <a:r>
              <a:rPr lang="en-US" altLang="zh-TW" sz="1200" dirty="0" smtClean="0">
                <a:solidFill>
                  <a:schemeClr val="bg1"/>
                </a:solidFill>
              </a:rPr>
              <a:t>Dept.</a:t>
            </a:r>
            <a:r>
              <a:rPr lang="en-US" altLang="zh-TW" sz="1200" baseline="0" dirty="0" smtClean="0">
                <a:solidFill>
                  <a:schemeClr val="bg1"/>
                </a:solidFill>
              </a:rPr>
              <a:t> of CSIE &amp; GINM, NTU</a:t>
            </a:r>
            <a:endParaRPr lang="zh-TW" altLang="en-US" sz="1200" dirty="0">
              <a:solidFill>
                <a:schemeClr val="bg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1643042" y="357174"/>
            <a:ext cx="7043758" cy="1143000"/>
          </a:xfrm>
        </p:spPr>
        <p:txBody>
          <a:bodyPr anchor="ctr" anchorCtr="1"/>
          <a:lstStyle>
            <a:lvl1pPr algn="l">
              <a:defRPr>
                <a:effectLst>
                  <a:outerShdw blurRad="50800" dist="38100" dir="2700000" algn="tl" rotWithShape="0">
                    <a:prstClr val="black">
                      <a:alpha val="40000"/>
                    </a:prstClr>
                  </a:outerShdw>
                </a:effectLst>
              </a:defRPr>
            </a:lvl1pPr>
          </a:lstStyle>
          <a:p>
            <a:r>
              <a:rPr lang="zh-TW" altLang="en-US" dirty="0" smtClean="0"/>
              <a:t>按一下以編輯母片標題樣式</a:t>
            </a:r>
            <a:endParaRPr lang="zh-TW" altLang="en-US" dirty="0"/>
          </a:p>
        </p:txBody>
      </p:sp>
      <p:sp>
        <p:nvSpPr>
          <p:cNvPr id="3" name="內容版面配置區 2"/>
          <p:cNvSpPr>
            <a:spLocks noGrp="1"/>
          </p:cNvSpPr>
          <p:nvPr>
            <p:ph idx="1"/>
          </p:nvPr>
        </p:nvSpPr>
        <p:spPr/>
        <p:txBody>
          <a:body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4" name="日期版面配置區 3"/>
          <p:cNvSpPr>
            <a:spLocks noGrp="1"/>
          </p:cNvSpPr>
          <p:nvPr>
            <p:ph type="dt" sz="half" idx="10"/>
          </p:nvPr>
        </p:nvSpPr>
        <p:spPr>
          <a:xfrm>
            <a:off x="0" y="6572248"/>
            <a:ext cx="2214578" cy="285752"/>
          </a:xfrm>
        </p:spPr>
        <p:txBody>
          <a:bodyPr/>
          <a:lstStyle/>
          <a:p>
            <a:endParaRPr lang="zh-TW" altLang="en-US" dirty="0"/>
          </a:p>
        </p:txBody>
      </p:sp>
      <p:sp>
        <p:nvSpPr>
          <p:cNvPr id="6" name="投影片編號版面配置區 5"/>
          <p:cNvSpPr>
            <a:spLocks noGrp="1"/>
          </p:cNvSpPr>
          <p:nvPr>
            <p:ph type="sldNum" sz="quarter" idx="12"/>
          </p:nvPr>
        </p:nvSpPr>
        <p:spPr>
          <a:xfrm>
            <a:off x="3286116" y="6572248"/>
            <a:ext cx="2133568" cy="285752"/>
          </a:xfrm>
        </p:spPr>
        <p:txBody>
          <a:bodyPr/>
          <a:lstStyle/>
          <a:p>
            <a:pPr algn="ctr"/>
            <a:fld id="{D9401000-4A04-432F-A8B0-7DF3C6EBB186}" type="slidenum">
              <a:rPr lang="zh-TW" altLang="en-US" smtClean="0"/>
              <a:pPr algn="ctr"/>
              <a:t>‹#›</a:t>
            </a:fld>
            <a:endParaRPr lang="zh-TW" altLang="en-US" dirty="0"/>
          </a:p>
        </p:txBody>
      </p:sp>
      <p:sp>
        <p:nvSpPr>
          <p:cNvPr id="7" name="手繪多邊形 6"/>
          <p:cNvSpPr/>
          <p:nvPr userDrawn="1"/>
        </p:nvSpPr>
        <p:spPr>
          <a:xfrm>
            <a:off x="0" y="6286520"/>
            <a:ext cx="9144000" cy="285752"/>
          </a:xfrm>
          <a:custGeom>
            <a:avLst/>
            <a:gdLst>
              <a:gd name="connsiteX0" fmla="*/ 0 w 4643438"/>
              <a:gd name="connsiteY0" fmla="*/ 0 h 285752"/>
              <a:gd name="connsiteX1" fmla="*/ 4643438 w 4643438"/>
              <a:gd name="connsiteY1" fmla="*/ 0 h 285752"/>
              <a:gd name="connsiteX2" fmla="*/ 4643438 w 4643438"/>
              <a:gd name="connsiteY2" fmla="*/ 285752 h 285752"/>
              <a:gd name="connsiteX3" fmla="*/ 0 w 4643438"/>
              <a:gd name="connsiteY3" fmla="*/ 285752 h 285752"/>
              <a:gd name="connsiteX4" fmla="*/ 0 w 4643438"/>
              <a:gd name="connsiteY4" fmla="*/ 0 h 285752"/>
              <a:gd name="connsiteX0" fmla="*/ 277222 w 4920660"/>
              <a:gd name="connsiteY0" fmla="*/ 0 h 285752"/>
              <a:gd name="connsiteX1" fmla="*/ 4920660 w 4920660"/>
              <a:gd name="connsiteY1" fmla="*/ 0 h 285752"/>
              <a:gd name="connsiteX2" fmla="*/ 4920660 w 4920660"/>
              <a:gd name="connsiteY2" fmla="*/ 285752 h 285752"/>
              <a:gd name="connsiteX3" fmla="*/ 0 w 4920660"/>
              <a:gd name="connsiteY3" fmla="*/ 285752 h 285752"/>
              <a:gd name="connsiteX4" fmla="*/ 277222 w 4920660"/>
              <a:gd name="connsiteY4" fmla="*/ 0 h 285752"/>
              <a:gd name="connsiteX0" fmla="*/ 207917 w 4920660"/>
              <a:gd name="connsiteY0" fmla="*/ 0 h 285752"/>
              <a:gd name="connsiteX1" fmla="*/ 4920660 w 4920660"/>
              <a:gd name="connsiteY1" fmla="*/ 0 h 285752"/>
              <a:gd name="connsiteX2" fmla="*/ 4920660 w 4920660"/>
              <a:gd name="connsiteY2" fmla="*/ 285752 h 285752"/>
              <a:gd name="connsiteX3" fmla="*/ 0 w 4920660"/>
              <a:gd name="connsiteY3" fmla="*/ 285752 h 285752"/>
              <a:gd name="connsiteX4" fmla="*/ 207917 w 4920660"/>
              <a:gd name="connsiteY4" fmla="*/ 0 h 285752"/>
              <a:gd name="connsiteX0" fmla="*/ 0 w 4920660"/>
              <a:gd name="connsiteY0" fmla="*/ 0 h 285752"/>
              <a:gd name="connsiteX1" fmla="*/ 4920660 w 4920660"/>
              <a:gd name="connsiteY1" fmla="*/ 0 h 285752"/>
              <a:gd name="connsiteX2" fmla="*/ 4920660 w 4920660"/>
              <a:gd name="connsiteY2" fmla="*/ 285752 h 285752"/>
              <a:gd name="connsiteX3" fmla="*/ 0 w 4920660"/>
              <a:gd name="connsiteY3" fmla="*/ 285752 h 285752"/>
              <a:gd name="connsiteX4" fmla="*/ 0 w 4920660"/>
              <a:gd name="connsiteY4" fmla="*/ 0 h 285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20660" h="285752">
                <a:moveTo>
                  <a:pt x="0" y="0"/>
                </a:moveTo>
                <a:lnTo>
                  <a:pt x="4920660" y="0"/>
                </a:lnTo>
                <a:lnTo>
                  <a:pt x="4920660" y="285752"/>
                </a:lnTo>
                <a:lnTo>
                  <a:pt x="0" y="285752"/>
                </a:lnTo>
                <a:lnTo>
                  <a:pt x="0" y="0"/>
                </a:lnTo>
                <a:close/>
              </a:path>
            </a:pathLst>
          </a:custGeom>
          <a:gradFill>
            <a:gsLst>
              <a:gs pos="41000">
                <a:schemeClr val="tx1"/>
              </a:gs>
              <a:gs pos="100000">
                <a:schemeClr val="tx1">
                  <a:lumMod val="75000"/>
                  <a:lumOff val="25000"/>
                  <a:alpha val="37000"/>
                </a:schemeClr>
              </a:gs>
            </a:gsLst>
            <a:lin ang="10800000" scaled="0"/>
          </a:gra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pic>
        <p:nvPicPr>
          <p:cNvPr id="8" name="圖片 7" descr="logo4.png"/>
          <p:cNvPicPr>
            <a:picLocks noChangeAspect="1"/>
          </p:cNvPicPr>
          <p:nvPr userDrawn="1"/>
        </p:nvPicPr>
        <p:blipFill>
          <a:blip r:embed="rId2" cstate="print"/>
          <a:stretch>
            <a:fillRect/>
          </a:stretch>
        </p:blipFill>
        <p:spPr>
          <a:xfrm>
            <a:off x="6500826" y="5866550"/>
            <a:ext cx="2214578" cy="991450"/>
          </a:xfrm>
          <a:prstGeom prst="rect">
            <a:avLst/>
          </a:prstGeom>
        </p:spPr>
      </p:pic>
      <p:sp>
        <p:nvSpPr>
          <p:cNvPr id="9" name="文字方塊 8"/>
          <p:cNvSpPr txBox="1"/>
          <p:nvPr userDrawn="1"/>
        </p:nvSpPr>
        <p:spPr>
          <a:xfrm>
            <a:off x="142844" y="6072206"/>
            <a:ext cx="2357454" cy="276999"/>
          </a:xfrm>
          <a:prstGeom prst="rect">
            <a:avLst/>
          </a:prstGeom>
          <a:noFill/>
        </p:spPr>
        <p:txBody>
          <a:bodyPr wrap="square" rtlCol="0">
            <a:spAutoFit/>
          </a:bodyPr>
          <a:lstStyle/>
          <a:p>
            <a:r>
              <a:rPr lang="en-US" altLang="zh-TW" sz="1200" dirty="0" smtClean="0">
                <a:solidFill>
                  <a:schemeClr val="bg1"/>
                </a:solidFill>
              </a:rPr>
              <a:t>Dept.</a:t>
            </a:r>
            <a:r>
              <a:rPr lang="en-US" altLang="zh-TW" sz="1200" baseline="0" dirty="0" smtClean="0">
                <a:solidFill>
                  <a:schemeClr val="bg1"/>
                </a:solidFill>
              </a:rPr>
              <a:t> of CSIE &amp; GINM, NTU</a:t>
            </a:r>
            <a:endParaRPr lang="zh-TW" altLang="en-US" sz="1200" dirty="0">
              <a:solidFill>
                <a:schemeClr val="bg1"/>
              </a:solidFill>
            </a:endParaRPr>
          </a:p>
        </p:txBody>
      </p:sp>
      <p:pic>
        <p:nvPicPr>
          <p:cNvPr id="10" name="圖片 9" descr="ms9.png"/>
          <p:cNvPicPr>
            <a:picLocks noChangeAspect="1"/>
          </p:cNvPicPr>
          <p:nvPr userDrawn="1"/>
        </p:nvPicPr>
        <p:blipFill>
          <a:blip r:embed="rId3" cstate="print"/>
          <a:stretch>
            <a:fillRect/>
          </a:stretch>
        </p:blipFill>
        <p:spPr>
          <a:xfrm>
            <a:off x="428596" y="359125"/>
            <a:ext cx="857256" cy="855297"/>
          </a:xfrm>
          <a:prstGeom prst="rect">
            <a:avLst/>
          </a:prstGeom>
          <a:noFill/>
          <a:ln>
            <a:noFill/>
          </a:ln>
          <a:effectLst>
            <a:outerShdw blurRad="50800" dist="38100" dir="2700000" algn="tl" rotWithShape="0">
              <a:prstClr val="black">
                <a:alpha val="40000"/>
              </a:prstClr>
            </a:outerShdw>
            <a:reflection blurRad="6350" stA="52000" endA="300" endPos="35000" dir="5400000" sy="-100000" algn="bl" rotWithShape="0"/>
          </a:effectLst>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lvl1pPr algn="l">
              <a:defRPr/>
            </a:lvl1pPr>
          </a:lstStyle>
          <a:p>
            <a:endParaRPr lang="zh-TW" altLang="en-US" dirty="0"/>
          </a:p>
        </p:txBody>
      </p:sp>
      <p:sp>
        <p:nvSpPr>
          <p:cNvPr id="6" name="投影片編號版面配置區 5"/>
          <p:cNvSpPr>
            <a:spLocks noGrp="1"/>
          </p:cNvSpPr>
          <p:nvPr>
            <p:ph type="sldNum" sz="quarter" idx="12"/>
          </p:nvPr>
        </p:nvSpPr>
        <p:spPr/>
        <p:txBody>
          <a:bodyPr/>
          <a:lstStyle/>
          <a:p>
            <a:pPr algn="ctr"/>
            <a:fld id="{D9401000-4A04-432F-A8B0-7DF3C6EBB186}" type="slidenum">
              <a:rPr lang="zh-TW" altLang="en-US" smtClean="0"/>
              <a:pPr algn="ctr"/>
              <a:t>‹#›</a:t>
            </a:fld>
            <a:endParaRPr lang="zh-TW" altLang="en-US" dirty="0"/>
          </a:p>
        </p:txBody>
      </p:sp>
      <p:sp>
        <p:nvSpPr>
          <p:cNvPr id="7" name="手繪多邊形 6"/>
          <p:cNvSpPr/>
          <p:nvPr userDrawn="1"/>
        </p:nvSpPr>
        <p:spPr>
          <a:xfrm>
            <a:off x="0" y="6072206"/>
            <a:ext cx="9144000" cy="285752"/>
          </a:xfrm>
          <a:custGeom>
            <a:avLst/>
            <a:gdLst>
              <a:gd name="connsiteX0" fmla="*/ 0 w 4643438"/>
              <a:gd name="connsiteY0" fmla="*/ 0 h 285752"/>
              <a:gd name="connsiteX1" fmla="*/ 4643438 w 4643438"/>
              <a:gd name="connsiteY1" fmla="*/ 0 h 285752"/>
              <a:gd name="connsiteX2" fmla="*/ 4643438 w 4643438"/>
              <a:gd name="connsiteY2" fmla="*/ 285752 h 285752"/>
              <a:gd name="connsiteX3" fmla="*/ 0 w 4643438"/>
              <a:gd name="connsiteY3" fmla="*/ 285752 h 285752"/>
              <a:gd name="connsiteX4" fmla="*/ 0 w 4643438"/>
              <a:gd name="connsiteY4" fmla="*/ 0 h 285752"/>
              <a:gd name="connsiteX0" fmla="*/ 277222 w 4920660"/>
              <a:gd name="connsiteY0" fmla="*/ 0 h 285752"/>
              <a:gd name="connsiteX1" fmla="*/ 4920660 w 4920660"/>
              <a:gd name="connsiteY1" fmla="*/ 0 h 285752"/>
              <a:gd name="connsiteX2" fmla="*/ 4920660 w 4920660"/>
              <a:gd name="connsiteY2" fmla="*/ 285752 h 285752"/>
              <a:gd name="connsiteX3" fmla="*/ 0 w 4920660"/>
              <a:gd name="connsiteY3" fmla="*/ 285752 h 285752"/>
              <a:gd name="connsiteX4" fmla="*/ 277222 w 4920660"/>
              <a:gd name="connsiteY4" fmla="*/ 0 h 285752"/>
              <a:gd name="connsiteX0" fmla="*/ 207917 w 4920660"/>
              <a:gd name="connsiteY0" fmla="*/ 0 h 285752"/>
              <a:gd name="connsiteX1" fmla="*/ 4920660 w 4920660"/>
              <a:gd name="connsiteY1" fmla="*/ 0 h 285752"/>
              <a:gd name="connsiteX2" fmla="*/ 4920660 w 4920660"/>
              <a:gd name="connsiteY2" fmla="*/ 285752 h 285752"/>
              <a:gd name="connsiteX3" fmla="*/ 0 w 4920660"/>
              <a:gd name="connsiteY3" fmla="*/ 285752 h 285752"/>
              <a:gd name="connsiteX4" fmla="*/ 207917 w 4920660"/>
              <a:gd name="connsiteY4" fmla="*/ 0 h 285752"/>
              <a:gd name="connsiteX0" fmla="*/ 0 w 4920660"/>
              <a:gd name="connsiteY0" fmla="*/ 0 h 285752"/>
              <a:gd name="connsiteX1" fmla="*/ 4920660 w 4920660"/>
              <a:gd name="connsiteY1" fmla="*/ 0 h 285752"/>
              <a:gd name="connsiteX2" fmla="*/ 4920660 w 4920660"/>
              <a:gd name="connsiteY2" fmla="*/ 285752 h 285752"/>
              <a:gd name="connsiteX3" fmla="*/ 0 w 4920660"/>
              <a:gd name="connsiteY3" fmla="*/ 285752 h 285752"/>
              <a:gd name="connsiteX4" fmla="*/ 0 w 4920660"/>
              <a:gd name="connsiteY4" fmla="*/ 0 h 285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20660" h="285752">
                <a:moveTo>
                  <a:pt x="0" y="0"/>
                </a:moveTo>
                <a:lnTo>
                  <a:pt x="4920660" y="0"/>
                </a:lnTo>
                <a:lnTo>
                  <a:pt x="4920660" y="285752"/>
                </a:lnTo>
                <a:lnTo>
                  <a:pt x="0" y="285752"/>
                </a:lnTo>
                <a:lnTo>
                  <a:pt x="0" y="0"/>
                </a:ln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pic>
        <p:nvPicPr>
          <p:cNvPr id="8" name="圖片 7" descr="logo4.png"/>
          <p:cNvPicPr>
            <a:picLocks noChangeAspect="1"/>
          </p:cNvPicPr>
          <p:nvPr userDrawn="1"/>
        </p:nvPicPr>
        <p:blipFill>
          <a:blip r:embed="rId2" cstate="print"/>
          <a:stretch>
            <a:fillRect/>
          </a:stretch>
        </p:blipFill>
        <p:spPr>
          <a:xfrm>
            <a:off x="6500826" y="5715016"/>
            <a:ext cx="2214578" cy="991450"/>
          </a:xfrm>
          <a:prstGeom prst="rect">
            <a:avLst/>
          </a:prstGeom>
        </p:spPr>
      </p:pic>
      <p:sp>
        <p:nvSpPr>
          <p:cNvPr id="9" name="文字方塊 8"/>
          <p:cNvSpPr txBox="1"/>
          <p:nvPr userDrawn="1"/>
        </p:nvSpPr>
        <p:spPr>
          <a:xfrm>
            <a:off x="142844" y="6072206"/>
            <a:ext cx="2357454" cy="276999"/>
          </a:xfrm>
          <a:prstGeom prst="rect">
            <a:avLst/>
          </a:prstGeom>
          <a:noFill/>
        </p:spPr>
        <p:txBody>
          <a:bodyPr wrap="square" rtlCol="0">
            <a:spAutoFit/>
          </a:bodyPr>
          <a:lstStyle/>
          <a:p>
            <a:r>
              <a:rPr lang="en-US" altLang="zh-TW" sz="1200" dirty="0" smtClean="0">
                <a:solidFill>
                  <a:schemeClr val="bg1"/>
                </a:solidFill>
              </a:rPr>
              <a:t>Dept.</a:t>
            </a:r>
            <a:r>
              <a:rPr lang="en-US" altLang="zh-TW" sz="1200" baseline="0" dirty="0" smtClean="0">
                <a:solidFill>
                  <a:schemeClr val="bg1"/>
                </a:solidFill>
              </a:rPr>
              <a:t> of CSIE &amp; GINM, NTU</a:t>
            </a:r>
            <a:endParaRPr lang="zh-TW" altLang="en-US" sz="1200" dirty="0">
              <a:solidFill>
                <a:schemeClr val="bg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lvl1pPr algn="l">
              <a:defRPr/>
            </a:lvl1pPr>
          </a:lstStyle>
          <a:p>
            <a:endParaRPr lang="zh-TW" altLang="en-US" dirty="0"/>
          </a:p>
        </p:txBody>
      </p:sp>
      <p:sp>
        <p:nvSpPr>
          <p:cNvPr id="7" name="投影片編號版面配置區 6"/>
          <p:cNvSpPr>
            <a:spLocks noGrp="1"/>
          </p:cNvSpPr>
          <p:nvPr>
            <p:ph type="sldNum" sz="quarter" idx="12"/>
          </p:nvPr>
        </p:nvSpPr>
        <p:spPr/>
        <p:txBody>
          <a:bodyPr/>
          <a:lstStyle>
            <a:lvl1pPr algn="ctr">
              <a:defRPr/>
            </a:lvl1pPr>
          </a:lstStyle>
          <a:p>
            <a:fld id="{D9401000-4A04-432F-A8B0-7DF3C6EBB186}" type="slidenum">
              <a:rPr lang="zh-TW" altLang="en-US" smtClean="0"/>
              <a:pPr/>
              <a:t>‹#›</a:t>
            </a:fld>
            <a:endParaRPr lang="zh-TW" altLang="en-US" dirty="0"/>
          </a:p>
        </p:txBody>
      </p:sp>
      <p:sp>
        <p:nvSpPr>
          <p:cNvPr id="8" name="手繪多邊形 7"/>
          <p:cNvSpPr/>
          <p:nvPr userDrawn="1"/>
        </p:nvSpPr>
        <p:spPr>
          <a:xfrm>
            <a:off x="0" y="6072206"/>
            <a:ext cx="9144000" cy="285752"/>
          </a:xfrm>
          <a:custGeom>
            <a:avLst/>
            <a:gdLst>
              <a:gd name="connsiteX0" fmla="*/ 0 w 4643438"/>
              <a:gd name="connsiteY0" fmla="*/ 0 h 285752"/>
              <a:gd name="connsiteX1" fmla="*/ 4643438 w 4643438"/>
              <a:gd name="connsiteY1" fmla="*/ 0 h 285752"/>
              <a:gd name="connsiteX2" fmla="*/ 4643438 w 4643438"/>
              <a:gd name="connsiteY2" fmla="*/ 285752 h 285752"/>
              <a:gd name="connsiteX3" fmla="*/ 0 w 4643438"/>
              <a:gd name="connsiteY3" fmla="*/ 285752 h 285752"/>
              <a:gd name="connsiteX4" fmla="*/ 0 w 4643438"/>
              <a:gd name="connsiteY4" fmla="*/ 0 h 285752"/>
              <a:gd name="connsiteX0" fmla="*/ 277222 w 4920660"/>
              <a:gd name="connsiteY0" fmla="*/ 0 h 285752"/>
              <a:gd name="connsiteX1" fmla="*/ 4920660 w 4920660"/>
              <a:gd name="connsiteY1" fmla="*/ 0 h 285752"/>
              <a:gd name="connsiteX2" fmla="*/ 4920660 w 4920660"/>
              <a:gd name="connsiteY2" fmla="*/ 285752 h 285752"/>
              <a:gd name="connsiteX3" fmla="*/ 0 w 4920660"/>
              <a:gd name="connsiteY3" fmla="*/ 285752 h 285752"/>
              <a:gd name="connsiteX4" fmla="*/ 277222 w 4920660"/>
              <a:gd name="connsiteY4" fmla="*/ 0 h 285752"/>
              <a:gd name="connsiteX0" fmla="*/ 207917 w 4920660"/>
              <a:gd name="connsiteY0" fmla="*/ 0 h 285752"/>
              <a:gd name="connsiteX1" fmla="*/ 4920660 w 4920660"/>
              <a:gd name="connsiteY1" fmla="*/ 0 h 285752"/>
              <a:gd name="connsiteX2" fmla="*/ 4920660 w 4920660"/>
              <a:gd name="connsiteY2" fmla="*/ 285752 h 285752"/>
              <a:gd name="connsiteX3" fmla="*/ 0 w 4920660"/>
              <a:gd name="connsiteY3" fmla="*/ 285752 h 285752"/>
              <a:gd name="connsiteX4" fmla="*/ 207917 w 4920660"/>
              <a:gd name="connsiteY4" fmla="*/ 0 h 285752"/>
              <a:gd name="connsiteX0" fmla="*/ 0 w 4920660"/>
              <a:gd name="connsiteY0" fmla="*/ 0 h 285752"/>
              <a:gd name="connsiteX1" fmla="*/ 4920660 w 4920660"/>
              <a:gd name="connsiteY1" fmla="*/ 0 h 285752"/>
              <a:gd name="connsiteX2" fmla="*/ 4920660 w 4920660"/>
              <a:gd name="connsiteY2" fmla="*/ 285752 h 285752"/>
              <a:gd name="connsiteX3" fmla="*/ 0 w 4920660"/>
              <a:gd name="connsiteY3" fmla="*/ 285752 h 285752"/>
              <a:gd name="connsiteX4" fmla="*/ 0 w 4920660"/>
              <a:gd name="connsiteY4" fmla="*/ 0 h 285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20660" h="285752">
                <a:moveTo>
                  <a:pt x="0" y="0"/>
                </a:moveTo>
                <a:lnTo>
                  <a:pt x="4920660" y="0"/>
                </a:lnTo>
                <a:lnTo>
                  <a:pt x="4920660" y="285752"/>
                </a:lnTo>
                <a:lnTo>
                  <a:pt x="0" y="285752"/>
                </a:lnTo>
                <a:lnTo>
                  <a:pt x="0" y="0"/>
                </a:ln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pic>
        <p:nvPicPr>
          <p:cNvPr id="9" name="圖片 8" descr="logo4.png"/>
          <p:cNvPicPr>
            <a:picLocks noChangeAspect="1"/>
          </p:cNvPicPr>
          <p:nvPr userDrawn="1"/>
        </p:nvPicPr>
        <p:blipFill>
          <a:blip r:embed="rId2" cstate="print"/>
          <a:stretch>
            <a:fillRect/>
          </a:stretch>
        </p:blipFill>
        <p:spPr>
          <a:xfrm>
            <a:off x="6500826" y="5715016"/>
            <a:ext cx="2214578" cy="991450"/>
          </a:xfrm>
          <a:prstGeom prst="rect">
            <a:avLst/>
          </a:prstGeom>
        </p:spPr>
      </p:pic>
      <p:sp>
        <p:nvSpPr>
          <p:cNvPr id="10" name="文字方塊 9"/>
          <p:cNvSpPr txBox="1"/>
          <p:nvPr userDrawn="1"/>
        </p:nvSpPr>
        <p:spPr>
          <a:xfrm>
            <a:off x="142844" y="6072206"/>
            <a:ext cx="2357454" cy="276999"/>
          </a:xfrm>
          <a:prstGeom prst="rect">
            <a:avLst/>
          </a:prstGeom>
          <a:noFill/>
        </p:spPr>
        <p:txBody>
          <a:bodyPr wrap="square" rtlCol="0">
            <a:spAutoFit/>
          </a:bodyPr>
          <a:lstStyle/>
          <a:p>
            <a:r>
              <a:rPr lang="en-US" altLang="zh-TW" sz="1200" dirty="0" smtClean="0">
                <a:solidFill>
                  <a:schemeClr val="bg1"/>
                </a:solidFill>
              </a:rPr>
              <a:t>Dept.</a:t>
            </a:r>
            <a:r>
              <a:rPr lang="en-US" altLang="zh-TW" sz="1200" baseline="0" dirty="0" smtClean="0">
                <a:solidFill>
                  <a:schemeClr val="bg1"/>
                </a:solidFill>
              </a:rPr>
              <a:t> of CSIE &amp; GINM, NTU</a:t>
            </a:r>
            <a:endParaRPr lang="zh-TW" altLang="en-US" sz="1200" dirty="0">
              <a:solidFill>
                <a:schemeClr val="bg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lvl1pPr algn="l">
              <a:defRPr/>
            </a:lvl1pPr>
          </a:lstStyle>
          <a:p>
            <a:endParaRPr lang="zh-TW" altLang="en-US" dirty="0"/>
          </a:p>
        </p:txBody>
      </p:sp>
      <p:sp>
        <p:nvSpPr>
          <p:cNvPr id="9" name="投影片編號版面配置區 8"/>
          <p:cNvSpPr>
            <a:spLocks noGrp="1"/>
          </p:cNvSpPr>
          <p:nvPr>
            <p:ph type="sldNum" sz="quarter" idx="12"/>
          </p:nvPr>
        </p:nvSpPr>
        <p:spPr/>
        <p:txBody>
          <a:bodyPr/>
          <a:lstStyle/>
          <a:p>
            <a:fld id="{D9401000-4A04-432F-A8B0-7DF3C6EBB186}" type="slidenum">
              <a:rPr lang="zh-TW" altLang="en-US" smtClean="0"/>
              <a:pPr/>
              <a:t>‹#›</a:t>
            </a:fld>
            <a:endParaRPr lang="zh-TW" altLang="en-US"/>
          </a:p>
        </p:txBody>
      </p:sp>
      <p:sp>
        <p:nvSpPr>
          <p:cNvPr id="10" name="手繪多邊形 9"/>
          <p:cNvSpPr/>
          <p:nvPr userDrawn="1"/>
        </p:nvSpPr>
        <p:spPr>
          <a:xfrm>
            <a:off x="0" y="6072206"/>
            <a:ext cx="9144000" cy="285752"/>
          </a:xfrm>
          <a:custGeom>
            <a:avLst/>
            <a:gdLst>
              <a:gd name="connsiteX0" fmla="*/ 0 w 4643438"/>
              <a:gd name="connsiteY0" fmla="*/ 0 h 285752"/>
              <a:gd name="connsiteX1" fmla="*/ 4643438 w 4643438"/>
              <a:gd name="connsiteY1" fmla="*/ 0 h 285752"/>
              <a:gd name="connsiteX2" fmla="*/ 4643438 w 4643438"/>
              <a:gd name="connsiteY2" fmla="*/ 285752 h 285752"/>
              <a:gd name="connsiteX3" fmla="*/ 0 w 4643438"/>
              <a:gd name="connsiteY3" fmla="*/ 285752 h 285752"/>
              <a:gd name="connsiteX4" fmla="*/ 0 w 4643438"/>
              <a:gd name="connsiteY4" fmla="*/ 0 h 285752"/>
              <a:gd name="connsiteX0" fmla="*/ 277222 w 4920660"/>
              <a:gd name="connsiteY0" fmla="*/ 0 h 285752"/>
              <a:gd name="connsiteX1" fmla="*/ 4920660 w 4920660"/>
              <a:gd name="connsiteY1" fmla="*/ 0 h 285752"/>
              <a:gd name="connsiteX2" fmla="*/ 4920660 w 4920660"/>
              <a:gd name="connsiteY2" fmla="*/ 285752 h 285752"/>
              <a:gd name="connsiteX3" fmla="*/ 0 w 4920660"/>
              <a:gd name="connsiteY3" fmla="*/ 285752 h 285752"/>
              <a:gd name="connsiteX4" fmla="*/ 277222 w 4920660"/>
              <a:gd name="connsiteY4" fmla="*/ 0 h 285752"/>
              <a:gd name="connsiteX0" fmla="*/ 207917 w 4920660"/>
              <a:gd name="connsiteY0" fmla="*/ 0 h 285752"/>
              <a:gd name="connsiteX1" fmla="*/ 4920660 w 4920660"/>
              <a:gd name="connsiteY1" fmla="*/ 0 h 285752"/>
              <a:gd name="connsiteX2" fmla="*/ 4920660 w 4920660"/>
              <a:gd name="connsiteY2" fmla="*/ 285752 h 285752"/>
              <a:gd name="connsiteX3" fmla="*/ 0 w 4920660"/>
              <a:gd name="connsiteY3" fmla="*/ 285752 h 285752"/>
              <a:gd name="connsiteX4" fmla="*/ 207917 w 4920660"/>
              <a:gd name="connsiteY4" fmla="*/ 0 h 285752"/>
              <a:gd name="connsiteX0" fmla="*/ 0 w 4920660"/>
              <a:gd name="connsiteY0" fmla="*/ 0 h 285752"/>
              <a:gd name="connsiteX1" fmla="*/ 4920660 w 4920660"/>
              <a:gd name="connsiteY1" fmla="*/ 0 h 285752"/>
              <a:gd name="connsiteX2" fmla="*/ 4920660 w 4920660"/>
              <a:gd name="connsiteY2" fmla="*/ 285752 h 285752"/>
              <a:gd name="connsiteX3" fmla="*/ 0 w 4920660"/>
              <a:gd name="connsiteY3" fmla="*/ 285752 h 285752"/>
              <a:gd name="connsiteX4" fmla="*/ 0 w 4920660"/>
              <a:gd name="connsiteY4" fmla="*/ 0 h 285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20660" h="285752">
                <a:moveTo>
                  <a:pt x="0" y="0"/>
                </a:moveTo>
                <a:lnTo>
                  <a:pt x="4920660" y="0"/>
                </a:lnTo>
                <a:lnTo>
                  <a:pt x="4920660" y="285752"/>
                </a:lnTo>
                <a:lnTo>
                  <a:pt x="0" y="285752"/>
                </a:lnTo>
                <a:lnTo>
                  <a:pt x="0" y="0"/>
                </a:ln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pic>
        <p:nvPicPr>
          <p:cNvPr id="11" name="圖片 10" descr="logo4.png"/>
          <p:cNvPicPr>
            <a:picLocks noChangeAspect="1"/>
          </p:cNvPicPr>
          <p:nvPr userDrawn="1"/>
        </p:nvPicPr>
        <p:blipFill>
          <a:blip r:embed="rId2" cstate="print"/>
          <a:stretch>
            <a:fillRect/>
          </a:stretch>
        </p:blipFill>
        <p:spPr>
          <a:xfrm>
            <a:off x="6500826" y="5715016"/>
            <a:ext cx="2214578" cy="991450"/>
          </a:xfrm>
          <a:prstGeom prst="rect">
            <a:avLst/>
          </a:prstGeom>
        </p:spPr>
      </p:pic>
      <p:sp>
        <p:nvSpPr>
          <p:cNvPr id="12" name="文字方塊 11"/>
          <p:cNvSpPr txBox="1"/>
          <p:nvPr userDrawn="1"/>
        </p:nvSpPr>
        <p:spPr>
          <a:xfrm>
            <a:off x="142844" y="6072206"/>
            <a:ext cx="2357454" cy="276999"/>
          </a:xfrm>
          <a:prstGeom prst="rect">
            <a:avLst/>
          </a:prstGeom>
          <a:noFill/>
        </p:spPr>
        <p:txBody>
          <a:bodyPr wrap="square" rtlCol="0">
            <a:spAutoFit/>
          </a:bodyPr>
          <a:lstStyle/>
          <a:p>
            <a:r>
              <a:rPr lang="en-US" altLang="zh-TW" sz="1200" dirty="0" smtClean="0">
                <a:solidFill>
                  <a:schemeClr val="bg1"/>
                </a:solidFill>
              </a:rPr>
              <a:t>Dept.</a:t>
            </a:r>
            <a:r>
              <a:rPr lang="en-US" altLang="zh-TW" sz="1200" baseline="0" dirty="0" smtClean="0">
                <a:solidFill>
                  <a:schemeClr val="bg1"/>
                </a:solidFill>
              </a:rPr>
              <a:t> of CSIE &amp; GINM, NTU</a:t>
            </a:r>
            <a:endParaRPr lang="zh-TW" altLang="en-US" sz="1200" dirty="0">
              <a:solidFill>
                <a:schemeClr val="bg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lvl1pPr algn="l">
              <a:defRPr/>
            </a:lvl1pPr>
          </a:lstStyle>
          <a:p>
            <a:endParaRPr lang="zh-TW" altLang="en-US" dirty="0"/>
          </a:p>
        </p:txBody>
      </p:sp>
      <p:sp>
        <p:nvSpPr>
          <p:cNvPr id="5" name="投影片編號版面配置區 4"/>
          <p:cNvSpPr>
            <a:spLocks noGrp="1"/>
          </p:cNvSpPr>
          <p:nvPr>
            <p:ph type="sldNum" sz="quarter" idx="12"/>
          </p:nvPr>
        </p:nvSpPr>
        <p:spPr/>
        <p:txBody>
          <a:bodyPr/>
          <a:lstStyle/>
          <a:p>
            <a:fld id="{D9401000-4A04-432F-A8B0-7DF3C6EBB186}" type="slidenum">
              <a:rPr lang="zh-TW" altLang="en-US" smtClean="0"/>
              <a:pPr/>
              <a:t>‹#›</a:t>
            </a:fld>
            <a:endParaRPr lang="zh-TW" altLang="en-US"/>
          </a:p>
        </p:txBody>
      </p:sp>
      <p:sp>
        <p:nvSpPr>
          <p:cNvPr id="6" name="手繪多邊形 5"/>
          <p:cNvSpPr/>
          <p:nvPr userDrawn="1"/>
        </p:nvSpPr>
        <p:spPr>
          <a:xfrm>
            <a:off x="0" y="6072206"/>
            <a:ext cx="9144000" cy="285752"/>
          </a:xfrm>
          <a:custGeom>
            <a:avLst/>
            <a:gdLst>
              <a:gd name="connsiteX0" fmla="*/ 0 w 4643438"/>
              <a:gd name="connsiteY0" fmla="*/ 0 h 285752"/>
              <a:gd name="connsiteX1" fmla="*/ 4643438 w 4643438"/>
              <a:gd name="connsiteY1" fmla="*/ 0 h 285752"/>
              <a:gd name="connsiteX2" fmla="*/ 4643438 w 4643438"/>
              <a:gd name="connsiteY2" fmla="*/ 285752 h 285752"/>
              <a:gd name="connsiteX3" fmla="*/ 0 w 4643438"/>
              <a:gd name="connsiteY3" fmla="*/ 285752 h 285752"/>
              <a:gd name="connsiteX4" fmla="*/ 0 w 4643438"/>
              <a:gd name="connsiteY4" fmla="*/ 0 h 285752"/>
              <a:gd name="connsiteX0" fmla="*/ 277222 w 4920660"/>
              <a:gd name="connsiteY0" fmla="*/ 0 h 285752"/>
              <a:gd name="connsiteX1" fmla="*/ 4920660 w 4920660"/>
              <a:gd name="connsiteY1" fmla="*/ 0 h 285752"/>
              <a:gd name="connsiteX2" fmla="*/ 4920660 w 4920660"/>
              <a:gd name="connsiteY2" fmla="*/ 285752 h 285752"/>
              <a:gd name="connsiteX3" fmla="*/ 0 w 4920660"/>
              <a:gd name="connsiteY3" fmla="*/ 285752 h 285752"/>
              <a:gd name="connsiteX4" fmla="*/ 277222 w 4920660"/>
              <a:gd name="connsiteY4" fmla="*/ 0 h 285752"/>
              <a:gd name="connsiteX0" fmla="*/ 207917 w 4920660"/>
              <a:gd name="connsiteY0" fmla="*/ 0 h 285752"/>
              <a:gd name="connsiteX1" fmla="*/ 4920660 w 4920660"/>
              <a:gd name="connsiteY1" fmla="*/ 0 h 285752"/>
              <a:gd name="connsiteX2" fmla="*/ 4920660 w 4920660"/>
              <a:gd name="connsiteY2" fmla="*/ 285752 h 285752"/>
              <a:gd name="connsiteX3" fmla="*/ 0 w 4920660"/>
              <a:gd name="connsiteY3" fmla="*/ 285752 h 285752"/>
              <a:gd name="connsiteX4" fmla="*/ 207917 w 4920660"/>
              <a:gd name="connsiteY4" fmla="*/ 0 h 285752"/>
              <a:gd name="connsiteX0" fmla="*/ 0 w 4920660"/>
              <a:gd name="connsiteY0" fmla="*/ 0 h 285752"/>
              <a:gd name="connsiteX1" fmla="*/ 4920660 w 4920660"/>
              <a:gd name="connsiteY1" fmla="*/ 0 h 285752"/>
              <a:gd name="connsiteX2" fmla="*/ 4920660 w 4920660"/>
              <a:gd name="connsiteY2" fmla="*/ 285752 h 285752"/>
              <a:gd name="connsiteX3" fmla="*/ 0 w 4920660"/>
              <a:gd name="connsiteY3" fmla="*/ 285752 h 285752"/>
              <a:gd name="connsiteX4" fmla="*/ 0 w 4920660"/>
              <a:gd name="connsiteY4" fmla="*/ 0 h 285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20660" h="285752">
                <a:moveTo>
                  <a:pt x="0" y="0"/>
                </a:moveTo>
                <a:lnTo>
                  <a:pt x="4920660" y="0"/>
                </a:lnTo>
                <a:lnTo>
                  <a:pt x="4920660" y="285752"/>
                </a:lnTo>
                <a:lnTo>
                  <a:pt x="0" y="285752"/>
                </a:lnTo>
                <a:lnTo>
                  <a:pt x="0" y="0"/>
                </a:ln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pic>
        <p:nvPicPr>
          <p:cNvPr id="7" name="圖片 6" descr="logo4.png"/>
          <p:cNvPicPr>
            <a:picLocks noChangeAspect="1"/>
          </p:cNvPicPr>
          <p:nvPr userDrawn="1"/>
        </p:nvPicPr>
        <p:blipFill>
          <a:blip r:embed="rId2" cstate="print"/>
          <a:stretch>
            <a:fillRect/>
          </a:stretch>
        </p:blipFill>
        <p:spPr>
          <a:xfrm>
            <a:off x="6500826" y="5715016"/>
            <a:ext cx="2214578" cy="991450"/>
          </a:xfrm>
          <a:prstGeom prst="rect">
            <a:avLst/>
          </a:prstGeom>
        </p:spPr>
      </p:pic>
      <p:sp>
        <p:nvSpPr>
          <p:cNvPr id="8" name="文字方塊 7"/>
          <p:cNvSpPr txBox="1"/>
          <p:nvPr userDrawn="1"/>
        </p:nvSpPr>
        <p:spPr>
          <a:xfrm>
            <a:off x="142844" y="6072206"/>
            <a:ext cx="2357454" cy="276999"/>
          </a:xfrm>
          <a:prstGeom prst="rect">
            <a:avLst/>
          </a:prstGeom>
          <a:noFill/>
        </p:spPr>
        <p:txBody>
          <a:bodyPr wrap="square" rtlCol="0">
            <a:spAutoFit/>
          </a:bodyPr>
          <a:lstStyle/>
          <a:p>
            <a:r>
              <a:rPr lang="en-US" altLang="zh-TW" sz="1200" dirty="0" smtClean="0">
                <a:solidFill>
                  <a:schemeClr val="bg1"/>
                </a:solidFill>
              </a:rPr>
              <a:t>Dept.</a:t>
            </a:r>
            <a:r>
              <a:rPr lang="en-US" altLang="zh-TW" sz="1200" baseline="0" dirty="0" smtClean="0">
                <a:solidFill>
                  <a:schemeClr val="bg1"/>
                </a:solidFill>
              </a:rPr>
              <a:t> of CSIE &amp; GINM, NTU</a:t>
            </a:r>
            <a:endParaRPr lang="zh-TW" altLang="en-US" sz="1200" dirty="0">
              <a:solidFill>
                <a:schemeClr val="bg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lvl1pPr algn="l">
              <a:defRPr/>
            </a:lvl1pPr>
          </a:lstStyle>
          <a:p>
            <a:endParaRPr lang="zh-TW" altLang="en-US" dirty="0"/>
          </a:p>
        </p:txBody>
      </p:sp>
      <p:sp>
        <p:nvSpPr>
          <p:cNvPr id="3" name="頁尾版面配置區 2"/>
          <p:cNvSpPr>
            <a:spLocks noGrp="1"/>
          </p:cNvSpPr>
          <p:nvPr>
            <p:ph type="ftr" sz="quarter" idx="11"/>
          </p:nvPr>
        </p:nvSpPr>
        <p:spPr>
          <a:xfrm>
            <a:off x="142844" y="5715016"/>
            <a:ext cx="2428892" cy="285752"/>
          </a:xfrm>
          <a:prstGeom prst="rect">
            <a:avLst/>
          </a:prstGeom>
        </p:spPr>
        <p:txBody>
          <a:bodyPr/>
          <a:lstStyle/>
          <a:p>
            <a:pPr algn="l"/>
            <a:r>
              <a:rPr lang="pt-BR" altLang="zh-TW" smtClean="0"/>
              <a:t>Big Data Forum, Shou-De Lin</a:t>
            </a:r>
            <a:endParaRPr lang="zh-TW" altLang="en-US" dirty="0"/>
          </a:p>
        </p:txBody>
      </p:sp>
      <p:sp>
        <p:nvSpPr>
          <p:cNvPr id="4" name="投影片編號版面配置區 3"/>
          <p:cNvSpPr>
            <a:spLocks noGrp="1"/>
          </p:cNvSpPr>
          <p:nvPr>
            <p:ph type="sldNum" sz="quarter" idx="12"/>
          </p:nvPr>
        </p:nvSpPr>
        <p:spPr/>
        <p:txBody>
          <a:bodyPr/>
          <a:lstStyle/>
          <a:p>
            <a:fld id="{D9401000-4A04-432F-A8B0-7DF3C6EBB186}" type="slidenum">
              <a:rPr lang="zh-TW" altLang="en-US" smtClean="0"/>
              <a:pPr/>
              <a:t>‹#›</a:t>
            </a:fld>
            <a:endParaRPr lang="zh-TW" altLang="en-US"/>
          </a:p>
        </p:txBody>
      </p:sp>
      <p:sp>
        <p:nvSpPr>
          <p:cNvPr id="5" name="手繪多邊形 4"/>
          <p:cNvSpPr/>
          <p:nvPr userDrawn="1"/>
        </p:nvSpPr>
        <p:spPr>
          <a:xfrm>
            <a:off x="0" y="6072206"/>
            <a:ext cx="9144000" cy="285752"/>
          </a:xfrm>
          <a:custGeom>
            <a:avLst/>
            <a:gdLst>
              <a:gd name="connsiteX0" fmla="*/ 0 w 4643438"/>
              <a:gd name="connsiteY0" fmla="*/ 0 h 285752"/>
              <a:gd name="connsiteX1" fmla="*/ 4643438 w 4643438"/>
              <a:gd name="connsiteY1" fmla="*/ 0 h 285752"/>
              <a:gd name="connsiteX2" fmla="*/ 4643438 w 4643438"/>
              <a:gd name="connsiteY2" fmla="*/ 285752 h 285752"/>
              <a:gd name="connsiteX3" fmla="*/ 0 w 4643438"/>
              <a:gd name="connsiteY3" fmla="*/ 285752 h 285752"/>
              <a:gd name="connsiteX4" fmla="*/ 0 w 4643438"/>
              <a:gd name="connsiteY4" fmla="*/ 0 h 285752"/>
              <a:gd name="connsiteX0" fmla="*/ 277222 w 4920660"/>
              <a:gd name="connsiteY0" fmla="*/ 0 h 285752"/>
              <a:gd name="connsiteX1" fmla="*/ 4920660 w 4920660"/>
              <a:gd name="connsiteY1" fmla="*/ 0 h 285752"/>
              <a:gd name="connsiteX2" fmla="*/ 4920660 w 4920660"/>
              <a:gd name="connsiteY2" fmla="*/ 285752 h 285752"/>
              <a:gd name="connsiteX3" fmla="*/ 0 w 4920660"/>
              <a:gd name="connsiteY3" fmla="*/ 285752 h 285752"/>
              <a:gd name="connsiteX4" fmla="*/ 277222 w 4920660"/>
              <a:gd name="connsiteY4" fmla="*/ 0 h 285752"/>
              <a:gd name="connsiteX0" fmla="*/ 207917 w 4920660"/>
              <a:gd name="connsiteY0" fmla="*/ 0 h 285752"/>
              <a:gd name="connsiteX1" fmla="*/ 4920660 w 4920660"/>
              <a:gd name="connsiteY1" fmla="*/ 0 h 285752"/>
              <a:gd name="connsiteX2" fmla="*/ 4920660 w 4920660"/>
              <a:gd name="connsiteY2" fmla="*/ 285752 h 285752"/>
              <a:gd name="connsiteX3" fmla="*/ 0 w 4920660"/>
              <a:gd name="connsiteY3" fmla="*/ 285752 h 285752"/>
              <a:gd name="connsiteX4" fmla="*/ 207917 w 4920660"/>
              <a:gd name="connsiteY4" fmla="*/ 0 h 285752"/>
              <a:gd name="connsiteX0" fmla="*/ 0 w 4920660"/>
              <a:gd name="connsiteY0" fmla="*/ 0 h 285752"/>
              <a:gd name="connsiteX1" fmla="*/ 4920660 w 4920660"/>
              <a:gd name="connsiteY1" fmla="*/ 0 h 285752"/>
              <a:gd name="connsiteX2" fmla="*/ 4920660 w 4920660"/>
              <a:gd name="connsiteY2" fmla="*/ 285752 h 285752"/>
              <a:gd name="connsiteX3" fmla="*/ 0 w 4920660"/>
              <a:gd name="connsiteY3" fmla="*/ 285752 h 285752"/>
              <a:gd name="connsiteX4" fmla="*/ 0 w 4920660"/>
              <a:gd name="connsiteY4" fmla="*/ 0 h 285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20660" h="285752">
                <a:moveTo>
                  <a:pt x="0" y="0"/>
                </a:moveTo>
                <a:lnTo>
                  <a:pt x="4920660" y="0"/>
                </a:lnTo>
                <a:lnTo>
                  <a:pt x="4920660" y="285752"/>
                </a:lnTo>
                <a:lnTo>
                  <a:pt x="0" y="285752"/>
                </a:lnTo>
                <a:lnTo>
                  <a:pt x="0" y="0"/>
                </a:ln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pic>
        <p:nvPicPr>
          <p:cNvPr id="6" name="圖片 5" descr="logo4.png"/>
          <p:cNvPicPr>
            <a:picLocks noChangeAspect="1"/>
          </p:cNvPicPr>
          <p:nvPr userDrawn="1"/>
        </p:nvPicPr>
        <p:blipFill>
          <a:blip r:embed="rId2" cstate="print"/>
          <a:stretch>
            <a:fillRect/>
          </a:stretch>
        </p:blipFill>
        <p:spPr>
          <a:xfrm>
            <a:off x="6500826" y="5715016"/>
            <a:ext cx="2214578" cy="991450"/>
          </a:xfrm>
          <a:prstGeom prst="rect">
            <a:avLst/>
          </a:prstGeom>
        </p:spPr>
      </p:pic>
      <p:sp>
        <p:nvSpPr>
          <p:cNvPr id="7" name="文字方塊 6"/>
          <p:cNvSpPr txBox="1"/>
          <p:nvPr userDrawn="1"/>
        </p:nvSpPr>
        <p:spPr>
          <a:xfrm>
            <a:off x="142844" y="6072206"/>
            <a:ext cx="2357454" cy="276999"/>
          </a:xfrm>
          <a:prstGeom prst="rect">
            <a:avLst/>
          </a:prstGeom>
          <a:noFill/>
        </p:spPr>
        <p:txBody>
          <a:bodyPr wrap="square" rtlCol="0">
            <a:spAutoFit/>
          </a:bodyPr>
          <a:lstStyle/>
          <a:p>
            <a:r>
              <a:rPr lang="en-US" altLang="zh-TW" sz="1200" dirty="0" smtClean="0">
                <a:solidFill>
                  <a:schemeClr val="bg1"/>
                </a:solidFill>
              </a:rPr>
              <a:t>Dept.</a:t>
            </a:r>
            <a:r>
              <a:rPr lang="en-US" altLang="zh-TW" sz="1200" baseline="0" dirty="0" smtClean="0">
                <a:solidFill>
                  <a:schemeClr val="bg1"/>
                </a:solidFill>
              </a:rPr>
              <a:t> of CSIE &amp; GINM, NTU</a:t>
            </a:r>
            <a:endParaRPr lang="zh-TW" altLang="en-US" sz="1200" dirty="0">
              <a:solidFill>
                <a:schemeClr val="bg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lvl1pPr algn="l">
              <a:defRPr/>
            </a:lvl1pPr>
          </a:lstStyle>
          <a:p>
            <a:endParaRPr lang="zh-TW" altLang="en-US" dirty="0"/>
          </a:p>
        </p:txBody>
      </p:sp>
      <p:sp>
        <p:nvSpPr>
          <p:cNvPr id="6" name="頁尾版面配置區 5"/>
          <p:cNvSpPr>
            <a:spLocks noGrp="1"/>
          </p:cNvSpPr>
          <p:nvPr>
            <p:ph type="ftr" sz="quarter" idx="11"/>
          </p:nvPr>
        </p:nvSpPr>
        <p:spPr>
          <a:xfrm>
            <a:off x="142844" y="5715016"/>
            <a:ext cx="2428892" cy="285752"/>
          </a:xfrm>
          <a:prstGeom prst="rect">
            <a:avLst/>
          </a:prstGeom>
        </p:spPr>
        <p:txBody>
          <a:bodyPr/>
          <a:lstStyle/>
          <a:p>
            <a:pPr algn="l"/>
            <a:r>
              <a:rPr lang="pt-BR" altLang="zh-TW" smtClean="0"/>
              <a:t>Big Data Forum, Shou-De Lin</a:t>
            </a:r>
            <a:endParaRPr lang="zh-TW" altLang="en-US" dirty="0"/>
          </a:p>
        </p:txBody>
      </p:sp>
      <p:sp>
        <p:nvSpPr>
          <p:cNvPr id="7" name="投影片編號版面配置區 6"/>
          <p:cNvSpPr>
            <a:spLocks noGrp="1"/>
          </p:cNvSpPr>
          <p:nvPr>
            <p:ph type="sldNum" sz="quarter" idx="12"/>
          </p:nvPr>
        </p:nvSpPr>
        <p:spPr/>
        <p:txBody>
          <a:bodyPr/>
          <a:lstStyle/>
          <a:p>
            <a:fld id="{D9401000-4A04-432F-A8B0-7DF3C6EBB186}" type="slidenum">
              <a:rPr lang="zh-TW" altLang="en-US" smtClean="0"/>
              <a:pPr/>
              <a:t>‹#›</a:t>
            </a:fld>
            <a:endParaRPr lang="zh-TW" altLang="en-US"/>
          </a:p>
        </p:txBody>
      </p:sp>
      <p:sp>
        <p:nvSpPr>
          <p:cNvPr id="8" name="手繪多邊形 7"/>
          <p:cNvSpPr/>
          <p:nvPr userDrawn="1"/>
        </p:nvSpPr>
        <p:spPr>
          <a:xfrm>
            <a:off x="0" y="6072206"/>
            <a:ext cx="9144000" cy="285752"/>
          </a:xfrm>
          <a:custGeom>
            <a:avLst/>
            <a:gdLst>
              <a:gd name="connsiteX0" fmla="*/ 0 w 4643438"/>
              <a:gd name="connsiteY0" fmla="*/ 0 h 285752"/>
              <a:gd name="connsiteX1" fmla="*/ 4643438 w 4643438"/>
              <a:gd name="connsiteY1" fmla="*/ 0 h 285752"/>
              <a:gd name="connsiteX2" fmla="*/ 4643438 w 4643438"/>
              <a:gd name="connsiteY2" fmla="*/ 285752 h 285752"/>
              <a:gd name="connsiteX3" fmla="*/ 0 w 4643438"/>
              <a:gd name="connsiteY3" fmla="*/ 285752 h 285752"/>
              <a:gd name="connsiteX4" fmla="*/ 0 w 4643438"/>
              <a:gd name="connsiteY4" fmla="*/ 0 h 285752"/>
              <a:gd name="connsiteX0" fmla="*/ 277222 w 4920660"/>
              <a:gd name="connsiteY0" fmla="*/ 0 h 285752"/>
              <a:gd name="connsiteX1" fmla="*/ 4920660 w 4920660"/>
              <a:gd name="connsiteY1" fmla="*/ 0 h 285752"/>
              <a:gd name="connsiteX2" fmla="*/ 4920660 w 4920660"/>
              <a:gd name="connsiteY2" fmla="*/ 285752 h 285752"/>
              <a:gd name="connsiteX3" fmla="*/ 0 w 4920660"/>
              <a:gd name="connsiteY3" fmla="*/ 285752 h 285752"/>
              <a:gd name="connsiteX4" fmla="*/ 277222 w 4920660"/>
              <a:gd name="connsiteY4" fmla="*/ 0 h 285752"/>
              <a:gd name="connsiteX0" fmla="*/ 207917 w 4920660"/>
              <a:gd name="connsiteY0" fmla="*/ 0 h 285752"/>
              <a:gd name="connsiteX1" fmla="*/ 4920660 w 4920660"/>
              <a:gd name="connsiteY1" fmla="*/ 0 h 285752"/>
              <a:gd name="connsiteX2" fmla="*/ 4920660 w 4920660"/>
              <a:gd name="connsiteY2" fmla="*/ 285752 h 285752"/>
              <a:gd name="connsiteX3" fmla="*/ 0 w 4920660"/>
              <a:gd name="connsiteY3" fmla="*/ 285752 h 285752"/>
              <a:gd name="connsiteX4" fmla="*/ 207917 w 4920660"/>
              <a:gd name="connsiteY4" fmla="*/ 0 h 285752"/>
              <a:gd name="connsiteX0" fmla="*/ 0 w 4920660"/>
              <a:gd name="connsiteY0" fmla="*/ 0 h 285752"/>
              <a:gd name="connsiteX1" fmla="*/ 4920660 w 4920660"/>
              <a:gd name="connsiteY1" fmla="*/ 0 h 285752"/>
              <a:gd name="connsiteX2" fmla="*/ 4920660 w 4920660"/>
              <a:gd name="connsiteY2" fmla="*/ 285752 h 285752"/>
              <a:gd name="connsiteX3" fmla="*/ 0 w 4920660"/>
              <a:gd name="connsiteY3" fmla="*/ 285752 h 285752"/>
              <a:gd name="connsiteX4" fmla="*/ 0 w 4920660"/>
              <a:gd name="connsiteY4" fmla="*/ 0 h 285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20660" h="285752">
                <a:moveTo>
                  <a:pt x="0" y="0"/>
                </a:moveTo>
                <a:lnTo>
                  <a:pt x="4920660" y="0"/>
                </a:lnTo>
                <a:lnTo>
                  <a:pt x="4920660" y="285752"/>
                </a:lnTo>
                <a:lnTo>
                  <a:pt x="0" y="285752"/>
                </a:lnTo>
                <a:lnTo>
                  <a:pt x="0" y="0"/>
                </a:ln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pic>
        <p:nvPicPr>
          <p:cNvPr id="9" name="圖片 8" descr="logo4.png"/>
          <p:cNvPicPr>
            <a:picLocks noChangeAspect="1"/>
          </p:cNvPicPr>
          <p:nvPr userDrawn="1"/>
        </p:nvPicPr>
        <p:blipFill>
          <a:blip r:embed="rId2" cstate="print"/>
          <a:stretch>
            <a:fillRect/>
          </a:stretch>
        </p:blipFill>
        <p:spPr>
          <a:xfrm>
            <a:off x="6500826" y="5715016"/>
            <a:ext cx="2214578" cy="991450"/>
          </a:xfrm>
          <a:prstGeom prst="rect">
            <a:avLst/>
          </a:prstGeom>
        </p:spPr>
      </p:pic>
      <p:sp>
        <p:nvSpPr>
          <p:cNvPr id="10" name="文字方塊 9"/>
          <p:cNvSpPr txBox="1"/>
          <p:nvPr userDrawn="1"/>
        </p:nvSpPr>
        <p:spPr>
          <a:xfrm>
            <a:off x="142844" y="6072206"/>
            <a:ext cx="2357454" cy="276999"/>
          </a:xfrm>
          <a:prstGeom prst="rect">
            <a:avLst/>
          </a:prstGeom>
          <a:noFill/>
        </p:spPr>
        <p:txBody>
          <a:bodyPr wrap="square" rtlCol="0">
            <a:spAutoFit/>
          </a:bodyPr>
          <a:lstStyle/>
          <a:p>
            <a:r>
              <a:rPr lang="en-US" altLang="zh-TW" sz="1200" dirty="0" smtClean="0">
                <a:solidFill>
                  <a:schemeClr val="bg1"/>
                </a:solidFill>
              </a:rPr>
              <a:t>Dept.</a:t>
            </a:r>
            <a:r>
              <a:rPr lang="en-US" altLang="zh-TW" sz="1200" baseline="0" dirty="0" smtClean="0">
                <a:solidFill>
                  <a:schemeClr val="bg1"/>
                </a:solidFill>
              </a:rPr>
              <a:t> of CSIE &amp; GINM, NTU</a:t>
            </a:r>
            <a:endParaRPr lang="zh-TW" altLang="en-US" sz="1200" dirty="0">
              <a:solidFill>
                <a:schemeClr val="bg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lvl1pPr algn="l">
              <a:defRPr/>
            </a:lvl1pPr>
          </a:lstStyle>
          <a:p>
            <a:endParaRPr lang="zh-TW" altLang="en-US" dirty="0"/>
          </a:p>
        </p:txBody>
      </p:sp>
      <p:sp>
        <p:nvSpPr>
          <p:cNvPr id="6" name="頁尾版面配置區 5"/>
          <p:cNvSpPr>
            <a:spLocks noGrp="1"/>
          </p:cNvSpPr>
          <p:nvPr>
            <p:ph type="ftr" sz="quarter" idx="11"/>
          </p:nvPr>
        </p:nvSpPr>
        <p:spPr>
          <a:xfrm>
            <a:off x="142844" y="5715016"/>
            <a:ext cx="2428892" cy="285752"/>
          </a:xfrm>
          <a:prstGeom prst="rect">
            <a:avLst/>
          </a:prstGeom>
        </p:spPr>
        <p:txBody>
          <a:bodyPr/>
          <a:lstStyle/>
          <a:p>
            <a:pPr algn="l"/>
            <a:r>
              <a:rPr lang="pt-BR" altLang="zh-TW" smtClean="0"/>
              <a:t>Big Data Forum, Shou-De Lin</a:t>
            </a:r>
            <a:endParaRPr lang="zh-TW" altLang="en-US" dirty="0"/>
          </a:p>
        </p:txBody>
      </p:sp>
      <p:sp>
        <p:nvSpPr>
          <p:cNvPr id="7" name="投影片編號版面配置區 6"/>
          <p:cNvSpPr>
            <a:spLocks noGrp="1"/>
          </p:cNvSpPr>
          <p:nvPr>
            <p:ph type="sldNum" sz="quarter" idx="12"/>
          </p:nvPr>
        </p:nvSpPr>
        <p:spPr/>
        <p:txBody>
          <a:bodyPr/>
          <a:lstStyle/>
          <a:p>
            <a:fld id="{D9401000-4A04-432F-A8B0-7DF3C6EBB186}" type="slidenum">
              <a:rPr lang="zh-TW" altLang="en-US" smtClean="0"/>
              <a:pPr/>
              <a:t>‹#›</a:t>
            </a:fld>
            <a:endParaRPr lang="zh-TW" altLang="en-US"/>
          </a:p>
        </p:txBody>
      </p:sp>
      <p:sp>
        <p:nvSpPr>
          <p:cNvPr id="8" name="手繪多邊形 7"/>
          <p:cNvSpPr/>
          <p:nvPr userDrawn="1"/>
        </p:nvSpPr>
        <p:spPr>
          <a:xfrm>
            <a:off x="0" y="6072206"/>
            <a:ext cx="9144000" cy="285752"/>
          </a:xfrm>
          <a:custGeom>
            <a:avLst/>
            <a:gdLst>
              <a:gd name="connsiteX0" fmla="*/ 0 w 4643438"/>
              <a:gd name="connsiteY0" fmla="*/ 0 h 285752"/>
              <a:gd name="connsiteX1" fmla="*/ 4643438 w 4643438"/>
              <a:gd name="connsiteY1" fmla="*/ 0 h 285752"/>
              <a:gd name="connsiteX2" fmla="*/ 4643438 w 4643438"/>
              <a:gd name="connsiteY2" fmla="*/ 285752 h 285752"/>
              <a:gd name="connsiteX3" fmla="*/ 0 w 4643438"/>
              <a:gd name="connsiteY3" fmla="*/ 285752 h 285752"/>
              <a:gd name="connsiteX4" fmla="*/ 0 w 4643438"/>
              <a:gd name="connsiteY4" fmla="*/ 0 h 285752"/>
              <a:gd name="connsiteX0" fmla="*/ 277222 w 4920660"/>
              <a:gd name="connsiteY0" fmla="*/ 0 h 285752"/>
              <a:gd name="connsiteX1" fmla="*/ 4920660 w 4920660"/>
              <a:gd name="connsiteY1" fmla="*/ 0 h 285752"/>
              <a:gd name="connsiteX2" fmla="*/ 4920660 w 4920660"/>
              <a:gd name="connsiteY2" fmla="*/ 285752 h 285752"/>
              <a:gd name="connsiteX3" fmla="*/ 0 w 4920660"/>
              <a:gd name="connsiteY3" fmla="*/ 285752 h 285752"/>
              <a:gd name="connsiteX4" fmla="*/ 277222 w 4920660"/>
              <a:gd name="connsiteY4" fmla="*/ 0 h 285752"/>
              <a:gd name="connsiteX0" fmla="*/ 207917 w 4920660"/>
              <a:gd name="connsiteY0" fmla="*/ 0 h 285752"/>
              <a:gd name="connsiteX1" fmla="*/ 4920660 w 4920660"/>
              <a:gd name="connsiteY1" fmla="*/ 0 h 285752"/>
              <a:gd name="connsiteX2" fmla="*/ 4920660 w 4920660"/>
              <a:gd name="connsiteY2" fmla="*/ 285752 h 285752"/>
              <a:gd name="connsiteX3" fmla="*/ 0 w 4920660"/>
              <a:gd name="connsiteY3" fmla="*/ 285752 h 285752"/>
              <a:gd name="connsiteX4" fmla="*/ 207917 w 4920660"/>
              <a:gd name="connsiteY4" fmla="*/ 0 h 285752"/>
              <a:gd name="connsiteX0" fmla="*/ 0 w 4920660"/>
              <a:gd name="connsiteY0" fmla="*/ 0 h 285752"/>
              <a:gd name="connsiteX1" fmla="*/ 4920660 w 4920660"/>
              <a:gd name="connsiteY1" fmla="*/ 0 h 285752"/>
              <a:gd name="connsiteX2" fmla="*/ 4920660 w 4920660"/>
              <a:gd name="connsiteY2" fmla="*/ 285752 h 285752"/>
              <a:gd name="connsiteX3" fmla="*/ 0 w 4920660"/>
              <a:gd name="connsiteY3" fmla="*/ 285752 h 285752"/>
              <a:gd name="connsiteX4" fmla="*/ 0 w 4920660"/>
              <a:gd name="connsiteY4" fmla="*/ 0 h 285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20660" h="285752">
                <a:moveTo>
                  <a:pt x="0" y="0"/>
                </a:moveTo>
                <a:lnTo>
                  <a:pt x="4920660" y="0"/>
                </a:lnTo>
                <a:lnTo>
                  <a:pt x="4920660" y="285752"/>
                </a:lnTo>
                <a:lnTo>
                  <a:pt x="0" y="285752"/>
                </a:lnTo>
                <a:lnTo>
                  <a:pt x="0" y="0"/>
                </a:ln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pic>
        <p:nvPicPr>
          <p:cNvPr id="9" name="圖片 8" descr="logo4.png"/>
          <p:cNvPicPr>
            <a:picLocks noChangeAspect="1"/>
          </p:cNvPicPr>
          <p:nvPr userDrawn="1"/>
        </p:nvPicPr>
        <p:blipFill>
          <a:blip r:embed="rId2" cstate="print"/>
          <a:stretch>
            <a:fillRect/>
          </a:stretch>
        </p:blipFill>
        <p:spPr>
          <a:xfrm>
            <a:off x="6500826" y="5715016"/>
            <a:ext cx="2214578" cy="991450"/>
          </a:xfrm>
          <a:prstGeom prst="rect">
            <a:avLst/>
          </a:prstGeom>
        </p:spPr>
      </p:pic>
      <p:sp>
        <p:nvSpPr>
          <p:cNvPr id="10" name="文字方塊 9"/>
          <p:cNvSpPr txBox="1"/>
          <p:nvPr userDrawn="1"/>
        </p:nvSpPr>
        <p:spPr>
          <a:xfrm>
            <a:off x="142844" y="6072206"/>
            <a:ext cx="2357454" cy="276999"/>
          </a:xfrm>
          <a:prstGeom prst="rect">
            <a:avLst/>
          </a:prstGeom>
          <a:noFill/>
        </p:spPr>
        <p:txBody>
          <a:bodyPr wrap="square" rtlCol="0">
            <a:spAutoFit/>
          </a:bodyPr>
          <a:lstStyle/>
          <a:p>
            <a:r>
              <a:rPr lang="en-US" altLang="zh-TW" sz="1200" dirty="0" smtClean="0">
                <a:solidFill>
                  <a:schemeClr val="bg1"/>
                </a:solidFill>
              </a:rPr>
              <a:t>Dept.</a:t>
            </a:r>
            <a:r>
              <a:rPr lang="en-US" altLang="zh-TW" sz="1200" baseline="0" dirty="0" smtClean="0">
                <a:solidFill>
                  <a:schemeClr val="bg1"/>
                </a:solidFill>
              </a:rPr>
              <a:t> of CSIE &amp; GINM, NTU</a:t>
            </a:r>
            <a:endParaRPr lang="zh-TW" altLang="en-US" sz="1200" dirty="0">
              <a:solidFill>
                <a:schemeClr val="bg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28596" y="274638"/>
            <a:ext cx="8258204" cy="1143000"/>
          </a:xfrm>
          <a:prstGeom prst="rect">
            <a:avLst/>
          </a:prstGeom>
        </p:spPr>
        <p:txBody>
          <a:bodyPr vert="horz" lIns="91440" tIns="45720" rIns="91440" bIns="45720" rtlCol="0" anchor="ctr">
            <a:normAutofit/>
          </a:bodyPr>
          <a:lstStyle/>
          <a:p>
            <a:r>
              <a:rPr lang="zh-TW" altLang="en-US" dirty="0" smtClean="0"/>
              <a:t>按一下以編輯母片標題樣式</a:t>
            </a:r>
            <a:endParaRPr lang="zh-TW" altLang="en-US" dirty="0"/>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4" name="日期版面配置區 3"/>
          <p:cNvSpPr>
            <a:spLocks noGrp="1"/>
          </p:cNvSpPr>
          <p:nvPr>
            <p:ph type="dt" sz="half" idx="2"/>
          </p:nvPr>
        </p:nvSpPr>
        <p:spPr>
          <a:xfrm>
            <a:off x="142844" y="6357958"/>
            <a:ext cx="2214578" cy="285752"/>
          </a:xfrm>
          <a:prstGeom prst="rect">
            <a:avLst/>
          </a:prstGeom>
        </p:spPr>
        <p:txBody>
          <a:bodyPr vert="horz" lIns="91440" tIns="45720" rIns="91440" bIns="45720" rtlCol="0" anchor="ctr"/>
          <a:lstStyle>
            <a:lvl1pPr algn="l">
              <a:defRPr sz="1200">
                <a:solidFill>
                  <a:schemeClr val="tx1"/>
                </a:solidFill>
              </a:defRPr>
            </a:lvl1pPr>
          </a:lstStyle>
          <a:p>
            <a:endParaRPr lang="zh-TW" altLang="en-US" dirty="0"/>
          </a:p>
        </p:txBody>
      </p:sp>
      <p:sp>
        <p:nvSpPr>
          <p:cNvPr id="6" name="投影片編號版面配置區 5"/>
          <p:cNvSpPr>
            <a:spLocks noGrp="1"/>
          </p:cNvSpPr>
          <p:nvPr>
            <p:ph type="sldNum" sz="quarter" idx="4"/>
          </p:nvPr>
        </p:nvSpPr>
        <p:spPr>
          <a:xfrm>
            <a:off x="3571868" y="6357958"/>
            <a:ext cx="2133568" cy="285752"/>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D9401000-4A04-432F-A8B0-7DF3C6EBB186}" type="slidenum">
              <a:rPr lang="zh-TW" altLang="en-US" smtClean="0"/>
              <a:pPr algn="ctr"/>
              <a:t>‹#›</a:t>
            </a:fld>
            <a:endParaRPr lang="zh-TW"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r02944055@ntu.edu.tw"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networkx.github.io/documentation/latest/"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networkx.lanl.gov/search.html?q=algorithm" TargetMode="External"/><Relationship Id="rId2" Type="http://schemas.openxmlformats.org/officeDocument/2006/relationships/hyperlink" Target="http://networkx.lanl.gov/reference/generated/networkx.algorithms.clique.find_cliques.html?highlight=algorithm#networkx.algorithms.clique.find_cliques"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networkx.lanl.gov/pygraphviz/" TargetMode="External"/><Relationship Id="rId7" Type="http://schemas.openxmlformats.org/officeDocument/2006/relationships/image" Target="../media/image12.png"/><Relationship Id="rId2" Type="http://schemas.openxmlformats.org/officeDocument/2006/relationships/hyperlink" Target="http://matplotlib.sourceforge.net/" TargetMode="Externa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hyperlink" Target="http://networkx.github.io/documentation/latest/tutorial/tutorial.html#drawing-graphs"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www.boost.org/doc/libs/1_40_0/libs/graph/doc/index.html" TargetMode="External"/><Relationship Id="rId2" Type="http://schemas.openxmlformats.org/officeDocument/2006/relationships/hyperlink" Target="http://igraph.sourceforge.net/" TargetMode="External"/><Relationship Id="rId1" Type="http://schemas.openxmlformats.org/officeDocument/2006/relationships/slideLayout" Target="../slideLayouts/slideLayout2.xml"/><Relationship Id="rId5" Type="http://schemas.openxmlformats.org/officeDocument/2006/relationships/hyperlink" Target="http://prefuse.org/" TargetMode="External"/><Relationship Id="rId4" Type="http://schemas.openxmlformats.org/officeDocument/2006/relationships/hyperlink" Target="http://nodexl.codeplex.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TW" dirty="0"/>
              <a:t>Social Network Analysis </a:t>
            </a:r>
            <a:r>
              <a:rPr lang="en-US" altLang="zh-TW" dirty="0" smtClean="0"/>
              <a:t>Tools: Python+ </a:t>
            </a:r>
            <a:r>
              <a:rPr lang="en-US" altLang="zh-TW" dirty="0" err="1" smtClean="0"/>
              <a:t>NetworkX</a:t>
            </a:r>
            <a:endParaRPr lang="zh-TW" altLang="en-US" dirty="0"/>
          </a:p>
        </p:txBody>
      </p:sp>
      <p:sp>
        <p:nvSpPr>
          <p:cNvPr id="3" name="Subtitle 2"/>
          <p:cNvSpPr>
            <a:spLocks noGrp="1"/>
          </p:cNvSpPr>
          <p:nvPr>
            <p:ph type="subTitle" idx="1"/>
          </p:nvPr>
        </p:nvSpPr>
        <p:spPr>
          <a:xfrm>
            <a:off x="3491880" y="3286124"/>
            <a:ext cx="5652120" cy="2357454"/>
          </a:xfrm>
        </p:spPr>
        <p:txBody>
          <a:bodyPr/>
          <a:lstStyle/>
          <a:p>
            <a:r>
              <a:rPr lang="en-US" altLang="zh-TW" dirty="0" err="1" smtClean="0"/>
              <a:t>Shou</a:t>
            </a:r>
            <a:r>
              <a:rPr lang="en-US" altLang="zh-TW" dirty="0" smtClean="0"/>
              <a:t>-De Lin</a:t>
            </a:r>
          </a:p>
          <a:p>
            <a:r>
              <a:rPr lang="en-US" altLang="zh-TW" dirty="0" smtClean="0"/>
              <a:t>CSIE, NTU</a:t>
            </a:r>
          </a:p>
          <a:p>
            <a:r>
              <a:rPr lang="en-US" altLang="zh-TW" dirty="0" smtClean="0"/>
              <a:t>TA: </a:t>
            </a:r>
            <a:r>
              <a:rPr lang="zh-TW" altLang="en-US" dirty="0" smtClean="0"/>
              <a:t>黃彥樺 </a:t>
            </a:r>
            <a:r>
              <a:rPr lang="en-US" altLang="zh-TW" dirty="0" smtClean="0">
                <a:hlinkClick r:id="rId2"/>
              </a:rPr>
              <a:t>r02944055@ntu.edu.tw</a:t>
            </a:r>
            <a:r>
              <a:rPr lang="en-US" altLang="zh-TW" dirty="0" smtClean="0"/>
              <a:t> </a:t>
            </a:r>
            <a:endParaRPr lang="zh-TW" altLang="en-US" dirty="0"/>
          </a:p>
        </p:txBody>
      </p:sp>
      <p:sp>
        <p:nvSpPr>
          <p:cNvPr id="4" name="Slide Number Placeholder 3"/>
          <p:cNvSpPr>
            <a:spLocks noGrp="1"/>
          </p:cNvSpPr>
          <p:nvPr>
            <p:ph type="sldNum" sz="quarter" idx="12"/>
          </p:nvPr>
        </p:nvSpPr>
        <p:spPr/>
        <p:txBody>
          <a:bodyPr/>
          <a:lstStyle/>
          <a:p>
            <a:pPr algn="ctr"/>
            <a:fld id="{D9401000-4A04-432F-A8B0-7DF3C6EBB186}" type="slidenum">
              <a:rPr lang="zh-TW" altLang="en-US" smtClean="0"/>
              <a:pPr algn="ctr"/>
              <a:t>1</a:t>
            </a:fld>
            <a:endParaRPr lang="zh-TW" altLang="en-US" dirty="0"/>
          </a:p>
        </p:txBody>
      </p:sp>
      <p:sp>
        <p:nvSpPr>
          <p:cNvPr id="5" name="Date Placeholder 4"/>
          <p:cNvSpPr>
            <a:spLocks noGrp="1"/>
          </p:cNvSpPr>
          <p:nvPr>
            <p:ph type="dt" sz="half" idx="10"/>
          </p:nvPr>
        </p:nvSpPr>
        <p:spPr/>
        <p:txBody>
          <a:bodyPr/>
          <a:lstStyle/>
          <a:p>
            <a:endParaRPr lang="zh-TW" altLang="en-US" dirty="0"/>
          </a:p>
        </p:txBody>
      </p:sp>
    </p:spTree>
    <p:extLst>
      <p:ext uri="{BB962C8B-B14F-4D97-AF65-F5344CB8AC3E}">
        <p14:creationId xmlns:p14="http://schemas.microsoft.com/office/powerpoint/2010/main" val="22234703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Example code</a:t>
            </a:r>
            <a:endParaRPr lang="zh-TW" altLang="en-US" dirty="0"/>
          </a:p>
        </p:txBody>
      </p:sp>
      <p:sp>
        <p:nvSpPr>
          <p:cNvPr id="3" name="內容版面配置區 2"/>
          <p:cNvSpPr>
            <a:spLocks noGrp="1"/>
          </p:cNvSpPr>
          <p:nvPr>
            <p:ph idx="1"/>
          </p:nvPr>
        </p:nvSpPr>
        <p:spPr/>
        <p:txBody>
          <a:bodyPr/>
          <a:lstStyle/>
          <a:p>
            <a:endParaRPr lang="zh-TW" altLang="en-US" dirty="0"/>
          </a:p>
        </p:txBody>
      </p:sp>
      <p:sp>
        <p:nvSpPr>
          <p:cNvPr id="4" name="日期版面配置區 3"/>
          <p:cNvSpPr>
            <a:spLocks noGrp="1"/>
          </p:cNvSpPr>
          <p:nvPr>
            <p:ph type="dt" sz="half" idx="10"/>
          </p:nvPr>
        </p:nvSpPr>
        <p:spPr/>
        <p:txBody>
          <a:bodyPr/>
          <a:lstStyle/>
          <a:p>
            <a:endParaRPr lang="zh-TW" altLang="en-US" dirty="0"/>
          </a:p>
        </p:txBody>
      </p:sp>
      <p:sp>
        <p:nvSpPr>
          <p:cNvPr id="5" name="投影片編號版面配置區 4"/>
          <p:cNvSpPr>
            <a:spLocks noGrp="1"/>
          </p:cNvSpPr>
          <p:nvPr>
            <p:ph type="sldNum" sz="quarter" idx="12"/>
          </p:nvPr>
        </p:nvSpPr>
        <p:spPr/>
        <p:txBody>
          <a:bodyPr/>
          <a:lstStyle/>
          <a:p>
            <a:pPr algn="ctr"/>
            <a:fld id="{D9401000-4A04-432F-A8B0-7DF3C6EBB186}" type="slidenum">
              <a:rPr lang="zh-TW" altLang="en-US" smtClean="0"/>
              <a:pPr algn="ctr"/>
              <a:t>10</a:t>
            </a:fld>
            <a:endParaRPr lang="zh-TW" altLang="en-US" dirty="0"/>
          </a:p>
        </p:txBody>
      </p:sp>
      <p:sp>
        <p:nvSpPr>
          <p:cNvPr id="6" name="橢圓 5"/>
          <p:cNvSpPr/>
          <p:nvPr/>
        </p:nvSpPr>
        <p:spPr>
          <a:xfrm>
            <a:off x="1192160" y="4185019"/>
            <a:ext cx="841812" cy="840779"/>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3200" dirty="0" smtClean="0"/>
              <a:t>1</a:t>
            </a:r>
            <a:endParaRPr lang="zh-TW" altLang="en-US" sz="3200" dirty="0"/>
          </a:p>
        </p:txBody>
      </p:sp>
      <p:sp>
        <p:nvSpPr>
          <p:cNvPr id="7" name="橢圓 6"/>
          <p:cNvSpPr/>
          <p:nvPr/>
        </p:nvSpPr>
        <p:spPr>
          <a:xfrm>
            <a:off x="2591235" y="4190372"/>
            <a:ext cx="841812" cy="840779"/>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3200" dirty="0" smtClean="0"/>
              <a:t>2</a:t>
            </a:r>
            <a:endParaRPr lang="zh-TW" altLang="en-US" sz="3200" dirty="0"/>
          </a:p>
        </p:txBody>
      </p:sp>
      <p:sp>
        <p:nvSpPr>
          <p:cNvPr id="8" name="橢圓 7"/>
          <p:cNvSpPr/>
          <p:nvPr/>
        </p:nvSpPr>
        <p:spPr>
          <a:xfrm>
            <a:off x="4156646" y="4190372"/>
            <a:ext cx="841812" cy="840779"/>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3200" dirty="0" smtClean="0"/>
              <a:t>3</a:t>
            </a:r>
            <a:endParaRPr lang="zh-TW" altLang="en-US" sz="3200" dirty="0"/>
          </a:p>
        </p:txBody>
      </p:sp>
      <p:sp>
        <p:nvSpPr>
          <p:cNvPr id="9" name="橢圓 8"/>
          <p:cNvSpPr/>
          <p:nvPr/>
        </p:nvSpPr>
        <p:spPr>
          <a:xfrm>
            <a:off x="5518338" y="4190372"/>
            <a:ext cx="841812" cy="840779"/>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3200" dirty="0"/>
              <a:t>4</a:t>
            </a:r>
            <a:endParaRPr lang="zh-TW" altLang="en-US" sz="3200" dirty="0"/>
          </a:p>
        </p:txBody>
      </p:sp>
      <p:sp>
        <p:nvSpPr>
          <p:cNvPr id="10" name="橢圓 9"/>
          <p:cNvSpPr/>
          <p:nvPr/>
        </p:nvSpPr>
        <p:spPr>
          <a:xfrm>
            <a:off x="7003068" y="4190372"/>
            <a:ext cx="841812" cy="840779"/>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3200" dirty="0" smtClean="0"/>
              <a:t>5</a:t>
            </a:r>
            <a:endParaRPr lang="zh-TW" altLang="en-US" sz="3200" dirty="0"/>
          </a:p>
        </p:txBody>
      </p:sp>
      <p:cxnSp>
        <p:nvCxnSpPr>
          <p:cNvPr id="11" name="直線單箭頭接點 10"/>
          <p:cNvCxnSpPr>
            <a:stCxn id="6" idx="6"/>
            <a:endCxn id="7" idx="2"/>
          </p:cNvCxnSpPr>
          <p:nvPr/>
        </p:nvCxnSpPr>
        <p:spPr>
          <a:xfrm>
            <a:off x="2033972" y="4605409"/>
            <a:ext cx="557263" cy="5353"/>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直線單箭頭接點 11"/>
          <p:cNvCxnSpPr>
            <a:stCxn id="7" idx="6"/>
            <a:endCxn id="8" idx="2"/>
          </p:cNvCxnSpPr>
          <p:nvPr/>
        </p:nvCxnSpPr>
        <p:spPr>
          <a:xfrm>
            <a:off x="3433047" y="4610762"/>
            <a:ext cx="723599" cy="0"/>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a:stCxn id="8" idx="6"/>
            <a:endCxn id="9" idx="2"/>
          </p:cNvCxnSpPr>
          <p:nvPr/>
        </p:nvCxnSpPr>
        <p:spPr>
          <a:xfrm>
            <a:off x="4998458" y="4610762"/>
            <a:ext cx="519880" cy="0"/>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a:stCxn id="9" idx="6"/>
            <a:endCxn id="10" idx="2"/>
          </p:cNvCxnSpPr>
          <p:nvPr/>
        </p:nvCxnSpPr>
        <p:spPr>
          <a:xfrm>
            <a:off x="6360150" y="4610762"/>
            <a:ext cx="642918" cy="0"/>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2051" name="Picture 3" descr="C:\Users\user\Desktop\2014-05-26_00351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7054" y="1700808"/>
            <a:ext cx="7064364" cy="1728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1565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err="1"/>
              <a:t>NetworkX</a:t>
            </a:r>
            <a:r>
              <a:rPr lang="en-US" altLang="zh-TW" dirty="0"/>
              <a:t> API(1) – basic method</a:t>
            </a:r>
            <a:endParaRPr lang="zh-TW" altLang="en-US" dirty="0"/>
          </a:p>
        </p:txBody>
      </p:sp>
      <p:sp>
        <p:nvSpPr>
          <p:cNvPr id="3" name="內容版面配置區 2"/>
          <p:cNvSpPr>
            <a:spLocks noGrp="1"/>
          </p:cNvSpPr>
          <p:nvPr>
            <p:ph idx="1"/>
          </p:nvPr>
        </p:nvSpPr>
        <p:spPr/>
        <p:txBody>
          <a:bodyPr/>
          <a:lstStyle/>
          <a:p>
            <a:r>
              <a:rPr lang="en-US" altLang="zh-TW" dirty="0" smtClean="0"/>
              <a:t>Here we introduce some basic method to generate the graph.</a:t>
            </a:r>
            <a:endParaRPr lang="zh-TW" altLang="en-US" dirty="0"/>
          </a:p>
        </p:txBody>
      </p:sp>
      <p:sp>
        <p:nvSpPr>
          <p:cNvPr id="4" name="日期版面配置區 3"/>
          <p:cNvSpPr>
            <a:spLocks noGrp="1"/>
          </p:cNvSpPr>
          <p:nvPr>
            <p:ph type="dt" sz="half" idx="10"/>
          </p:nvPr>
        </p:nvSpPr>
        <p:spPr/>
        <p:txBody>
          <a:bodyPr/>
          <a:lstStyle/>
          <a:p>
            <a:endParaRPr lang="zh-TW" altLang="en-US" dirty="0"/>
          </a:p>
        </p:txBody>
      </p:sp>
      <p:sp>
        <p:nvSpPr>
          <p:cNvPr id="5" name="投影片編號版面配置區 4"/>
          <p:cNvSpPr>
            <a:spLocks noGrp="1"/>
          </p:cNvSpPr>
          <p:nvPr>
            <p:ph type="sldNum" sz="quarter" idx="12"/>
          </p:nvPr>
        </p:nvSpPr>
        <p:spPr/>
        <p:txBody>
          <a:bodyPr/>
          <a:lstStyle/>
          <a:p>
            <a:pPr algn="ctr"/>
            <a:fld id="{D9401000-4A04-432F-A8B0-7DF3C6EBB186}" type="slidenum">
              <a:rPr lang="zh-TW" altLang="en-US" smtClean="0"/>
              <a:pPr algn="ctr"/>
              <a:t>11</a:t>
            </a:fld>
            <a:endParaRPr lang="zh-TW" altLang="en-US" dirty="0"/>
          </a:p>
        </p:txBody>
      </p:sp>
      <p:sp>
        <p:nvSpPr>
          <p:cNvPr id="6" name="內容版面配置區 2"/>
          <p:cNvSpPr txBox="1">
            <a:spLocks/>
          </p:cNvSpPr>
          <p:nvPr/>
        </p:nvSpPr>
        <p:spPr>
          <a:xfrm>
            <a:off x="616868" y="2636912"/>
            <a:ext cx="7771556" cy="3456384"/>
          </a:xfrm>
          <a:prstGeom prst="rect">
            <a:avLst/>
          </a:prstGeom>
          <a:solidFill>
            <a:schemeClr val="accent3">
              <a:lumMod val="40000"/>
              <a:lumOff val="60000"/>
            </a:schemeClr>
          </a:solid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0000"/>
              </a:lnSpc>
            </a:pPr>
            <a:r>
              <a:rPr lang="en-US" altLang="zh-TW" dirty="0" err="1" smtClean="0">
                <a:latin typeface="Consolas" pitchFamily="49" charset="0"/>
                <a:cs typeface="Consolas" pitchFamily="49" charset="0"/>
              </a:rPr>
              <a:t>G.remove_edge</a:t>
            </a:r>
            <a:r>
              <a:rPr lang="en-US" altLang="zh-TW" dirty="0" smtClean="0">
                <a:latin typeface="Consolas" pitchFamily="49" charset="0"/>
                <a:cs typeface="Consolas" pitchFamily="49" charset="0"/>
              </a:rPr>
              <a:t>([v1,v2])</a:t>
            </a:r>
          </a:p>
          <a:p>
            <a:pPr>
              <a:lnSpc>
                <a:spcPct val="80000"/>
              </a:lnSpc>
            </a:pPr>
            <a:r>
              <a:rPr lang="en-US" altLang="zh-TW" dirty="0" err="1" smtClean="0">
                <a:latin typeface="Consolas" pitchFamily="49" charset="0"/>
                <a:cs typeface="Consolas" pitchFamily="49" charset="0"/>
              </a:rPr>
              <a:t>G.remove_node</a:t>
            </a:r>
            <a:r>
              <a:rPr lang="en-US" altLang="zh-TW" dirty="0" smtClean="0">
                <a:latin typeface="Consolas" pitchFamily="49" charset="0"/>
                <a:cs typeface="Consolas" pitchFamily="49" charset="0"/>
              </a:rPr>
              <a:t>(v)</a:t>
            </a:r>
          </a:p>
          <a:p>
            <a:pPr>
              <a:lnSpc>
                <a:spcPct val="80000"/>
              </a:lnSpc>
            </a:pPr>
            <a:endParaRPr lang="en-US" altLang="zh-TW" dirty="0">
              <a:latin typeface="Consolas" pitchFamily="49" charset="0"/>
              <a:cs typeface="Consolas" pitchFamily="49" charset="0"/>
            </a:endParaRPr>
          </a:p>
          <a:p>
            <a:pPr>
              <a:lnSpc>
                <a:spcPct val="80000"/>
              </a:lnSpc>
            </a:pPr>
            <a:r>
              <a:rPr lang="en-US" altLang="zh-TW" dirty="0" err="1" smtClean="0">
                <a:latin typeface="Consolas" pitchFamily="49" charset="0"/>
                <a:cs typeface="Consolas" pitchFamily="49" charset="0"/>
              </a:rPr>
              <a:t>G.number_of_edges</a:t>
            </a:r>
            <a:r>
              <a:rPr lang="en-US" altLang="zh-TW" dirty="0" smtClean="0">
                <a:latin typeface="Consolas" pitchFamily="49" charset="0"/>
                <a:cs typeface="Consolas" pitchFamily="49" charset="0"/>
              </a:rPr>
              <a:t>()</a:t>
            </a:r>
          </a:p>
          <a:p>
            <a:pPr>
              <a:lnSpc>
                <a:spcPct val="80000"/>
              </a:lnSpc>
            </a:pPr>
            <a:r>
              <a:rPr lang="en-US" altLang="zh-TW" dirty="0" err="1" smtClean="0">
                <a:latin typeface="Consolas" pitchFamily="49" charset="0"/>
                <a:cs typeface="Consolas" pitchFamily="49" charset="0"/>
              </a:rPr>
              <a:t>G.number_of_nodes</a:t>
            </a:r>
            <a:r>
              <a:rPr lang="en-US" altLang="zh-TW" dirty="0" smtClean="0">
                <a:latin typeface="Consolas" pitchFamily="49" charset="0"/>
                <a:cs typeface="Consolas" pitchFamily="49" charset="0"/>
              </a:rPr>
              <a:t>()</a:t>
            </a:r>
          </a:p>
        </p:txBody>
      </p:sp>
    </p:spTree>
    <p:extLst>
      <p:ext uri="{BB962C8B-B14F-4D97-AF65-F5344CB8AC3E}">
        <p14:creationId xmlns:p14="http://schemas.microsoft.com/office/powerpoint/2010/main" val="39409925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Exercise 1</a:t>
            </a:r>
            <a:endParaRPr lang="zh-TW" altLang="en-US" dirty="0"/>
          </a:p>
        </p:txBody>
      </p:sp>
      <p:sp>
        <p:nvSpPr>
          <p:cNvPr id="3" name="內容版面配置區 2"/>
          <p:cNvSpPr>
            <a:spLocks noGrp="1"/>
          </p:cNvSpPr>
          <p:nvPr>
            <p:ph idx="1"/>
          </p:nvPr>
        </p:nvSpPr>
        <p:spPr/>
        <p:txBody>
          <a:bodyPr>
            <a:normAutofit fontScale="92500" lnSpcReduction="10000"/>
          </a:bodyPr>
          <a:lstStyle/>
          <a:p>
            <a:r>
              <a:rPr lang="en-US" altLang="zh-TW" dirty="0" smtClean="0"/>
              <a:t>Sherry has many friends. We use 1 to 10 to represent them. Here is the information.</a:t>
            </a:r>
          </a:p>
          <a:p>
            <a:pPr marL="0" indent="0">
              <a:buNone/>
            </a:pPr>
            <a:r>
              <a:rPr lang="en-US" altLang="zh-TW" dirty="0" smtClean="0"/>
              <a:t>1. 1-2, 1-3, 2-3 are friends.</a:t>
            </a:r>
          </a:p>
          <a:p>
            <a:pPr marL="0" indent="0">
              <a:buNone/>
            </a:pPr>
            <a:r>
              <a:rPr lang="en-US" altLang="zh-TW" dirty="0" smtClean="0"/>
              <a:t>2. 6-9 are friends.</a:t>
            </a:r>
          </a:p>
          <a:p>
            <a:pPr marL="0" indent="0">
              <a:buNone/>
            </a:pPr>
            <a:r>
              <a:rPr lang="en-US" altLang="zh-TW" dirty="0" smtClean="0"/>
              <a:t>Q1: How many edges are in the social network?</a:t>
            </a:r>
          </a:p>
          <a:p>
            <a:pPr marL="0" indent="0">
              <a:buNone/>
            </a:pPr>
            <a:r>
              <a:rPr lang="en-US" altLang="zh-TW" dirty="0" smtClean="0"/>
              <a:t>Q2: Hank is Sherry’s boyfriend. Unfortunately they broke up, so Hank decides to leave the social network. How many edges are left after he leaves? What did you find from the operation of Q2? </a:t>
            </a:r>
            <a:endParaRPr lang="zh-TW" altLang="en-US" dirty="0"/>
          </a:p>
        </p:txBody>
      </p:sp>
      <p:sp>
        <p:nvSpPr>
          <p:cNvPr id="4" name="日期版面配置區 3"/>
          <p:cNvSpPr>
            <a:spLocks noGrp="1"/>
          </p:cNvSpPr>
          <p:nvPr>
            <p:ph type="dt" sz="half" idx="10"/>
          </p:nvPr>
        </p:nvSpPr>
        <p:spPr/>
        <p:txBody>
          <a:bodyPr/>
          <a:lstStyle/>
          <a:p>
            <a:endParaRPr lang="zh-TW" altLang="en-US" dirty="0"/>
          </a:p>
        </p:txBody>
      </p:sp>
      <p:sp>
        <p:nvSpPr>
          <p:cNvPr id="5" name="投影片編號版面配置區 4"/>
          <p:cNvSpPr>
            <a:spLocks noGrp="1"/>
          </p:cNvSpPr>
          <p:nvPr>
            <p:ph type="sldNum" sz="quarter" idx="12"/>
          </p:nvPr>
        </p:nvSpPr>
        <p:spPr/>
        <p:txBody>
          <a:bodyPr/>
          <a:lstStyle/>
          <a:p>
            <a:pPr algn="ctr"/>
            <a:fld id="{D9401000-4A04-432F-A8B0-7DF3C6EBB186}" type="slidenum">
              <a:rPr lang="zh-TW" altLang="en-US" smtClean="0"/>
              <a:pPr algn="ctr"/>
              <a:t>12</a:t>
            </a:fld>
            <a:endParaRPr lang="zh-TW" altLang="en-US" dirty="0"/>
          </a:p>
        </p:txBody>
      </p:sp>
    </p:spTree>
    <p:extLst>
      <p:ext uri="{BB962C8B-B14F-4D97-AF65-F5344CB8AC3E}">
        <p14:creationId xmlns:p14="http://schemas.microsoft.com/office/powerpoint/2010/main" val="27597429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Answer 1:</a:t>
            </a:r>
            <a:endParaRPr lang="zh-TW" altLang="en-US" dirty="0"/>
          </a:p>
        </p:txBody>
      </p:sp>
      <p:sp>
        <p:nvSpPr>
          <p:cNvPr id="3" name="內容版面配置區 2"/>
          <p:cNvSpPr>
            <a:spLocks noGrp="1"/>
          </p:cNvSpPr>
          <p:nvPr>
            <p:ph idx="1"/>
          </p:nvPr>
        </p:nvSpPr>
        <p:spPr/>
        <p:txBody>
          <a:bodyPr>
            <a:normAutofit fontScale="92500" lnSpcReduction="10000"/>
          </a:bodyPr>
          <a:lstStyle/>
          <a:p>
            <a:endParaRPr lang="en-US" altLang="zh-TW" dirty="0" smtClean="0"/>
          </a:p>
          <a:p>
            <a:endParaRPr lang="en-US" altLang="zh-TW" dirty="0"/>
          </a:p>
          <a:p>
            <a:endParaRPr lang="en-US" altLang="zh-TW" dirty="0" smtClean="0"/>
          </a:p>
          <a:p>
            <a:pPr marL="0" indent="0">
              <a:buNone/>
            </a:pPr>
            <a:endParaRPr lang="en-US" altLang="zh-TW" dirty="0" smtClean="0"/>
          </a:p>
          <a:p>
            <a:pPr marL="0" indent="0">
              <a:buNone/>
            </a:pPr>
            <a:endParaRPr lang="en-US" altLang="zh-TW" dirty="0"/>
          </a:p>
          <a:p>
            <a:pPr marL="0" indent="0">
              <a:buNone/>
            </a:pPr>
            <a:endParaRPr lang="en-US" altLang="zh-TW" dirty="0" smtClean="0"/>
          </a:p>
          <a:p>
            <a:r>
              <a:rPr lang="en-US" altLang="zh-TW" dirty="0" smtClean="0"/>
              <a:t>1. 14 edges</a:t>
            </a:r>
          </a:p>
          <a:p>
            <a:r>
              <a:rPr lang="en-US" altLang="zh-TW" dirty="0" smtClean="0"/>
              <a:t>2. 11 edges , when the node is removed, edge of the node will be removed too.</a:t>
            </a:r>
            <a:endParaRPr lang="zh-TW" altLang="en-US" dirty="0"/>
          </a:p>
        </p:txBody>
      </p:sp>
      <p:sp>
        <p:nvSpPr>
          <p:cNvPr id="4" name="日期版面配置區 3"/>
          <p:cNvSpPr>
            <a:spLocks noGrp="1"/>
          </p:cNvSpPr>
          <p:nvPr>
            <p:ph type="dt" sz="half" idx="10"/>
          </p:nvPr>
        </p:nvSpPr>
        <p:spPr/>
        <p:txBody>
          <a:bodyPr/>
          <a:lstStyle/>
          <a:p>
            <a:endParaRPr lang="zh-TW" altLang="en-US" dirty="0"/>
          </a:p>
        </p:txBody>
      </p:sp>
      <p:sp>
        <p:nvSpPr>
          <p:cNvPr id="5" name="投影片編號版面配置區 4"/>
          <p:cNvSpPr>
            <a:spLocks noGrp="1"/>
          </p:cNvSpPr>
          <p:nvPr>
            <p:ph type="sldNum" sz="quarter" idx="12"/>
          </p:nvPr>
        </p:nvSpPr>
        <p:spPr/>
        <p:txBody>
          <a:bodyPr/>
          <a:lstStyle/>
          <a:p>
            <a:pPr algn="ctr"/>
            <a:fld id="{D9401000-4A04-432F-A8B0-7DF3C6EBB186}" type="slidenum">
              <a:rPr lang="zh-TW" altLang="en-US" smtClean="0"/>
              <a:pPr algn="ctr"/>
              <a:t>13</a:t>
            </a:fld>
            <a:endParaRPr lang="zh-TW" altLang="en-US" dirty="0"/>
          </a:p>
        </p:txBody>
      </p:sp>
      <p:pic>
        <p:nvPicPr>
          <p:cNvPr id="1026" name="Picture 2" descr="C:\Users\user\Desktop\2014-05-25_22215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700808"/>
            <a:ext cx="6414251" cy="2808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10966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Common mistakes</a:t>
            </a:r>
            <a:endParaRPr lang="zh-TW" altLang="en-US" dirty="0"/>
          </a:p>
        </p:txBody>
      </p:sp>
      <p:sp>
        <p:nvSpPr>
          <p:cNvPr id="3" name="內容版面配置區 2"/>
          <p:cNvSpPr>
            <a:spLocks noGrp="1"/>
          </p:cNvSpPr>
          <p:nvPr>
            <p:ph idx="1"/>
          </p:nvPr>
        </p:nvSpPr>
        <p:spPr/>
        <p:txBody>
          <a:bodyPr/>
          <a:lstStyle/>
          <a:p>
            <a:pPr marL="0" indent="0">
              <a:buNone/>
            </a:pPr>
            <a:r>
              <a:rPr lang="en-US" altLang="zh-TW" dirty="0" smtClean="0"/>
              <a:t>        Wrong                                      Correct</a:t>
            </a:r>
          </a:p>
          <a:p>
            <a:pPr marL="0" indent="0">
              <a:buNone/>
            </a:pPr>
            <a:r>
              <a:rPr lang="en-US" altLang="zh-TW" dirty="0" smtClean="0"/>
              <a:t>1.G=</a:t>
            </a:r>
            <a:r>
              <a:rPr lang="en-US" altLang="zh-TW" dirty="0" err="1" smtClean="0"/>
              <a:t>nx.graph</a:t>
            </a:r>
            <a:r>
              <a:rPr lang="en-US" altLang="zh-TW" dirty="0" smtClean="0"/>
              <a:t>()                 -&gt;  G=</a:t>
            </a:r>
            <a:r>
              <a:rPr lang="en-US" altLang="zh-TW" dirty="0" err="1" smtClean="0"/>
              <a:t>nx.Graph</a:t>
            </a:r>
            <a:r>
              <a:rPr lang="en-US" altLang="zh-TW" dirty="0" smtClean="0"/>
              <a:t>()</a:t>
            </a:r>
          </a:p>
          <a:p>
            <a:pPr marL="0" indent="0">
              <a:buNone/>
            </a:pPr>
            <a:r>
              <a:rPr lang="en-US" altLang="zh-TW" dirty="0" smtClean="0"/>
              <a:t>2.G.add_edges(1,2</a:t>
            </a:r>
            <a:r>
              <a:rPr lang="en-US" altLang="zh-TW" dirty="0" smtClean="0"/>
              <a:t>)          -&gt;  </a:t>
            </a:r>
            <a:r>
              <a:rPr lang="en-US" altLang="zh-TW" dirty="0" err="1" smtClean="0"/>
              <a:t>G.add_edge</a:t>
            </a:r>
            <a:r>
              <a:rPr lang="en-US" altLang="zh-TW" dirty="0" smtClean="0"/>
              <a:t>(1,2</a:t>
            </a:r>
            <a:r>
              <a:rPr lang="en-US" altLang="zh-TW" dirty="0" smtClean="0"/>
              <a:t>)</a:t>
            </a:r>
          </a:p>
          <a:p>
            <a:pPr marL="0" indent="0">
              <a:buNone/>
            </a:pPr>
            <a:r>
              <a:rPr lang="en-US" altLang="zh-TW" smtClean="0"/>
              <a:t>3.G.add_edge([</a:t>
            </a:r>
            <a:r>
              <a:rPr lang="en-US" altLang="zh-TW" dirty="0" smtClean="0"/>
              <a:t>1,2])      -&gt;  </a:t>
            </a:r>
            <a:r>
              <a:rPr lang="en-US" altLang="zh-TW" dirty="0" err="1" smtClean="0"/>
              <a:t>G.add_edge</a:t>
            </a:r>
            <a:r>
              <a:rPr lang="en-US" altLang="zh-TW" dirty="0" smtClean="0"/>
              <a:t>(1,2</a:t>
            </a:r>
            <a:r>
              <a:rPr lang="en-US" altLang="zh-TW" dirty="0" smtClean="0"/>
              <a:t>)</a:t>
            </a:r>
          </a:p>
          <a:p>
            <a:pPr marL="0" indent="0">
              <a:buNone/>
            </a:pPr>
            <a:r>
              <a:rPr lang="en-US" altLang="zh-TW" dirty="0" smtClean="0"/>
              <a:t>4.G.add_cycle(1,2,3)       -&gt;  </a:t>
            </a:r>
            <a:r>
              <a:rPr lang="en-US" altLang="zh-TW" dirty="0" err="1" smtClean="0"/>
              <a:t>G.add_cycle</a:t>
            </a:r>
            <a:r>
              <a:rPr lang="en-US" altLang="zh-TW" dirty="0" smtClean="0"/>
              <a:t>([1,2,3])</a:t>
            </a:r>
          </a:p>
          <a:p>
            <a:pPr marL="0" indent="0">
              <a:buNone/>
            </a:pPr>
            <a:r>
              <a:rPr lang="en-US" altLang="zh-TW" dirty="0" smtClean="0"/>
              <a:t>5.G.remove_node(“3”)   -&gt;  </a:t>
            </a:r>
            <a:r>
              <a:rPr lang="en-US" altLang="zh-TW" dirty="0" err="1" smtClean="0"/>
              <a:t>G.remove_node</a:t>
            </a:r>
            <a:r>
              <a:rPr lang="en-US" altLang="zh-TW" dirty="0" smtClean="0"/>
              <a:t>(3) </a:t>
            </a:r>
            <a:endParaRPr lang="en-US" altLang="zh-TW" dirty="0"/>
          </a:p>
          <a:p>
            <a:pPr marL="0" indent="0">
              <a:buNone/>
            </a:pPr>
            <a:endParaRPr lang="en-US" altLang="zh-TW" dirty="0" smtClean="0"/>
          </a:p>
          <a:p>
            <a:pPr marL="0" indent="0">
              <a:buNone/>
            </a:pPr>
            <a:endParaRPr lang="en-US" altLang="zh-TW" dirty="0"/>
          </a:p>
        </p:txBody>
      </p:sp>
      <p:sp>
        <p:nvSpPr>
          <p:cNvPr id="4" name="日期版面配置區 3"/>
          <p:cNvSpPr>
            <a:spLocks noGrp="1"/>
          </p:cNvSpPr>
          <p:nvPr>
            <p:ph type="dt" sz="half" idx="10"/>
          </p:nvPr>
        </p:nvSpPr>
        <p:spPr/>
        <p:txBody>
          <a:bodyPr/>
          <a:lstStyle/>
          <a:p>
            <a:endParaRPr lang="zh-TW" altLang="en-US" dirty="0"/>
          </a:p>
        </p:txBody>
      </p:sp>
      <p:sp>
        <p:nvSpPr>
          <p:cNvPr id="5" name="投影片編號版面配置區 4"/>
          <p:cNvSpPr>
            <a:spLocks noGrp="1"/>
          </p:cNvSpPr>
          <p:nvPr>
            <p:ph type="sldNum" sz="quarter" idx="12"/>
          </p:nvPr>
        </p:nvSpPr>
        <p:spPr/>
        <p:txBody>
          <a:bodyPr/>
          <a:lstStyle/>
          <a:p>
            <a:pPr algn="ctr"/>
            <a:fld id="{D9401000-4A04-432F-A8B0-7DF3C6EBB186}" type="slidenum">
              <a:rPr lang="zh-TW" altLang="en-US" smtClean="0"/>
              <a:pPr algn="ctr"/>
              <a:t>14</a:t>
            </a:fld>
            <a:endParaRPr lang="zh-TW" altLang="en-US" dirty="0"/>
          </a:p>
        </p:txBody>
      </p:sp>
    </p:spTree>
    <p:extLst>
      <p:ext uri="{BB962C8B-B14F-4D97-AF65-F5344CB8AC3E}">
        <p14:creationId xmlns:p14="http://schemas.microsoft.com/office/powerpoint/2010/main" val="26366707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err="1"/>
              <a:t>NetworkX</a:t>
            </a:r>
            <a:r>
              <a:rPr lang="en-US" altLang="zh-TW" dirty="0"/>
              <a:t> API(1) – basic method</a:t>
            </a:r>
            <a:endParaRPr lang="zh-TW" altLang="en-US" dirty="0"/>
          </a:p>
        </p:txBody>
      </p:sp>
      <p:sp>
        <p:nvSpPr>
          <p:cNvPr id="3" name="內容版面配置區 2"/>
          <p:cNvSpPr>
            <a:spLocks noGrp="1"/>
          </p:cNvSpPr>
          <p:nvPr>
            <p:ph idx="1"/>
          </p:nvPr>
        </p:nvSpPr>
        <p:spPr/>
        <p:txBody>
          <a:bodyPr/>
          <a:lstStyle/>
          <a:p>
            <a:r>
              <a:rPr lang="en-US" altLang="zh-TW" dirty="0" smtClean="0"/>
              <a:t>How to obtain information from a Social network</a:t>
            </a:r>
            <a:endParaRPr lang="zh-TW" altLang="en-US" dirty="0"/>
          </a:p>
        </p:txBody>
      </p:sp>
      <p:sp>
        <p:nvSpPr>
          <p:cNvPr id="4" name="日期版面配置區 3"/>
          <p:cNvSpPr>
            <a:spLocks noGrp="1"/>
          </p:cNvSpPr>
          <p:nvPr>
            <p:ph type="dt" sz="half" idx="10"/>
          </p:nvPr>
        </p:nvSpPr>
        <p:spPr/>
        <p:txBody>
          <a:bodyPr/>
          <a:lstStyle/>
          <a:p>
            <a:endParaRPr lang="zh-TW" altLang="en-US" dirty="0"/>
          </a:p>
        </p:txBody>
      </p:sp>
      <p:sp>
        <p:nvSpPr>
          <p:cNvPr id="5" name="投影片編號版面配置區 4"/>
          <p:cNvSpPr>
            <a:spLocks noGrp="1"/>
          </p:cNvSpPr>
          <p:nvPr>
            <p:ph type="sldNum" sz="quarter" idx="12"/>
          </p:nvPr>
        </p:nvSpPr>
        <p:spPr/>
        <p:txBody>
          <a:bodyPr/>
          <a:lstStyle/>
          <a:p>
            <a:pPr algn="ctr"/>
            <a:fld id="{D9401000-4A04-432F-A8B0-7DF3C6EBB186}" type="slidenum">
              <a:rPr lang="zh-TW" altLang="en-US" smtClean="0"/>
              <a:pPr algn="ctr"/>
              <a:t>15</a:t>
            </a:fld>
            <a:endParaRPr lang="zh-TW" altLang="en-US" dirty="0"/>
          </a:p>
        </p:txBody>
      </p:sp>
      <p:sp>
        <p:nvSpPr>
          <p:cNvPr id="7" name="內容版面配置區 2"/>
          <p:cNvSpPr txBox="1">
            <a:spLocks/>
          </p:cNvSpPr>
          <p:nvPr/>
        </p:nvSpPr>
        <p:spPr>
          <a:xfrm>
            <a:off x="611560" y="2780928"/>
            <a:ext cx="8280920" cy="3672408"/>
          </a:xfrm>
          <a:prstGeom prst="rect">
            <a:avLst/>
          </a:prstGeom>
          <a:solidFill>
            <a:schemeClr val="accent3">
              <a:lumMod val="40000"/>
              <a:lumOff val="60000"/>
            </a:schemeClr>
          </a:solidFill>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0000"/>
              </a:lnSpc>
            </a:pPr>
            <a:r>
              <a:rPr lang="en-US" altLang="zh-TW" dirty="0" err="1">
                <a:latin typeface="Consolas" pitchFamily="49" charset="0"/>
                <a:cs typeface="Consolas" pitchFamily="49" charset="0"/>
              </a:rPr>
              <a:t>G.nodes</a:t>
            </a:r>
            <a:r>
              <a:rPr lang="en-US" altLang="zh-TW" dirty="0" smtClean="0">
                <a:latin typeface="Consolas" pitchFamily="49" charset="0"/>
                <a:cs typeface="Consolas" pitchFamily="49" charset="0"/>
              </a:rPr>
              <a:t>() : to get all nodes</a:t>
            </a:r>
            <a:endParaRPr lang="en-US" altLang="zh-TW" dirty="0">
              <a:latin typeface="Consolas" pitchFamily="49" charset="0"/>
              <a:cs typeface="Consolas" pitchFamily="49" charset="0"/>
            </a:endParaRPr>
          </a:p>
          <a:p>
            <a:pPr>
              <a:lnSpc>
                <a:spcPct val="80000"/>
              </a:lnSpc>
            </a:pPr>
            <a:r>
              <a:rPr lang="en-US" altLang="zh-TW" dirty="0" err="1">
                <a:latin typeface="Consolas" pitchFamily="49" charset="0"/>
                <a:cs typeface="Consolas" pitchFamily="49" charset="0"/>
              </a:rPr>
              <a:t>G.edges</a:t>
            </a:r>
            <a:r>
              <a:rPr lang="en-US" altLang="zh-TW" dirty="0" smtClean="0">
                <a:latin typeface="Consolas" pitchFamily="49" charset="0"/>
                <a:cs typeface="Consolas" pitchFamily="49" charset="0"/>
              </a:rPr>
              <a:t>() : to get all edges</a:t>
            </a:r>
          </a:p>
          <a:p>
            <a:pPr marL="0" indent="0">
              <a:lnSpc>
                <a:spcPct val="80000"/>
              </a:lnSpc>
              <a:buNone/>
            </a:pPr>
            <a:r>
              <a:rPr lang="en-US" altLang="zh-TW" dirty="0">
                <a:latin typeface="Consolas" pitchFamily="49" charset="0"/>
                <a:cs typeface="Consolas" pitchFamily="49" charset="0"/>
              </a:rPr>
              <a:t> </a:t>
            </a:r>
            <a:r>
              <a:rPr lang="en-US" altLang="zh-TW" dirty="0" smtClean="0">
                <a:latin typeface="Consolas" pitchFamily="49" charset="0"/>
                <a:cs typeface="Consolas" pitchFamily="49" charset="0"/>
              </a:rPr>
              <a:t>They return a list, so you can use </a:t>
            </a:r>
            <a:r>
              <a:rPr lang="en-US" altLang="zh-TW" dirty="0" err="1" smtClean="0">
                <a:latin typeface="Consolas" pitchFamily="49" charset="0"/>
                <a:cs typeface="Consolas" pitchFamily="49" charset="0"/>
              </a:rPr>
              <a:t>len</a:t>
            </a:r>
            <a:r>
              <a:rPr lang="en-US" altLang="zh-TW" dirty="0" smtClean="0">
                <a:latin typeface="Consolas" pitchFamily="49" charset="0"/>
                <a:cs typeface="Consolas" pitchFamily="49" charset="0"/>
              </a:rPr>
              <a:t> to calculate the number instead of </a:t>
            </a:r>
            <a:r>
              <a:rPr lang="en-US" altLang="zh-TW" dirty="0" err="1" smtClean="0">
                <a:latin typeface="Consolas" pitchFamily="49" charset="0"/>
                <a:cs typeface="Consolas" pitchFamily="49" charset="0"/>
              </a:rPr>
              <a:t>number_of_node</a:t>
            </a:r>
            <a:r>
              <a:rPr lang="en-US" altLang="zh-TW" dirty="0" smtClean="0">
                <a:latin typeface="Consolas" pitchFamily="49" charset="0"/>
                <a:cs typeface="Consolas" pitchFamily="49" charset="0"/>
              </a:rPr>
              <a:t> we mentioned.</a:t>
            </a:r>
          </a:p>
          <a:p>
            <a:pPr marL="0" indent="0">
              <a:lnSpc>
                <a:spcPct val="80000"/>
              </a:lnSpc>
              <a:buNone/>
            </a:pPr>
            <a:endParaRPr lang="en-US" altLang="zh-TW" dirty="0" smtClean="0">
              <a:latin typeface="Consolas" pitchFamily="49" charset="0"/>
              <a:cs typeface="Consolas" pitchFamily="49" charset="0"/>
            </a:endParaRPr>
          </a:p>
          <a:p>
            <a:pPr>
              <a:lnSpc>
                <a:spcPct val="80000"/>
              </a:lnSpc>
            </a:pPr>
            <a:r>
              <a:rPr lang="en-US" altLang="zh-TW" dirty="0" err="1" smtClean="0">
                <a:latin typeface="Consolas" pitchFamily="49" charset="0"/>
                <a:cs typeface="Consolas" pitchFamily="49" charset="0"/>
              </a:rPr>
              <a:t>G.degree</a:t>
            </a:r>
            <a:r>
              <a:rPr lang="en-US" altLang="zh-TW" dirty="0" smtClean="0">
                <a:latin typeface="Consolas" pitchFamily="49" charset="0"/>
                <a:cs typeface="Consolas" pitchFamily="49" charset="0"/>
              </a:rPr>
              <a:t>(v) : to get # of neighbors</a:t>
            </a:r>
          </a:p>
          <a:p>
            <a:pPr>
              <a:lnSpc>
                <a:spcPct val="80000"/>
              </a:lnSpc>
            </a:pPr>
            <a:r>
              <a:rPr lang="en-US" altLang="zh-TW" dirty="0" err="1" smtClean="0">
                <a:latin typeface="Consolas" pitchFamily="49" charset="0"/>
                <a:cs typeface="Consolas" pitchFamily="49" charset="0"/>
              </a:rPr>
              <a:t>G.neighbors</a:t>
            </a:r>
            <a:r>
              <a:rPr lang="en-US" altLang="zh-TW" dirty="0" smtClean="0">
                <a:latin typeface="Consolas" pitchFamily="49" charset="0"/>
                <a:cs typeface="Consolas" pitchFamily="49" charset="0"/>
              </a:rPr>
              <a:t>(v) :the same as degree in undirected graph</a:t>
            </a:r>
          </a:p>
        </p:txBody>
      </p:sp>
    </p:spTree>
    <p:extLst>
      <p:ext uri="{BB962C8B-B14F-4D97-AF65-F5344CB8AC3E}">
        <p14:creationId xmlns:p14="http://schemas.microsoft.com/office/powerpoint/2010/main" val="32191800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err="1"/>
              <a:t>NetworkX</a:t>
            </a:r>
            <a:r>
              <a:rPr lang="en-US" altLang="zh-TW" dirty="0"/>
              <a:t> </a:t>
            </a:r>
            <a:r>
              <a:rPr lang="en-US" altLang="zh-TW" dirty="0" smtClean="0"/>
              <a:t>API(1) </a:t>
            </a:r>
            <a:r>
              <a:rPr lang="en-US" altLang="zh-TW" dirty="0"/>
              <a:t>– </a:t>
            </a:r>
            <a:r>
              <a:rPr lang="en-US" altLang="zh-TW" dirty="0" smtClean="0"/>
              <a:t>basic method</a:t>
            </a:r>
            <a:endParaRPr lang="zh-TW" altLang="en-US" dirty="0"/>
          </a:p>
        </p:txBody>
      </p:sp>
      <p:sp>
        <p:nvSpPr>
          <p:cNvPr id="3" name="內容版面配置區 2"/>
          <p:cNvSpPr>
            <a:spLocks noGrp="1"/>
          </p:cNvSpPr>
          <p:nvPr>
            <p:ph idx="1"/>
          </p:nvPr>
        </p:nvSpPr>
        <p:spPr>
          <a:xfrm>
            <a:off x="457200" y="1600200"/>
            <a:ext cx="8507288" cy="4525963"/>
          </a:xfrm>
          <a:solidFill>
            <a:schemeClr val="accent3">
              <a:lumMod val="40000"/>
              <a:lumOff val="60000"/>
            </a:schemeClr>
          </a:solidFill>
        </p:spPr>
        <p:txBody>
          <a:bodyPr>
            <a:normAutofit/>
          </a:bodyPr>
          <a:lstStyle/>
          <a:p>
            <a:pPr marL="0" indent="0">
              <a:lnSpc>
                <a:spcPct val="80000"/>
              </a:lnSpc>
              <a:buNone/>
            </a:pPr>
            <a:endParaRPr lang="en-US" altLang="zh-TW" dirty="0">
              <a:latin typeface="Consolas" pitchFamily="49" charset="0"/>
              <a:cs typeface="Consolas" pitchFamily="49" charset="0"/>
            </a:endParaRPr>
          </a:p>
          <a:p>
            <a:pPr>
              <a:lnSpc>
                <a:spcPct val="80000"/>
              </a:lnSpc>
            </a:pPr>
            <a:r>
              <a:rPr lang="en-US" altLang="zh-TW" dirty="0" err="1" smtClean="0">
                <a:latin typeface="Consolas" pitchFamily="49" charset="0"/>
                <a:cs typeface="Consolas" pitchFamily="49" charset="0"/>
              </a:rPr>
              <a:t>DG.in_degree</a:t>
            </a:r>
            <a:r>
              <a:rPr lang="en-US" altLang="zh-TW" dirty="0" smtClean="0">
                <a:latin typeface="Consolas" pitchFamily="49" charset="0"/>
                <a:cs typeface="Consolas" pitchFamily="49" charset="0"/>
              </a:rPr>
              <a:t>(v) </a:t>
            </a:r>
            <a:endParaRPr lang="en-US" altLang="zh-TW" dirty="0">
              <a:latin typeface="Consolas" pitchFamily="49" charset="0"/>
              <a:cs typeface="Consolas" pitchFamily="49" charset="0"/>
            </a:endParaRPr>
          </a:p>
          <a:p>
            <a:pPr>
              <a:lnSpc>
                <a:spcPct val="80000"/>
              </a:lnSpc>
            </a:pPr>
            <a:r>
              <a:rPr lang="en-US" altLang="zh-TW" dirty="0" err="1" smtClean="0">
                <a:latin typeface="Consolas" pitchFamily="49" charset="0"/>
                <a:cs typeface="Consolas" pitchFamily="49" charset="0"/>
              </a:rPr>
              <a:t>DG.out_degree</a:t>
            </a:r>
            <a:r>
              <a:rPr lang="en-US" altLang="zh-TW" dirty="0" smtClean="0">
                <a:latin typeface="Consolas" pitchFamily="49" charset="0"/>
                <a:cs typeface="Consolas" pitchFamily="49" charset="0"/>
              </a:rPr>
              <a:t>(v)</a:t>
            </a:r>
            <a:endParaRPr lang="en-US" altLang="zh-TW" dirty="0">
              <a:latin typeface="Consolas" pitchFamily="49" charset="0"/>
              <a:cs typeface="Consolas" pitchFamily="49" charset="0"/>
            </a:endParaRPr>
          </a:p>
          <a:p>
            <a:pPr>
              <a:lnSpc>
                <a:spcPct val="80000"/>
              </a:lnSpc>
            </a:pPr>
            <a:r>
              <a:rPr lang="en-US" altLang="zh-TW" dirty="0" err="1" smtClean="0">
                <a:latin typeface="Consolas" pitchFamily="49" charset="0"/>
                <a:cs typeface="Consolas" pitchFamily="49" charset="0"/>
              </a:rPr>
              <a:t>DG.successors</a:t>
            </a:r>
            <a:r>
              <a:rPr lang="en-US" altLang="zh-TW" dirty="0" smtClean="0">
                <a:latin typeface="Consolas" pitchFamily="49" charset="0"/>
                <a:cs typeface="Consolas" pitchFamily="49" charset="0"/>
              </a:rPr>
              <a:t>(v):  if v=2 return 3</a:t>
            </a:r>
            <a:endParaRPr lang="en-US" altLang="zh-TW" dirty="0">
              <a:latin typeface="Consolas" pitchFamily="49" charset="0"/>
              <a:cs typeface="Consolas" pitchFamily="49" charset="0"/>
            </a:endParaRPr>
          </a:p>
          <a:p>
            <a:pPr>
              <a:lnSpc>
                <a:spcPct val="80000"/>
              </a:lnSpc>
            </a:pPr>
            <a:r>
              <a:rPr lang="en-US" altLang="zh-TW" dirty="0" err="1" smtClean="0">
                <a:latin typeface="Consolas" pitchFamily="49" charset="0"/>
                <a:cs typeface="Consolas" pitchFamily="49" charset="0"/>
              </a:rPr>
              <a:t>DG.predecessor</a:t>
            </a:r>
            <a:r>
              <a:rPr lang="en-US" altLang="zh-TW" dirty="0" smtClean="0">
                <a:latin typeface="Consolas" pitchFamily="49" charset="0"/>
                <a:cs typeface="Consolas" pitchFamily="49" charset="0"/>
              </a:rPr>
              <a:t>(v)</a:t>
            </a:r>
            <a:r>
              <a:rPr lang="en-US" altLang="zh-TW" dirty="0" smtClean="0">
                <a:latin typeface="Consolas" pitchFamily="49" charset="0"/>
                <a:cs typeface="Consolas" pitchFamily="49" charset="0"/>
                <a:sym typeface="Wingdings" panose="05000000000000000000" pitchFamily="2" charset="2"/>
              </a:rPr>
              <a:t>: if v=2 return 1</a:t>
            </a:r>
          </a:p>
          <a:p>
            <a:pPr>
              <a:lnSpc>
                <a:spcPct val="80000"/>
              </a:lnSpc>
            </a:pPr>
            <a:endParaRPr lang="en-US" altLang="zh-TW" dirty="0">
              <a:latin typeface="Consolas" pitchFamily="49" charset="0"/>
              <a:cs typeface="Consolas" pitchFamily="49" charset="0"/>
              <a:sym typeface="Wingdings" panose="05000000000000000000" pitchFamily="2" charset="2"/>
            </a:endParaRPr>
          </a:p>
          <a:p>
            <a:pPr>
              <a:lnSpc>
                <a:spcPct val="80000"/>
              </a:lnSpc>
            </a:pPr>
            <a:r>
              <a:rPr lang="en-US" altLang="zh-TW" dirty="0" err="1" smtClean="0">
                <a:latin typeface="Consolas" pitchFamily="49" charset="0"/>
                <a:cs typeface="Consolas" pitchFamily="49" charset="0"/>
                <a:sym typeface="Wingdings" panose="05000000000000000000" pitchFamily="2" charset="2"/>
              </a:rPr>
              <a:t>G.has_edge</a:t>
            </a:r>
            <a:r>
              <a:rPr lang="en-US" altLang="zh-TW" dirty="0" smtClean="0">
                <a:latin typeface="Consolas" pitchFamily="49" charset="0"/>
                <a:cs typeface="Consolas" pitchFamily="49" charset="0"/>
                <a:sym typeface="Wingdings" panose="05000000000000000000" pitchFamily="2" charset="2"/>
              </a:rPr>
              <a:t>(v1,v2): return T/F</a:t>
            </a:r>
          </a:p>
          <a:p>
            <a:pPr>
              <a:lnSpc>
                <a:spcPct val="80000"/>
              </a:lnSpc>
            </a:pPr>
            <a:r>
              <a:rPr lang="en-US" altLang="zh-TW" dirty="0" err="1" smtClean="0">
                <a:latin typeface="Consolas" pitchFamily="49" charset="0"/>
                <a:cs typeface="Consolas" pitchFamily="49" charset="0"/>
                <a:sym typeface="Wingdings" panose="05000000000000000000" pitchFamily="2" charset="2"/>
              </a:rPr>
              <a:t>G.has_node</a:t>
            </a:r>
            <a:r>
              <a:rPr lang="en-US" altLang="zh-TW" dirty="0" smtClean="0">
                <a:latin typeface="Consolas" pitchFamily="49" charset="0"/>
                <a:cs typeface="Consolas" pitchFamily="49" charset="0"/>
                <a:sym typeface="Wingdings" panose="05000000000000000000" pitchFamily="2" charset="2"/>
              </a:rPr>
              <a:t>(v)</a:t>
            </a:r>
          </a:p>
          <a:p>
            <a:pPr>
              <a:lnSpc>
                <a:spcPct val="80000"/>
              </a:lnSpc>
            </a:pPr>
            <a:endParaRPr lang="en-US" altLang="zh-TW" dirty="0">
              <a:latin typeface="Consolas" pitchFamily="49" charset="0"/>
              <a:cs typeface="Consolas" pitchFamily="49" charset="0"/>
              <a:sym typeface="Wingdings" panose="05000000000000000000" pitchFamily="2" charset="2"/>
            </a:endParaRPr>
          </a:p>
          <a:p>
            <a:pPr>
              <a:lnSpc>
                <a:spcPct val="80000"/>
              </a:lnSpc>
            </a:pPr>
            <a:endParaRPr lang="en-US" altLang="zh-TW" dirty="0" smtClean="0">
              <a:latin typeface="Consolas" pitchFamily="49" charset="0"/>
              <a:cs typeface="Consolas" pitchFamily="49" charset="0"/>
              <a:sym typeface="Wingdings" panose="05000000000000000000" pitchFamily="2" charset="2"/>
            </a:endParaRPr>
          </a:p>
          <a:p>
            <a:pPr>
              <a:lnSpc>
                <a:spcPct val="80000"/>
              </a:lnSpc>
            </a:pPr>
            <a:endParaRPr lang="en-US" altLang="zh-TW" dirty="0">
              <a:latin typeface="Consolas" pitchFamily="49" charset="0"/>
              <a:cs typeface="Consolas" pitchFamily="49" charset="0"/>
              <a:sym typeface="Wingdings" panose="05000000000000000000" pitchFamily="2" charset="2"/>
            </a:endParaRPr>
          </a:p>
          <a:p>
            <a:pPr>
              <a:lnSpc>
                <a:spcPct val="80000"/>
              </a:lnSpc>
            </a:pPr>
            <a:endParaRPr lang="en-US" altLang="zh-TW" dirty="0">
              <a:latin typeface="Consolas" pitchFamily="49" charset="0"/>
              <a:cs typeface="Consolas" pitchFamily="49" charset="0"/>
            </a:endParaRPr>
          </a:p>
        </p:txBody>
      </p:sp>
      <p:sp>
        <p:nvSpPr>
          <p:cNvPr id="4" name="橢圓 3"/>
          <p:cNvSpPr/>
          <p:nvPr/>
        </p:nvSpPr>
        <p:spPr>
          <a:xfrm>
            <a:off x="4982684" y="1835448"/>
            <a:ext cx="841812" cy="840779"/>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3200" dirty="0" smtClean="0"/>
              <a:t>1</a:t>
            </a:r>
            <a:endParaRPr lang="zh-TW" altLang="en-US" sz="3200" dirty="0"/>
          </a:p>
        </p:txBody>
      </p:sp>
      <p:sp>
        <p:nvSpPr>
          <p:cNvPr id="5" name="橢圓 4"/>
          <p:cNvSpPr/>
          <p:nvPr/>
        </p:nvSpPr>
        <p:spPr>
          <a:xfrm>
            <a:off x="6381759" y="1840801"/>
            <a:ext cx="841812" cy="840779"/>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3200" dirty="0" smtClean="0"/>
              <a:t>2</a:t>
            </a:r>
            <a:endParaRPr lang="zh-TW" altLang="en-US" sz="3200" dirty="0"/>
          </a:p>
        </p:txBody>
      </p:sp>
      <p:cxnSp>
        <p:nvCxnSpPr>
          <p:cNvPr id="6" name="直線單箭頭接點 5"/>
          <p:cNvCxnSpPr>
            <a:stCxn id="4" idx="6"/>
            <a:endCxn id="5" idx="2"/>
          </p:cNvCxnSpPr>
          <p:nvPr/>
        </p:nvCxnSpPr>
        <p:spPr>
          <a:xfrm>
            <a:off x="5824496" y="2255838"/>
            <a:ext cx="557263" cy="5353"/>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 name="橢圓 6"/>
          <p:cNvSpPr/>
          <p:nvPr/>
        </p:nvSpPr>
        <p:spPr>
          <a:xfrm>
            <a:off x="7965935" y="1840801"/>
            <a:ext cx="841812" cy="840779"/>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3200" dirty="0" smtClean="0"/>
              <a:t>3</a:t>
            </a:r>
            <a:endParaRPr lang="zh-TW" altLang="en-US" sz="3200" dirty="0"/>
          </a:p>
        </p:txBody>
      </p:sp>
      <p:cxnSp>
        <p:nvCxnSpPr>
          <p:cNvPr id="8" name="直線單箭頭接點 7"/>
          <p:cNvCxnSpPr>
            <a:endCxn id="7" idx="2"/>
          </p:cNvCxnSpPr>
          <p:nvPr/>
        </p:nvCxnSpPr>
        <p:spPr>
          <a:xfrm>
            <a:off x="7242336" y="2261191"/>
            <a:ext cx="723599" cy="0"/>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61709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Exercise 2</a:t>
            </a:r>
            <a:endParaRPr lang="zh-TW" altLang="en-US" dirty="0"/>
          </a:p>
        </p:txBody>
      </p:sp>
      <p:sp>
        <p:nvSpPr>
          <p:cNvPr id="3" name="內容版面配置區 2"/>
          <p:cNvSpPr>
            <a:spLocks noGrp="1"/>
          </p:cNvSpPr>
          <p:nvPr>
            <p:ph idx="1"/>
          </p:nvPr>
        </p:nvSpPr>
        <p:spPr>
          <a:xfrm>
            <a:off x="107504" y="1600200"/>
            <a:ext cx="8784976" cy="4525963"/>
          </a:xfrm>
        </p:spPr>
        <p:txBody>
          <a:bodyPr/>
          <a:lstStyle/>
          <a:p>
            <a:r>
              <a:rPr lang="en-US" altLang="zh-TW" dirty="0" smtClean="0"/>
              <a:t>We try to model the relationship of a group of friends. If A likes B, there will be an edge from A to B. Read from Networkx_exercise2.txt and answer the following question.</a:t>
            </a:r>
          </a:p>
          <a:p>
            <a:r>
              <a:rPr lang="en-US" altLang="zh-TW" dirty="0" smtClean="0"/>
              <a:t>1. How many people in the Social Network?</a:t>
            </a:r>
            <a:endParaRPr lang="en-US" altLang="zh-TW" dirty="0"/>
          </a:p>
          <a:p>
            <a:r>
              <a:rPr lang="en-US" altLang="zh-TW" dirty="0"/>
              <a:t>2</a:t>
            </a:r>
            <a:r>
              <a:rPr lang="en-US" altLang="zh-TW" dirty="0" smtClean="0"/>
              <a:t>. Who likes Mary?</a:t>
            </a:r>
          </a:p>
          <a:p>
            <a:r>
              <a:rPr lang="en-US" altLang="zh-TW" dirty="0"/>
              <a:t>3</a:t>
            </a:r>
            <a:r>
              <a:rPr lang="en-US" altLang="zh-TW" dirty="0" smtClean="0"/>
              <a:t>. What will happen if you use </a:t>
            </a:r>
            <a:r>
              <a:rPr lang="en-US" altLang="zh-TW" dirty="0" err="1" smtClean="0"/>
              <a:t>DG.neighbors</a:t>
            </a:r>
            <a:r>
              <a:rPr lang="en-US" altLang="zh-TW" dirty="0" smtClean="0"/>
              <a:t>(John) ?</a:t>
            </a:r>
            <a:endParaRPr lang="zh-TW" altLang="en-US" dirty="0"/>
          </a:p>
        </p:txBody>
      </p:sp>
      <p:sp>
        <p:nvSpPr>
          <p:cNvPr id="4" name="日期版面配置區 3"/>
          <p:cNvSpPr>
            <a:spLocks noGrp="1"/>
          </p:cNvSpPr>
          <p:nvPr>
            <p:ph type="dt" sz="half" idx="10"/>
          </p:nvPr>
        </p:nvSpPr>
        <p:spPr/>
        <p:txBody>
          <a:bodyPr/>
          <a:lstStyle/>
          <a:p>
            <a:endParaRPr lang="zh-TW" altLang="en-US" dirty="0"/>
          </a:p>
        </p:txBody>
      </p:sp>
      <p:sp>
        <p:nvSpPr>
          <p:cNvPr id="5" name="投影片編號版面配置區 4"/>
          <p:cNvSpPr>
            <a:spLocks noGrp="1"/>
          </p:cNvSpPr>
          <p:nvPr>
            <p:ph type="sldNum" sz="quarter" idx="12"/>
          </p:nvPr>
        </p:nvSpPr>
        <p:spPr/>
        <p:txBody>
          <a:bodyPr/>
          <a:lstStyle/>
          <a:p>
            <a:pPr algn="ctr"/>
            <a:fld id="{D9401000-4A04-432F-A8B0-7DF3C6EBB186}" type="slidenum">
              <a:rPr lang="zh-TW" altLang="en-US" smtClean="0"/>
              <a:pPr algn="ctr"/>
              <a:t>17</a:t>
            </a:fld>
            <a:endParaRPr lang="zh-TW" altLang="en-US" dirty="0"/>
          </a:p>
        </p:txBody>
      </p:sp>
    </p:spTree>
    <p:extLst>
      <p:ext uri="{BB962C8B-B14F-4D97-AF65-F5344CB8AC3E}">
        <p14:creationId xmlns:p14="http://schemas.microsoft.com/office/powerpoint/2010/main" val="37702192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Answer 2:</a:t>
            </a:r>
            <a:endParaRPr lang="zh-TW" altLang="en-US" dirty="0"/>
          </a:p>
        </p:txBody>
      </p:sp>
      <p:sp>
        <p:nvSpPr>
          <p:cNvPr id="3" name="內容版面配置區 2"/>
          <p:cNvSpPr>
            <a:spLocks noGrp="1"/>
          </p:cNvSpPr>
          <p:nvPr>
            <p:ph idx="1"/>
          </p:nvPr>
        </p:nvSpPr>
        <p:spPr/>
        <p:txBody>
          <a:bodyPr/>
          <a:lstStyle/>
          <a:p>
            <a:endParaRPr lang="zh-TW" altLang="en-US" dirty="0"/>
          </a:p>
        </p:txBody>
      </p:sp>
      <p:sp>
        <p:nvSpPr>
          <p:cNvPr id="4" name="日期版面配置區 3"/>
          <p:cNvSpPr>
            <a:spLocks noGrp="1"/>
          </p:cNvSpPr>
          <p:nvPr>
            <p:ph type="dt" sz="half" idx="10"/>
          </p:nvPr>
        </p:nvSpPr>
        <p:spPr/>
        <p:txBody>
          <a:bodyPr/>
          <a:lstStyle/>
          <a:p>
            <a:endParaRPr lang="zh-TW" altLang="en-US" dirty="0"/>
          </a:p>
        </p:txBody>
      </p:sp>
      <p:sp>
        <p:nvSpPr>
          <p:cNvPr id="5" name="投影片編號版面配置區 4"/>
          <p:cNvSpPr>
            <a:spLocks noGrp="1"/>
          </p:cNvSpPr>
          <p:nvPr>
            <p:ph type="sldNum" sz="quarter" idx="12"/>
          </p:nvPr>
        </p:nvSpPr>
        <p:spPr/>
        <p:txBody>
          <a:bodyPr/>
          <a:lstStyle/>
          <a:p>
            <a:pPr algn="ctr"/>
            <a:fld id="{D9401000-4A04-432F-A8B0-7DF3C6EBB186}" type="slidenum">
              <a:rPr lang="zh-TW" altLang="en-US" smtClean="0"/>
              <a:pPr algn="ctr"/>
              <a:t>18</a:t>
            </a:fld>
            <a:endParaRPr lang="zh-TW" altLang="en-US" dirty="0"/>
          </a:p>
        </p:txBody>
      </p:sp>
      <p:pic>
        <p:nvPicPr>
          <p:cNvPr id="4098" name="Picture 2" descr="C:\Users\user\Desktop\2014-05-26_02250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340768"/>
            <a:ext cx="6840760" cy="48608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28781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Answer 2</a:t>
            </a:r>
            <a:endParaRPr lang="zh-TW" altLang="en-US" dirty="0"/>
          </a:p>
        </p:txBody>
      </p:sp>
      <p:sp>
        <p:nvSpPr>
          <p:cNvPr id="3" name="內容版面配置區 2"/>
          <p:cNvSpPr>
            <a:spLocks noGrp="1"/>
          </p:cNvSpPr>
          <p:nvPr>
            <p:ph idx="1"/>
          </p:nvPr>
        </p:nvSpPr>
        <p:spPr/>
        <p:txBody>
          <a:bodyPr>
            <a:normAutofit fontScale="85000" lnSpcReduction="10000"/>
          </a:bodyPr>
          <a:lstStyle/>
          <a:p>
            <a:r>
              <a:rPr lang="en-US" altLang="zh-TW" dirty="0" smtClean="0"/>
              <a:t>1: 30</a:t>
            </a:r>
          </a:p>
          <a:p>
            <a:r>
              <a:rPr lang="en-US" altLang="zh-TW" dirty="0" smtClean="0"/>
              <a:t>2:[</a:t>
            </a:r>
            <a:r>
              <a:rPr lang="en-US" altLang="zh-TW" dirty="0"/>
              <a:t>'Ryo', '</a:t>
            </a:r>
            <a:r>
              <a:rPr lang="en-US" altLang="zh-TW" dirty="0" err="1"/>
              <a:t>Kyo</a:t>
            </a:r>
            <a:r>
              <a:rPr lang="en-US" altLang="zh-TW" dirty="0"/>
              <a:t>', 'Sam', 'Billy', 'Robert', 'Harry', 'Tim', 'Andy', 'Joe', 'Martin', 'Paul', 'Henry', 'Eric</a:t>
            </a:r>
            <a:r>
              <a:rPr lang="en-US" altLang="zh-TW" dirty="0" smtClean="0"/>
              <a:t>']</a:t>
            </a:r>
          </a:p>
          <a:p>
            <a:r>
              <a:rPr lang="en-US" altLang="zh-TW" dirty="0" smtClean="0"/>
              <a:t>3. </a:t>
            </a:r>
            <a:r>
              <a:rPr lang="en-US" altLang="zh-TW" dirty="0" err="1" smtClean="0"/>
              <a:t>DG.neighbors</a:t>
            </a:r>
            <a:r>
              <a:rPr lang="en-US" altLang="zh-TW" dirty="0" smtClean="0"/>
              <a:t>() only return the </a:t>
            </a:r>
            <a:r>
              <a:rPr lang="en-US" altLang="zh-TW" dirty="0" err="1" smtClean="0"/>
              <a:t>sucessors</a:t>
            </a:r>
            <a:r>
              <a:rPr lang="en-US" altLang="zh-TW" dirty="0" smtClean="0"/>
              <a:t> </a:t>
            </a:r>
          </a:p>
          <a:p>
            <a:pPr marL="0" indent="0">
              <a:buNone/>
            </a:pPr>
            <a:r>
              <a:rPr lang="en-US" altLang="zh-TW" dirty="0" smtClean="0"/>
              <a:t>[</a:t>
            </a:r>
            <a:r>
              <a:rPr lang="en-US" altLang="zh-TW" dirty="0"/>
              <a:t>'Sharon', 'Wendy', 'Jessie', 'Mandy', 'Lucy', 'Amy', 'Claire', 'Betty', 'Annie', 'Sherry', 'Yuri', 'Emily</a:t>
            </a:r>
            <a:r>
              <a:rPr lang="en-US" altLang="zh-TW" dirty="0" smtClean="0"/>
              <a:t>']</a:t>
            </a:r>
          </a:p>
          <a:p>
            <a:pPr marL="0" indent="0">
              <a:buNone/>
            </a:pPr>
            <a:r>
              <a:rPr lang="en-US" altLang="zh-TW" dirty="0" smtClean="0"/>
              <a:t>[</a:t>
            </a:r>
            <a:r>
              <a:rPr lang="en-US" altLang="zh-TW" dirty="0"/>
              <a:t>'Sharon', 'Wendy', 'Jessie', 'Mandy', 'Lucy', 'Amy', 'Claire', 'Betty', 'Annie', 'Sherry', 'Yuri', 'Emily</a:t>
            </a:r>
            <a:r>
              <a:rPr lang="en-US" altLang="zh-TW" dirty="0" smtClean="0"/>
              <a:t>']</a:t>
            </a:r>
          </a:p>
          <a:p>
            <a:pPr marL="0" indent="0">
              <a:buNone/>
            </a:pPr>
            <a:r>
              <a:rPr lang="en-US" altLang="zh-TW" dirty="0" smtClean="0"/>
              <a:t>[</a:t>
            </a:r>
            <a:r>
              <a:rPr lang="en-US" altLang="zh-TW" dirty="0"/>
              <a:t>'Jessie', 'Annie', 'Mandy', 'Lucy', 'Angela', 'Amy', 'Claire', 'Yuri', 'Wendy', 'Sherry', 'Betty', 'Mary', 'Emily']</a:t>
            </a:r>
            <a:endParaRPr lang="zh-TW" altLang="en-US" dirty="0"/>
          </a:p>
        </p:txBody>
      </p:sp>
      <p:sp>
        <p:nvSpPr>
          <p:cNvPr id="4" name="日期版面配置區 3"/>
          <p:cNvSpPr>
            <a:spLocks noGrp="1"/>
          </p:cNvSpPr>
          <p:nvPr>
            <p:ph type="dt" sz="half" idx="10"/>
          </p:nvPr>
        </p:nvSpPr>
        <p:spPr/>
        <p:txBody>
          <a:bodyPr/>
          <a:lstStyle/>
          <a:p>
            <a:endParaRPr lang="zh-TW" altLang="en-US" dirty="0"/>
          </a:p>
        </p:txBody>
      </p:sp>
      <p:sp>
        <p:nvSpPr>
          <p:cNvPr id="5" name="投影片編號版面配置區 4"/>
          <p:cNvSpPr>
            <a:spLocks noGrp="1"/>
          </p:cNvSpPr>
          <p:nvPr>
            <p:ph type="sldNum" sz="quarter" idx="12"/>
          </p:nvPr>
        </p:nvSpPr>
        <p:spPr/>
        <p:txBody>
          <a:bodyPr/>
          <a:lstStyle/>
          <a:p>
            <a:pPr algn="ctr"/>
            <a:fld id="{D9401000-4A04-432F-A8B0-7DF3C6EBB186}" type="slidenum">
              <a:rPr lang="zh-TW" altLang="en-US" smtClean="0"/>
              <a:pPr algn="ctr"/>
              <a:t>19</a:t>
            </a:fld>
            <a:endParaRPr lang="zh-TW" altLang="en-US" dirty="0"/>
          </a:p>
        </p:txBody>
      </p:sp>
    </p:spTree>
    <p:extLst>
      <p:ext uri="{BB962C8B-B14F-4D97-AF65-F5344CB8AC3E}">
        <p14:creationId xmlns:p14="http://schemas.microsoft.com/office/powerpoint/2010/main" val="32673351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solidFill>
            <a:schemeClr val="accent6">
              <a:lumMod val="40000"/>
              <a:lumOff val="60000"/>
            </a:schemeClr>
          </a:solidFill>
        </p:spPr>
        <p:txBody>
          <a:bodyPr>
            <a:noAutofit/>
          </a:bodyPr>
          <a:lstStyle/>
          <a:p>
            <a:r>
              <a:rPr lang="en-US" altLang="zh-TW" sz="8800" dirty="0" err="1" smtClean="0"/>
              <a:t>NetworkX</a:t>
            </a:r>
            <a:r>
              <a:rPr lang="en-US" altLang="zh-TW" sz="8800" dirty="0" smtClean="0"/>
              <a:t> </a:t>
            </a:r>
            <a:r>
              <a:rPr lang="en-US" altLang="zh-TW" sz="3600" dirty="0" smtClean="0"/>
              <a:t>(in python)</a:t>
            </a:r>
            <a:endParaRPr lang="zh-TW" altLang="en-US" sz="8800" dirty="0"/>
          </a:p>
        </p:txBody>
      </p:sp>
      <p:sp>
        <p:nvSpPr>
          <p:cNvPr id="3" name="內容版面配置區 2"/>
          <p:cNvSpPr>
            <a:spLocks noGrp="1"/>
          </p:cNvSpPr>
          <p:nvPr>
            <p:ph idx="1"/>
          </p:nvPr>
        </p:nvSpPr>
        <p:spPr/>
        <p:txBody>
          <a:bodyPr>
            <a:normAutofit/>
          </a:bodyPr>
          <a:lstStyle/>
          <a:p>
            <a:r>
              <a:rPr lang="en-US" altLang="zh-TW" dirty="0" smtClean="0"/>
              <a:t>Advantage: very</a:t>
            </a:r>
            <a:r>
              <a:rPr lang="en-US" altLang="zh-TW" b="1" dirty="0" smtClean="0"/>
              <a:t> </a:t>
            </a:r>
            <a:r>
              <a:rPr lang="en-US" altLang="zh-TW" dirty="0" smtClean="0"/>
              <a:t>fast and easy to code</a:t>
            </a:r>
          </a:p>
          <a:p>
            <a:endParaRPr lang="en-US" altLang="zh-TW" dirty="0"/>
          </a:p>
          <a:p>
            <a:r>
              <a:rPr lang="en-US" altLang="zh-TW" dirty="0" smtClean="0"/>
              <a:t>Disadvantage: </a:t>
            </a:r>
            <a:r>
              <a:rPr lang="en-US" altLang="zh-TW" b="1" dirty="0" smtClean="0"/>
              <a:t>less interactive GUI </a:t>
            </a:r>
          </a:p>
          <a:p>
            <a:endParaRPr lang="en-US" altLang="zh-TW" b="1" dirty="0"/>
          </a:p>
          <a:p>
            <a:r>
              <a:rPr lang="en-US" altLang="zh-TW" dirty="0" smtClean="0"/>
              <a:t>Ref: </a:t>
            </a:r>
            <a:r>
              <a:rPr lang="en-US" altLang="zh-TW" dirty="0">
                <a:hlinkClick r:id="rId2"/>
              </a:rPr>
              <a:t>http://networkx.github.io/documentation/latest/</a:t>
            </a:r>
            <a:endParaRPr lang="zh-TW" altLang="en-US" dirty="0"/>
          </a:p>
        </p:txBody>
      </p:sp>
    </p:spTree>
    <p:extLst>
      <p:ext uri="{BB962C8B-B14F-4D97-AF65-F5344CB8AC3E}">
        <p14:creationId xmlns:p14="http://schemas.microsoft.com/office/powerpoint/2010/main" val="3438350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NetworkX</a:t>
            </a:r>
            <a:r>
              <a:rPr lang="en-US" altLang="zh-TW" dirty="0"/>
              <a:t> </a:t>
            </a:r>
            <a:r>
              <a:rPr lang="en-US" altLang="zh-TW" dirty="0" smtClean="0"/>
              <a:t>API(2) </a:t>
            </a:r>
            <a:r>
              <a:rPr lang="en-US" altLang="zh-TW" dirty="0"/>
              <a:t>– </a:t>
            </a:r>
            <a:r>
              <a:rPr lang="en-US" altLang="zh-TW" dirty="0" smtClean="0"/>
              <a:t>centrality</a:t>
            </a:r>
            <a:endParaRPr lang="zh-TW" altLang="en-US" dirty="0"/>
          </a:p>
        </p:txBody>
      </p:sp>
      <p:sp>
        <p:nvSpPr>
          <p:cNvPr id="3" name="內容版面配置區 2"/>
          <p:cNvSpPr>
            <a:spLocks noGrp="1"/>
          </p:cNvSpPr>
          <p:nvPr>
            <p:ph idx="1"/>
          </p:nvPr>
        </p:nvSpPr>
        <p:spPr>
          <a:xfrm>
            <a:off x="457200" y="1600201"/>
            <a:ext cx="8229600" cy="2476872"/>
          </a:xfrm>
          <a:solidFill>
            <a:schemeClr val="accent3">
              <a:lumMod val="40000"/>
              <a:lumOff val="60000"/>
            </a:schemeClr>
          </a:solidFill>
        </p:spPr>
        <p:txBody>
          <a:bodyPr>
            <a:normAutofit fontScale="85000" lnSpcReduction="20000"/>
          </a:bodyPr>
          <a:lstStyle/>
          <a:p>
            <a:r>
              <a:rPr lang="en-US" altLang="zh-TW" sz="2800" dirty="0" err="1">
                <a:latin typeface="Consolas" pitchFamily="49" charset="0"/>
                <a:cs typeface="Consolas" pitchFamily="49" charset="0"/>
              </a:rPr>
              <a:t>networkx.algorithms.centrality.</a:t>
            </a:r>
            <a:r>
              <a:rPr lang="en-US" altLang="zh-TW" sz="2800" b="1" dirty="0" err="1">
                <a:latin typeface="Consolas" pitchFamily="49" charset="0"/>
                <a:cs typeface="Consolas" pitchFamily="49" charset="0"/>
              </a:rPr>
              <a:t>degree_centrality</a:t>
            </a:r>
            <a:r>
              <a:rPr lang="en-US" altLang="zh-TW" sz="2800" dirty="0">
                <a:latin typeface="Consolas" pitchFamily="49" charset="0"/>
                <a:cs typeface="Consolas" pitchFamily="49" charset="0"/>
              </a:rPr>
              <a:t>(G)</a:t>
            </a:r>
          </a:p>
          <a:p>
            <a:r>
              <a:rPr lang="en-US" altLang="zh-TW" sz="2800" dirty="0" err="1">
                <a:latin typeface="Consolas" pitchFamily="49" charset="0"/>
                <a:cs typeface="Consolas" pitchFamily="49" charset="0"/>
              </a:rPr>
              <a:t>networkx.algorithms.centrality.</a:t>
            </a:r>
            <a:r>
              <a:rPr lang="en-US" altLang="zh-TW" sz="2800" b="1" dirty="0" err="1">
                <a:latin typeface="Consolas" pitchFamily="49" charset="0"/>
                <a:cs typeface="Consolas" pitchFamily="49" charset="0"/>
              </a:rPr>
              <a:t>betweenness_centrality</a:t>
            </a:r>
            <a:r>
              <a:rPr lang="en-US" altLang="zh-TW" sz="2800" dirty="0">
                <a:latin typeface="Consolas" pitchFamily="49" charset="0"/>
                <a:cs typeface="Consolas" pitchFamily="49" charset="0"/>
              </a:rPr>
              <a:t>(G, normalized=True, weight=None, endpoints=False</a:t>
            </a:r>
            <a:r>
              <a:rPr lang="en-US" altLang="zh-TW" sz="2800" dirty="0" smtClean="0">
                <a:latin typeface="Consolas" pitchFamily="49" charset="0"/>
                <a:cs typeface="Consolas" pitchFamily="49" charset="0"/>
              </a:rPr>
              <a:t>)</a:t>
            </a:r>
          </a:p>
          <a:p>
            <a:r>
              <a:rPr lang="en-US" altLang="zh-TW" sz="2800" dirty="0" err="1" smtClean="0"/>
              <a:t>networkx.algorithms.centrality.closeness_centrality</a:t>
            </a:r>
            <a:r>
              <a:rPr lang="en-US" altLang="zh-TW" sz="2800" dirty="0" smtClean="0"/>
              <a:t> (</a:t>
            </a:r>
            <a:r>
              <a:rPr lang="en-US" altLang="zh-TW" sz="2800" i="1" dirty="0" smtClean="0"/>
              <a:t>G</a:t>
            </a:r>
            <a:r>
              <a:rPr lang="en-US" altLang="zh-TW" sz="2800" dirty="0"/>
              <a:t>, </a:t>
            </a:r>
            <a:r>
              <a:rPr lang="en-US" altLang="zh-TW" sz="2800" i="1" dirty="0"/>
              <a:t>v=None</a:t>
            </a:r>
            <a:r>
              <a:rPr lang="en-US" altLang="zh-TW" sz="2800" dirty="0"/>
              <a:t>, </a:t>
            </a:r>
            <a:r>
              <a:rPr lang="en-US" altLang="zh-TW" sz="2800" i="1" dirty="0"/>
              <a:t>distance=None</a:t>
            </a:r>
            <a:r>
              <a:rPr lang="en-US" altLang="zh-TW" sz="2800" dirty="0"/>
              <a:t>, </a:t>
            </a:r>
            <a:r>
              <a:rPr lang="en-US" altLang="zh-TW" sz="2800" i="1" dirty="0"/>
              <a:t>normalized=True</a:t>
            </a:r>
            <a:r>
              <a:rPr lang="en-US" altLang="zh-TW" sz="2800" dirty="0"/>
              <a:t>)</a:t>
            </a:r>
            <a:endParaRPr lang="en-US" altLang="zh-TW" sz="2800" dirty="0">
              <a:latin typeface="Consolas" pitchFamily="49" charset="0"/>
              <a:cs typeface="Consolas" pitchFamily="49" charset="0"/>
            </a:endParaRPr>
          </a:p>
          <a:p>
            <a:endParaRPr lang="zh-TW" altLang="en-US" dirty="0"/>
          </a:p>
        </p:txBody>
      </p:sp>
    </p:spTree>
    <p:extLst>
      <p:ext uri="{BB962C8B-B14F-4D97-AF65-F5344CB8AC3E}">
        <p14:creationId xmlns:p14="http://schemas.microsoft.com/office/powerpoint/2010/main" val="38787544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Exercise 3</a:t>
            </a:r>
            <a:endParaRPr lang="zh-TW" altLang="en-US" dirty="0"/>
          </a:p>
        </p:txBody>
      </p:sp>
      <p:sp>
        <p:nvSpPr>
          <p:cNvPr id="3" name="內容版面配置區 2"/>
          <p:cNvSpPr>
            <a:spLocks noGrp="1"/>
          </p:cNvSpPr>
          <p:nvPr>
            <p:ph idx="1"/>
          </p:nvPr>
        </p:nvSpPr>
        <p:spPr/>
        <p:txBody>
          <a:bodyPr/>
          <a:lstStyle/>
          <a:p>
            <a:r>
              <a:rPr lang="en-US" altLang="zh-TW" dirty="0" smtClean="0"/>
              <a:t>Calculate the degree ,closeness and  </a:t>
            </a:r>
            <a:r>
              <a:rPr lang="en-US" altLang="zh-TW" dirty="0" err="1" smtClean="0"/>
              <a:t>betweenness</a:t>
            </a:r>
            <a:r>
              <a:rPr lang="en-US" altLang="zh-TW" dirty="0" smtClean="0"/>
              <a:t> centrality on the network of sample.txt. Who has the biggest centrality (</a:t>
            </a:r>
            <a:r>
              <a:rPr lang="en-US" altLang="zh-TW" dirty="0"/>
              <a:t>degree ,closeness and  </a:t>
            </a:r>
            <a:r>
              <a:rPr lang="en-US" altLang="zh-TW" dirty="0" err="1"/>
              <a:t>betweenness</a:t>
            </a:r>
            <a:r>
              <a:rPr lang="en-US" altLang="zh-TW" dirty="0" smtClean="0"/>
              <a:t>)?</a:t>
            </a:r>
          </a:p>
          <a:p>
            <a:pPr marL="0" indent="0">
              <a:buNone/>
            </a:pPr>
            <a:endParaRPr lang="en-US" altLang="zh-TW" dirty="0"/>
          </a:p>
        </p:txBody>
      </p:sp>
      <p:sp>
        <p:nvSpPr>
          <p:cNvPr id="4" name="日期版面配置區 3"/>
          <p:cNvSpPr>
            <a:spLocks noGrp="1"/>
          </p:cNvSpPr>
          <p:nvPr>
            <p:ph type="dt" sz="half" idx="10"/>
          </p:nvPr>
        </p:nvSpPr>
        <p:spPr/>
        <p:txBody>
          <a:bodyPr/>
          <a:lstStyle/>
          <a:p>
            <a:endParaRPr lang="zh-TW" altLang="en-US" dirty="0"/>
          </a:p>
        </p:txBody>
      </p:sp>
      <p:sp>
        <p:nvSpPr>
          <p:cNvPr id="5" name="投影片編號版面配置區 4"/>
          <p:cNvSpPr>
            <a:spLocks noGrp="1"/>
          </p:cNvSpPr>
          <p:nvPr>
            <p:ph type="sldNum" sz="quarter" idx="12"/>
          </p:nvPr>
        </p:nvSpPr>
        <p:spPr/>
        <p:txBody>
          <a:bodyPr/>
          <a:lstStyle/>
          <a:p>
            <a:pPr algn="ctr"/>
            <a:fld id="{D9401000-4A04-432F-A8B0-7DF3C6EBB186}" type="slidenum">
              <a:rPr lang="zh-TW" altLang="en-US" smtClean="0"/>
              <a:pPr algn="ctr"/>
              <a:t>21</a:t>
            </a:fld>
            <a:endParaRPr lang="zh-TW" altLang="en-US" dirty="0"/>
          </a:p>
        </p:txBody>
      </p:sp>
    </p:spTree>
    <p:extLst>
      <p:ext uri="{BB962C8B-B14F-4D97-AF65-F5344CB8AC3E}">
        <p14:creationId xmlns:p14="http://schemas.microsoft.com/office/powerpoint/2010/main" val="24774157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Answer 3</a:t>
            </a:r>
            <a:endParaRPr lang="zh-TW" altLang="en-US" dirty="0"/>
          </a:p>
        </p:txBody>
      </p:sp>
      <p:sp>
        <p:nvSpPr>
          <p:cNvPr id="3" name="內容版面配置區 2"/>
          <p:cNvSpPr>
            <a:spLocks noGrp="1"/>
          </p:cNvSpPr>
          <p:nvPr>
            <p:ph idx="1"/>
          </p:nvPr>
        </p:nvSpPr>
        <p:spPr/>
        <p:txBody>
          <a:bodyPr/>
          <a:lstStyle/>
          <a:p>
            <a:endParaRPr lang="zh-TW" altLang="en-US" dirty="0"/>
          </a:p>
        </p:txBody>
      </p:sp>
      <p:sp>
        <p:nvSpPr>
          <p:cNvPr id="4" name="日期版面配置區 3"/>
          <p:cNvSpPr>
            <a:spLocks noGrp="1"/>
          </p:cNvSpPr>
          <p:nvPr>
            <p:ph type="dt" sz="half" idx="10"/>
          </p:nvPr>
        </p:nvSpPr>
        <p:spPr/>
        <p:txBody>
          <a:bodyPr/>
          <a:lstStyle/>
          <a:p>
            <a:endParaRPr lang="zh-TW" altLang="en-US" dirty="0"/>
          </a:p>
        </p:txBody>
      </p:sp>
      <p:sp>
        <p:nvSpPr>
          <p:cNvPr id="5" name="投影片編號版面配置區 4"/>
          <p:cNvSpPr>
            <a:spLocks noGrp="1"/>
          </p:cNvSpPr>
          <p:nvPr>
            <p:ph type="sldNum" sz="quarter" idx="12"/>
          </p:nvPr>
        </p:nvSpPr>
        <p:spPr/>
        <p:txBody>
          <a:bodyPr/>
          <a:lstStyle/>
          <a:p>
            <a:pPr algn="ctr"/>
            <a:fld id="{D9401000-4A04-432F-A8B0-7DF3C6EBB186}" type="slidenum">
              <a:rPr lang="zh-TW" altLang="en-US" smtClean="0"/>
              <a:pPr algn="ctr"/>
              <a:t>22</a:t>
            </a:fld>
            <a:endParaRPr lang="zh-TW" altLang="en-US" dirty="0"/>
          </a:p>
        </p:txBody>
      </p:sp>
      <p:pic>
        <p:nvPicPr>
          <p:cNvPr id="1026" name="Picture 2" descr="C:\Users\user\Desktop\2014-07-16_23021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268760"/>
            <a:ext cx="8784976" cy="4962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10844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err="1"/>
              <a:t>NetworkX</a:t>
            </a:r>
            <a:r>
              <a:rPr lang="en-US" altLang="zh-TW" dirty="0"/>
              <a:t> </a:t>
            </a:r>
            <a:r>
              <a:rPr lang="en-US" altLang="zh-TW" dirty="0" smtClean="0"/>
              <a:t>API(3) </a:t>
            </a:r>
            <a:r>
              <a:rPr lang="en-US" altLang="zh-TW" dirty="0"/>
              <a:t>– </a:t>
            </a:r>
            <a:r>
              <a:rPr lang="en-US" altLang="zh-TW" dirty="0" smtClean="0"/>
              <a:t>generative model</a:t>
            </a:r>
            <a:endParaRPr lang="zh-TW" altLang="en-US" dirty="0"/>
          </a:p>
        </p:txBody>
      </p:sp>
      <p:sp>
        <p:nvSpPr>
          <p:cNvPr id="3" name="內容版面配置區 2"/>
          <p:cNvSpPr>
            <a:spLocks noGrp="1"/>
          </p:cNvSpPr>
          <p:nvPr>
            <p:ph idx="1"/>
          </p:nvPr>
        </p:nvSpPr>
        <p:spPr>
          <a:xfrm>
            <a:off x="457200" y="1600201"/>
            <a:ext cx="8229600" cy="2836912"/>
          </a:xfrm>
          <a:solidFill>
            <a:schemeClr val="accent3">
              <a:lumMod val="40000"/>
              <a:lumOff val="60000"/>
            </a:schemeClr>
          </a:solidFill>
        </p:spPr>
        <p:txBody>
          <a:bodyPr>
            <a:normAutofit fontScale="92500"/>
          </a:bodyPr>
          <a:lstStyle/>
          <a:p>
            <a:r>
              <a:rPr lang="en-US" altLang="zh-TW" sz="2800" dirty="0" smtClean="0">
                <a:latin typeface="Consolas" pitchFamily="49" charset="0"/>
                <a:cs typeface="Consolas" pitchFamily="49" charset="0"/>
              </a:rPr>
              <a:t>WS Model:</a:t>
            </a:r>
          </a:p>
          <a:p>
            <a:pPr lvl="1"/>
            <a:r>
              <a:rPr lang="en-US" altLang="zh-TW" sz="2400" dirty="0" err="1" smtClean="0">
                <a:latin typeface="Consolas" pitchFamily="49" charset="0"/>
                <a:cs typeface="Consolas" pitchFamily="49" charset="0"/>
              </a:rPr>
              <a:t>networkx.generators.random_graphs.</a:t>
            </a:r>
            <a:r>
              <a:rPr lang="en-US" altLang="zh-TW" sz="2400" b="1" dirty="0" err="1" smtClean="0">
                <a:latin typeface="Consolas" pitchFamily="49" charset="0"/>
                <a:cs typeface="Consolas" pitchFamily="49" charset="0"/>
              </a:rPr>
              <a:t>newman_watts_strogatz_graph</a:t>
            </a:r>
            <a:r>
              <a:rPr lang="en-US" altLang="zh-TW" sz="2400" dirty="0" smtClean="0">
                <a:latin typeface="Consolas" pitchFamily="49" charset="0"/>
                <a:cs typeface="Consolas" pitchFamily="49" charset="0"/>
              </a:rPr>
              <a:t>(n</a:t>
            </a:r>
            <a:r>
              <a:rPr lang="en-US" altLang="zh-TW" sz="2400" dirty="0">
                <a:latin typeface="Consolas" pitchFamily="49" charset="0"/>
                <a:cs typeface="Consolas" pitchFamily="49" charset="0"/>
              </a:rPr>
              <a:t>, k, p, </a:t>
            </a:r>
            <a:r>
              <a:rPr lang="en-US" altLang="zh-TW" sz="2400" dirty="0" err="1">
                <a:latin typeface="Consolas" pitchFamily="49" charset="0"/>
                <a:cs typeface="Consolas" pitchFamily="49" charset="0"/>
              </a:rPr>
              <a:t>create_using</a:t>
            </a:r>
            <a:r>
              <a:rPr lang="en-US" altLang="zh-TW" sz="2400" dirty="0">
                <a:latin typeface="Consolas" pitchFamily="49" charset="0"/>
                <a:cs typeface="Consolas" pitchFamily="49" charset="0"/>
              </a:rPr>
              <a:t>=None, seed=None)</a:t>
            </a:r>
          </a:p>
          <a:p>
            <a:r>
              <a:rPr lang="en-US" altLang="zh-TW" sz="2800" dirty="0" smtClean="0">
                <a:latin typeface="Consolas" pitchFamily="49" charset="0"/>
                <a:cs typeface="Consolas" pitchFamily="49" charset="0"/>
              </a:rPr>
              <a:t>BA Model:</a:t>
            </a:r>
          </a:p>
          <a:p>
            <a:pPr lvl="1"/>
            <a:r>
              <a:rPr lang="en-US" altLang="zh-TW" sz="2400" dirty="0" err="1" smtClean="0">
                <a:latin typeface="Consolas" pitchFamily="49" charset="0"/>
                <a:cs typeface="Consolas" pitchFamily="49" charset="0"/>
              </a:rPr>
              <a:t>networkx.generators.random_graphs.</a:t>
            </a:r>
            <a:r>
              <a:rPr lang="en-US" altLang="zh-TW" sz="2400" b="1" dirty="0" err="1" smtClean="0">
                <a:latin typeface="Consolas" pitchFamily="49" charset="0"/>
                <a:cs typeface="Consolas" pitchFamily="49" charset="0"/>
              </a:rPr>
              <a:t>barabasi_albert_graph</a:t>
            </a:r>
            <a:r>
              <a:rPr lang="en-US" altLang="zh-TW" sz="2400" dirty="0" smtClean="0">
                <a:latin typeface="Consolas" pitchFamily="49" charset="0"/>
                <a:cs typeface="Consolas" pitchFamily="49" charset="0"/>
              </a:rPr>
              <a:t>(n</a:t>
            </a:r>
            <a:r>
              <a:rPr lang="en-US" altLang="zh-TW" sz="2400" dirty="0">
                <a:latin typeface="Consolas" pitchFamily="49" charset="0"/>
                <a:cs typeface="Consolas" pitchFamily="49" charset="0"/>
              </a:rPr>
              <a:t>, m, </a:t>
            </a:r>
            <a:r>
              <a:rPr lang="en-US" altLang="zh-TW" sz="2400" dirty="0" err="1">
                <a:latin typeface="Consolas" pitchFamily="49" charset="0"/>
                <a:cs typeface="Consolas" pitchFamily="49" charset="0"/>
              </a:rPr>
              <a:t>create_using</a:t>
            </a:r>
            <a:r>
              <a:rPr lang="en-US" altLang="zh-TW" sz="2400" dirty="0">
                <a:latin typeface="Consolas" pitchFamily="49" charset="0"/>
                <a:cs typeface="Consolas" pitchFamily="49" charset="0"/>
              </a:rPr>
              <a:t>=None, seed=None)</a:t>
            </a:r>
          </a:p>
          <a:p>
            <a:endParaRPr lang="zh-TW" altLang="en-US" dirty="0"/>
          </a:p>
        </p:txBody>
      </p:sp>
    </p:spTree>
    <p:extLst>
      <p:ext uri="{BB962C8B-B14F-4D97-AF65-F5344CB8AC3E}">
        <p14:creationId xmlns:p14="http://schemas.microsoft.com/office/powerpoint/2010/main" val="34363905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err="1"/>
              <a:t>NetworkX</a:t>
            </a:r>
            <a:r>
              <a:rPr lang="en-US" altLang="zh-TW" dirty="0"/>
              <a:t> </a:t>
            </a:r>
            <a:r>
              <a:rPr lang="en-US" altLang="zh-TW" dirty="0" smtClean="0"/>
              <a:t>API(4) </a:t>
            </a:r>
            <a:r>
              <a:rPr lang="en-US" altLang="zh-TW" dirty="0"/>
              <a:t>– </a:t>
            </a:r>
            <a:r>
              <a:rPr lang="en-US" altLang="zh-TW" dirty="0" smtClean="0"/>
              <a:t>other algorithms</a:t>
            </a:r>
            <a:endParaRPr lang="zh-TW" altLang="en-US" dirty="0"/>
          </a:p>
        </p:txBody>
      </p:sp>
      <p:sp>
        <p:nvSpPr>
          <p:cNvPr id="3" name="內容版面配置區 2"/>
          <p:cNvSpPr>
            <a:spLocks noGrp="1"/>
          </p:cNvSpPr>
          <p:nvPr>
            <p:ph idx="1"/>
          </p:nvPr>
        </p:nvSpPr>
        <p:spPr/>
        <p:txBody>
          <a:bodyPr>
            <a:normAutofit/>
          </a:bodyPr>
          <a:lstStyle/>
          <a:p>
            <a:endParaRPr lang="en-US" altLang="zh-TW" dirty="0" smtClean="0">
              <a:hlinkClick r:id="rId2"/>
            </a:endParaRPr>
          </a:p>
        </p:txBody>
      </p:sp>
      <p:sp>
        <p:nvSpPr>
          <p:cNvPr id="4" name="日期版面配置區 3"/>
          <p:cNvSpPr>
            <a:spLocks noGrp="1"/>
          </p:cNvSpPr>
          <p:nvPr>
            <p:ph type="dt" sz="half" idx="10"/>
          </p:nvPr>
        </p:nvSpPr>
        <p:spPr/>
        <p:txBody>
          <a:bodyPr/>
          <a:lstStyle/>
          <a:p>
            <a:endParaRPr lang="zh-TW" altLang="en-US" dirty="0"/>
          </a:p>
        </p:txBody>
      </p:sp>
      <p:sp>
        <p:nvSpPr>
          <p:cNvPr id="5" name="投影片編號版面配置區 4"/>
          <p:cNvSpPr>
            <a:spLocks noGrp="1"/>
          </p:cNvSpPr>
          <p:nvPr>
            <p:ph type="sldNum" sz="quarter" idx="12"/>
          </p:nvPr>
        </p:nvSpPr>
        <p:spPr/>
        <p:txBody>
          <a:bodyPr/>
          <a:lstStyle/>
          <a:p>
            <a:pPr algn="ctr"/>
            <a:fld id="{D9401000-4A04-432F-A8B0-7DF3C6EBB186}" type="slidenum">
              <a:rPr lang="zh-TW" altLang="en-US" smtClean="0"/>
              <a:pPr algn="ctr"/>
              <a:t>24</a:t>
            </a:fld>
            <a:endParaRPr lang="zh-TW" altLang="en-US" dirty="0"/>
          </a:p>
        </p:txBody>
      </p:sp>
      <p:sp>
        <p:nvSpPr>
          <p:cNvPr id="6" name="內容版面配置區 2"/>
          <p:cNvSpPr txBox="1">
            <a:spLocks/>
          </p:cNvSpPr>
          <p:nvPr/>
        </p:nvSpPr>
        <p:spPr>
          <a:xfrm>
            <a:off x="539552" y="1628800"/>
            <a:ext cx="8229600" cy="4565103"/>
          </a:xfrm>
          <a:prstGeom prst="rect">
            <a:avLst/>
          </a:prstGeom>
          <a:solidFill>
            <a:schemeClr val="accent3">
              <a:lumMod val="40000"/>
              <a:lumOff val="60000"/>
            </a:schemeClr>
          </a:solidFill>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sz="2800" dirty="0">
                <a:hlinkClick r:id="rId3"/>
              </a:rPr>
              <a:t>http://</a:t>
            </a:r>
            <a:r>
              <a:rPr lang="en-US" altLang="zh-TW" sz="2800" dirty="0" smtClean="0">
                <a:hlinkClick r:id="rId3"/>
              </a:rPr>
              <a:t>networkx.lanl.gov/search.html?q=algorithm</a:t>
            </a:r>
            <a:r>
              <a:rPr lang="en-US" altLang="zh-TW" sz="2800" dirty="0" smtClean="0"/>
              <a:t> </a:t>
            </a:r>
          </a:p>
          <a:p>
            <a:pPr marL="0" indent="0">
              <a:buNone/>
            </a:pPr>
            <a:endParaRPr lang="en-US" altLang="zh-TW" sz="2800" dirty="0" smtClean="0">
              <a:latin typeface="Consolas" pitchFamily="49" charset="0"/>
              <a:cs typeface="Consolas" pitchFamily="49" charset="0"/>
            </a:endParaRPr>
          </a:p>
          <a:p>
            <a:r>
              <a:rPr lang="en-US" altLang="zh-TW" sz="2800" dirty="0" err="1" smtClean="0">
                <a:latin typeface="Consolas" pitchFamily="49" charset="0"/>
                <a:cs typeface="Consolas" pitchFamily="49" charset="0"/>
              </a:rPr>
              <a:t>networkx.algorithms.clique.find_cliques</a:t>
            </a:r>
            <a:r>
              <a:rPr lang="en-US" altLang="zh-TW" sz="2800" dirty="0" smtClean="0">
                <a:latin typeface="Consolas" pitchFamily="49" charset="0"/>
                <a:cs typeface="Consolas" pitchFamily="49" charset="0"/>
              </a:rPr>
              <a:t>()</a:t>
            </a:r>
            <a:endParaRPr lang="en-US" altLang="zh-TW" sz="2800" dirty="0">
              <a:latin typeface="Consolas" pitchFamily="49" charset="0"/>
              <a:cs typeface="Consolas" pitchFamily="49" charset="0"/>
            </a:endParaRPr>
          </a:p>
          <a:p>
            <a:r>
              <a:rPr lang="en-US" altLang="zh-TW" sz="2800" dirty="0" err="1" smtClean="0">
                <a:latin typeface="Consolas" pitchFamily="49" charset="0"/>
                <a:cs typeface="Consolas" pitchFamily="49" charset="0"/>
              </a:rPr>
              <a:t>networkx.algorithms.cluster.clustering</a:t>
            </a:r>
            <a:r>
              <a:rPr lang="en-US" altLang="zh-TW" sz="2800" dirty="0" smtClean="0">
                <a:latin typeface="Consolas" pitchFamily="49" charset="0"/>
                <a:cs typeface="Consolas" pitchFamily="49" charset="0"/>
              </a:rPr>
              <a:t>()</a:t>
            </a:r>
            <a:endParaRPr lang="en-US" altLang="zh-TW" sz="2800" dirty="0">
              <a:latin typeface="Consolas" pitchFamily="49" charset="0"/>
              <a:cs typeface="Consolas" pitchFamily="49" charset="0"/>
            </a:endParaRPr>
          </a:p>
          <a:p>
            <a:r>
              <a:rPr lang="en-US" altLang="zh-TW" sz="2800" dirty="0" err="1" smtClean="0">
                <a:latin typeface="Consolas" pitchFamily="49" charset="0"/>
                <a:cs typeface="Consolas" pitchFamily="49" charset="0"/>
              </a:rPr>
              <a:t>networkx.algorithms.components.connected.is_connected</a:t>
            </a:r>
            <a:r>
              <a:rPr lang="en-US" altLang="zh-TW" sz="2800" dirty="0" smtClean="0">
                <a:latin typeface="Consolas" pitchFamily="49" charset="0"/>
                <a:cs typeface="Consolas" pitchFamily="49" charset="0"/>
              </a:rPr>
              <a:t>()</a:t>
            </a:r>
            <a:r>
              <a:rPr lang="en-US" altLang="zh-TW" sz="2800" dirty="0">
                <a:latin typeface="Consolas" pitchFamily="49" charset="0"/>
                <a:cs typeface="Consolas" pitchFamily="49" charset="0"/>
              </a:rPr>
              <a:t> </a:t>
            </a:r>
          </a:p>
          <a:p>
            <a:r>
              <a:rPr lang="en-US" altLang="zh-TW" sz="2800" dirty="0" err="1" smtClean="0">
                <a:latin typeface="Consolas" pitchFamily="49" charset="0"/>
                <a:cs typeface="Consolas" pitchFamily="49" charset="0"/>
              </a:rPr>
              <a:t>networkx.algorithms.distance_measures.diameter</a:t>
            </a:r>
            <a:r>
              <a:rPr lang="en-US" altLang="zh-TW" sz="2800" dirty="0" smtClean="0">
                <a:latin typeface="Consolas" pitchFamily="49" charset="0"/>
                <a:cs typeface="Consolas" pitchFamily="49" charset="0"/>
              </a:rPr>
              <a:t>()</a:t>
            </a:r>
            <a:endParaRPr lang="en-US" altLang="zh-TW" sz="2800" dirty="0">
              <a:latin typeface="Consolas" pitchFamily="49" charset="0"/>
              <a:cs typeface="Consolas" pitchFamily="49" charset="0"/>
            </a:endParaRPr>
          </a:p>
          <a:p>
            <a:r>
              <a:rPr lang="en-US" altLang="zh-TW" sz="2800" dirty="0" err="1" smtClean="0">
                <a:latin typeface="Consolas" pitchFamily="49" charset="0"/>
                <a:cs typeface="Consolas" pitchFamily="49" charset="0"/>
              </a:rPr>
              <a:t>networkx.algorithms.flow.max_flow</a:t>
            </a:r>
            <a:r>
              <a:rPr lang="en-US" altLang="zh-TW" sz="2800" dirty="0" smtClean="0">
                <a:latin typeface="Consolas" pitchFamily="49" charset="0"/>
                <a:cs typeface="Consolas" pitchFamily="49" charset="0"/>
              </a:rPr>
              <a:t>()</a:t>
            </a:r>
            <a:endParaRPr lang="en-US" altLang="zh-TW" sz="2800" dirty="0">
              <a:latin typeface="Consolas" pitchFamily="49" charset="0"/>
              <a:cs typeface="Consolas" pitchFamily="49" charset="0"/>
            </a:endParaRPr>
          </a:p>
          <a:p>
            <a:r>
              <a:rPr lang="en-US" altLang="zh-TW" sz="2800" dirty="0" err="1" smtClean="0">
                <a:latin typeface="Consolas" pitchFamily="49" charset="0"/>
                <a:cs typeface="Consolas" pitchFamily="49" charset="0"/>
              </a:rPr>
              <a:t>networkx.algorithms.isomorphism.DiGraphMatcher.is_isomorphic</a:t>
            </a:r>
            <a:r>
              <a:rPr lang="en-US" altLang="zh-TW" sz="2800" dirty="0" smtClean="0">
                <a:latin typeface="Consolas" pitchFamily="49" charset="0"/>
                <a:cs typeface="Consolas" pitchFamily="49" charset="0"/>
              </a:rPr>
              <a:t>()</a:t>
            </a:r>
            <a:endParaRPr lang="en-US" altLang="zh-TW" sz="2800" dirty="0">
              <a:latin typeface="Consolas" pitchFamily="49" charset="0"/>
              <a:cs typeface="Consolas" pitchFamily="49" charset="0"/>
            </a:endParaRPr>
          </a:p>
          <a:p>
            <a:endParaRPr lang="zh-TW" altLang="en-US" dirty="0"/>
          </a:p>
        </p:txBody>
      </p:sp>
    </p:spTree>
    <p:extLst>
      <p:ext uri="{BB962C8B-B14F-4D97-AF65-F5344CB8AC3E}">
        <p14:creationId xmlns:p14="http://schemas.microsoft.com/office/powerpoint/2010/main" val="18993214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err="1"/>
              <a:t>NetworkX</a:t>
            </a:r>
            <a:r>
              <a:rPr lang="en-US" altLang="zh-TW" dirty="0"/>
              <a:t> </a:t>
            </a:r>
            <a:r>
              <a:rPr lang="en-US" altLang="zh-TW" dirty="0" smtClean="0"/>
              <a:t>API(5) </a:t>
            </a:r>
            <a:r>
              <a:rPr lang="en-US" altLang="zh-TW" dirty="0"/>
              <a:t>– </a:t>
            </a:r>
            <a:r>
              <a:rPr lang="en-US" altLang="zh-TW" dirty="0" smtClean="0"/>
              <a:t>Visualization</a:t>
            </a:r>
            <a:endParaRPr lang="zh-TW" altLang="en-US" dirty="0"/>
          </a:p>
        </p:txBody>
      </p:sp>
      <p:sp>
        <p:nvSpPr>
          <p:cNvPr id="3" name="內容版面配置區 2"/>
          <p:cNvSpPr>
            <a:spLocks noGrp="1"/>
          </p:cNvSpPr>
          <p:nvPr>
            <p:ph idx="1"/>
          </p:nvPr>
        </p:nvSpPr>
        <p:spPr/>
        <p:txBody>
          <a:bodyPr/>
          <a:lstStyle/>
          <a:p>
            <a:r>
              <a:rPr lang="en-US" altLang="zh-TW" dirty="0" smtClean="0"/>
              <a:t>Install:</a:t>
            </a:r>
          </a:p>
          <a:p>
            <a:pPr lvl="1"/>
            <a:r>
              <a:rPr lang="en-US" altLang="zh-TW" dirty="0" err="1"/>
              <a:t>matplotlib</a:t>
            </a:r>
            <a:r>
              <a:rPr lang="en-US" altLang="zh-TW" dirty="0"/>
              <a:t>: </a:t>
            </a:r>
            <a:r>
              <a:rPr lang="en-US" altLang="zh-TW" u="sng" dirty="0">
                <a:hlinkClick r:id="rId2"/>
              </a:rPr>
              <a:t>http://matplotlib.sourceforge.net/</a:t>
            </a:r>
            <a:endParaRPr lang="en-US" altLang="zh-TW" dirty="0"/>
          </a:p>
          <a:p>
            <a:pPr lvl="1"/>
            <a:r>
              <a:rPr lang="en-US" altLang="zh-TW" dirty="0" err="1"/>
              <a:t>pygraphviz</a:t>
            </a:r>
            <a:r>
              <a:rPr lang="en-US" altLang="zh-TW" dirty="0"/>
              <a:t>: </a:t>
            </a:r>
            <a:r>
              <a:rPr lang="en-US" altLang="zh-TW" u="sng" dirty="0">
                <a:hlinkClick r:id="rId3"/>
              </a:rPr>
              <a:t>http://networkx.lanl.gov/pygraphviz</a:t>
            </a:r>
            <a:r>
              <a:rPr lang="en-US" altLang="zh-TW" u="sng" dirty="0" smtClean="0">
                <a:hlinkClick r:id="rId3"/>
              </a:rPr>
              <a:t>/</a:t>
            </a:r>
            <a:endParaRPr lang="en-US" altLang="zh-TW" dirty="0" smtClean="0"/>
          </a:p>
          <a:p>
            <a:r>
              <a:rPr lang="en-US" altLang="zh-TW" dirty="0" smtClean="0"/>
              <a:t>Tutorial:</a:t>
            </a:r>
          </a:p>
          <a:p>
            <a:pPr lvl="1"/>
            <a:r>
              <a:rPr lang="en-US" altLang="zh-TW" dirty="0">
                <a:hlinkClick r:id="rId4"/>
              </a:rPr>
              <a:t>http://networkx.github.io/documentation/latest/tutorial/tutorial.html#drawing-graphs</a:t>
            </a:r>
            <a:endParaRPr lang="zh-TW" altLang="en-US" dirty="0"/>
          </a:p>
        </p:txBody>
      </p:sp>
      <p:pic>
        <p:nvPicPr>
          <p:cNvPr id="4" name="圖片 3"/>
          <p:cNvPicPr>
            <a:picLocks noChangeAspect="1"/>
          </p:cNvPicPr>
          <p:nvPr/>
        </p:nvPicPr>
        <p:blipFill rotWithShape="1">
          <a:blip r:embed="rId5" cstate="print">
            <a:extLst>
              <a:ext uri="{28A0092B-C50C-407E-A947-70E740481C1C}">
                <a14:useLocalDpi xmlns:a14="http://schemas.microsoft.com/office/drawing/2010/main" val="0"/>
              </a:ext>
            </a:extLst>
          </a:blip>
          <a:srcRect l="9782" t="14152" r="11570" b="9029"/>
          <a:stretch/>
        </p:blipFill>
        <p:spPr>
          <a:xfrm>
            <a:off x="6444208" y="4859178"/>
            <a:ext cx="1796270" cy="1754496"/>
          </a:xfrm>
          <a:prstGeom prst="rect">
            <a:avLst/>
          </a:prstGeom>
        </p:spPr>
      </p:pic>
      <p:pic>
        <p:nvPicPr>
          <p:cNvPr id="5" name="圖片 4"/>
          <p:cNvPicPr>
            <a:picLocks noChangeAspect="1"/>
          </p:cNvPicPr>
          <p:nvPr/>
        </p:nvPicPr>
        <p:blipFill rotWithShape="1">
          <a:blip r:embed="rId6" cstate="print">
            <a:extLst>
              <a:ext uri="{28A0092B-C50C-407E-A947-70E740481C1C}">
                <a14:useLocalDpi xmlns:a14="http://schemas.microsoft.com/office/drawing/2010/main" val="0"/>
              </a:ext>
            </a:extLst>
          </a:blip>
          <a:srcRect l="7728" t="3232" r="10195" b="8774"/>
          <a:stretch/>
        </p:blipFill>
        <p:spPr>
          <a:xfrm>
            <a:off x="4427984" y="4894051"/>
            <a:ext cx="1728192" cy="1852763"/>
          </a:xfrm>
          <a:prstGeom prst="rect">
            <a:avLst/>
          </a:prstGeom>
        </p:spPr>
      </p:pic>
      <p:pic>
        <p:nvPicPr>
          <p:cNvPr id="6" name="圖片 5"/>
          <p:cNvPicPr>
            <a:picLocks noChangeAspect="1"/>
          </p:cNvPicPr>
          <p:nvPr/>
        </p:nvPicPr>
        <p:blipFill rotWithShape="1">
          <a:blip r:embed="rId7">
            <a:extLst>
              <a:ext uri="{28A0092B-C50C-407E-A947-70E740481C1C}">
                <a14:useLocalDpi xmlns:a14="http://schemas.microsoft.com/office/drawing/2010/main" val="0"/>
              </a:ext>
            </a:extLst>
          </a:blip>
          <a:srcRect t="20241" b="29759"/>
          <a:stretch/>
        </p:blipFill>
        <p:spPr>
          <a:xfrm>
            <a:off x="611560" y="4894051"/>
            <a:ext cx="3573016" cy="1786508"/>
          </a:xfrm>
          <a:prstGeom prst="rect">
            <a:avLst/>
          </a:prstGeom>
        </p:spPr>
      </p:pic>
    </p:spTree>
    <p:extLst>
      <p:ext uri="{BB962C8B-B14F-4D97-AF65-F5344CB8AC3E}">
        <p14:creationId xmlns:p14="http://schemas.microsoft.com/office/powerpoint/2010/main" val="8004018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Sample code</a:t>
            </a:r>
            <a:endParaRPr lang="zh-TW" altLang="en-US" dirty="0"/>
          </a:p>
        </p:txBody>
      </p:sp>
      <p:sp>
        <p:nvSpPr>
          <p:cNvPr id="3" name="內容版面配置區 2"/>
          <p:cNvSpPr>
            <a:spLocks noGrp="1"/>
          </p:cNvSpPr>
          <p:nvPr>
            <p:ph idx="1"/>
          </p:nvPr>
        </p:nvSpPr>
        <p:spPr>
          <a:xfrm>
            <a:off x="457200" y="1600201"/>
            <a:ext cx="8229600" cy="3845024"/>
          </a:xfrm>
          <a:solidFill>
            <a:schemeClr val="accent3">
              <a:lumMod val="40000"/>
              <a:lumOff val="60000"/>
            </a:schemeClr>
          </a:solidFill>
        </p:spPr>
        <p:txBody>
          <a:bodyPr>
            <a:normAutofit/>
          </a:bodyPr>
          <a:lstStyle/>
          <a:p>
            <a:r>
              <a:rPr lang="en-US" altLang="zh-TW" sz="2800" dirty="0">
                <a:latin typeface="Consolas" pitchFamily="49" charset="0"/>
                <a:cs typeface="Consolas" pitchFamily="49" charset="0"/>
              </a:rPr>
              <a:t>try: </a:t>
            </a:r>
            <a:endParaRPr lang="en-US" altLang="zh-TW" sz="2800" dirty="0" smtClean="0">
              <a:latin typeface="Consolas" pitchFamily="49" charset="0"/>
              <a:cs typeface="Consolas" pitchFamily="49" charset="0"/>
            </a:endParaRPr>
          </a:p>
          <a:p>
            <a:r>
              <a:rPr lang="en-US" altLang="zh-TW" sz="2800" dirty="0">
                <a:latin typeface="Consolas" pitchFamily="49" charset="0"/>
                <a:cs typeface="Consolas" pitchFamily="49" charset="0"/>
              </a:rPr>
              <a:t> </a:t>
            </a:r>
            <a:r>
              <a:rPr lang="en-US" altLang="zh-TW" sz="2800" dirty="0" smtClean="0">
                <a:latin typeface="Consolas" pitchFamily="49" charset="0"/>
                <a:cs typeface="Consolas" pitchFamily="49" charset="0"/>
              </a:rPr>
              <a:t>   import </a:t>
            </a:r>
            <a:r>
              <a:rPr lang="en-US" altLang="zh-TW" sz="2800" dirty="0" err="1">
                <a:latin typeface="Consolas" pitchFamily="49" charset="0"/>
                <a:cs typeface="Consolas" pitchFamily="49" charset="0"/>
              </a:rPr>
              <a:t>matplotlib.pyplot</a:t>
            </a:r>
            <a:r>
              <a:rPr lang="en-US" altLang="zh-TW" sz="2800" dirty="0">
                <a:latin typeface="Consolas" pitchFamily="49" charset="0"/>
                <a:cs typeface="Consolas" pitchFamily="49" charset="0"/>
              </a:rPr>
              <a:t> as </a:t>
            </a:r>
            <a:r>
              <a:rPr lang="en-US" altLang="zh-TW" sz="2800" dirty="0" err="1">
                <a:latin typeface="Consolas" pitchFamily="49" charset="0"/>
                <a:cs typeface="Consolas" pitchFamily="49" charset="0"/>
              </a:rPr>
              <a:t>plt</a:t>
            </a:r>
            <a:r>
              <a:rPr lang="en-US" altLang="zh-TW" sz="2800" dirty="0">
                <a:latin typeface="Consolas" pitchFamily="49" charset="0"/>
                <a:cs typeface="Consolas" pitchFamily="49" charset="0"/>
              </a:rPr>
              <a:t> except: </a:t>
            </a:r>
            <a:endParaRPr lang="en-US" altLang="zh-TW" sz="2800" dirty="0" smtClean="0">
              <a:latin typeface="Consolas" pitchFamily="49" charset="0"/>
              <a:cs typeface="Consolas" pitchFamily="49" charset="0"/>
            </a:endParaRPr>
          </a:p>
          <a:p>
            <a:r>
              <a:rPr lang="en-US" altLang="zh-TW" sz="2800" dirty="0">
                <a:latin typeface="Consolas" pitchFamily="49" charset="0"/>
                <a:cs typeface="Consolas" pitchFamily="49" charset="0"/>
              </a:rPr>
              <a:t> </a:t>
            </a:r>
            <a:r>
              <a:rPr lang="en-US" altLang="zh-TW" sz="2800" dirty="0" smtClean="0">
                <a:latin typeface="Consolas" pitchFamily="49" charset="0"/>
                <a:cs typeface="Consolas" pitchFamily="49" charset="0"/>
              </a:rPr>
              <a:t>   raise </a:t>
            </a:r>
            <a:r>
              <a:rPr lang="en-US" altLang="zh-TW" sz="2800" dirty="0">
                <a:latin typeface="Consolas" pitchFamily="49" charset="0"/>
                <a:cs typeface="Consolas" pitchFamily="49" charset="0"/>
              </a:rPr>
              <a:t>import </a:t>
            </a:r>
            <a:r>
              <a:rPr lang="en-US" altLang="zh-TW" sz="2800" dirty="0" err="1">
                <a:latin typeface="Consolas" pitchFamily="49" charset="0"/>
                <a:cs typeface="Consolas" pitchFamily="49" charset="0"/>
              </a:rPr>
              <a:t>networkx</a:t>
            </a:r>
            <a:r>
              <a:rPr lang="en-US" altLang="zh-TW" sz="2800" dirty="0">
                <a:latin typeface="Consolas" pitchFamily="49" charset="0"/>
                <a:cs typeface="Consolas" pitchFamily="49" charset="0"/>
              </a:rPr>
              <a:t> as </a:t>
            </a:r>
            <a:r>
              <a:rPr lang="en-US" altLang="zh-TW" sz="2800" dirty="0" err="1">
                <a:latin typeface="Consolas" pitchFamily="49" charset="0"/>
                <a:cs typeface="Consolas" pitchFamily="49" charset="0"/>
              </a:rPr>
              <a:t>nx</a:t>
            </a:r>
            <a:r>
              <a:rPr lang="en-US" altLang="zh-TW" sz="2800" dirty="0">
                <a:latin typeface="Consolas" pitchFamily="49" charset="0"/>
                <a:cs typeface="Consolas" pitchFamily="49" charset="0"/>
              </a:rPr>
              <a:t> G=</a:t>
            </a:r>
            <a:r>
              <a:rPr lang="en-US" altLang="zh-TW" sz="2800" dirty="0" err="1">
                <a:latin typeface="Consolas" pitchFamily="49" charset="0"/>
                <a:cs typeface="Consolas" pitchFamily="49" charset="0"/>
              </a:rPr>
              <a:t>nx.path_graph</a:t>
            </a:r>
            <a:r>
              <a:rPr lang="en-US" altLang="zh-TW" sz="2800" dirty="0">
                <a:latin typeface="Consolas" pitchFamily="49" charset="0"/>
                <a:cs typeface="Consolas" pitchFamily="49" charset="0"/>
              </a:rPr>
              <a:t>(8) </a:t>
            </a:r>
            <a:endParaRPr lang="en-US" altLang="zh-TW" sz="2800" dirty="0" smtClean="0">
              <a:latin typeface="Consolas" pitchFamily="49" charset="0"/>
              <a:cs typeface="Consolas" pitchFamily="49" charset="0"/>
            </a:endParaRPr>
          </a:p>
          <a:p>
            <a:r>
              <a:rPr lang="en-US" altLang="zh-TW" sz="2800" dirty="0" err="1" smtClean="0">
                <a:latin typeface="Consolas" pitchFamily="49" charset="0"/>
                <a:cs typeface="Consolas" pitchFamily="49" charset="0"/>
              </a:rPr>
              <a:t>nx.draw</a:t>
            </a:r>
            <a:r>
              <a:rPr lang="en-US" altLang="zh-TW" sz="2800" dirty="0" smtClean="0">
                <a:latin typeface="Consolas" pitchFamily="49" charset="0"/>
                <a:cs typeface="Consolas" pitchFamily="49" charset="0"/>
              </a:rPr>
              <a:t>(G</a:t>
            </a:r>
            <a:r>
              <a:rPr lang="en-US" altLang="zh-TW" sz="2800" dirty="0">
                <a:latin typeface="Consolas" pitchFamily="49" charset="0"/>
                <a:cs typeface="Consolas" pitchFamily="49" charset="0"/>
              </a:rPr>
              <a:t>) </a:t>
            </a:r>
            <a:r>
              <a:rPr lang="en-US" altLang="zh-TW" sz="2800" dirty="0" err="1">
                <a:latin typeface="Consolas" pitchFamily="49" charset="0"/>
                <a:cs typeface="Consolas" pitchFamily="49" charset="0"/>
              </a:rPr>
              <a:t>plt.savefig</a:t>
            </a:r>
            <a:r>
              <a:rPr lang="en-US" altLang="zh-TW" sz="2800" dirty="0">
                <a:latin typeface="Consolas" pitchFamily="49" charset="0"/>
                <a:cs typeface="Consolas" pitchFamily="49" charset="0"/>
              </a:rPr>
              <a:t>("simple_path.png") </a:t>
            </a:r>
            <a:r>
              <a:rPr lang="en-US" altLang="zh-TW" sz="2800" dirty="0" err="1" smtClean="0">
                <a:latin typeface="Consolas" pitchFamily="49" charset="0"/>
                <a:cs typeface="Consolas" pitchFamily="49" charset="0"/>
              </a:rPr>
              <a:t>plt.show</a:t>
            </a:r>
            <a:r>
              <a:rPr lang="en-US" altLang="zh-TW" sz="2800" dirty="0">
                <a:latin typeface="Consolas" pitchFamily="49" charset="0"/>
                <a:cs typeface="Consolas" pitchFamily="49" charset="0"/>
              </a:rPr>
              <a:t>() </a:t>
            </a:r>
            <a:r>
              <a:rPr lang="en-US" altLang="zh-TW" sz="2800" i="1" dirty="0">
                <a:latin typeface="Consolas" pitchFamily="49" charset="0"/>
                <a:cs typeface="Consolas" pitchFamily="49" charset="0"/>
              </a:rPr>
              <a:t># display</a:t>
            </a:r>
            <a:endParaRPr lang="zh-TW" altLang="en-US" sz="2800" dirty="0">
              <a:latin typeface="Consolas" pitchFamily="49" charset="0"/>
              <a:cs typeface="Consolas" pitchFamily="49" charset="0"/>
            </a:endParaRPr>
          </a:p>
        </p:txBody>
      </p:sp>
    </p:spTree>
    <p:extLst>
      <p:ext uri="{BB962C8B-B14F-4D97-AF65-F5344CB8AC3E}">
        <p14:creationId xmlns:p14="http://schemas.microsoft.com/office/powerpoint/2010/main" val="26955304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More packages</a:t>
            </a:r>
            <a:endParaRPr lang="zh-TW" altLang="en-US" dirty="0"/>
          </a:p>
        </p:txBody>
      </p:sp>
      <p:sp>
        <p:nvSpPr>
          <p:cNvPr id="3" name="內容版面配置區 2"/>
          <p:cNvSpPr>
            <a:spLocks noGrp="1"/>
          </p:cNvSpPr>
          <p:nvPr>
            <p:ph idx="1"/>
          </p:nvPr>
        </p:nvSpPr>
        <p:spPr/>
        <p:txBody>
          <a:bodyPr>
            <a:normAutofit lnSpcReduction="10000"/>
          </a:bodyPr>
          <a:lstStyle/>
          <a:p>
            <a:r>
              <a:rPr lang="en-US" altLang="zh-TW" dirty="0" err="1"/>
              <a:t>igraph</a:t>
            </a:r>
            <a:r>
              <a:rPr lang="en-US" altLang="zh-TW" dirty="0"/>
              <a:t>(C)</a:t>
            </a:r>
          </a:p>
          <a:p>
            <a:pPr lvl="1"/>
            <a:r>
              <a:rPr lang="en-US" altLang="zh-TW" dirty="0">
                <a:hlinkClick r:id="rId2"/>
              </a:rPr>
              <a:t>http://igraph.sourceforge.net/</a:t>
            </a:r>
            <a:r>
              <a:rPr lang="en-US" altLang="zh-TW" dirty="0"/>
              <a:t> </a:t>
            </a:r>
          </a:p>
          <a:p>
            <a:r>
              <a:rPr lang="en-US" altLang="zh-TW" dirty="0"/>
              <a:t>The Boost Graph Library (C++) </a:t>
            </a:r>
          </a:p>
          <a:p>
            <a:pPr lvl="1"/>
            <a:r>
              <a:rPr lang="en-US" altLang="zh-TW" dirty="0">
                <a:hlinkClick r:id="rId3"/>
              </a:rPr>
              <a:t>http://www.boost.org/doc/libs/1_40_0/libs/graph/doc/index.html</a:t>
            </a:r>
            <a:endParaRPr lang="en-US" altLang="zh-TW" dirty="0"/>
          </a:p>
          <a:p>
            <a:r>
              <a:rPr lang="en-US" altLang="zh-TW" dirty="0"/>
              <a:t>Visualization: </a:t>
            </a:r>
            <a:r>
              <a:rPr lang="en-US" altLang="zh-TW" dirty="0" err="1" smtClean="0"/>
              <a:t>NodeXL</a:t>
            </a:r>
            <a:endParaRPr lang="en-US" altLang="zh-TW" dirty="0" smtClean="0"/>
          </a:p>
          <a:p>
            <a:pPr lvl="1"/>
            <a:r>
              <a:rPr lang="en-US" altLang="zh-TW" dirty="0">
                <a:hlinkClick r:id="rId4"/>
              </a:rPr>
              <a:t>http://nodexl.codeplex.com</a:t>
            </a:r>
            <a:r>
              <a:rPr lang="en-US" altLang="zh-TW" dirty="0" smtClean="0">
                <a:hlinkClick r:id="rId4"/>
              </a:rPr>
              <a:t>/</a:t>
            </a:r>
            <a:endParaRPr lang="en-US" altLang="zh-TW" dirty="0" smtClean="0"/>
          </a:p>
          <a:p>
            <a:r>
              <a:rPr lang="en-US" altLang="zh-TW" dirty="0" err="1" smtClean="0"/>
              <a:t>Prefuse</a:t>
            </a:r>
            <a:r>
              <a:rPr lang="en-US" altLang="zh-TW" dirty="0" smtClean="0"/>
              <a:t>(Java)</a:t>
            </a:r>
          </a:p>
          <a:p>
            <a:pPr lvl="1"/>
            <a:r>
              <a:rPr lang="en-US" altLang="zh-TW" dirty="0">
                <a:hlinkClick r:id="rId5"/>
              </a:rPr>
              <a:t>http://prefuse.org/</a:t>
            </a:r>
            <a:endParaRPr lang="en-US" altLang="zh-TW" dirty="0"/>
          </a:p>
          <a:p>
            <a:endParaRPr lang="zh-TW" altLang="en-US" dirty="0"/>
          </a:p>
        </p:txBody>
      </p:sp>
    </p:spTree>
    <p:extLst>
      <p:ext uri="{BB962C8B-B14F-4D97-AF65-F5344CB8AC3E}">
        <p14:creationId xmlns:p14="http://schemas.microsoft.com/office/powerpoint/2010/main" val="28745382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Start </a:t>
            </a:r>
            <a:r>
              <a:rPr lang="en-US" altLang="zh-TW" dirty="0" err="1" smtClean="0"/>
              <a:t>Networkx</a:t>
            </a:r>
            <a:r>
              <a:rPr lang="en-US" altLang="zh-TW" dirty="0" smtClean="0"/>
              <a:t>(1)</a:t>
            </a:r>
            <a:endParaRPr lang="zh-TW" altLang="en-US" dirty="0"/>
          </a:p>
        </p:txBody>
      </p:sp>
      <p:sp>
        <p:nvSpPr>
          <p:cNvPr id="3" name="內容版面配置區 2"/>
          <p:cNvSpPr>
            <a:spLocks noGrp="1"/>
          </p:cNvSpPr>
          <p:nvPr>
            <p:ph idx="1"/>
          </p:nvPr>
        </p:nvSpPr>
        <p:spPr/>
        <p:txBody>
          <a:bodyPr/>
          <a:lstStyle/>
          <a:p>
            <a:r>
              <a:rPr lang="en-US" altLang="zh-TW" dirty="0" smtClean="0"/>
              <a:t>First we should import it in python.</a:t>
            </a:r>
          </a:p>
          <a:p>
            <a:pPr marL="0" indent="0">
              <a:buNone/>
            </a:pPr>
            <a:endParaRPr lang="zh-TW" altLang="en-US" dirty="0"/>
          </a:p>
        </p:txBody>
      </p:sp>
      <p:sp>
        <p:nvSpPr>
          <p:cNvPr id="4" name="日期版面配置區 3"/>
          <p:cNvSpPr>
            <a:spLocks noGrp="1"/>
          </p:cNvSpPr>
          <p:nvPr>
            <p:ph type="dt" sz="half" idx="10"/>
          </p:nvPr>
        </p:nvSpPr>
        <p:spPr/>
        <p:txBody>
          <a:bodyPr/>
          <a:lstStyle/>
          <a:p>
            <a:endParaRPr lang="zh-TW" altLang="en-US" dirty="0"/>
          </a:p>
        </p:txBody>
      </p:sp>
      <p:sp>
        <p:nvSpPr>
          <p:cNvPr id="5" name="投影片編號版面配置區 4"/>
          <p:cNvSpPr>
            <a:spLocks noGrp="1"/>
          </p:cNvSpPr>
          <p:nvPr>
            <p:ph type="sldNum" sz="quarter" idx="12"/>
          </p:nvPr>
        </p:nvSpPr>
        <p:spPr/>
        <p:txBody>
          <a:bodyPr/>
          <a:lstStyle/>
          <a:p>
            <a:pPr algn="ctr"/>
            <a:fld id="{D9401000-4A04-432F-A8B0-7DF3C6EBB186}" type="slidenum">
              <a:rPr lang="zh-TW" altLang="en-US" smtClean="0"/>
              <a:pPr algn="ctr"/>
              <a:t>3</a:t>
            </a:fld>
            <a:endParaRPr lang="zh-TW" altLang="en-US" dirty="0"/>
          </a:p>
        </p:txBody>
      </p:sp>
      <p:sp>
        <p:nvSpPr>
          <p:cNvPr id="6" name="內容版面配置區 2"/>
          <p:cNvSpPr txBox="1">
            <a:spLocks/>
          </p:cNvSpPr>
          <p:nvPr/>
        </p:nvSpPr>
        <p:spPr>
          <a:xfrm>
            <a:off x="486668" y="2420888"/>
            <a:ext cx="8229600" cy="3240360"/>
          </a:xfrm>
          <a:prstGeom prst="rect">
            <a:avLst/>
          </a:prstGeom>
          <a:solidFill>
            <a:schemeClr val="accent3">
              <a:lumMod val="40000"/>
              <a:lumOff val="60000"/>
            </a:schemeClr>
          </a:solid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TW" dirty="0">
                <a:latin typeface="Consolas" pitchFamily="49" charset="0"/>
                <a:cs typeface="Consolas" pitchFamily="49" charset="0"/>
              </a:rPr>
              <a:t>i</a:t>
            </a:r>
            <a:r>
              <a:rPr lang="en-US" altLang="zh-TW" dirty="0" smtClean="0">
                <a:latin typeface="Consolas" pitchFamily="49" charset="0"/>
                <a:cs typeface="Consolas" pitchFamily="49" charset="0"/>
              </a:rPr>
              <a:t>mport </a:t>
            </a:r>
            <a:r>
              <a:rPr lang="en-US" altLang="zh-TW" dirty="0" err="1" smtClean="0">
                <a:latin typeface="Consolas" pitchFamily="49" charset="0"/>
                <a:cs typeface="Consolas" pitchFamily="49" charset="0"/>
              </a:rPr>
              <a:t>networkx</a:t>
            </a:r>
            <a:r>
              <a:rPr lang="en-US" altLang="zh-TW" dirty="0" smtClean="0">
                <a:latin typeface="Consolas" pitchFamily="49" charset="0"/>
                <a:cs typeface="Consolas" pitchFamily="49" charset="0"/>
              </a:rPr>
              <a:t> as </a:t>
            </a:r>
            <a:r>
              <a:rPr lang="en-US" altLang="zh-TW" dirty="0" err="1" smtClean="0">
                <a:latin typeface="Consolas" pitchFamily="49" charset="0"/>
                <a:cs typeface="Consolas" pitchFamily="49" charset="0"/>
              </a:rPr>
              <a:t>nx</a:t>
            </a:r>
            <a:endParaRPr lang="en-US" altLang="zh-TW" dirty="0" smtClean="0">
              <a:latin typeface="Consolas" pitchFamily="49" charset="0"/>
              <a:cs typeface="Consolas" pitchFamily="49" charset="0"/>
            </a:endParaRPr>
          </a:p>
          <a:p>
            <a:r>
              <a:rPr lang="en-US" altLang="zh-TW" dirty="0" err="1" smtClean="0"/>
              <a:t>nx</a:t>
            </a:r>
            <a:r>
              <a:rPr lang="en-US" altLang="zh-TW" dirty="0" smtClean="0"/>
              <a:t> </a:t>
            </a:r>
            <a:r>
              <a:rPr lang="en-US" altLang="zh-TW" dirty="0"/>
              <a:t>is just the </a:t>
            </a:r>
            <a:r>
              <a:rPr lang="en-US" altLang="zh-TW" dirty="0" smtClean="0"/>
              <a:t>abbreviation of </a:t>
            </a:r>
            <a:r>
              <a:rPr lang="en-US" altLang="zh-TW" dirty="0" err="1" smtClean="0"/>
              <a:t>networkx</a:t>
            </a:r>
            <a:r>
              <a:rPr lang="en-US" altLang="zh-TW" dirty="0" smtClean="0"/>
              <a:t>. When you call it frequently . You’d like to use it.</a:t>
            </a:r>
          </a:p>
          <a:p>
            <a:r>
              <a:rPr lang="en-US" altLang="zh-TW" dirty="0" smtClean="0"/>
              <a:t>For example </a:t>
            </a:r>
            <a:r>
              <a:rPr lang="en-US" altLang="zh-TW" dirty="0" err="1" smtClean="0"/>
              <a:t>nx.Graph</a:t>
            </a:r>
            <a:r>
              <a:rPr lang="en-US" altLang="zh-TW" dirty="0" smtClean="0"/>
              <a:t>()</a:t>
            </a:r>
          </a:p>
          <a:p>
            <a:pPr marL="0" indent="0">
              <a:buNone/>
            </a:pPr>
            <a:r>
              <a:rPr lang="en-US" altLang="zh-TW" dirty="0" smtClean="0"/>
              <a:t>                           </a:t>
            </a:r>
            <a:r>
              <a:rPr lang="en-US" altLang="zh-TW" dirty="0" err="1" smtClean="0"/>
              <a:t>nx.Digraph</a:t>
            </a:r>
            <a:r>
              <a:rPr lang="en-US" altLang="zh-TW" dirty="0" smtClean="0"/>
              <a:t>()</a:t>
            </a:r>
            <a:endParaRPr lang="zh-TW" altLang="en-US" dirty="0"/>
          </a:p>
        </p:txBody>
      </p:sp>
    </p:spTree>
    <p:extLst>
      <p:ext uri="{BB962C8B-B14F-4D97-AF65-F5344CB8AC3E}">
        <p14:creationId xmlns:p14="http://schemas.microsoft.com/office/powerpoint/2010/main" val="31568799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Start </a:t>
            </a:r>
            <a:r>
              <a:rPr lang="en-US" altLang="zh-TW" dirty="0" err="1" smtClean="0"/>
              <a:t>Networkx</a:t>
            </a:r>
            <a:r>
              <a:rPr lang="en-US" altLang="zh-TW" dirty="0" smtClean="0"/>
              <a:t>(2)</a:t>
            </a:r>
            <a:endParaRPr lang="zh-TW" altLang="en-US" dirty="0"/>
          </a:p>
        </p:txBody>
      </p:sp>
      <p:sp>
        <p:nvSpPr>
          <p:cNvPr id="3" name="內容版面配置區 2"/>
          <p:cNvSpPr>
            <a:spLocks noGrp="1"/>
          </p:cNvSpPr>
          <p:nvPr>
            <p:ph idx="1"/>
          </p:nvPr>
        </p:nvSpPr>
        <p:spPr>
          <a:xfrm>
            <a:off x="457200" y="1600200"/>
            <a:ext cx="8435280" cy="4525963"/>
          </a:xfrm>
        </p:spPr>
        <p:txBody>
          <a:bodyPr/>
          <a:lstStyle/>
          <a:p>
            <a:r>
              <a:rPr lang="en-US" altLang="zh-TW" dirty="0" smtClean="0"/>
              <a:t>There are some definition of edge and node.</a:t>
            </a:r>
          </a:p>
          <a:p>
            <a:pPr marL="0" indent="0">
              <a:buNone/>
            </a:pPr>
            <a:r>
              <a:rPr lang="en-US" altLang="zh-TW" dirty="0"/>
              <a:t> </a:t>
            </a:r>
            <a:r>
              <a:rPr lang="en-US" altLang="zh-TW" dirty="0" smtClean="0"/>
              <a:t>In social network, node can be a person or company and so on. Edge can be any relationship between the nodes</a:t>
            </a:r>
            <a:endParaRPr lang="zh-TW" altLang="en-US" dirty="0"/>
          </a:p>
        </p:txBody>
      </p:sp>
      <p:sp>
        <p:nvSpPr>
          <p:cNvPr id="4" name="日期版面配置區 3"/>
          <p:cNvSpPr>
            <a:spLocks noGrp="1"/>
          </p:cNvSpPr>
          <p:nvPr>
            <p:ph type="dt" sz="half" idx="10"/>
          </p:nvPr>
        </p:nvSpPr>
        <p:spPr/>
        <p:txBody>
          <a:bodyPr/>
          <a:lstStyle/>
          <a:p>
            <a:endParaRPr lang="zh-TW" altLang="en-US" dirty="0"/>
          </a:p>
        </p:txBody>
      </p:sp>
      <p:sp>
        <p:nvSpPr>
          <p:cNvPr id="5" name="投影片編號版面配置區 4"/>
          <p:cNvSpPr>
            <a:spLocks noGrp="1"/>
          </p:cNvSpPr>
          <p:nvPr>
            <p:ph type="sldNum" sz="quarter" idx="12"/>
          </p:nvPr>
        </p:nvSpPr>
        <p:spPr/>
        <p:txBody>
          <a:bodyPr/>
          <a:lstStyle/>
          <a:p>
            <a:pPr algn="ctr"/>
            <a:fld id="{D9401000-4A04-432F-A8B0-7DF3C6EBB186}" type="slidenum">
              <a:rPr lang="zh-TW" altLang="en-US" smtClean="0"/>
              <a:pPr algn="ctr"/>
              <a:t>4</a:t>
            </a:fld>
            <a:endParaRPr lang="zh-TW" altLang="en-US" dirty="0"/>
          </a:p>
        </p:txBody>
      </p:sp>
      <p:pic>
        <p:nvPicPr>
          <p:cNvPr id="1026" name="Picture 2" descr="C:\Users\user\Desktop\233513k16hmnc12w06pmt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9912" y="3212976"/>
            <a:ext cx="3917534" cy="3024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2563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Start </a:t>
            </a:r>
            <a:r>
              <a:rPr lang="en-US" altLang="zh-TW" dirty="0" err="1" smtClean="0"/>
              <a:t>Networkx</a:t>
            </a:r>
            <a:r>
              <a:rPr lang="en-US" altLang="zh-TW" dirty="0" smtClean="0"/>
              <a:t>(3-1)</a:t>
            </a:r>
            <a:endParaRPr lang="zh-TW" altLang="en-US" dirty="0"/>
          </a:p>
        </p:txBody>
      </p:sp>
      <p:sp>
        <p:nvSpPr>
          <p:cNvPr id="3" name="內容版面配置區 2"/>
          <p:cNvSpPr>
            <a:spLocks noGrp="1"/>
          </p:cNvSpPr>
          <p:nvPr>
            <p:ph idx="1"/>
          </p:nvPr>
        </p:nvSpPr>
        <p:spPr/>
        <p:txBody>
          <a:bodyPr/>
          <a:lstStyle/>
          <a:p>
            <a:r>
              <a:rPr lang="en-US" altLang="zh-TW" dirty="0" smtClean="0"/>
              <a:t>Declare what kind of graph we want.</a:t>
            </a:r>
            <a:endParaRPr lang="zh-TW" altLang="en-US" dirty="0"/>
          </a:p>
        </p:txBody>
      </p:sp>
      <p:sp>
        <p:nvSpPr>
          <p:cNvPr id="4" name="日期版面配置區 3"/>
          <p:cNvSpPr>
            <a:spLocks noGrp="1"/>
          </p:cNvSpPr>
          <p:nvPr>
            <p:ph type="dt" sz="half" idx="10"/>
          </p:nvPr>
        </p:nvSpPr>
        <p:spPr/>
        <p:txBody>
          <a:bodyPr/>
          <a:lstStyle/>
          <a:p>
            <a:endParaRPr lang="zh-TW" altLang="en-US" dirty="0"/>
          </a:p>
        </p:txBody>
      </p:sp>
      <p:sp>
        <p:nvSpPr>
          <p:cNvPr id="5" name="投影片編號版面配置區 4"/>
          <p:cNvSpPr>
            <a:spLocks noGrp="1"/>
          </p:cNvSpPr>
          <p:nvPr>
            <p:ph type="sldNum" sz="quarter" idx="12"/>
          </p:nvPr>
        </p:nvSpPr>
        <p:spPr/>
        <p:txBody>
          <a:bodyPr/>
          <a:lstStyle/>
          <a:p>
            <a:pPr algn="ctr"/>
            <a:fld id="{D9401000-4A04-432F-A8B0-7DF3C6EBB186}" type="slidenum">
              <a:rPr lang="zh-TW" altLang="en-US" smtClean="0"/>
              <a:pPr algn="ctr"/>
              <a:t>5</a:t>
            </a:fld>
            <a:endParaRPr lang="zh-TW" altLang="en-US" dirty="0"/>
          </a:p>
        </p:txBody>
      </p:sp>
      <p:sp>
        <p:nvSpPr>
          <p:cNvPr id="6" name="內容版面配置區 2"/>
          <p:cNvSpPr txBox="1">
            <a:spLocks/>
          </p:cNvSpPr>
          <p:nvPr/>
        </p:nvSpPr>
        <p:spPr>
          <a:xfrm>
            <a:off x="611560" y="2636912"/>
            <a:ext cx="8229600" cy="3240360"/>
          </a:xfrm>
          <a:prstGeom prst="rect">
            <a:avLst/>
          </a:prstGeom>
          <a:solidFill>
            <a:schemeClr val="accent3">
              <a:lumMod val="40000"/>
              <a:lumOff val="60000"/>
            </a:schemeClr>
          </a:solid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TW" dirty="0"/>
              <a:t>i</a:t>
            </a:r>
            <a:r>
              <a:rPr lang="en-US" altLang="zh-TW" dirty="0" smtClean="0"/>
              <a:t>mport </a:t>
            </a:r>
            <a:r>
              <a:rPr lang="en-US" altLang="zh-TW" dirty="0" err="1" smtClean="0"/>
              <a:t>networkx</a:t>
            </a:r>
            <a:r>
              <a:rPr lang="en-US" altLang="zh-TW" dirty="0" smtClean="0"/>
              <a:t> as </a:t>
            </a:r>
            <a:r>
              <a:rPr lang="en-US" altLang="zh-TW" dirty="0" err="1" smtClean="0"/>
              <a:t>nx</a:t>
            </a:r>
            <a:endParaRPr lang="en-US" altLang="zh-TW" dirty="0" smtClean="0"/>
          </a:p>
          <a:p>
            <a:pPr marL="0" indent="0">
              <a:buNone/>
            </a:pPr>
            <a:r>
              <a:rPr lang="en-US" altLang="zh-TW" dirty="0" smtClean="0"/>
              <a:t>graph1=</a:t>
            </a:r>
            <a:r>
              <a:rPr lang="en-US" altLang="zh-TW" dirty="0" err="1" smtClean="0"/>
              <a:t>nx.Graph</a:t>
            </a:r>
            <a:r>
              <a:rPr lang="en-US" altLang="zh-TW" dirty="0"/>
              <a:t>()      #</a:t>
            </a:r>
            <a:r>
              <a:rPr lang="en-US" altLang="zh-TW" dirty="0" smtClean="0"/>
              <a:t>Undirected </a:t>
            </a:r>
            <a:r>
              <a:rPr lang="en-US" altLang="zh-TW" dirty="0"/>
              <a:t>graphs with self loops</a:t>
            </a:r>
            <a:endParaRPr lang="en-US" altLang="zh-TW" dirty="0" smtClean="0"/>
          </a:p>
          <a:p>
            <a:pPr marL="0" indent="0">
              <a:buNone/>
            </a:pPr>
            <a:r>
              <a:rPr lang="en-US" altLang="zh-TW" dirty="0" smtClean="0"/>
              <a:t>graph2=</a:t>
            </a:r>
            <a:r>
              <a:rPr lang="en-US" altLang="zh-TW" dirty="0" err="1" smtClean="0"/>
              <a:t>nx.DiGraph</a:t>
            </a:r>
            <a:r>
              <a:rPr lang="en-US" altLang="zh-TW" dirty="0"/>
              <a:t>()  </a:t>
            </a:r>
            <a:r>
              <a:rPr lang="en-US" altLang="zh-TW" dirty="0" smtClean="0"/>
              <a:t> #Directed </a:t>
            </a:r>
            <a:r>
              <a:rPr lang="en-US" altLang="zh-TW" dirty="0"/>
              <a:t>graphs with self </a:t>
            </a:r>
            <a:r>
              <a:rPr lang="en-US" altLang="zh-TW" dirty="0" smtClean="0"/>
              <a:t>loops</a:t>
            </a:r>
          </a:p>
        </p:txBody>
      </p:sp>
    </p:spTree>
    <p:extLst>
      <p:ext uri="{BB962C8B-B14F-4D97-AF65-F5344CB8AC3E}">
        <p14:creationId xmlns:p14="http://schemas.microsoft.com/office/powerpoint/2010/main" val="18944075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Start </a:t>
            </a:r>
            <a:r>
              <a:rPr lang="en-US" altLang="zh-TW" dirty="0" err="1" smtClean="0"/>
              <a:t>Networkx</a:t>
            </a:r>
            <a:r>
              <a:rPr lang="en-US" altLang="zh-TW" dirty="0" smtClean="0"/>
              <a:t>(3-2)</a:t>
            </a:r>
            <a:endParaRPr lang="zh-TW" altLang="en-US" dirty="0"/>
          </a:p>
        </p:txBody>
      </p:sp>
      <p:sp>
        <p:nvSpPr>
          <p:cNvPr id="3" name="內容版面配置區 2"/>
          <p:cNvSpPr>
            <a:spLocks noGrp="1"/>
          </p:cNvSpPr>
          <p:nvPr>
            <p:ph idx="1"/>
          </p:nvPr>
        </p:nvSpPr>
        <p:spPr/>
        <p:txBody>
          <a:bodyPr/>
          <a:lstStyle/>
          <a:p>
            <a:r>
              <a:rPr lang="en-US" altLang="zh-TW" dirty="0" smtClean="0"/>
              <a:t>What’s the example of Graph and </a:t>
            </a:r>
            <a:r>
              <a:rPr lang="en-US" altLang="zh-TW" dirty="0" err="1" smtClean="0"/>
              <a:t>DiGraph</a:t>
            </a:r>
            <a:endParaRPr lang="en-US" altLang="zh-TW" dirty="0" smtClean="0"/>
          </a:p>
          <a:p>
            <a:endParaRPr lang="en-US" altLang="zh-TW" dirty="0"/>
          </a:p>
          <a:p>
            <a:r>
              <a:rPr lang="en-US" altLang="zh-TW" dirty="0" smtClean="0"/>
              <a:t>           Graph                               </a:t>
            </a:r>
            <a:r>
              <a:rPr lang="en-US" altLang="zh-TW" dirty="0" err="1" smtClean="0"/>
              <a:t>DiGraph</a:t>
            </a:r>
            <a:endParaRPr lang="en-US" altLang="zh-TW" dirty="0" smtClean="0"/>
          </a:p>
          <a:p>
            <a:endParaRPr lang="en-US" altLang="zh-TW" dirty="0"/>
          </a:p>
          <a:p>
            <a:pPr marL="0" indent="0">
              <a:buNone/>
            </a:pPr>
            <a:r>
              <a:rPr lang="en-US" altLang="zh-TW" dirty="0"/>
              <a:t> </a:t>
            </a:r>
            <a:endParaRPr lang="en-US" altLang="zh-TW" dirty="0" smtClean="0"/>
          </a:p>
          <a:p>
            <a:pPr marL="0" indent="0">
              <a:buNone/>
            </a:pPr>
            <a:r>
              <a:rPr lang="en-US" altLang="zh-TW" dirty="0"/>
              <a:t> </a:t>
            </a:r>
            <a:r>
              <a:rPr lang="en-US" altLang="zh-TW" dirty="0" smtClean="0"/>
              <a:t>A and B are classmates.              A likes B.</a:t>
            </a:r>
            <a:endParaRPr lang="en-US" altLang="zh-TW" dirty="0"/>
          </a:p>
        </p:txBody>
      </p:sp>
      <p:sp>
        <p:nvSpPr>
          <p:cNvPr id="4" name="日期版面配置區 3"/>
          <p:cNvSpPr>
            <a:spLocks noGrp="1"/>
          </p:cNvSpPr>
          <p:nvPr>
            <p:ph type="dt" sz="half" idx="10"/>
          </p:nvPr>
        </p:nvSpPr>
        <p:spPr/>
        <p:txBody>
          <a:bodyPr/>
          <a:lstStyle/>
          <a:p>
            <a:endParaRPr lang="zh-TW" altLang="en-US" dirty="0"/>
          </a:p>
        </p:txBody>
      </p:sp>
      <p:sp>
        <p:nvSpPr>
          <p:cNvPr id="5" name="投影片編號版面配置區 4"/>
          <p:cNvSpPr>
            <a:spLocks noGrp="1"/>
          </p:cNvSpPr>
          <p:nvPr>
            <p:ph type="sldNum" sz="quarter" idx="12"/>
          </p:nvPr>
        </p:nvSpPr>
        <p:spPr/>
        <p:txBody>
          <a:bodyPr/>
          <a:lstStyle/>
          <a:p>
            <a:pPr algn="ctr"/>
            <a:fld id="{D9401000-4A04-432F-A8B0-7DF3C6EBB186}" type="slidenum">
              <a:rPr lang="zh-TW" altLang="en-US" smtClean="0"/>
              <a:pPr algn="ctr"/>
              <a:t>6</a:t>
            </a:fld>
            <a:endParaRPr lang="zh-TW" altLang="en-US" dirty="0"/>
          </a:p>
        </p:txBody>
      </p:sp>
      <p:sp>
        <p:nvSpPr>
          <p:cNvPr id="7" name="橢圓 6"/>
          <p:cNvSpPr/>
          <p:nvPr/>
        </p:nvSpPr>
        <p:spPr>
          <a:xfrm>
            <a:off x="5261157" y="3279630"/>
            <a:ext cx="841812" cy="840779"/>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3200" dirty="0"/>
              <a:t>A</a:t>
            </a:r>
            <a:endParaRPr lang="zh-TW" altLang="en-US" sz="3200" dirty="0"/>
          </a:p>
        </p:txBody>
      </p:sp>
      <p:sp>
        <p:nvSpPr>
          <p:cNvPr id="8" name="橢圓 7"/>
          <p:cNvSpPr/>
          <p:nvPr/>
        </p:nvSpPr>
        <p:spPr>
          <a:xfrm>
            <a:off x="6660232" y="3284983"/>
            <a:ext cx="841812" cy="840779"/>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3200" dirty="0"/>
              <a:t>B</a:t>
            </a:r>
            <a:endParaRPr lang="zh-TW" altLang="en-US" sz="3200" dirty="0"/>
          </a:p>
        </p:txBody>
      </p:sp>
      <p:cxnSp>
        <p:nvCxnSpPr>
          <p:cNvPr id="9" name="直線單箭頭接點 8"/>
          <p:cNvCxnSpPr>
            <a:stCxn id="7" idx="6"/>
            <a:endCxn id="8" idx="2"/>
          </p:cNvCxnSpPr>
          <p:nvPr/>
        </p:nvCxnSpPr>
        <p:spPr>
          <a:xfrm>
            <a:off x="6102969" y="3700020"/>
            <a:ext cx="557263" cy="5353"/>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 name="橢圓 9"/>
          <p:cNvSpPr/>
          <p:nvPr/>
        </p:nvSpPr>
        <p:spPr>
          <a:xfrm>
            <a:off x="1403648" y="3284984"/>
            <a:ext cx="841812" cy="840779"/>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3200" dirty="0"/>
              <a:t>A</a:t>
            </a:r>
            <a:endParaRPr lang="zh-TW" altLang="en-US" sz="3200" dirty="0"/>
          </a:p>
        </p:txBody>
      </p:sp>
      <p:sp>
        <p:nvSpPr>
          <p:cNvPr id="11" name="橢圓 10"/>
          <p:cNvSpPr/>
          <p:nvPr/>
        </p:nvSpPr>
        <p:spPr>
          <a:xfrm>
            <a:off x="2802723" y="3290337"/>
            <a:ext cx="841812" cy="840779"/>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3200" dirty="0"/>
              <a:t>B</a:t>
            </a:r>
            <a:endParaRPr lang="zh-TW" altLang="en-US" sz="3200" dirty="0"/>
          </a:p>
        </p:txBody>
      </p:sp>
      <p:cxnSp>
        <p:nvCxnSpPr>
          <p:cNvPr id="16" name="直線接點 15"/>
          <p:cNvCxnSpPr>
            <a:stCxn id="10" idx="6"/>
            <a:endCxn id="11" idx="2"/>
          </p:cNvCxnSpPr>
          <p:nvPr/>
        </p:nvCxnSpPr>
        <p:spPr>
          <a:xfrm>
            <a:off x="2245460" y="3705374"/>
            <a:ext cx="557263" cy="535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92697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Start </a:t>
            </a:r>
            <a:r>
              <a:rPr lang="en-US" altLang="zh-TW" dirty="0" err="1" smtClean="0"/>
              <a:t>Networkx</a:t>
            </a:r>
            <a:r>
              <a:rPr lang="en-US" altLang="zh-TW" dirty="0" smtClean="0"/>
              <a:t>(3-3)</a:t>
            </a:r>
            <a:endParaRPr lang="zh-TW" altLang="en-US" dirty="0"/>
          </a:p>
        </p:txBody>
      </p:sp>
      <p:sp>
        <p:nvSpPr>
          <p:cNvPr id="3" name="內容版面配置區 2"/>
          <p:cNvSpPr>
            <a:spLocks noGrp="1"/>
          </p:cNvSpPr>
          <p:nvPr>
            <p:ph idx="1"/>
          </p:nvPr>
        </p:nvSpPr>
        <p:spPr/>
        <p:txBody>
          <a:bodyPr/>
          <a:lstStyle/>
          <a:p>
            <a:r>
              <a:rPr lang="en-US" altLang="zh-TW" dirty="0" smtClean="0"/>
              <a:t>What’s more</a:t>
            </a:r>
            <a:endParaRPr lang="zh-TW" altLang="en-US" dirty="0"/>
          </a:p>
        </p:txBody>
      </p:sp>
      <p:sp>
        <p:nvSpPr>
          <p:cNvPr id="4" name="日期版面配置區 3"/>
          <p:cNvSpPr>
            <a:spLocks noGrp="1"/>
          </p:cNvSpPr>
          <p:nvPr>
            <p:ph type="dt" sz="half" idx="10"/>
          </p:nvPr>
        </p:nvSpPr>
        <p:spPr/>
        <p:txBody>
          <a:bodyPr/>
          <a:lstStyle/>
          <a:p>
            <a:endParaRPr lang="zh-TW" altLang="en-US" dirty="0"/>
          </a:p>
        </p:txBody>
      </p:sp>
      <p:sp>
        <p:nvSpPr>
          <p:cNvPr id="5" name="投影片編號版面配置區 4"/>
          <p:cNvSpPr>
            <a:spLocks noGrp="1"/>
          </p:cNvSpPr>
          <p:nvPr>
            <p:ph type="sldNum" sz="quarter" idx="12"/>
          </p:nvPr>
        </p:nvSpPr>
        <p:spPr/>
        <p:txBody>
          <a:bodyPr/>
          <a:lstStyle/>
          <a:p>
            <a:pPr algn="ctr"/>
            <a:fld id="{D9401000-4A04-432F-A8B0-7DF3C6EBB186}" type="slidenum">
              <a:rPr lang="zh-TW" altLang="en-US" smtClean="0"/>
              <a:pPr algn="ctr"/>
              <a:t>7</a:t>
            </a:fld>
            <a:endParaRPr lang="zh-TW" altLang="en-US" dirty="0"/>
          </a:p>
        </p:txBody>
      </p:sp>
      <p:sp>
        <p:nvSpPr>
          <p:cNvPr id="6" name="內容版面配置區 2"/>
          <p:cNvSpPr txBox="1">
            <a:spLocks/>
          </p:cNvSpPr>
          <p:nvPr/>
        </p:nvSpPr>
        <p:spPr>
          <a:xfrm>
            <a:off x="611560" y="2780928"/>
            <a:ext cx="8229600" cy="3240360"/>
          </a:xfrm>
          <a:prstGeom prst="rect">
            <a:avLst/>
          </a:prstGeom>
          <a:solidFill>
            <a:schemeClr val="accent3">
              <a:lumMod val="40000"/>
              <a:lumOff val="60000"/>
            </a:schemeClr>
          </a:solid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TW" dirty="0"/>
              <a:t>i</a:t>
            </a:r>
            <a:r>
              <a:rPr lang="en-US" altLang="zh-TW" dirty="0" smtClean="0"/>
              <a:t>mport </a:t>
            </a:r>
            <a:r>
              <a:rPr lang="en-US" altLang="zh-TW" dirty="0" err="1" smtClean="0"/>
              <a:t>networkx</a:t>
            </a:r>
            <a:r>
              <a:rPr lang="en-US" altLang="zh-TW" dirty="0" smtClean="0"/>
              <a:t> as </a:t>
            </a:r>
            <a:r>
              <a:rPr lang="en-US" altLang="zh-TW" dirty="0" err="1" smtClean="0"/>
              <a:t>nx</a:t>
            </a:r>
            <a:endParaRPr lang="en-US" altLang="zh-TW" dirty="0" smtClean="0"/>
          </a:p>
          <a:p>
            <a:pPr marL="0" indent="0">
              <a:buNone/>
            </a:pPr>
            <a:r>
              <a:rPr lang="en-US" altLang="zh-TW" dirty="0" smtClean="0"/>
              <a:t>graph3=</a:t>
            </a:r>
            <a:r>
              <a:rPr lang="en-US" altLang="zh-TW" dirty="0" err="1" smtClean="0"/>
              <a:t>nx.MultiGraph</a:t>
            </a:r>
            <a:r>
              <a:rPr lang="en-US" altLang="zh-TW" dirty="0"/>
              <a:t>() #Undirected graphs with self loops and parallel edges</a:t>
            </a:r>
            <a:endParaRPr lang="en-US" altLang="zh-TW" dirty="0" smtClean="0"/>
          </a:p>
          <a:p>
            <a:pPr marL="0" indent="0">
              <a:buNone/>
            </a:pPr>
            <a:r>
              <a:rPr lang="en-US" altLang="zh-TW" dirty="0" smtClean="0"/>
              <a:t>graph4=</a:t>
            </a:r>
            <a:r>
              <a:rPr lang="en-US" altLang="zh-TW" dirty="0" err="1" smtClean="0"/>
              <a:t>nx.MultiDiGraph</a:t>
            </a:r>
            <a:r>
              <a:rPr lang="en-US" altLang="zh-TW" dirty="0"/>
              <a:t>() #Directed graphs with self loops and parallel edges</a:t>
            </a:r>
            <a:endParaRPr lang="zh-TW" altLang="en-US" dirty="0"/>
          </a:p>
        </p:txBody>
      </p:sp>
    </p:spTree>
    <p:extLst>
      <p:ext uri="{BB962C8B-B14F-4D97-AF65-F5344CB8AC3E}">
        <p14:creationId xmlns:p14="http://schemas.microsoft.com/office/powerpoint/2010/main" val="14628629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Start </a:t>
            </a:r>
            <a:r>
              <a:rPr lang="en-US" altLang="zh-TW" dirty="0" err="1" smtClean="0"/>
              <a:t>Networkx</a:t>
            </a:r>
            <a:r>
              <a:rPr lang="en-US" altLang="zh-TW" dirty="0" smtClean="0"/>
              <a:t>(3-4)</a:t>
            </a:r>
            <a:endParaRPr lang="zh-TW" altLang="en-US" dirty="0"/>
          </a:p>
        </p:txBody>
      </p:sp>
      <p:sp>
        <p:nvSpPr>
          <p:cNvPr id="3" name="內容版面配置區 2"/>
          <p:cNvSpPr>
            <a:spLocks noGrp="1"/>
          </p:cNvSpPr>
          <p:nvPr>
            <p:ph idx="1"/>
          </p:nvPr>
        </p:nvSpPr>
        <p:spPr/>
        <p:txBody>
          <a:bodyPr/>
          <a:lstStyle/>
          <a:p>
            <a:r>
              <a:rPr lang="en-US" altLang="zh-TW" dirty="0"/>
              <a:t>What’s the example of </a:t>
            </a:r>
            <a:r>
              <a:rPr lang="en-US" altLang="zh-TW" dirty="0" err="1" smtClean="0"/>
              <a:t>MultiGraph</a:t>
            </a:r>
            <a:r>
              <a:rPr lang="en-US" altLang="zh-TW" dirty="0" smtClean="0"/>
              <a:t> and </a:t>
            </a:r>
            <a:r>
              <a:rPr lang="en-US" altLang="zh-TW" dirty="0" err="1" smtClean="0"/>
              <a:t>MultiDiGraph</a:t>
            </a:r>
            <a:r>
              <a:rPr lang="en-US" altLang="zh-TW" dirty="0" smtClean="0"/>
              <a:t>?</a:t>
            </a:r>
            <a:endParaRPr lang="zh-TW" altLang="en-US" dirty="0"/>
          </a:p>
        </p:txBody>
      </p:sp>
      <p:sp>
        <p:nvSpPr>
          <p:cNvPr id="4" name="日期版面配置區 3"/>
          <p:cNvSpPr>
            <a:spLocks noGrp="1"/>
          </p:cNvSpPr>
          <p:nvPr>
            <p:ph type="dt" sz="half" idx="10"/>
          </p:nvPr>
        </p:nvSpPr>
        <p:spPr/>
        <p:txBody>
          <a:bodyPr/>
          <a:lstStyle/>
          <a:p>
            <a:endParaRPr lang="zh-TW" altLang="en-US" dirty="0"/>
          </a:p>
        </p:txBody>
      </p:sp>
      <p:sp>
        <p:nvSpPr>
          <p:cNvPr id="5" name="投影片編號版面配置區 4"/>
          <p:cNvSpPr>
            <a:spLocks noGrp="1"/>
          </p:cNvSpPr>
          <p:nvPr>
            <p:ph type="sldNum" sz="quarter" idx="12"/>
          </p:nvPr>
        </p:nvSpPr>
        <p:spPr/>
        <p:txBody>
          <a:bodyPr/>
          <a:lstStyle/>
          <a:p>
            <a:pPr algn="ctr"/>
            <a:fld id="{D9401000-4A04-432F-A8B0-7DF3C6EBB186}" type="slidenum">
              <a:rPr lang="zh-TW" altLang="en-US" smtClean="0"/>
              <a:pPr algn="ctr"/>
              <a:t>8</a:t>
            </a:fld>
            <a:endParaRPr lang="zh-TW" altLang="en-US" dirty="0"/>
          </a:p>
        </p:txBody>
      </p:sp>
      <p:pic>
        <p:nvPicPr>
          <p:cNvPr id="6" name="Picture 3" descr="C:\Users\user\Desktop\3527097_585d6f6fe2f3c828eacb61fd65e796a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33412"/>
            <a:ext cx="7467814" cy="6849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6427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err="1"/>
              <a:t>NetworkX</a:t>
            </a:r>
            <a:r>
              <a:rPr lang="en-US" altLang="zh-TW" dirty="0"/>
              <a:t> API(1) – basic method</a:t>
            </a:r>
            <a:endParaRPr lang="zh-TW" altLang="en-US" dirty="0"/>
          </a:p>
        </p:txBody>
      </p:sp>
      <p:sp>
        <p:nvSpPr>
          <p:cNvPr id="3" name="內容版面配置區 2"/>
          <p:cNvSpPr>
            <a:spLocks noGrp="1"/>
          </p:cNvSpPr>
          <p:nvPr>
            <p:ph idx="1"/>
          </p:nvPr>
        </p:nvSpPr>
        <p:spPr/>
        <p:txBody>
          <a:bodyPr/>
          <a:lstStyle/>
          <a:p>
            <a:r>
              <a:rPr lang="en-US" altLang="zh-TW" dirty="0" smtClean="0"/>
              <a:t>Here we want to introduce some basic method to generate the graph.</a:t>
            </a:r>
            <a:endParaRPr lang="zh-TW" altLang="en-US" dirty="0"/>
          </a:p>
        </p:txBody>
      </p:sp>
      <p:sp>
        <p:nvSpPr>
          <p:cNvPr id="4" name="日期版面配置區 3"/>
          <p:cNvSpPr>
            <a:spLocks noGrp="1"/>
          </p:cNvSpPr>
          <p:nvPr>
            <p:ph type="dt" sz="half" idx="10"/>
          </p:nvPr>
        </p:nvSpPr>
        <p:spPr/>
        <p:txBody>
          <a:bodyPr/>
          <a:lstStyle/>
          <a:p>
            <a:endParaRPr lang="zh-TW" altLang="en-US" dirty="0"/>
          </a:p>
        </p:txBody>
      </p:sp>
      <p:sp>
        <p:nvSpPr>
          <p:cNvPr id="5" name="投影片編號版面配置區 4"/>
          <p:cNvSpPr>
            <a:spLocks noGrp="1"/>
          </p:cNvSpPr>
          <p:nvPr>
            <p:ph type="sldNum" sz="quarter" idx="12"/>
          </p:nvPr>
        </p:nvSpPr>
        <p:spPr/>
        <p:txBody>
          <a:bodyPr/>
          <a:lstStyle/>
          <a:p>
            <a:pPr algn="ctr"/>
            <a:fld id="{D9401000-4A04-432F-A8B0-7DF3C6EBB186}" type="slidenum">
              <a:rPr lang="zh-TW" altLang="en-US" smtClean="0"/>
              <a:pPr algn="ctr"/>
              <a:t>9</a:t>
            </a:fld>
            <a:endParaRPr lang="zh-TW" altLang="en-US" dirty="0"/>
          </a:p>
        </p:txBody>
      </p:sp>
      <p:sp>
        <p:nvSpPr>
          <p:cNvPr id="6" name="內容版面配置區 2"/>
          <p:cNvSpPr txBox="1">
            <a:spLocks/>
          </p:cNvSpPr>
          <p:nvPr/>
        </p:nvSpPr>
        <p:spPr>
          <a:xfrm>
            <a:off x="616868" y="2636912"/>
            <a:ext cx="7771556" cy="3456384"/>
          </a:xfrm>
          <a:prstGeom prst="rect">
            <a:avLst/>
          </a:prstGeom>
          <a:solidFill>
            <a:schemeClr val="accent3">
              <a:lumMod val="40000"/>
              <a:lumOff val="60000"/>
            </a:schemeClr>
          </a:solid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0000"/>
              </a:lnSpc>
            </a:pPr>
            <a:r>
              <a:rPr lang="en-US" altLang="zh-TW" dirty="0" err="1" smtClean="0">
                <a:latin typeface="Consolas" pitchFamily="49" charset="0"/>
                <a:cs typeface="Consolas" pitchFamily="49" charset="0"/>
              </a:rPr>
              <a:t>G.add_edge</a:t>
            </a:r>
            <a:r>
              <a:rPr lang="en-US" altLang="zh-TW" dirty="0" smtClean="0">
                <a:latin typeface="Consolas" pitchFamily="49" charset="0"/>
                <a:cs typeface="Consolas" pitchFamily="49" charset="0"/>
              </a:rPr>
              <a:t>(v1,v2)</a:t>
            </a:r>
          </a:p>
          <a:p>
            <a:pPr>
              <a:lnSpc>
                <a:spcPct val="80000"/>
              </a:lnSpc>
            </a:pPr>
            <a:r>
              <a:rPr lang="en-US" altLang="zh-TW" dirty="0" err="1" smtClean="0">
                <a:latin typeface="Consolas" pitchFamily="49" charset="0"/>
                <a:cs typeface="Consolas" pitchFamily="49" charset="0"/>
              </a:rPr>
              <a:t>G.add_node</a:t>
            </a:r>
            <a:r>
              <a:rPr lang="en-US" altLang="zh-TW" dirty="0" smtClean="0">
                <a:latin typeface="Consolas" pitchFamily="49" charset="0"/>
                <a:cs typeface="Consolas" pitchFamily="49" charset="0"/>
              </a:rPr>
              <a:t>(v)</a:t>
            </a:r>
          </a:p>
          <a:p>
            <a:pPr>
              <a:lnSpc>
                <a:spcPct val="80000"/>
              </a:lnSpc>
            </a:pPr>
            <a:r>
              <a:rPr lang="en-US" altLang="zh-TW" dirty="0" err="1" smtClean="0">
                <a:latin typeface="Consolas" pitchFamily="49" charset="0"/>
                <a:cs typeface="Consolas" pitchFamily="49" charset="0"/>
              </a:rPr>
              <a:t>G.add_path</a:t>
            </a:r>
            <a:r>
              <a:rPr lang="en-US" altLang="zh-TW" dirty="0" smtClean="0">
                <a:latin typeface="Consolas" pitchFamily="49" charset="0"/>
                <a:cs typeface="Consolas" pitchFamily="49" charset="0"/>
              </a:rPr>
              <a:t>([v1,v2….</a:t>
            </a:r>
            <a:r>
              <a:rPr lang="en-US" altLang="zh-TW" dirty="0" err="1" smtClean="0">
                <a:latin typeface="Consolas" pitchFamily="49" charset="0"/>
                <a:cs typeface="Consolas" pitchFamily="49" charset="0"/>
              </a:rPr>
              <a:t>vn</a:t>
            </a:r>
            <a:r>
              <a:rPr lang="en-US" altLang="zh-TW" dirty="0" smtClean="0">
                <a:latin typeface="Consolas" pitchFamily="49" charset="0"/>
                <a:cs typeface="Consolas" pitchFamily="49" charset="0"/>
              </a:rPr>
              <a:t>]): add (v1,v2) ,(v2,v3)…, (vn-1,vn)</a:t>
            </a:r>
          </a:p>
          <a:p>
            <a:pPr>
              <a:lnSpc>
                <a:spcPct val="80000"/>
              </a:lnSpc>
            </a:pPr>
            <a:r>
              <a:rPr lang="en-US" altLang="zh-TW" dirty="0" err="1" smtClean="0">
                <a:latin typeface="Consolas" pitchFamily="49" charset="0"/>
                <a:cs typeface="Consolas" pitchFamily="49" charset="0"/>
              </a:rPr>
              <a:t>G.add_cycle</a:t>
            </a:r>
            <a:r>
              <a:rPr lang="en-US" altLang="zh-TW" dirty="0" smtClean="0">
                <a:latin typeface="Consolas" pitchFamily="49" charset="0"/>
                <a:cs typeface="Consolas" pitchFamily="49" charset="0"/>
              </a:rPr>
              <a:t>([v1,v2,…</a:t>
            </a:r>
            <a:r>
              <a:rPr lang="en-US" altLang="zh-TW" dirty="0" err="1" smtClean="0">
                <a:latin typeface="Consolas" pitchFamily="49" charset="0"/>
                <a:cs typeface="Consolas" pitchFamily="49" charset="0"/>
              </a:rPr>
              <a:t>vn</a:t>
            </a:r>
            <a:r>
              <a:rPr lang="en-US" altLang="zh-TW" dirty="0" smtClean="0">
                <a:latin typeface="Consolas" pitchFamily="49" charset="0"/>
                <a:cs typeface="Consolas" pitchFamily="49" charset="0"/>
              </a:rPr>
              <a:t>])</a:t>
            </a:r>
          </a:p>
          <a:p>
            <a:pPr>
              <a:lnSpc>
                <a:spcPct val="80000"/>
              </a:lnSpc>
            </a:pPr>
            <a:r>
              <a:rPr lang="en-US" altLang="zh-TW" dirty="0" err="1" smtClean="0">
                <a:latin typeface="Consolas" pitchFamily="49" charset="0"/>
                <a:cs typeface="Consolas" pitchFamily="49" charset="0"/>
              </a:rPr>
              <a:t>G.add_star</a:t>
            </a:r>
            <a:r>
              <a:rPr lang="en-US" altLang="zh-TW" dirty="0" smtClean="0">
                <a:latin typeface="Consolas" pitchFamily="49" charset="0"/>
                <a:cs typeface="Consolas" pitchFamily="49" charset="0"/>
              </a:rPr>
              <a:t>([v1,v2,…</a:t>
            </a:r>
            <a:r>
              <a:rPr lang="en-US" altLang="zh-TW" dirty="0" err="1" smtClean="0">
                <a:latin typeface="Consolas" pitchFamily="49" charset="0"/>
                <a:cs typeface="Consolas" pitchFamily="49" charset="0"/>
              </a:rPr>
              <a:t>vn</a:t>
            </a:r>
            <a:r>
              <a:rPr lang="en-US" altLang="zh-TW" dirty="0" smtClean="0">
                <a:latin typeface="Consolas" pitchFamily="49" charset="0"/>
                <a:cs typeface="Consolas" pitchFamily="49" charset="0"/>
              </a:rPr>
              <a:t>]) :v1 is the central.</a:t>
            </a:r>
          </a:p>
          <a:p>
            <a:pPr marL="0" indent="0">
              <a:lnSpc>
                <a:spcPct val="80000"/>
              </a:lnSpc>
              <a:buNone/>
            </a:pPr>
            <a:endParaRPr lang="en-US" altLang="zh-TW" dirty="0" smtClean="0">
              <a:latin typeface="Consolas" pitchFamily="49" charset="0"/>
              <a:cs typeface="Consolas" pitchFamily="49" charset="0"/>
            </a:endParaRPr>
          </a:p>
        </p:txBody>
      </p:sp>
    </p:spTree>
    <p:extLst>
      <p:ext uri="{BB962C8B-B14F-4D97-AF65-F5344CB8AC3E}">
        <p14:creationId xmlns:p14="http://schemas.microsoft.com/office/powerpoint/2010/main" val="42544002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61334</TotalTime>
  <Words>936</Words>
  <Application>Microsoft Office PowerPoint</Application>
  <PresentationFormat>如螢幕大小 (4:3)</PresentationFormat>
  <Paragraphs>180</Paragraphs>
  <Slides>27</Slides>
  <Notes>0</Notes>
  <HiddenSlides>1</HiddenSlides>
  <MMClips>0</MMClips>
  <ScaleCrop>false</ScaleCrop>
  <HeadingPairs>
    <vt:vector size="4" baseType="variant">
      <vt:variant>
        <vt:lpstr>佈景主題</vt:lpstr>
      </vt:variant>
      <vt:variant>
        <vt:i4>1</vt:i4>
      </vt:variant>
      <vt:variant>
        <vt:lpstr>投影片標題</vt:lpstr>
      </vt:variant>
      <vt:variant>
        <vt:i4>27</vt:i4>
      </vt:variant>
    </vt:vector>
  </HeadingPairs>
  <TitlesOfParts>
    <vt:vector size="28" baseType="lpstr">
      <vt:lpstr>Office 佈景主題</vt:lpstr>
      <vt:lpstr>Social Network Analysis Tools: Python+ NetworkX</vt:lpstr>
      <vt:lpstr>NetworkX (in python)</vt:lpstr>
      <vt:lpstr>Start Networkx(1)</vt:lpstr>
      <vt:lpstr>Start Networkx(2)</vt:lpstr>
      <vt:lpstr>Start Networkx(3-1)</vt:lpstr>
      <vt:lpstr>Start Networkx(3-2)</vt:lpstr>
      <vt:lpstr>Start Networkx(3-3)</vt:lpstr>
      <vt:lpstr>Start Networkx(3-4)</vt:lpstr>
      <vt:lpstr>NetworkX API(1) – basic method</vt:lpstr>
      <vt:lpstr>Example code</vt:lpstr>
      <vt:lpstr>NetworkX API(1) – basic method</vt:lpstr>
      <vt:lpstr>Exercise 1</vt:lpstr>
      <vt:lpstr>Answer 1:</vt:lpstr>
      <vt:lpstr>Common mistakes</vt:lpstr>
      <vt:lpstr>NetworkX API(1) – basic method</vt:lpstr>
      <vt:lpstr>NetworkX API(1) – basic method</vt:lpstr>
      <vt:lpstr>Exercise 2</vt:lpstr>
      <vt:lpstr>Answer 2:</vt:lpstr>
      <vt:lpstr>Answer 2</vt:lpstr>
      <vt:lpstr>NetworkX API(2) – centrality</vt:lpstr>
      <vt:lpstr>Exercise 3</vt:lpstr>
      <vt:lpstr>Answer 3</vt:lpstr>
      <vt:lpstr>NetworkX API(3) – generative model</vt:lpstr>
      <vt:lpstr>NetworkX API(4) – other algorithms</vt:lpstr>
      <vt:lpstr>NetworkX API(5) – Visualization</vt:lpstr>
      <vt:lpstr>Sample code</vt:lpstr>
      <vt:lpstr>More packages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投影片 1</dc:title>
  <dc:creator>aaa</dc:creator>
  <cp:lastModifiedBy>wadasiwak</cp:lastModifiedBy>
  <cp:revision>3810</cp:revision>
  <dcterms:created xsi:type="dcterms:W3CDTF">2010-02-08T05:16:55Z</dcterms:created>
  <dcterms:modified xsi:type="dcterms:W3CDTF">2014-09-10T15:43:40Z</dcterms:modified>
</cp:coreProperties>
</file>