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95" r:id="rId3"/>
    <p:sldId id="314" r:id="rId4"/>
    <p:sldId id="320" r:id="rId5"/>
    <p:sldId id="297" r:id="rId6"/>
    <p:sldId id="309" r:id="rId7"/>
    <p:sldId id="311" r:id="rId8"/>
    <p:sldId id="312" r:id="rId9"/>
    <p:sldId id="310" r:id="rId10"/>
    <p:sldId id="298" r:id="rId11"/>
    <p:sldId id="313" r:id="rId12"/>
    <p:sldId id="318" r:id="rId13"/>
    <p:sldId id="315" r:id="rId14"/>
    <p:sldId id="316" r:id="rId15"/>
    <p:sldId id="317" r:id="rId16"/>
    <p:sldId id="319" r:id="rId17"/>
    <p:sldId id="303" r:id="rId18"/>
    <p:sldId id="321" r:id="rId19"/>
    <p:sldId id="323" r:id="rId20"/>
    <p:sldId id="324" r:id="rId21"/>
    <p:sldId id="306" r:id="rId22"/>
    <p:sldId id="326" r:id="rId23"/>
    <p:sldId id="325" r:id="rId24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82" autoAdjust="0"/>
  </p:normalViewPr>
  <p:slideViewPr>
    <p:cSldViewPr>
      <p:cViewPr varScale="1">
        <p:scale>
          <a:sx n="73" d="100"/>
          <a:sy n="73" d="100"/>
        </p:scale>
        <p:origin x="148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5" d="100"/>
          <a:sy n="35" d="100"/>
        </p:scale>
        <p:origin x="-2310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4881D3B-97AB-4062-B576-CAB89A6798AB}" type="datetimeFigureOut">
              <a:rPr lang="zh-TW" altLang="en-US" smtClean="0"/>
              <a:pPr/>
              <a:t>2014/9/10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7AE6758-482D-4CF1-AA13-C620363EC7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245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4247CB7-558F-4B5B-8CD1-5FF0A056DFB3}" type="datetimeFigureOut">
              <a:rPr lang="zh-TW" altLang="en-US" smtClean="0"/>
              <a:pPr/>
              <a:t>2014/9/10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F95AE83-3A31-4438-91B9-A6AE6D490F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79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Compilation: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javac</a:t>
            </a:r>
            <a:r>
              <a:rPr lang="en-US" altLang="zh-TW" baseline="0" dirty="0" smtClean="0"/>
              <a:t> -cp .:</a:t>
            </a:r>
            <a:r>
              <a:rPr lang="en-US" altLang="zh-TW" baseline="0" dirty="0" err="1" smtClean="0"/>
              <a:t>jung_dir</a:t>
            </a:r>
            <a:r>
              <a:rPr lang="en-US" altLang="zh-TW" baseline="0" dirty="0" smtClean="0"/>
              <a:t>/\* XXX.java</a:t>
            </a:r>
          </a:p>
          <a:p>
            <a:r>
              <a:rPr lang="en-US" altLang="zh-TW" dirty="0" smtClean="0"/>
              <a:t>Execution:</a:t>
            </a:r>
            <a:r>
              <a:rPr lang="en-US" altLang="zh-TW" baseline="0" dirty="0" smtClean="0"/>
              <a:t> java -cp .:</a:t>
            </a:r>
            <a:r>
              <a:rPr lang="en-US" altLang="zh-TW" baseline="0" dirty="0" err="1" smtClean="0"/>
              <a:t>jung_dir</a:t>
            </a:r>
            <a:r>
              <a:rPr lang="en-US" altLang="zh-TW" baseline="0" dirty="0" smtClean="0"/>
              <a:t>/\* XXX</a:t>
            </a:r>
          </a:p>
          <a:p>
            <a:r>
              <a:rPr lang="en-US" altLang="zh-TW" baseline="0" dirty="0" smtClean="0"/>
              <a:t>If the OS is one of Windows series,  the colon“:”is replaced with the semicolon “;”.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040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We assume</a:t>
            </a:r>
            <a:r>
              <a:rPr lang="en-US" altLang="zh-TW" baseline="0" dirty="0" smtClean="0"/>
              <a:t> that the class Edge has the same variables as Vertex.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084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Writing</a:t>
            </a:r>
            <a:r>
              <a:rPr lang="en-US" altLang="zh-TW" baseline="0" dirty="0" smtClean="0"/>
              <a:t> style of a</a:t>
            </a:r>
            <a:r>
              <a:rPr lang="en-US" altLang="zh-TW" dirty="0" smtClean="0"/>
              <a:t>lgorithm</a:t>
            </a:r>
            <a:r>
              <a:rPr lang="en-US" altLang="zh-TW" baseline="0" dirty="0" smtClean="0"/>
              <a:t> classes in JUNG:</a:t>
            </a:r>
          </a:p>
          <a:p>
            <a:r>
              <a:rPr lang="en-US" altLang="zh-TW" baseline="0" dirty="0" smtClean="0"/>
              <a:t>1. Assign a graph object to the algorithm classes in its constructor.</a:t>
            </a:r>
          </a:p>
          <a:p>
            <a:r>
              <a:rPr lang="en-US" altLang="zh-TW" dirty="0" smtClean="0"/>
              <a:t>2.</a:t>
            </a:r>
            <a:r>
              <a:rPr lang="en-US" altLang="zh-TW" baseline="0" dirty="0" smtClean="0"/>
              <a:t> Call methods of such classes to run the algorithm and obtain the results.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255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Closeness</a:t>
            </a:r>
            <a:r>
              <a:rPr lang="en-US" altLang="zh-TW" baseline="0" dirty="0" smtClean="0"/>
              <a:t> centrality: A vertex is the most important if it has the minimum sum of distances from all other vertices.</a:t>
            </a:r>
          </a:p>
          <a:p>
            <a:r>
              <a:rPr lang="en-US" altLang="zh-TW" baseline="0" dirty="0" err="1" smtClean="0"/>
              <a:t>Betweenness</a:t>
            </a:r>
            <a:r>
              <a:rPr lang="en-US" altLang="zh-TW" baseline="0" dirty="0" smtClean="0"/>
              <a:t> centrality: A vertex is the most important if there are the most shortest paths passing the vertex.</a:t>
            </a:r>
          </a:p>
          <a:p>
            <a:r>
              <a:rPr lang="en-US" altLang="zh-TW" baseline="0" dirty="0" smtClean="0"/>
              <a:t>Eigenvector centrality: A vertex if the most important if it is the most likely for the vertex to be connected to other high centrality-score vertices.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515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We assume</a:t>
            </a:r>
            <a:r>
              <a:rPr lang="en-US" altLang="zh-TW" baseline="0" dirty="0" smtClean="0"/>
              <a:t> that the class Edge has the same variables as Vertex.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Some paths should be imported:</a:t>
            </a:r>
          </a:p>
          <a:p>
            <a:r>
              <a:rPr lang="en-US" altLang="zh-TW" baseline="0" dirty="0" err="1" smtClean="0"/>
              <a:t>ClosenessCentrality</a:t>
            </a:r>
            <a:r>
              <a:rPr lang="en-US" altLang="zh-TW" baseline="0" dirty="0" smtClean="0"/>
              <a:t>: </a:t>
            </a:r>
            <a:r>
              <a:rPr lang="en-US" altLang="zh-TW" sz="1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edu.uci.ics.jung.algorithms.scoring</a:t>
            </a:r>
            <a:r>
              <a:rPr lang="en-US" altLang="zh-TW" sz="1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.*;</a:t>
            </a:r>
            <a:endParaRPr lang="en-US" altLang="zh-TW" baseline="0" dirty="0" smtClean="0"/>
          </a:p>
          <a:p>
            <a:r>
              <a:rPr lang="en-US" altLang="zh-TW" baseline="0" dirty="0" smtClean="0"/>
              <a:t>Transformer: org.apache.commons.collections15.*;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Transformer class needs to declare the method transform().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013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Factory class needs to declare the method create().</a:t>
            </a:r>
          </a:p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120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baseline="0" dirty="0" err="1" smtClean="0"/>
              <a:t>setSize</a:t>
            </a:r>
            <a:r>
              <a:rPr lang="en-US" altLang="zh-TW" baseline="0" dirty="0" smtClean="0"/>
              <a:t>(): Set the size of the layout.</a:t>
            </a:r>
          </a:p>
          <a:p>
            <a:r>
              <a:rPr lang="en-US" altLang="zh-TW" baseline="0" dirty="0" err="1" smtClean="0"/>
              <a:t>setPreferredSize</a:t>
            </a:r>
            <a:r>
              <a:rPr lang="en-US" altLang="zh-TW" baseline="0" dirty="0" smtClean="0"/>
              <a:t>(): Set the size of the graph panel.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Import these libraries:</a:t>
            </a:r>
          </a:p>
          <a:p>
            <a:r>
              <a:rPr lang="en-US" altLang="zh-TW" baseline="0" dirty="0" smtClean="0"/>
              <a:t>import </a:t>
            </a:r>
            <a:r>
              <a:rPr lang="en-US" altLang="zh-TW" baseline="0" dirty="0" err="1" smtClean="0"/>
              <a:t>edu.uci.ics.jung.graph</a:t>
            </a:r>
            <a:r>
              <a:rPr lang="en-US" altLang="zh-TW" baseline="0" dirty="0" smtClean="0"/>
              <a:t>.*;</a:t>
            </a:r>
          </a:p>
          <a:p>
            <a:r>
              <a:rPr lang="en-US" altLang="zh-TW" baseline="0" dirty="0" smtClean="0"/>
              <a:t>import </a:t>
            </a:r>
            <a:r>
              <a:rPr lang="en-US" altLang="zh-TW" baseline="0" dirty="0" err="1" smtClean="0"/>
              <a:t>edu.uci.ics.jung.visualization</a:t>
            </a:r>
            <a:r>
              <a:rPr lang="en-US" altLang="zh-TW" baseline="0" dirty="0" smtClean="0"/>
              <a:t>.*;</a:t>
            </a:r>
          </a:p>
          <a:p>
            <a:r>
              <a:rPr lang="en-US" altLang="zh-TW" baseline="0" dirty="0" smtClean="0"/>
              <a:t>import org.apache.commons.collections15.*;</a:t>
            </a:r>
          </a:p>
          <a:p>
            <a:r>
              <a:rPr lang="en-US" altLang="zh-TW" baseline="0" dirty="0" smtClean="0"/>
              <a:t>import </a:t>
            </a:r>
            <a:r>
              <a:rPr lang="en-US" altLang="zh-TW" baseline="0" dirty="0" err="1" smtClean="0"/>
              <a:t>edu.uci.ics.jung.algorithms.layout</a:t>
            </a:r>
            <a:r>
              <a:rPr lang="en-US" altLang="zh-TW" baseline="0" dirty="0" smtClean="0"/>
              <a:t>.*;</a:t>
            </a:r>
          </a:p>
          <a:p>
            <a:r>
              <a:rPr lang="en-US" altLang="zh-TW" baseline="0" dirty="0" smtClean="0"/>
              <a:t>import </a:t>
            </a:r>
            <a:r>
              <a:rPr lang="en-US" altLang="zh-TW" baseline="0" dirty="0" err="1" smtClean="0"/>
              <a:t>javax.swing</a:t>
            </a:r>
            <a:r>
              <a:rPr lang="en-US" altLang="zh-TW" baseline="0" dirty="0" smtClean="0"/>
              <a:t>.*;</a:t>
            </a:r>
          </a:p>
          <a:p>
            <a:r>
              <a:rPr lang="en-US" altLang="zh-TW" baseline="0" dirty="0" smtClean="0"/>
              <a:t>import java.awt.*;</a:t>
            </a:r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907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55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Compilation: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javac</a:t>
            </a:r>
            <a:r>
              <a:rPr lang="en-US" altLang="zh-TW" baseline="0" dirty="0" smtClean="0"/>
              <a:t> -cp .:</a:t>
            </a:r>
            <a:r>
              <a:rPr lang="en-US" altLang="zh-TW" baseline="0" dirty="0" err="1" smtClean="0"/>
              <a:t>jung_dir</a:t>
            </a:r>
            <a:r>
              <a:rPr lang="en-US" altLang="zh-TW" baseline="0" dirty="0" smtClean="0"/>
              <a:t>/\* XXX.java</a:t>
            </a:r>
          </a:p>
          <a:p>
            <a:r>
              <a:rPr lang="en-US" altLang="zh-TW" dirty="0" smtClean="0"/>
              <a:t>Execution:</a:t>
            </a:r>
            <a:r>
              <a:rPr lang="en-US" altLang="zh-TW" baseline="0" dirty="0" smtClean="0"/>
              <a:t> java -cp .:</a:t>
            </a:r>
            <a:r>
              <a:rPr lang="en-US" altLang="zh-TW" baseline="0" dirty="0" err="1" smtClean="0"/>
              <a:t>jung_dir</a:t>
            </a:r>
            <a:r>
              <a:rPr lang="en-US" altLang="zh-TW" baseline="0" dirty="0" smtClean="0"/>
              <a:t>/\* XXX</a:t>
            </a:r>
          </a:p>
          <a:p>
            <a:r>
              <a:rPr lang="en-US" altLang="zh-TW" baseline="0" dirty="0" smtClean="0"/>
              <a:t>If the OS is one of Windows series,  the colon“:”is replaced with the semicolon “;”.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893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Directed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v.s</a:t>
            </a:r>
            <a:r>
              <a:rPr lang="en-US" altLang="zh-TW" baseline="0" dirty="0" smtClean="0"/>
              <a:t>. Undirected: Edges are directed or not.</a:t>
            </a:r>
          </a:p>
          <a:p>
            <a:r>
              <a:rPr lang="en-US" altLang="zh-TW" baseline="0" dirty="0" smtClean="0"/>
              <a:t>V: The type of vertex variable.</a:t>
            </a:r>
          </a:p>
          <a:p>
            <a:r>
              <a:rPr lang="en-US" altLang="zh-TW" baseline="0" dirty="0" smtClean="0"/>
              <a:t>E: The type of edge variable.</a:t>
            </a:r>
          </a:p>
          <a:p>
            <a:r>
              <a:rPr lang="en-US" altLang="zh-TW" baseline="0" dirty="0" smtClean="0"/>
              <a:t>Graph </a:t>
            </a:r>
            <a:r>
              <a:rPr lang="en-US" altLang="zh-TW" baseline="0" dirty="0" err="1" smtClean="0"/>
              <a:t>v.s</a:t>
            </a:r>
            <a:r>
              <a:rPr lang="en-US" altLang="zh-TW" baseline="0" dirty="0" smtClean="0"/>
              <a:t>. </a:t>
            </a:r>
            <a:r>
              <a:rPr lang="en-US" altLang="zh-TW" baseline="0" dirty="0" err="1" smtClean="0"/>
              <a:t>multigraph</a:t>
            </a:r>
            <a:r>
              <a:rPr lang="en-US" altLang="zh-TW" baseline="0" dirty="0" smtClean="0"/>
              <a:t>: Allowing multiple edges between two vertices or not.</a:t>
            </a:r>
          </a:p>
          <a:p>
            <a:r>
              <a:rPr lang="en-US" altLang="zh-TW" baseline="0" dirty="0" smtClean="0"/>
              <a:t>Both Graph and </a:t>
            </a:r>
            <a:r>
              <a:rPr lang="en-US" altLang="zh-TW" baseline="0" dirty="0" err="1" smtClean="0"/>
              <a:t>Multigraph</a:t>
            </a:r>
            <a:r>
              <a:rPr lang="en-US" altLang="zh-TW" baseline="0" dirty="0" smtClean="0"/>
              <a:t> allow self-loops: Both endpoints of an edge are actually the same vertex.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556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Note that we</a:t>
            </a:r>
            <a:r>
              <a:rPr lang="en-US" altLang="zh-TW" baseline="0" dirty="0" smtClean="0"/>
              <a:t> need to name every edge.</a:t>
            </a:r>
          </a:p>
          <a:p>
            <a:r>
              <a:rPr lang="en-US" altLang="zh-TW" dirty="0" smtClean="0"/>
              <a:t>If </a:t>
            </a:r>
            <a:r>
              <a:rPr lang="en-US" altLang="zh-TW" dirty="0" err="1" smtClean="0"/>
              <a:t>addEdge</a:t>
            </a:r>
            <a:r>
              <a:rPr lang="en-US" altLang="zh-TW" baseline="0" dirty="0" smtClean="0"/>
              <a:t>() contains an endpoint not in the graph, the endpoint will be added to the graph.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427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464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Actually, the</a:t>
            </a:r>
            <a:r>
              <a:rPr lang="en-US" altLang="zh-TW" baseline="0" dirty="0" smtClean="0"/>
              <a:t> loop for </a:t>
            </a:r>
            <a:r>
              <a:rPr lang="en-US" altLang="zh-TW" baseline="0" dirty="0" err="1" smtClean="0"/>
              <a:t>addVertex</a:t>
            </a:r>
            <a:r>
              <a:rPr lang="en-US" altLang="zh-TW" baseline="0" dirty="0" smtClean="0"/>
              <a:t>() can be eliminated since </a:t>
            </a:r>
            <a:r>
              <a:rPr lang="en-US" altLang="zh-TW" baseline="0" dirty="0" err="1" smtClean="0"/>
              <a:t>addEdge</a:t>
            </a:r>
            <a:r>
              <a:rPr lang="en-US" altLang="zh-TW" baseline="0" dirty="0" smtClean="0"/>
              <a:t>() will add new vertices to the graph.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922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getSource</a:t>
            </a:r>
            <a:r>
              <a:rPr lang="en-US" altLang="zh-TW" dirty="0" smtClean="0"/>
              <a:t>() and </a:t>
            </a:r>
            <a:r>
              <a:rPr lang="en-US" altLang="zh-TW" dirty="0" err="1" smtClean="0"/>
              <a:t>getDest</a:t>
            </a:r>
            <a:r>
              <a:rPr lang="en-US" altLang="zh-TW" baseline="0" dirty="0" smtClean="0"/>
              <a:t>() work only for directed edges; they return null for undirected edges.</a:t>
            </a:r>
          </a:p>
          <a:p>
            <a:endParaRPr lang="en-US" altLang="zh-TW" baseline="0" dirty="0"/>
          </a:p>
          <a:p>
            <a:r>
              <a:rPr lang="en-US" altLang="zh-TW" baseline="0" dirty="0" err="1" smtClean="0"/>
              <a:t>containsVertex</a:t>
            </a:r>
            <a:r>
              <a:rPr lang="en-US" altLang="zh-TW" baseline="0" dirty="0" smtClean="0"/>
              <a:t>(): Whether the graph contains the vertex or not.</a:t>
            </a:r>
          </a:p>
          <a:p>
            <a:r>
              <a:rPr lang="en-US" altLang="zh-TW" baseline="0" dirty="0" err="1" smtClean="0"/>
              <a:t>containsEdge</a:t>
            </a:r>
            <a:r>
              <a:rPr lang="en-US" altLang="zh-TW" baseline="0" dirty="0" smtClean="0"/>
              <a:t>(): Whether the graph contains the edge or not.</a:t>
            </a:r>
          </a:p>
          <a:p>
            <a:r>
              <a:rPr lang="en-US" altLang="zh-TW" baseline="0" dirty="0" err="1" smtClean="0"/>
              <a:t>findEdge</a:t>
            </a:r>
            <a:r>
              <a:rPr lang="en-US" altLang="zh-TW" baseline="0" dirty="0" smtClean="0"/>
              <a:t>(): Given two vertices, return the edge between them, or null if no edge between them.</a:t>
            </a:r>
          </a:p>
          <a:p>
            <a:r>
              <a:rPr lang="en-US" altLang="zh-TW" baseline="0" dirty="0" err="1" smtClean="0"/>
              <a:t>getEndpoints</a:t>
            </a:r>
            <a:r>
              <a:rPr lang="en-US" altLang="zh-TW" baseline="0" dirty="0" smtClean="0"/>
              <a:t>(): Given an edge, return the two vertices adjacent to the edge.</a:t>
            </a:r>
          </a:p>
          <a:p>
            <a:r>
              <a:rPr lang="en-US" altLang="zh-TW" baseline="0" dirty="0" smtClean="0"/>
              <a:t>Pair: A special class defined by JUNG, including two objects.</a:t>
            </a:r>
          </a:p>
          <a:p>
            <a:r>
              <a:rPr lang="en-US" altLang="zh-TW" baseline="0" dirty="0" err="1" smtClean="0"/>
              <a:t>getSource</a:t>
            </a:r>
            <a:r>
              <a:rPr lang="en-US" altLang="zh-TW" baseline="0" dirty="0" smtClean="0"/>
              <a:t>(): Given a directed edge, return the vertex that is the source of the edge.</a:t>
            </a:r>
          </a:p>
          <a:p>
            <a:r>
              <a:rPr lang="en-US" altLang="zh-TW" baseline="0" dirty="0" err="1" smtClean="0"/>
              <a:t>getDest</a:t>
            </a:r>
            <a:r>
              <a:rPr lang="en-US" altLang="zh-TW" baseline="0" dirty="0" smtClean="0"/>
              <a:t>(): Given a directed edge, return the vertex that is the destination of the edge.</a:t>
            </a:r>
          </a:p>
          <a:p>
            <a:r>
              <a:rPr lang="en-US" altLang="zh-TW" baseline="0" dirty="0" err="1" smtClean="0"/>
              <a:t>getOpposite</a:t>
            </a:r>
            <a:r>
              <a:rPr lang="en-US" altLang="zh-TW" baseline="0" dirty="0" smtClean="0"/>
              <a:t>(): Given an edge and its adjacent vertex, return the other vertex adjacent to the edge. </a:t>
            </a:r>
          </a:p>
          <a:p>
            <a:r>
              <a:rPr lang="en-US" altLang="zh-TW" baseline="0" dirty="0" err="1" smtClean="0"/>
              <a:t>isIncident</a:t>
            </a:r>
            <a:r>
              <a:rPr lang="en-US" altLang="zh-TW" baseline="0" dirty="0" smtClean="0"/>
              <a:t>(): Given an edge and a vertex, verify whether they are adjacent.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704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If the graph</a:t>
            </a:r>
            <a:r>
              <a:rPr lang="en-US" altLang="zh-TW" baseline="0" dirty="0" smtClean="0"/>
              <a:t> is undirected, then </a:t>
            </a:r>
            <a:r>
              <a:rPr lang="en-US" altLang="zh-TW" baseline="0" dirty="0" err="1" smtClean="0"/>
              <a:t>inDegree</a:t>
            </a:r>
            <a:r>
              <a:rPr lang="en-US" altLang="zh-TW" baseline="0" dirty="0" smtClean="0"/>
              <a:t>(v) == </a:t>
            </a:r>
            <a:r>
              <a:rPr lang="en-US" altLang="zh-TW" baseline="0" dirty="0" err="1" smtClean="0"/>
              <a:t>outDegree</a:t>
            </a:r>
            <a:r>
              <a:rPr lang="en-US" altLang="zh-TW" baseline="0" dirty="0" smtClean="0"/>
              <a:t>(v) == degree(v).</a:t>
            </a:r>
          </a:p>
          <a:p>
            <a:r>
              <a:rPr lang="en-US" altLang="zh-TW" baseline="0" dirty="0" smtClean="0"/>
              <a:t>A self-loop is counted once.</a:t>
            </a:r>
          </a:p>
          <a:p>
            <a:r>
              <a:rPr lang="en-US" altLang="zh-TW" baseline="0" dirty="0" smtClean="0"/>
              <a:t>degree() is unequal to </a:t>
            </a:r>
            <a:r>
              <a:rPr lang="en-US" altLang="zh-TW" baseline="0" dirty="0" err="1" smtClean="0"/>
              <a:t>getNeighborCount</a:t>
            </a:r>
            <a:r>
              <a:rPr lang="en-US" altLang="zh-TW" baseline="0" dirty="0" smtClean="0"/>
              <a:t>().</a:t>
            </a:r>
          </a:p>
          <a:p>
            <a:r>
              <a:rPr lang="en-US" altLang="zh-TW" baseline="0" dirty="0" smtClean="0"/>
              <a:t>degree(): The number of incident edges of a vertex.</a:t>
            </a:r>
          </a:p>
          <a:p>
            <a:r>
              <a:rPr lang="en-US" altLang="zh-TW" baseline="0" dirty="0" err="1" smtClean="0"/>
              <a:t>getNeighborCount</a:t>
            </a:r>
            <a:r>
              <a:rPr lang="en-US" altLang="zh-TW" baseline="0" dirty="0" smtClean="0"/>
              <a:t>(): The number of incident vertices of a vertex.</a:t>
            </a:r>
          </a:p>
          <a:p>
            <a:r>
              <a:rPr lang="en-US" altLang="zh-TW" baseline="0" dirty="0" smtClean="0"/>
              <a:t>If there are two edges between the same pair of vertices (u, v), then degree(u) returns 2, while </a:t>
            </a:r>
            <a:r>
              <a:rPr lang="en-US" altLang="zh-TW" baseline="0" dirty="0" err="1" smtClean="0"/>
              <a:t>getNeighborCount</a:t>
            </a:r>
            <a:r>
              <a:rPr lang="en-US" altLang="zh-TW" baseline="0" dirty="0" smtClean="0"/>
              <a:t>(u) returns 1.</a:t>
            </a:r>
          </a:p>
          <a:p>
            <a:r>
              <a:rPr lang="en-US" altLang="zh-TW" baseline="0" dirty="0" smtClean="0"/>
              <a:t>Both degree() and </a:t>
            </a:r>
            <a:r>
              <a:rPr lang="en-US" altLang="zh-TW" baseline="0" dirty="0" err="1" smtClean="0"/>
              <a:t>getNeighborCount</a:t>
            </a:r>
            <a:r>
              <a:rPr lang="en-US" altLang="zh-TW" baseline="0" dirty="0" smtClean="0"/>
              <a:t>() count a self-loop once.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939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Actually, the</a:t>
            </a:r>
            <a:r>
              <a:rPr lang="en-US" altLang="zh-TW" baseline="0" dirty="0" smtClean="0"/>
              <a:t> loop for </a:t>
            </a:r>
            <a:r>
              <a:rPr lang="en-US" altLang="zh-TW" baseline="0" dirty="0" err="1" smtClean="0"/>
              <a:t>addVertex</a:t>
            </a:r>
            <a:r>
              <a:rPr lang="en-US" altLang="zh-TW" baseline="0" dirty="0" smtClean="0"/>
              <a:t>() can be eliminated since </a:t>
            </a:r>
            <a:r>
              <a:rPr lang="en-US" altLang="zh-TW" baseline="0" dirty="0" err="1" smtClean="0"/>
              <a:t>addEdge</a:t>
            </a:r>
            <a:r>
              <a:rPr lang="en-US" altLang="zh-TW" baseline="0" dirty="0" smtClean="0"/>
              <a:t>() will add new vertices to the graph.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86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ms9.pn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00098" y="3071810"/>
            <a:ext cx="4310079" cy="4300227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 prstMaterial="translucentPowder">
            <a:extrusionClr>
              <a:schemeClr val="bg1"/>
            </a:extrusionClr>
          </a:sp3d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857232"/>
            <a:ext cx="7772400" cy="1928826"/>
          </a:xfrm>
        </p:spPr>
        <p:txBody>
          <a:bodyPr/>
          <a:lstStyle>
            <a:lvl1pPr>
              <a:defRPr b="0" cap="none" spc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372" y="3286124"/>
            <a:ext cx="4686288" cy="23574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9" name="手繪多邊形 8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1000">
                <a:schemeClr val="tx1"/>
              </a:gs>
              <a:gs pos="100000">
                <a:schemeClr val="tx1">
                  <a:lumMod val="75000"/>
                  <a:lumOff val="25000"/>
                  <a:alpha val="37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 descr="logo4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1" name="文字方塊 10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43042" y="357174"/>
            <a:ext cx="7043758" cy="1143000"/>
          </a:xfrm>
        </p:spPr>
        <p:txBody>
          <a:bodyPr anchor="ctr" anchorCtr="1"/>
          <a:lstStyle>
            <a:lvl1pPr algn="l"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0" y="6572248"/>
            <a:ext cx="2214578" cy="28575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286116" y="6572248"/>
            <a:ext cx="2133568" cy="285752"/>
          </a:xfrm>
        </p:spPr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286520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tx1"/>
              </a:gs>
              <a:gs pos="100000">
                <a:schemeClr val="tx1">
                  <a:lumMod val="75000"/>
                  <a:lumOff val="25000"/>
                  <a:alpha val="37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866550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10" name="圖片 9" descr="ms9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28596" y="359125"/>
            <a:ext cx="857256" cy="85529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手繪多邊形 9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2" name="文字方塊 11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手繪多邊形 5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手繪多邊形 4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7" name="文字方塊 6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2844" y="6357958"/>
            <a:ext cx="221457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571868" y="6357958"/>
            <a:ext cx="213356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jung.sourceforge.ne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jung.sourceforge.net/doc/api/" TargetMode="External"/><Relationship Id="rId2" Type="http://schemas.openxmlformats.org/officeDocument/2006/relationships/hyperlink" Target="http://jung.sourceforge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rotto-networking.com/JUNG/JUNG2-Tutorial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JUNG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altLang="zh-TW" dirty="0"/>
              <a:t>Lecture for ITRI</a:t>
            </a:r>
            <a:r>
              <a:rPr lang="fr-FR" altLang="zh-TW" dirty="0"/>
              <a:t/>
            </a:r>
            <a:br>
              <a:rPr lang="fr-FR" altLang="zh-TW" dirty="0"/>
            </a:br>
            <a:r>
              <a:rPr lang="fr-FR" altLang="zh-TW" dirty="0"/>
              <a:t>Shou-De Lin,</a:t>
            </a:r>
            <a:r>
              <a:rPr lang="fr-FR" altLang="zh-TW" dirty="0"/>
              <a:t/>
            </a:r>
            <a:br>
              <a:rPr lang="fr-FR" altLang="zh-TW" dirty="0"/>
            </a:br>
            <a:r>
              <a:rPr lang="fr-FR" altLang="zh-TW" dirty="0"/>
              <a:t>CSIE, </a:t>
            </a:r>
            <a:r>
              <a:rPr lang="fr-FR" altLang="zh-TW" dirty="0" smtClean="0"/>
              <a:t>NTU</a:t>
            </a:r>
          </a:p>
          <a:p>
            <a:r>
              <a:rPr lang="fr-FR" altLang="zh-TW" dirty="0" smtClean="0"/>
              <a:t>TA: Chin-Chi Hsu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</a:t>
            </a:fld>
            <a:endParaRPr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142844" y="5715016"/>
            <a:ext cx="2714644" cy="285752"/>
          </a:xfrm>
          <a:prstGeom prst="rect">
            <a:avLst/>
          </a:prstGeom>
        </p:spPr>
        <p:txBody>
          <a:bodyPr/>
          <a:lstStyle/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34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 Methods: Neighbors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19"/>
          </a:xfrm>
          <a:noFill/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Degree</a:t>
            </a:r>
          </a:p>
          <a:p>
            <a:pPr lvl="1">
              <a:lnSpc>
                <a:spcPct val="80000"/>
              </a:lnSpc>
            </a:pP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int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di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inDegree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(V v)</a:t>
            </a:r>
          </a:p>
          <a:p>
            <a:pPr lvl="1">
              <a:lnSpc>
                <a:spcPct val="80000"/>
              </a:lnSpc>
            </a:pP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int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do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outDegree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(V v)</a:t>
            </a:r>
          </a:p>
          <a:p>
            <a:pPr lvl="1">
              <a:lnSpc>
                <a:spcPct val="80000"/>
              </a:lnSpc>
            </a:pP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int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d = degree(V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Collection&lt;E&gt;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ce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getIncidentEdges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(V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Neighbor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Collection&lt;V&gt;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cv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getSuccessors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(V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Collection&lt;V&gt;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cv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getPredecessors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(V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Collection&lt;V&gt;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cv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getNeighbors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(V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int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n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getNeighborCount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(V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05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Code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Print details of each vertex in the graph g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for(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int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v: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g.getVertices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()){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System.out.printf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“Vertex %d\n”, v);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System.out.printf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“Neighbor count %d\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n”,g.getNeighborCount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(v));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System.out.printf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“Out-degree %d\n”,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g.outDegree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(v));</a:t>
            </a:r>
          </a:p>
          <a:p>
            <a:pPr>
              <a:lnSpc>
                <a:spcPct val="60000"/>
              </a:lnSpc>
              <a:buNone/>
            </a:pP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for(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int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x: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g.getSuccessors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(v)){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System.out.printf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(“\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tNeighbor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%d\n”, x);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}</a:t>
            </a:r>
          </a:p>
          <a:p>
            <a:pPr>
              <a:lnSpc>
                <a:spcPct val="60000"/>
              </a:lnSpc>
              <a:buNone/>
            </a:pP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System.out.println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}</a:t>
            </a:r>
            <a:endParaRPr lang="en-US" altLang="zh-TW" sz="2200" dirty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6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Extra information of vertices and edges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/>
          <a:lstStyle/>
          <a:p>
            <a:r>
              <a:rPr lang="en-US" altLang="zh-TW" dirty="0" smtClean="0"/>
              <a:t>If we want to append information (e.g. weights) to vertices and edges, we must define specific classes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12</a:t>
            </a:fld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539552" y="3212976"/>
            <a:ext cx="8229600" cy="2952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新細明體" pitchFamily="18" charset="-120"/>
                <a:cs typeface="Consolas" pitchFamily="49" charset="0"/>
              </a:rPr>
              <a:t>class Vertex{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public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int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id;</a:t>
            </a:r>
            <a:endParaRPr kumimoji="0" lang="en-US" altLang="zh-TW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 marL="342900" lvl="0" indent="-342900">
              <a:lnSpc>
                <a:spcPct val="60000"/>
              </a:lnSpc>
              <a:spcBef>
                <a:spcPct val="20000"/>
              </a:spcBef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public String name;</a:t>
            </a:r>
            <a:endParaRPr kumimoji="0" lang="en-US" altLang="zh-TW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新細明體" pitchFamily="18" charset="-120"/>
                <a:cs typeface="Consolas" pitchFamily="49" charset="0"/>
              </a:rPr>
              <a:t>    public double weight;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endParaRPr kumimoji="0" lang="en-US" altLang="zh-TW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public Vertex(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int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id, String name, double weight){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this.id = id;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this.name = name;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this.weight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= weight;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}</a:t>
            </a:r>
            <a:endParaRPr kumimoji="0" lang="en-US" altLang="zh-TW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新細明體" pitchFamily="18" charset="-12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Code 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997152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Construct a graph instance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UndirectedGraph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&lt;Vertex, Edge&gt; g = new 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UndirectedSparseGraph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&lt;Vertex, Edge&gt;();</a:t>
            </a:r>
          </a:p>
          <a:p>
            <a:pPr>
              <a:lnSpc>
                <a:spcPct val="60000"/>
              </a:lnSpc>
              <a:buNone/>
            </a:pP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Add vertices and edges into the graph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Vertex zero = new Vertex(0, “zero”, 3.14);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Vertex one = new Vertex(1, “one”, 2.72);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g.addVertex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(zero);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g.addVertex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(one);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g.addEdge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(new Edge(0, “zero-one”, 22.46), zero, one);</a:t>
            </a:r>
          </a:p>
          <a:p>
            <a:pPr>
              <a:lnSpc>
                <a:spcPct val="60000"/>
              </a:lnSpc>
              <a:buNone/>
            </a:pP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Show the weight of each vertex in the graph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System.out.println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("Vertex:");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for(Vertex v: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g.getVertices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()){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System.out.printf</a:t>
            </a: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("\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t%d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\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t%s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\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t%f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\n", v.id, v.name,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v.weight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76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Algorithm 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Many authors provide JUNG class implementation of graph algorithms</a:t>
            </a:r>
          </a:p>
          <a:p>
            <a:pPr lvl="1"/>
            <a:r>
              <a:rPr lang="en-US" altLang="zh-TW" dirty="0" smtClean="0"/>
              <a:t>Classes have similar writing styles but different usage details</a:t>
            </a:r>
          </a:p>
          <a:p>
            <a:pPr lvl="1"/>
            <a:r>
              <a:rPr lang="en-US" altLang="zh-TW" dirty="0" smtClean="0"/>
              <a:t>Always look up the JUNG </a:t>
            </a:r>
            <a:r>
              <a:rPr lang="en-US" altLang="zh-TW" dirty="0" err="1" smtClean="0"/>
              <a:t>Javadoc</a:t>
            </a:r>
            <a:endParaRPr lang="en-US" altLang="zh-TW" dirty="0" smtClean="0"/>
          </a:p>
          <a:p>
            <a:r>
              <a:rPr lang="en-US" altLang="zh-TW" dirty="0" smtClean="0"/>
              <a:t>Example: </a:t>
            </a:r>
            <a:r>
              <a:rPr lang="en-US" altLang="zh-TW" dirty="0" err="1" smtClean="0"/>
              <a:t>Dijkstra</a:t>
            </a:r>
            <a:r>
              <a:rPr lang="en-US" altLang="zh-TW" dirty="0" smtClean="0"/>
              <a:t> shortest path algorithm</a:t>
            </a:r>
          </a:p>
          <a:p>
            <a:pPr lvl="1"/>
            <a:r>
              <a:rPr lang="en-US" altLang="zh-TW" dirty="0" err="1" smtClean="0"/>
              <a:t>DijkstraShortestPath</a:t>
            </a:r>
            <a:r>
              <a:rPr lang="en-US" altLang="zh-TW" dirty="0" smtClean="0"/>
              <a:t>&lt;V, E&gt;  </a:t>
            </a:r>
            <a:r>
              <a:rPr lang="en-US" altLang="zh-TW" dirty="0" err="1" smtClean="0"/>
              <a:t>dijkstra</a:t>
            </a:r>
            <a:r>
              <a:rPr lang="en-US" altLang="zh-TW" dirty="0" smtClean="0"/>
              <a:t> = new </a:t>
            </a:r>
            <a:r>
              <a:rPr lang="en-US" altLang="zh-TW" dirty="0" err="1" smtClean="0"/>
              <a:t>DijkstraShortestPath</a:t>
            </a:r>
            <a:r>
              <a:rPr lang="en-US" altLang="zh-TW" dirty="0" smtClean="0"/>
              <a:t>&lt;V, E&gt;(g);</a:t>
            </a:r>
          </a:p>
          <a:p>
            <a:pPr lvl="1"/>
            <a:r>
              <a:rPr lang="en-US" altLang="zh-TW" dirty="0" smtClean="0"/>
              <a:t>List&lt;E&gt; path = </a:t>
            </a:r>
            <a:r>
              <a:rPr lang="en-US" altLang="zh-TW" dirty="0" err="1" smtClean="0"/>
              <a:t>dijkstra.getPath</a:t>
            </a:r>
            <a:r>
              <a:rPr lang="en-US" altLang="zh-TW" dirty="0" smtClean="0"/>
              <a:t>(v1, v2);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14</a:t>
            </a:fld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Centrality 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Centrality: Important vertices of a graph</a:t>
            </a:r>
          </a:p>
          <a:p>
            <a:pPr lvl="1"/>
            <a:r>
              <a:rPr lang="en-US" altLang="zh-TW" dirty="0" err="1" smtClean="0"/>
              <a:t>ClosenessCentrality</a:t>
            </a:r>
            <a:r>
              <a:rPr lang="en-US" altLang="zh-TW" dirty="0" smtClean="0"/>
              <a:t>&lt;V, E&gt;</a:t>
            </a:r>
          </a:p>
          <a:p>
            <a:pPr lvl="1"/>
            <a:r>
              <a:rPr lang="en-US" altLang="zh-TW" dirty="0" err="1" smtClean="0"/>
              <a:t>BetweennessCentrality</a:t>
            </a:r>
            <a:r>
              <a:rPr lang="en-US" altLang="zh-TW" dirty="0" smtClean="0"/>
              <a:t>&lt;V, E&gt;</a:t>
            </a:r>
          </a:p>
          <a:p>
            <a:pPr lvl="1"/>
            <a:r>
              <a:rPr lang="en-US" altLang="zh-TW" dirty="0" err="1" smtClean="0"/>
              <a:t>PageRank</a:t>
            </a:r>
            <a:r>
              <a:rPr lang="en-US" altLang="zh-TW" dirty="0" smtClean="0"/>
              <a:t>&lt;V, E&gt;</a:t>
            </a:r>
          </a:p>
          <a:p>
            <a:pPr lvl="2"/>
            <a:r>
              <a:rPr lang="en-US" altLang="zh-TW" dirty="0" smtClean="0"/>
              <a:t>A variant of eigenvector centrality</a:t>
            </a:r>
          </a:p>
          <a:p>
            <a:r>
              <a:rPr lang="en-US" altLang="zh-TW" dirty="0" smtClean="0"/>
              <a:t>“</a:t>
            </a:r>
            <a:r>
              <a:rPr lang="en-US" altLang="zh-TW" b="1" dirty="0" smtClean="0"/>
              <a:t>Transformer</a:t>
            </a:r>
            <a:r>
              <a:rPr lang="en-US" altLang="zh-TW" dirty="0" smtClean="0"/>
              <a:t>” variable as a parameter of the constructors</a:t>
            </a:r>
          </a:p>
          <a:p>
            <a:pPr lvl="1"/>
            <a:r>
              <a:rPr lang="en-US" altLang="zh-TW" dirty="0" smtClean="0"/>
              <a:t>Tell algorithms our defined vertex, edge weights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15</a:t>
            </a:fld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Code (4)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400600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Assume we already have a graph g</a:t>
            </a:r>
          </a:p>
          <a:p>
            <a:pPr>
              <a:lnSpc>
                <a:spcPct val="60000"/>
              </a:lnSpc>
              <a:buNone/>
            </a:pP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Construct a transformer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b="1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Transformer&lt;Edge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, Double&gt; transformer = new 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b="1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Transformer&lt;Edge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, Double&gt;(){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public Double </a:t>
            </a:r>
            <a:r>
              <a:rPr lang="en-US" altLang="zh-TW" sz="2200" b="1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transform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(Edge e){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    return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e.weight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}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};</a:t>
            </a:r>
          </a:p>
          <a:p>
            <a:pPr>
              <a:lnSpc>
                <a:spcPct val="60000"/>
              </a:lnSpc>
              <a:buNone/>
            </a:pP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Call the closeness centrality class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ClosenessCentrality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&lt;Vertex, Edge&gt; cc = new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ClosenessCentrality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&lt;Vertex, Edge&gt;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(g, transformer);</a:t>
            </a:r>
          </a:p>
          <a:p>
            <a:pPr>
              <a:lnSpc>
                <a:spcPct val="60000"/>
              </a:lnSpc>
              <a:buNone/>
            </a:pP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Run the algorithm to obtain scores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for(Vertex v: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g.getVertices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()){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System.out.println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cc.getVertexScore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(v));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76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Generative Model 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  <a:noFill/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Generative model: Artificial social networks</a:t>
            </a:r>
          </a:p>
          <a:p>
            <a:pPr lvl="1"/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BarabasiAlbertGenerator</a:t>
            </a:r>
            <a:endParaRPr lang="en-US" altLang="zh-TW" dirty="0">
              <a:latin typeface="Calibri" pitchFamily="34" charset="0"/>
              <a:cs typeface="Consolas" pitchFamily="49" charset="0"/>
            </a:endParaRPr>
          </a:p>
          <a:p>
            <a:pPr lvl="1"/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ErdosRenyiGenerator</a:t>
            </a:r>
            <a:endParaRPr lang="en-US" altLang="zh-TW" dirty="0">
              <a:latin typeface="Calibri" pitchFamily="34" charset="0"/>
              <a:cs typeface="Consolas" pitchFamily="49" charset="0"/>
            </a:endParaRPr>
          </a:p>
          <a:p>
            <a:pPr lvl="1"/>
            <a:r>
              <a:rPr lang="en-US" altLang="zh-TW" dirty="0" err="1">
                <a:latin typeface="Calibri" pitchFamily="34" charset="0"/>
                <a:cs typeface="Consolas" pitchFamily="49" charset="0"/>
              </a:rPr>
              <a:t>EppsteinPowerLawGenerator</a:t>
            </a:r>
            <a:r>
              <a:rPr lang="en-US" altLang="zh-TW" dirty="0">
                <a:latin typeface="Calibri" pitchFamily="34" charset="0"/>
                <a:cs typeface="Consolas" pitchFamily="49" charset="0"/>
              </a:rPr>
              <a:t> </a:t>
            </a:r>
          </a:p>
          <a:p>
            <a:pPr lvl="1"/>
            <a:r>
              <a:rPr lang="en-US" altLang="zh-TW" dirty="0" err="1">
                <a:latin typeface="Calibri" pitchFamily="34" charset="0"/>
                <a:cs typeface="Consolas" pitchFamily="49" charset="0"/>
              </a:rPr>
              <a:t>KleinbergSmallWorldGenerator</a:t>
            </a:r>
            <a:r>
              <a:rPr lang="en-US" altLang="zh-TW" dirty="0">
                <a:latin typeface="Calibri" pitchFamily="34" charset="0"/>
                <a:cs typeface="Consolas" pitchFamily="49" charset="0"/>
              </a:rPr>
              <a:t> </a:t>
            </a:r>
          </a:p>
          <a:p>
            <a:pPr lvl="1"/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MixedRandomGraphGenerator</a:t>
            </a:r>
            <a:endParaRPr lang="en-US" altLang="zh-TW" dirty="0" smtClean="0">
              <a:latin typeface="Calibri" pitchFamily="34" charset="0"/>
              <a:cs typeface="Consolas" pitchFamily="49" charset="0"/>
            </a:endParaRPr>
          </a:p>
          <a:p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“</a:t>
            </a:r>
            <a:r>
              <a:rPr lang="en-US" altLang="zh-TW" b="1" dirty="0" smtClean="0">
                <a:latin typeface="Calibri" pitchFamily="34" charset="0"/>
                <a:cs typeface="Consolas" pitchFamily="49" charset="0"/>
              </a:rPr>
              <a:t>Factory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” variable as a parameter of the constructors</a:t>
            </a:r>
          </a:p>
          <a:p>
            <a:pPr lvl="1"/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Tell models how to generate an instance of graph, vertex or edge classes</a:t>
            </a:r>
          </a:p>
        </p:txBody>
      </p:sp>
    </p:spTree>
    <p:extLst>
      <p:ext uri="{BB962C8B-B14F-4D97-AF65-F5344CB8AC3E}">
        <p14:creationId xmlns:p14="http://schemas.microsoft.com/office/powerpoint/2010/main" val="305239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Code (5)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400600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Construct a factory for graph instances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Vertex (</a:t>
            </a:r>
            <a:r>
              <a:rPr lang="en-US" altLang="zh-TW" sz="2200" i="1" dirty="0" err="1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vf</a:t>
            </a: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 and edge (</a:t>
            </a:r>
            <a:r>
              <a:rPr lang="en-US" altLang="zh-TW" sz="2200" i="1" dirty="0" err="1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ef</a:t>
            </a: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 factories are similar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b="1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Factory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&lt; Graph&lt;Vertex, Edge&gt; &gt;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gf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= new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b="1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Factory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&lt; Graph&lt;Vertex, Edge&gt; &gt;(){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public Graph&lt;Vertex, Edge&gt; </a:t>
            </a:r>
            <a:r>
              <a:rPr lang="en-US" altLang="zh-TW" sz="2200" b="1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create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(){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    return new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UndirectedSparseGraph</a:t>
            </a: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        &lt;Vector, Edge&gt;();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}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};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BA model requires a set to put vertices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Set&lt;Vertex&gt;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seedVertices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= new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HashSet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&lt;Vertex&gt;();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Call the BA model class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BarabasiAlbertGenerator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&lt;Vertex, Edge&gt;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ba</a:t>
            </a: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= new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BarabasiAlbertGenerator</a:t>
            </a: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&lt;Vertex, Edge&gt; (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gf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vf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ef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10, 3, 0,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seedVertices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Run the model to obtain an artificial graph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ba.evolveGraph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(50);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Graph&lt;Vertex, Edge&gt; g =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ba.create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();</a:t>
            </a:r>
          </a:p>
          <a:p>
            <a:pPr>
              <a:lnSpc>
                <a:spcPct val="60000"/>
              </a:lnSpc>
              <a:buNone/>
            </a:pP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6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Visualization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  <a:noFill/>
        </p:spPr>
        <p:txBody>
          <a:bodyPr>
            <a:normAutofit/>
          </a:bodyPr>
          <a:lstStyle/>
          <a:p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Displaying a graph</a:t>
            </a:r>
          </a:p>
          <a:p>
            <a:pPr lvl="1"/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Graph instance</a:t>
            </a:r>
          </a:p>
          <a:p>
            <a:pPr lvl="1"/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Layout: Locations of vertices and edges</a:t>
            </a:r>
          </a:p>
          <a:p>
            <a:pPr lvl="1"/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BasicVisualizationServer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class: A GUI Panel</a:t>
            </a:r>
          </a:p>
          <a:p>
            <a:pPr lvl="1"/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GUI APIs: Java Swing</a:t>
            </a:r>
          </a:p>
        </p:txBody>
      </p:sp>
    </p:spTree>
    <p:extLst>
      <p:ext uri="{BB962C8B-B14F-4D97-AF65-F5344CB8AC3E}">
        <p14:creationId xmlns:p14="http://schemas.microsoft.com/office/powerpoint/2010/main" val="305239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sz="9600" dirty="0"/>
              <a:t>JUNG </a:t>
            </a:r>
            <a:r>
              <a:rPr lang="en-US" altLang="zh-TW" dirty="0" smtClean="0"/>
              <a:t>(in Java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b="1" dirty="0" smtClean="0"/>
              <a:t>J</a:t>
            </a:r>
            <a:r>
              <a:rPr lang="en-US" altLang="zh-TW" dirty="0" smtClean="0"/>
              <a:t>ava </a:t>
            </a:r>
            <a:r>
              <a:rPr lang="en-US" altLang="zh-TW" b="1" dirty="0" smtClean="0"/>
              <a:t>U</a:t>
            </a:r>
            <a:r>
              <a:rPr lang="en-US" altLang="zh-TW" dirty="0" smtClean="0"/>
              <a:t>niversal </a:t>
            </a:r>
            <a:r>
              <a:rPr lang="en-US" altLang="zh-TW" b="1" dirty="0" smtClean="0"/>
              <a:t>N</a:t>
            </a:r>
            <a:r>
              <a:rPr lang="en-US" altLang="zh-TW" dirty="0" smtClean="0"/>
              <a:t>etwork / </a:t>
            </a:r>
            <a:r>
              <a:rPr lang="en-US" altLang="zh-TW" b="1" dirty="0" smtClean="0"/>
              <a:t>G</a:t>
            </a:r>
            <a:r>
              <a:rPr lang="en-US" altLang="zh-TW" dirty="0" smtClean="0"/>
              <a:t>raph Framework</a:t>
            </a:r>
          </a:p>
          <a:p>
            <a:pPr lvl="1"/>
            <a:r>
              <a:rPr lang="en-US" altLang="zh-TW" dirty="0" smtClean="0"/>
              <a:t>Many APIs for graph data structures and related algorithms</a:t>
            </a:r>
          </a:p>
          <a:p>
            <a:r>
              <a:rPr lang="en-US" altLang="zh-TW" dirty="0" smtClean="0"/>
              <a:t>Advantage</a:t>
            </a:r>
            <a:r>
              <a:rPr lang="en-US" altLang="zh-TW" b="1" dirty="0" smtClean="0"/>
              <a:t>:</a:t>
            </a:r>
          </a:p>
          <a:p>
            <a:pPr lvl="1"/>
            <a:r>
              <a:rPr lang="en-US" altLang="zh-TW" b="1" dirty="0" smtClean="0"/>
              <a:t>Rich functions</a:t>
            </a:r>
            <a:r>
              <a:rPr lang="en-US" altLang="zh-TW" dirty="0" smtClean="0"/>
              <a:t>, extendable</a:t>
            </a:r>
          </a:p>
          <a:p>
            <a:pPr lvl="1"/>
            <a:r>
              <a:rPr lang="en-US" altLang="zh-TW" b="1" dirty="0" smtClean="0"/>
              <a:t>Powerful </a:t>
            </a:r>
            <a:r>
              <a:rPr lang="en-US" altLang="zh-TW" b="1" dirty="0"/>
              <a:t>(interactive</a:t>
            </a:r>
            <a:r>
              <a:rPr lang="en-US" altLang="zh-TW" b="1" dirty="0" smtClean="0"/>
              <a:t>) graphical </a:t>
            </a:r>
            <a:r>
              <a:rPr lang="en-US" altLang="zh-TW" b="1" dirty="0"/>
              <a:t>user </a:t>
            </a:r>
            <a:r>
              <a:rPr lang="en-US" altLang="zh-TW" b="1" dirty="0" smtClean="0"/>
              <a:t>interface</a:t>
            </a:r>
            <a:endParaRPr lang="en-US" altLang="zh-TW" dirty="0"/>
          </a:p>
          <a:p>
            <a:r>
              <a:rPr lang="en-US" altLang="zh-TW" dirty="0"/>
              <a:t>Disadvantage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b="1" dirty="0" smtClean="0"/>
              <a:t>Running slowly</a:t>
            </a:r>
          </a:p>
          <a:p>
            <a:pPr lvl="1"/>
            <a:r>
              <a:rPr lang="en-US" altLang="zh-TW" b="1" dirty="0" smtClean="0"/>
              <a:t>Not easy to code</a:t>
            </a:r>
            <a:endParaRPr lang="en-US" altLang="zh-TW" b="1" dirty="0"/>
          </a:p>
          <a:p>
            <a:r>
              <a:rPr lang="en-US" altLang="zh-TW" dirty="0" smtClean="0"/>
              <a:t>Website</a:t>
            </a:r>
          </a:p>
          <a:p>
            <a:pPr lvl="1"/>
            <a:r>
              <a:rPr lang="en-US" altLang="zh-TW" dirty="0" smtClean="0">
                <a:hlinkClick r:id="rId2"/>
              </a:rPr>
              <a:t>http://jung.sourceforge.net/</a:t>
            </a:r>
            <a:endParaRPr lang="en-US" altLang="zh-TW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3931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Code (6)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400600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Assume we have a undirected graph g with both vertices and edges of integer IDs</a:t>
            </a:r>
          </a:p>
          <a:p>
            <a:pPr>
              <a:lnSpc>
                <a:spcPct val="60000"/>
              </a:lnSpc>
              <a:buNone/>
            </a:pP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Construct an appropriate layout for the graph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Layout&lt;Integer, Integer&gt; layout = new 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CircleLayout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&lt;Integer, Integer&gt;(g);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layout.setSize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(new Dimension(300, 300));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BasicVisualizationServer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&lt;Integer, Integer&gt; vv = new 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BasicVisualizationServer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&lt;Integer, Integer&gt;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(layout);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vv.setPreferredSize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(new Dimension(350, 350));</a:t>
            </a:r>
          </a:p>
          <a:p>
            <a:pPr>
              <a:lnSpc>
                <a:spcPct val="60000"/>
              </a:lnSpc>
              <a:buNone/>
            </a:pP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Show the graph with Java Swing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JFrame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frame = new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JFrame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(“Graph");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frame.setDefaultCloseOperation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JFrame.EXIT_ON_CLOSE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frame.getContentPane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().add(vv);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frame.pack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frame.setVisible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(true);</a:t>
            </a:r>
          </a:p>
        </p:txBody>
      </p:sp>
    </p:spTree>
    <p:extLst>
      <p:ext uri="{BB962C8B-B14F-4D97-AF65-F5344CB8AC3E}">
        <p14:creationId xmlns:p14="http://schemas.microsoft.com/office/powerpoint/2010/main" val="39376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(2)</a:t>
            </a:r>
            <a:endParaRPr lang="zh-TW" altLang="en-US" dirty="0"/>
          </a:p>
        </p:txBody>
      </p:sp>
      <p:pic>
        <p:nvPicPr>
          <p:cNvPr id="5" name="內容版面配置區 4" descr="clique1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611200" y="1556792"/>
            <a:ext cx="4532800" cy="4525963"/>
          </a:xfrm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457200" y="1600200"/>
            <a:ext cx="4114800" cy="47811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3200" dirty="0" smtClean="0">
                <a:latin typeface="Calibri" pitchFamily="34" charset="0"/>
                <a:cs typeface="Consolas" pitchFamily="49" charset="0"/>
              </a:rPr>
              <a:t>Clique (complete graph) of 12 vertices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74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Visualization APIs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Graph style: Color, stroke, label, …</a:t>
            </a:r>
          </a:p>
          <a:p>
            <a:pPr lvl="1"/>
            <a:r>
              <a:rPr lang="en-US" altLang="zh-TW" dirty="0" smtClean="0"/>
              <a:t>Class </a:t>
            </a:r>
            <a:r>
              <a:rPr lang="en-US" altLang="zh-TW" dirty="0" err="1" smtClean="0"/>
              <a:t>RenderContext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Class Transformer is frequently used here</a:t>
            </a:r>
          </a:p>
          <a:p>
            <a:r>
              <a:rPr lang="en-US" altLang="zh-TW" dirty="0" smtClean="0"/>
              <a:t>Interactivity: Mouse, keyboard operations</a:t>
            </a:r>
          </a:p>
          <a:p>
            <a:pPr lvl="1"/>
            <a:r>
              <a:rPr lang="en-US" altLang="zh-TW" dirty="0" smtClean="0"/>
              <a:t>Class </a:t>
            </a:r>
            <a:r>
              <a:rPr lang="en-US" altLang="zh-TW" dirty="0" err="1" smtClean="0"/>
              <a:t>BasicVisualizationServer</a:t>
            </a:r>
            <a:r>
              <a:rPr lang="en-US" altLang="zh-TW" dirty="0" smtClean="0"/>
              <a:t> is replaced with </a:t>
            </a:r>
            <a:r>
              <a:rPr lang="en-US" altLang="zh-TW" dirty="0" err="1" smtClean="0"/>
              <a:t>VisualizationViewer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Class </a:t>
            </a:r>
            <a:r>
              <a:rPr lang="en-US" altLang="zh-TW" dirty="0" err="1" smtClean="0"/>
              <a:t>DefaultModalGraphMouse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22</a:t>
            </a:fld>
            <a:endParaRPr lang="zh-TW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JUNG website</a:t>
            </a:r>
          </a:p>
          <a:p>
            <a:pPr lvl="1"/>
            <a:r>
              <a:rPr lang="en-US" altLang="zh-TW" dirty="0" smtClean="0">
                <a:hlinkClick r:id="rId2"/>
              </a:rPr>
              <a:t>http://jung.sourceforge.net/</a:t>
            </a:r>
            <a:endParaRPr lang="en-US" altLang="zh-TW" dirty="0" smtClean="0"/>
          </a:p>
          <a:p>
            <a:r>
              <a:rPr lang="en-US" altLang="zh-TW" dirty="0" smtClean="0"/>
              <a:t>JUNG APIs</a:t>
            </a:r>
          </a:p>
          <a:p>
            <a:pPr lvl="1"/>
            <a:r>
              <a:rPr lang="en-US" altLang="zh-TW" dirty="0" smtClean="0">
                <a:hlinkClick r:id="rId3"/>
              </a:rPr>
              <a:t>http://jung.sourceforge.net/doc/api/</a:t>
            </a:r>
            <a:endParaRPr lang="en-US" altLang="zh-TW" b="1" dirty="0" smtClean="0"/>
          </a:p>
          <a:p>
            <a:r>
              <a:rPr lang="en-US" altLang="zh-TW" dirty="0" smtClean="0"/>
              <a:t>JUNG tutorial: More visualization details</a:t>
            </a:r>
          </a:p>
          <a:p>
            <a:pPr lvl="1"/>
            <a:r>
              <a:rPr lang="en-US" altLang="zh-TW" dirty="0" smtClean="0">
                <a:hlinkClick r:id="rId4"/>
              </a:rPr>
              <a:t>http://www.grotto-networking.com/JUNG/JUNG2-Tutorial.pdf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23</a:t>
            </a:fld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JUNG APIs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When compiling and running programs, add the argument “-cp” to locate JUNG jar files</a:t>
            </a:r>
          </a:p>
          <a:p>
            <a:pPr lvl="1"/>
            <a:r>
              <a:rPr lang="en-US" altLang="zh-TW" dirty="0" smtClean="0"/>
              <a:t>Assume the jar files are under a directory “</a:t>
            </a:r>
            <a:r>
              <a:rPr lang="en-US" altLang="zh-TW" dirty="0" err="1" smtClean="0"/>
              <a:t>jung</a:t>
            </a:r>
            <a:r>
              <a:rPr lang="en-US" altLang="zh-TW" dirty="0" smtClean="0"/>
              <a:t>”</a:t>
            </a:r>
          </a:p>
          <a:p>
            <a:pPr lvl="1"/>
            <a:r>
              <a:rPr lang="en-US" altLang="zh-TW" dirty="0" smtClean="0"/>
              <a:t>Windows</a:t>
            </a:r>
          </a:p>
          <a:p>
            <a:pPr lvl="2"/>
            <a:r>
              <a:rPr lang="en-US" altLang="zh-TW" dirty="0" smtClean="0"/>
              <a:t>-cp .;</a:t>
            </a:r>
            <a:r>
              <a:rPr lang="en-US" altLang="zh-TW" dirty="0" err="1" smtClean="0"/>
              <a:t>jung</a:t>
            </a:r>
            <a:r>
              <a:rPr lang="en-US" altLang="zh-TW" dirty="0" smtClean="0"/>
              <a:t>\*</a:t>
            </a:r>
          </a:p>
          <a:p>
            <a:pPr lvl="1"/>
            <a:r>
              <a:rPr lang="en-US" altLang="zh-TW" dirty="0" smtClean="0"/>
              <a:t>Unix</a:t>
            </a:r>
          </a:p>
          <a:p>
            <a:pPr lvl="2"/>
            <a:r>
              <a:rPr lang="en-US" altLang="zh-TW" dirty="0" smtClean="0"/>
              <a:t>-cp .:</a:t>
            </a:r>
            <a:r>
              <a:rPr lang="en-US" altLang="zh-TW" dirty="0" err="1" smtClean="0"/>
              <a:t>jung</a:t>
            </a:r>
            <a:r>
              <a:rPr lang="en-US" altLang="zh-TW" dirty="0" smtClean="0"/>
              <a:t>/\*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</a:t>
            </a:fld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JUNG APIs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Notice where to import necessary classes in JUNG </a:t>
            </a:r>
            <a:r>
              <a:rPr lang="en-US" altLang="zh-TW" dirty="0" err="1" smtClean="0"/>
              <a:t>Javadoc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Example: To conveniently use the class </a:t>
            </a:r>
            <a:r>
              <a:rPr lang="en-US" altLang="zh-TW" dirty="0" err="1" smtClean="0"/>
              <a:t>UndirectedSparseGraph</a:t>
            </a:r>
            <a:r>
              <a:rPr lang="en-US" altLang="zh-TW" dirty="0" smtClean="0"/>
              <a:t>, write “import </a:t>
            </a:r>
            <a:r>
              <a:rPr lang="en-US" altLang="zh-TW" dirty="0" err="1" smtClean="0"/>
              <a:t>edu.uci.ics.jung.graph</a:t>
            </a:r>
            <a:r>
              <a:rPr lang="en-US" altLang="zh-TW" dirty="0" smtClean="0"/>
              <a:t>.*;” in Java</a:t>
            </a:r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</a:t>
            </a:fld>
            <a:endParaRPr lang="zh-TW" altLang="en-US" dirty="0"/>
          </a:p>
        </p:txBody>
      </p:sp>
      <p:pic>
        <p:nvPicPr>
          <p:cNvPr id="6" name="圖片 5" descr="pack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4219602"/>
            <a:ext cx="7092281" cy="1990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 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DirectedGraph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&lt;V, E&gt;</a:t>
            </a:r>
          </a:p>
          <a:p>
            <a:pPr lvl="1"/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Tree&lt;V, E&gt;</a:t>
            </a:r>
          </a:p>
          <a:p>
            <a:pPr lvl="1"/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DirectedSparseGraph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&lt;V, E&gt;</a:t>
            </a:r>
          </a:p>
          <a:p>
            <a:pPr lvl="1"/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DirectedSparseMuitigraph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&lt;V, E&gt;</a:t>
            </a:r>
          </a:p>
          <a:p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UndirectedGraph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&lt;V, E&gt;</a:t>
            </a:r>
          </a:p>
          <a:p>
            <a:pPr lvl="1"/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UndirectedSparseGraph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&lt;V, E&gt;</a:t>
            </a:r>
          </a:p>
          <a:p>
            <a:pPr lvl="1"/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UndirectedSparseMultigraph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&lt;V, E&gt;</a:t>
            </a:r>
          </a:p>
          <a:p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Variable type</a:t>
            </a:r>
          </a:p>
          <a:p>
            <a:pPr lvl="1"/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V: Vertex (node) (plural vertices)</a:t>
            </a:r>
          </a:p>
          <a:p>
            <a:pPr lvl="1"/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E: Edge</a:t>
            </a:r>
          </a:p>
        </p:txBody>
      </p:sp>
    </p:spTree>
    <p:extLst>
      <p:ext uri="{BB962C8B-B14F-4D97-AF65-F5344CB8AC3E}">
        <p14:creationId xmlns:p14="http://schemas.microsoft.com/office/powerpoint/2010/main" val="198903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 Methods: Construction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5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Addition</a:t>
            </a:r>
          </a:p>
          <a:p>
            <a:pPr lvl="1">
              <a:lnSpc>
                <a:spcPct val="80000"/>
              </a:lnSpc>
            </a:pP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boolean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b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addEdge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(E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, V v1 ,V v2)</a:t>
            </a:r>
          </a:p>
          <a:p>
            <a:pPr lvl="1">
              <a:lnSpc>
                <a:spcPct val="80000"/>
              </a:lnSpc>
            </a:pP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boolean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b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addVertex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(V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Removal</a:t>
            </a:r>
          </a:p>
          <a:p>
            <a:pPr lvl="1">
              <a:lnSpc>
                <a:spcPct val="80000"/>
              </a:lnSpc>
            </a:pP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boolean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b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removeVertex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(V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boolean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b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removeEdge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(E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Information</a:t>
            </a:r>
          </a:p>
          <a:p>
            <a:pPr lvl="1">
              <a:lnSpc>
                <a:spcPct val="80000"/>
              </a:lnSpc>
            </a:pP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int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N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getVertexCount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int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M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getEdgeCount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Collection&lt;V&gt;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cv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getVertices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Collection&lt;E&gt;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ce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getEdges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405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(1)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192160" y="2870900"/>
            <a:ext cx="841812" cy="840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0</a:t>
            </a:r>
            <a:endParaRPr lang="zh-TW" altLang="en-US" sz="3200" dirty="0"/>
          </a:p>
        </p:txBody>
      </p:sp>
      <p:sp>
        <p:nvSpPr>
          <p:cNvPr id="5" name="橢圓 4"/>
          <p:cNvSpPr/>
          <p:nvPr/>
        </p:nvSpPr>
        <p:spPr>
          <a:xfrm>
            <a:off x="2591235" y="2876253"/>
            <a:ext cx="841812" cy="840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1</a:t>
            </a:r>
            <a:endParaRPr lang="zh-TW" altLang="en-US" sz="3200" dirty="0"/>
          </a:p>
        </p:txBody>
      </p:sp>
      <p:sp>
        <p:nvSpPr>
          <p:cNvPr id="6" name="橢圓 5"/>
          <p:cNvSpPr/>
          <p:nvPr/>
        </p:nvSpPr>
        <p:spPr>
          <a:xfrm>
            <a:off x="4156646" y="2876253"/>
            <a:ext cx="841812" cy="840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2</a:t>
            </a:r>
            <a:endParaRPr lang="zh-TW" altLang="en-US" sz="3200" dirty="0"/>
          </a:p>
        </p:txBody>
      </p:sp>
      <p:sp>
        <p:nvSpPr>
          <p:cNvPr id="7" name="橢圓 6"/>
          <p:cNvSpPr/>
          <p:nvPr/>
        </p:nvSpPr>
        <p:spPr>
          <a:xfrm>
            <a:off x="5518338" y="2876253"/>
            <a:ext cx="841812" cy="840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3</a:t>
            </a:r>
            <a:endParaRPr lang="zh-TW" altLang="en-US" sz="3200" dirty="0"/>
          </a:p>
        </p:txBody>
      </p:sp>
      <p:sp>
        <p:nvSpPr>
          <p:cNvPr id="8" name="橢圓 7"/>
          <p:cNvSpPr/>
          <p:nvPr/>
        </p:nvSpPr>
        <p:spPr>
          <a:xfrm>
            <a:off x="7003068" y="2876253"/>
            <a:ext cx="841812" cy="840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4</a:t>
            </a:r>
            <a:endParaRPr lang="zh-TW" altLang="en-US" sz="3200" dirty="0"/>
          </a:p>
        </p:txBody>
      </p:sp>
      <p:cxnSp>
        <p:nvCxnSpPr>
          <p:cNvPr id="10" name="直線單箭頭接點 9"/>
          <p:cNvCxnSpPr>
            <a:stCxn id="4" idx="6"/>
            <a:endCxn id="5" idx="2"/>
          </p:cNvCxnSpPr>
          <p:nvPr/>
        </p:nvCxnSpPr>
        <p:spPr>
          <a:xfrm>
            <a:off x="2033972" y="3291290"/>
            <a:ext cx="557263" cy="535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" idx="6"/>
            <a:endCxn id="6" idx="2"/>
          </p:cNvCxnSpPr>
          <p:nvPr/>
        </p:nvCxnSpPr>
        <p:spPr>
          <a:xfrm>
            <a:off x="3433047" y="3296643"/>
            <a:ext cx="72359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6" idx="6"/>
            <a:endCxn id="7" idx="2"/>
          </p:cNvCxnSpPr>
          <p:nvPr/>
        </p:nvCxnSpPr>
        <p:spPr>
          <a:xfrm>
            <a:off x="4998458" y="3296643"/>
            <a:ext cx="519880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" idx="6"/>
            <a:endCxn id="8" idx="2"/>
          </p:cNvCxnSpPr>
          <p:nvPr/>
        </p:nvCxnSpPr>
        <p:spPr>
          <a:xfrm>
            <a:off x="6360150" y="3296643"/>
            <a:ext cx="64291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123728" y="278092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5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563888" y="278092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6</a:t>
            </a:r>
            <a:endParaRPr lang="zh-TW" altLang="en-US" sz="3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004048" y="278092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7</a:t>
            </a:r>
            <a:endParaRPr lang="zh-TW" altLang="en-US" sz="3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444208" y="278092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8</a:t>
            </a:r>
            <a:endParaRPr lang="zh-TW" altLang="en-US" sz="3200" dirty="0"/>
          </a:p>
        </p:txBody>
      </p:sp>
      <p:sp>
        <p:nvSpPr>
          <p:cNvPr id="18" name="圓角矩形圖說文字 17"/>
          <p:cNvSpPr/>
          <p:nvPr/>
        </p:nvSpPr>
        <p:spPr>
          <a:xfrm>
            <a:off x="3635896" y="4365104"/>
            <a:ext cx="3240360" cy="1584176"/>
          </a:xfrm>
          <a:prstGeom prst="wedgeRoundRectCallout">
            <a:avLst>
              <a:gd name="adj1" fmla="val -36402"/>
              <a:gd name="adj2" fmla="val -78816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These are vertex /  edge IDs, not weights of vertices / edges!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03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Code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60000"/>
              </a:lnSpc>
              <a:buNone/>
            </a:pP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import </a:t>
            </a:r>
            <a:r>
              <a:rPr lang="en-US" altLang="zh-TW" sz="2200" dirty="0" err="1">
                <a:latin typeface="Consolas" pitchFamily="49" charset="0"/>
                <a:ea typeface="新細明體" pitchFamily="18" charset="-120"/>
                <a:cs typeface="Consolas" pitchFamily="49" charset="0"/>
              </a:rPr>
              <a:t>edu.uci.ics.jung.graph</a:t>
            </a: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.*;</a:t>
            </a:r>
          </a:p>
          <a:p>
            <a:pPr>
              <a:lnSpc>
                <a:spcPct val="60000"/>
              </a:lnSpc>
              <a:buNone/>
            </a:pPr>
            <a:endParaRPr lang="en-US" altLang="zh-TW" sz="2200" dirty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public class 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Example01{</a:t>
            </a:r>
            <a:endParaRPr lang="en-US" altLang="zh-TW" sz="2200" dirty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public </a:t>
            </a: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static void 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main(String</a:t>
            </a: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[]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argv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){</a:t>
            </a:r>
            <a:endParaRPr lang="en-US" altLang="zh-TW" sz="2200" dirty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DirectedGraph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&lt;Integer, Integer&gt; </a:t>
            </a: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g = new </a:t>
            </a: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DirectedSparseGraph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&lt;Integer, Integer&gt;();</a:t>
            </a:r>
          </a:p>
          <a:p>
            <a:pPr>
              <a:lnSpc>
                <a:spcPct val="60000"/>
              </a:lnSpc>
              <a:buNone/>
            </a:pP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for(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int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v </a:t>
            </a: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= 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0; </a:t>
            </a: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v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&lt;= 4; v ++){</a:t>
            </a:r>
            <a:endParaRPr lang="en-US" altLang="zh-TW" sz="2200" dirty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g.addVertex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(v);</a:t>
            </a:r>
            <a:endParaRPr lang="en-US" altLang="zh-TW" sz="2200" dirty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}</a:t>
            </a:r>
            <a:endParaRPr lang="en-US" altLang="zh-TW" sz="2200" dirty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for(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int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v </a:t>
            </a: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= 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0; v &lt;= </a:t>
            </a: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3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; v ++){</a:t>
            </a:r>
            <a:endParaRPr lang="en-US" altLang="zh-TW" sz="2200" dirty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</a:t>
            </a:r>
            <a:r>
              <a:rPr lang="zh-TW" altLang="en-US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int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e </a:t>
            </a: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= 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v + 5;</a:t>
            </a:r>
            <a:endParaRPr lang="en-US" altLang="zh-TW" sz="2200" dirty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g.addEdge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(e, v, v + 1</a:t>
            </a: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}</a:t>
            </a:r>
            <a:endParaRPr lang="en-US" altLang="zh-TW" sz="2200" dirty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System.out.println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(g</a:t>
            </a: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}</a:t>
            </a:r>
            <a:endParaRPr lang="en-US" altLang="zh-TW" sz="2200" dirty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76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 Methods: Retrieval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5"/>
          </a:xfrm>
          <a:noFill/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Retrieval</a:t>
            </a:r>
          </a:p>
          <a:p>
            <a:pPr lvl="1">
              <a:lnSpc>
                <a:spcPct val="80000"/>
              </a:lnSpc>
            </a:pP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boolean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b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containsVertex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(V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boolean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b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containsEdge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(E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E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findEdge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(V v1,V v2)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Pair&lt;V&gt; p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getEndpoints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(E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  <a:p>
            <a:pPr lvl="2"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V v1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p.getFirst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(), v2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p.getSecond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V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getSource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(E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V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getDest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(E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V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getOpposite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(V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, E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boolean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b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isIncident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(V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, E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05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62129</TotalTime>
  <Words>1945</Words>
  <Application>Microsoft Office PowerPoint</Application>
  <PresentationFormat>如螢幕大小 (4:3)</PresentationFormat>
  <Paragraphs>332</Paragraphs>
  <Slides>23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新細明體</vt:lpstr>
      <vt:lpstr>Arial</vt:lpstr>
      <vt:lpstr>Calibri</vt:lpstr>
      <vt:lpstr>Consolas</vt:lpstr>
      <vt:lpstr>Office 佈景主題</vt:lpstr>
      <vt:lpstr>JUNG</vt:lpstr>
      <vt:lpstr>JUNG (in Java)</vt:lpstr>
      <vt:lpstr>Using JUNG APIs (1)</vt:lpstr>
      <vt:lpstr>Using JUNG APIs (2)</vt:lpstr>
      <vt:lpstr>Graph Classes</vt:lpstr>
      <vt:lpstr>Graph Methods: Construction</vt:lpstr>
      <vt:lpstr>Example (1)</vt:lpstr>
      <vt:lpstr>Example Code (1)</vt:lpstr>
      <vt:lpstr>Graph Methods: Retrieval</vt:lpstr>
      <vt:lpstr>Graph Methods: Neighbors</vt:lpstr>
      <vt:lpstr>Example Code (2)</vt:lpstr>
      <vt:lpstr>Extra information of vertices and edges</vt:lpstr>
      <vt:lpstr>Example Code (3)</vt:lpstr>
      <vt:lpstr>Algorithm Classes</vt:lpstr>
      <vt:lpstr>Centrality Classes</vt:lpstr>
      <vt:lpstr>Example Code (4)</vt:lpstr>
      <vt:lpstr>Generative Model Classes</vt:lpstr>
      <vt:lpstr>Example Code (5)</vt:lpstr>
      <vt:lpstr>Visualization</vt:lpstr>
      <vt:lpstr>Example Code (6)</vt:lpstr>
      <vt:lpstr>Example (2)</vt:lpstr>
      <vt:lpstr>More Visualization APIs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aaa</dc:creator>
  <cp:lastModifiedBy>mini_ming</cp:lastModifiedBy>
  <cp:revision>4022</cp:revision>
  <dcterms:created xsi:type="dcterms:W3CDTF">2010-02-08T05:16:55Z</dcterms:created>
  <dcterms:modified xsi:type="dcterms:W3CDTF">2014-09-10T15:30:28Z</dcterms:modified>
</cp:coreProperties>
</file>