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71" r:id="rId5"/>
    <p:sldId id="276" r:id="rId6"/>
    <p:sldId id="272" r:id="rId7"/>
    <p:sldId id="275" r:id="rId8"/>
    <p:sldId id="274" r:id="rId9"/>
    <p:sldId id="273" r:id="rId10"/>
    <p:sldId id="277" r:id="rId11"/>
    <p:sldId id="285" r:id="rId12"/>
    <p:sldId id="279" r:id="rId13"/>
    <p:sldId id="280" r:id="rId14"/>
    <p:sldId id="281" r:id="rId15"/>
    <p:sldId id="282" r:id="rId16"/>
    <p:sldId id="286" r:id="rId17"/>
    <p:sldId id="284" r:id="rId18"/>
    <p:sldId id="287" r:id="rId19"/>
    <p:sldId id="288" r:id="rId20"/>
    <p:sldId id="289" r:id="rId21"/>
    <p:sldId id="263" r:id="rId22"/>
    <p:sldId id="292" r:id="rId23"/>
    <p:sldId id="293" r:id="rId24"/>
    <p:sldId id="264" r:id="rId25"/>
    <p:sldId id="291" r:id="rId26"/>
    <p:sldId id="265" r:id="rId27"/>
    <p:sldId id="266" r:id="rId28"/>
    <p:sldId id="267" r:id="rId29"/>
    <p:sldId id="269" r:id="rId3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x.lanl.gov/search.html?q=algorithm" TargetMode="External"/><Relationship Id="rId2" Type="http://schemas.openxmlformats.org/officeDocument/2006/relationships/hyperlink" Target="http://networkx.lanl.gov/reference/generated/networkx.algorithms.clique.find_cliques.html?highlight=algorithm#networkx.algorithms.clique.find_cliqu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x.lanl.gov/pygraphviz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matplotlib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networkx.github.io/documentation/latest/tutorial/tutorial.html#drawing-graph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40_0/libs/graph/doc/index.html" TargetMode="External"/><Relationship Id="rId2" Type="http://schemas.openxmlformats.org/officeDocument/2006/relationships/hyperlink" Target="http://igraph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efuse.org/" TargetMode="External"/><Relationship Id="rId4" Type="http://schemas.openxmlformats.org/officeDocument/2006/relationships/hyperlink" Target="http://nodexl.codeplex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tworkx.github.io/documentation/lat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NetworkX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880" y="3286124"/>
            <a:ext cx="5652120" cy="2357454"/>
          </a:xfrm>
        </p:spPr>
        <p:txBody>
          <a:bodyPr/>
          <a:lstStyle/>
          <a:p>
            <a:r>
              <a:rPr lang="fr-FR" altLang="zh-TW" dirty="0"/>
              <a:t>Lecture for ITRI</a:t>
            </a:r>
            <a:br>
              <a:rPr lang="fr-FR" altLang="zh-TW" dirty="0"/>
            </a:br>
            <a:r>
              <a:rPr lang="fr-FR" altLang="zh-TW" dirty="0"/>
              <a:t>Shou-De Lin,</a:t>
            </a:r>
            <a:br>
              <a:rPr lang="fr-FR" altLang="zh-TW" dirty="0"/>
            </a:br>
            <a:r>
              <a:rPr lang="fr-FR" altLang="zh-TW" dirty="0"/>
              <a:t>CSIE, NTU</a:t>
            </a:r>
          </a:p>
          <a:p>
            <a:r>
              <a:rPr lang="fr-FR" altLang="zh-TW" dirty="0"/>
              <a:t>TA: </a:t>
            </a:r>
            <a:r>
              <a:rPr lang="fr-FR" altLang="zh-TW" dirty="0" smtClean="0"/>
              <a:t>Yen-Hua Huan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API(1) – basic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we want to introduce some basic method to generate the graph.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6868" y="2636912"/>
            <a:ext cx="7771556" cy="34563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G.add_edge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(v1,v2)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G.add_node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G.add_path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([v1,v2….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vn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]): add (v1,v2) ,(v2,v3)…, (vn-1,vn)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G.add_cycle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([v1,v2,…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vn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G.add_star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([v1,v2,…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vn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]) :v1 is the central.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192160" y="4185019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7" name="橢圓 6"/>
          <p:cNvSpPr/>
          <p:nvPr/>
        </p:nvSpPr>
        <p:spPr>
          <a:xfrm>
            <a:off x="2591235" y="4190372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4156646" y="4190372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sp>
        <p:nvSpPr>
          <p:cNvPr id="9" name="橢圓 8"/>
          <p:cNvSpPr/>
          <p:nvPr/>
        </p:nvSpPr>
        <p:spPr>
          <a:xfrm>
            <a:off x="5518338" y="4190372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0" name="橢圓 9"/>
          <p:cNvSpPr/>
          <p:nvPr/>
        </p:nvSpPr>
        <p:spPr>
          <a:xfrm>
            <a:off x="7003068" y="4190372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5</a:t>
            </a:r>
            <a:endParaRPr lang="zh-TW" altLang="en-US" sz="3200" dirty="0"/>
          </a:p>
        </p:txBody>
      </p:sp>
      <p:cxnSp>
        <p:nvCxnSpPr>
          <p:cNvPr id="11" name="直線單箭頭接點 10"/>
          <p:cNvCxnSpPr>
            <a:stCxn id="6" idx="6"/>
            <a:endCxn id="7" idx="2"/>
          </p:cNvCxnSpPr>
          <p:nvPr/>
        </p:nvCxnSpPr>
        <p:spPr>
          <a:xfrm>
            <a:off x="2033972" y="4605409"/>
            <a:ext cx="557263" cy="53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6"/>
            <a:endCxn id="8" idx="2"/>
          </p:cNvCxnSpPr>
          <p:nvPr/>
        </p:nvCxnSpPr>
        <p:spPr>
          <a:xfrm>
            <a:off x="3433047" y="4610762"/>
            <a:ext cx="7235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6"/>
            <a:endCxn id="9" idx="2"/>
          </p:cNvCxnSpPr>
          <p:nvPr/>
        </p:nvCxnSpPr>
        <p:spPr>
          <a:xfrm>
            <a:off x="4998458" y="4610762"/>
            <a:ext cx="5198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6"/>
            <a:endCxn id="10" idx="2"/>
          </p:cNvCxnSpPr>
          <p:nvPr/>
        </p:nvCxnSpPr>
        <p:spPr>
          <a:xfrm>
            <a:off x="6360150" y="4610762"/>
            <a:ext cx="64291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user\Desktop\2014-05-26_0035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54" y="1700808"/>
            <a:ext cx="706436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API(1) – basic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we want to introduce some basic method to generate the graph.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6868" y="2636912"/>
            <a:ext cx="7771556" cy="34563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G.remove_edge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([v1,v2])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G.remove_node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</a:t>
            </a:r>
          </a:p>
          <a:p>
            <a:pPr>
              <a:lnSpc>
                <a:spcPct val="80000"/>
              </a:lnSpc>
            </a:pP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G.number_of_edges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G.number_of_nodes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09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Sherry has many friends. We use 1 to 10 to represent them. Here is the information.</a:t>
            </a:r>
          </a:p>
          <a:p>
            <a:pPr marL="0" indent="0">
              <a:buNone/>
            </a:pPr>
            <a:r>
              <a:rPr lang="en-US" altLang="zh-TW" dirty="0" smtClean="0"/>
              <a:t>1. 1~3 are all friends.</a:t>
            </a:r>
          </a:p>
          <a:p>
            <a:pPr marL="0" indent="0">
              <a:buNone/>
            </a:pPr>
            <a:r>
              <a:rPr lang="en-US" altLang="zh-TW" dirty="0" smtClean="0"/>
              <a:t>2. 6 and 9 are friends.</a:t>
            </a:r>
          </a:p>
          <a:p>
            <a:pPr marL="0" indent="0">
              <a:buNone/>
            </a:pPr>
            <a:r>
              <a:rPr lang="en-US" altLang="zh-TW" dirty="0" smtClean="0"/>
              <a:t>Q1: How many edges are in the social network?</a:t>
            </a:r>
          </a:p>
          <a:p>
            <a:pPr marL="0" indent="0">
              <a:buNone/>
            </a:pPr>
            <a:r>
              <a:rPr lang="en-US" altLang="zh-TW" dirty="0" smtClean="0"/>
              <a:t>Q2: Hank(#3) is Sherry’s boyfriend. Unfortunately they broke up, so Hank was leaving from the social network. Now many edges? What did you find from the operation of Q2?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7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1: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1. 14 edges</a:t>
            </a:r>
          </a:p>
          <a:p>
            <a:r>
              <a:rPr lang="en-US" altLang="zh-TW" dirty="0" smtClean="0"/>
              <a:t>2. 11 edges , when the node is removed, edge of the node will be removed too.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  <p:pic>
        <p:nvPicPr>
          <p:cNvPr id="1026" name="Picture 2" descr="C:\Users\user\Desktop\2014-05-25_2221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41425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2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mistakes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    Wrong                                      Correct</a:t>
            </a:r>
          </a:p>
          <a:p>
            <a:pPr marL="0" indent="0">
              <a:buNone/>
            </a:pPr>
            <a:r>
              <a:rPr lang="en-US" altLang="zh-TW" dirty="0" smtClean="0"/>
              <a:t>1.G=</a:t>
            </a:r>
            <a:r>
              <a:rPr lang="en-US" altLang="zh-TW" dirty="0" err="1" smtClean="0"/>
              <a:t>nx.graph</a:t>
            </a:r>
            <a:r>
              <a:rPr lang="en-US" altLang="zh-TW" dirty="0" smtClean="0"/>
              <a:t>()                 -&gt;  G=</a:t>
            </a:r>
            <a:r>
              <a:rPr lang="en-US" altLang="zh-TW" dirty="0" err="1" smtClean="0"/>
              <a:t>nx.Graph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2.G.add_edges(1,2)          -&gt;  </a:t>
            </a:r>
            <a:r>
              <a:rPr lang="en-US" altLang="zh-TW" dirty="0" err="1" smtClean="0"/>
              <a:t>G.add_edge</a:t>
            </a:r>
            <a:r>
              <a:rPr lang="en-US" altLang="zh-TW" dirty="0" smtClean="0"/>
              <a:t>(1,2)</a:t>
            </a:r>
          </a:p>
          <a:p>
            <a:pPr marL="0" indent="0">
              <a:buNone/>
            </a:pPr>
            <a:r>
              <a:rPr lang="en-US" altLang="zh-TW" dirty="0" smtClean="0"/>
              <a:t>3.G.add_edge([1,2])      -&gt;  </a:t>
            </a:r>
            <a:r>
              <a:rPr lang="en-US" altLang="zh-TW" dirty="0" err="1" smtClean="0"/>
              <a:t>G.add_edge</a:t>
            </a:r>
            <a:r>
              <a:rPr lang="en-US" altLang="zh-TW" dirty="0" smtClean="0"/>
              <a:t>(1,2)</a:t>
            </a:r>
          </a:p>
          <a:p>
            <a:pPr marL="0" indent="0">
              <a:buNone/>
            </a:pPr>
            <a:r>
              <a:rPr lang="en-US" altLang="zh-TW" dirty="0" smtClean="0"/>
              <a:t>4.G.add_cycle(1,2,3)       -&gt;  </a:t>
            </a:r>
            <a:r>
              <a:rPr lang="en-US" altLang="zh-TW" dirty="0" err="1" smtClean="0"/>
              <a:t>G.add_cycle</a:t>
            </a:r>
            <a:r>
              <a:rPr lang="en-US" altLang="zh-TW" dirty="0" smtClean="0"/>
              <a:t>([1,2,3])</a:t>
            </a:r>
          </a:p>
          <a:p>
            <a:pPr marL="0" indent="0">
              <a:buNone/>
            </a:pPr>
            <a:r>
              <a:rPr lang="en-US" altLang="zh-TW" dirty="0" smtClean="0"/>
              <a:t>5.G.remove_node(“3”)   -&gt;  </a:t>
            </a:r>
            <a:r>
              <a:rPr lang="en-US" altLang="zh-TW" dirty="0" err="1" smtClean="0"/>
              <a:t>G.remove_node</a:t>
            </a:r>
            <a:r>
              <a:rPr lang="en-US" altLang="zh-TW" dirty="0" smtClean="0"/>
              <a:t>(3)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6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API(1) – basic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we should know how to get information from Social network.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16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11560" y="2780928"/>
            <a:ext cx="8280920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G.nodes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 : to get all nodes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>
                <a:latin typeface="Consolas" pitchFamily="49" charset="0"/>
                <a:cs typeface="Consolas" pitchFamily="49" charset="0"/>
              </a:rPr>
              <a:t>G.edges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() : to get all edges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They return a list, so you can use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len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to calculate the number instead of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number_of_node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we mentioned.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G.degree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 : to get # of neighbors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G.neighbors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 :the same as degree in 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2191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</a:t>
            </a:r>
            <a:r>
              <a:rPr lang="en-US" altLang="zh-TW" dirty="0" smtClean="0"/>
              <a:t>API(1) </a:t>
            </a:r>
            <a:r>
              <a:rPr lang="en-US" altLang="zh-TW" dirty="0"/>
              <a:t>– </a:t>
            </a:r>
            <a:r>
              <a:rPr lang="en-US" altLang="zh-TW" dirty="0" smtClean="0"/>
              <a:t>basic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DG.in_degree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 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DG.out_degree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DG.successors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(v):  if v=2 return 3</a:t>
            </a:r>
            <a:endParaRPr lang="en-US" altLang="zh-TW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DG.predecessor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(v)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: if v=2 return 1</a:t>
            </a:r>
          </a:p>
          <a:p>
            <a:pPr>
              <a:lnSpc>
                <a:spcPct val="80000"/>
              </a:lnSpc>
            </a:pPr>
            <a:endParaRPr lang="en-US" altLang="zh-TW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G.has_edge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(v1,v2): return T/F</a:t>
            </a:r>
          </a:p>
          <a:p>
            <a:pPr>
              <a:lnSpc>
                <a:spcPct val="80000"/>
              </a:lnSpc>
            </a:pPr>
            <a:r>
              <a:rPr lang="en-US" altLang="zh-TW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G.has_node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(v)</a:t>
            </a:r>
          </a:p>
          <a:p>
            <a:pPr>
              <a:lnSpc>
                <a:spcPct val="80000"/>
              </a:lnSpc>
            </a:pPr>
            <a:endParaRPr lang="en-US" altLang="zh-TW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altLang="zh-TW" dirty="0" smtClean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altLang="zh-TW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altLang="zh-TW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982684" y="1835448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5" name="橢圓 4"/>
          <p:cNvSpPr/>
          <p:nvPr/>
        </p:nvSpPr>
        <p:spPr>
          <a:xfrm>
            <a:off x="6381759" y="1840801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2</a:t>
            </a:r>
            <a:endParaRPr lang="zh-TW" altLang="en-US" sz="3200" dirty="0"/>
          </a:p>
        </p:txBody>
      </p:sp>
      <p:cxnSp>
        <p:nvCxnSpPr>
          <p:cNvPr id="6" name="直線單箭頭接點 5"/>
          <p:cNvCxnSpPr>
            <a:stCxn id="4" idx="6"/>
            <a:endCxn id="5" idx="2"/>
          </p:cNvCxnSpPr>
          <p:nvPr/>
        </p:nvCxnSpPr>
        <p:spPr>
          <a:xfrm>
            <a:off x="5824496" y="2255838"/>
            <a:ext cx="557263" cy="53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965935" y="1840801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3</a:t>
            </a:r>
            <a:endParaRPr lang="zh-TW" altLang="en-US" sz="3200" dirty="0"/>
          </a:p>
        </p:txBody>
      </p:sp>
      <p:cxnSp>
        <p:nvCxnSpPr>
          <p:cNvPr id="8" name="直線單箭頭接點 7"/>
          <p:cNvCxnSpPr>
            <a:endCxn id="7" idx="2"/>
          </p:cNvCxnSpPr>
          <p:nvPr/>
        </p:nvCxnSpPr>
        <p:spPr>
          <a:xfrm>
            <a:off x="7242336" y="2261191"/>
            <a:ext cx="7235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try to model the relationship of a group of friend. If A likes B, there will be an edge from A to B. Read from Networkx_exercise2.txt and answer the following question.</a:t>
            </a:r>
          </a:p>
          <a:p>
            <a:r>
              <a:rPr lang="en-US" altLang="zh-TW" dirty="0" smtClean="0"/>
              <a:t>1. How many people are in the Social Network?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en-US" altLang="zh-TW" dirty="0" smtClean="0"/>
              <a:t>. Who likes Mary?</a:t>
            </a:r>
          </a:p>
          <a:p>
            <a:r>
              <a:rPr lang="en-US" altLang="zh-TW" dirty="0"/>
              <a:t>3</a:t>
            </a:r>
            <a:r>
              <a:rPr lang="en-US" altLang="zh-TW" dirty="0" smtClean="0"/>
              <a:t>. What will happen if you use </a:t>
            </a:r>
            <a:r>
              <a:rPr lang="en-US" altLang="zh-TW" dirty="0" err="1" smtClean="0"/>
              <a:t>DG.neighbors</a:t>
            </a:r>
            <a:r>
              <a:rPr lang="en-US" altLang="zh-TW" dirty="0" smtClean="0"/>
              <a:t>(John)?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2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2: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19</a:t>
            </a:fld>
            <a:endParaRPr lang="zh-TW" altLang="en-US" dirty="0"/>
          </a:p>
        </p:txBody>
      </p:sp>
      <p:pic>
        <p:nvPicPr>
          <p:cNvPr id="4098" name="Picture 2" descr="C:\Users\user\Desktop\2014-05-26_022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840760" cy="48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NetworkX</a:t>
            </a:r>
            <a:r>
              <a:rPr lang="en-US" altLang="zh-TW" dirty="0" smtClean="0"/>
              <a:t>(Python)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5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1: 30</a:t>
            </a:r>
          </a:p>
          <a:p>
            <a:r>
              <a:rPr lang="en-US" altLang="zh-TW" dirty="0" smtClean="0"/>
              <a:t>2:[</a:t>
            </a:r>
            <a:r>
              <a:rPr lang="en-US" altLang="zh-TW" dirty="0"/>
              <a:t>'Ryo', '</a:t>
            </a:r>
            <a:r>
              <a:rPr lang="en-US" altLang="zh-TW" dirty="0" err="1"/>
              <a:t>Kyo</a:t>
            </a:r>
            <a:r>
              <a:rPr lang="en-US" altLang="zh-TW" dirty="0"/>
              <a:t>', 'Sam', 'Billy', 'Robert', 'Harry', 'Tim', 'Andy', 'Joe', 'Martin', 'Paul', 'Henry', 'Eric</a:t>
            </a:r>
            <a:r>
              <a:rPr lang="en-US" altLang="zh-TW" dirty="0" smtClean="0"/>
              <a:t>']</a:t>
            </a:r>
          </a:p>
          <a:p>
            <a:r>
              <a:rPr lang="en-US" altLang="zh-TW" dirty="0" smtClean="0"/>
              <a:t>3. </a:t>
            </a:r>
            <a:r>
              <a:rPr lang="en-US" altLang="zh-TW" dirty="0" err="1" smtClean="0"/>
              <a:t>DG.neighbors</a:t>
            </a:r>
            <a:r>
              <a:rPr lang="en-US" altLang="zh-TW" dirty="0" smtClean="0"/>
              <a:t>() only return the </a:t>
            </a:r>
            <a:r>
              <a:rPr lang="en-US" altLang="zh-TW" dirty="0" err="1" smtClean="0"/>
              <a:t>sucessors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'Sharon', 'Wendy', 'Jessie', 'Mandy', 'Lucy', 'Amy', 'Claire', 'Betty', 'Annie', 'Sherry', 'Yuri', 'Emily</a:t>
            </a:r>
            <a:r>
              <a:rPr lang="en-US" altLang="zh-TW" dirty="0" smtClean="0"/>
              <a:t>']</a:t>
            </a:r>
          </a:p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'Sharon', 'Wendy', 'Jessie', 'Mandy', 'Lucy', 'Amy', 'Claire', 'Betty', 'Annie', 'Sherry', 'Yuri', 'Emily</a:t>
            </a:r>
            <a:r>
              <a:rPr lang="en-US" altLang="zh-TW" dirty="0" smtClean="0"/>
              <a:t>']</a:t>
            </a:r>
          </a:p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'Jessie', 'Annie', 'Mandy', 'Lucy', 'Angela', 'Amy', 'Claire', 'Yuri', 'Wendy', 'Sherry', 'Betty', 'Mary', 'Emily']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3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</a:t>
            </a:r>
            <a:r>
              <a:rPr lang="en-US" altLang="zh-TW" dirty="0" smtClean="0"/>
              <a:t>API(2) </a:t>
            </a:r>
            <a:r>
              <a:rPr lang="en-US" altLang="zh-TW" dirty="0"/>
              <a:t>– </a:t>
            </a:r>
            <a:r>
              <a:rPr lang="en-US" altLang="zh-TW" dirty="0" smtClean="0"/>
              <a:t>centrality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networkx.algorithms.centrality.</a:t>
            </a:r>
            <a:r>
              <a:rPr lang="en-US" altLang="zh-TW" sz="2800" b="1" dirty="0" err="1">
                <a:latin typeface="Consolas" pitchFamily="49" charset="0"/>
                <a:cs typeface="Consolas" pitchFamily="49" charset="0"/>
              </a:rPr>
              <a:t>degree_centrality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(G)</a:t>
            </a:r>
          </a:p>
          <a:p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networkx.algorithms.centrality.</a:t>
            </a:r>
            <a:r>
              <a:rPr lang="en-US" altLang="zh-TW" sz="2800" b="1" dirty="0" err="1">
                <a:latin typeface="Consolas" pitchFamily="49" charset="0"/>
                <a:cs typeface="Consolas" pitchFamily="49" charset="0"/>
              </a:rPr>
              <a:t>betweenness_centrality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(G, normalized=True, weight=None, endpoints=False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TW" sz="2800" dirty="0" err="1" smtClean="0"/>
              <a:t>networkx.algorithms.centrality.closeness_centrality</a:t>
            </a:r>
            <a:r>
              <a:rPr lang="en-US" altLang="zh-TW" sz="2800" dirty="0" smtClean="0"/>
              <a:t> (</a:t>
            </a:r>
            <a:r>
              <a:rPr lang="en-US" altLang="zh-TW" sz="2800" i="1" dirty="0" smtClean="0"/>
              <a:t>G</a:t>
            </a:r>
            <a:r>
              <a:rPr lang="en-US" altLang="zh-TW" sz="2800" dirty="0"/>
              <a:t>, </a:t>
            </a:r>
            <a:r>
              <a:rPr lang="en-US" altLang="zh-TW" sz="2800" i="1" dirty="0"/>
              <a:t>v=None</a:t>
            </a:r>
            <a:r>
              <a:rPr lang="en-US" altLang="zh-TW" sz="2800" dirty="0"/>
              <a:t>, </a:t>
            </a:r>
            <a:r>
              <a:rPr lang="en-US" altLang="zh-TW" sz="2800" i="1" dirty="0"/>
              <a:t>distance=None</a:t>
            </a:r>
            <a:r>
              <a:rPr lang="en-US" altLang="zh-TW" sz="2800" dirty="0"/>
              <a:t>, </a:t>
            </a:r>
            <a:r>
              <a:rPr lang="en-US" altLang="zh-TW" sz="2800" i="1" dirty="0"/>
              <a:t>normalized=True</a:t>
            </a:r>
            <a:r>
              <a:rPr lang="en-US" altLang="zh-TW" sz="2800" dirty="0"/>
              <a:t>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7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Calculate the degree ,closeness and  </a:t>
            </a:r>
            <a:r>
              <a:rPr lang="en-US" altLang="zh-TW" dirty="0" err="1" smtClean="0"/>
              <a:t>betweenness</a:t>
            </a:r>
            <a:r>
              <a:rPr lang="en-US" altLang="zh-TW" dirty="0" smtClean="0"/>
              <a:t> centrality on the network of </a:t>
            </a:r>
            <a:r>
              <a:rPr lang="en-US" altLang="zh-TW" dirty="0" err="1" smtClean="0"/>
              <a:t>sample.txt</a:t>
            </a:r>
            <a:r>
              <a:rPr lang="en-US" altLang="zh-TW" dirty="0" err="1"/>
              <a:t>.</a:t>
            </a:r>
            <a:r>
              <a:rPr lang="en-US" altLang="zh-TW" dirty="0" err="1" smtClean="0"/>
              <a:t>Who</a:t>
            </a:r>
            <a:r>
              <a:rPr lang="en-US" altLang="zh-TW" dirty="0" smtClean="0"/>
              <a:t> has the biggest centrality (</a:t>
            </a:r>
            <a:r>
              <a:rPr lang="en-US" altLang="zh-TW" dirty="0"/>
              <a:t>degree ,closeness and  </a:t>
            </a:r>
            <a:r>
              <a:rPr lang="en-US" altLang="zh-TW" dirty="0" err="1"/>
              <a:t>betweenness</a:t>
            </a:r>
            <a:r>
              <a:rPr lang="en-US" altLang="zh-TW" dirty="0" smtClean="0"/>
              <a:t>)?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 smtClean="0"/>
              <a:t>Annie,Angela,Annie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4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23</a:t>
            </a:fld>
            <a:endParaRPr lang="zh-TW" altLang="en-US" dirty="0"/>
          </a:p>
        </p:txBody>
      </p:sp>
      <p:pic>
        <p:nvPicPr>
          <p:cNvPr id="1026" name="Picture 2" descr="C:\Users\user\Desktop\2014-07-16_230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84976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</a:t>
            </a:r>
            <a:r>
              <a:rPr lang="en-US" altLang="zh-TW" dirty="0" smtClean="0"/>
              <a:t>API(3) </a:t>
            </a:r>
            <a:r>
              <a:rPr lang="en-US" altLang="zh-TW" dirty="0"/>
              <a:t>– </a:t>
            </a:r>
            <a:r>
              <a:rPr lang="en-US" altLang="zh-TW" dirty="0" smtClean="0"/>
              <a:t>generative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WS Model:</a:t>
            </a:r>
          </a:p>
          <a:p>
            <a:pPr lvl="1"/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networkx.generators.random_graphs.</a:t>
            </a:r>
            <a:r>
              <a:rPr lang="en-US" altLang="zh-TW" sz="2400" b="1" dirty="0" err="1" smtClean="0">
                <a:latin typeface="Consolas" pitchFamily="49" charset="0"/>
                <a:cs typeface="Consolas" pitchFamily="49" charset="0"/>
              </a:rPr>
              <a:t>newman_watts_strogatz_graph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(n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, k, p,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create_using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=None, seed=None)</a:t>
            </a:r>
          </a:p>
          <a:p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BA Model:</a:t>
            </a:r>
          </a:p>
          <a:p>
            <a:pPr lvl="1"/>
            <a:r>
              <a:rPr lang="en-US" altLang="zh-TW" sz="2400" dirty="0" err="1" smtClean="0">
                <a:latin typeface="Consolas" pitchFamily="49" charset="0"/>
                <a:cs typeface="Consolas" pitchFamily="49" charset="0"/>
              </a:rPr>
              <a:t>networkx.generators.random_graphs.</a:t>
            </a:r>
            <a:r>
              <a:rPr lang="en-US" altLang="zh-TW" sz="2400" b="1" dirty="0" err="1" smtClean="0">
                <a:latin typeface="Consolas" pitchFamily="49" charset="0"/>
                <a:cs typeface="Consolas" pitchFamily="49" charset="0"/>
              </a:rPr>
              <a:t>barabasi_albert_graph</a:t>
            </a:r>
            <a:r>
              <a:rPr lang="en-US" altLang="zh-TW" sz="2400" dirty="0" smtClean="0">
                <a:latin typeface="Consolas" pitchFamily="49" charset="0"/>
                <a:cs typeface="Consolas" pitchFamily="49" charset="0"/>
              </a:rPr>
              <a:t>(n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, m, </a:t>
            </a:r>
            <a:r>
              <a:rPr lang="en-US" altLang="zh-TW" sz="2400" dirty="0" err="1">
                <a:latin typeface="Consolas" pitchFamily="49" charset="0"/>
                <a:cs typeface="Consolas" pitchFamily="49" charset="0"/>
              </a:rPr>
              <a:t>create_using</a:t>
            </a:r>
            <a:r>
              <a:rPr lang="en-US" altLang="zh-TW" sz="2400" dirty="0">
                <a:latin typeface="Consolas" pitchFamily="49" charset="0"/>
                <a:cs typeface="Consolas" pitchFamily="49" charset="0"/>
              </a:rPr>
              <a:t>=None, seed=None)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3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</a:t>
            </a:r>
            <a:r>
              <a:rPr lang="en-US" altLang="zh-TW" dirty="0" smtClean="0"/>
              <a:t>API(4) </a:t>
            </a:r>
            <a:r>
              <a:rPr lang="en-US" altLang="zh-TW" dirty="0"/>
              <a:t>– </a:t>
            </a:r>
            <a:r>
              <a:rPr lang="en-US" altLang="zh-TW" dirty="0" smtClean="0"/>
              <a:t>some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hlinkClick r:id="rId2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25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39552" y="1628800"/>
            <a:ext cx="8229600" cy="45651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hlinkClick r:id="rId3"/>
              </a:rPr>
              <a:t>http://</a:t>
            </a:r>
            <a:r>
              <a:rPr lang="en-US" altLang="zh-TW" sz="2800" dirty="0" smtClean="0">
                <a:hlinkClick r:id="rId3"/>
              </a:rPr>
              <a:t>networkx.lanl.gov/search.html?q=algorithm</a:t>
            </a:r>
            <a:r>
              <a:rPr lang="en-US" altLang="zh-TW" sz="2800" dirty="0" smtClean="0"/>
              <a:t> </a:t>
            </a:r>
          </a:p>
          <a:p>
            <a:pPr marL="0" indent="0">
              <a:buNone/>
            </a:pPr>
            <a:endParaRPr lang="en-US" altLang="zh-TW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networkx.algorithms.clique.find_cliques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networkx.algorithms.cluster.clustering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networkx.algorithms.components.connected.is_connected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networkx.algorithms.distance_measures.diameter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networkx.algorithms.flow.max_flow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networkx.algorithms.isomorphism.DiGraphMatcher.is_isomorphic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zh-TW" sz="2800" dirty="0">
              <a:latin typeface="Consolas" pitchFamily="49" charset="0"/>
              <a:cs typeface="Consolas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3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NetworkX</a:t>
            </a:r>
            <a:r>
              <a:rPr lang="en-US" altLang="zh-TW" dirty="0"/>
              <a:t> </a:t>
            </a:r>
            <a:r>
              <a:rPr lang="en-US" altLang="zh-TW" dirty="0" smtClean="0"/>
              <a:t>API(5) </a:t>
            </a:r>
            <a:r>
              <a:rPr lang="en-US" altLang="zh-TW" dirty="0"/>
              <a:t>– </a:t>
            </a:r>
            <a:r>
              <a:rPr lang="en-US" altLang="zh-TW" dirty="0" smtClean="0"/>
              <a:t>Visualization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Install:</a:t>
            </a:r>
          </a:p>
          <a:p>
            <a:pPr lvl="1"/>
            <a:r>
              <a:rPr lang="en-US" altLang="zh-TW" dirty="0" err="1"/>
              <a:t>matplotlib</a:t>
            </a:r>
            <a:r>
              <a:rPr lang="en-US" altLang="zh-TW" dirty="0"/>
              <a:t>: </a:t>
            </a:r>
            <a:r>
              <a:rPr lang="en-US" altLang="zh-TW" u="sng" dirty="0">
                <a:hlinkClick r:id="rId2"/>
              </a:rPr>
              <a:t>http://matplotlib.sourceforge.net/</a:t>
            </a:r>
            <a:endParaRPr lang="en-US" altLang="zh-TW" dirty="0"/>
          </a:p>
          <a:p>
            <a:pPr lvl="1"/>
            <a:r>
              <a:rPr lang="en-US" altLang="zh-TW" dirty="0" err="1"/>
              <a:t>pygraphviz</a:t>
            </a:r>
            <a:r>
              <a:rPr lang="en-US" altLang="zh-TW" dirty="0"/>
              <a:t>: </a:t>
            </a:r>
            <a:r>
              <a:rPr lang="en-US" altLang="zh-TW" u="sng" dirty="0">
                <a:hlinkClick r:id="rId3"/>
              </a:rPr>
              <a:t>http://networkx.lanl.gov/pygraphviz</a:t>
            </a:r>
            <a:r>
              <a:rPr lang="en-US" altLang="zh-TW" u="sng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Tutorial:</a:t>
            </a:r>
          </a:p>
          <a:p>
            <a:pPr lvl="1"/>
            <a:r>
              <a:rPr lang="en-US" altLang="zh-TW" dirty="0">
                <a:hlinkClick r:id="rId4"/>
              </a:rPr>
              <a:t>http://networkx.github.io/documentation/latest/tutorial/tutorial.html#drawing-graphs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2" t="14152" r="11570" b="9029"/>
          <a:stretch/>
        </p:blipFill>
        <p:spPr>
          <a:xfrm>
            <a:off x="6444208" y="4859178"/>
            <a:ext cx="1796270" cy="17544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t="3232" r="10195" b="8774"/>
          <a:stretch/>
        </p:blipFill>
        <p:spPr>
          <a:xfrm>
            <a:off x="4427984" y="4894051"/>
            <a:ext cx="1728192" cy="18527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1" b="29759"/>
          <a:stretch/>
        </p:blipFill>
        <p:spPr>
          <a:xfrm>
            <a:off x="611560" y="4894051"/>
            <a:ext cx="3573016" cy="17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try: </a:t>
            </a:r>
            <a:endParaRPr lang="en-US" altLang="zh-TW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 import 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matplotlib.pyplot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as 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plt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except: </a:t>
            </a:r>
            <a:endParaRPr lang="en-US" altLang="zh-TW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   raise 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networkx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as 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nx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 G=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nx.path_graph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(8) </a:t>
            </a:r>
            <a:endParaRPr lang="en-US" altLang="zh-TW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nx.draw</a:t>
            </a:r>
            <a:r>
              <a:rPr lang="en-US" altLang="zh-TW" sz="2800" dirty="0" smtClean="0">
                <a:latin typeface="Consolas" pitchFamily="49" charset="0"/>
                <a:cs typeface="Consolas" pitchFamily="49" charset="0"/>
              </a:rPr>
              <a:t>(G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TW" sz="2800" dirty="0" err="1">
                <a:latin typeface="Consolas" pitchFamily="49" charset="0"/>
                <a:cs typeface="Consolas" pitchFamily="49" charset="0"/>
              </a:rPr>
              <a:t>plt.savefig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("simple_path.png") </a:t>
            </a:r>
            <a:r>
              <a:rPr lang="en-US" altLang="zh-TW" sz="2800" dirty="0" err="1" smtClean="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zh-TW" sz="28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zh-TW" sz="2800" i="1" dirty="0">
                <a:latin typeface="Consolas" pitchFamily="49" charset="0"/>
                <a:cs typeface="Consolas" pitchFamily="49" charset="0"/>
              </a:rPr>
              <a:t># display</a:t>
            </a:r>
            <a:endParaRPr lang="zh-TW" alt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igraph</a:t>
            </a:r>
            <a:r>
              <a:rPr lang="en-US" altLang="zh-TW" dirty="0"/>
              <a:t>(C)</a:t>
            </a:r>
          </a:p>
          <a:p>
            <a:pPr lvl="1"/>
            <a:r>
              <a:rPr lang="en-US" altLang="zh-TW" dirty="0">
                <a:hlinkClick r:id="rId2"/>
              </a:rPr>
              <a:t>http://igraph.sourceforge.net/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The Boost Graph Library (C++) </a:t>
            </a:r>
          </a:p>
          <a:p>
            <a:pPr lvl="1"/>
            <a:r>
              <a:rPr lang="en-US" altLang="zh-TW" dirty="0">
                <a:hlinkClick r:id="rId3"/>
              </a:rPr>
              <a:t>http://www.boost.org/doc/libs/1_40_0/libs/graph/doc/index.html</a:t>
            </a:r>
            <a:endParaRPr lang="en-US" altLang="zh-TW" dirty="0"/>
          </a:p>
          <a:p>
            <a:r>
              <a:rPr lang="en-US" altLang="zh-TW" dirty="0"/>
              <a:t>Visualization: </a:t>
            </a:r>
            <a:r>
              <a:rPr lang="en-US" altLang="zh-TW" dirty="0" err="1" smtClean="0"/>
              <a:t>NodeXL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http://nodexl.codeplex.com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Prefuse</a:t>
            </a:r>
            <a:r>
              <a:rPr lang="en-US" altLang="zh-TW" dirty="0" smtClean="0"/>
              <a:t>(Java)</a:t>
            </a:r>
          </a:p>
          <a:p>
            <a:pPr lvl="1"/>
            <a:r>
              <a:rPr lang="en-US" altLang="zh-TW" dirty="0">
                <a:hlinkClick r:id="rId5"/>
              </a:rPr>
              <a:t>http://prefuse.org/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45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200" dirty="0" smtClean="0"/>
              <a:t>Q&amp;A</a:t>
            </a:r>
            <a:endParaRPr lang="zh-TW" altLang="en-US" sz="7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user\Desktop\k\圖\ap_201008230316433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32" y="1578372"/>
            <a:ext cx="7344816" cy="458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8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8800" dirty="0" err="1" smtClean="0"/>
              <a:t>NetworkX</a:t>
            </a:r>
            <a:r>
              <a:rPr lang="en-US" altLang="zh-TW" sz="8800" dirty="0" smtClean="0"/>
              <a:t> </a:t>
            </a:r>
            <a:r>
              <a:rPr lang="en-US" altLang="zh-TW" sz="3600" dirty="0" smtClean="0"/>
              <a:t>(in python)</a:t>
            </a:r>
            <a:endParaRPr lang="zh-TW" altLang="en-US" sz="8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Advantage: very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fast and easy to code</a:t>
            </a:r>
          </a:p>
          <a:p>
            <a:endParaRPr lang="en-US" altLang="zh-TW" dirty="0"/>
          </a:p>
          <a:p>
            <a:r>
              <a:rPr lang="en-US" altLang="zh-TW" dirty="0" smtClean="0"/>
              <a:t>Disadvantage: </a:t>
            </a:r>
            <a:r>
              <a:rPr lang="en-US" altLang="zh-TW" b="1" dirty="0" smtClean="0"/>
              <a:t>less interactive GUI </a:t>
            </a:r>
          </a:p>
          <a:p>
            <a:endParaRPr lang="en-US" altLang="zh-TW" b="1" dirty="0"/>
          </a:p>
          <a:p>
            <a:r>
              <a:rPr lang="en-US" altLang="zh-TW" dirty="0" smtClean="0"/>
              <a:t>Ref: </a:t>
            </a:r>
            <a:r>
              <a:rPr lang="en-US" altLang="zh-TW" dirty="0">
                <a:hlinkClick r:id="rId2"/>
              </a:rPr>
              <a:t>http://networkx.github.io/documentation/latest/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35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we should import it in python.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86668" y="2420888"/>
            <a:ext cx="8229600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mport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networkx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as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nx</a:t>
            </a:r>
            <a:endParaRPr lang="en-US" altLang="zh-TW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dirty="0" err="1" smtClean="0"/>
              <a:t>nx</a:t>
            </a:r>
            <a:r>
              <a:rPr lang="en-US" altLang="zh-TW" dirty="0" smtClean="0"/>
              <a:t> </a:t>
            </a:r>
            <a:r>
              <a:rPr lang="en-US" altLang="zh-TW" dirty="0"/>
              <a:t>is just the </a:t>
            </a:r>
            <a:r>
              <a:rPr lang="en-US" altLang="zh-TW" dirty="0" smtClean="0"/>
              <a:t>abbreviation of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. When you call it frequently . You’d like to use it.</a:t>
            </a:r>
          </a:p>
          <a:p>
            <a:r>
              <a:rPr lang="en-US" altLang="zh-TW" dirty="0" smtClean="0"/>
              <a:t>For example </a:t>
            </a:r>
            <a:r>
              <a:rPr lang="en-US" altLang="zh-TW" dirty="0" err="1" smtClean="0"/>
              <a:t>nx.Graph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</a:t>
            </a:r>
            <a:r>
              <a:rPr lang="en-US" altLang="zh-TW" dirty="0" err="1" smtClean="0"/>
              <a:t>nx.Digraph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TW" dirty="0" smtClean="0"/>
              <a:t>There are some definition of edge and node.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In social network, node can a person or company and so on. Edge can be the relationship between the node.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  <p:pic>
        <p:nvPicPr>
          <p:cNvPr id="1026" name="Picture 2" descr="C:\Users\user\Desktop\233513k16hmnc12w06pmt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391753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(3-1)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Then we should declare what kind of graph we want.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6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2636912"/>
            <a:ext cx="8229600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mport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graph1=</a:t>
            </a:r>
            <a:r>
              <a:rPr lang="en-US" altLang="zh-TW" dirty="0" err="1" smtClean="0"/>
              <a:t>nx.Graph</a:t>
            </a:r>
            <a:r>
              <a:rPr lang="en-US" altLang="zh-TW" dirty="0"/>
              <a:t>()      #</a:t>
            </a:r>
            <a:r>
              <a:rPr lang="en-US" altLang="zh-TW" dirty="0" smtClean="0"/>
              <a:t>Undirected </a:t>
            </a:r>
            <a:r>
              <a:rPr lang="en-US" altLang="zh-TW" dirty="0"/>
              <a:t>graphs with self loops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graph2=</a:t>
            </a:r>
            <a:r>
              <a:rPr lang="en-US" altLang="zh-TW" dirty="0" err="1" smtClean="0"/>
              <a:t>nx.DiGraph</a:t>
            </a:r>
            <a:r>
              <a:rPr lang="en-US" altLang="zh-TW" dirty="0"/>
              <a:t>()  </a:t>
            </a:r>
            <a:r>
              <a:rPr lang="en-US" altLang="zh-TW" dirty="0" smtClean="0"/>
              <a:t> #Directed </a:t>
            </a:r>
            <a:r>
              <a:rPr lang="en-US" altLang="zh-TW" dirty="0"/>
              <a:t>graphs with self </a:t>
            </a:r>
            <a:r>
              <a:rPr lang="en-US" altLang="zh-TW" dirty="0" smtClean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8944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(3-2)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the example of Graph and </a:t>
            </a:r>
            <a:r>
              <a:rPr lang="en-US" altLang="zh-TW" dirty="0" err="1" smtClean="0"/>
              <a:t>DiGraph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           Graph                               </a:t>
            </a:r>
            <a:r>
              <a:rPr lang="en-US" altLang="zh-TW" dirty="0" err="1" smtClean="0"/>
              <a:t>DiGraph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A and B are classmates.              A likes B.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261157" y="3279630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8" name="橢圓 7"/>
          <p:cNvSpPr/>
          <p:nvPr/>
        </p:nvSpPr>
        <p:spPr>
          <a:xfrm>
            <a:off x="6660232" y="3284983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B</a:t>
            </a:r>
            <a:endParaRPr lang="zh-TW" altLang="en-US" sz="3200" dirty="0"/>
          </a:p>
        </p:txBody>
      </p:sp>
      <p:cxnSp>
        <p:nvCxnSpPr>
          <p:cNvPr id="9" name="直線單箭頭接點 8"/>
          <p:cNvCxnSpPr>
            <a:stCxn id="7" idx="6"/>
            <a:endCxn id="8" idx="2"/>
          </p:cNvCxnSpPr>
          <p:nvPr/>
        </p:nvCxnSpPr>
        <p:spPr>
          <a:xfrm>
            <a:off x="6102969" y="3700020"/>
            <a:ext cx="557263" cy="53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1403648" y="3284984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1" name="橢圓 10"/>
          <p:cNvSpPr/>
          <p:nvPr/>
        </p:nvSpPr>
        <p:spPr>
          <a:xfrm>
            <a:off x="2802723" y="3290337"/>
            <a:ext cx="841812" cy="840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B</a:t>
            </a:r>
            <a:endParaRPr lang="zh-TW" altLang="en-US" sz="3200" dirty="0"/>
          </a:p>
        </p:txBody>
      </p:sp>
      <p:cxnSp>
        <p:nvCxnSpPr>
          <p:cNvPr id="16" name="直線接點 15"/>
          <p:cNvCxnSpPr>
            <a:stCxn id="10" idx="6"/>
            <a:endCxn id="11" idx="2"/>
          </p:cNvCxnSpPr>
          <p:nvPr/>
        </p:nvCxnSpPr>
        <p:spPr>
          <a:xfrm>
            <a:off x="2245460" y="3705374"/>
            <a:ext cx="557263" cy="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(3-3)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more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2780928"/>
            <a:ext cx="8229600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mport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nx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graph3=</a:t>
            </a:r>
            <a:r>
              <a:rPr lang="en-US" altLang="zh-TW" dirty="0" err="1" smtClean="0"/>
              <a:t>nx.MultiGraph</a:t>
            </a:r>
            <a:r>
              <a:rPr lang="en-US" altLang="zh-TW" dirty="0"/>
              <a:t>() #Undirected graphs with self loops and parallel edges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graph4=</a:t>
            </a:r>
            <a:r>
              <a:rPr lang="en-US" altLang="zh-TW" dirty="0" err="1" smtClean="0"/>
              <a:t>nx.MultiDiGraph</a:t>
            </a:r>
            <a:r>
              <a:rPr lang="en-US" altLang="zh-TW" dirty="0"/>
              <a:t>() #Directed graphs with self loops and parallel edges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8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(3-4)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What’s the example of </a:t>
            </a:r>
            <a:r>
              <a:rPr lang="en-US" altLang="zh-TW" dirty="0" err="1" smtClean="0"/>
              <a:t>MultiGraph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MultiDiGraph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9</a:t>
            </a:fld>
            <a:endParaRPr lang="zh-TW" altLang="en-US" dirty="0"/>
          </a:p>
        </p:txBody>
      </p:sp>
      <p:pic>
        <p:nvPicPr>
          <p:cNvPr id="3075" name="Picture 3" descr="C:\Users\user\Desktop\3527097_585d6f6fe2f3c828eacb61fd65e796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382"/>
            <a:ext cx="7467814" cy="684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61311</TotalTime>
  <Words>932</Words>
  <Application>Microsoft Office PowerPoint</Application>
  <PresentationFormat>如螢幕大小 (4:3)</PresentationFormat>
  <Paragraphs>184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Consolas</vt:lpstr>
      <vt:lpstr>Wingdings</vt:lpstr>
      <vt:lpstr>Office 佈景主題</vt:lpstr>
      <vt:lpstr>NetworkX</vt:lpstr>
      <vt:lpstr>Outline</vt:lpstr>
      <vt:lpstr>NetworkX (in python)</vt:lpstr>
      <vt:lpstr>Start Networkx(1)</vt:lpstr>
      <vt:lpstr>Start Networkx(2)</vt:lpstr>
      <vt:lpstr>Start Networkx(3-1)</vt:lpstr>
      <vt:lpstr>Start Networkx(3-2)</vt:lpstr>
      <vt:lpstr>Start Networkx(3-3)</vt:lpstr>
      <vt:lpstr>Start Networkx(3-4)</vt:lpstr>
      <vt:lpstr>NetworkX API(1) – basic method</vt:lpstr>
      <vt:lpstr>Example code</vt:lpstr>
      <vt:lpstr>NetworkX API(1) – basic method</vt:lpstr>
      <vt:lpstr>Exercise 1</vt:lpstr>
      <vt:lpstr>Answer 1:</vt:lpstr>
      <vt:lpstr>Common mistakes</vt:lpstr>
      <vt:lpstr>NetworkX API(1) – basic method</vt:lpstr>
      <vt:lpstr>NetworkX API(1) – basic method</vt:lpstr>
      <vt:lpstr>Exercise 2</vt:lpstr>
      <vt:lpstr>Answer 2:</vt:lpstr>
      <vt:lpstr>Answer 2</vt:lpstr>
      <vt:lpstr>NetworkX API(2) – centrality</vt:lpstr>
      <vt:lpstr>Exercise 3</vt:lpstr>
      <vt:lpstr>Answer 3</vt:lpstr>
      <vt:lpstr>NetworkX API(3) – generative model</vt:lpstr>
      <vt:lpstr>NetworkX API(4) – some algorithms</vt:lpstr>
      <vt:lpstr>NetworkX API(5) – Visualization</vt:lpstr>
      <vt:lpstr>Sample code</vt:lpstr>
      <vt:lpstr>More packages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mini_ming</cp:lastModifiedBy>
  <cp:revision>3806</cp:revision>
  <dcterms:created xsi:type="dcterms:W3CDTF">2010-02-08T05:16:55Z</dcterms:created>
  <dcterms:modified xsi:type="dcterms:W3CDTF">2014-09-10T15:33:24Z</dcterms:modified>
</cp:coreProperties>
</file>