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3FF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>
      <p:cViewPr varScale="1">
        <p:scale>
          <a:sx n="65" d="100"/>
          <a:sy n="65" d="100"/>
        </p:scale>
        <p:origin x="-124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5" d="100"/>
          <a:sy n="35" d="100"/>
        </p:scale>
        <p:origin x="-2310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4881D3B-97AB-4062-B576-CAB89A6798AB}" type="datetimeFigureOut">
              <a:rPr lang="zh-TW" altLang="en-US" smtClean="0"/>
              <a:pPr/>
              <a:t>2014/9/8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7AE6758-482D-4CF1-AA13-C620363EC7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245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4247CB7-558F-4B5B-8CD1-5FF0A056DFB3}" type="datetimeFigureOut">
              <a:rPr lang="zh-TW" altLang="en-US" smtClean="0"/>
              <a:pPr/>
              <a:t>2014/9/8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F95AE83-3A31-4438-91B9-A6AE6D490F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79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370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ms9.pn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00098" y="3071810"/>
            <a:ext cx="4310079" cy="4300227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 prstMaterial="translucentPowder">
            <a:extrusionClr>
              <a:schemeClr val="bg1"/>
            </a:extrusionClr>
          </a:sp3d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857232"/>
            <a:ext cx="7772400" cy="1928826"/>
          </a:xfrm>
        </p:spPr>
        <p:txBody>
          <a:bodyPr/>
          <a:lstStyle>
            <a:lvl1pPr>
              <a:defRPr b="0" cap="none" spc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372" y="3286124"/>
            <a:ext cx="4686288" cy="23574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9" name="手繪多邊形 8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1000">
                <a:schemeClr val="tx1"/>
              </a:gs>
              <a:gs pos="100000">
                <a:schemeClr val="tx1">
                  <a:lumMod val="75000"/>
                  <a:lumOff val="25000"/>
                  <a:alpha val="37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 descr="logo4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1" name="文字方塊 10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43042" y="357174"/>
            <a:ext cx="7043758" cy="1143000"/>
          </a:xfrm>
        </p:spPr>
        <p:txBody>
          <a:bodyPr anchor="ctr" anchorCtr="1"/>
          <a:lstStyle>
            <a:lvl1pPr algn="l"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0" y="6572248"/>
            <a:ext cx="2214578" cy="28575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286116" y="6572248"/>
            <a:ext cx="2133568" cy="285752"/>
          </a:xfrm>
        </p:spPr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286520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tx1"/>
              </a:gs>
              <a:gs pos="100000">
                <a:schemeClr val="tx1">
                  <a:lumMod val="75000"/>
                  <a:lumOff val="25000"/>
                  <a:alpha val="37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866550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10" name="圖片 9" descr="ms9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28596" y="359125"/>
            <a:ext cx="857256" cy="85529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手繪多邊形 9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2" name="文字方塊 11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手繪多邊形 5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手繪多邊形 4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7" name="文字方塊 6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2844" y="6357958"/>
            <a:ext cx="221457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571868" y="6357958"/>
            <a:ext cx="213356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MSLab</a:t>
            </a:r>
            <a:r>
              <a:rPr lang="en-US" altLang="zh-TW" dirty="0"/>
              <a:t> </a:t>
            </a:r>
            <a:r>
              <a:rPr lang="en-US" altLang="zh-TW" dirty="0" smtClean="0"/>
              <a:t> Wei-Ming</a:t>
            </a:r>
            <a:endParaRPr lang="en-US" altLang="zh-TW" dirty="0"/>
          </a:p>
          <a:p>
            <a:r>
              <a:rPr lang="en-US" altLang="zh-TW" dirty="0"/>
              <a:t>2014 tutorial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</a:t>
            </a:fld>
            <a:endParaRPr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142844" y="5715016"/>
            <a:ext cx="2714644" cy="285752"/>
          </a:xfrm>
          <a:prstGeom prst="rect">
            <a:avLst/>
          </a:prstGeom>
        </p:spPr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2511569" y="939838"/>
            <a:ext cx="40350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/>
              <a:t>python </a:t>
            </a:r>
            <a:r>
              <a:rPr lang="en-US" altLang="zh-TW" sz="5400" dirty="0" smtClean="0"/>
              <a:t>basics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34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</a:t>
            </a:r>
            <a:r>
              <a:rPr lang="en-US" altLang="zh-TW" dirty="0" smtClean="0"/>
              <a:t>unning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執行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</a:t>
            </a:r>
            <a:b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dirty="0" smtClean="0">
                <a:latin typeface="Consolas" pitchFamily="49" charset="0"/>
                <a:ea typeface="微軟正黑體" pitchFamily="34" charset="-120"/>
                <a:cs typeface="Consolas" pitchFamily="49" charset="0"/>
              </a:rPr>
              <a:t>python ooxx.py argv1 argv2 …</a:t>
            </a: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直譯式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不用先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compile</a:t>
            </a: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動態語言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不用先宣告變數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語法簡單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7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4000" dirty="0" smtClean="0">
                <a:latin typeface="Consolas" pitchFamily="49" charset="0"/>
                <a:cs typeface="Consolas" pitchFamily="49" charset="0"/>
              </a:rPr>
              <a:t>print ‘Hello World’</a:t>
            </a:r>
          </a:p>
          <a:p>
            <a:pPr marL="0" indent="0">
              <a:buNone/>
            </a:pPr>
            <a:r>
              <a:rPr lang="en-US" altLang="zh-TW" sz="4000" dirty="0" smtClean="0">
                <a:latin typeface="Consolas" pitchFamily="49" charset="0"/>
                <a:cs typeface="Consolas" pitchFamily="49" charset="0"/>
              </a:rPr>
              <a:t>print “I’m %s” % (name) 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5191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If-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-else  while  for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altLang="zh-TW" sz="2800" dirty="0" err="1" smtClean="0">
                <a:latin typeface="Consolas" pitchFamily="49" charset="0"/>
                <a:cs typeface="Consolas" pitchFamily="49" charset="0"/>
              </a:rPr>
              <a:t>ooxx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 == ‘123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’:</a:t>
            </a:r>
          </a:p>
          <a:p>
            <a:pPr marL="457200" lvl="1" indent="0">
              <a:buNone/>
            </a:pPr>
            <a:r>
              <a:rPr lang="en-US" altLang="zh-TW" sz="2400" dirty="0" smtClean="0">
                <a:latin typeface="Consolas" pitchFamily="49" charset="0"/>
                <a:cs typeface="Consolas" pitchFamily="49" charset="0"/>
              </a:rPr>
              <a:t>do something</a:t>
            </a:r>
          </a:p>
          <a:p>
            <a:pPr marL="0" indent="0">
              <a:buNone/>
            </a:pPr>
            <a:r>
              <a:rPr lang="en-US" altLang="zh-TW" sz="2800" dirty="0" err="1" smtClean="0">
                <a:latin typeface="Consolas" pitchFamily="49" charset="0"/>
                <a:cs typeface="Consolas" pitchFamily="49" charset="0"/>
              </a:rPr>
              <a:t>elif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800" dirty="0" err="1" smtClean="0">
                <a:latin typeface="Consolas" pitchFamily="49" charset="0"/>
                <a:cs typeface="Consolas" pitchFamily="49" charset="0"/>
              </a:rPr>
              <a:t>ooxx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 == ‘124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’:</a:t>
            </a:r>
          </a:p>
          <a:p>
            <a:pPr marL="457200" lvl="1" indent="0">
              <a:buNone/>
            </a:pPr>
            <a:r>
              <a:rPr lang="en-US" altLang="zh-TW" sz="2400" dirty="0" smtClean="0">
                <a:latin typeface="Consolas" pitchFamily="49" charset="0"/>
                <a:cs typeface="Consolas" pitchFamily="49" charset="0"/>
              </a:rPr>
              <a:t>do something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else:</a:t>
            </a:r>
          </a:p>
          <a:p>
            <a:pPr marL="457200" lvl="1" indent="0">
              <a:buNone/>
            </a:pPr>
            <a:r>
              <a:rPr lang="en-US" altLang="zh-TW" sz="2400" dirty="0" smtClean="0">
                <a:latin typeface="Consolas" pitchFamily="49" charset="0"/>
                <a:cs typeface="Consolas" pitchFamily="49" charset="0"/>
              </a:rPr>
              <a:t>do something</a:t>
            </a:r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705672" y="1556792"/>
            <a:ext cx="37547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TW" sz="2400" dirty="0" smtClean="0">
                <a:latin typeface="Consolas" pitchFamily="49" charset="0"/>
                <a:cs typeface="Consolas" pitchFamily="49" charset="0"/>
              </a:rPr>
              <a:t>or i in range(0, 10):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rom 0 to 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9</a:t>
            </a:r>
            <a:endParaRPr lang="en-US" altLang="zh-TW" sz="2000" dirty="0">
              <a:latin typeface="Consolas" pitchFamily="49" charset="0"/>
              <a:cs typeface="Consolas" pitchFamily="49" charset="0"/>
            </a:endParaRPr>
          </a:p>
          <a:p>
            <a:endParaRPr lang="en-US" altLang="zh-TW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for e in </a:t>
            </a:r>
            <a:r>
              <a:rPr lang="en-US" altLang="zh-TW" sz="2800" dirty="0" err="1" smtClean="0">
                <a:latin typeface="Consolas" pitchFamily="49" charset="0"/>
                <a:cs typeface="Consolas" pitchFamily="49" charset="0"/>
              </a:rPr>
              <a:t>e_list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terate over all elements</a:t>
            </a:r>
            <a:endParaRPr lang="en-US" altLang="zh-TW" sz="2000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altLang="zh-TW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sz="2800" dirty="0">
                <a:latin typeface="Consolas" pitchFamily="49" charset="0"/>
                <a:cs typeface="Consolas" pitchFamily="49" charset="0"/>
              </a:rPr>
              <a:t>w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hile </a:t>
            </a:r>
            <a:r>
              <a:rPr lang="en-US" altLang="zh-TW" sz="2800" dirty="0" err="1" smtClean="0">
                <a:latin typeface="Consolas" pitchFamily="49" charset="0"/>
                <a:cs typeface="Consolas" pitchFamily="49" charset="0"/>
              </a:rPr>
              <a:t>ooxx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&lt;123:</a:t>
            </a:r>
          </a:p>
          <a:p>
            <a:pPr marL="457200" lvl="1" indent="0">
              <a:buNone/>
            </a:pP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Do something</a:t>
            </a:r>
          </a:p>
          <a:p>
            <a:pPr marL="457200" lvl="1" indent="0">
              <a:buFont typeface="Arial" pitchFamily="34" charset="0"/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4427984" y="1484784"/>
            <a:ext cx="0" cy="44644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06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structure -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Variable length array</a:t>
            </a:r>
          </a:p>
          <a:p>
            <a:r>
              <a:rPr lang="en-US" altLang="zh-TW" dirty="0" smtClean="0"/>
              <a:t>Consecutive memory allocation</a:t>
            </a:r>
          </a:p>
          <a:p>
            <a:endParaRPr lang="en-US" altLang="zh-TW" dirty="0"/>
          </a:p>
          <a:p>
            <a:r>
              <a:rPr lang="en-US" altLang="zh-TW" dirty="0"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= list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</a:rPr>
              <a:t>//initialization</a:t>
            </a:r>
            <a:endParaRPr lang="en-US" altLang="zh-TW" sz="2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t.append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(123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zh-TW" dirty="0"/>
              <a:t> </a:t>
            </a:r>
            <a:r>
              <a:rPr lang="en-US" altLang="zh-TW" sz="2200" dirty="0" smtClean="0">
                <a:solidFill>
                  <a:schemeClr val="bg1">
                    <a:lumMod val="50000"/>
                  </a:schemeClr>
                </a:solidFill>
              </a:rPr>
              <a:t>//add new element at the end</a:t>
            </a:r>
            <a:endParaRPr lang="en-US" altLang="zh-TW" sz="2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len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(t)</a:t>
            </a:r>
          </a:p>
          <a:p>
            <a:pPr marL="0" indent="0">
              <a:buNone/>
            </a:pPr>
            <a:r>
              <a:rPr lang="en-US" altLang="zh-TW" sz="22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2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200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//length of list</a:t>
            </a:r>
            <a:endParaRPr lang="en-US" altLang="zh-TW" sz="2200" dirty="0" smtClean="0">
              <a:solidFill>
                <a:schemeClr val="bg1">
                  <a:lumMod val="50000"/>
                </a:schemeClr>
              </a:solidFill>
              <a:cs typeface="Consolas" pitchFamily="49" charset="0"/>
            </a:endParaRPr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788024" y="1567333"/>
            <a:ext cx="37547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err="1" smtClean="0">
                <a:latin typeface="Consolas" pitchFamily="49" charset="0"/>
                <a:cs typeface="Consolas" pitchFamily="49" charset="0"/>
              </a:rPr>
              <a:t>t.extend</a:t>
            </a:r>
            <a:r>
              <a:rPr lang="en-US" altLang="zh-TW" sz="2400" dirty="0" smtClean="0">
                <a:latin typeface="Consolas" pitchFamily="49" charset="0"/>
                <a:cs typeface="Consolas" pitchFamily="49" charset="0"/>
              </a:rPr>
              <a:t>([333, 444</a:t>
            </a:r>
            <a:r>
              <a:rPr lang="en-US" altLang="zh-TW" sz="2400" dirty="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pPr marL="0" indent="0">
              <a:buNone/>
            </a:pPr>
            <a:r>
              <a:rPr lang="en-US" altLang="zh-TW" sz="22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</a:rPr>
              <a:t>add new </a:t>
            </a:r>
            <a:r>
              <a:rPr lang="en-US" altLang="zh-TW" sz="2200" dirty="0" smtClean="0">
                <a:solidFill>
                  <a:schemeClr val="bg1">
                    <a:lumMod val="50000"/>
                  </a:schemeClr>
                </a:solidFill>
              </a:rPr>
              <a:t>elements 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</a:rPr>
              <a:t>at the </a:t>
            </a:r>
            <a:r>
              <a:rPr lang="en-US" altLang="zh-TW" sz="2200" dirty="0" smtClean="0">
                <a:solidFill>
                  <a:schemeClr val="bg1">
                    <a:lumMod val="50000"/>
                  </a:schemeClr>
                </a:solidFill>
              </a:rPr>
              <a:t>end</a:t>
            </a:r>
            <a:endParaRPr lang="en-US" altLang="zh-TW" sz="2200" dirty="0" smtClean="0">
              <a:solidFill>
                <a:schemeClr val="bg1">
                  <a:lumMod val="50000"/>
                </a:schemeClr>
              </a:solidFill>
              <a:cs typeface="Consolas" pitchFamily="49" charset="0"/>
            </a:endParaRPr>
          </a:p>
          <a:p>
            <a:r>
              <a:rPr lang="en-US" altLang="zh-TW" sz="2800" dirty="0" err="1" smtClean="0">
                <a:latin typeface="Consolas" pitchFamily="49" charset="0"/>
                <a:cs typeface="Consolas" pitchFamily="49" charset="0"/>
              </a:rPr>
              <a:t>t.remove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(333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//remove an element</a:t>
            </a:r>
            <a:endParaRPr lang="en-US" altLang="zh-TW" sz="2800" dirty="0" smtClean="0">
              <a:solidFill>
                <a:schemeClr val="bg1">
                  <a:lumMod val="50000"/>
                </a:schemeClr>
              </a:solidFill>
              <a:cs typeface="Consolas" pitchFamily="49" charset="0"/>
            </a:endParaRPr>
          </a:p>
          <a:p>
            <a:r>
              <a:rPr lang="en-US" altLang="zh-TW" sz="2800" b="1" dirty="0" smtClean="0"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t / </a:t>
            </a:r>
            <a:r>
              <a:rPr lang="en-US" altLang="zh-TW" sz="2800" b="1" dirty="0" smtClean="0">
                <a:latin typeface="Consolas" pitchFamily="49" charset="0"/>
                <a:cs typeface="Consolas" pitchFamily="49" charset="0"/>
              </a:rPr>
              <a:t>not in 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t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//chec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k existence of an element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TW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4427984" y="1484784"/>
            <a:ext cx="0" cy="44644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0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structure - dictionary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map / dictionary </a:t>
            </a:r>
          </a:p>
          <a:p>
            <a:r>
              <a:rPr lang="en-US" altLang="zh-TW" dirty="0"/>
              <a:t>k</a:t>
            </a:r>
            <a:r>
              <a:rPr lang="en-US" altLang="zh-TW" dirty="0" smtClean="0"/>
              <a:t>ey-value pairs </a:t>
            </a:r>
          </a:p>
          <a:p>
            <a:endParaRPr lang="en-US" altLang="zh-TW" dirty="0" smtClean="0"/>
          </a:p>
          <a:p>
            <a:r>
              <a:rPr lang="en-US" altLang="zh-TW" dirty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dict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lvl="0" indent="0">
              <a:buNone/>
            </a:pPr>
            <a:r>
              <a:rPr lang="en-US" altLang="zh-TW" sz="2000" dirty="0" smtClean="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//initialization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d[‘a’] = 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1</a:t>
            </a:r>
          </a:p>
          <a:p>
            <a:pPr marL="0" lvl="0" indent="0">
              <a:buNone/>
            </a:pPr>
            <a:r>
              <a:rPr lang="en-US" altLang="zh-TW" sz="2200" dirty="0" smtClean="0">
                <a:solidFill>
                  <a:schemeClr val="bg1">
                    <a:lumMod val="50000"/>
                  </a:schemeClr>
                </a:solidFill>
              </a:rPr>
              <a:t>//add new element (‘a’ =&gt; 1)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d[‘a’],  </a:t>
            </a: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d.get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(‘a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’)</a:t>
            </a:r>
          </a:p>
          <a:p>
            <a:pPr marL="0" indent="0">
              <a:buNone/>
            </a:pPr>
            <a:r>
              <a:rPr lang="en-US" altLang="zh-TW" sz="2200" dirty="0" smtClean="0">
                <a:solidFill>
                  <a:schemeClr val="bg1">
                    <a:lumMod val="50000"/>
                  </a:schemeClr>
                </a:solidFill>
              </a:rPr>
              <a:t>//get element with key = ‘a’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del d[‘a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’]</a:t>
            </a:r>
          </a:p>
          <a:p>
            <a:pPr marL="0" lvl="0" indent="0">
              <a:buNone/>
            </a:pPr>
            <a:r>
              <a:rPr lang="en-US" altLang="zh-TW" sz="2200" dirty="0" smtClean="0">
                <a:solidFill>
                  <a:schemeClr val="bg1">
                    <a:lumMod val="50000"/>
                  </a:schemeClr>
                </a:solidFill>
              </a:rPr>
              <a:t>//del element with key = ‘a’</a:t>
            </a:r>
            <a:endParaRPr lang="en-US" altLang="zh-TW" sz="22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561656" y="1567333"/>
            <a:ext cx="40427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len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(d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0" indent="0">
              <a:buNone/>
            </a:pP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//return the size of dictionary object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d.keys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lvl="0" indent="0">
              <a:buNone/>
            </a:pP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//return the list of  keys of dictionary object</a:t>
            </a:r>
            <a:endParaRPr lang="en-US" altLang="zh-TW" dirty="0" smtClean="0"/>
          </a:p>
          <a:p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d.values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2000" dirty="0">
                <a:solidFill>
                  <a:prstClr val="white">
                    <a:lumMod val="50000"/>
                  </a:prstClr>
                </a:solidFill>
              </a:rPr>
              <a:t>//return the list of  </a:t>
            </a:r>
            <a:r>
              <a:rPr lang="en-US" altLang="zh-TW" sz="2000" dirty="0" smtClean="0">
                <a:solidFill>
                  <a:prstClr val="white">
                    <a:lumMod val="50000"/>
                  </a:prstClr>
                </a:solidFill>
              </a:rPr>
              <a:t>values </a:t>
            </a:r>
            <a:r>
              <a:rPr lang="en-US" altLang="zh-TW" sz="2000" dirty="0">
                <a:solidFill>
                  <a:prstClr val="white">
                    <a:lumMod val="50000"/>
                  </a:prstClr>
                </a:solidFill>
              </a:rPr>
              <a:t>of dictionary </a:t>
            </a:r>
            <a:r>
              <a:rPr lang="en-US" altLang="zh-TW" sz="2000" dirty="0" smtClean="0">
                <a:solidFill>
                  <a:prstClr val="white">
                    <a:lumMod val="50000"/>
                  </a:prstClr>
                </a:solidFill>
              </a:rPr>
              <a:t>object</a:t>
            </a:r>
            <a:endParaRPr lang="en-US" altLang="zh-TW" dirty="0" smtClean="0"/>
          </a:p>
          <a:p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d.items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2000" dirty="0">
                <a:solidFill>
                  <a:prstClr val="white">
                    <a:lumMod val="50000"/>
                  </a:prstClr>
                </a:solidFill>
              </a:rPr>
              <a:t>//return the list of  (</a:t>
            </a:r>
            <a:r>
              <a:rPr lang="en-US" altLang="zh-TW" sz="2000" dirty="0" err="1" smtClean="0">
                <a:solidFill>
                  <a:prstClr val="white">
                    <a:lumMod val="50000"/>
                  </a:prstClr>
                </a:solidFill>
              </a:rPr>
              <a:t>key,value</a:t>
            </a:r>
            <a:r>
              <a:rPr lang="en-US" altLang="zh-TW" sz="2000" dirty="0" smtClean="0">
                <a:solidFill>
                  <a:prstClr val="white">
                    <a:lumMod val="50000"/>
                  </a:prstClr>
                </a:solidFill>
              </a:rPr>
              <a:t>) pairs </a:t>
            </a:r>
            <a:r>
              <a:rPr lang="en-US" altLang="zh-TW" sz="2000" dirty="0">
                <a:solidFill>
                  <a:prstClr val="white">
                    <a:lumMod val="50000"/>
                  </a:prstClr>
                </a:solidFill>
              </a:rPr>
              <a:t>of dictionary </a:t>
            </a:r>
            <a:r>
              <a:rPr lang="en-US" altLang="zh-TW" sz="2000" dirty="0" smtClean="0">
                <a:solidFill>
                  <a:prstClr val="white">
                    <a:lumMod val="50000"/>
                  </a:prstClr>
                </a:solidFill>
              </a:rPr>
              <a:t>object</a:t>
            </a:r>
            <a:endParaRPr lang="en-US" altLang="zh-TW" dirty="0" smtClean="0"/>
          </a:p>
          <a:p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d / 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not in 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d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2000" dirty="0">
                <a:solidFill>
                  <a:prstClr val="white">
                    <a:lumMod val="50000"/>
                  </a:prstClr>
                </a:solidFill>
              </a:rPr>
              <a:t>//check existence of an element</a:t>
            </a:r>
            <a:endParaRPr lang="en-US" altLang="zh-TW" sz="1800" dirty="0">
              <a:solidFill>
                <a:prstClr val="white">
                  <a:lumMod val="50000"/>
                </a:prstClr>
              </a:solidFill>
            </a:endParaRP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4499992" y="1484784"/>
            <a:ext cx="0" cy="44644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22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structure - 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Unordered set</a:t>
            </a:r>
          </a:p>
          <a:p>
            <a:endParaRPr lang="en-US" altLang="zh-TW" dirty="0" smtClean="0"/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s1 = set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lvl="0" indent="0">
              <a:buNone/>
            </a:pPr>
            <a:r>
              <a:rPr lang="en-US" altLang="zh-TW" sz="1900" dirty="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en-US" altLang="zh-TW" sz="1900" dirty="0">
                <a:solidFill>
                  <a:prstClr val="white">
                    <a:lumMod val="50000"/>
                  </a:prstClr>
                </a:solidFill>
              </a:rPr>
              <a:t>//</a:t>
            </a:r>
            <a:r>
              <a:rPr lang="en-US" altLang="zh-TW" sz="1900" dirty="0" smtClean="0">
                <a:solidFill>
                  <a:prstClr val="white">
                    <a:lumMod val="50000"/>
                  </a:prstClr>
                </a:solidFill>
              </a:rPr>
              <a:t>initialization</a:t>
            </a:r>
            <a:endParaRPr lang="en-US" altLang="zh-TW" dirty="0" smtClean="0"/>
          </a:p>
          <a:p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len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(s1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1900" dirty="0">
                <a:solidFill>
                  <a:prstClr val="white">
                    <a:lumMod val="50000"/>
                  </a:prstClr>
                </a:solidFill>
              </a:rPr>
              <a:t>//return the size of </a:t>
            </a:r>
            <a:r>
              <a:rPr lang="en-US" altLang="zh-TW" sz="1900" dirty="0" smtClean="0">
                <a:solidFill>
                  <a:prstClr val="white">
                    <a:lumMod val="50000"/>
                  </a:prstClr>
                </a:solidFill>
              </a:rPr>
              <a:t>set object</a:t>
            </a:r>
            <a:endParaRPr lang="en-US" altLang="zh-TW" dirty="0" smtClean="0"/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s1.add(1)</a:t>
            </a:r>
          </a:p>
          <a:p>
            <a:pPr marL="0" lvl="0" indent="0">
              <a:buNone/>
            </a:pPr>
            <a:r>
              <a:rPr lang="en-US" altLang="zh-TW" sz="2000" dirty="0">
                <a:solidFill>
                  <a:prstClr val="white">
                    <a:lumMod val="50000"/>
                  </a:prstClr>
                </a:solidFill>
              </a:rPr>
              <a:t>//add new </a:t>
            </a:r>
            <a:r>
              <a:rPr lang="en-US" altLang="zh-TW" sz="2000" dirty="0" smtClean="0">
                <a:solidFill>
                  <a:prstClr val="white">
                    <a:lumMod val="50000"/>
                  </a:prstClr>
                </a:solidFill>
              </a:rPr>
              <a:t>element 1 into the set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s1.remove(1)</a:t>
            </a:r>
          </a:p>
          <a:p>
            <a:pPr marL="0" lvl="0" indent="0">
              <a:buNone/>
            </a:pPr>
            <a:r>
              <a:rPr lang="en-US" altLang="zh-TW" sz="2000" dirty="0" smtClean="0">
                <a:solidFill>
                  <a:prstClr val="white">
                    <a:lumMod val="50000"/>
                  </a:prstClr>
                </a:solidFill>
              </a:rPr>
              <a:t>//remove element </a:t>
            </a:r>
            <a:r>
              <a:rPr lang="en-US" altLang="zh-TW" sz="2000" dirty="0">
                <a:solidFill>
                  <a:prstClr val="white">
                    <a:lumMod val="50000"/>
                  </a:prstClr>
                </a:solidFill>
              </a:rPr>
              <a:t>1 </a:t>
            </a:r>
            <a:r>
              <a:rPr lang="en-US" altLang="zh-TW" sz="2000" dirty="0" smtClean="0">
                <a:solidFill>
                  <a:prstClr val="white">
                    <a:lumMod val="50000"/>
                  </a:prstClr>
                </a:solidFill>
              </a:rPr>
              <a:t>from </a:t>
            </a:r>
            <a:r>
              <a:rPr lang="en-US" altLang="zh-TW" sz="2000" dirty="0">
                <a:solidFill>
                  <a:prstClr val="white">
                    <a:lumMod val="50000"/>
                  </a:prstClr>
                </a:solidFill>
              </a:rPr>
              <a:t>the set</a:t>
            </a:r>
          </a:p>
          <a:p>
            <a:pPr marL="0" indent="0">
              <a:buNone/>
            </a:pPr>
            <a:endParaRPr lang="en-US" altLang="zh-TW" dirty="0"/>
          </a:p>
          <a:p>
            <a:pPr marL="0" lv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內容版面配置區 2"/>
              <p:cNvSpPr txBox="1">
                <a:spLocks/>
              </p:cNvSpPr>
              <p:nvPr/>
            </p:nvSpPr>
            <p:spPr>
              <a:xfrm>
                <a:off x="4849688" y="1556792"/>
                <a:ext cx="3826768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>
                    <a:latin typeface="Consolas" pitchFamily="49" charset="0"/>
                    <a:cs typeface="Consolas" pitchFamily="49" charset="0"/>
                  </a:rPr>
                  <a:t>s1.update(</a:t>
                </a:r>
                <a:r>
                  <a:rPr lang="zh-TW" altLang="en-US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altLang="zh-TW" dirty="0">
                    <a:latin typeface="Consolas" pitchFamily="49" charset="0"/>
                    <a:cs typeface="Consolas" pitchFamily="49" charset="0"/>
                  </a:rPr>
                  <a:t>s2 )</a:t>
                </a:r>
              </a:p>
              <a:p>
                <a:pPr marL="0" lvl="0" indent="0">
                  <a:buNone/>
                </a:pPr>
                <a:r>
                  <a:rPr lang="en-US" altLang="zh-TW" sz="2000" dirty="0">
                    <a:solidFill>
                      <a:prstClr val="white">
                        <a:lumMod val="50000"/>
                      </a:prstClr>
                    </a:solidFill>
                  </a:rPr>
                  <a:t>//Update another set object s2 into s1. The operation is equal to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𝑠</m:t>
                    </m:r>
                    <m:r>
                      <a:rPr lang="en-US" altLang="zh-TW" sz="20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1=</m:t>
                    </m:r>
                    <m:r>
                      <a:rPr lang="en-US" altLang="zh-TW" sz="20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𝑠</m:t>
                    </m:r>
                    <m:r>
                      <a:rPr lang="en-US" altLang="zh-TW" sz="20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1∪</m:t>
                    </m:r>
                    <m:r>
                      <a:rPr lang="en-US" altLang="zh-TW" sz="20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altLang="zh-TW" sz="20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US" altLang="zh-TW" sz="2000" dirty="0">
                    <a:solidFill>
                      <a:schemeClr val="bg1">
                        <a:lumMod val="50000"/>
                      </a:schemeClr>
                    </a:solidFill>
                  </a:rPr>
                  <a:t>  </a:t>
                </a:r>
                <a:endParaRPr lang="en-US" altLang="zh-TW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zh-TW" altLang="en-US" dirty="0" smtClean="0">
                    <a:latin typeface="微軟正黑體" pitchFamily="34" charset="-120"/>
                    <a:ea typeface="微軟正黑體" pitchFamily="34" charset="-120"/>
                  </a:rPr>
                  <a:t>聯集</a:t>
                </a:r>
                <a:r>
                  <a:rPr lang="en-US" altLang="zh-TW" dirty="0" smtClean="0"/>
                  <a:t>: </a:t>
                </a:r>
                <a:r>
                  <a:rPr lang="en-US" altLang="zh-TW" dirty="0" smtClean="0">
                    <a:latin typeface="Consolas" pitchFamily="49" charset="0"/>
                    <a:cs typeface="Consolas" pitchFamily="49" charset="0"/>
                  </a:rPr>
                  <a:t>s1 | s2</a:t>
                </a:r>
              </a:p>
              <a:p>
                <a:r>
                  <a:rPr lang="zh-TW" altLang="en-US" dirty="0">
                    <a:latin typeface="微軟正黑體" pitchFamily="34" charset="-120"/>
                    <a:ea typeface="微軟正黑體" pitchFamily="34" charset="-120"/>
                  </a:rPr>
                  <a:t>交集</a:t>
                </a:r>
                <a:r>
                  <a:rPr lang="en-US" altLang="zh-TW" dirty="0" smtClean="0"/>
                  <a:t>: </a:t>
                </a:r>
                <a:r>
                  <a:rPr lang="en-US" altLang="zh-TW" dirty="0" smtClean="0">
                    <a:latin typeface="Consolas" pitchFamily="49" charset="0"/>
                    <a:cs typeface="Consolas" pitchFamily="49" charset="0"/>
                  </a:rPr>
                  <a:t>s1 &amp; s2</a:t>
                </a:r>
              </a:p>
              <a:p>
                <a:r>
                  <a:rPr lang="zh-TW" altLang="en-US" dirty="0">
                    <a:latin typeface="微軟正黑體" pitchFamily="34" charset="-120"/>
                    <a:ea typeface="微軟正黑體" pitchFamily="34" charset="-120"/>
                  </a:rPr>
                  <a:t>差集</a:t>
                </a:r>
                <a:r>
                  <a:rPr lang="en-US" altLang="zh-TW" dirty="0" smtClean="0"/>
                  <a:t>: </a:t>
                </a:r>
                <a:r>
                  <a:rPr lang="en-US" altLang="zh-TW" dirty="0" smtClean="0">
                    <a:latin typeface="Consolas" pitchFamily="49" charset="0"/>
                    <a:cs typeface="Consolas" pitchFamily="49" charset="0"/>
                  </a:rPr>
                  <a:t>s1 – s2</a:t>
                </a:r>
              </a:p>
              <a:p>
                <a:r>
                  <a:rPr lang="en-US" altLang="zh-TW" b="1" dirty="0" smtClean="0">
                    <a:latin typeface="Consolas" pitchFamily="49" charset="0"/>
                    <a:cs typeface="Consolas" pitchFamily="49" charset="0"/>
                  </a:rPr>
                  <a:t>in</a:t>
                </a:r>
                <a:r>
                  <a:rPr lang="en-US" altLang="zh-TW" dirty="0" smtClean="0">
                    <a:latin typeface="Consolas" pitchFamily="49" charset="0"/>
                    <a:cs typeface="Consolas" pitchFamily="49" charset="0"/>
                  </a:rPr>
                  <a:t> s / </a:t>
                </a:r>
                <a:r>
                  <a:rPr lang="en-US" altLang="zh-TW" b="1" dirty="0" smtClean="0">
                    <a:latin typeface="Consolas" pitchFamily="49" charset="0"/>
                    <a:cs typeface="Consolas" pitchFamily="49" charset="0"/>
                  </a:rPr>
                  <a:t>not in </a:t>
                </a:r>
                <a:r>
                  <a:rPr lang="en-US" altLang="zh-TW" dirty="0" smtClean="0">
                    <a:latin typeface="Consolas" pitchFamily="49" charset="0"/>
                    <a:cs typeface="Consolas" pitchFamily="49" charset="0"/>
                  </a:rPr>
                  <a:t>s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altLang="zh-TW" sz="1900" dirty="0">
                    <a:solidFill>
                      <a:prstClr val="white">
                        <a:lumMod val="50000"/>
                      </a:prstClr>
                    </a:solidFill>
                  </a:rPr>
                  <a:t>//check existence of an element</a:t>
                </a:r>
                <a:endParaRPr lang="en-US" altLang="zh-TW" sz="1700" dirty="0">
                  <a:solidFill>
                    <a:prstClr val="white">
                      <a:lumMod val="50000"/>
                    </a:prstClr>
                  </a:solidFill>
                </a:endParaRPr>
              </a:p>
              <a:p>
                <a:endParaRPr lang="en-US" altLang="zh-TW" dirty="0"/>
              </a:p>
            </p:txBody>
          </p:sp>
        </mc:Choice>
        <mc:Fallback>
          <p:sp>
            <p:nvSpPr>
              <p:cNvPr id="4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688" y="1556792"/>
                <a:ext cx="3826768" cy="4525963"/>
              </a:xfrm>
              <a:prstGeom prst="rect">
                <a:avLst/>
              </a:prstGeom>
              <a:blipFill rotWithShape="1">
                <a:blip r:embed="rId2"/>
                <a:stretch>
                  <a:fillRect l="-3349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接點 4"/>
          <p:cNvCxnSpPr/>
          <p:nvPr/>
        </p:nvCxnSpPr>
        <p:spPr>
          <a:xfrm>
            <a:off x="4499992" y="1484784"/>
            <a:ext cx="0" cy="44644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14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61279</TotalTime>
  <Words>354</Words>
  <Application>Microsoft Office PowerPoint</Application>
  <PresentationFormat>如螢幕大小 (4:3)</PresentationFormat>
  <Paragraphs>87</Paragraphs>
  <Slides>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PowerPoint 簡報</vt:lpstr>
      <vt:lpstr>Running</vt:lpstr>
      <vt:lpstr>Output</vt:lpstr>
      <vt:lpstr>If-elif-else  while  for</vt:lpstr>
      <vt:lpstr>Data structure - list</vt:lpstr>
      <vt:lpstr>Data structure - dictionary</vt:lpstr>
      <vt:lpstr>Data structure - set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aaa</dc:creator>
  <cp:lastModifiedBy>mother</cp:lastModifiedBy>
  <cp:revision>3758</cp:revision>
  <dcterms:created xsi:type="dcterms:W3CDTF">2010-02-08T05:16:55Z</dcterms:created>
  <dcterms:modified xsi:type="dcterms:W3CDTF">2014-09-08T15:50:56Z</dcterms:modified>
</cp:coreProperties>
</file>