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5" r:id="rId3"/>
    <p:sldId id="314" r:id="rId4"/>
    <p:sldId id="320" r:id="rId5"/>
    <p:sldId id="297" r:id="rId6"/>
    <p:sldId id="309" r:id="rId7"/>
    <p:sldId id="311" r:id="rId8"/>
    <p:sldId id="312" r:id="rId9"/>
    <p:sldId id="310" r:id="rId10"/>
    <p:sldId id="298" r:id="rId11"/>
    <p:sldId id="313" r:id="rId12"/>
    <p:sldId id="318" r:id="rId13"/>
    <p:sldId id="315" r:id="rId14"/>
    <p:sldId id="316" r:id="rId15"/>
    <p:sldId id="317" r:id="rId16"/>
    <p:sldId id="319" r:id="rId17"/>
    <p:sldId id="303" r:id="rId18"/>
    <p:sldId id="321" r:id="rId19"/>
    <p:sldId id="323" r:id="rId20"/>
    <p:sldId id="324" r:id="rId21"/>
    <p:sldId id="306" r:id="rId22"/>
    <p:sldId id="326" r:id="rId23"/>
    <p:sldId id="325" r:id="rId24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2" autoAdjust="0"/>
  </p:normalViewPr>
  <p:slideViewPr>
    <p:cSldViewPr>
      <p:cViewPr varScale="1">
        <p:scale>
          <a:sx n="78" d="100"/>
          <a:sy n="78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2014/8/24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Compilation: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javac</a:t>
            </a:r>
            <a:r>
              <a:rPr lang="en-US" altLang="zh-TW" baseline="0" dirty="0" smtClean="0"/>
              <a:t>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XXX.java</a:t>
            </a:r>
          </a:p>
          <a:p>
            <a:r>
              <a:rPr lang="en-US" altLang="zh-TW" dirty="0" smtClean="0"/>
              <a:t>Execution:</a:t>
            </a:r>
            <a:r>
              <a:rPr lang="en-US" altLang="zh-TW" baseline="0" dirty="0" smtClean="0"/>
              <a:t> java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</a:t>
            </a:r>
          </a:p>
          <a:p>
            <a:r>
              <a:rPr lang="en-US" altLang="zh-TW" baseline="0" dirty="0" smtClean="0"/>
              <a:t>If the OS is one of Windows series,  the colon“:”is replaced with the semicolon “;”.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assume</a:t>
            </a:r>
            <a:r>
              <a:rPr lang="en-US" altLang="zh-TW" baseline="0" dirty="0" smtClean="0"/>
              <a:t> that the class Edge has the same variables as Vertex.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Writing</a:t>
            </a:r>
            <a:r>
              <a:rPr lang="en-US" altLang="zh-TW" baseline="0" dirty="0" smtClean="0"/>
              <a:t> style of a</a:t>
            </a:r>
            <a:r>
              <a:rPr lang="en-US" altLang="zh-TW" dirty="0" smtClean="0"/>
              <a:t>lgorithm</a:t>
            </a:r>
            <a:r>
              <a:rPr lang="en-US" altLang="zh-TW" baseline="0" dirty="0" smtClean="0"/>
              <a:t> classes in JUNG:</a:t>
            </a:r>
          </a:p>
          <a:p>
            <a:r>
              <a:rPr lang="en-US" altLang="zh-TW" baseline="0" dirty="0" smtClean="0"/>
              <a:t>1. Assign a graph object to the algorithm classes in its constructor.</a:t>
            </a:r>
          </a:p>
          <a:p>
            <a:r>
              <a:rPr lang="en-US" altLang="zh-TW" dirty="0" smtClean="0"/>
              <a:t>2.</a:t>
            </a:r>
            <a:r>
              <a:rPr lang="en-US" altLang="zh-TW" baseline="0" dirty="0" smtClean="0"/>
              <a:t> Call methods of such classes to run the algorithm and obtain the results.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Closeness</a:t>
            </a:r>
            <a:r>
              <a:rPr lang="en-US" altLang="zh-TW" baseline="0" dirty="0" smtClean="0"/>
              <a:t> centrality: A vertex is the most important if it has the minimum sum of distances from all other vertices.</a:t>
            </a:r>
          </a:p>
          <a:p>
            <a:r>
              <a:rPr lang="en-US" altLang="zh-TW" baseline="0" dirty="0" err="1" smtClean="0"/>
              <a:t>Betweenness</a:t>
            </a:r>
            <a:r>
              <a:rPr lang="en-US" altLang="zh-TW" baseline="0" dirty="0" smtClean="0"/>
              <a:t> centrality: A vertex is the most important if there are the most shortest paths passing the vertex.</a:t>
            </a:r>
          </a:p>
          <a:p>
            <a:r>
              <a:rPr lang="en-US" altLang="zh-TW" baseline="0" dirty="0" smtClean="0"/>
              <a:t>Eigenvector centrality: A vertex if the most important if it is the most likely for the vertex to be connected to other high centrality-score vertices.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assume</a:t>
            </a:r>
            <a:r>
              <a:rPr lang="en-US" altLang="zh-TW" baseline="0" dirty="0" smtClean="0"/>
              <a:t> that the class Edge has the same variables as Vertex.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Some paths should be imported:</a:t>
            </a:r>
          </a:p>
          <a:p>
            <a:r>
              <a:rPr lang="en-US" altLang="zh-TW" baseline="0" dirty="0" err="1" smtClean="0"/>
              <a:t>ClosenessCentrality</a:t>
            </a:r>
            <a:r>
              <a:rPr lang="en-US" altLang="zh-TW" baseline="0" dirty="0" smtClean="0"/>
              <a:t>: </a:t>
            </a:r>
            <a:r>
              <a:rPr lang="en-US" altLang="zh-TW" sz="1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edu.uci.ics.jung.algorithms.scoring</a:t>
            </a:r>
            <a:r>
              <a:rPr lang="en-US" altLang="zh-TW" sz="1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.*;</a:t>
            </a:r>
            <a:endParaRPr lang="en-US" altLang="zh-TW" baseline="0" dirty="0" smtClean="0"/>
          </a:p>
          <a:p>
            <a:r>
              <a:rPr lang="en-US" altLang="zh-TW" baseline="0" dirty="0" smtClean="0"/>
              <a:t>Transformer: org.apache.commons.collections15.*;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Transformer class needs to declare the method transform().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Factory class needs to declare the method create().</a:t>
            </a:r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baseline="0" dirty="0" err="1" smtClean="0"/>
              <a:t>setSize</a:t>
            </a:r>
            <a:r>
              <a:rPr lang="en-US" altLang="zh-TW" baseline="0" dirty="0" smtClean="0"/>
              <a:t>(): Set the size of the layout.</a:t>
            </a:r>
          </a:p>
          <a:p>
            <a:r>
              <a:rPr lang="en-US" altLang="zh-TW" baseline="0" dirty="0" err="1" smtClean="0"/>
              <a:t>setPreferredSize</a:t>
            </a:r>
            <a:r>
              <a:rPr lang="en-US" altLang="zh-TW" baseline="0" dirty="0" smtClean="0"/>
              <a:t>(): Set the size of the graph panel.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Import these libraries: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edu.uci.ics.jung.graph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edu.uci.ics.jung.visualization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org.apache.commons.collections15.*;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edu.uci.ics.jung.algorithms.layout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javax.swing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java.awt.*;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Compilation: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javac</a:t>
            </a:r>
            <a:r>
              <a:rPr lang="en-US" altLang="zh-TW" baseline="0" dirty="0" smtClean="0"/>
              <a:t>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XXX.java</a:t>
            </a:r>
          </a:p>
          <a:p>
            <a:r>
              <a:rPr lang="en-US" altLang="zh-TW" dirty="0" smtClean="0"/>
              <a:t>Execution:</a:t>
            </a:r>
            <a:r>
              <a:rPr lang="en-US" altLang="zh-TW" baseline="0" dirty="0" smtClean="0"/>
              <a:t> java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</a:t>
            </a:r>
          </a:p>
          <a:p>
            <a:r>
              <a:rPr lang="en-US" altLang="zh-TW" baseline="0" dirty="0" smtClean="0"/>
              <a:t>If the OS is one of Windows series,  the colon“:”is replaced with the semicolon “;”.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Directed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v.s</a:t>
            </a:r>
            <a:r>
              <a:rPr lang="en-US" altLang="zh-TW" baseline="0" dirty="0" smtClean="0"/>
              <a:t>. Undirected: Edges are directed or not.</a:t>
            </a:r>
          </a:p>
          <a:p>
            <a:r>
              <a:rPr lang="en-US" altLang="zh-TW" baseline="0" dirty="0" smtClean="0"/>
              <a:t>V: The type of vertex variable.</a:t>
            </a:r>
          </a:p>
          <a:p>
            <a:r>
              <a:rPr lang="en-US" altLang="zh-TW" baseline="0" dirty="0" smtClean="0"/>
              <a:t>E: The type of edge variable.</a:t>
            </a:r>
          </a:p>
          <a:p>
            <a:r>
              <a:rPr lang="en-US" altLang="zh-TW" baseline="0" dirty="0" smtClean="0"/>
              <a:t>Graph </a:t>
            </a:r>
            <a:r>
              <a:rPr lang="en-US" altLang="zh-TW" baseline="0" dirty="0" err="1" smtClean="0"/>
              <a:t>v.s</a:t>
            </a:r>
            <a:r>
              <a:rPr lang="en-US" altLang="zh-TW" baseline="0" dirty="0" smtClean="0"/>
              <a:t>. </a:t>
            </a:r>
            <a:r>
              <a:rPr lang="en-US" altLang="zh-TW" baseline="0" dirty="0" err="1" smtClean="0"/>
              <a:t>multigraph</a:t>
            </a:r>
            <a:r>
              <a:rPr lang="en-US" altLang="zh-TW" baseline="0" dirty="0" smtClean="0"/>
              <a:t>: Allowing multiple edges between two vertices or not.</a:t>
            </a:r>
          </a:p>
          <a:p>
            <a:r>
              <a:rPr lang="en-US" altLang="zh-TW" baseline="0" dirty="0" smtClean="0"/>
              <a:t>Both Graph and </a:t>
            </a:r>
            <a:r>
              <a:rPr lang="en-US" altLang="zh-TW" baseline="0" dirty="0" err="1" smtClean="0"/>
              <a:t>Multigraph</a:t>
            </a:r>
            <a:r>
              <a:rPr lang="en-US" altLang="zh-TW" baseline="0" dirty="0" smtClean="0"/>
              <a:t> allow self-loops: Both endpoints of an edge are actually the same vertex.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Note that we</a:t>
            </a:r>
            <a:r>
              <a:rPr lang="en-US" altLang="zh-TW" baseline="0" dirty="0" smtClean="0"/>
              <a:t> need to name every edge.</a:t>
            </a:r>
          </a:p>
          <a:p>
            <a:r>
              <a:rPr lang="en-US" altLang="zh-TW" dirty="0" smtClean="0"/>
              <a:t>If </a:t>
            </a:r>
            <a:r>
              <a:rPr lang="en-US" altLang="zh-TW" dirty="0" err="1" smtClean="0"/>
              <a:t>addEdge</a:t>
            </a:r>
            <a:r>
              <a:rPr lang="en-US" altLang="zh-TW" baseline="0" dirty="0" smtClean="0"/>
              <a:t>() contains an endpoint not in the graph, the endpoint will be added to the graph.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Actually, the</a:t>
            </a:r>
            <a:r>
              <a:rPr lang="en-US" altLang="zh-TW" baseline="0" dirty="0" smtClean="0"/>
              <a:t> loop for </a:t>
            </a:r>
            <a:r>
              <a:rPr lang="en-US" altLang="zh-TW" baseline="0" dirty="0" err="1" smtClean="0"/>
              <a:t>addVertex</a:t>
            </a:r>
            <a:r>
              <a:rPr lang="en-US" altLang="zh-TW" baseline="0" dirty="0" smtClean="0"/>
              <a:t>() can be eliminated since </a:t>
            </a:r>
            <a:r>
              <a:rPr lang="en-US" altLang="zh-TW" baseline="0" dirty="0" err="1" smtClean="0"/>
              <a:t>addEdge</a:t>
            </a:r>
            <a:r>
              <a:rPr lang="en-US" altLang="zh-TW" baseline="0" dirty="0" smtClean="0"/>
              <a:t>() will add new vertices to the graph.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getSource</a:t>
            </a:r>
            <a:r>
              <a:rPr lang="en-US" altLang="zh-TW" dirty="0" smtClean="0"/>
              <a:t>() and </a:t>
            </a:r>
            <a:r>
              <a:rPr lang="en-US" altLang="zh-TW" dirty="0" err="1" smtClean="0"/>
              <a:t>getDest</a:t>
            </a:r>
            <a:r>
              <a:rPr lang="en-US" altLang="zh-TW" baseline="0" dirty="0" smtClean="0"/>
              <a:t>() work only for directed edges; they return null for undirected edges.</a:t>
            </a:r>
          </a:p>
          <a:p>
            <a:endParaRPr lang="en-US" altLang="zh-TW" baseline="0" dirty="0"/>
          </a:p>
          <a:p>
            <a:r>
              <a:rPr lang="en-US" altLang="zh-TW" baseline="0" dirty="0" err="1" smtClean="0"/>
              <a:t>containsVertex</a:t>
            </a:r>
            <a:r>
              <a:rPr lang="en-US" altLang="zh-TW" baseline="0" dirty="0" smtClean="0"/>
              <a:t>(): Whether the graph contains the vertex or not.</a:t>
            </a:r>
          </a:p>
          <a:p>
            <a:r>
              <a:rPr lang="en-US" altLang="zh-TW" baseline="0" dirty="0" err="1" smtClean="0"/>
              <a:t>containsEdge</a:t>
            </a:r>
            <a:r>
              <a:rPr lang="en-US" altLang="zh-TW" baseline="0" dirty="0" smtClean="0"/>
              <a:t>(): Whether the graph contains the edge or not.</a:t>
            </a:r>
          </a:p>
          <a:p>
            <a:r>
              <a:rPr lang="en-US" altLang="zh-TW" baseline="0" dirty="0" err="1" smtClean="0"/>
              <a:t>findEdge</a:t>
            </a:r>
            <a:r>
              <a:rPr lang="en-US" altLang="zh-TW" baseline="0" dirty="0" smtClean="0"/>
              <a:t>(): Given two vertices, return the edge between them, or null if no edge between them.</a:t>
            </a:r>
          </a:p>
          <a:p>
            <a:r>
              <a:rPr lang="en-US" altLang="zh-TW" baseline="0" dirty="0" err="1" smtClean="0"/>
              <a:t>getEndpoints</a:t>
            </a:r>
            <a:r>
              <a:rPr lang="en-US" altLang="zh-TW" baseline="0" dirty="0" smtClean="0"/>
              <a:t>(): Given an edge, return the two vertices adjacent to the edge.</a:t>
            </a:r>
          </a:p>
          <a:p>
            <a:r>
              <a:rPr lang="en-US" altLang="zh-TW" baseline="0" dirty="0" smtClean="0"/>
              <a:t>Pair: A special class defined by JUNG, including two objects.</a:t>
            </a:r>
          </a:p>
          <a:p>
            <a:r>
              <a:rPr lang="en-US" altLang="zh-TW" baseline="0" dirty="0" err="1" smtClean="0"/>
              <a:t>getSource</a:t>
            </a:r>
            <a:r>
              <a:rPr lang="en-US" altLang="zh-TW" baseline="0" dirty="0" smtClean="0"/>
              <a:t>(): Given a directed edge, return the vertex that is the source of the edge.</a:t>
            </a:r>
          </a:p>
          <a:p>
            <a:r>
              <a:rPr lang="en-US" altLang="zh-TW" baseline="0" dirty="0" err="1" smtClean="0"/>
              <a:t>getDest</a:t>
            </a:r>
            <a:r>
              <a:rPr lang="en-US" altLang="zh-TW" baseline="0" dirty="0" smtClean="0"/>
              <a:t>(): Given a directed edge, return the vertex that is the destination of the edge.</a:t>
            </a:r>
          </a:p>
          <a:p>
            <a:r>
              <a:rPr lang="en-US" altLang="zh-TW" baseline="0" dirty="0" err="1" smtClean="0"/>
              <a:t>getOpposite</a:t>
            </a:r>
            <a:r>
              <a:rPr lang="en-US" altLang="zh-TW" baseline="0" dirty="0" smtClean="0"/>
              <a:t>(): Given an edge and its adjacent vertex, return the other vertex adjacent to the edge. </a:t>
            </a:r>
          </a:p>
          <a:p>
            <a:r>
              <a:rPr lang="en-US" altLang="zh-TW" baseline="0" dirty="0" err="1" smtClean="0"/>
              <a:t>isIncident</a:t>
            </a:r>
            <a:r>
              <a:rPr lang="en-US" altLang="zh-TW" baseline="0" dirty="0" smtClean="0"/>
              <a:t>(): Given an edge and a vertex, verify whether they are adjacent.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the graph</a:t>
            </a:r>
            <a:r>
              <a:rPr lang="en-US" altLang="zh-TW" baseline="0" dirty="0" smtClean="0"/>
              <a:t> is undirected, then </a:t>
            </a:r>
            <a:r>
              <a:rPr lang="en-US" altLang="zh-TW" baseline="0" dirty="0" err="1" smtClean="0"/>
              <a:t>inDegree</a:t>
            </a:r>
            <a:r>
              <a:rPr lang="en-US" altLang="zh-TW" baseline="0" dirty="0" smtClean="0"/>
              <a:t>(v) == </a:t>
            </a:r>
            <a:r>
              <a:rPr lang="en-US" altLang="zh-TW" baseline="0" dirty="0" err="1" smtClean="0"/>
              <a:t>outDegree</a:t>
            </a:r>
            <a:r>
              <a:rPr lang="en-US" altLang="zh-TW" baseline="0" dirty="0" smtClean="0"/>
              <a:t>(v) == degree(v).</a:t>
            </a:r>
          </a:p>
          <a:p>
            <a:r>
              <a:rPr lang="en-US" altLang="zh-TW" baseline="0" dirty="0" smtClean="0"/>
              <a:t>A self-loop is counted once.</a:t>
            </a:r>
          </a:p>
          <a:p>
            <a:r>
              <a:rPr lang="en-US" altLang="zh-TW" baseline="0" dirty="0" smtClean="0"/>
              <a:t>degree() is unequal to </a:t>
            </a:r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().</a:t>
            </a:r>
          </a:p>
          <a:p>
            <a:r>
              <a:rPr lang="en-US" altLang="zh-TW" baseline="0" dirty="0" smtClean="0"/>
              <a:t>degree(): The number of incident edges of a vertex.</a:t>
            </a:r>
          </a:p>
          <a:p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(): The number of incident vertices of a vertex.</a:t>
            </a:r>
          </a:p>
          <a:p>
            <a:r>
              <a:rPr lang="en-US" altLang="zh-TW" baseline="0" dirty="0" smtClean="0"/>
              <a:t>If there are two edges between the same pair of vertices (u, v), then degree(u) returns 2, while </a:t>
            </a:r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(u) returns 1.</a:t>
            </a:r>
          </a:p>
          <a:p>
            <a:r>
              <a:rPr lang="en-US" altLang="zh-TW" baseline="0" dirty="0" smtClean="0"/>
              <a:t>Both degree() and </a:t>
            </a:r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() count a self-loop once.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Actually, the</a:t>
            </a:r>
            <a:r>
              <a:rPr lang="en-US" altLang="zh-TW" baseline="0" dirty="0" smtClean="0"/>
              <a:t> loop for </a:t>
            </a:r>
            <a:r>
              <a:rPr lang="en-US" altLang="zh-TW" baseline="0" dirty="0" err="1" smtClean="0"/>
              <a:t>addVertex</a:t>
            </a:r>
            <a:r>
              <a:rPr lang="en-US" altLang="zh-TW" baseline="0" dirty="0" smtClean="0"/>
              <a:t>() can be eliminated since </a:t>
            </a:r>
            <a:r>
              <a:rPr lang="en-US" altLang="zh-TW" baseline="0" dirty="0" err="1" smtClean="0"/>
              <a:t>addEdge</a:t>
            </a:r>
            <a:r>
              <a:rPr lang="en-US" altLang="zh-TW" baseline="0" dirty="0" smtClean="0"/>
              <a:t>() will add new vertices to the graph.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ung.sourceforge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ung.sourceforge.net/doc/api/" TargetMode="External"/><Relationship Id="rId2" Type="http://schemas.openxmlformats.org/officeDocument/2006/relationships/hyperlink" Target="http://jung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otto-networking.com/JUNG/JUNG2-Tutorial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Social Network Analysis </a:t>
            </a:r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MSLab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/>
              <a:t>2014 tutorial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Methods: Neighbors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Degree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inDegree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v)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do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outDegree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v)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d = degree(V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Collection&lt;E&gt;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getIncidentEdges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Neighbor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getSuccessors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getPredecessors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getNeighbors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n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getNeighborCount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9405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Print details of each vertex in the graph g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v: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“Vertex %d\n”, v);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“Neighbor count %d\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n”,g.getNeighborCount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“Out-degree %d\n”,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g.outDegree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x: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g.getSuccessors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(“\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tNeighbor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%d\n”, x);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Extra information of vertices and edges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altLang="zh-TW" dirty="0" smtClean="0"/>
              <a:t>If we want to append information (e.g. weights) to vertices and edges, we must define specific classes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39552" y="3212976"/>
            <a:ext cx="8229600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新細明體" pitchFamily="18" charset="-120"/>
                <a:cs typeface="Consolas" pitchFamily="49" charset="0"/>
              </a:rPr>
              <a:t>class Vertex{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id;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lvl="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String name;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double weight;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Vertex(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id, String name, double weight){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this.id = id;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this.name = name;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this.weight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= weight;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971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 graph instance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UndirectedGraph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 g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UndirectedSparseGraph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Edge&gt;();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Add vertices and edges into the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Vertex zero = new Vertex(0, “zero”, 3.14);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Vertex one = new Vertex(1, “one”, 2.72);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g.addVertex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(zero);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g.addVertex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(one);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(new Edge(0, “zero-one”, 22.46), zero, one);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Show the weight of each vertex in the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("Vertex:");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for(Vertex v: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("\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t%d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t%s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t%f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\n", v.id, v.name,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v.weight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Many authors provide JUNG class implementation of graph algorithms</a:t>
            </a:r>
          </a:p>
          <a:p>
            <a:pPr lvl="1"/>
            <a:r>
              <a:rPr lang="en-US" altLang="zh-TW" dirty="0" smtClean="0"/>
              <a:t>Classes have similar writing styles but different usage details</a:t>
            </a:r>
          </a:p>
          <a:p>
            <a:pPr lvl="1"/>
            <a:r>
              <a:rPr lang="en-US" altLang="zh-TW" dirty="0" smtClean="0"/>
              <a:t>Always look up the JUNG </a:t>
            </a:r>
            <a:r>
              <a:rPr lang="en-US" altLang="zh-TW" dirty="0" err="1" smtClean="0"/>
              <a:t>Javadoc</a:t>
            </a:r>
            <a:endParaRPr lang="en-US" altLang="zh-TW" dirty="0" smtClean="0"/>
          </a:p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Dijkstra</a:t>
            </a:r>
            <a:r>
              <a:rPr lang="en-US" altLang="zh-TW" dirty="0" smtClean="0"/>
              <a:t> shortest path algorithm</a:t>
            </a:r>
          </a:p>
          <a:p>
            <a:pPr lvl="1"/>
            <a:r>
              <a:rPr lang="en-US" altLang="zh-TW" dirty="0" err="1" smtClean="0"/>
              <a:t>DijkstraShortestPath</a:t>
            </a:r>
            <a:r>
              <a:rPr lang="en-US" altLang="zh-TW" dirty="0" smtClean="0"/>
              <a:t>&lt;V, E&gt;  </a:t>
            </a:r>
            <a:r>
              <a:rPr lang="en-US" altLang="zh-TW" dirty="0" err="1" smtClean="0"/>
              <a:t>dijkstra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DijkstraShortestPath</a:t>
            </a:r>
            <a:r>
              <a:rPr lang="en-US" altLang="zh-TW" dirty="0" smtClean="0"/>
              <a:t>&lt;V, E&gt;(g);</a:t>
            </a:r>
          </a:p>
          <a:p>
            <a:pPr lvl="1"/>
            <a:r>
              <a:rPr lang="en-US" altLang="zh-TW" dirty="0" smtClean="0"/>
              <a:t>List&lt;E&gt; path = </a:t>
            </a:r>
            <a:r>
              <a:rPr lang="en-US" altLang="zh-TW" dirty="0" err="1" smtClean="0"/>
              <a:t>dijkstra.getPath</a:t>
            </a:r>
            <a:r>
              <a:rPr lang="en-US" altLang="zh-TW" dirty="0" smtClean="0"/>
              <a:t>(v1, v2);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Centrality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Centrality: Important vertices of a graph</a:t>
            </a:r>
          </a:p>
          <a:p>
            <a:pPr lvl="1"/>
            <a:r>
              <a:rPr lang="en-US" altLang="zh-TW" dirty="0" err="1" smtClean="0"/>
              <a:t>ClosenessCentrality</a:t>
            </a:r>
            <a:r>
              <a:rPr lang="en-US" altLang="zh-TW" dirty="0" smtClean="0"/>
              <a:t>&lt;V, E&gt;</a:t>
            </a:r>
          </a:p>
          <a:p>
            <a:pPr lvl="1"/>
            <a:r>
              <a:rPr lang="en-US" altLang="zh-TW" dirty="0" err="1" smtClean="0"/>
              <a:t>BetweennessCentrality</a:t>
            </a:r>
            <a:r>
              <a:rPr lang="en-US" altLang="zh-TW" dirty="0" smtClean="0"/>
              <a:t>&lt;V, E&gt;</a:t>
            </a:r>
          </a:p>
          <a:p>
            <a:pPr lvl="1"/>
            <a:r>
              <a:rPr lang="en-US" altLang="zh-TW" dirty="0" err="1" smtClean="0"/>
              <a:t>PageRank</a:t>
            </a:r>
            <a:r>
              <a:rPr lang="en-US" altLang="zh-TW" dirty="0" smtClean="0"/>
              <a:t>&lt;V, E&gt;</a:t>
            </a:r>
          </a:p>
          <a:p>
            <a:pPr lvl="2"/>
            <a:r>
              <a:rPr lang="en-US" altLang="zh-TW" dirty="0" smtClean="0"/>
              <a:t>A variant of eigenvector centrality</a:t>
            </a:r>
          </a:p>
          <a:p>
            <a:r>
              <a:rPr lang="en-US" altLang="zh-TW" dirty="0" smtClean="0"/>
              <a:t>“</a:t>
            </a:r>
            <a:r>
              <a:rPr lang="en-US" altLang="zh-TW" b="1" dirty="0" smtClean="0"/>
              <a:t>Transformer</a:t>
            </a:r>
            <a:r>
              <a:rPr lang="en-US" altLang="zh-TW" dirty="0" smtClean="0"/>
              <a:t>” variable as a parameter of the constructors</a:t>
            </a:r>
          </a:p>
          <a:p>
            <a:pPr lvl="1"/>
            <a:r>
              <a:rPr lang="en-US" altLang="zh-TW" dirty="0" smtClean="0"/>
              <a:t>Tell algorithms our defined vertex, edge weights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Assume we already have a graph g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 transformer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Transformer&lt;Edge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Double&gt; transformer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Transformer&lt;Edge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Double&gt;(){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public Double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transform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(Edge e){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return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e.weight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}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Call the closeness centrality class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ClosenessCentrality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 cc = new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ClosenessCentrality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(g, transformer);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Run the algorithm to obtain scores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for(Vertex v: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cc.getVertexScore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Generative Model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Generative model: Artificial social networks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BarabasiAlbertGenerator</a:t>
            </a:r>
            <a:endParaRPr lang="en-US" altLang="zh-TW" dirty="0">
              <a:latin typeface="Calibri" pitchFamily="34" charset="0"/>
              <a:cs typeface="Consolas" pitchFamily="49" charset="0"/>
            </a:endParaRP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ErdosRenyiGenerator</a:t>
            </a:r>
            <a:endParaRPr lang="en-US" altLang="zh-TW" dirty="0">
              <a:latin typeface="Calibri" pitchFamily="34" charset="0"/>
              <a:cs typeface="Consolas" pitchFamily="49" charset="0"/>
            </a:endParaRPr>
          </a:p>
          <a:p>
            <a:pPr lvl="1"/>
            <a:r>
              <a:rPr lang="en-US" altLang="zh-TW" dirty="0" err="1">
                <a:latin typeface="Calibri" pitchFamily="34" charset="0"/>
                <a:cs typeface="Consolas" pitchFamily="49" charset="0"/>
              </a:rPr>
              <a:t>EppsteinPowerLawGenerator</a:t>
            </a:r>
            <a:r>
              <a:rPr lang="en-US" altLang="zh-TW" dirty="0">
                <a:latin typeface="Calibri" pitchFamily="34" charset="0"/>
                <a:cs typeface="Consolas" pitchFamily="49" charset="0"/>
              </a:rPr>
              <a:t> </a:t>
            </a:r>
          </a:p>
          <a:p>
            <a:pPr lvl="1"/>
            <a:r>
              <a:rPr lang="en-US" altLang="zh-TW" dirty="0" err="1">
                <a:latin typeface="Calibri" pitchFamily="34" charset="0"/>
                <a:cs typeface="Consolas" pitchFamily="49" charset="0"/>
              </a:rPr>
              <a:t>KleinbergSmallWorldGenerator</a:t>
            </a:r>
            <a:r>
              <a:rPr lang="en-US" altLang="zh-TW" dirty="0">
                <a:latin typeface="Calibri" pitchFamily="34" charset="0"/>
                <a:cs typeface="Consolas" pitchFamily="49" charset="0"/>
              </a:rPr>
              <a:t> 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MixedRandomGraphGenerator</a:t>
            </a:r>
            <a:endParaRPr lang="en-US" altLang="zh-TW" dirty="0" smtClean="0">
              <a:latin typeface="Calibri" pitchFamily="34" charset="0"/>
              <a:cs typeface="Consolas" pitchFamily="49" charset="0"/>
            </a:endParaRPr>
          </a:p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“</a:t>
            </a:r>
            <a:r>
              <a:rPr lang="en-US" altLang="zh-TW" b="1" dirty="0" smtClean="0">
                <a:latin typeface="Calibri" pitchFamily="34" charset="0"/>
                <a:cs typeface="Consolas" pitchFamily="49" charset="0"/>
              </a:rPr>
              <a:t>Factory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” variable as a parameter of the constructors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Tell models how to generate an instance of graph, vertex or edge classes</a:t>
            </a:r>
          </a:p>
        </p:txBody>
      </p:sp>
    </p:spTree>
    <p:extLst>
      <p:ext uri="{BB962C8B-B14F-4D97-AF65-F5344CB8AC3E}">
        <p14:creationId xmlns="" xmlns:p14="http://schemas.microsoft.com/office/powerpoint/2010/main" val="3052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 factory for graph instances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Vertex (</a:t>
            </a:r>
            <a:r>
              <a:rPr lang="en-US" altLang="zh-TW" sz="2200" i="1" dirty="0" err="1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vf</a:t>
            </a: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and edge (</a:t>
            </a:r>
            <a:r>
              <a:rPr lang="en-US" altLang="zh-TW" sz="2200" i="1" dirty="0" err="1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ef</a:t>
            </a: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factories are similar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Factory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 Graph&lt;Vertex, Edge&gt; &gt;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= new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Factory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 Graph&lt;Vertex, Edge&gt; &gt;(){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public Graph&lt;Vertex, Edge&gt;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create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return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UndirectedSparseGraph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&lt;Vector, Edge&gt;();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}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BA model requires a set to put vertices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Set&lt;Vertex&gt;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seedVertices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=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HashSet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&lt;Vertex&gt;();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Call the BA model class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BarabasiAlbertGenerator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=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BarabasiAlbertGenerator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&lt;Vertex, Edge&gt; 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10, 3, 0,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seedVertices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Run the model to obtain an artificial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ba.evolveGraph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(50);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Graph&lt;Vertex, Edge&gt; g =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ba.create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Visualization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  <a:noFill/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Displaying a graph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Graph instance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Layout: Locations of vertices and edges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BasicVisualizationServer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class: A GUI Panel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GUI APIs: Java Swing</a:t>
            </a:r>
          </a:p>
        </p:txBody>
      </p:sp>
    </p:spTree>
    <p:extLst>
      <p:ext uri="{BB962C8B-B14F-4D97-AF65-F5344CB8AC3E}">
        <p14:creationId xmlns="" xmlns:p14="http://schemas.microsoft.com/office/powerpoint/2010/main" val="3052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9600" dirty="0"/>
              <a:t>JUNG </a:t>
            </a:r>
            <a:r>
              <a:rPr lang="en-US" altLang="zh-TW" dirty="0" smtClean="0"/>
              <a:t>(in Java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J</a:t>
            </a:r>
            <a:r>
              <a:rPr lang="en-US" altLang="zh-TW" dirty="0" smtClean="0"/>
              <a:t>ava </a:t>
            </a:r>
            <a:r>
              <a:rPr lang="en-US" altLang="zh-TW" b="1" dirty="0" smtClean="0"/>
              <a:t>U</a:t>
            </a:r>
            <a:r>
              <a:rPr lang="en-US" altLang="zh-TW" dirty="0" smtClean="0"/>
              <a:t>niversal </a:t>
            </a:r>
            <a:r>
              <a:rPr lang="en-US" altLang="zh-TW" b="1" dirty="0" smtClean="0"/>
              <a:t>N</a:t>
            </a:r>
            <a:r>
              <a:rPr lang="en-US" altLang="zh-TW" dirty="0" smtClean="0"/>
              <a:t>etwork / </a:t>
            </a:r>
            <a:r>
              <a:rPr lang="en-US" altLang="zh-TW" b="1" dirty="0" smtClean="0"/>
              <a:t>G</a:t>
            </a:r>
            <a:r>
              <a:rPr lang="en-US" altLang="zh-TW" dirty="0" smtClean="0"/>
              <a:t>raph Framework</a:t>
            </a:r>
          </a:p>
          <a:p>
            <a:pPr lvl="1"/>
            <a:r>
              <a:rPr lang="en-US" altLang="zh-TW" dirty="0" smtClean="0"/>
              <a:t>Many APIs for graph data structures and related algorithms</a:t>
            </a:r>
          </a:p>
          <a:p>
            <a:r>
              <a:rPr lang="en-US" altLang="zh-TW" dirty="0" smtClean="0"/>
              <a:t>Advantage</a:t>
            </a:r>
            <a:r>
              <a:rPr lang="en-US" altLang="zh-TW" b="1" dirty="0" smtClean="0"/>
              <a:t>:</a:t>
            </a:r>
          </a:p>
          <a:p>
            <a:pPr lvl="1"/>
            <a:r>
              <a:rPr lang="en-US" altLang="zh-TW" b="1" dirty="0" smtClean="0"/>
              <a:t>Rich </a:t>
            </a:r>
            <a:r>
              <a:rPr lang="en-US" altLang="zh-TW" b="1" dirty="0" smtClean="0"/>
              <a:t>functions</a:t>
            </a:r>
            <a:r>
              <a:rPr lang="en-US" altLang="zh-TW" dirty="0" smtClean="0"/>
              <a:t>, </a:t>
            </a:r>
            <a:r>
              <a:rPr lang="en-US" altLang="zh-TW" dirty="0" smtClean="0"/>
              <a:t>extendable</a:t>
            </a:r>
          </a:p>
          <a:p>
            <a:pPr lvl="1"/>
            <a:r>
              <a:rPr lang="en-US" altLang="zh-TW" b="1" dirty="0" smtClean="0"/>
              <a:t>Powerful </a:t>
            </a:r>
            <a:r>
              <a:rPr lang="en-US" altLang="zh-TW" b="1" dirty="0"/>
              <a:t>(interactive</a:t>
            </a:r>
            <a:r>
              <a:rPr lang="en-US" altLang="zh-TW" b="1" dirty="0" smtClean="0"/>
              <a:t>) graphical </a:t>
            </a:r>
            <a:r>
              <a:rPr lang="en-US" altLang="zh-TW" b="1" dirty="0"/>
              <a:t>user </a:t>
            </a:r>
            <a:r>
              <a:rPr lang="en-US" altLang="zh-TW" b="1" dirty="0" smtClean="0"/>
              <a:t>interface</a:t>
            </a:r>
            <a:endParaRPr lang="en-US" altLang="zh-TW" dirty="0"/>
          </a:p>
          <a:p>
            <a:r>
              <a:rPr lang="en-US" altLang="zh-TW" dirty="0"/>
              <a:t>Disadvantage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b="1" dirty="0" smtClean="0"/>
              <a:t>Running slowly</a:t>
            </a:r>
          </a:p>
          <a:p>
            <a:pPr lvl="1"/>
            <a:r>
              <a:rPr lang="en-US" altLang="zh-TW" b="1" dirty="0" smtClean="0"/>
              <a:t>Not easy to code</a:t>
            </a:r>
            <a:endParaRPr lang="en-US" altLang="zh-TW" b="1" dirty="0"/>
          </a:p>
          <a:p>
            <a:r>
              <a:rPr lang="en-US" altLang="zh-TW" dirty="0" smtClean="0"/>
              <a:t>Website</a:t>
            </a:r>
          </a:p>
          <a:p>
            <a:pPr lvl="1"/>
            <a:r>
              <a:rPr lang="en-US" altLang="zh-TW" dirty="0" smtClean="0">
                <a:hlinkClick r:id="rId2"/>
              </a:rPr>
              <a:t>http://jung.sourceforge.net/</a:t>
            </a:r>
            <a:endParaRPr lang="en-US" altLang="zh-TW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393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Assume we have a undirected graph g with both vertices and edges of integer IDs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an appropriate layout for the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Layout&lt;Integer, Integer&gt; layout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CircleLayout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Integer&gt;(g);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layout.setSize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(new Dimension(300, 300));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BasicVisualizationServer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 vv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BasicVisualizationServer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(layout);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vv.setPreferredSize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(new Dimension(350, 350));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Show the graph with Java Swing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JFrame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frame =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JFrame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(“Graph");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frame.setDefaultCloseOperation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JFrame.EXIT_ON_CLOSE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frame.getContentPane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().add(vv);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frame.pack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frame.setVisible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(true);</a:t>
            </a:r>
          </a:p>
        </p:txBody>
      </p:sp>
    </p:spTree>
    <p:extLst>
      <p:ext uri="{BB962C8B-B14F-4D97-AF65-F5344CB8AC3E}">
        <p14:creationId xmlns=""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(2)</a:t>
            </a:r>
            <a:endParaRPr lang="zh-TW" altLang="en-US" dirty="0"/>
          </a:p>
        </p:txBody>
      </p:sp>
      <p:pic>
        <p:nvPicPr>
          <p:cNvPr id="5" name="內容版面配置區 4" descr="clique1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11200" y="1556792"/>
            <a:ext cx="4532800" cy="4525963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1600200"/>
            <a:ext cx="4114800" cy="47811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3200" dirty="0" smtClean="0">
                <a:latin typeface="Calibri" pitchFamily="34" charset="0"/>
                <a:cs typeface="Consolas" pitchFamily="49" charset="0"/>
              </a:rPr>
              <a:t>Clique (complete graph) of 12 vertices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5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Visualization APIs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Graph style: Color, stroke, label, …</a:t>
            </a:r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 err="1" smtClean="0"/>
              <a:t>RenderContext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Transformer is frequently used here</a:t>
            </a:r>
          </a:p>
          <a:p>
            <a:r>
              <a:rPr lang="en-US" altLang="zh-TW" dirty="0" smtClean="0"/>
              <a:t>Interactivity: Mouse, keyboard operations</a:t>
            </a:r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 err="1" smtClean="0"/>
              <a:t>BasicVisualizationServer</a:t>
            </a:r>
            <a:r>
              <a:rPr lang="en-US" altLang="zh-TW" dirty="0" smtClean="0"/>
              <a:t> is replaced with </a:t>
            </a:r>
            <a:r>
              <a:rPr lang="en-US" altLang="zh-TW" dirty="0" err="1" smtClean="0"/>
              <a:t>VisualizationViewer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 err="1" smtClean="0"/>
              <a:t>DefaultModalGraphMouse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22</a:t>
            </a:fld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JUNG website</a:t>
            </a:r>
          </a:p>
          <a:p>
            <a:pPr lvl="1"/>
            <a:r>
              <a:rPr lang="en-US" altLang="zh-TW" dirty="0" smtClean="0">
                <a:hlinkClick r:id="rId2"/>
              </a:rPr>
              <a:t>http://jung.sourceforge.net/</a:t>
            </a:r>
            <a:endParaRPr lang="en-US" altLang="zh-TW" dirty="0" smtClean="0"/>
          </a:p>
          <a:p>
            <a:r>
              <a:rPr lang="en-US" altLang="zh-TW" dirty="0" smtClean="0"/>
              <a:t>JUNG APIs</a:t>
            </a:r>
          </a:p>
          <a:p>
            <a:pPr lvl="1"/>
            <a:r>
              <a:rPr lang="en-US" altLang="zh-TW" dirty="0" smtClean="0">
                <a:hlinkClick r:id="rId3"/>
              </a:rPr>
              <a:t>http://jung.sourceforge.net/doc/api/</a:t>
            </a:r>
            <a:endParaRPr lang="en-US" altLang="zh-TW" b="1" dirty="0" smtClean="0"/>
          </a:p>
          <a:p>
            <a:r>
              <a:rPr lang="en-US" altLang="zh-TW" dirty="0" smtClean="0"/>
              <a:t>JUNG tutorial: More visualization details</a:t>
            </a:r>
          </a:p>
          <a:p>
            <a:pPr lvl="1"/>
            <a:r>
              <a:rPr lang="en-US" altLang="zh-TW" dirty="0" smtClean="0">
                <a:hlinkClick r:id="rId4"/>
              </a:rPr>
              <a:t>http://www.grotto-networking.com/JUNG/JUNG2-Tutorial.pdf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23</a:t>
            </a:fld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JUNG APIs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compiling and running programs, add the argument “-cp” to locate JUNG jar files</a:t>
            </a:r>
          </a:p>
          <a:p>
            <a:pPr lvl="1"/>
            <a:r>
              <a:rPr lang="en-US" altLang="zh-TW" dirty="0" smtClean="0"/>
              <a:t>Assume the jar files are under a directory “</a:t>
            </a:r>
            <a:r>
              <a:rPr lang="en-US" altLang="zh-TW" dirty="0" err="1" smtClean="0"/>
              <a:t>jung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Windows</a:t>
            </a:r>
          </a:p>
          <a:p>
            <a:pPr lvl="2"/>
            <a:r>
              <a:rPr lang="en-US" altLang="zh-TW" dirty="0" smtClean="0"/>
              <a:t>-cp .;</a:t>
            </a:r>
            <a:r>
              <a:rPr lang="en-US" altLang="zh-TW" dirty="0" err="1" smtClean="0"/>
              <a:t>jung</a:t>
            </a:r>
            <a:r>
              <a:rPr lang="en-US" altLang="zh-TW" dirty="0" smtClean="0"/>
              <a:t>\*</a:t>
            </a:r>
          </a:p>
          <a:p>
            <a:pPr lvl="1"/>
            <a:r>
              <a:rPr lang="en-US" altLang="zh-TW" dirty="0" smtClean="0"/>
              <a:t>Unix</a:t>
            </a:r>
          </a:p>
          <a:p>
            <a:pPr lvl="2"/>
            <a:r>
              <a:rPr lang="en-US" altLang="zh-TW" dirty="0" smtClean="0"/>
              <a:t>-cp .:</a:t>
            </a:r>
            <a:r>
              <a:rPr lang="en-US" altLang="zh-TW" dirty="0" err="1" smtClean="0"/>
              <a:t>jung</a:t>
            </a:r>
            <a:r>
              <a:rPr lang="en-US" altLang="zh-TW" dirty="0" smtClean="0"/>
              <a:t>/\*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JUNG APIs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Notice where to import necessary classes in JUNG </a:t>
            </a:r>
            <a:r>
              <a:rPr lang="en-US" altLang="zh-TW" dirty="0" err="1" smtClean="0"/>
              <a:t>Javadoc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Example: To conveniently use the class </a:t>
            </a:r>
            <a:r>
              <a:rPr lang="en-US" altLang="zh-TW" dirty="0" err="1" smtClean="0"/>
              <a:t>UndirectedSparseGraph</a:t>
            </a:r>
            <a:r>
              <a:rPr lang="en-US" altLang="zh-TW" dirty="0" smtClean="0"/>
              <a:t>, write “import </a:t>
            </a:r>
            <a:r>
              <a:rPr lang="en-US" altLang="zh-TW" dirty="0" err="1" smtClean="0"/>
              <a:t>edu.uci.ics.jung.graph</a:t>
            </a:r>
            <a:r>
              <a:rPr lang="en-US" altLang="zh-TW" dirty="0" smtClean="0"/>
              <a:t>.*;” in Java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pic>
        <p:nvPicPr>
          <p:cNvPr id="6" name="圖片 5" descr="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4219602"/>
            <a:ext cx="7092281" cy="1990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DirectedGraph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Tree&lt;V,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DirectedSparseGraph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DirectedSparseMuitigraph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UndirectedGraph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UndirectedSparseGraph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UndirectedSparseMultigraph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Variable type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V: Vertex (node) (plural vertices)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E: Edge</a:t>
            </a:r>
          </a:p>
        </p:txBody>
      </p:sp>
    </p:spTree>
    <p:extLst>
      <p:ext uri="{BB962C8B-B14F-4D97-AF65-F5344CB8AC3E}">
        <p14:creationId xmlns="" xmlns:p14="http://schemas.microsoft.com/office/powerpoint/2010/main" val="19890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Methods: Construction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Addition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addEdge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, V v1 ,V v2)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addVertex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Removal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removeVertex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removeEdge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Information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N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getVertexCount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M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getEdgeCount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getVertices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Collection&lt;E&gt;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getEdges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19405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(1)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192160" y="2870900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2591235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6" name="橢圓 5"/>
          <p:cNvSpPr/>
          <p:nvPr/>
        </p:nvSpPr>
        <p:spPr>
          <a:xfrm>
            <a:off x="4156646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5518338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7003068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2033972" y="3291290"/>
            <a:ext cx="557263" cy="53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6"/>
            <a:endCxn id="6" idx="2"/>
          </p:cNvCxnSpPr>
          <p:nvPr/>
        </p:nvCxnSpPr>
        <p:spPr>
          <a:xfrm>
            <a:off x="3433047" y="3296643"/>
            <a:ext cx="7235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6"/>
            <a:endCxn id="7" idx="2"/>
          </p:cNvCxnSpPr>
          <p:nvPr/>
        </p:nvCxnSpPr>
        <p:spPr>
          <a:xfrm>
            <a:off x="4998458" y="3296643"/>
            <a:ext cx="5198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6"/>
            <a:endCxn id="8" idx="2"/>
          </p:cNvCxnSpPr>
          <p:nvPr/>
        </p:nvCxnSpPr>
        <p:spPr>
          <a:xfrm>
            <a:off x="6360150" y="3296643"/>
            <a:ext cx="6429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12372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56388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0404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7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20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8</a:t>
            </a:r>
            <a:endParaRPr lang="zh-TW" altLang="en-US" sz="3200" dirty="0"/>
          </a:p>
        </p:txBody>
      </p:sp>
      <p:sp>
        <p:nvSpPr>
          <p:cNvPr id="18" name="圓角矩形圖說文字 17"/>
          <p:cNvSpPr/>
          <p:nvPr/>
        </p:nvSpPr>
        <p:spPr>
          <a:xfrm>
            <a:off x="3635896" y="4365104"/>
            <a:ext cx="3240360" cy="1584176"/>
          </a:xfrm>
          <a:prstGeom prst="wedgeRoundRectCallout">
            <a:avLst>
              <a:gd name="adj1" fmla="val -36402"/>
              <a:gd name="adj2" fmla="val -788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These are vertex /  edge IDs, not weights of vertices / edges!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20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import </a:t>
            </a:r>
            <a:r>
              <a:rPr lang="en-US" altLang="zh-TW" sz="2200" dirty="0" err="1">
                <a:latin typeface="Consolas" pitchFamily="49" charset="0"/>
                <a:ea typeface="新細明體" pitchFamily="18" charset="-120"/>
                <a:cs typeface="Consolas" pitchFamily="49" charset="0"/>
              </a:rPr>
              <a:t>edu.uci.ics.jung.graph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.*;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public class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Example01{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static void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main(String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[]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argv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DirectedGraph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g = new 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DirectedSparseGraph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Integer&gt;();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v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0;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v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&lt;= 4; v ++){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g.addVertex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(v);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v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0; v &lt;=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; v ++){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</a:t>
            </a:r>
            <a:r>
              <a:rPr lang="zh-TW" altLang="en-US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e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 + 5;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(e, v, v + 1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(g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Methods: Retrieval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Retrieval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containsVertex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containsEdge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findEdge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v1,V v2)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Pair&lt;V&gt; p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getEndpoints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v1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p.getFirst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(), v2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p.getSecond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getSource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getDest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getOpposite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, 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isIncident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, 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9405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62128</TotalTime>
  <Words>1954</Words>
  <Application>Microsoft Office PowerPoint</Application>
  <PresentationFormat>如螢幕大小 (4:3)</PresentationFormat>
  <Paragraphs>333</Paragraphs>
  <Slides>23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Social Network Analysis Tools</vt:lpstr>
      <vt:lpstr>JUNG (in Java)</vt:lpstr>
      <vt:lpstr>Using JUNG APIs (1)</vt:lpstr>
      <vt:lpstr>Using JUNG APIs (2)</vt:lpstr>
      <vt:lpstr>Graph Classes</vt:lpstr>
      <vt:lpstr>Graph Methods: Construction</vt:lpstr>
      <vt:lpstr>Example (1)</vt:lpstr>
      <vt:lpstr>Example Code (1)</vt:lpstr>
      <vt:lpstr>Graph Methods: Retrieval</vt:lpstr>
      <vt:lpstr>Graph Methods: Neighbors</vt:lpstr>
      <vt:lpstr>Example Code (2)</vt:lpstr>
      <vt:lpstr>Extra information of vertices and edges</vt:lpstr>
      <vt:lpstr>Example Code (3)</vt:lpstr>
      <vt:lpstr>Algorithm Classes</vt:lpstr>
      <vt:lpstr>Centrality Classes</vt:lpstr>
      <vt:lpstr>Example Code (4)</vt:lpstr>
      <vt:lpstr>Generative Model Classes</vt:lpstr>
      <vt:lpstr>Example Code (5)</vt:lpstr>
      <vt:lpstr>Visualization</vt:lpstr>
      <vt:lpstr>Example Code (6)</vt:lpstr>
      <vt:lpstr>Example (2)</vt:lpstr>
      <vt:lpstr>More Visualization APIs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TIGER-XP</cp:lastModifiedBy>
  <cp:revision>4021</cp:revision>
  <dcterms:created xsi:type="dcterms:W3CDTF">2010-02-08T05:16:55Z</dcterms:created>
  <dcterms:modified xsi:type="dcterms:W3CDTF">2014-08-24T07:28:28Z</dcterms:modified>
</cp:coreProperties>
</file>