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2" r:id="rId9"/>
    <p:sldId id="264" r:id="rId10"/>
    <p:sldId id="266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Gaussian Blur (GPU vs CPU)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512x512</c:v>
                </c:pt>
                <c:pt idx="1">
                  <c:v>1024x768</c:v>
                </c:pt>
                <c:pt idx="2">
                  <c:v>1920x1080</c:v>
                </c:pt>
                <c:pt idx="3">
                  <c:v>2560x1280</c:v>
                </c:pt>
                <c:pt idx="4">
                  <c:v>3200x2400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</c:v>
                </c:pt>
                <c:pt idx="1">
                  <c:v>0.7</c:v>
                </c:pt>
                <c:pt idx="2">
                  <c:v>1.4</c:v>
                </c:pt>
                <c:pt idx="3">
                  <c:v>2.6</c:v>
                </c:pt>
                <c:pt idx="4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21-4C50-A6B2-AFC38D168C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512x512</c:v>
                </c:pt>
                <c:pt idx="1">
                  <c:v>1024x768</c:v>
                </c:pt>
                <c:pt idx="2">
                  <c:v>1920x1080</c:v>
                </c:pt>
                <c:pt idx="3">
                  <c:v>2560x1280</c:v>
                </c:pt>
                <c:pt idx="4">
                  <c:v>3200x2400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8.44</c:v>
                </c:pt>
                <c:pt idx="1">
                  <c:v>25.23</c:v>
                </c:pt>
                <c:pt idx="2">
                  <c:v>75.19</c:v>
                </c:pt>
                <c:pt idx="3">
                  <c:v>108.77</c:v>
                </c:pt>
                <c:pt idx="4">
                  <c:v>324.57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21-4C50-A6B2-AFC38D168CA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8167583"/>
        <c:axId val="1292589823"/>
      </c:lineChart>
      <c:catAx>
        <c:axId val="1528167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589823"/>
        <c:crosses val="autoZero"/>
        <c:auto val="1"/>
        <c:lblAlgn val="ctr"/>
        <c:lblOffset val="100"/>
        <c:noMultiLvlLbl val="0"/>
      </c:catAx>
      <c:valAx>
        <c:axId val="129258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16758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5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2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nk and blue wave&#10;&#10;Description automatically generated">
            <a:extLst>
              <a:ext uri="{FF2B5EF4-FFF2-40B4-BE49-F238E27FC236}">
                <a16:creationId xmlns:a16="http://schemas.microsoft.com/office/drawing/2014/main" id="{2A4141C1-80AC-5BAA-5634-CF0958E13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79008-BFC0-50D3-DACF-70B217E7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/>
              <a:t>Digital Image Processing with 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35EE-F0B2-2CD5-36C1-88B75A93D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 dirty="0"/>
              <a:t>By Abdoula Barry, CSYS</a:t>
            </a:r>
          </a:p>
          <a:p>
            <a:r>
              <a:rPr lang="en-US" dirty="0"/>
              <a:t>Advanced Computer Systems; Fall 2023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1384-561F-68FA-9A56-FA669E6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89819"/>
            <a:ext cx="10287000" cy="1147762"/>
          </a:xfrm>
        </p:spPr>
        <p:txBody>
          <a:bodyPr/>
          <a:lstStyle/>
          <a:p>
            <a:r>
              <a:rPr lang="en-US" dirty="0"/>
              <a:t>Host vs device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AF7F88-9C8D-FEB2-7EFA-2CDE7DD82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873420"/>
              </p:ext>
            </p:extLst>
          </p:nvPr>
        </p:nvGraphicFramePr>
        <p:xfrm>
          <a:off x="1378720" y="1758351"/>
          <a:ext cx="9434559" cy="460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7F50-D600-A643-BF8B-01F95945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learned and topics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E7E4-AD6E-4178-55BB-26AAC5DC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SIMT – Single Instruction Multiple Thread </a:t>
            </a:r>
          </a:p>
          <a:p>
            <a:pPr lvl="1"/>
            <a:r>
              <a:rPr lang="en-US" b="0" dirty="0"/>
              <a:t>-SIMT instruction unit subdivides threads into groups of 32 called warps</a:t>
            </a:r>
          </a:p>
          <a:p>
            <a:pPr lvl="1"/>
            <a:r>
              <a:rPr lang="en-US" b="0" dirty="0"/>
              <a:t>-Warp allows for thread scheduling in a Streaming Multiprocessor</a:t>
            </a:r>
          </a:p>
          <a:p>
            <a:r>
              <a:rPr lang="en-US" dirty="0"/>
              <a:t>SPMD – Single Program Multiple Data : widely used in parallel computing systems</a:t>
            </a:r>
          </a:p>
          <a:p>
            <a:pPr lvl="1"/>
            <a:r>
              <a:rPr lang="en-US" b="0" dirty="0"/>
              <a:t>-Asynchronous version of SIMD</a:t>
            </a:r>
          </a:p>
          <a:p>
            <a:r>
              <a:rPr lang="en-US" dirty="0"/>
              <a:t>Sobel Edge Detection</a:t>
            </a:r>
          </a:p>
          <a:p>
            <a:r>
              <a:rPr lang="en-US" dirty="0"/>
              <a:t>Explore Video Processing with CUDA</a:t>
            </a:r>
          </a:p>
          <a:p>
            <a:r>
              <a:rPr lang="en-US" dirty="0"/>
              <a:t>Object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4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VIDIA GPU Architecture &amp; CUDA Programming Environment | Alan Tatourian">
            <a:extLst>
              <a:ext uri="{FF2B5EF4-FFF2-40B4-BE49-F238E27FC236}">
                <a16:creationId xmlns:a16="http://schemas.microsoft.com/office/drawing/2014/main" id="{15235E4D-1367-353E-CBA6-6C8D723D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72" y="1302005"/>
            <a:ext cx="8608856" cy="540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351CDA-A451-DF85-F6CD-BFCC7081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112" y="458676"/>
            <a:ext cx="4121776" cy="545876"/>
          </a:xfrm>
        </p:spPr>
        <p:txBody>
          <a:bodyPr>
            <a:normAutofit fontScale="90000"/>
          </a:bodyPr>
          <a:lstStyle/>
          <a:p>
            <a:r>
              <a:rPr lang="en-US" dirty="0"/>
              <a:t>GPU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858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969D-F015-A9FD-07E7-86A462F4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7"/>
            <a:ext cx="10287000" cy="11477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449F-4CDB-806B-841A-95905E54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78965"/>
            <a:ext cx="10287000" cy="4097997"/>
          </a:xfrm>
        </p:spPr>
        <p:txBody>
          <a:bodyPr/>
          <a:lstStyle/>
          <a:p>
            <a:r>
              <a:rPr lang="en-US" b="1" dirty="0"/>
              <a:t>CUDA Introduction and Basics</a:t>
            </a:r>
          </a:p>
          <a:p>
            <a:r>
              <a:rPr lang="en-US" b="1" dirty="0"/>
              <a:t>Applications in Image Processing</a:t>
            </a:r>
            <a:endParaRPr lang="en-US" dirty="0"/>
          </a:p>
          <a:p>
            <a:r>
              <a:rPr lang="en-US" b="1" dirty="0"/>
              <a:t>Gaussian Blur</a:t>
            </a:r>
          </a:p>
          <a:p>
            <a:r>
              <a:rPr lang="en-US" b="1" dirty="0"/>
              <a:t>Results</a:t>
            </a:r>
          </a:p>
          <a:p>
            <a:r>
              <a:rPr lang="en-US" b="1" dirty="0"/>
              <a:t>Host vs Device Performance</a:t>
            </a:r>
          </a:p>
          <a:p>
            <a:r>
              <a:rPr lang="en-US" b="1" dirty="0"/>
              <a:t>Future Improvements and Additions</a:t>
            </a:r>
          </a:p>
          <a:p>
            <a:r>
              <a:rPr lang="en-US" b="1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5279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49F4-7F2D-4205-B999-33FE2756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unified device architecture (Cuda)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A666-9A35-520C-EBBD-A4081AB6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November 2006 by NVIDIA</a:t>
            </a:r>
          </a:p>
          <a:p>
            <a:r>
              <a:rPr lang="en-US" dirty="0"/>
              <a:t>General Purpose Parallel Computing Platform</a:t>
            </a:r>
          </a:p>
          <a:p>
            <a:r>
              <a:rPr lang="en-US" dirty="0"/>
              <a:t>Hides GPU HW from developers</a:t>
            </a:r>
          </a:p>
          <a:p>
            <a:r>
              <a:rPr lang="en-US" dirty="0"/>
              <a:t>3 key abstractions</a:t>
            </a:r>
          </a:p>
          <a:p>
            <a:pPr lvl="1"/>
            <a:r>
              <a:rPr lang="en-US" dirty="0"/>
              <a:t>A hierarchy of thread groups</a:t>
            </a:r>
          </a:p>
          <a:p>
            <a:pPr lvl="1"/>
            <a:r>
              <a:rPr lang="en-US" dirty="0"/>
              <a:t>Shared Memories</a:t>
            </a:r>
          </a:p>
          <a:p>
            <a:pPr lvl="1"/>
            <a:r>
              <a:rPr lang="en-US" dirty="0"/>
              <a:t>Barrier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4042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B525-7D56-3EE9-2D5D-DA13D080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91" y="950912"/>
            <a:ext cx="5863936" cy="849889"/>
          </a:xfrm>
        </p:spPr>
        <p:txBody>
          <a:bodyPr/>
          <a:lstStyle/>
          <a:p>
            <a:r>
              <a:rPr lang="en-US" dirty="0"/>
              <a:t>CUDA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175B-E479-EEA8-7654-91428FDC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77" y="2005163"/>
            <a:ext cx="4620164" cy="3968600"/>
          </a:xfrm>
        </p:spPr>
        <p:txBody>
          <a:bodyPr/>
          <a:lstStyle/>
          <a:p>
            <a:r>
              <a:rPr lang="en-US" dirty="0"/>
              <a:t>Work distributors forward stream to Streaming Processor Array</a:t>
            </a:r>
          </a:p>
          <a:p>
            <a:r>
              <a:rPr lang="en-US" dirty="0"/>
              <a:t>Streaming Multiprocessors execute parallel computing programs</a:t>
            </a:r>
          </a:p>
          <a:p>
            <a:r>
              <a:rPr lang="en-US" dirty="0"/>
              <a:t>Shared Memory holds shared data between Streaming Processors for thread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C4F3E-C869-9D7E-543E-FFCC9F76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7" y="1121380"/>
            <a:ext cx="546811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4814-E792-40D7-6CCE-F25BA37E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4182"/>
            <a:ext cx="5937827" cy="1154689"/>
          </a:xfrm>
        </p:spPr>
        <p:txBody>
          <a:bodyPr/>
          <a:lstStyle/>
          <a:p>
            <a:r>
              <a:rPr lang="en-US" dirty="0"/>
              <a:t>CUDA Programming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123CC-4205-840F-790A-5926A97C4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473" y="4372994"/>
            <a:ext cx="4696809" cy="197671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1EE67-1992-63C6-9EB1-93AD5F3C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73" y="1030271"/>
            <a:ext cx="4696809" cy="33427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953503-E716-0213-AAD0-AEBD1DE07949}"/>
              </a:ext>
            </a:extLst>
          </p:cNvPr>
          <p:cNvSpPr txBox="1">
            <a:spLocks/>
          </p:cNvSpPr>
          <p:nvPr/>
        </p:nvSpPr>
        <p:spPr>
          <a:xfrm>
            <a:off x="952500" y="2449587"/>
            <a:ext cx="5937827" cy="29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Parses Source -&gt; Creates 2 files : host and device</a:t>
            </a:r>
          </a:p>
          <a:p>
            <a:r>
              <a:rPr lang="en-US" dirty="0"/>
              <a:t>Host – CPU</a:t>
            </a:r>
          </a:p>
          <a:p>
            <a:r>
              <a:rPr lang="en-US" dirty="0"/>
              <a:t>Device – GPU</a:t>
            </a:r>
          </a:p>
          <a:p>
            <a:r>
              <a:rPr lang="en-US" dirty="0"/>
              <a:t>CUDA object files written in PTX, the CUDA 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1949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26E-64BB-C26B-3233-F0729BA8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72566"/>
            <a:ext cx="6362700" cy="977295"/>
          </a:xfrm>
        </p:spPr>
        <p:txBody>
          <a:bodyPr>
            <a:normAutofit/>
          </a:bodyPr>
          <a:lstStyle/>
          <a:p>
            <a:r>
              <a:rPr lang="en-US" dirty="0"/>
              <a:t>CUDA Programming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19E2B-2CBD-25A8-2A80-CB71CCD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734532"/>
            <a:ext cx="3982021" cy="4468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5DF872-A8FA-0201-00F3-83B85AD7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7" y="3178965"/>
            <a:ext cx="7049953" cy="24452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39B60E-2C1F-EBE7-A4EE-DD7457ED4897}"/>
              </a:ext>
            </a:extLst>
          </p:cNvPr>
          <p:cNvSpPr txBox="1"/>
          <p:nvPr/>
        </p:nvSpPr>
        <p:spPr>
          <a:xfrm>
            <a:off x="952500" y="1966823"/>
            <a:ext cx="398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Code executes on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Code on device</a:t>
            </a:r>
          </a:p>
        </p:txBody>
      </p:sp>
    </p:spTree>
    <p:extLst>
      <p:ext uri="{BB962C8B-B14F-4D97-AF65-F5344CB8AC3E}">
        <p14:creationId xmlns:p14="http://schemas.microsoft.com/office/powerpoint/2010/main" val="35698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B362-90AC-3B70-B2EA-0BD189E4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56E4-C5C4-E379-161B-678B5721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Image processing is a natural fit for parallel processing</a:t>
            </a:r>
          </a:p>
          <a:p>
            <a:r>
              <a:rPr lang="en-US" sz="2000" b="1" dirty="0"/>
              <a:t>Pixels mapped directly to threads</a:t>
            </a:r>
          </a:p>
          <a:p>
            <a:r>
              <a:rPr lang="en-US" sz="2000" b="1" dirty="0"/>
              <a:t>Each thread can write more than one pixel</a:t>
            </a:r>
          </a:p>
          <a:p>
            <a:r>
              <a:rPr lang="en-US" sz="2000" b="1" dirty="0"/>
              <a:t>Applications</a:t>
            </a:r>
          </a:p>
          <a:p>
            <a:pPr lvl="1"/>
            <a:r>
              <a:rPr lang="en-US" dirty="0"/>
              <a:t>Convolutions</a:t>
            </a:r>
          </a:p>
          <a:p>
            <a:pPr lvl="1"/>
            <a:r>
              <a:rPr lang="en-US" dirty="0"/>
              <a:t>Image &amp; Video Compression</a:t>
            </a:r>
          </a:p>
          <a:p>
            <a:pPr lvl="1"/>
            <a:r>
              <a:rPr lang="en-US" dirty="0"/>
              <a:t>Noise Reduction</a:t>
            </a:r>
          </a:p>
          <a:p>
            <a:pPr lvl="1"/>
            <a:r>
              <a:rPr lang="en-US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88762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E93CF-91D4-A317-1668-08C6251C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Gaussian blur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38B-D4B0-216B-DA5E-A8A53D8C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Image smoothing to reduce noise and detail</a:t>
            </a:r>
          </a:p>
          <a:p>
            <a:r>
              <a:rPr lang="en-US" dirty="0"/>
              <a:t>Low-pass filter</a:t>
            </a:r>
          </a:p>
          <a:p>
            <a:r>
              <a:rPr lang="en-US" dirty="0"/>
              <a:t>Reduces disparity between pixels by nearby ones</a:t>
            </a:r>
          </a:p>
          <a:p>
            <a:r>
              <a:rPr lang="en-US" dirty="0"/>
              <a:t>Less weight to pixels further from center of window</a:t>
            </a:r>
          </a:p>
        </p:txBody>
      </p:sp>
      <p:pic>
        <p:nvPicPr>
          <p:cNvPr id="5" name="Picture 4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A097A9B5-EB9C-C69E-ACE9-8C8F2673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435579"/>
            <a:ext cx="4708521" cy="39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D636-86D7-B19D-CC23-5733B33B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02" y="550839"/>
            <a:ext cx="9945538" cy="417945"/>
          </a:xfrm>
        </p:spPr>
        <p:txBody>
          <a:bodyPr>
            <a:normAutofit fontScale="90000"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5" name="Picture 4" descr="Close-up of a baboon's face&#10;&#10;Description automatically generated">
            <a:extLst>
              <a:ext uri="{FF2B5EF4-FFF2-40B4-BE49-F238E27FC236}">
                <a16:creationId xmlns:a16="http://schemas.microsoft.com/office/drawing/2014/main" id="{0B2A5B62-5757-503C-685A-0C47224C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12" y="1129144"/>
            <a:ext cx="4876800" cy="4876800"/>
          </a:xfrm>
          <a:prstGeom prst="rect">
            <a:avLst/>
          </a:prstGeom>
        </p:spPr>
      </p:pic>
      <p:pic>
        <p:nvPicPr>
          <p:cNvPr id="7" name="Picture 6" descr="Close-up of a baboon's face&#10;&#10;Description automatically generated">
            <a:extLst>
              <a:ext uri="{FF2B5EF4-FFF2-40B4-BE49-F238E27FC236}">
                <a16:creationId xmlns:a16="http://schemas.microsoft.com/office/drawing/2014/main" id="{D70FF815-9A79-2FF6-C347-321669BF2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12" y="1129144"/>
            <a:ext cx="4876800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1A8D7-AF4A-DD8B-15F3-586BB9779F2D}"/>
              </a:ext>
            </a:extLst>
          </p:cNvPr>
          <p:cNvSpPr txBox="1"/>
          <p:nvPr/>
        </p:nvSpPr>
        <p:spPr>
          <a:xfrm>
            <a:off x="3123416" y="6010737"/>
            <a:ext cx="16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7A3BA-808E-6F2A-B596-CE909CDC4FC8}"/>
              </a:ext>
            </a:extLst>
          </p:cNvPr>
          <p:cNvSpPr txBox="1"/>
          <p:nvPr/>
        </p:nvSpPr>
        <p:spPr>
          <a:xfrm>
            <a:off x="8000216" y="6005944"/>
            <a:ext cx="16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Altered Image</a:t>
            </a:r>
          </a:p>
        </p:txBody>
      </p:sp>
    </p:spTree>
    <p:extLst>
      <p:ext uri="{BB962C8B-B14F-4D97-AF65-F5344CB8AC3E}">
        <p14:creationId xmlns:p14="http://schemas.microsoft.com/office/powerpoint/2010/main" val="399841216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75275"/>
      </a:accent1>
      <a:accent2>
        <a:srgbClr val="EB71C0"/>
      </a:accent2>
      <a:accent3>
        <a:srgbClr val="EB8871"/>
      </a:accent3>
      <a:accent4>
        <a:srgbClr val="3FB798"/>
      </a:accent4>
      <a:accent5>
        <a:srgbClr val="32B2CA"/>
      </a:accent5>
      <a:accent6>
        <a:srgbClr val="5292E7"/>
      </a:accent6>
      <a:hlink>
        <a:srgbClr val="568E8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291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AfterglowVTI</vt:lpstr>
      <vt:lpstr>Digital Image Processing with CUDA</vt:lpstr>
      <vt:lpstr>Overview</vt:lpstr>
      <vt:lpstr>Compute unified device architecture (Cuda)</vt:lpstr>
      <vt:lpstr>CUDA programming model</vt:lpstr>
      <vt:lpstr>CUDA Programming model</vt:lpstr>
      <vt:lpstr>CUDA Programming model</vt:lpstr>
      <vt:lpstr>Applications in image processing</vt:lpstr>
      <vt:lpstr>Gaussian blur</vt:lpstr>
      <vt:lpstr>results</vt:lpstr>
      <vt:lpstr>Host vs device performance</vt:lpstr>
      <vt:lpstr>Information learned and topics to explore</vt:lpstr>
      <vt:lpstr>GPU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with CUDA</dc:title>
  <dc:creator>Barry, Abdoula</dc:creator>
  <cp:lastModifiedBy>Abdoula Barry</cp:lastModifiedBy>
  <cp:revision>2</cp:revision>
  <dcterms:created xsi:type="dcterms:W3CDTF">2023-12-05T23:19:18Z</dcterms:created>
  <dcterms:modified xsi:type="dcterms:W3CDTF">2023-12-07T20:46:00Z</dcterms:modified>
</cp:coreProperties>
</file>