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3" r:id="rId4"/>
    <p:sldId id="273" r:id="rId5"/>
    <p:sldId id="269" r:id="rId6"/>
    <p:sldId id="270" r:id="rId7"/>
    <p:sldId id="266" r:id="rId8"/>
    <p:sldId id="267" r:id="rId9"/>
    <p:sldId id="260" r:id="rId10"/>
    <p:sldId id="258" r:id="rId11"/>
    <p:sldId id="261" r:id="rId12"/>
    <p:sldId id="262" r:id="rId13"/>
    <p:sldId id="264" r:id="rId14"/>
    <p:sldId id="265" r:id="rId15"/>
    <p:sldId id="272" r:id="rId16"/>
    <p:sldId id="274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3409" autoAdjust="0"/>
  </p:normalViewPr>
  <p:slideViewPr>
    <p:cSldViewPr snapToGrid="0">
      <p:cViewPr varScale="1">
        <p:scale>
          <a:sx n="99" d="100"/>
          <a:sy n="99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03AE-AB75-4DD7-8DFA-6B6F9CFD9CBA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91E19-A7A2-4FAD-AD7D-BD541B099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70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ihui.name/knitr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pandoc.org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91E19-A7A2-4FAD-AD7D-BD541B09938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827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project uses a table of contents, Data Table and </a:t>
            </a:r>
            <a:r>
              <a:rPr lang="en-US" dirty="0" err="1" smtClean="0"/>
              <a:t>Visnetwork</a:t>
            </a:r>
            <a:r>
              <a:rPr lang="en-US" dirty="0" smtClean="0"/>
              <a:t> diagram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91E19-A7A2-4FAD-AD7D-BD541B09938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056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formats have been added including slideshows,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91E19-A7A2-4FAD-AD7D-BD541B09938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75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</a:t>
            </a:r>
            <a:r>
              <a:rPr lang="en-US" baseline="0" dirty="0" smtClean="0"/>
              <a:t> documents can contain charts, tables and maps that you can interact with</a:t>
            </a:r>
          </a:p>
          <a:p>
            <a:r>
              <a:rPr lang="en-US" dirty="0" smtClean="0"/>
              <a:t>Producing them dynamically means you</a:t>
            </a:r>
            <a:r>
              <a:rPr lang="en-US" baseline="0" dirty="0" smtClean="0"/>
              <a:t> can create cyclical reports quickly, easily and consistently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91E19-A7A2-4FAD-AD7D-BD541B09938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831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documents with R Markdown starts with an 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that contains a combination of markdown (content with simple text formatting) and R code chunks. The 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is fed to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knitr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⧉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executes all of the R code chunks and creates a new markdown (.md) document which includes the R code and it’s output.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markdown file generated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knitr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then processed by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pandoc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⧉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is responsible for creating a finished web page, PDF, MS Word document, slide show, handout, book, dashboard, package vignette or other format.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may sound complicated, but R Markdown makes it extremely simple by encapsulating all of the above processing into a single render function. Better still,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RStudio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includes a “Knit” button that enables you to render an 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preview it using a single click or keyboard shortcut.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91E19-A7A2-4FAD-AD7D-BD541B09938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90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YAML Header is optional</a:t>
            </a:r>
          </a:p>
          <a:p>
            <a:r>
              <a:rPr lang="en-US" dirty="0" smtClean="0"/>
              <a:t>Text can be formatted using markdown, for example</a:t>
            </a:r>
            <a:r>
              <a:rPr lang="en-US" baseline="0" dirty="0" smtClean="0"/>
              <a:t> the two hashes before the R Markdown format it as a level 2 header</a:t>
            </a:r>
          </a:p>
          <a:p>
            <a:r>
              <a:rPr lang="en-US" baseline="0" dirty="0" smtClean="0"/>
              <a:t>Code chunks are the grey section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91E19-A7A2-4FAD-AD7D-BD541B09938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78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of the Heading/list items</a:t>
            </a:r>
            <a:r>
              <a:rPr lang="en-US" baseline="0" dirty="0" smtClean="0"/>
              <a:t> need a carriage return before/after or both in order for them to work.</a:t>
            </a:r>
          </a:p>
          <a:p>
            <a:r>
              <a:rPr lang="en-US" baseline="0" dirty="0" smtClean="0"/>
              <a:t>It can be a little fiddley to start with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91E19-A7A2-4FAD-AD7D-BD541B09938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292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can be added in several different languages (SQL,</a:t>
            </a:r>
            <a:r>
              <a:rPr lang="en-US" baseline="0" dirty="0" smtClean="0"/>
              <a:t> Python, R, D3…)</a:t>
            </a:r>
            <a:endParaRPr lang="en-US" dirty="0" smtClean="0"/>
          </a:p>
          <a:p>
            <a:r>
              <a:rPr lang="en-US" dirty="0" smtClean="0"/>
              <a:t>First code chunk is a good place to</a:t>
            </a:r>
            <a:r>
              <a:rPr lang="en-US" baseline="0" dirty="0" smtClean="0"/>
              <a:t> do initial setup, loading of libraries </a:t>
            </a:r>
            <a:r>
              <a:rPr lang="en-US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91E19-A7A2-4FAD-AD7D-BD541B09938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3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options are available in the Markdown guide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91E19-A7A2-4FAD-AD7D-BD541B09938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342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Markdown documents can include one or more parameters whose values can be set when you render the report. </a:t>
            </a:r>
          </a:p>
          <a:p>
            <a:endParaRPr lang="en-US" dirty="0" smtClean="0"/>
          </a:p>
          <a:p>
            <a:r>
              <a:rPr lang="en-US" dirty="0" smtClean="0"/>
              <a:t>The example uses a data parameter that determines which data set to plot.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91E19-A7A2-4FAD-AD7D-BD541B09938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49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C0A0-447A-4109-BC86-49A4100189AD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ABC9-84E6-4F56-A8A9-DFE4EFB69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08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C0A0-447A-4109-BC86-49A4100189AD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ABC9-84E6-4F56-A8A9-DFE4EFB69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1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C3CC0A0-447A-4109-BC86-49A4100189AD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922ABC9-84E6-4F56-A8A9-DFE4EFB69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34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C0A0-447A-4109-BC86-49A4100189AD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ABC9-84E6-4F56-A8A9-DFE4EFB69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75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3CC0A0-447A-4109-BC86-49A4100189AD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22ABC9-84E6-4F56-A8A9-DFE4EFB69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087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C0A0-447A-4109-BC86-49A4100189AD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ABC9-84E6-4F56-A8A9-DFE4EFB69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0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C0A0-447A-4109-BC86-49A4100189AD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ABC9-84E6-4F56-A8A9-DFE4EFB69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99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C0A0-447A-4109-BC86-49A4100189AD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ABC9-84E6-4F56-A8A9-DFE4EFB69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6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C0A0-447A-4109-BC86-49A4100189AD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ABC9-84E6-4F56-A8A9-DFE4EFB69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62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C0A0-447A-4109-BC86-49A4100189AD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ABC9-84E6-4F56-A8A9-DFE4EFB69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49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C0A0-447A-4109-BC86-49A4100189AD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ABC9-84E6-4F56-A8A9-DFE4EFB69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8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C3CC0A0-447A-4109-BC86-49A4100189AD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922ABC9-84E6-4F56-A8A9-DFE4EFB69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907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3/rmarkdown-reference.pdf" TargetMode="External"/><Relationship Id="rId2" Type="http://schemas.openxmlformats.org/officeDocument/2006/relationships/hyperlink" Target="https://www.rstudio.com/wp-content/uploads/2016/03/rmarkdown-cheatsheet-2.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ges.github.com/" TargetMode="External"/><Relationship Id="rId4" Type="http://schemas.openxmlformats.org/officeDocument/2006/relationships/hyperlink" Target="https://rmarkdown.rstudio.com/authoring_quick_tour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isal-samin/visnetwork-dem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isal-samin.github.io/visnetwork-demo/markdow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Markdown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1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formatting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Plain text</a:t>
            </a:r>
          </a:p>
          <a:p>
            <a:pPr marL="0" indent="0">
              <a:buNone/>
            </a:pPr>
            <a:r>
              <a:rPr lang="en-US" dirty="0" smtClean="0"/>
              <a:t>*italics*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**bold**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~~strikethrough~~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 smtClean="0"/>
              <a:t>* unordered list </a:t>
            </a:r>
          </a:p>
          <a:p>
            <a:pPr marL="0" indent="0">
              <a:buNone/>
            </a:pPr>
            <a:r>
              <a:rPr lang="en-US" dirty="0" smtClean="0"/>
              <a:t>+ sub-item 1 </a:t>
            </a:r>
          </a:p>
          <a:p>
            <a:pPr marL="0" indent="0">
              <a:buNone/>
            </a:pPr>
            <a:r>
              <a:rPr lang="en-US" dirty="0" smtClean="0"/>
              <a:t>+ sub-item 2 </a:t>
            </a:r>
          </a:p>
          <a:p>
            <a:pPr>
              <a:buFontTx/>
              <a:buChar char="-"/>
            </a:pPr>
            <a:r>
              <a:rPr lang="en-US" dirty="0" smtClean="0"/>
              <a:t>sub-sub-item 1 </a:t>
            </a:r>
          </a:p>
          <a:p>
            <a:pPr>
              <a:buFontTx/>
              <a:buChar char="-"/>
            </a:pPr>
            <a:r>
              <a:rPr lang="en-US" dirty="0" smtClean="0"/>
              <a:t>* item 2 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Plain text</a:t>
            </a:r>
          </a:p>
          <a:p>
            <a:pPr marL="0" indent="0">
              <a:buNone/>
            </a:pPr>
            <a:r>
              <a:rPr lang="en-US" i="1" dirty="0" smtClean="0"/>
              <a:t>Italics</a:t>
            </a:r>
          </a:p>
          <a:p>
            <a:pPr marL="0" indent="0">
              <a:buNone/>
            </a:pPr>
            <a:r>
              <a:rPr lang="en-US" b="1" dirty="0" smtClean="0"/>
              <a:t>Bold</a:t>
            </a:r>
          </a:p>
          <a:p>
            <a:pPr marL="0" indent="0">
              <a:buNone/>
            </a:pPr>
            <a:r>
              <a:rPr lang="en-US" strike="sngStrike" dirty="0" smtClean="0"/>
              <a:t>Strikethrough</a:t>
            </a:r>
          </a:p>
          <a:p>
            <a:pPr marL="0" indent="0">
              <a:buNone/>
            </a:pPr>
            <a:endParaRPr lang="en-GB" strike="sngStrike" dirty="0"/>
          </a:p>
          <a:p>
            <a:r>
              <a:rPr lang="en-US" dirty="0" smtClean="0"/>
              <a:t>unordered list </a:t>
            </a:r>
          </a:p>
          <a:p>
            <a:pPr lvl="1"/>
            <a:r>
              <a:rPr lang="en-US" dirty="0" smtClean="0"/>
              <a:t>sub-item 1 </a:t>
            </a:r>
          </a:p>
          <a:p>
            <a:pPr lvl="1"/>
            <a:r>
              <a:rPr lang="en-US" dirty="0" smtClean="0"/>
              <a:t>sub-item 2 </a:t>
            </a:r>
          </a:p>
          <a:p>
            <a:pPr lvl="2"/>
            <a:r>
              <a:rPr lang="en-US" dirty="0" smtClean="0"/>
              <a:t>sub-sub-item 1 </a:t>
            </a:r>
          </a:p>
          <a:p>
            <a:r>
              <a:rPr lang="en-US" dirty="0" smtClean="0"/>
              <a:t>item 2 </a:t>
            </a:r>
            <a:endParaRPr lang="en-GB" dirty="0" smtClean="0"/>
          </a:p>
          <a:p>
            <a:pPr marL="0" indent="0">
              <a:buNone/>
            </a:pPr>
            <a:endParaRPr lang="en-GB" strike="sngStrike" dirty="0"/>
          </a:p>
        </p:txBody>
      </p:sp>
    </p:spTree>
    <p:extLst>
      <p:ext uri="{BB962C8B-B14F-4D97-AF65-F5344CB8AC3E}">
        <p14:creationId xmlns:p14="http://schemas.microsoft.com/office/powerpoint/2010/main" val="22223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&amp;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&lt;Hyperlink text&gt;</a:t>
            </a:r>
          </a:p>
          <a:p>
            <a:pPr marL="0" indent="0">
              <a:buNone/>
            </a:pPr>
            <a:r>
              <a:rPr lang="en-GB" dirty="0" smtClean="0"/>
              <a:t>[link](</a:t>
            </a:r>
            <a:r>
              <a:rPr lang="en-GB" dirty="0" smtClean="0">
                <a:hlinkClick r:id="rId2"/>
              </a:rPr>
              <a:t>www.rstudio.com</a:t>
            </a:r>
            <a:r>
              <a:rPr lang="en-GB" dirty="0" smtClean="0"/>
              <a:t>) </a:t>
            </a:r>
            <a:endParaRPr lang="en-GB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GB" dirty="0" smtClean="0"/>
              <a:t>image: </a:t>
            </a:r>
          </a:p>
          <a:p>
            <a:pPr marL="0" indent="0">
              <a:buNone/>
            </a:pPr>
            <a:r>
              <a:rPr lang="en-GB" dirty="0" smtClean="0"/>
              <a:t>![Caption](smallorb.png)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Hyperlink text</a:t>
            </a:r>
            <a:endParaRPr lang="en-GB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Image:</a:t>
            </a:r>
          </a:p>
          <a:p>
            <a:pPr marL="0" indent="0"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Caption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2" descr="Image result for r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06" y="3934745"/>
            <a:ext cx="360109" cy="36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8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chunks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New code chunks are added using the insert menu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 chunk starts and ends with three </a:t>
            </a:r>
            <a:r>
              <a:rPr lang="en-US" dirty="0" err="1" smtClean="0"/>
              <a:t>backticks</a:t>
            </a:r>
            <a:endParaRPr lang="en-US" dirty="0" smtClean="0"/>
          </a:p>
          <a:p>
            <a:r>
              <a:rPr lang="en-US" dirty="0" smtClean="0"/>
              <a:t>{r} can be expanded to include additional options</a:t>
            </a:r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779" y="2011681"/>
            <a:ext cx="3803399" cy="1525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79" y="4245313"/>
            <a:ext cx="4947236" cy="78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chunk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= FALSE prevents code and results from appearing in the finished file. R Markdown still runs the code in the chunk, and the results can be used by other chunks.</a:t>
            </a:r>
          </a:p>
          <a:p>
            <a:r>
              <a:rPr lang="en-US" dirty="0"/>
              <a:t>echo = FALSE prevents code, but not the results from appearing in the finished file. This is a useful way to embed figures.</a:t>
            </a:r>
          </a:p>
          <a:p>
            <a:r>
              <a:rPr lang="en-US" dirty="0"/>
              <a:t>message = FALSE prevents messages that are generated by code from appearing in the finished file.</a:t>
            </a:r>
          </a:p>
          <a:p>
            <a:r>
              <a:rPr lang="en-US" dirty="0"/>
              <a:t>warning = FALSE prevents warnings that are generated by code from appearing in the finished.</a:t>
            </a:r>
          </a:p>
          <a:p>
            <a:r>
              <a:rPr lang="en-US" dirty="0" err="1"/>
              <a:t>fig.cap</a:t>
            </a:r>
            <a:r>
              <a:rPr lang="en-US" dirty="0"/>
              <a:t> = "..." adds a caption to graphical results.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5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You can use code in the text of your document using inline code. </a:t>
            </a:r>
          </a:p>
          <a:p>
            <a:r>
              <a:rPr lang="en-US" dirty="0" smtClean="0"/>
              <a:t>Inline code starts with </a:t>
            </a:r>
            <a:r>
              <a:rPr lang="en-US" b="1" dirty="0" smtClean="0"/>
              <a:t>`r </a:t>
            </a:r>
            <a:r>
              <a:rPr lang="en-US" dirty="0" smtClean="0"/>
              <a:t>and ends with a </a:t>
            </a:r>
            <a:r>
              <a:rPr lang="en-US" b="1" dirty="0" smtClean="0"/>
              <a:t>`</a:t>
            </a:r>
          </a:p>
          <a:p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95" y="2011680"/>
            <a:ext cx="5821976" cy="231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2533" y="2011680"/>
            <a:ext cx="4754880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using  R Studio the quickest way to render your document is to use the Knit button.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Alternatively you can render using code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7591" y="2077452"/>
            <a:ext cx="3257967" cy="1811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91" y="4459704"/>
            <a:ext cx="29051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7031" y="1822568"/>
            <a:ext cx="10117938" cy="50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The R Markdown </a:t>
            </a:r>
            <a:r>
              <a:rPr lang="en-US" u="sng" dirty="0" err="1" smtClean="0">
                <a:hlinkClick r:id="rId2"/>
              </a:rPr>
              <a:t>Cheatsheet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The R Markdown Reference Guide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The R Markdown Quick Tour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hlinkClick r:id="rId5"/>
              </a:rPr>
              <a:t>Github</a:t>
            </a:r>
            <a:r>
              <a:rPr lang="en-US" dirty="0" smtClean="0">
                <a:hlinkClick r:id="rId5"/>
              </a:rPr>
              <a:t>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explains how to use vis network diagrams</a:t>
            </a:r>
            <a:endParaRPr lang="en-GB" dirty="0" smtClean="0"/>
          </a:p>
          <a:p>
            <a:r>
              <a:rPr lang="en-GB" dirty="0" smtClean="0"/>
              <a:t>Repo: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github.com/faisal-samin/visnetwork-demo</a:t>
            </a:r>
            <a:endParaRPr lang="en-GB" dirty="0" smtClean="0"/>
          </a:p>
          <a:p>
            <a:r>
              <a:rPr lang="en-US" dirty="0" smtClean="0"/>
              <a:t>Published page: </a:t>
            </a:r>
            <a:r>
              <a:rPr lang="en-GB" dirty="0">
                <a:hlinkClick r:id="rId4"/>
              </a:rPr>
              <a:t>https://faisal-samin.github.io/visnetwork-demo/markdown.html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7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Markdown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Markdown </a:t>
            </a:r>
            <a:r>
              <a:rPr lang="en-US" dirty="0"/>
              <a:t>is a simple formatting syntax for authoring HTML, PDF, and MS Word </a:t>
            </a:r>
            <a:r>
              <a:rPr lang="en-US" dirty="0" smtClean="0"/>
              <a:t>documents</a:t>
            </a:r>
          </a:p>
        </p:txBody>
      </p:sp>
      <p:pic>
        <p:nvPicPr>
          <p:cNvPr id="1029" name="Picture 5" descr="https://d33wubrfki0l68.cloudfront.net/6d02e245de5328f2e9c25ca82eb7315717dcafa7/62e43/images/rmarkdownoutputforma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10" y="2534652"/>
            <a:ext cx="3292581" cy="331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6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 Markdown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Reproducible </a:t>
            </a:r>
            <a:r>
              <a:rPr lang="en-US" dirty="0"/>
              <a:t>record of your work</a:t>
            </a:r>
            <a:endParaRPr lang="en-US" dirty="0" smtClean="0"/>
          </a:p>
          <a:p>
            <a:r>
              <a:rPr lang="en-US" dirty="0"/>
              <a:t>Notebook interface </a:t>
            </a:r>
            <a:r>
              <a:rPr lang="en-US" dirty="0" smtClean="0"/>
              <a:t>- Weave </a:t>
            </a:r>
            <a:r>
              <a:rPr lang="en-US" dirty="0"/>
              <a:t>together narrative and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Produce interactive documents dynamically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Github</a:t>
            </a:r>
            <a:r>
              <a:rPr lang="en-US" dirty="0" smtClean="0"/>
              <a:t> Pages you can easily publish your projects from your </a:t>
            </a:r>
            <a:r>
              <a:rPr lang="en-US" dirty="0" err="1" smtClean="0"/>
              <a:t>github</a:t>
            </a:r>
            <a:r>
              <a:rPr lang="en-US" dirty="0" smtClean="0"/>
              <a:t> repository (if your organization allows)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73" y="2625893"/>
            <a:ext cx="9490054" cy="16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Like </a:t>
            </a:r>
            <a:r>
              <a:rPr lang="en-US" dirty="0"/>
              <a:t>the rest of R, R Markdown is free and open source.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can install the R Markdown package from CRAN with</a:t>
            </a:r>
            <a:r>
              <a:rPr lang="en-US" dirty="0" smtClean="0"/>
              <a:t>: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3190875"/>
            <a:ext cx="88011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8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R markdown document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Markdown documents are created using File&gt; New File&gt;R Markdown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37" y="2082618"/>
            <a:ext cx="4754562" cy="37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YAML header</a:t>
            </a:r>
          </a:p>
          <a:p>
            <a:r>
              <a:rPr lang="en-US" dirty="0" smtClean="0"/>
              <a:t>Text</a:t>
            </a:r>
          </a:p>
          <a:p>
            <a:r>
              <a:rPr lang="en-US" dirty="0" smtClean="0"/>
              <a:t>Code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95" y="1792936"/>
            <a:ext cx="8179395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basics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957" y="1792937"/>
            <a:ext cx="7391341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319356"/>
              </p:ext>
            </p:extLst>
          </p:nvPr>
        </p:nvGraphicFramePr>
        <p:xfrm>
          <a:off x="1203325" y="2011363"/>
          <a:ext cx="978376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827">
                  <a:extLst>
                    <a:ext uri="{9D8B030D-6E8A-4147-A177-3AD203B41FA5}">
                      <a16:colId xmlns:a16="http://schemas.microsoft.com/office/drawing/2014/main" val="4021862070"/>
                    </a:ext>
                  </a:extLst>
                </a:gridCol>
                <a:gridCol w="6988935">
                  <a:extLst>
                    <a:ext uri="{9D8B030D-6E8A-4147-A177-3AD203B41FA5}">
                      <a16:colId xmlns:a16="http://schemas.microsoft.com/office/drawing/2014/main" val="4271936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Header 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85076" marR="850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Header 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85076" marR="850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## Header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85076" marR="850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Header 2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5076" marR="850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966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### Header 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85076" marR="850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Header 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076" marR="850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#### Header 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85076" marR="850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Header 4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85076" marR="850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887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##### Header 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85076" marR="850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Header 5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 marL="85076" marR="850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946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###### Header 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85076" marR="850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Header 6</a:t>
                      </a:r>
                      <a:endParaRPr lang="en-GB" sz="1050" dirty="0">
                        <a:solidFill>
                          <a:schemeClr val="tx1"/>
                        </a:solidFill>
                      </a:endParaRPr>
                    </a:p>
                  </a:txBody>
                  <a:tcPr marL="85076" marR="850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496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9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407</TotalTime>
  <Words>668</Words>
  <Application>Microsoft Office PowerPoint</Application>
  <PresentationFormat>Widescreen</PresentationFormat>
  <Paragraphs>126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Corbel</vt:lpstr>
      <vt:lpstr>Wingdings</vt:lpstr>
      <vt:lpstr>Banded</vt:lpstr>
      <vt:lpstr>R Markdown</vt:lpstr>
      <vt:lpstr>What is Markdown</vt:lpstr>
      <vt:lpstr>WHY use R Markdown</vt:lpstr>
      <vt:lpstr>How it works</vt:lpstr>
      <vt:lpstr>Installing</vt:lpstr>
      <vt:lpstr>Create a new R markdown document</vt:lpstr>
      <vt:lpstr>Document structure</vt:lpstr>
      <vt:lpstr>Markdown basics</vt:lpstr>
      <vt:lpstr>Headers</vt:lpstr>
      <vt:lpstr>Text formatting</vt:lpstr>
      <vt:lpstr>Links &amp; images</vt:lpstr>
      <vt:lpstr>Code chunks</vt:lpstr>
      <vt:lpstr>Code chunk options</vt:lpstr>
      <vt:lpstr>Inline code</vt:lpstr>
      <vt:lpstr>Render</vt:lpstr>
      <vt:lpstr>parameters</vt:lpstr>
      <vt:lpstr>Guidance</vt:lpstr>
      <vt:lpstr>Markdown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Barry Bullas</dc:creator>
  <cp:lastModifiedBy>Barry Bullas</cp:lastModifiedBy>
  <cp:revision>31</cp:revision>
  <dcterms:created xsi:type="dcterms:W3CDTF">2019-08-20T14:42:32Z</dcterms:created>
  <dcterms:modified xsi:type="dcterms:W3CDTF">2019-08-21T15:04:11Z</dcterms:modified>
</cp:coreProperties>
</file>