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4"/>
    <p:sldMasterId id="2147483657" r:id="rId5"/>
  </p:sldMasterIdLst>
  <p:notesMasterIdLst>
    <p:notesMasterId r:id="rId15"/>
  </p:notesMasterIdLst>
  <p:sldIdLst>
    <p:sldId id="256" r:id="rId6"/>
    <p:sldId id="257" r:id="rId7"/>
    <p:sldId id="258" r:id="rId8"/>
    <p:sldId id="269" r:id="rId9"/>
    <p:sldId id="270" r:id="rId10"/>
    <p:sldId id="281" r:id="rId11"/>
    <p:sldId id="285" r:id="rId12"/>
    <p:sldId id="286" r:id="rId13"/>
    <p:sldId id="283" r:id="rId14"/>
  </p:sldIdLst>
  <p:sldSz cx="24384000" cy="13716000"/>
  <p:notesSz cx="6858000" cy="9144000"/>
  <p:embeddedFontLst>
    <p:embeddedFont>
      <p:font typeface="Calibri" panose="020F0502020204030204" pitchFamily="34"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E07728"/>
    <a:srgbClr val="FF0000"/>
    <a:srgbClr val="C68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5F6DE-EE94-4537-B4B8-A0755C8F729E}" v="2" dt="2019-05-15T16:14:31.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p:cViewPr varScale="1">
        <p:scale>
          <a:sx n="38" d="100"/>
          <a:sy n="38" d="100"/>
        </p:scale>
        <p:origin x="312" y="67"/>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78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37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58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66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23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437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CP17 End Bumper" type="tx">
  <p:cSld name="TITLE_AND_BODY">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16742308" y="12435705"/>
            <a:ext cx="732892" cy="553998"/>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5F6061"/>
              </a:buClr>
              <a:buSzPts val="2400"/>
              <a:buFont typeface="Source Sans Pro"/>
              <a:buNone/>
              <a:defRPr sz="2400" b="0" i="0" u="none" strike="noStrike" cap="none">
                <a:solidFill>
                  <a:srgbClr val="5F606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2"/>
          <p:cNvPicPr preferRelativeResize="0"/>
          <p:nvPr/>
        </p:nvPicPr>
        <p:blipFill>
          <a:blip r:embed="rId2">
            <a:alphaModFix/>
          </a:blip>
          <a:stretch>
            <a:fillRect/>
          </a:stretch>
        </p:blipFill>
        <p:spPr>
          <a:xfrm>
            <a:off x="-38100" y="-66375"/>
            <a:ext cx="24460200" cy="138487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OCP17 Title/Name 50/32">
  <p:cSld name="OCP17 Title/Name 50/3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853940" y="1193689"/>
            <a:ext cx="17914620" cy="190561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rgbClr val="535353"/>
              </a:buClr>
              <a:buSzPts val="10000"/>
              <a:buFont typeface="Source Sans Pro"/>
              <a:buNone/>
              <a:defRPr sz="10000" b="0" i="0" u="none" strike="noStrike" cap="none">
                <a:solidFill>
                  <a:srgbClr val="535353"/>
                </a:solidFill>
                <a:latin typeface="Source Sans Pro"/>
                <a:ea typeface="Source Sans Pro"/>
                <a:cs typeface="Source Sans Pro"/>
                <a:sym typeface="Source Sans Pro"/>
              </a:defRPr>
            </a:lvl1pPr>
            <a:lvl2pPr marR="0" lvl="1"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2pPr>
            <a:lvl3pPr marR="0" lvl="2"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3pPr>
            <a:lvl4pPr marR="0" lvl="3"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4pPr>
            <a:lvl5pPr marR="0" lvl="4"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5pPr>
            <a:lvl6pPr marR="0" lvl="5"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6pPr>
            <a:lvl7pPr marR="0" lvl="6"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7pPr>
            <a:lvl8pPr marR="0" lvl="7"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8pPr>
            <a:lvl9pPr marR="0" lvl="8" algn="l" rtl="0">
              <a:lnSpc>
                <a:spcPct val="90000"/>
              </a:lnSpc>
              <a:spcBef>
                <a:spcPts val="0"/>
              </a:spcBef>
              <a:spcAft>
                <a:spcPts val="0"/>
              </a:spcAft>
              <a:buClr>
                <a:srgbClr val="5F6062"/>
              </a:buClr>
              <a:buSzPts val="10000"/>
              <a:buFont typeface="Source Sans Pro"/>
              <a:buNone/>
              <a:defRPr sz="10000" b="0" i="0" u="none" strike="noStrike" cap="none">
                <a:solidFill>
                  <a:srgbClr val="5F6062"/>
                </a:solidFill>
                <a:latin typeface="Source Sans Pro"/>
                <a:ea typeface="Source Sans Pro"/>
                <a:cs typeface="Source Sans Pro"/>
                <a:sym typeface="Source Sans Pro"/>
              </a:defRPr>
            </a:lvl9pPr>
          </a:lstStyle>
          <a:p>
            <a:endParaRPr/>
          </a:p>
        </p:txBody>
      </p:sp>
      <p:sp>
        <p:nvSpPr>
          <p:cNvPr id="13" name="Google Shape;13;p3"/>
          <p:cNvSpPr txBox="1">
            <a:spLocks noGrp="1"/>
          </p:cNvSpPr>
          <p:nvPr>
            <p:ph type="body" idx="1"/>
          </p:nvPr>
        </p:nvSpPr>
        <p:spPr>
          <a:xfrm>
            <a:off x="2628900" y="4251960"/>
            <a:ext cx="20139660" cy="6121199"/>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2000"/>
              </a:spcBef>
              <a:spcAft>
                <a:spcPts val="0"/>
              </a:spcAft>
              <a:buClr>
                <a:srgbClr val="5F6062"/>
              </a:buClr>
              <a:buSzPts val="6400"/>
              <a:buFont typeface="Arial"/>
              <a:buNone/>
              <a:defRPr sz="6400" b="0" i="0" u="none" strike="noStrike" cap="none">
                <a:solidFill>
                  <a:srgbClr val="5F6062"/>
                </a:solidFill>
                <a:latin typeface="Source Sans Pro"/>
                <a:ea typeface="Source Sans Pro"/>
                <a:cs typeface="Source Sans Pro"/>
                <a:sym typeface="Source Sans Pro"/>
              </a:defRPr>
            </a:lvl1pPr>
            <a:lvl2pPr marL="914400" marR="0" lvl="1" indent="-635000" algn="l" rtl="0">
              <a:lnSpc>
                <a:spcPct val="90000"/>
              </a:lnSpc>
              <a:spcBef>
                <a:spcPts val="2000"/>
              </a:spcBef>
              <a:spcAft>
                <a:spcPts val="0"/>
              </a:spcAft>
              <a:buClr>
                <a:srgbClr val="5F6062"/>
              </a:buClr>
              <a:buSzPts val="6400"/>
              <a:buFont typeface="Arial"/>
              <a:buChar char="⎻"/>
              <a:defRPr sz="6400" b="0" i="0" u="none" strike="noStrike" cap="none">
                <a:solidFill>
                  <a:srgbClr val="5F6062"/>
                </a:solidFill>
                <a:latin typeface="Source Sans Pro"/>
                <a:ea typeface="Source Sans Pro"/>
                <a:cs typeface="Source Sans Pro"/>
                <a:sym typeface="Source Sans Pro"/>
              </a:defRPr>
            </a:lvl2pPr>
            <a:lvl3pPr marL="1371600" marR="0" lvl="2" indent="-635000" algn="l" rtl="0">
              <a:lnSpc>
                <a:spcPct val="90000"/>
              </a:lnSpc>
              <a:spcBef>
                <a:spcPts val="2000"/>
              </a:spcBef>
              <a:spcAft>
                <a:spcPts val="0"/>
              </a:spcAft>
              <a:buClr>
                <a:srgbClr val="5F6062"/>
              </a:buClr>
              <a:buSzPts val="6400"/>
              <a:buFont typeface="Arial"/>
              <a:buChar char="•"/>
              <a:defRPr sz="6400" b="0" i="0" u="none" strike="noStrike" cap="none">
                <a:solidFill>
                  <a:srgbClr val="5F6062"/>
                </a:solidFill>
                <a:latin typeface="Source Sans Pro"/>
                <a:ea typeface="Source Sans Pro"/>
                <a:cs typeface="Source Sans Pro"/>
                <a:sym typeface="Source Sans Pro"/>
              </a:defRPr>
            </a:lvl3pPr>
            <a:lvl4pPr marL="1828800" marR="0" lvl="3" indent="-635000" algn="l" rtl="0">
              <a:lnSpc>
                <a:spcPct val="90000"/>
              </a:lnSpc>
              <a:spcBef>
                <a:spcPts val="2000"/>
              </a:spcBef>
              <a:spcAft>
                <a:spcPts val="0"/>
              </a:spcAft>
              <a:buClr>
                <a:srgbClr val="5F6062"/>
              </a:buClr>
              <a:buSzPts val="6400"/>
              <a:buFont typeface="Arial"/>
              <a:buChar char="⎻"/>
              <a:defRPr sz="6400" b="0" i="0" u="none" strike="noStrike" cap="none">
                <a:solidFill>
                  <a:srgbClr val="5F6062"/>
                </a:solidFill>
                <a:latin typeface="Source Sans Pro"/>
                <a:ea typeface="Source Sans Pro"/>
                <a:cs typeface="Source Sans Pro"/>
                <a:sym typeface="Source Sans Pro"/>
              </a:defRPr>
            </a:lvl4pPr>
            <a:lvl5pPr marL="2286000" marR="0" lvl="4" indent="-533400" algn="l" rtl="0">
              <a:lnSpc>
                <a:spcPct val="90000"/>
              </a:lnSpc>
              <a:spcBef>
                <a:spcPts val="2000"/>
              </a:spcBef>
              <a:spcAft>
                <a:spcPts val="0"/>
              </a:spcAft>
              <a:buClr>
                <a:srgbClr val="5F6062"/>
              </a:buClr>
              <a:buSzPts val="4800"/>
              <a:buFont typeface="Arial"/>
              <a:buChar char="o"/>
              <a:defRPr sz="6400" b="0" i="0" u="none" strike="noStrike" cap="none">
                <a:solidFill>
                  <a:srgbClr val="5F6062"/>
                </a:solidFill>
                <a:latin typeface="Source Sans Pro"/>
                <a:ea typeface="Source Sans Pro"/>
                <a:cs typeface="Source Sans Pro"/>
                <a:sym typeface="Source Sans Pro"/>
              </a:defRPr>
            </a:lvl5pPr>
            <a:lvl6pPr marL="2743200" marR="0" lvl="5" indent="-533400" algn="l" rtl="0">
              <a:lnSpc>
                <a:spcPct val="90000"/>
              </a:lnSpc>
              <a:spcBef>
                <a:spcPts val="2000"/>
              </a:spcBef>
              <a:spcAft>
                <a:spcPts val="0"/>
              </a:spcAft>
              <a:buClr>
                <a:srgbClr val="8DC63F"/>
              </a:buClr>
              <a:buSzPts val="4800"/>
              <a:buFont typeface="Arial"/>
              <a:buChar char="•"/>
              <a:defRPr sz="4800" b="0" i="0" u="none" strike="noStrike" cap="none">
                <a:solidFill>
                  <a:srgbClr val="5F6062"/>
                </a:solidFill>
                <a:latin typeface="Source Sans Pro"/>
                <a:ea typeface="Source Sans Pro"/>
                <a:cs typeface="Source Sans Pro"/>
                <a:sym typeface="Source Sans Pro"/>
              </a:defRPr>
            </a:lvl6pPr>
            <a:lvl7pPr marL="3200400" marR="0" lvl="6" indent="-533400" algn="l" rtl="0">
              <a:lnSpc>
                <a:spcPct val="90000"/>
              </a:lnSpc>
              <a:spcBef>
                <a:spcPts val="2000"/>
              </a:spcBef>
              <a:spcAft>
                <a:spcPts val="0"/>
              </a:spcAft>
              <a:buClr>
                <a:srgbClr val="8DC63F"/>
              </a:buClr>
              <a:buSzPts val="4800"/>
              <a:buFont typeface="Arial"/>
              <a:buChar char="•"/>
              <a:defRPr sz="4800" b="0" i="0" u="none" strike="noStrike" cap="none">
                <a:solidFill>
                  <a:srgbClr val="5F6062"/>
                </a:solidFill>
                <a:latin typeface="Source Sans Pro"/>
                <a:ea typeface="Source Sans Pro"/>
                <a:cs typeface="Source Sans Pro"/>
                <a:sym typeface="Source Sans Pro"/>
              </a:defRPr>
            </a:lvl7pPr>
            <a:lvl8pPr marL="3657600" marR="0" lvl="7" indent="-533400" algn="l" rtl="0">
              <a:lnSpc>
                <a:spcPct val="90000"/>
              </a:lnSpc>
              <a:spcBef>
                <a:spcPts val="2000"/>
              </a:spcBef>
              <a:spcAft>
                <a:spcPts val="0"/>
              </a:spcAft>
              <a:buClr>
                <a:srgbClr val="8DC63F"/>
              </a:buClr>
              <a:buSzPts val="4800"/>
              <a:buFont typeface="Arial"/>
              <a:buChar char="•"/>
              <a:defRPr sz="4800" b="0" i="0" u="none" strike="noStrike" cap="none">
                <a:solidFill>
                  <a:srgbClr val="5F6062"/>
                </a:solidFill>
                <a:latin typeface="Source Sans Pro"/>
                <a:ea typeface="Source Sans Pro"/>
                <a:cs typeface="Source Sans Pro"/>
                <a:sym typeface="Source Sans Pro"/>
              </a:defRPr>
            </a:lvl8pPr>
            <a:lvl9pPr marL="4114800" marR="0" lvl="8" indent="-533400" algn="l" rtl="0">
              <a:lnSpc>
                <a:spcPct val="90000"/>
              </a:lnSpc>
              <a:spcBef>
                <a:spcPts val="2000"/>
              </a:spcBef>
              <a:spcAft>
                <a:spcPts val="0"/>
              </a:spcAft>
              <a:buClr>
                <a:srgbClr val="8DC63F"/>
              </a:buClr>
              <a:buSzPts val="4800"/>
              <a:buFont typeface="Arial"/>
              <a:buChar char="•"/>
              <a:defRPr sz="4800" b="0" i="0" u="none" strike="noStrike" cap="none">
                <a:solidFill>
                  <a:srgbClr val="5F6062"/>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OCP17 End Bumper copy 1">
  <p:cSld name="OCP17 End Bumper copy 1">
    <p:spTree>
      <p:nvGrpSpPr>
        <p:cNvPr id="1" name="Shape 18"/>
        <p:cNvGrpSpPr/>
        <p:nvPr/>
      </p:nvGrpSpPr>
      <p:grpSpPr>
        <a:xfrm>
          <a:off x="0" y="0"/>
          <a:ext cx="0" cy="0"/>
          <a:chOff x="0" y="0"/>
          <a:chExt cx="0" cy="0"/>
        </a:xfrm>
      </p:grpSpPr>
      <p:pic>
        <p:nvPicPr>
          <p:cNvPr id="19" name="Google Shape;19;p5" descr="slide3.png"/>
          <p:cNvPicPr preferRelativeResize="0"/>
          <p:nvPr/>
        </p:nvPicPr>
        <p:blipFill rotWithShape="1">
          <a:blip r:embed="rId2">
            <a:alphaModFix/>
          </a:blip>
          <a:srcRect/>
          <a:stretch/>
        </p:blipFill>
        <p:spPr>
          <a:xfrm>
            <a:off x="0" y="0"/>
            <a:ext cx="24384000" cy="13716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676400" y="730251"/>
            <a:ext cx="21031199" cy="16014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535353"/>
              </a:buClr>
              <a:buSzPts val="10000"/>
              <a:buFont typeface="Source Sans Pro"/>
              <a:buNone/>
              <a:defRPr sz="10000" b="0" i="0" u="none" strike="noStrike" cap="none">
                <a:solidFill>
                  <a:srgbClr val="535353"/>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7"/>
          <p:cNvSpPr txBox="1">
            <a:spLocks noGrp="1"/>
          </p:cNvSpPr>
          <p:nvPr>
            <p:ph type="body" idx="1"/>
          </p:nvPr>
        </p:nvSpPr>
        <p:spPr>
          <a:xfrm>
            <a:off x="1676400" y="2713990"/>
            <a:ext cx="21031199" cy="870267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2000"/>
              </a:spcBef>
              <a:spcAft>
                <a:spcPts val="0"/>
              </a:spcAft>
              <a:buClr>
                <a:srgbClr val="5F6062"/>
              </a:buClr>
              <a:buSzPts val="6400"/>
              <a:buFont typeface="Source Sans Pro"/>
              <a:buNone/>
              <a:defRPr sz="6400" b="0" i="0" u="none" strike="noStrike" cap="none">
                <a:solidFill>
                  <a:srgbClr val="5F6062"/>
                </a:solidFill>
                <a:latin typeface="Source Sans Pro"/>
                <a:ea typeface="Source Sans Pro"/>
                <a:cs typeface="Source Sans Pro"/>
                <a:sym typeface="Source Sans Pro"/>
              </a:defRPr>
            </a:lvl1pPr>
            <a:lvl2pPr marL="914400" marR="0" lvl="1"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2pPr>
            <a:lvl3pPr marL="1371600" marR="0" lvl="2"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3pPr>
            <a:lvl4pPr marL="1828800" marR="0" lvl="3"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4pPr>
            <a:lvl5pPr marL="2286000" marR="0" lvl="4"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676400" y="730251"/>
            <a:ext cx="21031199" cy="154029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535353"/>
              </a:buClr>
              <a:buSzPts val="10000"/>
              <a:buFont typeface="Source Sans Pro"/>
              <a:buNone/>
              <a:defRPr sz="10000" b="0" i="0" u="none" strike="noStrike" cap="none">
                <a:solidFill>
                  <a:srgbClr val="535353"/>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9"/>
          <p:cNvSpPr txBox="1">
            <a:spLocks noGrp="1"/>
          </p:cNvSpPr>
          <p:nvPr>
            <p:ph type="body" idx="1"/>
          </p:nvPr>
        </p:nvSpPr>
        <p:spPr>
          <a:xfrm>
            <a:off x="1676400" y="2668270"/>
            <a:ext cx="10439400" cy="870267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2000"/>
              </a:spcBef>
              <a:spcAft>
                <a:spcPts val="0"/>
              </a:spcAft>
              <a:buClr>
                <a:srgbClr val="5F6062"/>
              </a:buClr>
              <a:buSzPts val="6400"/>
              <a:buFont typeface="Source Sans Pro"/>
              <a:buNone/>
              <a:defRPr sz="6400" b="0" i="0" u="none" strike="noStrike" cap="none">
                <a:solidFill>
                  <a:srgbClr val="5F6062"/>
                </a:solidFill>
                <a:latin typeface="Source Sans Pro"/>
                <a:ea typeface="Source Sans Pro"/>
                <a:cs typeface="Source Sans Pro"/>
                <a:sym typeface="Source Sans Pro"/>
              </a:defRPr>
            </a:lvl1pPr>
            <a:lvl2pPr marL="914400" marR="0" lvl="1"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2pPr>
            <a:lvl3pPr marL="1371600" marR="0" lvl="2"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3pPr>
            <a:lvl4pPr marL="1828800" marR="0" lvl="3"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4pPr>
            <a:lvl5pPr marL="2286000" marR="0" lvl="4"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9"/>
          <p:cNvSpPr txBox="1">
            <a:spLocks noGrp="1"/>
          </p:cNvSpPr>
          <p:nvPr>
            <p:ph type="body" idx="2"/>
          </p:nvPr>
        </p:nvSpPr>
        <p:spPr>
          <a:xfrm>
            <a:off x="12268200" y="2668270"/>
            <a:ext cx="10439400" cy="870267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2000"/>
              </a:spcBef>
              <a:spcAft>
                <a:spcPts val="0"/>
              </a:spcAft>
              <a:buClr>
                <a:srgbClr val="5F6062"/>
              </a:buClr>
              <a:buSzPts val="6400"/>
              <a:buFont typeface="Source Sans Pro"/>
              <a:buNone/>
              <a:defRPr sz="6400" b="0" i="0" u="none" strike="noStrike" cap="none">
                <a:solidFill>
                  <a:srgbClr val="5F6062"/>
                </a:solidFill>
                <a:latin typeface="Source Sans Pro"/>
                <a:ea typeface="Source Sans Pro"/>
                <a:cs typeface="Source Sans Pro"/>
                <a:sym typeface="Source Sans Pro"/>
              </a:defRPr>
            </a:lvl1pPr>
            <a:lvl2pPr marL="914400" marR="0" lvl="1"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2pPr>
            <a:lvl3pPr marL="1371600" marR="0" lvl="2"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3pPr>
            <a:lvl4pPr marL="1828800" marR="0" lvl="3"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4pPr>
            <a:lvl5pPr marL="2286000" marR="0" lvl="4"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5">
            <a:alphaModFix/>
          </a:blip>
          <a:srcRect/>
          <a:stretch/>
        </p:blipFill>
        <p:spPr>
          <a:xfrm>
            <a:off x="0" y="0"/>
            <a:ext cx="24384000" cy="13716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1676400" y="730251"/>
            <a:ext cx="21031199" cy="154029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535353"/>
              </a:buClr>
              <a:buSzPts val="10000"/>
              <a:buFont typeface="Source Sans Pro"/>
              <a:buNone/>
              <a:defRPr sz="10000" b="0" i="0" u="none" strike="noStrike" cap="none">
                <a:solidFill>
                  <a:srgbClr val="535353"/>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6"/>
          <p:cNvSpPr txBox="1">
            <a:spLocks noGrp="1"/>
          </p:cNvSpPr>
          <p:nvPr>
            <p:ph type="body" idx="1"/>
          </p:nvPr>
        </p:nvSpPr>
        <p:spPr>
          <a:xfrm>
            <a:off x="1676400" y="2576830"/>
            <a:ext cx="21031199" cy="870267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2000"/>
              </a:spcBef>
              <a:spcAft>
                <a:spcPts val="0"/>
              </a:spcAft>
              <a:buClr>
                <a:srgbClr val="5F6062"/>
              </a:buClr>
              <a:buSzPts val="6400"/>
              <a:buFont typeface="Source Sans Pro"/>
              <a:buNone/>
              <a:defRPr sz="6400" b="0" i="0" u="none" strike="noStrike" cap="none">
                <a:solidFill>
                  <a:srgbClr val="5F6062"/>
                </a:solidFill>
                <a:latin typeface="Source Sans Pro"/>
                <a:ea typeface="Source Sans Pro"/>
                <a:cs typeface="Source Sans Pro"/>
                <a:sym typeface="Source Sans Pro"/>
              </a:defRPr>
            </a:lvl1pPr>
            <a:lvl2pPr marL="914400" marR="0" lvl="1"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2pPr>
            <a:lvl3pPr marL="1371600" marR="0" lvl="2"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3pPr>
            <a:lvl4pPr marL="1828800" marR="0" lvl="3"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4pPr>
            <a:lvl5pPr marL="2286000" marR="0" lvl="4" indent="-635000" algn="l" rtl="0">
              <a:lnSpc>
                <a:spcPct val="90000"/>
              </a:lnSpc>
              <a:spcBef>
                <a:spcPts val="2000"/>
              </a:spcBef>
              <a:spcAft>
                <a:spcPts val="0"/>
              </a:spcAft>
              <a:buClr>
                <a:srgbClr val="5F6062"/>
              </a:buClr>
              <a:buSzPts val="6400"/>
              <a:buFont typeface="Source Sans Pro"/>
              <a:buChar char="•"/>
              <a:defRPr sz="6400" b="0" i="0" u="none" strike="noStrike" cap="none">
                <a:solidFill>
                  <a:srgbClr val="5F606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2" name="Rectangle 1">
            <a:extLst>
              <a:ext uri="{FF2B5EF4-FFF2-40B4-BE49-F238E27FC236}">
                <a16:creationId xmlns:a16="http://schemas.microsoft.com/office/drawing/2014/main" id="{10EB6A82-D094-4764-8619-F212A2E2614B}"/>
              </a:ext>
            </a:extLst>
          </p:cNvPr>
          <p:cNvSpPr/>
          <p:nvPr/>
        </p:nvSpPr>
        <p:spPr>
          <a:xfrm>
            <a:off x="16865600" y="10668000"/>
            <a:ext cx="3386667"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005839" y="3498574"/>
            <a:ext cx="19757003" cy="7829476"/>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US" dirty="0">
                <a:solidFill>
                  <a:schemeClr val="lt2"/>
                </a:solidFill>
              </a:rPr>
              <a:t>Zipline</a:t>
            </a:r>
            <a:br>
              <a:rPr lang="en-US" dirty="0">
                <a:solidFill>
                  <a:schemeClr val="lt2"/>
                </a:solidFill>
              </a:rPr>
            </a:br>
            <a:r>
              <a:rPr lang="en-US" sz="8000" dirty="0">
                <a:solidFill>
                  <a:schemeClr val="lt2"/>
                </a:solidFill>
              </a:rPr>
              <a:t>Compression Without Compromise</a:t>
            </a:r>
            <a:endParaRPr dirty="0">
              <a:solidFill>
                <a:schemeClr val="lt2"/>
              </a:solidFill>
            </a:endParaRPr>
          </a:p>
          <a:p>
            <a:pPr marL="0" lvl="0" indent="0" algn="l" rtl="0">
              <a:spcBef>
                <a:spcPts val="0"/>
              </a:spcBef>
              <a:spcAft>
                <a:spcPts val="0"/>
              </a:spcAft>
              <a:buNone/>
            </a:pPr>
            <a:br>
              <a:rPr lang="en-US" dirty="0">
                <a:solidFill>
                  <a:schemeClr val="lt2"/>
                </a:solidFill>
              </a:rPr>
            </a:br>
            <a:endParaRPr dirty="0">
              <a:solidFill>
                <a:schemeClr val="lt2"/>
              </a:solidFill>
            </a:endParaRPr>
          </a:p>
          <a:p>
            <a:pPr marL="0" lvl="0" indent="0" algn="l" rtl="0">
              <a:spcBef>
                <a:spcPts val="0"/>
              </a:spcBef>
              <a:spcAft>
                <a:spcPts val="0"/>
              </a:spcAft>
              <a:buClr>
                <a:srgbClr val="5F6062"/>
              </a:buClr>
              <a:buSzPts val="6400"/>
              <a:buFont typeface="Arial"/>
              <a:buNone/>
            </a:pPr>
            <a:br>
              <a:rPr lang="en-US" sz="6400" dirty="0">
                <a:solidFill>
                  <a:srgbClr val="5F6062"/>
                </a:solidFill>
              </a:rPr>
            </a:br>
            <a:r>
              <a:rPr lang="en-US" sz="6400" dirty="0">
                <a:solidFill>
                  <a:srgbClr val="5F6062"/>
                </a:solidFill>
              </a:rPr>
              <a:t>Microsoft Corp</a:t>
            </a:r>
            <a:endParaRPr dirty="0">
              <a:solidFill>
                <a:schemeClr val="lt2"/>
              </a:solidFill>
            </a:endParaRPr>
          </a:p>
        </p:txBody>
      </p:sp>
      <p:pic>
        <p:nvPicPr>
          <p:cNvPr id="47" name="Google Shape;47;p12"/>
          <p:cNvPicPr preferRelativeResize="0"/>
          <p:nvPr/>
        </p:nvPicPr>
        <p:blipFill rotWithShape="1">
          <a:blip r:embed="rId3">
            <a:alphaModFix/>
          </a:blip>
          <a:srcRect/>
          <a:stretch/>
        </p:blipFill>
        <p:spPr>
          <a:xfrm>
            <a:off x="20138445" y="7016192"/>
            <a:ext cx="4612202" cy="4612202"/>
          </a:xfrm>
          <a:prstGeom prst="rect">
            <a:avLst/>
          </a:prstGeom>
          <a:noFill/>
          <a:ln>
            <a:noFill/>
          </a:ln>
        </p:spPr>
      </p:pic>
      <p:grpSp>
        <p:nvGrpSpPr>
          <p:cNvPr id="7" name="Google Shape;122;p21">
            <a:extLst>
              <a:ext uri="{FF2B5EF4-FFF2-40B4-BE49-F238E27FC236}">
                <a16:creationId xmlns:a16="http://schemas.microsoft.com/office/drawing/2014/main" id="{12AB083F-C3A1-4D56-88D3-6511AB85209E}"/>
              </a:ext>
            </a:extLst>
          </p:cNvPr>
          <p:cNvGrpSpPr/>
          <p:nvPr/>
        </p:nvGrpSpPr>
        <p:grpSpPr>
          <a:xfrm>
            <a:off x="20656130" y="-168965"/>
            <a:ext cx="3576832" cy="3836115"/>
            <a:chOff x="8481508" y="1398826"/>
            <a:chExt cx="3576832" cy="3836115"/>
          </a:xfrm>
        </p:grpSpPr>
        <p:pic>
          <p:nvPicPr>
            <p:cNvPr id="8" name="Google Shape;123;p21">
              <a:extLst>
                <a:ext uri="{FF2B5EF4-FFF2-40B4-BE49-F238E27FC236}">
                  <a16:creationId xmlns:a16="http://schemas.microsoft.com/office/drawing/2014/main" id="{1664AC14-914B-4800-B1B7-4BAC91B4450C}"/>
                </a:ext>
              </a:extLst>
            </p:cNvPr>
            <p:cNvPicPr preferRelativeResize="0"/>
            <p:nvPr/>
          </p:nvPicPr>
          <p:blipFill rotWithShape="1">
            <a:blip r:embed="rId4">
              <a:alphaModFix/>
            </a:blip>
            <a:srcRect/>
            <a:stretch/>
          </p:blipFill>
          <p:spPr>
            <a:xfrm>
              <a:off x="8826307" y="1398826"/>
              <a:ext cx="2955117" cy="2955117"/>
            </a:xfrm>
            <a:prstGeom prst="rect">
              <a:avLst/>
            </a:prstGeom>
            <a:noFill/>
            <a:ln>
              <a:noFill/>
            </a:ln>
          </p:spPr>
        </p:pic>
        <p:sp>
          <p:nvSpPr>
            <p:cNvPr id="9" name="Google Shape;124;p21">
              <a:extLst>
                <a:ext uri="{FF2B5EF4-FFF2-40B4-BE49-F238E27FC236}">
                  <a16:creationId xmlns:a16="http://schemas.microsoft.com/office/drawing/2014/main" id="{B6BD6EAA-6748-43E0-92FC-8D02A363B783}"/>
                </a:ext>
              </a:extLst>
            </p:cNvPr>
            <p:cNvSpPr/>
            <p:nvPr/>
          </p:nvSpPr>
          <p:spPr>
            <a:xfrm>
              <a:off x="8481508" y="4531477"/>
              <a:ext cx="3576832" cy="703464"/>
            </a:xfrm>
            <a:prstGeom prst="roundRect">
              <a:avLst>
                <a:gd name="adj" fmla="val 16667"/>
              </a:avLst>
            </a:prstGeom>
            <a:solidFill>
              <a:srgbClr val="8DC73E"/>
            </a:solidFill>
            <a:ln>
              <a:noFill/>
            </a:ln>
          </p:spPr>
          <p:txBody>
            <a:bodyPr spcFirstLastPara="1" wrap="square" lIns="91400" tIns="45725" rIns="91400" bIns="45725" anchor="ctr" anchorCtr="0">
              <a:noAutofit/>
            </a:bodyPr>
            <a:lstStyle/>
            <a:p>
              <a:pPr marL="0" marR="0" lvl="0" indent="0" algn="ctr" rtl="0">
                <a:lnSpc>
                  <a:spcPct val="100000"/>
                </a:lnSpc>
                <a:spcBef>
                  <a:spcPts val="0"/>
                </a:spcBef>
                <a:spcAft>
                  <a:spcPts val="0"/>
                </a:spcAft>
                <a:buClr>
                  <a:schemeClr val="dk1"/>
                </a:buClr>
                <a:buSzPts val="2300"/>
                <a:buFont typeface="Source Sans Pro"/>
                <a:buNone/>
              </a:pPr>
              <a:r>
                <a:rPr lang="en-US" sz="3600" b="0" i="0" u="none" strike="noStrike" cap="none">
                  <a:solidFill>
                    <a:schemeClr val="dk1"/>
                  </a:solidFill>
                  <a:latin typeface="Source Sans Pro"/>
                  <a:ea typeface="Source Sans Pro"/>
                  <a:cs typeface="Source Sans Pro"/>
                  <a:sym typeface="Source Sans Pro"/>
                </a:rPr>
                <a:t>STORAGE</a:t>
              </a:r>
              <a:endParaRPr sz="3600" b="0" i="0" u="none" strike="noStrike" cap="none">
                <a:solidFill>
                  <a:srgbClr val="5F6061"/>
                </a:solidFill>
                <a:latin typeface="Source Sans Pro"/>
                <a:ea typeface="Source Sans Pro"/>
                <a:cs typeface="Source Sans Pro"/>
                <a:sym typeface="Source Sans Pr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006475" y="730251"/>
            <a:ext cx="21031200" cy="1601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sz="10000" b="0" i="0" u="none" strike="noStrike" cap="none" dirty="0">
                <a:solidFill>
                  <a:srgbClr val="535353"/>
                </a:solidFill>
                <a:latin typeface="Source Sans Pro"/>
                <a:ea typeface="Source Sans Pro"/>
                <a:cs typeface="Source Sans Pro"/>
                <a:sym typeface="Source Sans Pro"/>
              </a:rPr>
              <a:t>What is Zipline?</a:t>
            </a:r>
            <a:endParaRPr sz="10000" b="0" i="0" u="none" strike="noStrike" cap="none" dirty="0">
              <a:solidFill>
                <a:srgbClr val="535353"/>
              </a:solidFill>
              <a:latin typeface="Source Sans Pro"/>
              <a:ea typeface="Source Sans Pro"/>
              <a:cs typeface="Source Sans Pro"/>
              <a:sym typeface="Source Sans Pro"/>
            </a:endParaRPr>
          </a:p>
        </p:txBody>
      </p:sp>
      <p:sp>
        <p:nvSpPr>
          <p:cNvPr id="3" name="Text Placeholder 2">
            <a:extLst>
              <a:ext uri="{FF2B5EF4-FFF2-40B4-BE49-F238E27FC236}">
                <a16:creationId xmlns:a16="http://schemas.microsoft.com/office/drawing/2014/main" id="{779303C4-77E6-4073-96A8-B38747C15448}"/>
              </a:ext>
            </a:extLst>
          </p:cNvPr>
          <p:cNvSpPr>
            <a:spLocks noGrp="1"/>
          </p:cNvSpPr>
          <p:nvPr>
            <p:ph type="body" idx="1"/>
          </p:nvPr>
        </p:nvSpPr>
        <p:spPr>
          <a:xfrm>
            <a:off x="1006475" y="2116665"/>
            <a:ext cx="21945600" cy="9183307"/>
          </a:xfrm>
        </p:spPr>
        <p:txBody>
          <a:bodyPr/>
          <a:lstStyle/>
          <a:p>
            <a:pPr marL="1085850" indent="-857250">
              <a:buFont typeface="Arial" panose="020B0604020202020204" pitchFamily="34" charset="0"/>
              <a:buChar char="•"/>
            </a:pPr>
            <a:r>
              <a:rPr lang="en-US" dirty="0"/>
              <a:t>Zipline is a Microsoft program to deploy high throughput, low latency compression and decompression in the cloud.  There are several components to Zipline:</a:t>
            </a:r>
          </a:p>
          <a:p>
            <a:pPr marL="2457450" lvl="3" indent="-857250">
              <a:buFont typeface="Arial" panose="020B0604020202020204" pitchFamily="34" charset="0"/>
              <a:buChar char="•"/>
            </a:pPr>
            <a:r>
              <a:rPr lang="en-US" dirty="0"/>
              <a:t>XP10:  An LZ77 based lossless compression format which provides backward compatibility within Microsoft.</a:t>
            </a:r>
          </a:p>
          <a:p>
            <a:pPr marL="2457450" lvl="3" indent="-857250">
              <a:buFont typeface="Arial" panose="020B0604020202020204" pitchFamily="34" charset="0"/>
              <a:buChar char="•"/>
            </a:pPr>
            <a:r>
              <a:rPr lang="en-US" dirty="0"/>
              <a:t>RTL:  A hardware implementation of a compression and a decompression pipeline with hooks for encryption and authentication.</a:t>
            </a:r>
          </a:p>
          <a:p>
            <a:pPr marL="2457450" lvl="3" indent="-857250">
              <a:buFont typeface="Arial" panose="020B0604020202020204" pitchFamily="34" charset="0"/>
              <a:buChar char="•"/>
            </a:pPr>
            <a:r>
              <a:rPr lang="en-US" dirty="0"/>
              <a:t>Exercising Suite:  A test bench and test suite which exercises the features in the RTL.</a:t>
            </a:r>
          </a:p>
          <a:p>
            <a:pPr marL="2457450" lvl="3" indent="-857250">
              <a:buFont typeface="Arial" panose="020B0604020202020204" pitchFamily="34" charset="0"/>
              <a:buChar char="•"/>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006475" y="730251"/>
            <a:ext cx="21031200" cy="118321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dirty="0"/>
              <a:t>Throughput and Latency</a:t>
            </a:r>
            <a:endParaRPr sz="10000" b="0" i="0" u="none" strike="noStrike" cap="none" dirty="0">
              <a:solidFill>
                <a:srgbClr val="535353"/>
              </a:solidFill>
              <a:latin typeface="Source Sans Pro"/>
              <a:ea typeface="Source Sans Pro"/>
              <a:cs typeface="Source Sans Pro"/>
              <a:sym typeface="Source Sans Pro"/>
            </a:endParaRPr>
          </a:p>
        </p:txBody>
      </p:sp>
      <p:sp>
        <p:nvSpPr>
          <p:cNvPr id="3" name="Text Placeholder 2">
            <a:extLst>
              <a:ext uri="{FF2B5EF4-FFF2-40B4-BE49-F238E27FC236}">
                <a16:creationId xmlns:a16="http://schemas.microsoft.com/office/drawing/2014/main" id="{779303C4-77E6-4073-96A8-B38747C15448}"/>
              </a:ext>
            </a:extLst>
          </p:cNvPr>
          <p:cNvSpPr>
            <a:spLocks noGrp="1"/>
          </p:cNvSpPr>
          <p:nvPr>
            <p:ph type="body" idx="1"/>
          </p:nvPr>
        </p:nvSpPr>
        <p:spPr>
          <a:xfrm>
            <a:off x="745068" y="1947334"/>
            <a:ext cx="22690666" cy="9403439"/>
          </a:xfrm>
        </p:spPr>
        <p:txBody>
          <a:bodyPr/>
          <a:lstStyle/>
          <a:p>
            <a:pPr marL="1085850" indent="-857250">
              <a:buFont typeface="Arial" panose="020B0604020202020204" pitchFamily="34" charset="0"/>
              <a:buChar char="•"/>
            </a:pPr>
            <a:r>
              <a:rPr lang="en-US" sz="6000" dirty="0"/>
              <a:t>The RTL can be implemented in a wide variety of FPGA and ASIC technology.  Exact throughput and latency will depend on the technology chosen and how Zipline is integrated into the system.</a:t>
            </a:r>
          </a:p>
          <a:p>
            <a:pPr marL="1085850" indent="-857250">
              <a:buFont typeface="Arial" panose="020B0604020202020204" pitchFamily="34" charset="0"/>
              <a:buChar char="•"/>
            </a:pPr>
            <a:r>
              <a:rPr lang="en-US" sz="6000" dirty="0"/>
              <a:t>The RTL supports processing 4 characters of raw data every clock through one Zipline pipeline:</a:t>
            </a:r>
          </a:p>
          <a:p>
            <a:pPr marL="2057400" lvl="4" indent="0">
              <a:buNone/>
            </a:pPr>
            <a:r>
              <a:rPr lang="en-US" sz="5400" dirty="0"/>
              <a:t>200MHz clock </a:t>
            </a:r>
            <a:r>
              <a:rPr lang="en-US" sz="5400" dirty="0">
                <a:sym typeface="Wingdings" panose="05000000000000000000" pitchFamily="2" charset="2"/>
              </a:rPr>
              <a:t> 6.4 Gbps</a:t>
            </a:r>
          </a:p>
          <a:p>
            <a:pPr marL="2057400" lvl="4" indent="0">
              <a:buNone/>
            </a:pPr>
            <a:r>
              <a:rPr lang="en-US" sz="5400" dirty="0">
                <a:sym typeface="Wingdings" panose="05000000000000000000" pitchFamily="2" charset="2"/>
              </a:rPr>
              <a:t>800MHz clock  25.6 Gbps</a:t>
            </a:r>
          </a:p>
          <a:p>
            <a:pPr marL="2057400" lvl="4" indent="0">
              <a:buNone/>
            </a:pPr>
            <a:r>
              <a:rPr lang="en-US" sz="5400" dirty="0">
                <a:sym typeface="Wingdings" panose="05000000000000000000" pitchFamily="2" charset="2"/>
              </a:rPr>
              <a:t>1000MHz clock  32 Gbps</a:t>
            </a:r>
          </a:p>
          <a:p>
            <a:pPr marL="1085850" indent="-857250">
              <a:buFont typeface="Arial" panose="020B0604020202020204" pitchFamily="34" charset="0"/>
              <a:buChar char="•"/>
            </a:pPr>
            <a:r>
              <a:rPr lang="en-US" sz="6000" dirty="0"/>
              <a:t>Zipline pipelines support overlapped processing so there are no bubbles between handling compression/decompression requests.</a:t>
            </a:r>
          </a:p>
          <a:p>
            <a:pPr marL="2057400" lvl="4" indent="0">
              <a:buNone/>
            </a:pPr>
            <a:endParaRPr lang="en-US" sz="6000" dirty="0"/>
          </a:p>
        </p:txBody>
      </p:sp>
    </p:spTree>
    <p:extLst>
      <p:ext uri="{BB962C8B-B14F-4D97-AF65-F5344CB8AC3E}">
        <p14:creationId xmlns:p14="http://schemas.microsoft.com/office/powerpoint/2010/main" val="368150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006475" y="730251"/>
            <a:ext cx="21031200" cy="125094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dirty="0"/>
              <a:t>How Does Zipline Fit Into A System?</a:t>
            </a:r>
            <a:endParaRPr sz="10000" b="0" i="0" u="none" strike="noStrike" cap="none" dirty="0">
              <a:solidFill>
                <a:srgbClr val="535353"/>
              </a:solidFill>
              <a:latin typeface="Source Sans Pro"/>
              <a:ea typeface="Source Sans Pro"/>
              <a:cs typeface="Source Sans Pro"/>
              <a:sym typeface="Source Sans Pro"/>
            </a:endParaRPr>
          </a:p>
        </p:txBody>
      </p:sp>
      <p:sp>
        <p:nvSpPr>
          <p:cNvPr id="3" name="Text Placeholder 2">
            <a:extLst>
              <a:ext uri="{FF2B5EF4-FFF2-40B4-BE49-F238E27FC236}">
                <a16:creationId xmlns:a16="http://schemas.microsoft.com/office/drawing/2014/main" id="{779303C4-77E6-4073-96A8-B38747C15448}"/>
              </a:ext>
            </a:extLst>
          </p:cNvPr>
          <p:cNvSpPr>
            <a:spLocks noGrp="1"/>
          </p:cNvSpPr>
          <p:nvPr>
            <p:ph type="body" idx="1"/>
          </p:nvPr>
        </p:nvSpPr>
        <p:spPr>
          <a:xfrm>
            <a:off x="8842878" y="2111522"/>
            <a:ext cx="15151655" cy="8977867"/>
          </a:xfrm>
        </p:spPr>
        <p:txBody>
          <a:bodyPr/>
          <a:lstStyle/>
          <a:p>
            <a:pPr marL="1085850" indent="-857250">
              <a:buFont typeface="Arial" panose="020B0604020202020204" pitchFamily="34" charset="0"/>
              <a:buChar char="•"/>
            </a:pPr>
            <a:r>
              <a:rPr lang="en-US" sz="6000" dirty="0"/>
              <a:t>Zipline contains only the processing pipeline.</a:t>
            </a:r>
          </a:p>
          <a:p>
            <a:pPr marL="1085850" indent="-857250">
              <a:buFont typeface="Arial" panose="020B0604020202020204" pitchFamily="34" charset="0"/>
              <a:buChar char="•"/>
            </a:pPr>
            <a:r>
              <a:rPr lang="en-US" sz="6000" dirty="0"/>
              <a:t>Multiple Zipline pipelines can be incorporated into one device.</a:t>
            </a:r>
          </a:p>
          <a:p>
            <a:pPr marL="1085850" indent="-857250">
              <a:buFont typeface="Arial" panose="020B0604020202020204" pitchFamily="34" charset="0"/>
              <a:buChar char="•"/>
            </a:pPr>
            <a:r>
              <a:rPr lang="en-US" sz="6000" dirty="0"/>
              <a:t>Additional RTL is used to integrate Zipline into the system.</a:t>
            </a:r>
          </a:p>
          <a:p>
            <a:pPr marL="1085850" indent="-857250">
              <a:buFont typeface="Arial" panose="020B0604020202020204" pitchFamily="34" charset="0"/>
              <a:buChar char="•"/>
            </a:pPr>
            <a:r>
              <a:rPr lang="en-US" sz="6000" dirty="0"/>
              <a:t>Zipline initiates reads and writes of data to and from system (DMA).</a:t>
            </a:r>
          </a:p>
          <a:p>
            <a:pPr marL="1085850" indent="-857250">
              <a:buFont typeface="Arial" panose="020B0604020202020204" pitchFamily="34" charset="0"/>
              <a:buChar char="•"/>
            </a:pPr>
            <a:r>
              <a:rPr lang="en-US" sz="6000" dirty="0"/>
              <a:t>TLV (type, length, value) interface is used to control the pipeline.</a:t>
            </a:r>
          </a:p>
          <a:p>
            <a:endParaRPr lang="en-US" dirty="0"/>
          </a:p>
        </p:txBody>
      </p:sp>
      <p:pic>
        <p:nvPicPr>
          <p:cNvPr id="7" name="Picture 6">
            <a:extLst>
              <a:ext uri="{FF2B5EF4-FFF2-40B4-BE49-F238E27FC236}">
                <a16:creationId xmlns:a16="http://schemas.microsoft.com/office/drawing/2014/main" id="{14618041-C72F-4E25-8D56-0C67D3ED1480}"/>
              </a:ext>
            </a:extLst>
          </p:cNvPr>
          <p:cNvPicPr>
            <a:picLocks noChangeAspect="1"/>
          </p:cNvPicPr>
          <p:nvPr/>
        </p:nvPicPr>
        <p:blipFill>
          <a:blip r:embed="rId3"/>
          <a:stretch>
            <a:fillRect/>
          </a:stretch>
        </p:blipFill>
        <p:spPr>
          <a:xfrm>
            <a:off x="1155146" y="2582066"/>
            <a:ext cx="7687732" cy="8727452"/>
          </a:xfrm>
          <a:prstGeom prst="rect">
            <a:avLst/>
          </a:prstGeom>
        </p:spPr>
      </p:pic>
    </p:spTree>
    <p:extLst>
      <p:ext uri="{BB962C8B-B14F-4D97-AF65-F5344CB8AC3E}">
        <p14:creationId xmlns:p14="http://schemas.microsoft.com/office/powerpoint/2010/main" val="275950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261040" y="163721"/>
            <a:ext cx="21031200" cy="1601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dirty="0"/>
              <a:t>Example Zipline Plus</a:t>
            </a:r>
            <a:endParaRPr sz="10000" b="0" i="0" u="none" strike="noStrike" cap="none" dirty="0">
              <a:solidFill>
                <a:srgbClr val="535353"/>
              </a:solidFill>
              <a:latin typeface="Source Sans Pro"/>
              <a:ea typeface="Source Sans Pro"/>
              <a:cs typeface="Source Sans Pro"/>
              <a:sym typeface="Source Sans Pro"/>
            </a:endParaRPr>
          </a:p>
        </p:txBody>
      </p:sp>
      <p:pic>
        <p:nvPicPr>
          <p:cNvPr id="5" name="Picture 4">
            <a:extLst>
              <a:ext uri="{FF2B5EF4-FFF2-40B4-BE49-F238E27FC236}">
                <a16:creationId xmlns:a16="http://schemas.microsoft.com/office/drawing/2014/main" id="{7C1BFC05-B81E-49A7-BB62-50DE4CE00BF8}"/>
              </a:ext>
            </a:extLst>
          </p:cNvPr>
          <p:cNvPicPr>
            <a:picLocks noChangeAspect="1"/>
          </p:cNvPicPr>
          <p:nvPr/>
        </p:nvPicPr>
        <p:blipFill>
          <a:blip r:embed="rId3"/>
          <a:stretch>
            <a:fillRect/>
          </a:stretch>
        </p:blipFill>
        <p:spPr>
          <a:xfrm>
            <a:off x="1972572" y="1608667"/>
            <a:ext cx="19878437" cy="10210800"/>
          </a:xfrm>
          <a:prstGeom prst="rect">
            <a:avLst/>
          </a:prstGeom>
        </p:spPr>
      </p:pic>
    </p:spTree>
    <p:extLst>
      <p:ext uri="{BB962C8B-B14F-4D97-AF65-F5344CB8AC3E}">
        <p14:creationId xmlns:p14="http://schemas.microsoft.com/office/powerpoint/2010/main" val="172403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261040" y="163721"/>
            <a:ext cx="21031200" cy="1601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dirty="0"/>
              <a:t>Zipline Compression Pipeline</a:t>
            </a:r>
            <a:endParaRPr sz="10000" b="0" i="0" u="none" strike="noStrike" cap="none" dirty="0">
              <a:solidFill>
                <a:srgbClr val="535353"/>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5E1A6F2E-0D61-4558-8CA2-4CF1B5B19732}"/>
              </a:ext>
            </a:extLst>
          </p:cNvPr>
          <p:cNvPicPr>
            <a:picLocks noChangeAspect="1"/>
          </p:cNvPicPr>
          <p:nvPr/>
        </p:nvPicPr>
        <p:blipFill>
          <a:blip r:embed="rId3"/>
          <a:stretch>
            <a:fillRect/>
          </a:stretch>
        </p:blipFill>
        <p:spPr>
          <a:xfrm>
            <a:off x="1625599" y="1791958"/>
            <a:ext cx="21055957" cy="10095242"/>
          </a:xfrm>
          <a:prstGeom prst="rect">
            <a:avLst/>
          </a:prstGeom>
        </p:spPr>
      </p:pic>
    </p:spTree>
    <p:extLst>
      <p:ext uri="{BB962C8B-B14F-4D97-AF65-F5344CB8AC3E}">
        <p14:creationId xmlns:p14="http://schemas.microsoft.com/office/powerpoint/2010/main" val="106958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006475" y="263907"/>
            <a:ext cx="21031200" cy="40360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sz="2000" b="0" i="0" u="none" strike="noStrike" cap="none" dirty="0">
                <a:solidFill>
                  <a:srgbClr val="535353"/>
                </a:solidFill>
                <a:latin typeface="Source Sans Pro"/>
                <a:ea typeface="Source Sans Pro"/>
                <a:cs typeface="Source Sans Pro"/>
                <a:sym typeface="Source Sans Pro"/>
              </a:rPr>
              <a:t>(</a:t>
            </a:r>
            <a:r>
              <a:rPr lang="en-US" sz="2000" b="0" i="0" u="none" strike="noStrike" cap="none" dirty="0" err="1">
                <a:solidFill>
                  <a:srgbClr val="535353"/>
                </a:solidFill>
                <a:latin typeface="Source Sans Pro"/>
                <a:ea typeface="Source Sans Pro"/>
                <a:cs typeface="Source Sans Pro"/>
                <a:sym typeface="Source Sans Pro"/>
              </a:rPr>
              <a:t>cont</a:t>
            </a:r>
            <a:r>
              <a:rPr lang="en-US" sz="2000" b="0" i="0" u="none" strike="noStrike" cap="none" dirty="0">
                <a:solidFill>
                  <a:srgbClr val="535353"/>
                </a:solidFill>
                <a:latin typeface="Source Sans Pro"/>
                <a:ea typeface="Source Sans Pro"/>
                <a:cs typeface="Source Sans Pro"/>
                <a:sym typeface="Source Sans Pro"/>
              </a:rPr>
              <a:t>)</a:t>
            </a:r>
            <a:endParaRPr sz="2000" b="0" i="0" u="none" strike="noStrike" cap="none" dirty="0">
              <a:solidFill>
                <a:srgbClr val="535353"/>
              </a:solidFill>
              <a:latin typeface="Source Sans Pro"/>
              <a:ea typeface="Source Sans Pro"/>
              <a:cs typeface="Source Sans Pro"/>
              <a:sym typeface="Source Sans Pro"/>
            </a:endParaRPr>
          </a:p>
        </p:txBody>
      </p:sp>
      <p:sp>
        <p:nvSpPr>
          <p:cNvPr id="4" name="Text Placeholder 3">
            <a:extLst>
              <a:ext uri="{FF2B5EF4-FFF2-40B4-BE49-F238E27FC236}">
                <a16:creationId xmlns:a16="http://schemas.microsoft.com/office/drawing/2014/main" id="{CA198008-4AA2-43C7-9830-94A9B010BDB1}"/>
              </a:ext>
            </a:extLst>
          </p:cNvPr>
          <p:cNvSpPr>
            <a:spLocks noGrp="1"/>
          </p:cNvSpPr>
          <p:nvPr>
            <p:ph type="body" idx="1"/>
          </p:nvPr>
        </p:nvSpPr>
        <p:spPr/>
        <p:txBody>
          <a:bodyPr/>
          <a:lstStyle/>
          <a:p>
            <a:endParaRPr lang="en-US" dirty="0"/>
          </a:p>
        </p:txBody>
      </p:sp>
      <p:graphicFrame>
        <p:nvGraphicFramePr>
          <p:cNvPr id="5" name="Table 4">
            <a:extLst>
              <a:ext uri="{FF2B5EF4-FFF2-40B4-BE49-F238E27FC236}">
                <a16:creationId xmlns:a16="http://schemas.microsoft.com/office/drawing/2014/main" id="{258B2989-1261-4070-841F-8E0BAF718D6D}"/>
              </a:ext>
            </a:extLst>
          </p:cNvPr>
          <p:cNvGraphicFramePr>
            <a:graphicFrameLocks noGrp="1"/>
          </p:cNvGraphicFramePr>
          <p:nvPr>
            <p:extLst>
              <p:ext uri="{D42A27DB-BD31-4B8C-83A1-F6EECF244321}">
                <p14:modId xmlns:p14="http://schemas.microsoft.com/office/powerpoint/2010/main" val="3608484536"/>
              </p:ext>
            </p:extLst>
          </p:nvPr>
        </p:nvGraphicFramePr>
        <p:xfrm>
          <a:off x="1006475" y="397873"/>
          <a:ext cx="22031945" cy="11338560"/>
        </p:xfrm>
        <a:graphic>
          <a:graphicData uri="http://schemas.openxmlformats.org/drawingml/2006/table">
            <a:tbl>
              <a:tblPr firstRow="1" firstCol="1" bandRow="1">
                <a:tableStyleId>{5C22544A-7EE6-4342-B048-85BDC9FD1C3A}</a:tableStyleId>
              </a:tblPr>
              <a:tblGrid>
                <a:gridCol w="1351394">
                  <a:extLst>
                    <a:ext uri="{9D8B030D-6E8A-4147-A177-3AD203B41FA5}">
                      <a16:colId xmlns:a16="http://schemas.microsoft.com/office/drawing/2014/main" val="3708139527"/>
                    </a:ext>
                  </a:extLst>
                </a:gridCol>
                <a:gridCol w="3390255">
                  <a:extLst>
                    <a:ext uri="{9D8B030D-6E8A-4147-A177-3AD203B41FA5}">
                      <a16:colId xmlns:a16="http://schemas.microsoft.com/office/drawing/2014/main" val="296841621"/>
                    </a:ext>
                  </a:extLst>
                </a:gridCol>
                <a:gridCol w="17290296">
                  <a:extLst>
                    <a:ext uri="{9D8B030D-6E8A-4147-A177-3AD203B41FA5}">
                      <a16:colId xmlns:a16="http://schemas.microsoft.com/office/drawing/2014/main" val="1069097312"/>
                    </a:ext>
                  </a:extLst>
                </a:gridCol>
              </a:tblGrid>
              <a:tr h="174482">
                <a:tc>
                  <a:txBody>
                    <a:bodyPr/>
                    <a:lstStyle/>
                    <a:p>
                      <a:pPr marL="0" marR="0" indent="0" algn="ctr">
                        <a:spcBef>
                          <a:spcPts val="0"/>
                        </a:spcBef>
                        <a:spcAft>
                          <a:spcPts val="0"/>
                        </a:spcAft>
                      </a:pPr>
                      <a:r>
                        <a:rPr lang="en-US" sz="2400" dirty="0">
                          <a:effectLst/>
                        </a:rPr>
                        <a:t>Step</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Action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Description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1921880980"/>
                  </a:ext>
                </a:extLst>
              </a:tr>
              <a:tr h="0">
                <a:tc>
                  <a:txBody>
                    <a:bodyPr/>
                    <a:lstStyle/>
                    <a:p>
                      <a:pPr marL="0" marR="0" indent="0" algn="ctr">
                        <a:spcBef>
                          <a:spcPts val="0"/>
                        </a:spcBef>
                        <a:spcAft>
                          <a:spcPts val="0"/>
                        </a:spcAft>
                      </a:pPr>
                      <a:r>
                        <a:rPr lang="en-US" sz="2400" dirty="0">
                          <a:effectLst/>
                        </a:rPr>
                        <a:t>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Fetch Command</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All information required by the engine to process the data is fetched, via the DMA engine, and passed down the pipeline.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2540250599"/>
                  </a:ext>
                </a:extLst>
              </a:tr>
              <a:tr h="0">
                <a:tc>
                  <a:txBody>
                    <a:bodyPr/>
                    <a:lstStyle/>
                    <a:p>
                      <a:pPr marL="0" marR="0" indent="0" algn="ctr">
                        <a:spcBef>
                          <a:spcPts val="0"/>
                        </a:spcBef>
                        <a:spcAft>
                          <a:spcPts val="0"/>
                        </a:spcAft>
                      </a:pPr>
                      <a:r>
                        <a:rPr lang="en-US" sz="2400">
                          <a:effectLst/>
                        </a:rPr>
                        <a:t>2</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Fetch Raw Data</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The raw data is fetched, via DMA.</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3779570938"/>
                  </a:ext>
                </a:extLst>
              </a:tr>
              <a:tr h="0">
                <a:tc>
                  <a:txBody>
                    <a:bodyPr/>
                    <a:lstStyle/>
                    <a:p>
                      <a:pPr marL="0" marR="0" indent="0" algn="ctr">
                        <a:spcBef>
                          <a:spcPts val="0"/>
                        </a:spcBef>
                        <a:spcAft>
                          <a:spcPts val="0"/>
                        </a:spcAft>
                      </a:pPr>
                      <a:r>
                        <a:rPr lang="en-US" sz="2400">
                          <a:effectLst/>
                        </a:rPr>
                        <a:t>3</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Compute CRC</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A CRC is always computed on the incoming raw data.  This CRC can be checked against a CRC provided in the command to ensure that the data has reached Zipline without corruption.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2421394702"/>
                  </a:ext>
                </a:extLst>
              </a:tr>
              <a:tr h="0">
                <a:tc>
                  <a:txBody>
                    <a:bodyPr/>
                    <a:lstStyle/>
                    <a:p>
                      <a:pPr marL="0" marR="0" indent="0" algn="ctr">
                        <a:spcBef>
                          <a:spcPts val="0"/>
                        </a:spcBef>
                        <a:spcAft>
                          <a:spcPts val="0"/>
                        </a:spcAft>
                      </a:pPr>
                      <a:r>
                        <a:rPr lang="en-US" sz="2400">
                          <a:effectLst/>
                        </a:rPr>
                        <a:t>4</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Choose Predetermined Prefix</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In this example the user has asked Zipline to choose a predetermined prefix.  The first 4KB of data from each frame is sent to the prefix engine which uses a CNN to choose a prefix.  In a compound command each frame may use a different predetermined prefix.</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3073102492"/>
                  </a:ext>
                </a:extLst>
              </a:tr>
              <a:tr h="0">
                <a:tc>
                  <a:txBody>
                    <a:bodyPr/>
                    <a:lstStyle/>
                    <a:p>
                      <a:pPr marL="0" marR="0" indent="0" algn="ctr">
                        <a:spcBef>
                          <a:spcPts val="0"/>
                        </a:spcBef>
                        <a:spcAft>
                          <a:spcPts val="0"/>
                        </a:spcAft>
                      </a:pPr>
                      <a:r>
                        <a:rPr lang="en-US" sz="2400">
                          <a:effectLst/>
                        </a:rPr>
                        <a:t>5</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Combine prefix and raw data</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Once the predetermined prefix is chosen it is sent to the compression engine, followed by the raw data.  The prefix chosen is identified in the XP10 header for each frame.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3992254258"/>
                  </a:ext>
                </a:extLst>
              </a:tr>
              <a:tr h="0">
                <a:tc>
                  <a:txBody>
                    <a:bodyPr/>
                    <a:lstStyle/>
                    <a:p>
                      <a:pPr marL="0" marR="0" indent="0" algn="ctr">
                        <a:spcBef>
                          <a:spcPts val="0"/>
                        </a:spcBef>
                        <a:spcAft>
                          <a:spcPts val="0"/>
                        </a:spcAft>
                      </a:pPr>
                      <a:r>
                        <a:rPr lang="en-US" sz="2400">
                          <a:effectLst/>
                        </a:rPr>
                        <a:t>6</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Get Keys</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In this example the user asks for encryption and authentication.  The key vault entries specified in the command are read (including the tags) and sent to those location in the pipeline which use them.  Example engine operations include:</a:t>
                      </a:r>
                    </a:p>
                    <a:p>
                      <a:pPr marL="0" marR="0" indent="0">
                        <a:spcBef>
                          <a:spcPts val="0"/>
                        </a:spcBef>
                        <a:spcAft>
                          <a:spcPts val="0"/>
                        </a:spcAft>
                      </a:pPr>
                      <a:r>
                        <a:rPr lang="en-US" sz="2400" dirty="0">
                          <a:effectLst/>
                        </a:rPr>
                        <a:t>     - reading keys from a key vault and examining command tags to ensure that this user has permission to use the keys</a:t>
                      </a:r>
                    </a:p>
                    <a:p>
                      <a:pPr marL="0" marR="0" indent="0">
                        <a:spcBef>
                          <a:spcPts val="0"/>
                        </a:spcBef>
                        <a:spcAft>
                          <a:spcPts val="0"/>
                        </a:spcAft>
                      </a:pPr>
                      <a:r>
                        <a:rPr lang="en-US" sz="2400" dirty="0">
                          <a:effectLst/>
                        </a:rPr>
                        <a:t>     - performing key derivation functions on keys read from a key vault and/or material passed in with a command</a:t>
                      </a:r>
                    </a:p>
                    <a:p>
                      <a:pPr marL="0" marR="0" indent="0">
                        <a:spcBef>
                          <a:spcPts val="0"/>
                        </a:spcBef>
                        <a:spcAft>
                          <a:spcPts val="0"/>
                        </a:spcAft>
                      </a:pPr>
                      <a:r>
                        <a:rPr lang="en-US" sz="2400" dirty="0">
                          <a:effectLst/>
                        </a:rPr>
                        <a:t>     - unwrapping a </a:t>
                      </a:r>
                      <a:r>
                        <a:rPr lang="en-US" sz="2400" dirty="0" err="1">
                          <a:effectLst/>
                        </a:rPr>
                        <a:t>keyblob</a:t>
                      </a:r>
                      <a:r>
                        <a:rPr lang="en-US" sz="2400" dirty="0">
                          <a:effectLst/>
                        </a:rPr>
                        <a:t> using a key in the key vault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2110048968"/>
                  </a:ext>
                </a:extLst>
              </a:tr>
              <a:tr h="0">
                <a:tc>
                  <a:txBody>
                    <a:bodyPr/>
                    <a:lstStyle/>
                    <a:p>
                      <a:pPr marL="0" marR="0" indent="0" algn="ctr">
                        <a:spcBef>
                          <a:spcPts val="0"/>
                        </a:spcBef>
                        <a:spcAft>
                          <a:spcPts val="0"/>
                        </a:spcAft>
                      </a:pPr>
                      <a:r>
                        <a:rPr lang="en-US" sz="2400">
                          <a:effectLst/>
                        </a:rPr>
                        <a:t>7</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Process Raw Data (Data)</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In this example Zipline compresses and encrypts the raw data.  Compression does not take place while the predetermined prefix streams into the search window.  Once the raw data streams into the search window compression begins.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1232896117"/>
                  </a:ext>
                </a:extLst>
              </a:tr>
              <a:tr h="0">
                <a:tc>
                  <a:txBody>
                    <a:bodyPr/>
                    <a:lstStyle/>
                    <a:p>
                      <a:pPr marL="0" marR="0" indent="0" algn="ctr">
                        <a:spcBef>
                          <a:spcPts val="0"/>
                        </a:spcBef>
                        <a:spcAft>
                          <a:spcPts val="0"/>
                        </a:spcAft>
                      </a:pPr>
                      <a:r>
                        <a:rPr lang="en-US" sz="2400">
                          <a:effectLst/>
                        </a:rPr>
                        <a:t>8</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Write CEData</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As the compressed, encrypted data (</a:t>
                      </a:r>
                      <a:r>
                        <a:rPr lang="en-US" sz="2400" dirty="0" err="1">
                          <a:effectLst/>
                        </a:rPr>
                        <a:t>CEData</a:t>
                      </a:r>
                      <a:r>
                        <a:rPr lang="en-US" sz="2400" dirty="0">
                          <a:effectLst/>
                        </a:rPr>
                        <a:t>) is generated it is immediately written to the memory location specified by the DMA descriptors.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896027969"/>
                  </a:ext>
                </a:extLst>
              </a:tr>
              <a:tr h="0">
                <a:tc>
                  <a:txBody>
                    <a:bodyPr/>
                    <a:lstStyle/>
                    <a:p>
                      <a:pPr marL="0" marR="0" indent="0" algn="ctr">
                        <a:spcBef>
                          <a:spcPts val="0"/>
                        </a:spcBef>
                        <a:spcAft>
                          <a:spcPts val="0"/>
                        </a:spcAft>
                      </a:pPr>
                      <a:r>
                        <a:rPr lang="en-US" sz="2400">
                          <a:effectLst/>
                        </a:rPr>
                        <a:t>9</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Authentication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For every frame in a command the following can be generated:</a:t>
                      </a:r>
                    </a:p>
                    <a:p>
                      <a:pPr marL="0" marR="0" indent="0">
                        <a:spcBef>
                          <a:spcPts val="0"/>
                        </a:spcBef>
                        <a:spcAft>
                          <a:spcPts val="0"/>
                        </a:spcAft>
                      </a:pPr>
                      <a:r>
                        <a:rPr lang="en-US" sz="2400" dirty="0">
                          <a:effectLst/>
                        </a:rPr>
                        <a:t>     - CRC-64(</a:t>
                      </a:r>
                      <a:r>
                        <a:rPr lang="en-US" sz="2400" dirty="0" err="1">
                          <a:effectLst/>
                        </a:rPr>
                        <a:t>CEData</a:t>
                      </a:r>
                      <a:r>
                        <a:rPr lang="en-US" sz="2400" dirty="0">
                          <a:effectLst/>
                        </a:rPr>
                        <a:t>):  Can be used to do data scrubbing on the storage volume</a:t>
                      </a:r>
                    </a:p>
                    <a:p>
                      <a:pPr marL="0" marR="0" indent="0">
                        <a:spcBef>
                          <a:spcPts val="0"/>
                        </a:spcBef>
                        <a:spcAft>
                          <a:spcPts val="0"/>
                        </a:spcAft>
                      </a:pPr>
                      <a:r>
                        <a:rPr lang="en-US" sz="2400" dirty="0">
                          <a:effectLst/>
                        </a:rPr>
                        <a:t>     - SHA-HMAC-256(Data):  Used to check that the raw data correct when read</a:t>
                      </a:r>
                    </a:p>
                    <a:p>
                      <a:pPr marL="0" marR="0" indent="0">
                        <a:spcBef>
                          <a:spcPts val="0"/>
                        </a:spcBef>
                        <a:spcAft>
                          <a:spcPts val="0"/>
                        </a:spcAft>
                      </a:pPr>
                      <a:r>
                        <a:rPr lang="en-US" sz="2400" dirty="0">
                          <a:effectLst/>
                        </a:rPr>
                        <a:t>     - GMAC-256(Data):  AES GCM can also be used for authentication</a:t>
                      </a:r>
                    </a:p>
                    <a:p>
                      <a:pPr marL="0" marR="0" indent="0">
                        <a:spcBef>
                          <a:spcPts val="0"/>
                        </a:spcBef>
                        <a:spcAft>
                          <a:spcPts val="0"/>
                        </a:spcAft>
                      </a:pPr>
                      <a:r>
                        <a:rPr lang="en-US" sz="2400" dirty="0">
                          <a:effectLst/>
                        </a:rPr>
                        <a:t>These values are </a:t>
                      </a:r>
                      <a:r>
                        <a:rPr lang="en-US" sz="2400" dirty="0" err="1">
                          <a:effectLst/>
                        </a:rPr>
                        <a:t>DMA’d</a:t>
                      </a:r>
                      <a:r>
                        <a:rPr lang="en-US" sz="2400" dirty="0">
                          <a:effectLst/>
                        </a:rPr>
                        <a:t> to memory as they are generated for each frame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1484243546"/>
                  </a:ext>
                </a:extLst>
              </a:tr>
              <a:tr h="0">
                <a:tc>
                  <a:txBody>
                    <a:bodyPr/>
                    <a:lstStyle/>
                    <a:p>
                      <a:pPr marL="0" marR="0" indent="0" algn="ctr">
                        <a:spcBef>
                          <a:spcPts val="0"/>
                        </a:spcBef>
                        <a:spcAft>
                          <a:spcPts val="0"/>
                        </a:spcAft>
                      </a:pPr>
                      <a:r>
                        <a:rPr lang="en-US" sz="2400">
                          <a:effectLst/>
                        </a:rPr>
                        <a:t>10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Reverse Processing</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As the compressed, encrypted data (</a:t>
                      </a:r>
                      <a:r>
                        <a:rPr lang="en-US" sz="2400" dirty="0" err="1">
                          <a:effectLst/>
                        </a:rPr>
                        <a:t>CEData</a:t>
                      </a:r>
                      <a:r>
                        <a:rPr lang="en-US" sz="2400" dirty="0">
                          <a:effectLst/>
                        </a:rPr>
                        <a:t>) is produced it is decrypted and then decompressed.  Once the raw data is once again available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2340429749"/>
                  </a:ext>
                </a:extLst>
              </a:tr>
              <a:tr h="0">
                <a:tc>
                  <a:txBody>
                    <a:bodyPr/>
                    <a:lstStyle/>
                    <a:p>
                      <a:pPr marL="0" marR="0" indent="0" algn="ctr">
                        <a:spcBef>
                          <a:spcPts val="0"/>
                        </a:spcBef>
                        <a:spcAft>
                          <a:spcPts val="0"/>
                        </a:spcAft>
                      </a:pPr>
                      <a:r>
                        <a:rPr lang="en-US" sz="2400">
                          <a:effectLst/>
                        </a:rPr>
                        <a:t>11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Authentication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A SHA hash is computed on the raw data and only 64b of the hash is returned.  The storage system stores this  64b hash on the data to detect corruption because storing a CRC computed on the raw data is a security hole.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2803238620"/>
                  </a:ext>
                </a:extLst>
              </a:tr>
              <a:tr h="0">
                <a:tc>
                  <a:txBody>
                    <a:bodyPr/>
                    <a:lstStyle/>
                    <a:p>
                      <a:pPr marL="0" marR="0" indent="0" algn="ctr">
                        <a:spcBef>
                          <a:spcPts val="0"/>
                        </a:spcBef>
                        <a:spcAft>
                          <a:spcPts val="0"/>
                        </a:spcAft>
                      </a:pPr>
                      <a:r>
                        <a:rPr lang="en-US" sz="2400">
                          <a:effectLst/>
                        </a:rPr>
                        <a:t>12</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a:effectLst/>
                        </a:rPr>
                        <a:t>Re-compute CRC</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A CRC is computed on the recovered raw data.</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1549322418"/>
                  </a:ext>
                </a:extLst>
              </a:tr>
              <a:tr h="0">
                <a:tc>
                  <a:txBody>
                    <a:bodyPr/>
                    <a:lstStyle/>
                    <a:p>
                      <a:pPr marL="0" marR="0" indent="0" algn="ctr">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Compare CRCs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tc>
                  <a:txBody>
                    <a:bodyPr/>
                    <a:lstStyle/>
                    <a:p>
                      <a:pPr marL="0" marR="0" indent="0">
                        <a:spcBef>
                          <a:spcPts val="0"/>
                        </a:spcBef>
                        <a:spcAft>
                          <a:spcPts val="0"/>
                        </a:spcAft>
                      </a:pPr>
                      <a:r>
                        <a:rPr lang="en-US" sz="2400" dirty="0">
                          <a:effectLst/>
                        </a:rPr>
                        <a:t>The CRCs computed in steps 3 and 12 are compared.  If there is a mismatch then the CQE indicates that the processing of the command failed.</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305" marR="27305" marT="0" marB="0"/>
                </a:tc>
                <a:extLst>
                  <a:ext uri="{0D108BD9-81ED-4DB2-BD59-A6C34878D82A}">
                    <a16:rowId xmlns:a16="http://schemas.microsoft.com/office/drawing/2014/main" val="2897274117"/>
                  </a:ext>
                </a:extLst>
              </a:tr>
            </a:tbl>
          </a:graphicData>
        </a:graphic>
      </p:graphicFrame>
    </p:spTree>
    <p:extLst>
      <p:ext uri="{BB962C8B-B14F-4D97-AF65-F5344CB8AC3E}">
        <p14:creationId xmlns:p14="http://schemas.microsoft.com/office/powerpoint/2010/main" val="89295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006475" y="730251"/>
            <a:ext cx="21031200" cy="104774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35353"/>
              </a:buClr>
              <a:buSzPts val="10000"/>
              <a:buFont typeface="Source Sans Pro"/>
              <a:buNone/>
            </a:pPr>
            <a:r>
              <a:rPr lang="en-US" sz="7200" b="0" i="0" u="none" strike="noStrike" cap="none" dirty="0">
                <a:solidFill>
                  <a:srgbClr val="535353"/>
                </a:solidFill>
                <a:latin typeface="Source Sans Pro"/>
                <a:ea typeface="Source Sans Pro"/>
                <a:cs typeface="Source Sans Pro"/>
                <a:sym typeface="Source Sans Pro"/>
              </a:rPr>
              <a:t>Summary of Zipline OCP Release</a:t>
            </a:r>
            <a:endParaRPr sz="7200" b="0" i="0" u="none" strike="noStrike" cap="none" dirty="0">
              <a:solidFill>
                <a:srgbClr val="535353"/>
              </a:solidFill>
              <a:latin typeface="Source Sans Pro"/>
              <a:ea typeface="Source Sans Pro"/>
              <a:cs typeface="Source Sans Pro"/>
              <a:sym typeface="Source Sans Pro"/>
            </a:endParaRPr>
          </a:p>
        </p:txBody>
      </p:sp>
      <p:sp>
        <p:nvSpPr>
          <p:cNvPr id="3" name="Text Placeholder 2">
            <a:extLst>
              <a:ext uri="{FF2B5EF4-FFF2-40B4-BE49-F238E27FC236}">
                <a16:creationId xmlns:a16="http://schemas.microsoft.com/office/drawing/2014/main" id="{779303C4-77E6-4073-96A8-B38747C15448}"/>
              </a:ext>
            </a:extLst>
          </p:cNvPr>
          <p:cNvSpPr>
            <a:spLocks noGrp="1"/>
          </p:cNvSpPr>
          <p:nvPr>
            <p:ph type="body" idx="1"/>
          </p:nvPr>
        </p:nvSpPr>
        <p:spPr>
          <a:xfrm>
            <a:off x="846667" y="1947334"/>
            <a:ext cx="22690666" cy="9403439"/>
          </a:xfrm>
        </p:spPr>
        <p:txBody>
          <a:bodyPr/>
          <a:lstStyle/>
          <a:p>
            <a:pPr marL="1085850" indent="-857250">
              <a:buFont typeface="Arial" panose="020B0604020202020204" pitchFamily="34" charset="0"/>
              <a:buChar char="•"/>
            </a:pPr>
            <a:r>
              <a:rPr lang="en-US" sz="4800" dirty="0"/>
              <a:t>Zipline is an contribution to the open source community via OCP which is intended to help seed the compression ecosystem and encourage collaboration.  </a:t>
            </a:r>
          </a:p>
          <a:p>
            <a:pPr marL="1085850" indent="-857250">
              <a:buFont typeface="Arial" panose="020B0604020202020204" pitchFamily="34" charset="0"/>
              <a:buChar char="•"/>
            </a:pPr>
            <a:r>
              <a:rPr lang="en-US" sz="4800" dirty="0"/>
              <a:t>The following is currently released through OCP:</a:t>
            </a:r>
          </a:p>
          <a:p>
            <a:pPr marL="2457450" lvl="3" indent="-857250">
              <a:buFont typeface="Arial" panose="020B0604020202020204" pitchFamily="34" charset="0"/>
              <a:buChar char="•"/>
            </a:pPr>
            <a:r>
              <a:rPr lang="en-US" sz="4000" dirty="0"/>
              <a:t>XP10 compression standard</a:t>
            </a:r>
          </a:p>
          <a:p>
            <a:pPr marL="2457450" lvl="3" indent="-857250">
              <a:buFont typeface="Arial" panose="020B0604020202020204" pitchFamily="34" charset="0"/>
              <a:buChar char="•"/>
            </a:pPr>
            <a:r>
              <a:rPr lang="en-US" sz="4000" dirty="0"/>
              <a:t>RTL for a fully featured (de)compression, (de)encryption, authentication pipeline</a:t>
            </a:r>
          </a:p>
          <a:p>
            <a:pPr marL="2457450" lvl="3" indent="-857250">
              <a:buFont typeface="Arial" panose="020B0604020202020204" pitchFamily="34" charset="0"/>
              <a:buChar char="•"/>
            </a:pPr>
            <a:r>
              <a:rPr lang="en-US" sz="4000" dirty="0"/>
              <a:t>Microarchitecture specifications for the RTL</a:t>
            </a:r>
          </a:p>
          <a:p>
            <a:pPr marL="2457450" lvl="3" indent="-857250">
              <a:buFont typeface="Arial" panose="020B0604020202020204" pitchFamily="34" charset="0"/>
              <a:buChar char="•"/>
            </a:pPr>
            <a:r>
              <a:rPr lang="en-US" sz="4000" dirty="0"/>
              <a:t>Key Management Engine specification, RTL, exercising test bench</a:t>
            </a:r>
          </a:p>
          <a:p>
            <a:pPr marL="2457450" lvl="3" indent="-857250">
              <a:buFont typeface="Arial" panose="020B0604020202020204" pitchFamily="34" charset="0"/>
              <a:buChar char="•"/>
            </a:pPr>
            <a:r>
              <a:rPr lang="en-US" sz="4000" dirty="0" err="1"/>
              <a:t>Keyblob</a:t>
            </a:r>
            <a:r>
              <a:rPr lang="en-US" sz="4000" dirty="0"/>
              <a:t> Specification</a:t>
            </a:r>
          </a:p>
          <a:p>
            <a:pPr marL="2457450" lvl="3" indent="-857250">
              <a:buFont typeface="Arial" panose="020B0604020202020204" pitchFamily="34" charset="0"/>
              <a:buChar char="•"/>
            </a:pPr>
            <a:r>
              <a:rPr lang="en-US" sz="4000" dirty="0"/>
              <a:t>Exercising testbench and starter synthesis scripts for the RTL</a:t>
            </a:r>
          </a:p>
          <a:p>
            <a:pPr marL="2457450" lvl="3" indent="-857250">
              <a:buFont typeface="Arial" panose="020B0604020202020204" pitchFamily="34" charset="0"/>
              <a:buChar char="•"/>
            </a:pPr>
            <a:r>
              <a:rPr lang="en-US" sz="4000" dirty="0"/>
              <a:t>Performant SW XP10 library  (TBD)</a:t>
            </a:r>
          </a:p>
          <a:p>
            <a:pPr marL="2457450" lvl="3" indent="-857250">
              <a:buFont typeface="Arial" panose="020B0604020202020204" pitchFamily="34" charset="0"/>
              <a:buChar char="•"/>
            </a:pPr>
            <a:endParaRPr lang="en-US" sz="5400" dirty="0"/>
          </a:p>
          <a:p>
            <a:pPr marL="2057400" lvl="4" indent="0">
              <a:buNone/>
            </a:pPr>
            <a:endParaRPr lang="en-US" sz="6000" dirty="0"/>
          </a:p>
        </p:txBody>
      </p:sp>
    </p:spTree>
    <p:extLst>
      <p:ext uri="{BB962C8B-B14F-4D97-AF65-F5344CB8AC3E}">
        <p14:creationId xmlns:p14="http://schemas.microsoft.com/office/powerpoint/2010/main" val="4200011199"/>
      </p:ext>
    </p:extLst>
  </p:cSld>
  <p:clrMapOvr>
    <a:masterClrMapping/>
  </p:clrMapOvr>
</p:sld>
</file>

<file path=ppt/theme/theme1.xml><?xml version="1.0" encoding="utf-8"?>
<a:theme xmlns:a="http://schemas.openxmlformats.org/drawingml/2006/main" name="OCP Template">
  <a:themeElements>
    <a:clrScheme name="OCP Template">
      <a:dk1>
        <a:srgbClr val="5F6061"/>
      </a:dk1>
      <a:lt1>
        <a:srgbClr val="613202"/>
      </a:lt1>
      <a:dk2>
        <a:srgbClr val="A7A7A7"/>
      </a:dk2>
      <a:lt2>
        <a:srgbClr val="535353"/>
      </a:lt2>
      <a:accent1>
        <a:srgbClr val="343895"/>
      </a:accent1>
      <a:accent2>
        <a:srgbClr val="2C2C71"/>
      </a:accent2>
      <a:accent3>
        <a:srgbClr val="1C1A4B"/>
      </a:accent3>
      <a:accent4>
        <a:srgbClr val="F6B71C"/>
      </a:accent4>
      <a:accent5>
        <a:srgbClr val="B98C2E"/>
      </a:accent5>
      <a:accent6>
        <a:srgbClr val="7B5E2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CP Template">
  <a:themeElements>
    <a:clrScheme name="OCP Template">
      <a:dk1>
        <a:srgbClr val="000000"/>
      </a:dk1>
      <a:lt1>
        <a:srgbClr val="FFFFFF"/>
      </a:lt1>
      <a:dk2>
        <a:srgbClr val="A7A7A7"/>
      </a:dk2>
      <a:lt2>
        <a:srgbClr val="535353"/>
      </a:lt2>
      <a:accent1>
        <a:srgbClr val="343895"/>
      </a:accent1>
      <a:accent2>
        <a:srgbClr val="2C2C71"/>
      </a:accent2>
      <a:accent3>
        <a:srgbClr val="1C1A4B"/>
      </a:accent3>
      <a:accent4>
        <a:srgbClr val="F6B71C"/>
      </a:accent4>
      <a:accent5>
        <a:srgbClr val="B98C2E"/>
      </a:accent5>
      <a:accent6>
        <a:srgbClr val="7B5E2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DCA855D1B54545AD194F5B2C34B753" ma:contentTypeVersion="4" ma:contentTypeDescription="Create a new document." ma:contentTypeScope="" ma:versionID="595fe9dd555d457ee584a5d99e5a10d9">
  <xsd:schema xmlns:xsd="http://www.w3.org/2001/XMLSchema" xmlns:xs="http://www.w3.org/2001/XMLSchema" xmlns:p="http://schemas.microsoft.com/office/2006/metadata/properties" xmlns:ns2="b6cc1d8a-8d88-46eb-92a3-0f7f9e006c23" targetNamespace="http://schemas.microsoft.com/office/2006/metadata/properties" ma:root="true" ma:fieldsID="a9e2445ff1adf1da172e94871cf1ad54" ns2:_="">
    <xsd:import namespace="b6cc1d8a-8d88-46eb-92a3-0f7f9e006c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cc1d8a-8d88-46eb-92a3-0f7f9e006c2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426C1-79DF-4B4D-9AA0-864A844E0EB4}">
  <ds:schemaRefs>
    <ds:schemaRef ds:uri="http://schemas.microsoft.com/sharepoint/v3/contenttype/forms"/>
  </ds:schemaRefs>
</ds:datastoreItem>
</file>

<file path=customXml/itemProps2.xml><?xml version="1.0" encoding="utf-8"?>
<ds:datastoreItem xmlns:ds="http://schemas.openxmlformats.org/officeDocument/2006/customXml" ds:itemID="{E1CD2EA5-C797-4037-9E8B-FBBE3B2FF158}">
  <ds:schemaRefs>
    <ds:schemaRef ds:uri="http://schemas.openxmlformats.org/package/2006/metadata/core-properties"/>
    <ds:schemaRef ds:uri="http://schemas.microsoft.com/office/2006/documentManagement/types"/>
    <ds:schemaRef ds:uri="http://schemas.microsoft.com/office/infopath/2007/PartnerControls"/>
    <ds:schemaRef ds:uri="b6cc1d8a-8d88-46eb-92a3-0f7f9e006c23"/>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F0A6DE5-60E8-488D-8F55-3DB9D51D0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cc1d8a-8d88-46eb-92a3-0f7f9e006c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9590</TotalTime>
  <Words>876</Words>
  <Application>Microsoft Office PowerPoint</Application>
  <PresentationFormat>Custom</PresentationFormat>
  <Paragraphs>85</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Calibri</vt:lpstr>
      <vt:lpstr>Source Sans Pro</vt:lpstr>
      <vt:lpstr>Arial</vt:lpstr>
      <vt:lpstr>OCP Template</vt:lpstr>
      <vt:lpstr>Custom Design</vt:lpstr>
      <vt:lpstr>PowerPoint Presentation</vt:lpstr>
      <vt:lpstr>Zipline Compression Without Compromise    Microsoft Corp</vt:lpstr>
      <vt:lpstr>What is Zipline?</vt:lpstr>
      <vt:lpstr>Throughput and Latency</vt:lpstr>
      <vt:lpstr>How Does Zipline Fit Into A System?</vt:lpstr>
      <vt:lpstr>Example Zipline Plus</vt:lpstr>
      <vt:lpstr>Zipline Compression Pipeline</vt:lpstr>
      <vt:lpstr>(cont)</vt:lpstr>
      <vt:lpstr>Summary of Zipline OCP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McIntyre</cp:lastModifiedBy>
  <cp:revision>20</cp:revision>
  <dcterms:modified xsi:type="dcterms:W3CDTF">2019-05-16T16:26:33Z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scarrie@microsoft.com</vt:lpwstr>
  </property>
  <property fmtid="{D5CDD505-2E9C-101B-9397-08002B2CF9AE}" pid="5" name="MSIP_Label_f42aa342-8706-4288-bd11-ebb85995028c_SetDate">
    <vt:lpwstr>2019-04-10T20:46:13.0349006Z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5b2c56d3-62ff-4a42-875f-60e9924e3dc8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0x0101006EDCA855D1B54545AD194F5B2C34B753</vt:lpwstr>
  </property>
</Properties>
</file>