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5"/>
  </p:notesMasterIdLst>
  <p:sldIdLst>
    <p:sldId id="256" r:id="rId2"/>
    <p:sldId id="290" r:id="rId3"/>
    <p:sldId id="278" r:id="rId4"/>
    <p:sldId id="279" r:id="rId5"/>
    <p:sldId id="280" r:id="rId6"/>
    <p:sldId id="281" r:id="rId7"/>
    <p:sldId id="328" r:id="rId8"/>
    <p:sldId id="273" r:id="rId9"/>
    <p:sldId id="293" r:id="rId10"/>
    <p:sldId id="295" r:id="rId11"/>
    <p:sldId id="296" r:id="rId12"/>
    <p:sldId id="297" r:id="rId13"/>
    <p:sldId id="299" r:id="rId14"/>
    <p:sldId id="300" r:id="rId15"/>
    <p:sldId id="301" r:id="rId16"/>
    <p:sldId id="302" r:id="rId17"/>
    <p:sldId id="303" r:id="rId18"/>
    <p:sldId id="305" r:id="rId19"/>
    <p:sldId id="306" r:id="rId20"/>
    <p:sldId id="308" r:id="rId21"/>
    <p:sldId id="319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27" r:id="rId33"/>
    <p:sldId id="320" r:id="rId34"/>
    <p:sldId id="274" r:id="rId35"/>
    <p:sldId id="288" r:id="rId36"/>
    <p:sldId id="289" r:id="rId37"/>
    <p:sldId id="284" r:id="rId38"/>
    <p:sldId id="291" r:id="rId39"/>
    <p:sldId id="275" r:id="rId40"/>
    <p:sldId id="283" r:id="rId41"/>
    <p:sldId id="321" r:id="rId42"/>
    <p:sldId id="322" r:id="rId43"/>
    <p:sldId id="285" r:id="rId44"/>
    <p:sldId id="323" r:id="rId45"/>
    <p:sldId id="324" r:id="rId46"/>
    <p:sldId id="325" r:id="rId47"/>
    <p:sldId id="282" r:id="rId48"/>
    <p:sldId id="294" r:id="rId49"/>
    <p:sldId id="286" r:id="rId50"/>
    <p:sldId id="287" r:id="rId51"/>
    <p:sldId id="326" r:id="rId52"/>
    <p:sldId id="271" r:id="rId53"/>
    <p:sldId id="257" r:id="rId54"/>
  </p:sldIdLst>
  <p:sldSz cx="18288000" cy="10287000"/>
  <p:notesSz cx="6858000" cy="9144000"/>
  <p:embeddedFontLst>
    <p:embeddedFont>
      <p:font typeface="Avenir Next" panose="020B0503020202020204" pitchFamily="34" charset="0"/>
      <p:regular r:id="rId56"/>
      <p:bold r:id="rId57"/>
      <p:italic r:id="rId58"/>
      <p:boldItalic r:id="rId59"/>
    </p:embeddedFont>
    <p:embeddedFont>
      <p:font typeface="Avenir Next Medium" panose="020B0503020202020204" pitchFamily="34" charset="0"/>
      <p:regular r:id="rId60"/>
      <p:italic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Playfair Display" pitchFamily="2" charset="77"/>
      <p:regular r:id="rId66"/>
      <p:bold r:id="rId67"/>
      <p:italic r:id="rId68"/>
      <p:boldItalic r:id="rId6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03D"/>
    <a:srgbClr val="4B298A"/>
    <a:srgbClr val="DB9F11"/>
    <a:srgbClr val="461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5" autoAdjust="0"/>
    <p:restoredTop sz="94297" autoAdjust="0"/>
  </p:normalViewPr>
  <p:slideViewPr>
    <p:cSldViewPr>
      <p:cViewPr varScale="1">
        <p:scale>
          <a:sx n="56" d="100"/>
          <a:sy n="56" d="100"/>
        </p:scale>
        <p:origin x="14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DEC5F-C4BE-4A40-A79F-F882733206F2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012C0-77F3-3A4A-900E-2F7D0ED6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 for White title: Avenir Next Medium </a:t>
            </a:r>
          </a:p>
          <a:p>
            <a:r>
              <a:rPr lang="en-US" dirty="0"/>
              <a:t>Font for Yellow Subtitle: Playfair Display</a:t>
            </a:r>
          </a:p>
          <a:p>
            <a:r>
              <a:rPr lang="en-US" dirty="0"/>
              <a:t>Slide Transitions: Fade set to 1.50 duration by mouse click and “apply to all” slides</a:t>
            </a:r>
          </a:p>
          <a:p>
            <a:r>
              <a:rPr lang="en-US" dirty="0"/>
              <a:t>Colors: Purple is HEX#4B298A , Yellow is HEX#DB9F11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012C0-77F3-3A4A-900E-2F7D0ED630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Initial Team Building Video Conference Meeting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Ice breakers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Zoom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Unmuted video and audio stream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General conversation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Weekly Virtual “Standup” meetings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Weekly instead of daily to meet course goals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Three Questions</a:t>
            </a:r>
          </a:p>
          <a:p>
            <a:pPr marL="1257300" lvl="2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What was done during the past week</a:t>
            </a:r>
          </a:p>
          <a:p>
            <a:pPr marL="1257300" lvl="2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What is planned to be done in the upcoming week</a:t>
            </a:r>
          </a:p>
          <a:p>
            <a:pPr marL="1257300" lvl="2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What issues may hinder progress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Weekly Team Recess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10-15 minutes at beginning of a working meeting to just chat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social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Team Communication Patterns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Don’t mute audio or video feeds, except briefly for background noise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Post detailed meeting minutes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Post team member contributions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Post action items and next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012C0-77F3-3A4A-900E-2F7D0ED630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Initial Team Building Video Conference Meeting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Ice breakers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Zoom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Unmuted video and audio stream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General conversation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Weekly Virtual “Standup” meetings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Weekly instead of daily to meet course goals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Three Questions</a:t>
            </a:r>
          </a:p>
          <a:p>
            <a:pPr marL="1257300" lvl="2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What was done during the past week</a:t>
            </a:r>
          </a:p>
          <a:p>
            <a:pPr marL="1257300" lvl="2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What is planned to be done in the upcoming week</a:t>
            </a:r>
          </a:p>
          <a:p>
            <a:pPr marL="1257300" lvl="2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What issues may hinder progress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Weekly Team Recess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10-15 minutes at beginning of a working meeting to just chat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social</a:t>
            </a: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Team Communication Patterns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Don’t mute audio or video feeds, except briefly for background noise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Post detailed meeting minutes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Post team member contributions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Post action items and next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012C0-77F3-3A4A-900E-2F7D0ED630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you: Avenir Next Medium</a:t>
            </a:r>
          </a:p>
          <a:p>
            <a:r>
              <a:rPr lang="en-US" dirty="0"/>
              <a:t>Subtitle: Avenir Next Regular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012C0-77F3-3A4A-900E-2F7D0ED630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mat2468xke.deviantart.com/art/Stop-Sign-363260163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 t="7825" b="782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3300" y="833307"/>
            <a:ext cx="16561399" cy="8620386"/>
          </a:xfrm>
          <a:prstGeom prst="rect">
            <a:avLst/>
          </a:prstGeom>
          <a:solidFill>
            <a:srgbClr val="4A2984">
              <a:alpha val="89804"/>
            </a:srgb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067074" y="1181100"/>
            <a:ext cx="2153848" cy="212871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63998" y="3309819"/>
            <a:ext cx="15759998" cy="3592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04"/>
              </a:lnSpc>
            </a:pPr>
            <a:r>
              <a:rPr lang="en-US" sz="7000" spc="356" dirty="0">
                <a:solidFill>
                  <a:srgbClr val="FFFFFF"/>
                </a:solidFill>
                <a:latin typeface="Avenir Next" panose="020B0503020202020204" pitchFamily="34" charset="0"/>
                <a:ea typeface="Palatino" pitchFamily="2" charset="77"/>
              </a:rPr>
              <a:t>Incorporating the Student Perspective in Designing a Virtual Team Classroom Environment: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6398" y="7030984"/>
            <a:ext cx="16995199" cy="492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7"/>
              </a:lnSpc>
            </a:pPr>
            <a:r>
              <a:rPr lang="en-US" sz="4000" dirty="0">
                <a:solidFill>
                  <a:srgbClr val="DB9F11"/>
                </a:solidFill>
                <a:latin typeface="Playfair Display" pitchFamily="2" charset="77"/>
                <a:ea typeface="Lato" panose="020F0502020204030203" pitchFamily="34" charset="0"/>
                <a:cs typeface="Futura Medium" panose="020B0602020204020303" pitchFamily="34" charset="-79"/>
              </a:rPr>
              <a:t>An Elaborated Action Design Science Research Approach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37284" y="8036000"/>
            <a:ext cx="13013426" cy="904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1"/>
              </a:lnSpc>
            </a:pPr>
            <a:r>
              <a:rPr lang="en-US" sz="3100" spc="216" dirty="0">
                <a:solidFill>
                  <a:srgbClr val="FFFFFF"/>
                </a:solidFill>
                <a:latin typeface="Avenir Next Medium" panose="020B0503020202020204" pitchFamily="34" charset="0"/>
              </a:rPr>
              <a:t>19 JAN 2022</a:t>
            </a:r>
          </a:p>
          <a:p>
            <a:pPr algn="ctr">
              <a:lnSpc>
                <a:spcPts val="3511"/>
              </a:lnSpc>
            </a:pPr>
            <a:r>
              <a:rPr lang="en-US" sz="3100" spc="216" dirty="0">
                <a:solidFill>
                  <a:srgbClr val="FFFFFF"/>
                </a:solidFill>
                <a:latin typeface="Avenir Next Medium" panose="020B0503020202020204" pitchFamily="34" charset="0"/>
              </a:rPr>
              <a:t>DRS. KUTZ &amp; CUMBIE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12115800" cy="8262959"/>
            <a:chOff x="-36187" y="122396"/>
            <a:chExt cx="16154401" cy="11017276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6154401" cy="26289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Instructor-Driven Team Pedagogical Interventions 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0"/>
              <a:ext cx="12917159" cy="73254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DSJIE’s 1</a:t>
              </a:r>
              <a:r>
                <a:rPr lang="en-US" sz="2400" baseline="300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st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article: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500 students in 130 teams found that small teams, balanced by cumulative GPA, with an emphasis on graded peer evaluations, are effective teaching strategies to promote effective student teams.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GOAL: goal to “...provide guidance to instructors in creating a cooperative learning environment for students” (p. 16). </a:t>
              </a:r>
            </a:p>
            <a:p>
              <a:pPr lvl="1"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Koppenhave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&amp; 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Shrade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2003)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Tradition: instructor-driven pedagogical interventions followed by assessing the outcomes on some facet of the team concept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5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8262959"/>
            <a:chOff x="-36187" y="122396"/>
            <a:chExt cx="12983365" cy="11017279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Global Teams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Self-Organized Teams 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1"/>
              <a:ext cx="12917160" cy="7325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A study of 110 students (48 U.S. and 62 French) in 22 self-organized global teams reported the majority of students experienced </a:t>
              </a: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positive learning outcomes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and offered propositions covering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managed expectations,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conflict, satisfaction,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team outcomes,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communication, and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prior experience, as well as recommendations for forming global teams covering team formation, communication, and conflict management </a:t>
              </a:r>
            </a:p>
            <a:p>
              <a:pPr lvl="1"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Bartel-Radic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Moos, &amp; Long, 2015) 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4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6416300"/>
            <a:chOff x="-36187" y="122396"/>
            <a:chExt cx="12983365" cy="8555067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31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2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Team Decision Quality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Wiki Technologies  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1"/>
              <a:ext cx="12917160" cy="4863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Wiki technologies in student teams,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the control group (195 students in 49 teams) outperformed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the treatment group (190 students in 48 teams),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Wiki technology may inhibit team performance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Yet could lead to higher collaborative decision quality 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lvl="1"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(Heidrich, 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Kása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Shu, &amp; Chandler, 2015)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74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6416300"/>
            <a:chOff x="-36187" y="122396"/>
            <a:chExt cx="12983365" cy="8555063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Team Formation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Web-based tool 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49"/>
              <a:ext cx="12917160" cy="4863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Recognizing the perennial issues of assessing individual efforts in student team submissions,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Related a pedagogical design &amp; efficiency improvement process: 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Web-based tool to form teams and track individual contributions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(Morgan &amp; Stewart, 2017)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8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6877965"/>
            <a:chOff x="-36187" y="122396"/>
            <a:chExt cx="12983365" cy="9170616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Team Trust 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Mobile Apps 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49"/>
              <a:ext cx="12917160" cy="5478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Gap of mobile apps among research of technology-driven team development: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273 students in 54 teams explored real-time group feedback via a researcher-created mobile app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Empirical support for </a:t>
              </a: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greater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team trust and team commitment associated with the use of the app</a:t>
              </a:r>
            </a:p>
            <a:p>
              <a:pPr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Blau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Petrucci, Rivera, &amp; 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Ghate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2019)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82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6877965"/>
            <a:chOff x="-36187" y="122396"/>
            <a:chExt cx="12983365" cy="9170616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Team Cohesion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Gamification 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49"/>
              <a:ext cx="12917160" cy="5478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Team-based gamification in online learning environment: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187 students working in teams 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Students’ perceived team cohesion is an important predictor of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concentration,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perceived control, and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perceived enjoyment</a:t>
              </a:r>
            </a:p>
            <a:p>
              <a:pPr lvl="1"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(Zhao, 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Srite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Kim, &amp; Lee, 2021)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28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5954635"/>
            <a:chOff x="-36187" y="122396"/>
            <a:chExt cx="12983365" cy="7939510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Team Formation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Decision Support System 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49"/>
              <a:ext cx="12917160" cy="42476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Team: important but challenges of forming fair teams: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Use of a </a:t>
              </a: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team formation decision support system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Teams formed using this system outperformed teams created by a subject matter expert</a:t>
              </a:r>
            </a:p>
            <a:p>
              <a:pPr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Bergey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&amp; King, 2014)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63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7801294"/>
            <a:chOff x="-36187" y="122396"/>
            <a:chExt cx="12983365" cy="10401726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Team-Based Research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Summary  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1"/>
              <a:ext cx="12917160" cy="67098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Pedagogical interventions are instructor-originated and produced.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Created themselves / informed by theory or experience 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Enacted solutions to achieve learning objectives and improve the total student and team experience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Half of the equation?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In the area of peer evaluations, the student perspective was recognized as underreported (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Jassawalla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&amp; 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Sashittal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2017)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In the area of </a:t>
              </a: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team development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the student perspective is also underreported.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32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429042" y="920505"/>
            <a:ext cx="9737523" cy="5031307"/>
            <a:chOff x="-36187" y="122396"/>
            <a:chExt cx="12983365" cy="6708408"/>
          </a:xfrm>
        </p:grpSpPr>
        <p:sp>
          <p:nvSpPr>
            <p:cNvPr id="4" name="AutoShape 4"/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Research Background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TEAM-BASED RESEARCH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0018" y="3814252"/>
              <a:ext cx="12917160" cy="30165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Instructor-Driven Team Pedagogical Interventions 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Virtual Team Development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Virtual Student Team Development 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>
            <a:off x="516112" y="-1"/>
            <a:ext cx="5513851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515131" y="0"/>
            <a:ext cx="5513851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1DAC534C-86B0-2E4B-983B-422B67396C4E}"/>
              </a:ext>
            </a:extLst>
          </p:cNvPr>
          <p:cNvSpPr txBox="1"/>
          <p:nvPr/>
        </p:nvSpPr>
        <p:spPr>
          <a:xfrm>
            <a:off x="6477000" y="6001669"/>
            <a:ext cx="9689565" cy="2139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5200" dirty="0">
                <a:solidFill>
                  <a:srgbClr val="DB9F11"/>
                </a:solidFill>
                <a:latin typeface="Avenir Next" panose="020B0503020202020204" pitchFamily="34" charset="0"/>
              </a:rPr>
              <a:t>ELABORATED ACTION DESIGN SCIENCE RESEARCH APPROACH 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D539F2B7-1AD6-2D46-A9BF-DD2AE8C54C19}"/>
              </a:ext>
            </a:extLst>
          </p:cNvPr>
          <p:cNvSpPr/>
          <p:nvPr/>
        </p:nvSpPr>
        <p:spPr>
          <a:xfrm rot="5400000">
            <a:off x="5497645" y="3925255"/>
            <a:ext cx="952500" cy="838200"/>
          </a:xfrm>
          <a:prstGeom prst="triangle">
            <a:avLst/>
          </a:prstGeom>
          <a:solidFill>
            <a:srgbClr val="DBA0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7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8281119"/>
            <a:chOff x="-36187" y="122396"/>
            <a:chExt cx="12983365" cy="11041493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Virtual Team 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Prominence  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222911"/>
              <a:ext cx="12917160" cy="7940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Increasingly, teams break traditional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geographical,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temporal, and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relational boundaries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as facilitated by ICT </a:t>
              </a:r>
            </a:p>
            <a:p>
              <a:pPr lvl="1"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(Martins, Gilson, &amp; Maynard, 2004)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Nearly 80% of knowledge works…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In a 2014 study, 79% of 1,700 knowledge workers reported that they “always” or “frequently” work in dispersed teams </a:t>
              </a:r>
            </a:p>
            <a:p>
              <a:pPr lvl="1"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Ferrazzi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2014)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741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571500"/>
            <a:ext cx="7665705" cy="10287000"/>
          </a:xfrm>
          <a:prstGeom prst="rect">
            <a:avLst/>
          </a:prstGeom>
          <a:solidFill>
            <a:srgbClr val="4A298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589173" y="2470205"/>
            <a:ext cx="8670127" cy="5326792"/>
            <a:chOff x="0" y="-28575"/>
            <a:chExt cx="11560169" cy="7102389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11542461" cy="702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spc="16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FOCUS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50012"/>
              <a:ext cx="11560169" cy="11698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Suboptimal student team experiences for </a:t>
              </a:r>
            </a:p>
            <a:p>
              <a:pPr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instructors &amp; students; the teamwork dilemma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328848"/>
              <a:ext cx="11560169" cy="116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Instructor-driven pedagogical approaches often overlook the </a:t>
              </a:r>
              <a:r>
                <a:rPr lang="en-US" sz="2400" i="1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student voice</a:t>
              </a: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Palatino" pitchFamily="2" charset="77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550261"/>
              <a:ext cx="11560169" cy="702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spc="16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GAP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129095"/>
              <a:ext cx="11560169" cy="702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spc="16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APPROACH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907683"/>
              <a:ext cx="11560169" cy="1166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300" i="1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Elaborated Action Design Science Research Approach</a:t>
              </a:r>
              <a:r>
                <a:rPr lang="en-US" sz="23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 to formulated a collaborative virtual team environment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A88944D-243E-4342-9B16-C708DEC51970}"/>
              </a:ext>
            </a:extLst>
          </p:cNvPr>
          <p:cNvSpPr txBox="1"/>
          <p:nvPr/>
        </p:nvSpPr>
        <p:spPr>
          <a:xfrm>
            <a:off x="3667243" y="857008"/>
            <a:ext cx="10953513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00"/>
              </a:lnSpc>
            </a:pPr>
            <a:r>
              <a:rPr lang="en-US" sz="7500" dirty="0">
                <a:solidFill>
                  <a:schemeClr val="bg1"/>
                </a:solidFill>
                <a:latin typeface="Avenir Next" panose="020B0503020202020204" pitchFamily="34" charset="0"/>
              </a:rPr>
              <a:t>Teaching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34332" y="846100"/>
            <a:ext cx="9082068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00"/>
              </a:lnSpc>
            </a:pPr>
            <a:r>
              <a:rPr lang="en-US" sz="7500" dirty="0">
                <a:solidFill>
                  <a:srgbClr val="4B298A"/>
                </a:solidFill>
                <a:latin typeface="Avenir Next" panose="020B0503020202020204" pitchFamily="34" charset="0"/>
              </a:rPr>
              <a:t>Brief Overview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2E512F46-502A-C648-9C00-677861391BBF}"/>
              </a:ext>
            </a:extLst>
          </p:cNvPr>
          <p:cNvSpPr txBox="1"/>
          <p:nvPr/>
        </p:nvSpPr>
        <p:spPr>
          <a:xfrm rot="21291617">
            <a:off x="9176684" y="7731690"/>
            <a:ext cx="6242222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00"/>
              </a:lnSpc>
            </a:pPr>
            <a:r>
              <a:rPr lang="en-US" sz="7500" dirty="0">
                <a:solidFill>
                  <a:srgbClr val="4B298A"/>
                </a:solidFill>
                <a:latin typeface="Avenir Next" panose="020B0503020202020204" pitchFamily="34" charset="0"/>
              </a:rPr>
              <a:t>Team Memes</a:t>
            </a:r>
          </a:p>
        </p:txBody>
      </p:sp>
    </p:spTree>
    <p:extLst>
      <p:ext uri="{BB962C8B-B14F-4D97-AF65-F5344CB8AC3E}">
        <p14:creationId xmlns:p14="http://schemas.microsoft.com/office/powerpoint/2010/main" val="131341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7339630"/>
            <a:chOff x="-36187" y="122396"/>
            <a:chExt cx="12983365" cy="9786171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Team Development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Formal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1"/>
              <a:ext cx="12917160" cy="6094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Team Development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Formal efforts to modify existing processes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Tuckman’s (1965) team development model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forming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storming (tension of task-recognition)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norming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performing</a:t>
              </a:r>
            </a:p>
            <a:p>
              <a:pPr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57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7801295"/>
            <a:chOff x="-36187" y="122396"/>
            <a:chExt cx="12983365" cy="10401723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Team Building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Informal / Relationships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1"/>
              <a:ext cx="12917160" cy="6709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Team Building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Informal process initiated by the members to establish social structures and work processes effective for the team (Kozlowski and 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Ilgen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(2006).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Continuous process over the team’s life (Bell &amp; Kozlowski, 2002) 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Relationship building during the forming phase: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Up front attention, shorter subsequent phases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Relationship factors = the  “glue” that bond team members to each other (Hackman, 1992)</a:t>
              </a:r>
              <a:endParaRPr lang="en-US" dirty="0"/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74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5492971"/>
            <a:chOff x="-36187" y="122396"/>
            <a:chExt cx="12983365" cy="7323960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Virtual Teams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Unique Challenges  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2"/>
              <a:ext cx="12917160" cy="36321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Virtual teams face different challenges than in-person, co-located teams: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including varying leadership skills (Pauleen, 2003) 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and other methods of building trust (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Ferrazzi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2012)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5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8262960"/>
            <a:chOff x="-36187" y="122396"/>
            <a:chExt cx="12983365" cy="11017277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Team Relationships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Unique Challenges  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1"/>
              <a:ext cx="12917160" cy="73254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Team Relationship Building: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Goal-setting, developing interpersonal relations, clarifying roles, and employing problem-solving techniques.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Naturally progress in co-located teams, spontaneous interaction</a:t>
              </a:r>
            </a:p>
            <a:p>
              <a:pPr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(Aga, 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Noorderhaven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and Vallejo, 2016) 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Must actively develop in virtual teams (Liao, 2017)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Communication &amp; Coordination-Focused Tech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  <a:sym typeface="Wingdings" pitchFamily="2" charset="2"/>
                </a:rPr>
                <a:t> 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virtual team trust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Via fulfilled commitments, vulnerability, acting for the collective good of the team, sharing personal values and experiences, and frequent communication. </a:t>
              </a:r>
            </a:p>
            <a:p>
              <a:pPr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(Ferrell and Kline, 2018)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2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429042" y="920505"/>
            <a:ext cx="9737523" cy="5031307"/>
            <a:chOff x="-36187" y="122396"/>
            <a:chExt cx="12983365" cy="6708408"/>
          </a:xfrm>
        </p:grpSpPr>
        <p:sp>
          <p:nvSpPr>
            <p:cNvPr id="4" name="AutoShape 4"/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Research Background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TEAM-BASED RESEARCH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0018" y="3814252"/>
              <a:ext cx="12917160" cy="30165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Instructor-Driven Team Pedagogical Interventions 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Virtual Team Development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Virtual Student Team Development 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>
            <a:off x="516112" y="-1"/>
            <a:ext cx="5513851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515131" y="0"/>
            <a:ext cx="5513851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1DAC534C-86B0-2E4B-983B-422B67396C4E}"/>
              </a:ext>
            </a:extLst>
          </p:cNvPr>
          <p:cNvSpPr txBox="1"/>
          <p:nvPr/>
        </p:nvSpPr>
        <p:spPr>
          <a:xfrm>
            <a:off x="6477000" y="6001669"/>
            <a:ext cx="9689565" cy="2139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5200" dirty="0">
                <a:solidFill>
                  <a:srgbClr val="DB9F11"/>
                </a:solidFill>
                <a:latin typeface="Avenir Next" panose="020B0503020202020204" pitchFamily="34" charset="0"/>
              </a:rPr>
              <a:t>ELABORATED ACTION DESIGN SCIENCE RESEARCH APPROACH 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D539F2B7-1AD6-2D46-A9BF-DD2AE8C54C19}"/>
              </a:ext>
            </a:extLst>
          </p:cNvPr>
          <p:cNvSpPr/>
          <p:nvPr/>
        </p:nvSpPr>
        <p:spPr>
          <a:xfrm rot="5400000">
            <a:off x="5357151" y="4401505"/>
            <a:ext cx="952500" cy="838200"/>
          </a:xfrm>
          <a:prstGeom prst="triangle">
            <a:avLst/>
          </a:prstGeom>
          <a:solidFill>
            <a:srgbClr val="DBA0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14630400" cy="7902062"/>
            <a:chOff x="-36187" y="122396"/>
            <a:chExt cx="19507202" cy="10536081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9507202" cy="13465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Student Team Development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6598458" cy="9720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Team Context: Organizational ≠ Student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-36187" y="3333054"/>
              <a:ext cx="17373602" cy="73254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Notable differences are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project duration - 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academic term vs. market-driven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time allocation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- class time vs. full-time job obligation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scheduling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- presence of dedicated work block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cultural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- organizational onboarding or not)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ingrained standards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- assignment instructions vs. enforced company policy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motivation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- optimal effort for grade vs. long-term job and career performance)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authoritative roles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- egalitarian and emergent vs. structural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cheating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- plagiarism vs. encourage reuse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performance and evaluation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- hypothetical vs. actualized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implications and consequences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- constrained to a course and program vs. career shaping and impact to livelihood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61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429042" y="920505"/>
            <a:ext cx="9737523" cy="5031307"/>
            <a:chOff x="-36187" y="122396"/>
            <a:chExt cx="12983365" cy="6708408"/>
          </a:xfrm>
        </p:grpSpPr>
        <p:sp>
          <p:nvSpPr>
            <p:cNvPr id="4" name="AutoShape 4"/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Research Background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TEAM-BASED RESEARCH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0018" y="3814252"/>
              <a:ext cx="12917160" cy="30165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Instructor-Driven Team Pedagogical Interventions 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Virtual Team Development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Virtual Student Team Development 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>
            <a:off x="516112" y="-1"/>
            <a:ext cx="5513851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515131" y="0"/>
            <a:ext cx="5513851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1DAC534C-86B0-2E4B-983B-422B67396C4E}"/>
              </a:ext>
            </a:extLst>
          </p:cNvPr>
          <p:cNvSpPr txBox="1"/>
          <p:nvPr/>
        </p:nvSpPr>
        <p:spPr>
          <a:xfrm>
            <a:off x="6477000" y="6001669"/>
            <a:ext cx="9689565" cy="2139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5200" b="1" dirty="0">
                <a:solidFill>
                  <a:srgbClr val="DB9F11"/>
                </a:solidFill>
                <a:latin typeface="Avenir Next" panose="020B0503020202020204" pitchFamily="34" charset="0"/>
              </a:rPr>
              <a:t>ELABORATED ACTION DESIGN SCIENCE RESEARCH APPROACH 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D539F2B7-1AD6-2D46-A9BF-DD2AE8C54C19}"/>
              </a:ext>
            </a:extLst>
          </p:cNvPr>
          <p:cNvSpPr/>
          <p:nvPr/>
        </p:nvSpPr>
        <p:spPr>
          <a:xfrm rot="5400000">
            <a:off x="5333172" y="5848350"/>
            <a:ext cx="952500" cy="838200"/>
          </a:xfrm>
          <a:prstGeom prst="triangle">
            <a:avLst/>
          </a:prstGeom>
          <a:solidFill>
            <a:srgbClr val="DBA0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13361546" cy="9196827"/>
            <a:chOff x="-36187" y="122396"/>
            <a:chExt cx="17815396" cy="9642396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7272001" cy="13465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Design Science Research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-36187" y="2552452"/>
              <a:ext cx="17815396" cy="72123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Solving wicked problems, where solution/problem domain are poorly understood</a:t>
              </a:r>
            </a:p>
            <a:p>
              <a:pPr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Hevner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March, Park, &amp; Ram, 2004)</a:t>
              </a:r>
            </a:p>
            <a:p>
              <a:pPr algn="r">
                <a:lnSpc>
                  <a:spcPts val="3600"/>
                </a:lnSpc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Enhance human knowledge with the creation of innovative artifacts 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Artifacts embody ideas, practices, technical capabilities, and products through which systems can be efficiently developed and effectively used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Artifact creation relies on existing laws and theories that are applied, tested, modified, and extended through the experience, creativity, intuition, and problem-solving capabilities of the researcher. 			</a:t>
              </a:r>
            </a:p>
            <a:p>
              <a:pPr lvl="7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Hevner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et. al., 2004; Gregor &amp; 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Hevner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2013; Sein, Henfridsson, 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Purao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Rossi, &amp; Lindgren, 2011; 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Mullarkey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&amp; 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Hevner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2019)</a:t>
              </a:r>
            </a:p>
            <a:p>
              <a:pPr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	</a:t>
              </a:r>
              <a:endParaRPr lang="en-US" sz="2400" dirty="0"/>
            </a:p>
            <a:p>
              <a:pPr algn="r">
                <a:lnSpc>
                  <a:spcPts val="3600"/>
                </a:lnSpc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sp>
        <p:nvSpPr>
          <p:cNvPr id="16" name="AutoShape 4">
            <a:extLst>
              <a:ext uri="{FF2B5EF4-FFF2-40B4-BE49-F238E27FC236}">
                <a16:creationId xmlns:a16="http://schemas.microsoft.com/office/drawing/2014/main" id="{0259ACD2-4EEB-8749-9B7D-002AAFA4CB90}"/>
              </a:ext>
            </a:extLst>
          </p:cNvPr>
          <p:cNvSpPr/>
          <p:nvPr/>
        </p:nvSpPr>
        <p:spPr>
          <a:xfrm>
            <a:off x="2562558" y="2912234"/>
            <a:ext cx="935021" cy="12678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B96A14D5-C0F0-7949-9705-55975D56EAF1}"/>
              </a:ext>
            </a:extLst>
          </p:cNvPr>
          <p:cNvSpPr txBox="1"/>
          <p:nvPr/>
        </p:nvSpPr>
        <p:spPr>
          <a:xfrm>
            <a:off x="2562558" y="2019300"/>
            <a:ext cx="9689565" cy="729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5200" dirty="0">
                <a:solidFill>
                  <a:srgbClr val="DB9F11"/>
                </a:solidFill>
                <a:latin typeface="Avenir Next" panose="020B0503020202020204" pitchFamily="34" charset="0"/>
              </a:rPr>
              <a:t>DSR</a:t>
            </a:r>
          </a:p>
        </p:txBody>
      </p:sp>
    </p:spTree>
    <p:extLst>
      <p:ext uri="{BB962C8B-B14F-4D97-AF65-F5344CB8AC3E}">
        <p14:creationId xmlns:p14="http://schemas.microsoft.com/office/powerpoint/2010/main" val="343709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13335000" cy="6416302"/>
            <a:chOff x="-36187" y="122396"/>
            <a:chExt cx="17780001" cy="8555068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Action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DSR </a:t>
              </a: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  <a:sym typeface="Wingdings" pitchFamily="2" charset="2"/>
                </a:rPr>
                <a:t> ADSR </a:t>
              </a:r>
              <a:endParaRPr lang="en-US" sz="5200" dirty="0">
                <a:solidFill>
                  <a:srgbClr val="DB9F11"/>
                </a:solidFill>
                <a:latin typeface="Avenir Next" panose="020B0503020202020204" pitchFamily="34" charset="0"/>
              </a:endParaRP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3"/>
              <a:ext cx="17713796" cy="48632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IS and IT are enhanced socio-technical systems often result from an iterative approach to the build and evaluation of multiple alternatives 			</a:t>
              </a:r>
            </a:p>
            <a:p>
              <a:pPr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(Gregor &amp; 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Hevner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2013)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Action DSR: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conducted in situ with participants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of the socio-technical system and 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ideal for reciprocal shaping and mutually influential roles </a:t>
              </a:r>
            </a:p>
            <a:p>
              <a:pPr lvl="1"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(Sein et al., 2011)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864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10439399" cy="7801296"/>
            <a:chOff x="-36187" y="122396"/>
            <a:chExt cx="13919200" cy="10401725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Elaborated 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ADSR </a:t>
              </a: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  <a:sym typeface="Wingdings" pitchFamily="2" charset="2"/>
                </a:rPr>
                <a:t> </a:t>
              </a:r>
              <a:r>
                <a:rPr lang="en-US" sz="5200" dirty="0" err="1">
                  <a:solidFill>
                    <a:srgbClr val="DB9F11"/>
                  </a:solidFill>
                  <a:latin typeface="Avenir Next" panose="020B0503020202020204" pitchFamily="34" charset="0"/>
                  <a:sym typeface="Wingdings" pitchFamily="2" charset="2"/>
                </a:rPr>
                <a:t>eADSR</a:t>
              </a:r>
              <a:endParaRPr lang="en-US" sz="5200" dirty="0">
                <a:solidFill>
                  <a:srgbClr val="DB9F11"/>
                </a:solidFill>
                <a:latin typeface="Avenir Next" panose="020B0503020202020204" pitchFamily="34" charset="0"/>
              </a:endParaRP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2"/>
              <a:ext cx="13852995" cy="67098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The Elaborated Action DSR (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eADSR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) method: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Guides the emergent design of artifacts.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Systematic iterate through a system, process, product, or service</a:t>
              </a:r>
            </a:p>
            <a:p>
              <a:pPr marL="1257300" lvl="2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Diagnosis</a:t>
              </a:r>
            </a:p>
            <a:p>
              <a:pPr marL="1257300" lvl="2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Design</a:t>
              </a:r>
            </a:p>
            <a:p>
              <a:pPr marL="1257300" lvl="2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Implementation</a:t>
              </a:r>
            </a:p>
            <a:p>
              <a:pPr marL="1257300" lvl="2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Evolution (next cycle) </a:t>
              </a:r>
            </a:p>
            <a:p>
              <a:pPr lvl="2"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Mullarkey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&amp; 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Hevner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2019),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9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665705" cy="10287000"/>
          </a:xfrm>
          <a:prstGeom prst="rect">
            <a:avLst/>
          </a:prstGeom>
          <a:solidFill>
            <a:srgbClr val="4A298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D9FE03-3249-0341-BAA6-FD40B0A8B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95300"/>
            <a:ext cx="10896600" cy="90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7801296"/>
            <a:chOff x="-36187" y="122396"/>
            <a:chExt cx="12983365" cy="10401725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Co-creation  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 err="1">
                  <a:solidFill>
                    <a:srgbClr val="DB9F11"/>
                  </a:solidFill>
                  <a:latin typeface="Avenir Next" panose="020B0503020202020204" pitchFamily="34" charset="0"/>
                </a:rPr>
                <a:t>eADSR</a:t>
              </a: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 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3"/>
              <a:ext cx="12917160" cy="6709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Traditionally: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companies engaging with end-users in value-creation activities </a:t>
              </a:r>
            </a:p>
            <a:p>
              <a:pPr lvl="1"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(Von Hippel, 1987)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A point-of-exchange between companies and consumers </a:t>
              </a:r>
            </a:p>
            <a:p>
              <a:pPr lvl="1"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(Prahalad &amp; Ramaswamy, 2002)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End-user consumers take on specific company activities</a:t>
              </a:r>
            </a:p>
            <a:p>
              <a:pPr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(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Voorberg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Bekkers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&amp; 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Tummers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2015)</a:t>
              </a:r>
            </a:p>
            <a:p>
              <a:pPr algn="r">
                <a:lnSpc>
                  <a:spcPts val="3600"/>
                </a:lnSpc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Value-creation be for some or all participants</a:t>
              </a:r>
            </a:p>
            <a:p>
              <a:pPr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(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Grönroos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2012).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50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599" y="899038"/>
            <a:ext cx="15257287" cy="8477221"/>
            <a:chOff x="-36188" y="122396"/>
            <a:chExt cx="20343051" cy="11302959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8" y="122396"/>
              <a:ext cx="20343051" cy="13465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Virtual Student Teams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An </a:t>
              </a:r>
              <a:r>
                <a:rPr lang="en-US" sz="5200" dirty="0" err="1">
                  <a:solidFill>
                    <a:srgbClr val="DB9F11"/>
                  </a:solidFill>
                  <a:latin typeface="Avenir Next" panose="020B0503020202020204" pitchFamily="34" charset="0"/>
                </a:rPr>
                <a:t>eADSR</a:t>
              </a: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 Approach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20" y="3484379"/>
              <a:ext cx="8772995" cy="79409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DSR is problem-solving process in a dynamic context to address sticky, wicked problems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>
                <a:lnSpc>
                  <a:spcPts val="3600"/>
                </a:lnSpc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Action DSR denotes close interaction with participants of a socio-technical system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>
                <a:lnSpc>
                  <a:spcPts val="3600"/>
                </a:lnSpc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>
                <a:lnSpc>
                  <a:spcPts val="3600"/>
                </a:lnSpc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eADSR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allows for exploration into non-obvious diagnoses of recurring problems &amp; co-creation of design solutions of the socio-technical system</a:t>
              </a:r>
            </a:p>
          </p:txBody>
        </p:sp>
      </p:grpSp>
      <p:sp>
        <p:nvSpPr>
          <p:cNvPr id="15" name="TextBox 7">
            <a:extLst>
              <a:ext uri="{FF2B5EF4-FFF2-40B4-BE49-F238E27FC236}">
                <a16:creationId xmlns:a16="http://schemas.microsoft.com/office/drawing/2014/main" id="{8A86A084-65DB-604B-A57E-9C86348A07FC}"/>
              </a:ext>
            </a:extLst>
          </p:cNvPr>
          <p:cNvSpPr txBox="1"/>
          <p:nvPr/>
        </p:nvSpPr>
        <p:spPr>
          <a:xfrm>
            <a:off x="9803255" y="3409274"/>
            <a:ext cx="6579746" cy="54940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Optimizing learning using student teams is context-dependent and is accompanied by a set of difficult problems</a:t>
            </a:r>
          </a:p>
          <a:p>
            <a:pPr>
              <a:lnSpc>
                <a:spcPts val="3600"/>
              </a:lnSpc>
            </a:pPr>
            <a:endParaRPr lang="en-US" sz="2400" dirty="0">
              <a:solidFill>
                <a:srgbClr val="000000"/>
              </a:solidFill>
              <a:latin typeface="Playfair Display" pitchFamily="2" charset="77"/>
              <a:ea typeface="Baskerville" panose="02020502070401020303" pitchFamily="18" charset="0"/>
              <a:cs typeface="Big Caslon Medium" panose="02000603090000020003" pitchFamily="2" charset="-79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The virtual collaborative team environment for student teams. Relies on IT from comm and content-production; touchpoints of social interactions</a:t>
            </a:r>
            <a:b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</a:br>
            <a:endParaRPr lang="en-US" sz="2400" dirty="0">
              <a:solidFill>
                <a:srgbClr val="000000"/>
              </a:solidFill>
              <a:latin typeface="Playfair Display" pitchFamily="2" charset="77"/>
              <a:ea typeface="Baskerville" panose="02020502070401020303" pitchFamily="18" charset="0"/>
              <a:cs typeface="Big Caslon Medium" panose="02000603090000020003" pitchFamily="2" charset="-79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Pedagogical designs implemented &amp; evaluated; lead to continual, </a:t>
            </a:r>
            <a:b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</a:b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cyclical re-diagnoses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FB1569-E06A-9A4E-A217-DFAC8E5F7841}"/>
              </a:ext>
            </a:extLst>
          </p:cNvPr>
          <p:cNvCxnSpPr/>
          <p:nvPr/>
        </p:nvCxnSpPr>
        <p:spPr>
          <a:xfrm>
            <a:off x="3276600" y="5143499"/>
            <a:ext cx="1173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DCC51B-A65B-6A43-A51A-DD68D29B32AA}"/>
              </a:ext>
            </a:extLst>
          </p:cNvPr>
          <p:cNvCxnSpPr/>
          <p:nvPr/>
        </p:nvCxnSpPr>
        <p:spPr>
          <a:xfrm>
            <a:off x="3276600" y="7353300"/>
            <a:ext cx="1173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88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6457492" y="3654240"/>
            <a:ext cx="935021" cy="12678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8" name="AutoShape 8"/>
          <p:cNvSpPr/>
          <p:nvPr/>
        </p:nvSpPr>
        <p:spPr>
          <a:xfrm>
            <a:off x="516112" y="-1"/>
            <a:ext cx="5513851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515131" y="0"/>
            <a:ext cx="5513851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41DE9-997A-5C49-9548-5DFEEBA05371}"/>
              </a:ext>
            </a:extLst>
          </p:cNvPr>
          <p:cNvSpPr txBox="1"/>
          <p:nvPr/>
        </p:nvSpPr>
        <p:spPr>
          <a:xfrm>
            <a:off x="7564772" y="480789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DIAGNOSIS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23B8E-FEB3-5148-85B7-8FC3E37ED1F8}"/>
              </a:ext>
            </a:extLst>
          </p:cNvPr>
          <p:cNvSpPr txBox="1"/>
          <p:nvPr/>
        </p:nvSpPr>
        <p:spPr>
          <a:xfrm>
            <a:off x="7564772" y="5498227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2CBF5-8B45-334A-935E-5E519715B9E1}"/>
              </a:ext>
            </a:extLst>
          </p:cNvPr>
          <p:cNvSpPr txBox="1"/>
          <p:nvPr/>
        </p:nvSpPr>
        <p:spPr>
          <a:xfrm>
            <a:off x="6445769" y="6188555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IMPLEMENTATION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52A9E-E43B-C646-8A19-514ED112AD6F}"/>
              </a:ext>
            </a:extLst>
          </p:cNvPr>
          <p:cNvSpPr txBox="1"/>
          <p:nvPr/>
        </p:nvSpPr>
        <p:spPr>
          <a:xfrm>
            <a:off x="6429042" y="4170347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err="1"/>
              <a:t>eADSR</a:t>
            </a:r>
            <a:r>
              <a:rPr lang="en-US" sz="3200" b="1" u="sng" dirty="0"/>
              <a:t> Cycle One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7BBB281-C7AE-3741-8DDC-0092E2C62108}"/>
              </a:ext>
            </a:extLst>
          </p:cNvPr>
          <p:cNvSpPr/>
          <p:nvPr/>
        </p:nvSpPr>
        <p:spPr>
          <a:xfrm rot="16200000">
            <a:off x="11239518" y="4961161"/>
            <a:ext cx="762482" cy="863025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2A432-7D35-BA47-B930-C70DC5FEB65E}"/>
              </a:ext>
            </a:extLst>
          </p:cNvPr>
          <p:cNvSpPr txBox="1"/>
          <p:nvPr/>
        </p:nvSpPr>
        <p:spPr>
          <a:xfrm>
            <a:off x="13188001" y="480789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DIAGNOSIS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564C95-3FF0-FB42-AD24-E5978C840F40}"/>
              </a:ext>
            </a:extLst>
          </p:cNvPr>
          <p:cNvSpPr txBox="1"/>
          <p:nvPr/>
        </p:nvSpPr>
        <p:spPr>
          <a:xfrm>
            <a:off x="13188001" y="5498227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67BD23-14D8-FC45-8738-BC9B4F330A2F}"/>
              </a:ext>
            </a:extLst>
          </p:cNvPr>
          <p:cNvSpPr txBox="1"/>
          <p:nvPr/>
        </p:nvSpPr>
        <p:spPr>
          <a:xfrm>
            <a:off x="12068998" y="6188555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IMPLEMENTATION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4156DB-5776-1648-8E45-9AA0C734F950}"/>
              </a:ext>
            </a:extLst>
          </p:cNvPr>
          <p:cNvSpPr txBox="1"/>
          <p:nvPr/>
        </p:nvSpPr>
        <p:spPr>
          <a:xfrm>
            <a:off x="12052271" y="4170347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err="1"/>
              <a:t>eADSR</a:t>
            </a:r>
            <a:r>
              <a:rPr lang="en-US" sz="3200" b="1" u="sng" dirty="0"/>
              <a:t> Cycle Two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7F50F65E-7333-3F41-BFA0-2991134DC547}"/>
              </a:ext>
            </a:extLst>
          </p:cNvPr>
          <p:cNvSpPr txBox="1"/>
          <p:nvPr/>
        </p:nvSpPr>
        <p:spPr>
          <a:xfrm>
            <a:off x="6344463" y="1206682"/>
            <a:ext cx="9689565" cy="2139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5200" b="1" dirty="0">
                <a:solidFill>
                  <a:srgbClr val="DB9F11"/>
                </a:solidFill>
                <a:latin typeface="Avenir Next" panose="020B0503020202020204" pitchFamily="34" charset="0"/>
              </a:rPr>
              <a:t>ELABORATED ACTION DESIGN SCIENCE RESEARCH APPROACH 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9AE05CE5-0B07-A141-B15F-2F4D980845E5}"/>
              </a:ext>
            </a:extLst>
          </p:cNvPr>
          <p:cNvSpPr/>
          <p:nvPr/>
        </p:nvSpPr>
        <p:spPr>
          <a:xfrm rot="5400000">
            <a:off x="5290882" y="1009650"/>
            <a:ext cx="952500" cy="838200"/>
          </a:xfrm>
          <a:prstGeom prst="triangle">
            <a:avLst/>
          </a:prstGeom>
          <a:solidFill>
            <a:srgbClr val="DBA0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10675836" cy="9730811"/>
            <a:chOff x="-36187" y="122396"/>
            <a:chExt cx="14234449" cy="12974410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 err="1">
                  <a:solidFill>
                    <a:srgbClr val="4B298A"/>
                  </a:solidFill>
                  <a:latin typeface="Avenir Next" panose="020B0503020202020204" pitchFamily="34" charset="0"/>
                </a:rPr>
                <a:t>eADSR</a:t>
              </a: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 Cycle One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3"/>
              <a:ext cx="14170505" cy="9105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0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Diagnosis, Design, &amp; Implementation Phases 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309087"/>
              <a:ext cx="12917160" cy="9787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Goals:</a:t>
              </a: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Improve virtual student team collaboration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Create transparency for student team interactions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Initially informal trial and error process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Courses: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Undergraduate Project Management course</a:t>
              </a:r>
            </a:p>
            <a:p>
              <a:pPr marL="1257300" lvl="2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Face-to-face and online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Graduate Project Management courses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Graduate Leadership &amp; Team Building Course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algn="l">
                <a:lnSpc>
                  <a:spcPts val="3600"/>
                </a:lnSpc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C70CB2F-5D28-2244-BDBF-DEA21CF52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718" y="8238667"/>
            <a:ext cx="2837169" cy="1603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55BC67-6F5A-9146-821D-CB1FA0CE1CEC}"/>
              </a:ext>
            </a:extLst>
          </p:cNvPr>
          <p:cNvSpPr txBox="1"/>
          <p:nvPr/>
        </p:nvSpPr>
        <p:spPr>
          <a:xfrm>
            <a:off x="14275947" y="1908931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DIAGNOSIS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1EC70-8614-4945-BEAD-33704F95A538}"/>
              </a:ext>
            </a:extLst>
          </p:cNvPr>
          <p:cNvSpPr txBox="1"/>
          <p:nvPr/>
        </p:nvSpPr>
        <p:spPr>
          <a:xfrm>
            <a:off x="14275947" y="259925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4F4FE-FF8F-CA4C-81E2-C6D3853FC7AA}"/>
              </a:ext>
            </a:extLst>
          </p:cNvPr>
          <p:cNvSpPr txBox="1"/>
          <p:nvPr/>
        </p:nvSpPr>
        <p:spPr>
          <a:xfrm>
            <a:off x="13156944" y="3289587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A704D-BB57-0A40-A67D-BBCFBBA7F9A3}"/>
              </a:ext>
            </a:extLst>
          </p:cNvPr>
          <p:cNvSpPr txBox="1"/>
          <p:nvPr/>
        </p:nvSpPr>
        <p:spPr>
          <a:xfrm>
            <a:off x="13140217" y="1271379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dirty="0">
                <a:solidFill>
                  <a:schemeClr val="bg1">
                    <a:lumMod val="50000"/>
                  </a:schemeClr>
                </a:solidFill>
              </a:rPr>
              <a:t> Cycle One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8C08DAE-0223-0E4B-884A-5782C07E20AE}"/>
              </a:ext>
            </a:extLst>
          </p:cNvPr>
          <p:cNvSpPr/>
          <p:nvPr/>
        </p:nvSpPr>
        <p:spPr>
          <a:xfrm>
            <a:off x="15266306" y="4185954"/>
            <a:ext cx="762482" cy="863025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EFDDF4-69A3-1946-80AB-333E8133A422}"/>
              </a:ext>
            </a:extLst>
          </p:cNvPr>
          <p:cNvSpPr txBox="1"/>
          <p:nvPr/>
        </p:nvSpPr>
        <p:spPr>
          <a:xfrm>
            <a:off x="14309439" y="580527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DIAGNOSIS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92FE80-4E57-F04B-96F0-E1FD2B7A391A}"/>
              </a:ext>
            </a:extLst>
          </p:cNvPr>
          <p:cNvSpPr txBox="1"/>
          <p:nvPr/>
        </p:nvSpPr>
        <p:spPr>
          <a:xfrm>
            <a:off x="14309439" y="649559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55CABF-14FA-974F-87E2-F00C0B46DDF1}"/>
              </a:ext>
            </a:extLst>
          </p:cNvPr>
          <p:cNvSpPr txBox="1"/>
          <p:nvPr/>
        </p:nvSpPr>
        <p:spPr>
          <a:xfrm>
            <a:off x="13190436" y="7185926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6CDD21-C231-1640-9454-4601CB3145CA}"/>
              </a:ext>
            </a:extLst>
          </p:cNvPr>
          <p:cNvSpPr txBox="1"/>
          <p:nvPr/>
        </p:nvSpPr>
        <p:spPr>
          <a:xfrm>
            <a:off x="13173709" y="5167718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dirty="0">
                <a:solidFill>
                  <a:schemeClr val="bg1">
                    <a:lumMod val="50000"/>
                  </a:schemeClr>
                </a:solidFill>
              </a:rPr>
              <a:t> Cycle Two</a:t>
            </a:r>
          </a:p>
        </p:txBody>
      </p:sp>
    </p:spTree>
    <p:extLst>
      <p:ext uri="{BB962C8B-B14F-4D97-AF65-F5344CB8AC3E}">
        <p14:creationId xmlns:p14="http://schemas.microsoft.com/office/powerpoint/2010/main" val="38774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8807482"/>
            <a:chOff x="-36187" y="122396"/>
            <a:chExt cx="12983365" cy="11743302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 err="1">
                  <a:solidFill>
                    <a:srgbClr val="4B298A"/>
                  </a:solidFill>
                  <a:latin typeface="Avenir Next" panose="020B0503020202020204" pitchFamily="34" charset="0"/>
                </a:rPr>
                <a:t>eADSR</a:t>
              </a: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 Cycle One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885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0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Problem Diagnosis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309087"/>
              <a:ext cx="12917160" cy="8556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Divide and conquer rather than collaboration</a:t>
              </a: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Copy/paste individual parts and submit as team effort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Morgan and Steward (2017) – integration by stapler</a:t>
              </a: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Results: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Team conflict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Missed deadlines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Low satisfaction with teamwork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Disjointed project submissions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Poor team performance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Lack of real-world experience of collaboration and virtual teamwork</a:t>
              </a: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C70CB2F-5D28-2244-BDBF-DEA21CF52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718" y="8238667"/>
            <a:ext cx="2837169" cy="16036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0409E-C2FB-244B-9D0C-0FBFF19223C1}"/>
              </a:ext>
            </a:extLst>
          </p:cNvPr>
          <p:cNvSpPr txBox="1"/>
          <p:nvPr/>
        </p:nvSpPr>
        <p:spPr>
          <a:xfrm>
            <a:off x="14275947" y="1908931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highlight>
                  <a:srgbClr val="FFFF00"/>
                </a:highlight>
              </a:rPr>
              <a:t>DIAGNOSIS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9B5BD3-3FAE-E040-8484-F8FB982BAD19}"/>
              </a:ext>
            </a:extLst>
          </p:cNvPr>
          <p:cNvSpPr txBox="1"/>
          <p:nvPr/>
        </p:nvSpPr>
        <p:spPr>
          <a:xfrm>
            <a:off x="14275947" y="259925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B34E93-A006-8E46-B7C1-C1BF0C3B7AEB}"/>
              </a:ext>
            </a:extLst>
          </p:cNvPr>
          <p:cNvSpPr txBox="1"/>
          <p:nvPr/>
        </p:nvSpPr>
        <p:spPr>
          <a:xfrm>
            <a:off x="13156944" y="3289587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3F9E13-8721-A643-9A5F-73BEAEF6298A}"/>
              </a:ext>
            </a:extLst>
          </p:cNvPr>
          <p:cNvSpPr txBox="1"/>
          <p:nvPr/>
        </p:nvSpPr>
        <p:spPr>
          <a:xfrm>
            <a:off x="13140217" y="1271379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dirty="0">
                <a:solidFill>
                  <a:schemeClr val="bg1">
                    <a:lumMod val="50000"/>
                  </a:schemeClr>
                </a:solidFill>
              </a:rPr>
              <a:t> Cycle One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DA9214C-9C5F-774E-9FB6-A857C7DA2CF2}"/>
              </a:ext>
            </a:extLst>
          </p:cNvPr>
          <p:cNvSpPr/>
          <p:nvPr/>
        </p:nvSpPr>
        <p:spPr>
          <a:xfrm>
            <a:off x="15266306" y="4185954"/>
            <a:ext cx="762482" cy="863025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C96A3-7CEE-5C46-AC0A-E563C6741506}"/>
              </a:ext>
            </a:extLst>
          </p:cNvPr>
          <p:cNvSpPr txBox="1"/>
          <p:nvPr/>
        </p:nvSpPr>
        <p:spPr>
          <a:xfrm>
            <a:off x="14309439" y="580527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DIAGNOSIS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9CD39D-DB21-F645-9DF3-B72CE9048872}"/>
              </a:ext>
            </a:extLst>
          </p:cNvPr>
          <p:cNvSpPr txBox="1"/>
          <p:nvPr/>
        </p:nvSpPr>
        <p:spPr>
          <a:xfrm>
            <a:off x="14309439" y="649559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9DF86-E2C6-B04A-B6E0-4A5D9D5F757D}"/>
              </a:ext>
            </a:extLst>
          </p:cNvPr>
          <p:cNvSpPr txBox="1"/>
          <p:nvPr/>
        </p:nvSpPr>
        <p:spPr>
          <a:xfrm>
            <a:off x="13190436" y="7185926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558E11-9F86-4646-9880-BAF1009158A1}"/>
              </a:ext>
            </a:extLst>
          </p:cNvPr>
          <p:cNvSpPr txBox="1"/>
          <p:nvPr/>
        </p:nvSpPr>
        <p:spPr>
          <a:xfrm>
            <a:off x="13173709" y="5167718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dirty="0">
                <a:solidFill>
                  <a:schemeClr val="bg1">
                    <a:lumMod val="50000"/>
                  </a:schemeClr>
                </a:solidFill>
              </a:rPr>
              <a:t> Cycle Two</a:t>
            </a:r>
          </a:p>
        </p:txBody>
      </p:sp>
    </p:spTree>
    <p:extLst>
      <p:ext uri="{BB962C8B-B14F-4D97-AF65-F5344CB8AC3E}">
        <p14:creationId xmlns:p14="http://schemas.microsoft.com/office/powerpoint/2010/main" val="26630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8724691"/>
            <a:chOff x="-36187" y="122396"/>
            <a:chExt cx="12983365" cy="11632914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 err="1">
                  <a:solidFill>
                    <a:srgbClr val="4B298A"/>
                  </a:solidFill>
                  <a:latin typeface="Avenir Next" panose="020B0503020202020204" pitchFamily="34" charset="0"/>
                </a:rPr>
                <a:t>eADSR</a:t>
              </a: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 Cycle One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885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0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Problem Diagnosis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1"/>
              <a:ext cx="12917160" cy="79410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Initial solution attempts included: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Initial video conference meeting intended to </a:t>
              </a:r>
            </a:p>
            <a:p>
              <a:pPr marL="1257300" lvl="2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Build team relationships</a:t>
              </a:r>
            </a:p>
            <a:p>
              <a:pPr marL="1257300" lvl="2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Engender team development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Results</a:t>
              </a:r>
            </a:p>
            <a:p>
              <a:pPr marL="1257300" lvl="2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Impatient, frustrated students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Post meeting minutes of all collaborative meetings</a:t>
              </a:r>
            </a:p>
            <a:p>
              <a:pPr marL="1257300" lvl="2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Provide transparency on team collaboration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Results</a:t>
              </a:r>
            </a:p>
            <a:p>
              <a:pPr marL="1257300" lvl="2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Forced collaboration</a:t>
              </a:r>
            </a:p>
            <a:p>
              <a:pPr marL="1257300" lvl="2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Limited details shared</a:t>
              </a: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C70CB2F-5D28-2244-BDBF-DEA21CF52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718" y="8238667"/>
            <a:ext cx="2837169" cy="16036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A942C7-C444-154E-89C6-C0B6C4C105E9}"/>
              </a:ext>
            </a:extLst>
          </p:cNvPr>
          <p:cNvSpPr txBox="1"/>
          <p:nvPr/>
        </p:nvSpPr>
        <p:spPr>
          <a:xfrm>
            <a:off x="14275947" y="1908931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highlight>
                  <a:srgbClr val="FFFF00"/>
                </a:highlight>
              </a:rPr>
              <a:t>DIAGNOSIS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CCD1C7-F8CF-3C42-A9DC-E7D09B53FCCD}"/>
              </a:ext>
            </a:extLst>
          </p:cNvPr>
          <p:cNvSpPr txBox="1"/>
          <p:nvPr/>
        </p:nvSpPr>
        <p:spPr>
          <a:xfrm>
            <a:off x="14275947" y="259925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68065-89D3-E247-A4A4-3730201B603E}"/>
              </a:ext>
            </a:extLst>
          </p:cNvPr>
          <p:cNvSpPr txBox="1"/>
          <p:nvPr/>
        </p:nvSpPr>
        <p:spPr>
          <a:xfrm>
            <a:off x="13156944" y="3289587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DAD35D21-500C-4645-BF92-B30A924BAB7C}"/>
              </a:ext>
            </a:extLst>
          </p:cNvPr>
          <p:cNvSpPr/>
          <p:nvPr/>
        </p:nvSpPr>
        <p:spPr>
          <a:xfrm>
            <a:off x="15266306" y="4185954"/>
            <a:ext cx="762482" cy="863025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A4722D-A890-9F40-B82B-3F32911EA13C}"/>
              </a:ext>
            </a:extLst>
          </p:cNvPr>
          <p:cNvSpPr txBox="1"/>
          <p:nvPr/>
        </p:nvSpPr>
        <p:spPr>
          <a:xfrm>
            <a:off x="14309439" y="580527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DIAGNOSIS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5FF8C8-C37F-6B46-B31D-AAEF91374C7C}"/>
              </a:ext>
            </a:extLst>
          </p:cNvPr>
          <p:cNvSpPr txBox="1"/>
          <p:nvPr/>
        </p:nvSpPr>
        <p:spPr>
          <a:xfrm>
            <a:off x="14309439" y="649559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5B5CA3-9BD8-5242-B757-E851859AE019}"/>
              </a:ext>
            </a:extLst>
          </p:cNvPr>
          <p:cNvSpPr txBox="1"/>
          <p:nvPr/>
        </p:nvSpPr>
        <p:spPr>
          <a:xfrm>
            <a:off x="13190436" y="7185926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2C09DA-EDBE-064F-9DD6-7B61B93E23C7}"/>
              </a:ext>
            </a:extLst>
          </p:cNvPr>
          <p:cNvSpPr txBox="1"/>
          <p:nvPr/>
        </p:nvSpPr>
        <p:spPr>
          <a:xfrm>
            <a:off x="13140217" y="1271379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dirty="0">
                <a:solidFill>
                  <a:schemeClr val="bg1">
                    <a:lumMod val="50000"/>
                  </a:schemeClr>
                </a:solidFill>
              </a:rPr>
              <a:t> Cycle 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C811D8-CF4D-414D-A139-BCF3A3623CAA}"/>
              </a:ext>
            </a:extLst>
          </p:cNvPr>
          <p:cNvSpPr txBox="1"/>
          <p:nvPr/>
        </p:nvSpPr>
        <p:spPr>
          <a:xfrm>
            <a:off x="13173709" y="5167718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dirty="0">
                <a:solidFill>
                  <a:schemeClr val="bg1">
                    <a:lumMod val="50000"/>
                  </a:schemeClr>
                </a:solidFill>
              </a:rPr>
              <a:t> Cycle Two</a:t>
            </a:r>
          </a:p>
        </p:txBody>
      </p:sp>
    </p:spTree>
    <p:extLst>
      <p:ext uri="{BB962C8B-B14F-4D97-AF65-F5344CB8AC3E}">
        <p14:creationId xmlns:p14="http://schemas.microsoft.com/office/powerpoint/2010/main" val="19104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5954702"/>
            <a:chOff x="-36187" y="122396"/>
            <a:chExt cx="12983365" cy="7939598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 err="1">
                  <a:solidFill>
                    <a:srgbClr val="4B298A"/>
                  </a:solidFill>
                  <a:latin typeface="Avenir Next" panose="020B0503020202020204" pitchFamily="34" charset="0"/>
                </a:rPr>
                <a:t>eADSR</a:t>
              </a: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 Cycle One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885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0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Problem Diagnosis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1"/>
              <a:ext cx="12917160" cy="42477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More holistic approach is necessary 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Conceptual Design Artifact developed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lvl="3">
                <a:lnSpc>
                  <a:spcPts val="3600"/>
                </a:lnSpc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C70CB2F-5D28-2244-BDBF-DEA21CF52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718" y="8238667"/>
            <a:ext cx="2837169" cy="16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7E7AF8-66A9-074D-AA93-553362FAF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1888732"/>
            <a:ext cx="18323845" cy="7213600"/>
          </a:xfrm>
          <a:prstGeom prst="rect">
            <a:avLst/>
          </a:prstGeom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932935BB-01A3-7D4E-84B3-A5FC33C4DA1A}"/>
              </a:ext>
            </a:extLst>
          </p:cNvPr>
          <p:cNvSpPr txBox="1"/>
          <p:nvPr/>
        </p:nvSpPr>
        <p:spPr>
          <a:xfrm>
            <a:off x="2209800" y="825500"/>
            <a:ext cx="13868400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7500" dirty="0">
                <a:solidFill>
                  <a:srgbClr val="4B298A"/>
                </a:solidFill>
                <a:latin typeface="Avenir Next" panose="020B0503020202020204" pitchFamily="34" charset="0"/>
              </a:rPr>
              <a:t>Conceptual Design Artifact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4FED9-B733-4478-9C6F-826B8B3473FD}"/>
              </a:ext>
            </a:extLst>
          </p:cNvPr>
          <p:cNvSpPr/>
          <p:nvPr/>
        </p:nvSpPr>
        <p:spPr>
          <a:xfrm>
            <a:off x="1143000" y="2705100"/>
            <a:ext cx="5867400" cy="5334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3FF0C-1A26-49AD-92F5-FB99C4568E8E}"/>
              </a:ext>
            </a:extLst>
          </p:cNvPr>
          <p:cNvSpPr/>
          <p:nvPr/>
        </p:nvSpPr>
        <p:spPr>
          <a:xfrm>
            <a:off x="10881360" y="2705100"/>
            <a:ext cx="5882640" cy="5943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6B633-568B-45DF-9AD3-090EC114C346}"/>
              </a:ext>
            </a:extLst>
          </p:cNvPr>
          <p:cNvSpPr txBox="1"/>
          <p:nvPr/>
        </p:nvSpPr>
        <p:spPr>
          <a:xfrm>
            <a:off x="5486400" y="8925005"/>
            <a:ext cx="9265920" cy="490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Measurements based on Huang et al,. 2003)</a:t>
            </a:r>
          </a:p>
        </p:txBody>
      </p:sp>
    </p:spTree>
    <p:extLst>
      <p:ext uri="{BB962C8B-B14F-4D97-AF65-F5344CB8AC3E}">
        <p14:creationId xmlns:p14="http://schemas.microsoft.com/office/powerpoint/2010/main" val="14340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2139978"/>
            <a:chOff x="-36187" y="122396"/>
            <a:chExt cx="12983365" cy="2853302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 err="1">
                  <a:solidFill>
                    <a:srgbClr val="4B298A"/>
                  </a:solidFill>
                  <a:latin typeface="Avenir Next" panose="020B0503020202020204" pitchFamily="34" charset="0"/>
                </a:rPr>
                <a:t>eADSR</a:t>
              </a: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 Cycle One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885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0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Problem Diagnosis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C70CB2F-5D28-2244-BDBF-DEA21CF52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718" y="8238667"/>
            <a:ext cx="2837169" cy="1603617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FC3F0D2-426B-4307-921C-9B62ABB26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14600" y="3507639"/>
            <a:ext cx="5267325" cy="3867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58597E-8704-4C46-881D-2DE7DFAA8164}"/>
              </a:ext>
            </a:extLst>
          </p:cNvPr>
          <p:cNvSpPr txBox="1"/>
          <p:nvPr/>
        </p:nvSpPr>
        <p:spPr>
          <a:xfrm>
            <a:off x="2886075" y="7501660"/>
            <a:ext cx="52673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mat2468xke.deviantart.com/art/Stop-Sign-363260163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A463E-3364-442E-9B09-5C1136FCCEA0}"/>
              </a:ext>
            </a:extLst>
          </p:cNvPr>
          <p:cNvSpPr txBox="1"/>
          <p:nvPr/>
        </p:nvSpPr>
        <p:spPr>
          <a:xfrm>
            <a:off x="8153400" y="3758505"/>
            <a:ext cx="9814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"/>
              </a:rPr>
              <a:t>Instructor driven interventions have not led to past success </a:t>
            </a:r>
          </a:p>
          <a:p>
            <a:endParaRPr lang="en-US" sz="2800" dirty="0">
              <a:latin typeface=""/>
            </a:endParaRPr>
          </a:p>
          <a:p>
            <a:endParaRPr lang="en-US" sz="2800" dirty="0">
              <a:latin typeface="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ED81B3-7E12-4D8E-BE2E-29326109D2A3}"/>
              </a:ext>
            </a:extLst>
          </p:cNvPr>
          <p:cNvSpPr txBox="1"/>
          <p:nvPr/>
        </p:nvSpPr>
        <p:spPr>
          <a:xfrm>
            <a:off x="8458200" y="4748716"/>
            <a:ext cx="9144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Why try the same approach and expect different results?</a:t>
            </a:r>
          </a:p>
          <a:p>
            <a:pPr algn="ctr"/>
            <a:endParaRPr lang="en-US" sz="2800" dirty="0">
              <a:latin typeface=""/>
            </a:endParaRPr>
          </a:p>
          <a:p>
            <a:pPr algn="ctr"/>
            <a:r>
              <a:rPr lang="en-US" sz="2800" dirty="0"/>
              <a:t>Solution: Incorporate the student voice</a:t>
            </a:r>
          </a:p>
        </p:txBody>
      </p:sp>
    </p:spTree>
    <p:extLst>
      <p:ext uri="{BB962C8B-B14F-4D97-AF65-F5344CB8AC3E}">
        <p14:creationId xmlns:p14="http://schemas.microsoft.com/office/powerpoint/2010/main" val="122495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8724691"/>
            <a:chOff x="-36187" y="122396"/>
            <a:chExt cx="12983365" cy="11632914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 err="1">
                  <a:solidFill>
                    <a:srgbClr val="4B298A"/>
                  </a:solidFill>
                  <a:latin typeface="Avenir Next" panose="020B0503020202020204" pitchFamily="34" charset="0"/>
                </a:rPr>
                <a:t>eADSR</a:t>
              </a: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 Cycle One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885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0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Co-Created Design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1"/>
              <a:ext cx="12917160" cy="79410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Iterative Design Process</a:t>
              </a: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Course: Leading High-Performance Teams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Learning goal – building effective teams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Student Teams each iterated on one of the six design components</a:t>
              </a:r>
            </a:p>
            <a:p>
              <a:pPr lvl="1">
                <a:lnSpc>
                  <a:spcPts val="3600"/>
                </a:lnSpc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Created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Instantiated Design Artifact</a:t>
              </a:r>
            </a:p>
            <a:p>
              <a:pPr marL="1257300" lvl="2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aka - Virtual Team Classroom Environment</a:t>
              </a:r>
            </a:p>
            <a:p>
              <a:pPr lvl="1">
                <a:lnSpc>
                  <a:spcPts val="3600"/>
                </a:lnSpc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C70CB2F-5D28-2244-BDBF-DEA21CF52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718" y="8238667"/>
            <a:ext cx="2837169" cy="1603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9558AE-365B-FA4F-8BC8-12A9996747B5}"/>
              </a:ext>
            </a:extLst>
          </p:cNvPr>
          <p:cNvSpPr txBox="1"/>
          <p:nvPr/>
        </p:nvSpPr>
        <p:spPr>
          <a:xfrm>
            <a:off x="14275947" y="1908931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DIAGNOSIS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BA2632-D892-FA4E-A106-7F405A0741E7}"/>
              </a:ext>
            </a:extLst>
          </p:cNvPr>
          <p:cNvSpPr txBox="1"/>
          <p:nvPr/>
        </p:nvSpPr>
        <p:spPr>
          <a:xfrm>
            <a:off x="14275947" y="259925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highlight>
                  <a:srgbClr val="FFFF00"/>
                </a:highlight>
              </a:rPr>
              <a:t>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B2E7A-5520-C54E-95BD-4F06B8E7B5BC}"/>
              </a:ext>
            </a:extLst>
          </p:cNvPr>
          <p:cNvSpPr txBox="1"/>
          <p:nvPr/>
        </p:nvSpPr>
        <p:spPr>
          <a:xfrm>
            <a:off x="13156944" y="3289587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6BB7649E-D794-5B4C-8975-9CE32F24783A}"/>
              </a:ext>
            </a:extLst>
          </p:cNvPr>
          <p:cNvSpPr/>
          <p:nvPr/>
        </p:nvSpPr>
        <p:spPr>
          <a:xfrm>
            <a:off x="15266306" y="4185954"/>
            <a:ext cx="762482" cy="863025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3D92E-45A0-F947-BF2C-421C824B0B94}"/>
              </a:ext>
            </a:extLst>
          </p:cNvPr>
          <p:cNvSpPr txBox="1"/>
          <p:nvPr/>
        </p:nvSpPr>
        <p:spPr>
          <a:xfrm>
            <a:off x="14309439" y="580527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DIAGNOSIS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D14D3D-D145-4547-BB3C-7503B507EC28}"/>
              </a:ext>
            </a:extLst>
          </p:cNvPr>
          <p:cNvSpPr txBox="1"/>
          <p:nvPr/>
        </p:nvSpPr>
        <p:spPr>
          <a:xfrm>
            <a:off x="14309439" y="649559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5B9C3D-0A2A-3548-B736-2B29E0E4741E}"/>
              </a:ext>
            </a:extLst>
          </p:cNvPr>
          <p:cNvSpPr txBox="1"/>
          <p:nvPr/>
        </p:nvSpPr>
        <p:spPr>
          <a:xfrm>
            <a:off x="13190436" y="7185926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D5605-8E48-0D43-8D72-BF7D1A5883F9}"/>
              </a:ext>
            </a:extLst>
          </p:cNvPr>
          <p:cNvSpPr txBox="1"/>
          <p:nvPr/>
        </p:nvSpPr>
        <p:spPr>
          <a:xfrm>
            <a:off x="13140217" y="1271379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dirty="0">
                <a:solidFill>
                  <a:schemeClr val="bg1">
                    <a:lumMod val="50000"/>
                  </a:schemeClr>
                </a:solidFill>
              </a:rPr>
              <a:t> Cycle 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DC8F1-A951-C845-B5B8-18AE373F74D9}"/>
              </a:ext>
            </a:extLst>
          </p:cNvPr>
          <p:cNvSpPr txBox="1"/>
          <p:nvPr/>
        </p:nvSpPr>
        <p:spPr>
          <a:xfrm>
            <a:off x="13173709" y="5167718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dirty="0">
                <a:solidFill>
                  <a:schemeClr val="bg1">
                    <a:lumMod val="50000"/>
                  </a:schemeClr>
                </a:solidFill>
              </a:rPr>
              <a:t> Cycle Two</a:t>
            </a:r>
          </a:p>
        </p:txBody>
      </p:sp>
    </p:spTree>
    <p:extLst>
      <p:ext uri="{BB962C8B-B14F-4D97-AF65-F5344CB8AC3E}">
        <p14:creationId xmlns:p14="http://schemas.microsoft.com/office/powerpoint/2010/main" val="31117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665705" cy="10287000"/>
          </a:xfrm>
          <a:prstGeom prst="rect">
            <a:avLst/>
          </a:prstGeom>
          <a:solidFill>
            <a:srgbClr val="4A298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1E4E1-D630-CA4A-80AC-FC74506F0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67791"/>
            <a:ext cx="5849879" cy="87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1B74-12BF-6E45-AAB2-C61FBDC580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3" t="9858" r="4988" b="23318"/>
          <a:stretch/>
        </p:blipFill>
        <p:spPr bwMode="auto">
          <a:xfrm>
            <a:off x="0" y="-63500"/>
            <a:ext cx="18288000" cy="10482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0A32702F-0CB9-CD4B-82DD-CF7D169819E8}"/>
              </a:ext>
            </a:extLst>
          </p:cNvPr>
          <p:cNvSpPr txBox="1"/>
          <p:nvPr/>
        </p:nvSpPr>
        <p:spPr>
          <a:xfrm>
            <a:off x="304800" y="495300"/>
            <a:ext cx="13792201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7500" dirty="0">
                <a:solidFill>
                  <a:srgbClr val="4B298A"/>
                </a:solidFill>
                <a:latin typeface="Avenir Next" panose="020B0503020202020204" pitchFamily="34" charset="0"/>
              </a:rPr>
              <a:t>Instantiated Design Artifact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E7F02E-0EF5-499E-85FD-A7C232CBD93C}"/>
              </a:ext>
            </a:extLst>
          </p:cNvPr>
          <p:cNvSpPr/>
          <p:nvPr/>
        </p:nvSpPr>
        <p:spPr>
          <a:xfrm>
            <a:off x="304800" y="1505192"/>
            <a:ext cx="6705600" cy="79055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2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1B74-12BF-6E45-AAB2-C61FBDC580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3" t="9858" r="4988" b="23318"/>
          <a:stretch/>
        </p:blipFill>
        <p:spPr bwMode="auto">
          <a:xfrm>
            <a:off x="0" y="-63500"/>
            <a:ext cx="18288000" cy="10482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0A32702F-0CB9-CD4B-82DD-CF7D169819E8}"/>
              </a:ext>
            </a:extLst>
          </p:cNvPr>
          <p:cNvSpPr txBox="1"/>
          <p:nvPr/>
        </p:nvSpPr>
        <p:spPr>
          <a:xfrm>
            <a:off x="304800" y="495300"/>
            <a:ext cx="13792201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7500" dirty="0">
                <a:solidFill>
                  <a:srgbClr val="4B298A"/>
                </a:solidFill>
                <a:latin typeface="Avenir Next" panose="020B0503020202020204" pitchFamily="34" charset="0"/>
              </a:rPr>
              <a:t>Instantiated Design Artifact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C8C90D-8924-45C3-9A45-02F09CFBFFC8}"/>
              </a:ext>
            </a:extLst>
          </p:cNvPr>
          <p:cNvGrpSpPr/>
          <p:nvPr/>
        </p:nvGrpSpPr>
        <p:grpSpPr>
          <a:xfrm>
            <a:off x="6781800" y="495300"/>
            <a:ext cx="10972800" cy="9296400"/>
            <a:chOff x="6781800" y="495300"/>
            <a:chExt cx="10972800" cy="9296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E7F02E-0EF5-499E-85FD-A7C232CBD93C}"/>
                </a:ext>
              </a:extLst>
            </p:cNvPr>
            <p:cNvSpPr/>
            <p:nvPr/>
          </p:nvSpPr>
          <p:spPr>
            <a:xfrm>
              <a:off x="6781800" y="1333500"/>
              <a:ext cx="10668001" cy="845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01EDA2-6233-4908-B2CD-68FE255C8D85}"/>
                </a:ext>
              </a:extLst>
            </p:cNvPr>
            <p:cNvSpPr/>
            <p:nvPr/>
          </p:nvSpPr>
          <p:spPr>
            <a:xfrm>
              <a:off x="13258800" y="495300"/>
              <a:ext cx="4495800" cy="10098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E5FF09-6B4D-4C77-8D22-3F513178BDD1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2030557"/>
          <a:ext cx="7239000" cy="31242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112080916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20018013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Component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Recommendation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93017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Basic Message / Text Communication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GroupMe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385926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Email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Canvas Course Platform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20543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Phone – Person to person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Cell Phones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570158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Phone – Conference Call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Freeconferencecall.com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51075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Video Conference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Zoom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58577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Document Control &amp; Change Revision Tracking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Google Docs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49386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Virtual Water Cooler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Yammer or </a:t>
                      </a:r>
                      <a:r>
                        <a:rPr lang="en-US" sz="1600" dirty="0" err="1">
                          <a:effectLst/>
                        </a:rPr>
                        <a:t>Sococo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94194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8B32861-3F5D-4D4E-86FE-0A45EA0931A8}"/>
              </a:ext>
            </a:extLst>
          </p:cNvPr>
          <p:cNvSpPr txBox="1"/>
          <p:nvPr/>
        </p:nvSpPr>
        <p:spPr>
          <a:xfrm>
            <a:off x="7010400" y="7060353"/>
            <a:ext cx="9525000" cy="1893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Content-Production Collaborative Platform (course specific)</a:t>
            </a:r>
          </a:p>
          <a:p>
            <a:pPr marL="1257300" lvl="2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rPr>
              <a:t>Project Management – Wrike or Monday.com</a:t>
            </a:r>
          </a:p>
          <a:p>
            <a:pPr lvl="1">
              <a:lnSpc>
                <a:spcPts val="3600"/>
              </a:lnSpc>
            </a:pPr>
            <a:endParaRPr lang="en-US" sz="2400" dirty="0">
              <a:solidFill>
                <a:srgbClr val="000000"/>
              </a:solidFill>
              <a:latin typeface="Playfair Display" pitchFamily="2" charset="77"/>
              <a:ea typeface="Baskerville" panose="02020502070401020303" pitchFamily="18" charset="0"/>
              <a:cs typeface="Big Caslon Medium" panose="02000603090000020003" pitchFamily="2" charset="-79"/>
            </a:endParaRPr>
          </a:p>
          <a:p>
            <a:pPr marL="342900" indent="-342900" algn="l">
              <a:lnSpc>
                <a:spcPts val="36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Playfair Display" pitchFamily="2" charset="77"/>
              <a:ea typeface="Baskerville" panose="02020502070401020303" pitchFamily="18" charset="0"/>
              <a:cs typeface="Big Caslon Medium" panose="0200060309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654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9186355"/>
            <a:chOff x="-36187" y="122396"/>
            <a:chExt cx="12983365" cy="12248466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 err="1">
                  <a:solidFill>
                    <a:srgbClr val="4B298A"/>
                  </a:solidFill>
                  <a:latin typeface="Avenir Next" panose="020B0503020202020204" pitchFamily="34" charset="0"/>
                </a:rPr>
                <a:t>eADSR</a:t>
              </a: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 Cycle One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885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0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Implementation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1"/>
              <a:ext cx="12917160" cy="8556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Implemented in MBA Project Management course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Effectiveness evaluated pre-post test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Results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92% (N=81) students completed both pre-post survey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Results - not normally distributed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Wilcoxon Signed-Rank test used </a:t>
              </a:r>
            </a:p>
            <a:p>
              <a:pPr marL="1257300" lvl="2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Nonparametric equivalent of dependent t-test</a:t>
              </a:r>
            </a:p>
            <a:p>
              <a:pPr marL="1257300" lvl="2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lvl="1">
                <a:lnSpc>
                  <a:spcPts val="3600"/>
                </a:lnSpc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C70CB2F-5D28-2244-BDBF-DEA21CF52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718" y="8238667"/>
            <a:ext cx="2837169" cy="16036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415F6E-BEEF-DC48-B7F6-DD203688A173}"/>
              </a:ext>
            </a:extLst>
          </p:cNvPr>
          <p:cNvSpPr txBox="1"/>
          <p:nvPr/>
        </p:nvSpPr>
        <p:spPr>
          <a:xfrm>
            <a:off x="14275947" y="1908931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DIAGNOSIS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2AD7E-46EC-CC46-AEB0-849C4607BC2F}"/>
              </a:ext>
            </a:extLst>
          </p:cNvPr>
          <p:cNvSpPr txBox="1"/>
          <p:nvPr/>
        </p:nvSpPr>
        <p:spPr>
          <a:xfrm>
            <a:off x="14275947" y="259925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F0DECE-0A33-6841-9BE2-6C03E6D7FD62}"/>
              </a:ext>
            </a:extLst>
          </p:cNvPr>
          <p:cNvSpPr txBox="1"/>
          <p:nvPr/>
        </p:nvSpPr>
        <p:spPr>
          <a:xfrm>
            <a:off x="13156944" y="3289587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highlight>
                  <a:srgbClr val="FFFF00"/>
                </a:highlight>
              </a:rPr>
              <a:t>IMPLEMENTATION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A02BC392-73BB-E148-8FF8-CAB78302BA36}"/>
              </a:ext>
            </a:extLst>
          </p:cNvPr>
          <p:cNvSpPr/>
          <p:nvPr/>
        </p:nvSpPr>
        <p:spPr>
          <a:xfrm>
            <a:off x="15266306" y="4185954"/>
            <a:ext cx="762482" cy="863025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9380FA-B170-484C-B6E4-437977B869F6}"/>
              </a:ext>
            </a:extLst>
          </p:cNvPr>
          <p:cNvSpPr txBox="1"/>
          <p:nvPr/>
        </p:nvSpPr>
        <p:spPr>
          <a:xfrm>
            <a:off x="14309439" y="580527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DIAGNOSIS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649FB-57C3-6F4E-B18C-7967FEA3F1F0}"/>
              </a:ext>
            </a:extLst>
          </p:cNvPr>
          <p:cNvSpPr txBox="1"/>
          <p:nvPr/>
        </p:nvSpPr>
        <p:spPr>
          <a:xfrm>
            <a:off x="14309439" y="649559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944D3D-EB2D-1347-A697-8873D3FF1D25}"/>
              </a:ext>
            </a:extLst>
          </p:cNvPr>
          <p:cNvSpPr txBox="1"/>
          <p:nvPr/>
        </p:nvSpPr>
        <p:spPr>
          <a:xfrm>
            <a:off x="13190436" y="7185926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BAD56E-564E-524D-A46E-8CD9E0901CEF}"/>
              </a:ext>
            </a:extLst>
          </p:cNvPr>
          <p:cNvSpPr txBox="1"/>
          <p:nvPr/>
        </p:nvSpPr>
        <p:spPr>
          <a:xfrm>
            <a:off x="13140217" y="1271379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dirty="0">
                <a:solidFill>
                  <a:schemeClr val="bg1">
                    <a:lumMod val="50000"/>
                  </a:schemeClr>
                </a:solidFill>
              </a:rPr>
              <a:t> Cycle 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C470F7-9BB7-D647-BBA4-3E1BFBB1D6C3}"/>
              </a:ext>
            </a:extLst>
          </p:cNvPr>
          <p:cNvSpPr txBox="1"/>
          <p:nvPr/>
        </p:nvSpPr>
        <p:spPr>
          <a:xfrm>
            <a:off x="13173709" y="5167718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dirty="0">
                <a:solidFill>
                  <a:schemeClr val="bg1">
                    <a:lumMod val="50000"/>
                  </a:schemeClr>
                </a:solidFill>
              </a:rPr>
              <a:t> Cycle Two</a:t>
            </a:r>
          </a:p>
        </p:txBody>
      </p:sp>
    </p:spTree>
    <p:extLst>
      <p:ext uri="{BB962C8B-B14F-4D97-AF65-F5344CB8AC3E}">
        <p14:creationId xmlns:p14="http://schemas.microsoft.com/office/powerpoint/2010/main" val="11305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1B49BD-C686-D347-976B-2CDE512FD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38300"/>
            <a:ext cx="14682916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1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7339696"/>
            <a:chOff x="-36187" y="122396"/>
            <a:chExt cx="12983365" cy="9786255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 err="1">
                  <a:solidFill>
                    <a:srgbClr val="4B298A"/>
                  </a:solidFill>
                  <a:latin typeface="Avenir Next" panose="020B0503020202020204" pitchFamily="34" charset="0"/>
                </a:rPr>
                <a:t>eADSR</a:t>
              </a: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 Cycle One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885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0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Implementation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1"/>
              <a:ext cx="12917160" cy="609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Statistically significant improvement in team cohesion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Exploratory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Lacking structured hypothesis and experimental controls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Additional improvements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Transparency</a:t>
              </a:r>
            </a:p>
            <a:p>
              <a:pPr lvl="1">
                <a:lnSpc>
                  <a:spcPts val="3600"/>
                </a:lnSpc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C70CB2F-5D28-2244-BDBF-DEA21CF52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718" y="8238667"/>
            <a:ext cx="2837169" cy="16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3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11125200" cy="5493037"/>
            <a:chOff x="-36187" y="122396"/>
            <a:chExt cx="14833601" cy="7324046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 err="1">
                  <a:solidFill>
                    <a:srgbClr val="4B298A"/>
                  </a:solidFill>
                  <a:latin typeface="Avenir Next" panose="020B0503020202020204" pitchFamily="34" charset="0"/>
                </a:rPr>
                <a:t>eADSR</a:t>
              </a: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 Cycle Two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5"/>
              <a:ext cx="14769657" cy="9105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0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Diagnosis, Design, &amp; Implementation Phases 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2"/>
              <a:ext cx="12917160" cy="3632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Continuous improvement</a:t>
              </a: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Revisit Instantiated Design Artifact</a:t>
              </a: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C70CB2F-5D28-2244-BDBF-DEA21CF52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718" y="8238667"/>
            <a:ext cx="2837169" cy="16036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C4AEEC-1AEA-394A-A2D5-30F1FB99283E}"/>
              </a:ext>
            </a:extLst>
          </p:cNvPr>
          <p:cNvSpPr txBox="1"/>
          <p:nvPr/>
        </p:nvSpPr>
        <p:spPr>
          <a:xfrm>
            <a:off x="14275947" y="1908931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DIAGNOSIS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94D44C-E4E4-DE42-A6FC-062C685AF950}"/>
              </a:ext>
            </a:extLst>
          </p:cNvPr>
          <p:cNvSpPr txBox="1"/>
          <p:nvPr/>
        </p:nvSpPr>
        <p:spPr>
          <a:xfrm>
            <a:off x="14275947" y="259925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5BBC8-2486-0446-BE6D-E22BC1895F1A}"/>
              </a:ext>
            </a:extLst>
          </p:cNvPr>
          <p:cNvSpPr txBox="1"/>
          <p:nvPr/>
        </p:nvSpPr>
        <p:spPr>
          <a:xfrm>
            <a:off x="13156944" y="3289587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B57C1BE-0375-4941-AE35-027D80D7BD66}"/>
              </a:ext>
            </a:extLst>
          </p:cNvPr>
          <p:cNvSpPr/>
          <p:nvPr/>
        </p:nvSpPr>
        <p:spPr>
          <a:xfrm>
            <a:off x="15266306" y="4185954"/>
            <a:ext cx="762482" cy="863025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21B1E-A308-2345-A2CA-EBB46BBE40FD}"/>
              </a:ext>
            </a:extLst>
          </p:cNvPr>
          <p:cNvSpPr txBox="1"/>
          <p:nvPr/>
        </p:nvSpPr>
        <p:spPr>
          <a:xfrm>
            <a:off x="14309439" y="580527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DIAGNOSIS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3C402-2E7A-2541-89E2-9ACBD1E23130}"/>
              </a:ext>
            </a:extLst>
          </p:cNvPr>
          <p:cNvSpPr txBox="1"/>
          <p:nvPr/>
        </p:nvSpPr>
        <p:spPr>
          <a:xfrm>
            <a:off x="14309439" y="649559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A4AED-43A3-A943-9C8A-AB338246E413}"/>
              </a:ext>
            </a:extLst>
          </p:cNvPr>
          <p:cNvSpPr txBox="1"/>
          <p:nvPr/>
        </p:nvSpPr>
        <p:spPr>
          <a:xfrm>
            <a:off x="13190436" y="7185926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34BAC-7E13-F24E-A9AC-6F7E5F2A21B8}"/>
              </a:ext>
            </a:extLst>
          </p:cNvPr>
          <p:cNvSpPr txBox="1"/>
          <p:nvPr/>
        </p:nvSpPr>
        <p:spPr>
          <a:xfrm>
            <a:off x="13140217" y="1271379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strike="sngStrike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strike="sngStrike" dirty="0">
                <a:solidFill>
                  <a:schemeClr val="bg1">
                    <a:lumMod val="50000"/>
                  </a:schemeClr>
                </a:solidFill>
              </a:rPr>
              <a:t> Cycle 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46FCA8-0077-1B43-9C0F-D03DEC1732D9}"/>
              </a:ext>
            </a:extLst>
          </p:cNvPr>
          <p:cNvSpPr txBox="1"/>
          <p:nvPr/>
        </p:nvSpPr>
        <p:spPr>
          <a:xfrm>
            <a:off x="13173709" y="5167718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err="1">
                <a:highlight>
                  <a:srgbClr val="FFFF00"/>
                </a:highlight>
              </a:rPr>
              <a:t>eADSR</a:t>
            </a:r>
            <a:r>
              <a:rPr lang="en-US" sz="3200" b="1" u="sng" dirty="0">
                <a:highlight>
                  <a:srgbClr val="FFFF00"/>
                </a:highlight>
              </a:rPr>
              <a:t> Cycle Two</a:t>
            </a:r>
          </a:p>
        </p:txBody>
      </p:sp>
    </p:spTree>
    <p:extLst>
      <p:ext uri="{BB962C8B-B14F-4D97-AF65-F5344CB8AC3E}">
        <p14:creationId xmlns:p14="http://schemas.microsoft.com/office/powerpoint/2010/main" val="10581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8263026"/>
            <a:chOff x="-36187" y="122396"/>
            <a:chExt cx="12983365" cy="11017361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 err="1">
                  <a:solidFill>
                    <a:srgbClr val="4B298A"/>
                  </a:solidFill>
                  <a:latin typeface="Avenir Next" panose="020B0503020202020204" pitchFamily="34" charset="0"/>
                </a:rPr>
                <a:t>eADSR</a:t>
              </a: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 Cycle Two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885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0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Problem Diagnosis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1"/>
              <a:ext cx="12917160" cy="73255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Variety of technologies / tools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Confusion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Disjointed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Start-up bulky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Tools not under the auspices of the university </a:t>
              </a: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Some not available to all students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Example - Group me is restrictive for use by international students</a:t>
              </a: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C70CB2F-5D28-2244-BDBF-DEA21CF52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718" y="8238667"/>
            <a:ext cx="2837169" cy="16036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554483-4497-AF44-94DB-EB2DBA545015}"/>
              </a:ext>
            </a:extLst>
          </p:cNvPr>
          <p:cNvSpPr txBox="1"/>
          <p:nvPr/>
        </p:nvSpPr>
        <p:spPr>
          <a:xfrm>
            <a:off x="14275947" y="187253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DIAGNOSIS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FBC66B-D143-434D-958F-79016E385BC0}"/>
              </a:ext>
            </a:extLst>
          </p:cNvPr>
          <p:cNvSpPr txBox="1"/>
          <p:nvPr/>
        </p:nvSpPr>
        <p:spPr>
          <a:xfrm>
            <a:off x="14275947" y="256285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3FB5A0-BB41-3746-8E26-B35C7FE0F3F8}"/>
              </a:ext>
            </a:extLst>
          </p:cNvPr>
          <p:cNvSpPr txBox="1"/>
          <p:nvPr/>
        </p:nvSpPr>
        <p:spPr>
          <a:xfrm>
            <a:off x="13156944" y="3253186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4774D930-7E27-924E-8D69-FE4F0EA7E048}"/>
              </a:ext>
            </a:extLst>
          </p:cNvPr>
          <p:cNvSpPr/>
          <p:nvPr/>
        </p:nvSpPr>
        <p:spPr>
          <a:xfrm>
            <a:off x="15266306" y="4149553"/>
            <a:ext cx="762482" cy="863025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23342-945A-924E-BCA9-F44976D8EBC3}"/>
              </a:ext>
            </a:extLst>
          </p:cNvPr>
          <p:cNvSpPr txBox="1"/>
          <p:nvPr/>
        </p:nvSpPr>
        <p:spPr>
          <a:xfrm>
            <a:off x="14309439" y="576886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highlight>
                  <a:srgbClr val="FFFF00"/>
                </a:highlight>
              </a:rPr>
              <a:t>DIAGNOSIS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9F0256-7EEE-AC42-A6A7-0D829827266D}"/>
              </a:ext>
            </a:extLst>
          </p:cNvPr>
          <p:cNvSpPr txBox="1"/>
          <p:nvPr/>
        </p:nvSpPr>
        <p:spPr>
          <a:xfrm>
            <a:off x="14309439" y="6459197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E0ACA-CCE7-E546-B8E6-B52790FD97FB}"/>
              </a:ext>
            </a:extLst>
          </p:cNvPr>
          <p:cNvSpPr txBox="1"/>
          <p:nvPr/>
        </p:nvSpPr>
        <p:spPr>
          <a:xfrm>
            <a:off x="13190436" y="7149525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27DA65-26EE-8346-93E3-F19E0259B307}"/>
              </a:ext>
            </a:extLst>
          </p:cNvPr>
          <p:cNvSpPr txBox="1"/>
          <p:nvPr/>
        </p:nvSpPr>
        <p:spPr>
          <a:xfrm>
            <a:off x="13140217" y="1234978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strike="sngStrike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strike="sngStrike" dirty="0">
                <a:solidFill>
                  <a:schemeClr val="bg1">
                    <a:lumMod val="50000"/>
                  </a:schemeClr>
                </a:solidFill>
              </a:rPr>
              <a:t> Cycle 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25DD5-E7F1-EF42-A1F0-39776D30AA84}"/>
              </a:ext>
            </a:extLst>
          </p:cNvPr>
          <p:cNvSpPr txBox="1"/>
          <p:nvPr/>
        </p:nvSpPr>
        <p:spPr>
          <a:xfrm>
            <a:off x="13173709" y="5131317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dirty="0">
                <a:solidFill>
                  <a:schemeClr val="bg1">
                    <a:lumMod val="50000"/>
                  </a:schemeClr>
                </a:solidFill>
              </a:rPr>
              <a:t> Cycle Two</a:t>
            </a:r>
          </a:p>
        </p:txBody>
      </p:sp>
    </p:spTree>
    <p:extLst>
      <p:ext uri="{BB962C8B-B14F-4D97-AF65-F5344CB8AC3E}">
        <p14:creationId xmlns:p14="http://schemas.microsoft.com/office/powerpoint/2010/main" val="27243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7339696"/>
            <a:chOff x="-36187" y="122396"/>
            <a:chExt cx="12983365" cy="9786255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 err="1">
                  <a:solidFill>
                    <a:srgbClr val="4B298A"/>
                  </a:solidFill>
                  <a:latin typeface="Avenir Next" panose="020B0503020202020204" pitchFamily="34" charset="0"/>
                </a:rPr>
                <a:t>eADSR</a:t>
              </a: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 Cycle Two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885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0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Co-Created Design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1"/>
              <a:ext cx="12917160" cy="609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Considered Student Perspective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Reviewed course evaluations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Considered Technology Available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Microsoft Teams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Re-instantiated Design Artifact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Virtual Team Collaborative Environment</a:t>
              </a: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C70CB2F-5D28-2244-BDBF-DEA21CF52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718" y="8238667"/>
            <a:ext cx="2837169" cy="16036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C9FB02-029F-1B42-B6D3-5E99AA5536D4}"/>
              </a:ext>
            </a:extLst>
          </p:cNvPr>
          <p:cNvSpPr txBox="1"/>
          <p:nvPr/>
        </p:nvSpPr>
        <p:spPr>
          <a:xfrm>
            <a:off x="14275947" y="187253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DIAGNOSIS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7D4B5-CC58-3D44-A90C-3BBDFCB40B9B}"/>
              </a:ext>
            </a:extLst>
          </p:cNvPr>
          <p:cNvSpPr txBox="1"/>
          <p:nvPr/>
        </p:nvSpPr>
        <p:spPr>
          <a:xfrm>
            <a:off x="14275947" y="256285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9371C-2FD4-A24F-8C63-C4D1404B6381}"/>
              </a:ext>
            </a:extLst>
          </p:cNvPr>
          <p:cNvSpPr txBox="1"/>
          <p:nvPr/>
        </p:nvSpPr>
        <p:spPr>
          <a:xfrm>
            <a:off x="13156944" y="3253186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14F8188-7568-3B47-BF71-8137926C259C}"/>
              </a:ext>
            </a:extLst>
          </p:cNvPr>
          <p:cNvSpPr/>
          <p:nvPr/>
        </p:nvSpPr>
        <p:spPr>
          <a:xfrm>
            <a:off x="15266306" y="4149553"/>
            <a:ext cx="762482" cy="863025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6A43E9-40CD-364B-A32C-EAC23C3BCACF}"/>
              </a:ext>
            </a:extLst>
          </p:cNvPr>
          <p:cNvSpPr txBox="1"/>
          <p:nvPr/>
        </p:nvSpPr>
        <p:spPr>
          <a:xfrm>
            <a:off x="14309439" y="576886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DIAGNOSIS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4E83D-0F81-4E47-95AB-F25C210FC18A}"/>
              </a:ext>
            </a:extLst>
          </p:cNvPr>
          <p:cNvSpPr txBox="1"/>
          <p:nvPr/>
        </p:nvSpPr>
        <p:spPr>
          <a:xfrm>
            <a:off x="14309439" y="6459197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highlight>
                  <a:srgbClr val="FFFF00"/>
                </a:highlight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CC707-46C7-1A4A-A4DA-247B66ED22F3}"/>
              </a:ext>
            </a:extLst>
          </p:cNvPr>
          <p:cNvSpPr txBox="1"/>
          <p:nvPr/>
        </p:nvSpPr>
        <p:spPr>
          <a:xfrm>
            <a:off x="13190436" y="7149525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3F762-4B1C-414F-AD35-6F7F3C34074E}"/>
              </a:ext>
            </a:extLst>
          </p:cNvPr>
          <p:cNvSpPr txBox="1"/>
          <p:nvPr/>
        </p:nvSpPr>
        <p:spPr>
          <a:xfrm>
            <a:off x="13140217" y="1234978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strike="sngStrike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strike="sngStrike" dirty="0">
                <a:solidFill>
                  <a:schemeClr val="bg1">
                    <a:lumMod val="50000"/>
                  </a:schemeClr>
                </a:solidFill>
              </a:rPr>
              <a:t> Cycle 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12B524-2265-AE41-A135-41C6CBC50657}"/>
              </a:ext>
            </a:extLst>
          </p:cNvPr>
          <p:cNvSpPr txBox="1"/>
          <p:nvPr/>
        </p:nvSpPr>
        <p:spPr>
          <a:xfrm>
            <a:off x="13173709" y="5131317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dirty="0">
                <a:solidFill>
                  <a:schemeClr val="bg1">
                    <a:lumMod val="50000"/>
                  </a:schemeClr>
                </a:solidFill>
              </a:rPr>
              <a:t> Cycle Two</a:t>
            </a:r>
          </a:p>
        </p:txBody>
      </p:sp>
    </p:spTree>
    <p:extLst>
      <p:ext uri="{BB962C8B-B14F-4D97-AF65-F5344CB8AC3E}">
        <p14:creationId xmlns:p14="http://schemas.microsoft.com/office/powerpoint/2010/main" val="148910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C52FE-E7BF-9B4E-A928-A6478E8A1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3" t="19635" r="3333" b="9767"/>
          <a:stretch/>
        </p:blipFill>
        <p:spPr>
          <a:xfrm>
            <a:off x="7879080" y="1981200"/>
            <a:ext cx="9067800" cy="6324600"/>
          </a:xfrm>
          <a:prstGeom prst="rect">
            <a:avLst/>
          </a:prstGeom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0A32702F-0CB9-CD4B-82DD-CF7D169819E8}"/>
              </a:ext>
            </a:extLst>
          </p:cNvPr>
          <p:cNvSpPr txBox="1"/>
          <p:nvPr/>
        </p:nvSpPr>
        <p:spPr>
          <a:xfrm>
            <a:off x="2209800" y="599953"/>
            <a:ext cx="13868400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7500" dirty="0">
                <a:solidFill>
                  <a:srgbClr val="4B298A"/>
                </a:solidFill>
                <a:latin typeface="Avenir Next" panose="020B0503020202020204" pitchFamily="34" charset="0"/>
              </a:rPr>
              <a:t>Re-instantiated Design Artifact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004A0-EC07-4442-9356-7391A6E5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0" t="12773" r="61459" b="49175"/>
          <a:stretch/>
        </p:blipFill>
        <p:spPr bwMode="auto">
          <a:xfrm>
            <a:off x="1371600" y="1632705"/>
            <a:ext cx="6172200" cy="5969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DD28A0-AE7F-8747-810D-865796D83D80}"/>
              </a:ext>
            </a:extLst>
          </p:cNvPr>
          <p:cNvCxnSpPr>
            <a:cxnSpLocks/>
          </p:cNvCxnSpPr>
          <p:nvPr/>
        </p:nvCxnSpPr>
        <p:spPr>
          <a:xfrm>
            <a:off x="3124200" y="2628900"/>
            <a:ext cx="1828800" cy="2133600"/>
          </a:xfrm>
          <a:prstGeom prst="line">
            <a:avLst/>
          </a:prstGeom>
          <a:ln w="825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0CE10E-C8A0-6B4C-82CD-C61F9ADDA1C8}"/>
              </a:ext>
            </a:extLst>
          </p:cNvPr>
          <p:cNvCxnSpPr>
            <a:cxnSpLocks/>
          </p:cNvCxnSpPr>
          <p:nvPr/>
        </p:nvCxnSpPr>
        <p:spPr>
          <a:xfrm flipV="1">
            <a:off x="2788920" y="2659566"/>
            <a:ext cx="2133600" cy="1981200"/>
          </a:xfrm>
          <a:prstGeom prst="line">
            <a:avLst/>
          </a:prstGeom>
          <a:ln w="825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97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840269" cy="10161997"/>
            <a:chOff x="-36187" y="122396"/>
            <a:chExt cx="13120360" cy="13549321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 err="1">
                  <a:solidFill>
                    <a:srgbClr val="4B298A"/>
                  </a:solidFill>
                  <a:latin typeface="Avenir Next" panose="020B0503020202020204" pitchFamily="34" charset="0"/>
                </a:rPr>
                <a:t>eADSR</a:t>
              </a: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 Cycle Two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885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0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Implementation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167013" y="3268447"/>
              <a:ext cx="12917160" cy="104032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Implemented in all courses requiring teamwork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Undergraduate Project Management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Leading High-Performance Teams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MBA Project Management courses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Results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Student Course Evaluations</a:t>
              </a:r>
            </a:p>
            <a:p>
              <a:pPr marL="1257300" lvl="2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Greater satisfaction in team collaboration</a:t>
              </a:r>
            </a:p>
            <a:p>
              <a:pPr marL="1257300" lvl="2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Appreciation of using current tools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Students voluntarily using the platforms in other courses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Next Steps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Formally evaluate the satisfaction</a:t>
              </a:r>
            </a:p>
            <a:p>
              <a:pPr lvl="1">
                <a:lnSpc>
                  <a:spcPts val="3600"/>
                </a:lnSpc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C70CB2F-5D28-2244-BDBF-DEA21CF52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718" y="8238667"/>
            <a:ext cx="2837169" cy="16036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902E7-CE98-2F4D-B972-81C8FA3882A3}"/>
              </a:ext>
            </a:extLst>
          </p:cNvPr>
          <p:cNvSpPr txBox="1"/>
          <p:nvPr/>
        </p:nvSpPr>
        <p:spPr>
          <a:xfrm>
            <a:off x="14275947" y="187253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DIAGNOSIS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95BB76-27E2-2C4C-8088-3D7F9AFAFBAC}"/>
              </a:ext>
            </a:extLst>
          </p:cNvPr>
          <p:cNvSpPr txBox="1"/>
          <p:nvPr/>
        </p:nvSpPr>
        <p:spPr>
          <a:xfrm>
            <a:off x="14275947" y="256285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22BCDB-9E71-A649-B46C-162565E6417B}"/>
              </a:ext>
            </a:extLst>
          </p:cNvPr>
          <p:cNvSpPr txBox="1"/>
          <p:nvPr/>
        </p:nvSpPr>
        <p:spPr>
          <a:xfrm>
            <a:off x="13156944" y="3253186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87FC36A-842C-F94C-811B-25C0A6673AEA}"/>
              </a:ext>
            </a:extLst>
          </p:cNvPr>
          <p:cNvSpPr/>
          <p:nvPr/>
        </p:nvSpPr>
        <p:spPr>
          <a:xfrm>
            <a:off x="15266306" y="4149553"/>
            <a:ext cx="762482" cy="863025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B7DEE0-AB6E-5941-BE04-D18B2F9A8236}"/>
              </a:ext>
            </a:extLst>
          </p:cNvPr>
          <p:cNvSpPr txBox="1"/>
          <p:nvPr/>
        </p:nvSpPr>
        <p:spPr>
          <a:xfrm>
            <a:off x="14309439" y="576886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DIAGNOSIS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0B144F-BF6D-5B49-AC01-82E2EC4A567D}"/>
              </a:ext>
            </a:extLst>
          </p:cNvPr>
          <p:cNvSpPr txBox="1"/>
          <p:nvPr/>
        </p:nvSpPr>
        <p:spPr>
          <a:xfrm>
            <a:off x="14309439" y="6459197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chemeClr val="bg1">
                    <a:lumMod val="50000"/>
                  </a:schemeClr>
                </a:solidFill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ECC682-C941-904F-A30D-4FC4326B4852}"/>
              </a:ext>
            </a:extLst>
          </p:cNvPr>
          <p:cNvSpPr txBox="1"/>
          <p:nvPr/>
        </p:nvSpPr>
        <p:spPr>
          <a:xfrm>
            <a:off x="13190436" y="7149525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highlight>
                  <a:srgbClr val="FFFF00"/>
                </a:highlight>
              </a:rPr>
              <a:t>IMPLEMENTATION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421928-6924-7444-8322-41306445BA65}"/>
              </a:ext>
            </a:extLst>
          </p:cNvPr>
          <p:cNvSpPr txBox="1"/>
          <p:nvPr/>
        </p:nvSpPr>
        <p:spPr>
          <a:xfrm>
            <a:off x="13140217" y="1234978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strike="sngStrike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strike="sngStrike" dirty="0">
                <a:solidFill>
                  <a:schemeClr val="bg1">
                    <a:lumMod val="50000"/>
                  </a:schemeClr>
                </a:solidFill>
              </a:rPr>
              <a:t> Cycle 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3914F0-8577-AB4B-9C7A-405C3D9C5E42}"/>
              </a:ext>
            </a:extLst>
          </p:cNvPr>
          <p:cNvSpPr txBox="1"/>
          <p:nvPr/>
        </p:nvSpPr>
        <p:spPr>
          <a:xfrm>
            <a:off x="13173709" y="5131317"/>
            <a:ext cx="3878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err="1">
                <a:solidFill>
                  <a:schemeClr val="bg1">
                    <a:lumMod val="50000"/>
                  </a:schemeClr>
                </a:solidFill>
              </a:rPr>
              <a:t>eADSR</a:t>
            </a:r>
            <a:r>
              <a:rPr lang="en-US" sz="3200" b="1" u="sng" dirty="0">
                <a:solidFill>
                  <a:schemeClr val="bg1">
                    <a:lumMod val="50000"/>
                  </a:schemeClr>
                </a:solidFill>
              </a:rPr>
              <a:t> Cycle Two</a:t>
            </a:r>
          </a:p>
        </p:txBody>
      </p:sp>
    </p:spTree>
    <p:extLst>
      <p:ext uri="{BB962C8B-B14F-4D97-AF65-F5344CB8AC3E}">
        <p14:creationId xmlns:p14="http://schemas.microsoft.com/office/powerpoint/2010/main" val="12830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665705" cy="10287000"/>
          </a:xfrm>
          <a:prstGeom prst="rect">
            <a:avLst/>
          </a:prstGeom>
          <a:solidFill>
            <a:srgbClr val="4A298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7BB1A-9A94-014F-B7E6-CC5F1A67E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1" y="541346"/>
            <a:ext cx="12344400" cy="92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8263026"/>
            <a:chOff x="-36187" y="122396"/>
            <a:chExt cx="12983365" cy="11017361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Conclusion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885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40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Importance 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1"/>
              <a:ext cx="12917160" cy="73255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Addressed the gap of student perspective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eADSR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can be used as a model for continuous improvement</a:t>
              </a:r>
            </a:p>
            <a:p>
              <a:pPr>
                <a:lnSpc>
                  <a:spcPts val="3600"/>
                </a:lnSpc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Provides replicable method to include student voice to address pedagogical approaches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Provides a model (VTCE) that can be implemented in a virtual classroom to encourage team collaboration</a:t>
              </a:r>
            </a:p>
            <a:p>
              <a:pPr lvl="1">
                <a:lnSpc>
                  <a:spcPts val="3600"/>
                </a:lnSpc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C70CB2F-5D28-2244-BDBF-DEA21CF52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718" y="8238667"/>
            <a:ext cx="2837169" cy="16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2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07230" y="10101975"/>
            <a:ext cx="18502460" cy="1850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07230" y="0"/>
            <a:ext cx="18502460" cy="185025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1564259" y="3357450"/>
            <a:ext cx="3569533" cy="1367270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6" name="TextBox 6"/>
          <p:cNvSpPr txBox="1"/>
          <p:nvPr/>
        </p:nvSpPr>
        <p:spPr>
          <a:xfrm>
            <a:off x="1824310" y="3508955"/>
            <a:ext cx="3049431" cy="51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spc="160" dirty="0">
                <a:solidFill>
                  <a:srgbClr val="FFFFFF"/>
                </a:solidFill>
                <a:latin typeface="Avenir Next" panose="020B0503020202020204" pitchFamily="34" charset="0"/>
              </a:rPr>
              <a:t>DBA Class Paper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8895" y="5076588"/>
            <a:ext cx="3049431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dirty="0"/>
              <a:t>Dr. Matt Mullarkey</a:t>
            </a:r>
          </a:p>
          <a:p>
            <a:pPr lvl="0"/>
            <a:r>
              <a:rPr lang="en-US" dirty="0"/>
              <a:t>Dr. Al </a:t>
            </a:r>
            <a:r>
              <a:rPr lang="en-US" dirty="0" err="1"/>
              <a:t>Hevner</a:t>
            </a:r>
            <a:endParaRPr lang="en-US" dirty="0"/>
          </a:p>
          <a:p>
            <a:pPr lvl="0"/>
            <a:r>
              <a:rPr lang="en-US" dirty="0"/>
              <a:t>Design Science, 2018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Dr. Grandon Gill</a:t>
            </a:r>
          </a:p>
          <a:p>
            <a:pPr lvl="0"/>
            <a:r>
              <a:rPr lang="en-US" dirty="0"/>
              <a:t>Publication Course, 2019</a:t>
            </a:r>
          </a:p>
        </p:txBody>
      </p:sp>
      <p:sp>
        <p:nvSpPr>
          <p:cNvPr id="8" name="AutoShape 8"/>
          <p:cNvSpPr/>
          <p:nvPr/>
        </p:nvSpPr>
        <p:spPr>
          <a:xfrm>
            <a:off x="5424256" y="3357450"/>
            <a:ext cx="3569533" cy="1367270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TextBox 9"/>
          <p:cNvSpPr txBox="1"/>
          <p:nvPr/>
        </p:nvSpPr>
        <p:spPr>
          <a:xfrm>
            <a:off x="5684307" y="3508955"/>
            <a:ext cx="3049431" cy="1050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spc="160" dirty="0">
                <a:solidFill>
                  <a:srgbClr val="FFFFFF"/>
                </a:solidFill>
                <a:latin typeface="Avenir Next" panose="020B0503020202020204" pitchFamily="34" charset="0"/>
              </a:rPr>
              <a:t>Conference Paper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30083" y="5092930"/>
            <a:ext cx="3049431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dirty="0"/>
              <a:t>Decision Sciences Annual Conference, 2019</a:t>
            </a:r>
          </a:p>
        </p:txBody>
      </p:sp>
      <p:sp>
        <p:nvSpPr>
          <p:cNvPr id="11" name="AutoShape 11"/>
          <p:cNvSpPr/>
          <p:nvPr/>
        </p:nvSpPr>
        <p:spPr>
          <a:xfrm>
            <a:off x="9294212" y="3357450"/>
            <a:ext cx="3569533" cy="1367270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12" name="TextBox 12"/>
          <p:cNvSpPr txBox="1"/>
          <p:nvPr/>
        </p:nvSpPr>
        <p:spPr>
          <a:xfrm>
            <a:off x="9554262" y="3508955"/>
            <a:ext cx="3049431" cy="1050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spc="160" dirty="0">
                <a:solidFill>
                  <a:srgbClr val="FFFFFF"/>
                </a:solidFill>
                <a:latin typeface="Avenir Next" panose="020B0503020202020204" pitchFamily="34" charset="0"/>
              </a:rPr>
              <a:t>Journal Submission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294212" y="5101928"/>
            <a:ext cx="3049431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dirty="0"/>
              <a:t>Decision Sciences Journal of Innovative Education, 2021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Empirical Study – R &amp; R</a:t>
            </a:r>
          </a:p>
          <a:p>
            <a:pPr lvl="0"/>
            <a:r>
              <a:rPr lang="en-US" dirty="0"/>
              <a:t>Repositioned as Teaching Brief - Reject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3154208" y="3357450"/>
            <a:ext cx="3569533" cy="1367270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15" name="TextBox 15"/>
          <p:cNvSpPr txBox="1"/>
          <p:nvPr/>
        </p:nvSpPr>
        <p:spPr>
          <a:xfrm>
            <a:off x="13414259" y="3508955"/>
            <a:ext cx="3049431" cy="527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spc="160" dirty="0">
                <a:solidFill>
                  <a:srgbClr val="FFFFFF"/>
                </a:solidFill>
                <a:latin typeface="Avenir Next" panose="020B0503020202020204" pitchFamily="34" charset="0"/>
              </a:rPr>
              <a:t>Current State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58341" y="5101927"/>
            <a:ext cx="3049431" cy="292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Playfair Display" pitchFamily="2" charset="77"/>
                <a:ea typeface="Palatino" pitchFamily="2" charset="77"/>
              </a:rPr>
              <a:t>Looking for a journal home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0" y="1028700"/>
            <a:ext cx="14964214" cy="1448289"/>
            <a:chOff x="0" y="0"/>
            <a:chExt cx="19952286" cy="1931052"/>
          </a:xfrm>
        </p:grpSpPr>
        <p:sp>
          <p:nvSpPr>
            <p:cNvPr id="18" name="AutoShape 18"/>
            <p:cNvSpPr/>
            <p:nvPr/>
          </p:nvSpPr>
          <p:spPr>
            <a:xfrm>
              <a:off x="0" y="0"/>
              <a:ext cx="19952286" cy="1931052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922613" y="462607"/>
              <a:ext cx="17654797" cy="1023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00"/>
                </a:lnSpc>
              </a:pPr>
              <a:r>
                <a:rPr lang="en-US" sz="5700" dirty="0">
                  <a:solidFill>
                    <a:srgbClr val="FFFFFF"/>
                  </a:solidFill>
                  <a:latin typeface="Avenir Next" panose="020B0503020202020204" pitchFamily="34" charset="0"/>
                </a:rPr>
                <a:t>Paper History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07230" y="10101975"/>
            <a:ext cx="18502460" cy="1850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07230" y="0"/>
            <a:ext cx="18502460" cy="18502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24310" y="3508955"/>
            <a:ext cx="3049431" cy="527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spc="160" dirty="0">
                <a:solidFill>
                  <a:srgbClr val="FFFFFF"/>
                </a:solidFill>
                <a:latin typeface="Avenir Next" panose="020B0503020202020204" pitchFamily="34" charset="0"/>
              </a:rPr>
              <a:t>TOPIC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414259" y="3508955"/>
            <a:ext cx="3049431" cy="527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spc="160" dirty="0">
                <a:solidFill>
                  <a:srgbClr val="FFFFFF"/>
                </a:solidFill>
                <a:latin typeface="Avenir Next" panose="020B0503020202020204" pitchFamily="34" charset="0"/>
              </a:rPr>
              <a:t>TOPIC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0" y="1028700"/>
            <a:ext cx="14964214" cy="1448289"/>
            <a:chOff x="0" y="0"/>
            <a:chExt cx="19952286" cy="1931052"/>
          </a:xfrm>
        </p:grpSpPr>
        <p:sp>
          <p:nvSpPr>
            <p:cNvPr id="18" name="AutoShape 18"/>
            <p:cNvSpPr/>
            <p:nvPr/>
          </p:nvSpPr>
          <p:spPr>
            <a:xfrm>
              <a:off x="0" y="0"/>
              <a:ext cx="19952286" cy="1931052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922613" y="462607"/>
              <a:ext cx="17654797" cy="1023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00"/>
                </a:lnSpc>
              </a:pPr>
              <a:r>
                <a:rPr lang="en-US" sz="5700" dirty="0">
                  <a:solidFill>
                    <a:srgbClr val="FFFFFF"/>
                  </a:solidFill>
                  <a:latin typeface="Avenir Next" panose="020B0503020202020204" pitchFamily="34" charset="0"/>
                </a:rPr>
                <a:t>Collaboration Opportunities</a:t>
              </a:r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EFBB8E46-5CFF-DA4A-9E8D-11B6CE47288B}"/>
              </a:ext>
            </a:extLst>
          </p:cNvPr>
          <p:cNvGrpSpPr/>
          <p:nvPr/>
        </p:nvGrpSpPr>
        <p:grpSpPr>
          <a:xfrm>
            <a:off x="1181100" y="3191815"/>
            <a:ext cx="14668500" cy="5810684"/>
            <a:chOff x="-209305" y="-28575"/>
            <a:chExt cx="11769474" cy="7747577"/>
          </a:xfrm>
        </p:grpSpPr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83EB737A-3177-7547-B02C-7E5FDBA02303}"/>
                </a:ext>
              </a:extLst>
            </p:cNvPr>
            <p:cNvSpPr txBox="1"/>
            <p:nvPr/>
          </p:nvSpPr>
          <p:spPr>
            <a:xfrm>
              <a:off x="0" y="-28575"/>
              <a:ext cx="11542461" cy="1420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spc="16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Annual EDBA Expectation &amp; Outcome Index</a:t>
              </a:r>
            </a:p>
          </p:txBody>
        </p:sp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5D88A14C-059F-E542-A4F9-950C5A803465}"/>
                </a:ext>
              </a:extLst>
            </p:cNvPr>
            <p:cNvSpPr txBox="1"/>
            <p:nvPr/>
          </p:nvSpPr>
          <p:spPr>
            <a:xfrm>
              <a:off x="0" y="750012"/>
              <a:ext cx="11560169" cy="2400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Longitudinal: 2021-2024 @ UNA, USF (2 programs), + 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NiBS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 (Ghana, Africa)</a:t>
              </a: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DEMO/CONTROL | PERSONALITY |  EXPECTATION/CONFIDENCE 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  <a:sym typeface="Wingdings" pitchFamily="2" charset="2"/>
                </a:rPr>
                <a:t> OUTCOME/REFLECTION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  <a:sym typeface="Wingdings" pitchFamily="2" charset="2"/>
                </a:rPr>
              </a:b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  <a:sym typeface="Wingdings" pitchFamily="2" charset="2"/>
                </a:rPr>
                <a:t>PSYCHOLOGICAL CAPITAL | ORG. CITIZENSHIP BEHAVIORS | IMPOSTER PHENOMENA </a:t>
              </a: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  <a:sym typeface="Wingdings" pitchFamily="2" charset="2"/>
                </a:rPr>
                <a:t>Data collection underway, Presenting at SEPA March 2022</a:t>
              </a:r>
            </a:p>
          </p:txBody>
        </p:sp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4563B475-C983-4045-AA47-95334DC371AC}"/>
                </a:ext>
              </a:extLst>
            </p:cNvPr>
            <p:cNvSpPr txBox="1"/>
            <p:nvPr/>
          </p:nvSpPr>
          <p:spPr>
            <a:xfrm>
              <a:off x="-209305" y="3729679"/>
              <a:ext cx="11560169" cy="7027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spc="16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MBA Imposter Phenomena &amp; Professional Identity </a:t>
              </a:r>
            </a:p>
          </p:txBody>
        </p:sp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128D25FA-72DF-F344-978C-779F43F9052D}"/>
                </a:ext>
              </a:extLst>
            </p:cNvPr>
            <p:cNvSpPr txBox="1"/>
            <p:nvPr/>
          </p:nvSpPr>
          <p:spPr>
            <a:xfrm>
              <a:off x="-17709" y="4706212"/>
              <a:ext cx="11560169" cy="3012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3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Data Collection Fall 2021-Spring 2022, </a:t>
              </a:r>
              <a:r>
                <a:rPr lang="en-US" sz="2300" i="1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N </a:t>
              </a:r>
              <a:r>
                <a:rPr lang="en-US" sz="23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= 649 and counting </a:t>
              </a: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3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Two MBA Courses: Early + Near Completion </a:t>
              </a: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3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DEMO/CONTROL | IMPOSTER PHENOMENA | PSYCHOLOGICAL CAPITAL | </a:t>
              </a:r>
              <a:br>
                <a:rPr lang="en-US" sz="23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</a:br>
              <a:r>
                <a:rPr lang="en-US" sz="23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PEDAGOGICAL EXPERIENCES | PROFESSIONAL IDENTITY </a:t>
              </a:r>
            </a:p>
            <a:p>
              <a:pPr marL="342900" indent="-342900" algn="l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300" dirty="0">
                  <a:solidFill>
                    <a:srgbClr val="000000"/>
                  </a:solidFill>
                  <a:latin typeface="Playfair Display" pitchFamily="2" charset="77"/>
                  <a:ea typeface="Palatino" pitchFamily="2" charset="77"/>
                </a:rPr>
                <a:t>Structural Equation Modelling assistance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4A2984">
              <a:alpha val="89804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7459230"/>
            <a:ext cx="13048052" cy="1821471"/>
            <a:chOff x="0" y="114300"/>
            <a:chExt cx="17397402" cy="2428628"/>
          </a:xfrm>
        </p:grpSpPr>
        <p:sp>
          <p:nvSpPr>
            <p:cNvPr id="4" name="TextBox 4"/>
            <p:cNvSpPr txBox="1"/>
            <p:nvPr/>
          </p:nvSpPr>
          <p:spPr>
            <a:xfrm>
              <a:off x="0" y="114300"/>
              <a:ext cx="1409533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FFFFFF"/>
                  </a:solidFill>
                  <a:latin typeface="Avenir Next Medium" panose="020B0503020202020204" pitchFamily="34" charset="0"/>
                </a:rPr>
                <a:t>THANK YOU!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840172"/>
              <a:ext cx="17397402" cy="7027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endParaRPr lang="en-US" sz="3200" spc="160" dirty="0">
                <a:solidFill>
                  <a:srgbClr val="DB9F11"/>
                </a:solidFill>
                <a:latin typeface="Avenir Next" panose="020B0503020202020204" pitchFamily="34" charset="0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105452" y="7251543"/>
            <a:ext cx="2153848" cy="2128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665705" cy="10287000"/>
          </a:xfrm>
          <a:prstGeom prst="rect">
            <a:avLst/>
          </a:prstGeom>
          <a:solidFill>
            <a:srgbClr val="4A298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39A0F0-70EA-8C49-9AF2-250FD77F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00100"/>
            <a:ext cx="12033704" cy="808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665705" cy="10287000"/>
          </a:xfrm>
          <a:prstGeom prst="rect">
            <a:avLst/>
          </a:prstGeom>
          <a:solidFill>
            <a:srgbClr val="4A298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22ACDD-CD9A-1846-8A2E-33480C696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48" y="943689"/>
            <a:ext cx="13009513" cy="839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516113" y="-1"/>
            <a:ext cx="1388888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1" y="4520"/>
            <a:ext cx="1752600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D12D3FC-859E-D142-81F3-2C6CDA78A215}"/>
              </a:ext>
            </a:extLst>
          </p:cNvPr>
          <p:cNvGrpSpPr/>
          <p:nvPr/>
        </p:nvGrpSpPr>
        <p:grpSpPr>
          <a:xfrm>
            <a:off x="2514600" y="899038"/>
            <a:ext cx="9737523" cy="8263024"/>
            <a:chOff x="-36187" y="122396"/>
            <a:chExt cx="12983365" cy="11017366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F450E7C7-C392-7A40-8BF6-85D1D892FF62}"/>
                </a:ext>
              </a:extLst>
            </p:cNvPr>
            <p:cNvSpPr/>
            <p:nvPr/>
          </p:nvSpPr>
          <p:spPr>
            <a:xfrm>
              <a:off x="27757" y="2806657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9D66FD0-AE1E-B147-9CA2-96A49143F94D}"/>
                </a:ext>
              </a:extLst>
            </p:cNvPr>
            <p:cNvSpPr txBox="1"/>
            <p:nvPr/>
          </p:nvSpPr>
          <p:spPr>
            <a:xfrm>
              <a:off x="-36187" y="122396"/>
              <a:ext cx="12912894" cy="1346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75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Importance of Teams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6BA6B5A-4E55-614A-B981-76E33C8C31E9}"/>
                </a:ext>
              </a:extLst>
            </p:cNvPr>
            <p:cNvSpPr txBox="1"/>
            <p:nvPr/>
          </p:nvSpPr>
          <p:spPr>
            <a:xfrm>
              <a:off x="27757" y="1597544"/>
              <a:ext cx="12919421" cy="972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Emphasis on Virtual  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6E601C6B-AE4E-3948-AF8A-09BD711FE263}"/>
                </a:ext>
              </a:extLst>
            </p:cNvPr>
            <p:cNvSpPr txBox="1"/>
            <p:nvPr/>
          </p:nvSpPr>
          <p:spPr>
            <a:xfrm>
              <a:off x="30018" y="3814251"/>
              <a:ext cx="12917160" cy="7325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Highly-sought skill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“ability to work in a team” = 2</a:t>
              </a:r>
              <a:r>
                <a:rPr lang="en-US" sz="2400" baseline="300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nd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 highest-rated skill sought by employers (NACE, 2019)  </a:t>
              </a:r>
            </a:p>
            <a:p>
              <a:pPr marL="800100" lvl="1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unchanged since 2016 (Morgan &amp; Stewart, 2017)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Pandemic-driven work-from-home and virtual team structures </a:t>
              </a:r>
            </a:p>
            <a:p>
              <a:pPr algn="r">
                <a:lnSpc>
                  <a:spcPts val="3600"/>
                </a:lnSpc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(Al-</a:t>
              </a:r>
              <a:r>
                <a:rPr lang="en-US" sz="2400" dirty="0" err="1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Jallad</a:t>
              </a: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, 2020)</a:t>
              </a:r>
              <a:b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</a:b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Therefore: imparting virtual team experience is paramount in higher-education </a:t>
              </a:r>
            </a:p>
            <a:p>
              <a:pPr>
                <a:lnSpc>
                  <a:spcPts val="3600"/>
                </a:lnSpc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6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000113" y="8238667"/>
            <a:ext cx="3772756" cy="156097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292582" y="721492"/>
            <a:ext cx="10058400" cy="5437064"/>
            <a:chOff x="-218134" y="-1556008"/>
            <a:chExt cx="13411201" cy="7249418"/>
          </a:xfrm>
        </p:grpSpPr>
        <p:sp>
          <p:nvSpPr>
            <p:cNvPr id="4" name="AutoShape 4"/>
            <p:cNvSpPr/>
            <p:nvPr/>
          </p:nvSpPr>
          <p:spPr>
            <a:xfrm>
              <a:off x="1253" y="1669262"/>
              <a:ext cx="1246695" cy="169041"/>
            </a:xfrm>
            <a:prstGeom prst="rect">
              <a:avLst/>
            </a:prstGeom>
            <a:solidFill>
              <a:srgbClr val="4B298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-218134" y="-1556008"/>
              <a:ext cx="13411201" cy="13003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7500"/>
                </a:lnSpc>
              </a:pPr>
              <a:r>
                <a:rPr lang="en-US" sz="6600" dirty="0">
                  <a:solidFill>
                    <a:srgbClr val="4B298A"/>
                  </a:solidFill>
                  <a:latin typeface="Avenir Next" panose="020B0503020202020204" pitchFamily="34" charset="0"/>
                </a:rPr>
                <a:t>Background &amp; Approach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53" y="460149"/>
              <a:ext cx="12919421" cy="972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60"/>
                </a:lnSpc>
              </a:pPr>
              <a:r>
                <a:rPr lang="en-US" sz="5200" dirty="0">
                  <a:solidFill>
                    <a:srgbClr val="DB9F11"/>
                  </a:solidFill>
                  <a:latin typeface="Avenir Next" panose="020B0503020202020204" pitchFamily="34" charset="0"/>
                </a:rPr>
                <a:t>TEAM-BASED RESEARCH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514" y="2676858"/>
              <a:ext cx="12917160" cy="30165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Instructor-Driven Team Pedagogical Interventions 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Virtual Team Development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000000"/>
                  </a:solidFill>
                  <a:latin typeface="Playfair Display" pitchFamily="2" charset="77"/>
                  <a:ea typeface="Baskerville" panose="02020502070401020303" pitchFamily="18" charset="0"/>
                  <a:cs typeface="Big Caslon Medium" panose="02000603090000020003" pitchFamily="2" charset="-79"/>
                </a:rPr>
                <a:t>Virtual Student Team Development </a:t>
              </a: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  <a:p>
              <a:pPr marL="342900" indent="-342900">
                <a:lnSpc>
                  <a:spcPts val="3600"/>
                </a:lnSpc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000000"/>
                </a:solidFill>
                <a:latin typeface="Playfair Display" pitchFamily="2" charset="77"/>
                <a:ea typeface="Baskerville" panose="02020502070401020303" pitchFamily="18" charset="0"/>
                <a:cs typeface="Big Caslon Medium" panose="02000603090000020003" pitchFamily="2" charset="-79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>
            <a:off x="516112" y="-1"/>
            <a:ext cx="5513851" cy="1028700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2617D8-8E08-4341-9644-532C8252A4EF}"/>
              </a:ext>
            </a:extLst>
          </p:cNvPr>
          <p:cNvSpPr/>
          <p:nvPr/>
        </p:nvSpPr>
        <p:spPr>
          <a:xfrm>
            <a:off x="515131" y="0"/>
            <a:ext cx="5513851" cy="10287001"/>
          </a:xfrm>
          <a:prstGeom prst="rect">
            <a:avLst/>
          </a:prstGeom>
          <a:solidFill>
            <a:srgbClr val="4B298A"/>
          </a:solidFill>
        </p:spPr>
        <p:txBody>
          <a:bodyPr/>
          <a:lstStyle/>
          <a:p>
            <a:endParaRPr lang="en-US" b="1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1DAC534C-86B0-2E4B-983B-422B67396C4E}"/>
              </a:ext>
            </a:extLst>
          </p:cNvPr>
          <p:cNvSpPr txBox="1"/>
          <p:nvPr/>
        </p:nvSpPr>
        <p:spPr>
          <a:xfrm>
            <a:off x="6457122" y="6098979"/>
            <a:ext cx="9689565" cy="2139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5200" dirty="0">
                <a:solidFill>
                  <a:srgbClr val="DB9F11"/>
                </a:solidFill>
                <a:latin typeface="Avenir Next" panose="020B0503020202020204" pitchFamily="34" charset="0"/>
              </a:rPr>
              <a:t>ELABORATED ACTION DESIGN SCIENCE RESEARCH APPROACH 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AAB4CC2C-4B7F-1942-AF35-2F3459FEE65E}"/>
              </a:ext>
            </a:extLst>
          </p:cNvPr>
          <p:cNvSpPr/>
          <p:nvPr/>
        </p:nvSpPr>
        <p:spPr>
          <a:xfrm>
            <a:off x="6453809" y="8312250"/>
            <a:ext cx="935021" cy="126781"/>
          </a:xfrm>
          <a:prstGeom prst="rect">
            <a:avLst/>
          </a:prstGeom>
          <a:solidFill>
            <a:srgbClr val="4B298A"/>
          </a:solidFill>
        </p:spPr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0DE94C3-E557-0F42-B251-8460F667BB4E}"/>
              </a:ext>
            </a:extLst>
          </p:cNvPr>
          <p:cNvSpPr/>
          <p:nvPr/>
        </p:nvSpPr>
        <p:spPr>
          <a:xfrm rot="5400000">
            <a:off x="5397232" y="3714750"/>
            <a:ext cx="952500" cy="838200"/>
          </a:xfrm>
          <a:prstGeom prst="triangle">
            <a:avLst/>
          </a:prstGeom>
          <a:solidFill>
            <a:srgbClr val="DBA0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2639</Words>
  <Application>Microsoft Macintosh PowerPoint</Application>
  <PresentationFormat>Custom</PresentationFormat>
  <Paragraphs>549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Avenir Next</vt:lpstr>
      <vt:lpstr>Avenir Next Medium</vt:lpstr>
      <vt:lpstr>Calibri</vt:lpstr>
      <vt:lpstr>Playfair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 Powerpoint Template 4.22.21</dc:title>
  <cp:lastModifiedBy>Cumbie, Barry Andrew</cp:lastModifiedBy>
  <cp:revision>67</cp:revision>
  <dcterms:created xsi:type="dcterms:W3CDTF">2006-08-16T00:00:00Z</dcterms:created>
  <dcterms:modified xsi:type="dcterms:W3CDTF">2022-01-19T17:48:09Z</dcterms:modified>
  <dc:identifier>DAEcZctHkx8</dc:identifier>
</cp:coreProperties>
</file>